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921" r:id="rId2"/>
    <p:sldId id="600" r:id="rId3"/>
    <p:sldId id="891" r:id="rId4"/>
    <p:sldId id="854" r:id="rId5"/>
    <p:sldId id="894" r:id="rId6"/>
    <p:sldId id="897" r:id="rId7"/>
    <p:sldId id="907" r:id="rId8"/>
    <p:sldId id="902" r:id="rId9"/>
    <p:sldId id="857" r:id="rId10"/>
    <p:sldId id="861" r:id="rId11"/>
    <p:sldId id="862" r:id="rId12"/>
    <p:sldId id="863" r:id="rId13"/>
    <p:sldId id="903" r:id="rId14"/>
    <p:sldId id="904" r:id="rId15"/>
    <p:sldId id="899" r:id="rId16"/>
    <p:sldId id="900" r:id="rId17"/>
    <p:sldId id="908" r:id="rId18"/>
    <p:sldId id="910" r:id="rId19"/>
    <p:sldId id="858" r:id="rId20"/>
    <p:sldId id="866" r:id="rId21"/>
    <p:sldId id="871" r:id="rId22"/>
    <p:sldId id="872" r:id="rId23"/>
    <p:sldId id="895" r:id="rId24"/>
    <p:sldId id="867" r:id="rId25"/>
    <p:sldId id="868" r:id="rId26"/>
    <p:sldId id="911" r:id="rId27"/>
    <p:sldId id="875" r:id="rId28"/>
    <p:sldId id="876" r:id="rId29"/>
    <p:sldId id="922" r:id="rId30"/>
    <p:sldId id="877" r:id="rId31"/>
    <p:sldId id="881" r:id="rId32"/>
    <p:sldId id="882" r:id="rId33"/>
    <p:sldId id="883" r:id="rId34"/>
    <p:sldId id="884" r:id="rId35"/>
    <p:sldId id="885" r:id="rId36"/>
    <p:sldId id="886" r:id="rId37"/>
    <p:sldId id="887" r:id="rId38"/>
    <p:sldId id="888" r:id="rId39"/>
    <p:sldId id="892" r:id="rId40"/>
    <p:sldId id="912" r:id="rId41"/>
    <p:sldId id="913" r:id="rId42"/>
    <p:sldId id="914" r:id="rId43"/>
    <p:sldId id="917" r:id="rId44"/>
    <p:sldId id="915" r:id="rId45"/>
    <p:sldId id="916" r:id="rId46"/>
    <p:sldId id="918" r:id="rId47"/>
    <p:sldId id="919" r:id="rId48"/>
    <p:sldId id="920" r:id="rId49"/>
    <p:sldId id="878" r:id="rId50"/>
    <p:sldId id="890" r:id="rId51"/>
    <p:sldId id="906" r:id="rId52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00823B"/>
    <a:srgbClr val="834603"/>
    <a:srgbClr val="008080"/>
    <a:srgbClr val="660066"/>
    <a:srgbClr val="CB6D05"/>
    <a:srgbClr val="7E0000"/>
    <a:srgbClr val="7D7A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71147" autoAdjust="0"/>
  </p:normalViewPr>
  <p:slideViewPr>
    <p:cSldViewPr snapToGrid="0">
      <p:cViewPr>
        <p:scale>
          <a:sx n="75" d="100"/>
          <a:sy n="75" d="100"/>
        </p:scale>
        <p:origin x="116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-424" y="-112"/>
      </p:cViewPr>
      <p:guideLst>
        <p:guide orient="horz" pos="2236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BR" altLang="pt-BR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pt-BR" altLang="pt-BR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0560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BR" altLang="pt-BR" dirty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0560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F7A6D3B-27E3-4EE3-8121-52E5C8D2942E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027999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pt-BR" altLang="pt-B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138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pt-BR" altLang="pt-BR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51237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pt-BR" altLang="pt-B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38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CD6D2338-FA8C-4787-B36A-8C61E2792665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09681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2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89888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51ADD-A43A-4300-98B1-EF58BB44E3AF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9552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15B68-FC96-47A6-8438-42814584C28A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34840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129DD-814F-4AE1-8BBA-0B09470E6FB3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83968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26A43-B965-4E72-92A8-72E1DF3430D9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70090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8D265-6FD2-45E6-8B11-017C8A081D7C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088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353F0-BC70-4D41-837C-347F96DE7E6A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71213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203EE-2561-4A18-9296-6B51515FD388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99036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DD634-4A8C-4755-972B-0E0094BF5F95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42876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AFCA5-B14E-44AD-86A5-A2EA3FF7C394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1691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84393-04FB-494C-83F6-4CA2294E38CF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72468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A052D-AAA5-4F3A-9A82-3561E0E941CF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4331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Comic Sans MS" panose="030F0702030302020204" pitchFamily="66" charset="0"/>
              </a:defRPr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Comic Sans MS" panose="030F0702030302020204" pitchFamily="66" charset="0"/>
              </a:defRPr>
            </a:lvl1pPr>
          </a:lstStyle>
          <a:p>
            <a:endParaRPr lang="pt-BR" alt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304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CE69DF4-6F2D-4B80-9DE0-3E91C2D57090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microsoft.com/office/2007/relationships/hdphoto" Target="../media/hdphoto6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microsoft.com/office/2007/relationships/hdphoto" Target="../media/hdphoto8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microsoft.com/office/2007/relationships/hdphoto" Target="../media/hdphoto10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7.png"/><Relationship Id="rId7" Type="http://schemas.openxmlformats.org/officeDocument/2006/relationships/image" Target="../media/image7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66.png"/><Relationship Id="rId4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microsoft.com/office/2007/relationships/hdphoto" Target="../media/hdphoto1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961B3BD-54E8-44B7-A1AE-DA391A441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8" y="969819"/>
            <a:ext cx="4398633" cy="4694688"/>
          </a:xfrm>
          <a:prstGeom prst="rect">
            <a:avLst/>
          </a:prstGeom>
          <a:ln w="38100"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A1EE004-ABDB-4755-930A-D51CA6CB0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7507"/>
            <a:ext cx="4494862" cy="41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38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Tamanho de grão – difração Laue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Grãos um pouco mais refinados.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665268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C95F50-B256-404B-8B01-38227524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10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Tamanho de grão – difração Laue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Grãos refinados.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0127" y="2572616"/>
            <a:ext cx="3810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5CAACD9-06D5-45F5-8F46-50405EBA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11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Tamanho de grão – difração Laue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Grãos muito refinados.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5281" y="2766579"/>
            <a:ext cx="37242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A96D6F-7B03-4B21-8CFE-2F09E622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12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1582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Tamanho de grão – difração Laue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995" y="4233202"/>
            <a:ext cx="2420331" cy="24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A96D6F-7B03-4B21-8CFE-2F09E622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13</a:t>
            </a:fld>
            <a:endParaRPr lang="en-US" altLang="pt-BR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7E1A0DCD-51B9-4EAA-BB6D-94A1A93E8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9954" y="4233202"/>
            <a:ext cx="2476041" cy="246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EE14C4E-779B-47A3-BA42-F0B7BB431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2428" y="1591641"/>
            <a:ext cx="2476041" cy="245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332DF2A8-061D-45BC-824F-85E389A19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6386" y="1666055"/>
            <a:ext cx="2476042" cy="24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1456587-5678-42DD-BCF6-021E7AD7722A}"/>
              </a:ext>
            </a:extLst>
          </p:cNvPr>
          <p:cNvSpPr txBox="1"/>
          <p:nvPr/>
        </p:nvSpPr>
        <p:spPr>
          <a:xfrm>
            <a:off x="1" y="2103930"/>
            <a:ext cx="41663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pt-BR" sz="18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Por que isso ocorre?</a:t>
            </a:r>
          </a:p>
          <a:p>
            <a:pPr marL="457200" indent="-457200" algn="just">
              <a:buFontTx/>
              <a:buChar char="-"/>
            </a:pPr>
            <a:endParaRPr lang="pt-BR" sz="18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que a redução do tamanho de grão afeta no raio X? </a:t>
            </a:r>
          </a:p>
          <a:p>
            <a:pPr marL="457200" indent="-457200" algn="just">
              <a:buFontTx/>
              <a:buChar char="-"/>
            </a:pPr>
            <a:endParaRPr lang="pt-BR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Maior fonte de espalhamento;</a:t>
            </a:r>
          </a:p>
          <a:p>
            <a:pPr marL="457200" indent="-457200" algn="just">
              <a:buFontTx/>
              <a:buChar char="-"/>
            </a:pPr>
            <a:endParaRPr lang="pt-BR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Observação final: o método não é usual. </a:t>
            </a:r>
          </a:p>
          <a:p>
            <a:pPr marL="457200" indent="-457200" algn="just"/>
            <a:endParaRPr lang="pt-BR" sz="1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72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20974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 se fosse usado o método do pó? (câmara de Debye-</a:t>
            </a:r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Scherrer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A96D6F-7B03-4B21-8CFE-2F09E622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14</a:t>
            </a:fld>
            <a:endParaRPr lang="en-US" alt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7D87CBE-F410-413A-BDD9-CA7B89D19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332" y="2197717"/>
            <a:ext cx="4455743" cy="220815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7C4E9CC-D670-42FE-9A19-26955F614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08" y="2197717"/>
            <a:ext cx="3302000" cy="239051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60EFECE-8343-4CA4-A718-38F050AAF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06" y="5035069"/>
            <a:ext cx="6884894" cy="12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551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Como medir o tamanho de grão através da microestrutura?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A96D6F-7B03-4B21-8CFE-2F09E622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15</a:t>
            </a:fld>
            <a:endParaRPr lang="en-US" alt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2DD0CC-A1AC-486F-B175-AB132C1F9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097" y="2039988"/>
            <a:ext cx="7125806" cy="40548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42861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18792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Base de dados: 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sibi.usp.br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A96D6F-7B03-4B21-8CFE-2F09E622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16</a:t>
            </a:fld>
            <a:endParaRPr lang="en-US" alt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E91C80F-BBD1-46F6-ACAC-C63BFEE8B2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43" y="2579018"/>
            <a:ext cx="5714730" cy="165678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FC6AF2CF-603E-4823-B53A-0906FCEC74EB}"/>
              </a:ext>
            </a:extLst>
          </p:cNvPr>
          <p:cNvGrpSpPr/>
          <p:nvPr/>
        </p:nvGrpSpPr>
        <p:grpSpPr>
          <a:xfrm>
            <a:off x="2654300" y="4491544"/>
            <a:ext cx="6235430" cy="2061656"/>
            <a:chOff x="1429311" y="3938102"/>
            <a:chExt cx="6698419" cy="2184891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EEC6A23-251A-4238-B98E-01CD7DF523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9311" y="3938102"/>
              <a:ext cx="6698419" cy="21848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0AA11078-40A9-4951-87C3-E3EAF1D7A593}"/>
                </a:ext>
              </a:extLst>
            </p:cNvPr>
            <p:cNvSpPr/>
            <p:nvPr/>
          </p:nvSpPr>
          <p:spPr bwMode="auto">
            <a:xfrm>
              <a:off x="5162550" y="4476750"/>
              <a:ext cx="2711450" cy="1905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6" charset="0"/>
              </a:endParaRPr>
            </a:p>
          </p:txBody>
        </p:sp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30E5FB4-B13F-4640-936C-A3C86756F3E2}"/>
              </a:ext>
            </a:extLst>
          </p:cNvPr>
          <p:cNvSpPr txBox="1"/>
          <p:nvPr/>
        </p:nvSpPr>
        <p:spPr>
          <a:xfrm>
            <a:off x="-67226" y="1984719"/>
            <a:ext cx="8373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Acessar com o VPN da USP (programa: Cisco </a:t>
            </a:r>
            <a:r>
              <a:rPr lang="pt-BR" sz="16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AnyConnect</a:t>
            </a: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&gt;&gt;&gt; </a:t>
            </a:r>
            <a:r>
              <a:rPr lang="pt-B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vpn.semfio.usp.br</a:t>
            </a:r>
          </a:p>
        </p:txBody>
      </p:sp>
    </p:spTree>
    <p:extLst>
      <p:ext uri="{BB962C8B-B14F-4D97-AF65-F5344CB8AC3E}">
        <p14:creationId xmlns:p14="http://schemas.microsoft.com/office/powerpoint/2010/main" val="133046425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20974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Como medir o tamanho de grão através da microestrutura (MEV)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A96D6F-7B03-4B21-8CFE-2F09E622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17</a:t>
            </a:fld>
            <a:endParaRPr lang="en-US" alt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93CC082-7766-4928-8682-6AA08F786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7" y="2993445"/>
            <a:ext cx="2816485" cy="259369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D634273-4F03-4F4A-BA30-A6D555CA65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78" y="2993445"/>
            <a:ext cx="2816485" cy="259369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FF8E157-93E2-4965-A620-44D32B35FA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358" y="2993445"/>
            <a:ext cx="2816485" cy="2593697"/>
          </a:xfrm>
          <a:prstGeom prst="rect">
            <a:avLst/>
          </a:prstGeom>
        </p:spPr>
      </p:pic>
      <p:pic>
        <p:nvPicPr>
          <p:cNvPr id="4098" name="Picture 2" descr="Using ImageJ for SAXS image data reduction">
            <a:extLst>
              <a:ext uri="{FF2B5EF4-FFF2-40B4-BE49-F238E27FC236}">
                <a16:creationId xmlns:a16="http://schemas.microsoft.com/office/drawing/2014/main" id="{CCDAC369-A42E-4C0B-B5ED-AF8C909DA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1" r="282"/>
          <a:stretch/>
        </p:blipFill>
        <p:spPr bwMode="auto">
          <a:xfrm>
            <a:off x="5211092" y="1845469"/>
            <a:ext cx="3298825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F679F55-CBD7-4946-BAFB-CC5879785B5F}"/>
              </a:ext>
            </a:extLst>
          </p:cNvPr>
          <p:cNvSpPr txBox="1"/>
          <p:nvPr/>
        </p:nvSpPr>
        <p:spPr>
          <a:xfrm>
            <a:off x="104327" y="1714238"/>
            <a:ext cx="3909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Estereologia quantitativa;</a:t>
            </a:r>
          </a:p>
          <a:p>
            <a:pPr marL="457200" indent="-457200" algn="just">
              <a:buFontTx/>
              <a:buChar char="-"/>
            </a:pP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Quantidade de micros?</a:t>
            </a:r>
          </a:p>
          <a:p>
            <a:pPr marL="457200" indent="-457200" algn="just">
              <a:buFontTx/>
              <a:buChar char="-"/>
            </a:pP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37E9FC6-C7CB-4003-9298-0555401646CF}"/>
              </a:ext>
            </a:extLst>
          </p:cNvPr>
          <p:cNvSpPr txBox="1"/>
          <p:nvPr/>
        </p:nvSpPr>
        <p:spPr>
          <a:xfrm>
            <a:off x="0" y="6497194"/>
            <a:ext cx="2816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pt-BR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Fonte: (Bauri e Goldenstein, 2020)</a:t>
            </a:r>
          </a:p>
        </p:txBody>
      </p:sp>
    </p:spTree>
    <p:extLst>
      <p:ext uri="{BB962C8B-B14F-4D97-AF65-F5344CB8AC3E}">
        <p14:creationId xmlns:p14="http://schemas.microsoft.com/office/powerpoint/2010/main" val="2081334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20974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Como medir o tamanho de grão através da microestrutura (EBSD)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A96D6F-7B03-4B21-8CFE-2F09E622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18</a:t>
            </a:fld>
            <a:endParaRPr lang="en-US" alt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0FB9CAF-BC3C-46BA-8352-81863B5E23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774" y="1845469"/>
            <a:ext cx="3835248" cy="401600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6041BF1B-C43F-4378-A901-9371DBD083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302" y="4984778"/>
            <a:ext cx="947261" cy="876692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1C7D7F30-3775-45A0-9B78-78D59FF2FC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618" y="1850708"/>
            <a:ext cx="3835248" cy="4010762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5463C0EC-CF2A-4DFB-AF75-A8A58958586C}"/>
              </a:ext>
            </a:extLst>
          </p:cNvPr>
          <p:cNvSpPr txBox="1"/>
          <p:nvPr/>
        </p:nvSpPr>
        <p:spPr>
          <a:xfrm>
            <a:off x="759430" y="5922627"/>
            <a:ext cx="252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pt-BR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Deformado (forjamento rotativo)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C29300A-B226-4DAC-8559-DB9A922FB229}"/>
              </a:ext>
            </a:extLst>
          </p:cNvPr>
          <p:cNvSpPr txBox="1"/>
          <p:nvPr/>
        </p:nvSpPr>
        <p:spPr>
          <a:xfrm>
            <a:off x="5282495" y="5922789"/>
            <a:ext cx="252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pt-BR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Recozido a 1000 °C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7084FC1-C068-45AF-BB22-DA98FC7EC934}"/>
              </a:ext>
            </a:extLst>
          </p:cNvPr>
          <p:cNvSpPr txBox="1"/>
          <p:nvPr/>
        </p:nvSpPr>
        <p:spPr>
          <a:xfrm>
            <a:off x="0" y="6497194"/>
            <a:ext cx="252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pt-BR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Fonte: (Marx e Padilha, 2021)</a:t>
            </a:r>
          </a:p>
        </p:txBody>
      </p:sp>
    </p:spTree>
    <p:extLst>
      <p:ext uri="{BB962C8B-B14F-4D97-AF65-F5344CB8AC3E}">
        <p14:creationId xmlns:p14="http://schemas.microsoft.com/office/powerpoint/2010/main" val="195612724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1440" y="1492643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1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Efeito da deformação nos picos de difração</a:t>
            </a:r>
          </a:p>
          <a:p>
            <a:pPr marL="457200" indent="-457200" algn="ctr"/>
            <a:endParaRPr lang="pt-BR" sz="1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18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Nós iremos abordar aqui principalmente as deformações a frio </a:t>
            </a:r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(nesse caso, não será levado em consideração processos de recuperação e etc...);</a:t>
            </a:r>
          </a:p>
          <a:p>
            <a:pPr marL="457200" indent="-457200">
              <a:buFontTx/>
              <a:buChar char="-"/>
            </a:pPr>
            <a:endParaRPr lang="pt-BR" sz="18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Devido a presença dos diversos grãos, cada grão não é livre para deformar da forma como bem entende;</a:t>
            </a:r>
          </a:p>
          <a:p>
            <a:pPr marL="457200" indent="-457200">
              <a:buFontTx/>
              <a:buChar char="-"/>
            </a:pPr>
            <a:endParaRPr lang="pt-BR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Como consequência, deformações elásticas são geradas no material;</a:t>
            </a:r>
          </a:p>
          <a:p>
            <a:pPr marL="457200" indent="-457200">
              <a:buFontTx/>
              <a:buChar char="-"/>
            </a:pPr>
            <a:endParaRPr lang="pt-BR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1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Podendo estas ser de flexão, torção ou tensões uniformes de tração e compressão (menos comum);</a:t>
            </a:r>
          </a:p>
          <a:p>
            <a:pPr marL="457200" indent="-457200">
              <a:buFontTx/>
              <a:buChar char="-"/>
            </a:pPr>
            <a:endParaRPr lang="pt-BR" sz="18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18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Nesta situação, dizemos que o material apresenta tensões residuais. </a:t>
            </a:r>
          </a:p>
          <a:p>
            <a:pPr marL="457200" indent="-457200">
              <a:buFontTx/>
              <a:buChar char="-"/>
            </a:pPr>
            <a:endParaRPr lang="pt-BR" sz="18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Portanto, quais são os efeitos da deformação da estrutura cristalina na difração de raio X? (perda de cristalinidade???)</a:t>
            </a:r>
          </a:p>
          <a:p>
            <a:pPr marL="457200" indent="-457200"/>
            <a:endParaRPr lang="pt-BR" sz="1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1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26FF388-A838-4E2E-BEE5-1FD39E0A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19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821296" y="471619"/>
            <a:ext cx="6634573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chemeClr val="tx1"/>
                </a:solidFill>
                <a:latin typeface="Arial"/>
                <a:cs typeface="Arial"/>
              </a:rPr>
              <a:t>ESCOLA POLITÉCNICA DA UNIVERSIDADE DE SÃO PAULO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913179" y="916422"/>
            <a:ext cx="621067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chemeClr val="tx1"/>
                </a:solidFill>
                <a:latin typeface="Arial"/>
                <a:cs typeface="Arial"/>
              </a:rPr>
              <a:t>Departamento de Engenharia Metalúrgica e de Materiais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562273" y="2652183"/>
            <a:ext cx="2290692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pt-BR" alt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7" y="177169"/>
            <a:ext cx="1038333" cy="1575080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0" y="4851674"/>
            <a:ext cx="9144000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>
              <a:lnSpc>
                <a:spcPct val="100000"/>
              </a:lnSpc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PMT 3301 – Fundamentos de Cristalografia e Difração; </a:t>
            </a:r>
            <a:br>
              <a:rPr lang="pt-BR" sz="2000" dirty="0"/>
            </a:br>
            <a:endParaRPr sz="2100" dirty="0">
              <a:latin typeface="Verdana"/>
              <a:cs typeface="Verdana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D03817-D10E-4A58-B536-E8BC1C0D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FCA5-B14E-44AD-86A5-A2EA3FF7C394}" type="slidenum">
              <a:rPr lang="en-US" altLang="pt-BR" smtClean="0"/>
              <a:pPr/>
              <a:t>2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581913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Efeito da deformação nos picos de difração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Material sem deformação.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761369"/>
            <a:ext cx="4360805" cy="264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A175881-F5F0-4783-84CF-E9BC9E14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20</a:t>
            </a:fld>
            <a:endParaRPr lang="en-US" altLang="pt-BR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899CB22A-C6A1-4018-85CE-D99E49E0BD86}"/>
              </a:ext>
            </a:extLst>
          </p:cNvPr>
          <p:cNvGrpSpPr/>
          <p:nvPr/>
        </p:nvGrpSpPr>
        <p:grpSpPr>
          <a:xfrm>
            <a:off x="186774" y="2761369"/>
            <a:ext cx="3953082" cy="3048467"/>
            <a:chOff x="186774" y="2761369"/>
            <a:chExt cx="3953082" cy="3048467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E4202AF-BDF5-4FE9-ABA6-2888F3B5E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6774" y="5080611"/>
              <a:ext cx="3953082" cy="729225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19E84254-5ACA-4FAD-92BD-15BD2F6726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1717" y="2761369"/>
              <a:ext cx="2280549" cy="2254885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3DFEC7-F925-48F0-B790-71148F1C8431}"/>
              </a:ext>
            </a:extLst>
          </p:cNvPr>
          <p:cNvSpPr txBox="1"/>
          <p:nvPr/>
        </p:nvSpPr>
        <p:spPr>
          <a:xfrm>
            <a:off x="963742" y="5775308"/>
            <a:ext cx="265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1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Antes do ensaio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202D2291-020F-444E-AE3A-3A2A0FC726EF}"/>
              </a:ext>
            </a:extLst>
          </p:cNvPr>
          <p:cNvCxnSpPr/>
          <p:nvPr/>
        </p:nvCxnSpPr>
        <p:spPr bwMode="auto">
          <a:xfrm flipV="1">
            <a:off x="7848600" y="5539088"/>
            <a:ext cx="0" cy="7245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Efeito da deformação nos picos de difração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Material com deformação uniforme (tensão de tração/compressão).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1777" y="3445554"/>
            <a:ext cx="3529619" cy="199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4837DF7-DC77-49D7-B4F8-5CCA0AE2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21</a:t>
            </a:fld>
            <a:endParaRPr lang="en-US" altLang="pt-BR" dirty="0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139EE36-0F74-475A-B7B5-CCB90AB1FBEF}"/>
              </a:ext>
            </a:extLst>
          </p:cNvPr>
          <p:cNvGrpSpPr/>
          <p:nvPr/>
        </p:nvGrpSpPr>
        <p:grpSpPr>
          <a:xfrm>
            <a:off x="234662" y="2952441"/>
            <a:ext cx="4873662" cy="2268776"/>
            <a:chOff x="186774" y="3361114"/>
            <a:chExt cx="4873662" cy="2268776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6D8CAAEF-7512-49DA-BE1D-007525E77682}"/>
                </a:ext>
              </a:extLst>
            </p:cNvPr>
            <p:cNvGrpSpPr/>
            <p:nvPr/>
          </p:nvGrpSpPr>
          <p:grpSpPr>
            <a:xfrm>
              <a:off x="186774" y="3361114"/>
              <a:ext cx="4873662" cy="2084110"/>
              <a:chOff x="186774" y="3361114"/>
              <a:chExt cx="4873662" cy="2084110"/>
            </a:xfrm>
          </p:grpSpPr>
          <p:pic>
            <p:nvPicPr>
              <p:cNvPr id="7" name="Imagem 6">
                <a:extLst>
                  <a:ext uri="{FF2B5EF4-FFF2-40B4-BE49-F238E27FC236}">
                    <a16:creationId xmlns:a16="http://schemas.microsoft.com/office/drawing/2014/main" id="{4E162BBE-49E3-4979-84B1-815F631C09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6774" y="4496183"/>
                <a:ext cx="4724400" cy="949041"/>
              </a:xfrm>
              <a:prstGeom prst="rect">
                <a:avLst/>
              </a:prstGeom>
            </p:spPr>
          </p:pic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id="{59C00DBC-C5C2-404E-9295-7CABD29F48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6036" y="3361114"/>
                <a:ext cx="4724400" cy="871510"/>
              </a:xfrm>
              <a:prstGeom prst="rect">
                <a:avLst/>
              </a:prstGeom>
            </p:spPr>
          </p:pic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69222E34-B753-45CC-8D01-0AA399829419}"/>
                </a:ext>
              </a:extLst>
            </p:cNvPr>
            <p:cNvSpPr txBox="1"/>
            <p:nvPr/>
          </p:nvSpPr>
          <p:spPr>
            <a:xfrm>
              <a:off x="1369987" y="3942185"/>
              <a:ext cx="2656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/>
              <a:r>
                <a:rPr lang="pt-BR" sz="18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Antes do ensaio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9E85AFF6-6044-48FB-8A1F-41F3EE9C1C34}"/>
                </a:ext>
              </a:extLst>
            </p:cNvPr>
            <p:cNvSpPr txBox="1"/>
            <p:nvPr/>
          </p:nvSpPr>
          <p:spPr>
            <a:xfrm>
              <a:off x="610363" y="5260558"/>
              <a:ext cx="3877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/>
              <a:r>
                <a:rPr lang="pt-BR" sz="18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Após ao ensaio</a:t>
              </a:r>
            </a:p>
          </p:txBody>
        </p: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0E95B71-597C-43C0-8BE2-56CBFC99B20E}"/>
              </a:ext>
            </a:extLst>
          </p:cNvPr>
          <p:cNvSpPr txBox="1"/>
          <p:nvPr/>
        </p:nvSpPr>
        <p:spPr>
          <a:xfrm>
            <a:off x="281338" y="5688655"/>
            <a:ext cx="4610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Condição: </a:t>
            </a: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ensaio encerrado ao passar do limite de escoamento).</a:t>
            </a:r>
            <a:endParaRPr lang="pt-BR" sz="1600" dirty="0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9725AAE9-7248-41EE-A2DF-1B5918D1F5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1777" y="2932636"/>
            <a:ext cx="2245792" cy="53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Efeito da deformação nos picos de difração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16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Material com deformação não uniforme (flexão/torção);</a:t>
            </a:r>
          </a:p>
          <a:p>
            <a:pPr marL="457200" indent="-457200">
              <a:buFontTx/>
              <a:buChar char="-"/>
            </a:pPr>
            <a:endParaRPr lang="pt-BR" sz="16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16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Relembrando resistência dos materiais ...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9339" y="4376651"/>
            <a:ext cx="5381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FEC62D3-8772-4870-A5CF-6BB7224C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22</a:t>
            </a:fld>
            <a:endParaRPr lang="en-US" alt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61E5A8-6E61-4031-B41F-FCE7E4027A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774" y="2919493"/>
            <a:ext cx="3482565" cy="216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30059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Efeito da deformação nos picos de difração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FEC62D3-8772-4870-A5CF-6BB7224C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23</a:t>
            </a:fld>
            <a:endParaRPr lang="en-US" alt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9E6FB07-D82E-4705-AF60-BABC247634DB}"/>
              </a:ext>
            </a:extLst>
          </p:cNvPr>
          <p:cNvSpPr txBox="1"/>
          <p:nvPr/>
        </p:nvSpPr>
        <p:spPr>
          <a:xfrm>
            <a:off x="217170" y="2197717"/>
            <a:ext cx="8709660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 algn="just"/>
            <a:r>
              <a:rPr lang="pt-B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Qual é a importância de saber o efeito da deformação?</a:t>
            </a:r>
          </a:p>
          <a:p>
            <a:pPr marL="457200" indent="-457200" algn="just"/>
            <a:endParaRPr lang="pt-BR" sz="18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r>
              <a:rPr lang="pt-BR" sz="18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maioria dos materiais metálicos são processados termomecanicamente;</a:t>
            </a:r>
          </a:p>
          <a:p>
            <a:pPr marL="457200" indent="-457200" algn="just"/>
            <a:endParaRPr lang="pt-BR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É quase inevitável não estudar o efeito do encruamento; </a:t>
            </a:r>
          </a:p>
          <a:p>
            <a:pPr marL="457200" indent="-457200" algn="just"/>
            <a:endParaRPr lang="pt-BR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Alguns estudos são voltados as tensões residuais (usando difração); </a:t>
            </a:r>
          </a:p>
        </p:txBody>
      </p:sp>
    </p:spTree>
    <p:extLst>
      <p:ext uri="{BB962C8B-B14F-4D97-AF65-F5344CB8AC3E}">
        <p14:creationId xmlns:p14="http://schemas.microsoft.com/office/powerpoint/2010/main" val="2575201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Efeito da deformação nos picos de difração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Quais seriam os efeitos da recuperação, recristalização e crescimento de grão em uma material deformado a frio?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6D2EEFF-E90D-4AA9-BB9E-E45B7D3A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24</a:t>
            </a:fld>
            <a:endParaRPr lang="en-US" alt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66B2CBB-6564-422A-B2A8-4952F2400B11}"/>
              </a:ext>
            </a:extLst>
          </p:cNvPr>
          <p:cNvSpPr txBox="1"/>
          <p:nvPr/>
        </p:nvSpPr>
        <p:spPr>
          <a:xfrm>
            <a:off x="186774" y="3013800"/>
            <a:ext cx="8576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Alta densidade de discordâncias, contornos de alto e baixo ângulo;</a:t>
            </a:r>
          </a:p>
          <a:p>
            <a:pPr marL="457200" indent="-457200" algn="just">
              <a:buFontTx/>
              <a:buChar char="-"/>
            </a:pPr>
            <a:endParaRPr lang="pt-BR" sz="1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Reorganização e aniquilação de defeitos puntiformes e discordâncias;</a:t>
            </a:r>
          </a:p>
          <a:p>
            <a:pPr marL="457200" indent="-457200" algn="just">
              <a:buFontTx/>
              <a:buChar char="-"/>
            </a:pPr>
            <a:endParaRPr lang="pt-BR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Restauração das propriedades (migração de contornos de alto ângulo);</a:t>
            </a:r>
          </a:p>
          <a:p>
            <a:pPr algn="just"/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CAA562A-A8AF-4853-94DE-F072D811E6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8336" y="4516288"/>
            <a:ext cx="4287328" cy="2229568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D1DF13BE-4BAC-4EAB-87BC-7271796FFC7E}"/>
              </a:ext>
            </a:extLst>
          </p:cNvPr>
          <p:cNvSpPr/>
          <p:nvPr/>
        </p:nvSpPr>
        <p:spPr bwMode="auto">
          <a:xfrm>
            <a:off x="8402128" y="240854"/>
            <a:ext cx="360872" cy="4279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Efeito da deformação nos picos de difração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Comparação entre a dureza e os anéis de difração;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4482" y="2452255"/>
            <a:ext cx="4957791" cy="440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 bwMode="auto">
          <a:xfrm>
            <a:off x="2784764" y="2479964"/>
            <a:ext cx="1925781" cy="181494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5056910" y="2396837"/>
            <a:ext cx="1925781" cy="181494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5070765" y="4461165"/>
            <a:ext cx="1925781" cy="181494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4EEAA7B-1DB4-4DFA-B5AB-E72CEEAA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25</a:t>
            </a:fld>
            <a:endParaRPr lang="en-US" altLang="pt-BR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66E85EA-2FEF-4D91-9BE0-66CB9CB3AED6}"/>
              </a:ext>
            </a:extLst>
          </p:cNvPr>
          <p:cNvSpPr/>
          <p:nvPr/>
        </p:nvSpPr>
        <p:spPr bwMode="auto">
          <a:xfrm>
            <a:off x="8402128" y="240854"/>
            <a:ext cx="360872" cy="4279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24667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Efeito do aquecimento nos picos de difração e dureza</a:t>
            </a: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4EEAA7B-1DB4-4DFA-B5AB-E72CEEAA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26</a:t>
            </a:fld>
            <a:endParaRPr lang="en-US" alt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8438064-E4B2-4F3F-8E9A-08847D6B47E1}"/>
              </a:ext>
            </a:extLst>
          </p:cNvPr>
          <p:cNvSpPr txBox="1"/>
          <p:nvPr/>
        </p:nvSpPr>
        <p:spPr>
          <a:xfrm>
            <a:off x="0" y="6497194"/>
            <a:ext cx="252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pt-BR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Fonte: (Marx e Padilha, 2021)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7BBC09-5CA2-4C72-819E-71E8A0E9E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1293" y="1993961"/>
            <a:ext cx="3385188" cy="464173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44AA316-DC9D-4BD8-B761-811690605A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408" y="2163458"/>
            <a:ext cx="3803188" cy="342633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2E11F00-EB3B-444A-98CD-A7146787CA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0178" y="2225408"/>
            <a:ext cx="3801135" cy="33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97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Determinação do diagrama de fases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Como são determinados </a:t>
            </a:r>
            <a:r>
              <a:rPr lang="pt-BR" sz="20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difratogramas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de raios X?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493" y="2507676"/>
            <a:ext cx="6172651" cy="423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4A86F92-1EE1-4C0F-8D75-8745164B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27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Determinação do diagrama de fases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As técnicas mais clássicas são a análise térmica e a análise microestrutural; 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692" y="2786880"/>
            <a:ext cx="7543546" cy="407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9F96531-B342-4FC0-966C-5DA5015C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28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Determinação do diagrama de fases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Análise térmica: dilatometria e DSC (</a:t>
            </a:r>
            <a:r>
              <a:rPr lang="pt-BR" sz="20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differential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scanning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calorimetry</a:t>
            </a: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9F96531-B342-4FC0-966C-5DA5015C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29</a:t>
            </a:fld>
            <a:endParaRPr lang="en-US" altLang="pt-BR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336F9EE-546E-44F9-917A-4DC7CD7210E9}"/>
              </a:ext>
            </a:extLst>
          </p:cNvPr>
          <p:cNvGrpSpPr/>
          <p:nvPr/>
        </p:nvGrpSpPr>
        <p:grpSpPr>
          <a:xfrm>
            <a:off x="4153215" y="2623346"/>
            <a:ext cx="4714878" cy="3929854"/>
            <a:chOff x="4013515" y="2616200"/>
            <a:chExt cx="4714878" cy="3929854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64E4CE2B-A14C-4C7D-9A7E-36B6DD7A33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3515" y="2616200"/>
              <a:ext cx="4714878" cy="3564659"/>
            </a:xfrm>
            <a:prstGeom prst="rect">
              <a:avLst/>
            </a:prstGeom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CD12F219-A186-4F4C-992E-2D32320E99CC}"/>
                </a:ext>
              </a:extLst>
            </p:cNvPr>
            <p:cNvSpPr txBox="1"/>
            <p:nvPr/>
          </p:nvSpPr>
          <p:spPr>
            <a:xfrm>
              <a:off x="4953000" y="6269055"/>
              <a:ext cx="294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/>
              <a:r>
                <a:rPr lang="pt-BR" sz="1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Fonte: (Centeno e Goldenstein, 2018)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61164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86774" y="1463409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Sumário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Difração de raio X para medir tamanho de grão;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Efeito da deformação plástica nos picos de difração de raio X;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Difração de raio X para construir diagrama de fases;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Simulação dos difratogramas;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Materiais amorfos; 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29A3E2B-A76B-46F3-A4A4-1CA0E391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3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Determinação do diagrama de fases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085" y="1883352"/>
            <a:ext cx="74295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34C6BCF-3B4D-45FC-9C8E-A04A8B13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30</a:t>
            </a:fld>
            <a:endParaRPr lang="en-US" altLang="pt-BR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38ADAC3-F101-4D35-914A-4B50A7E25670}"/>
              </a:ext>
            </a:extLst>
          </p:cNvPr>
          <p:cNvSpPr/>
          <p:nvPr/>
        </p:nvSpPr>
        <p:spPr bwMode="auto">
          <a:xfrm>
            <a:off x="8402128" y="240854"/>
            <a:ext cx="360872" cy="42796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Determinação do diagrama de fases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054" y="1802860"/>
            <a:ext cx="5614122" cy="505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77C9BD8-83B9-47B0-BFC1-C61E5342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31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Determinação do diagrama de fases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t="42994"/>
          <a:stretch>
            <a:fillRect/>
          </a:stretch>
        </p:blipFill>
        <p:spPr bwMode="auto">
          <a:xfrm>
            <a:off x="1953491" y="1953491"/>
            <a:ext cx="5614122" cy="288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619" y="4853124"/>
            <a:ext cx="8077199" cy="200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04EEEAB-8342-49D9-A19F-42B787AC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32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Determinação do diagrama de fases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t="42994"/>
          <a:stretch>
            <a:fillRect/>
          </a:stretch>
        </p:blipFill>
        <p:spPr bwMode="auto">
          <a:xfrm>
            <a:off x="1953491" y="1953491"/>
            <a:ext cx="5614122" cy="288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81599"/>
            <a:ext cx="9150697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6715A9B-02C2-440E-ACE3-E1B5AF7D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33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Determinação do diagrama de fases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t="42994"/>
          <a:stretch>
            <a:fillRect/>
          </a:stretch>
        </p:blipFill>
        <p:spPr bwMode="auto">
          <a:xfrm>
            <a:off x="1953491" y="1953491"/>
            <a:ext cx="5614122" cy="288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0044"/>
            <a:ext cx="9144000" cy="168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06FB61D-91C1-4617-BA49-1B0CED63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34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Determinação do diagrama de fases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t="42994"/>
          <a:stretch>
            <a:fillRect/>
          </a:stretch>
        </p:blipFill>
        <p:spPr bwMode="auto">
          <a:xfrm>
            <a:off x="1953491" y="1953491"/>
            <a:ext cx="5614122" cy="288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76248"/>
            <a:ext cx="9144000" cy="16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C8114F3-BEFD-474E-A243-A3F3E338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35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Determinação do diagrama de fases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t="42994"/>
          <a:stretch>
            <a:fillRect/>
          </a:stretch>
        </p:blipFill>
        <p:spPr bwMode="auto">
          <a:xfrm>
            <a:off x="1953491" y="1953491"/>
            <a:ext cx="5614122" cy="288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76743"/>
            <a:ext cx="9144000" cy="169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A9046B9-2802-42E5-BC1E-4A0D0F30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36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Determinação do diagrama de fases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t="42994"/>
          <a:stretch>
            <a:fillRect/>
          </a:stretch>
        </p:blipFill>
        <p:spPr bwMode="auto">
          <a:xfrm>
            <a:off x="1953491" y="1953491"/>
            <a:ext cx="5614122" cy="288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97321"/>
            <a:ext cx="9144000" cy="155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AEA5B99-6E48-4CE6-8108-3C6A05A0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37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Determinação do diagrama de fases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t="42994"/>
          <a:stretch>
            <a:fillRect/>
          </a:stretch>
        </p:blipFill>
        <p:spPr bwMode="auto">
          <a:xfrm>
            <a:off x="1953491" y="1953491"/>
            <a:ext cx="5614122" cy="288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1482"/>
            <a:ext cx="9144000" cy="169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56CAA8C-2635-4CE3-B907-6E4227F6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38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Como fazer a determinação das fases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Simulação dos </a:t>
            </a:r>
            <a:r>
              <a:rPr lang="pt-BR" sz="20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difratogramas</a:t>
            </a: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287" t="12891" r="14458" b="6250"/>
          <a:stretch>
            <a:fillRect/>
          </a:stretch>
        </p:blipFill>
        <p:spPr bwMode="auto">
          <a:xfrm>
            <a:off x="1468583" y="2454311"/>
            <a:ext cx="6668800" cy="419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7654DA-6672-40C3-A08E-9878A82A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39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92643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difração de raios X pode ser usada para calcular o tamanho de grão?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Até pode, mas não é a técnica mais apropriada para tal;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forma mais precisa de medição do tamanho de grão é por análise microscópica;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Entretanto, é fundamental entender quais são os efeitos do tamanho de grão nos difratogramas de raios X.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7E9B12C-7AEB-411A-9570-44A37979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4</a:t>
            </a:fld>
            <a:endParaRPr lang="en-US" altLang="pt-BR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381ECD7-91A2-4978-B548-133FEA54FFCD}"/>
              </a:ext>
            </a:extLst>
          </p:cNvPr>
          <p:cNvSpPr/>
          <p:nvPr/>
        </p:nvSpPr>
        <p:spPr bwMode="auto">
          <a:xfrm>
            <a:off x="8442025" y="235545"/>
            <a:ext cx="360872" cy="4279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7654DA-6672-40C3-A08E-9878A82A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40</a:t>
            </a:fld>
            <a:endParaRPr lang="en-US" alt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23B83E65-9DD0-4EB6-B550-B5E15C9CE129}"/>
              </a:ext>
            </a:extLst>
          </p:cNvPr>
          <p:cNvGrpSpPr/>
          <p:nvPr/>
        </p:nvGrpSpPr>
        <p:grpSpPr>
          <a:xfrm>
            <a:off x="1858505" y="2225408"/>
            <a:ext cx="4808995" cy="2727586"/>
            <a:chOff x="2333625" y="2728509"/>
            <a:chExt cx="5017574" cy="2982208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C380EDB2-6BE9-4FE2-A741-B22ECDAD3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3625" y="2728509"/>
              <a:ext cx="5017574" cy="29822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5A79494-F53E-41A6-A97A-449F57C13D5E}"/>
                </a:ext>
              </a:extLst>
            </p:cNvPr>
            <p:cNvSpPr/>
            <p:nvPr/>
          </p:nvSpPr>
          <p:spPr bwMode="auto">
            <a:xfrm>
              <a:off x="2390775" y="5095875"/>
              <a:ext cx="4848225" cy="5715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6" charset="0"/>
              </a:endParaRP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A1CE097-37DC-4F17-8A11-949454C24E44}"/>
              </a:ext>
            </a:extLst>
          </p:cNvPr>
          <p:cNvGrpSpPr/>
          <p:nvPr/>
        </p:nvGrpSpPr>
        <p:grpSpPr>
          <a:xfrm>
            <a:off x="6810442" y="4050770"/>
            <a:ext cx="2198442" cy="2428873"/>
            <a:chOff x="6810442" y="4050770"/>
            <a:chExt cx="2198442" cy="2428873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72DDA284-8796-4801-BE5A-B50848C4B7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0442" y="4050770"/>
              <a:ext cx="2198442" cy="24288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0E726819-C491-4EFA-9145-976FD13568A0}"/>
                </a:ext>
              </a:extLst>
            </p:cNvPr>
            <p:cNvSpPr/>
            <p:nvPr/>
          </p:nvSpPr>
          <p:spPr bwMode="auto">
            <a:xfrm>
              <a:off x="6949440" y="4488184"/>
              <a:ext cx="1933868" cy="109727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6" charset="0"/>
              </a:endParaRP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D1957A1-98D6-406C-B24E-ABB7C688B871}"/>
              </a:ext>
            </a:extLst>
          </p:cNvPr>
          <p:cNvGrpSpPr/>
          <p:nvPr/>
        </p:nvGrpSpPr>
        <p:grpSpPr>
          <a:xfrm>
            <a:off x="76836" y="1392412"/>
            <a:ext cx="1650414" cy="2982208"/>
            <a:chOff x="76836" y="1392412"/>
            <a:chExt cx="1650414" cy="298220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8E9B2FF5-4628-412F-9522-53A3DE682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836" y="1392412"/>
              <a:ext cx="1650414" cy="29822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A0FE1FBD-D40E-442B-9192-039C8BC71809}"/>
                </a:ext>
              </a:extLst>
            </p:cNvPr>
            <p:cNvSpPr/>
            <p:nvPr/>
          </p:nvSpPr>
          <p:spPr bwMode="auto">
            <a:xfrm>
              <a:off x="127001" y="1860549"/>
              <a:ext cx="1435099" cy="25400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6" charset="0"/>
              </a:endParaRP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741D0EB-394C-4CA1-8FEA-32CEADE75876}"/>
              </a:ext>
            </a:extLst>
          </p:cNvPr>
          <p:cNvSpPr txBox="1"/>
          <p:nvPr/>
        </p:nvSpPr>
        <p:spPr>
          <a:xfrm>
            <a:off x="2545836" y="1261725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Escolhendo o diagrama...</a:t>
            </a:r>
          </a:p>
        </p:txBody>
      </p:sp>
    </p:spTree>
    <p:extLst>
      <p:ext uri="{BB962C8B-B14F-4D97-AF65-F5344CB8AC3E}">
        <p14:creationId xmlns:p14="http://schemas.microsoft.com/office/powerpoint/2010/main" val="1878496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7654DA-6672-40C3-A08E-9878A82A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41</a:t>
            </a:fld>
            <a:endParaRPr lang="en-US" altLang="pt-BR" dirty="0"/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271DE722-BDFB-4691-9B7D-0AC9246B9339}"/>
              </a:ext>
            </a:extLst>
          </p:cNvPr>
          <p:cNvGrpSpPr/>
          <p:nvPr/>
        </p:nvGrpSpPr>
        <p:grpSpPr>
          <a:xfrm>
            <a:off x="1110933" y="2219335"/>
            <a:ext cx="6922133" cy="4638665"/>
            <a:chOff x="1033146" y="1254518"/>
            <a:chExt cx="7077707" cy="5365357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0245E083-EDB3-4221-B646-174FD60BC9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3146" y="1254518"/>
              <a:ext cx="7077707" cy="5365357"/>
            </a:xfrm>
            <a:prstGeom prst="rect">
              <a:avLst/>
            </a:prstGeom>
          </p:spPr>
        </p:pic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DD6393BF-A7F5-4C17-A137-31B9BBBE22C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143625" y="3233738"/>
              <a:ext cx="60325" cy="277336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7D45C3B-00FB-47D6-98A8-4C4CAF18535D}"/>
              </a:ext>
            </a:extLst>
          </p:cNvPr>
          <p:cNvSpPr txBox="1"/>
          <p:nvPr/>
        </p:nvSpPr>
        <p:spPr>
          <a:xfrm>
            <a:off x="9204" y="1251375"/>
            <a:ext cx="8167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Quais fases temos para um material com 25% de Al e 75% Fe?</a:t>
            </a:r>
          </a:p>
          <a:p>
            <a:pPr marL="457200" indent="-457200" algn="ctr">
              <a:buFontTx/>
              <a:buChar char="-"/>
            </a:pP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pt-BR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Fe; </a:t>
            </a:r>
            <a:r>
              <a:rPr lang="pt-BR" sz="2000" b="1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FeAl</a:t>
            </a:r>
            <a:r>
              <a:rPr lang="pt-BR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; Fe</a:t>
            </a:r>
            <a:r>
              <a:rPr lang="pt-BR" sz="12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Al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0C4CD01B-8B7D-420B-9853-1C88611B6EA5}"/>
              </a:ext>
            </a:extLst>
          </p:cNvPr>
          <p:cNvSpPr/>
          <p:nvPr/>
        </p:nvSpPr>
        <p:spPr bwMode="auto">
          <a:xfrm>
            <a:off x="5282528" y="5016501"/>
            <a:ext cx="394371" cy="5901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696BB48-5395-47DE-B429-49602F351950}"/>
              </a:ext>
            </a:extLst>
          </p:cNvPr>
          <p:cNvSpPr/>
          <p:nvPr/>
        </p:nvSpPr>
        <p:spPr bwMode="auto">
          <a:xfrm>
            <a:off x="5648118" y="5450234"/>
            <a:ext cx="394371" cy="5901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B87AA63A-5833-4F3A-AE64-5CA93E34A8A8}"/>
              </a:ext>
            </a:extLst>
          </p:cNvPr>
          <p:cNvSpPr/>
          <p:nvPr/>
        </p:nvSpPr>
        <p:spPr bwMode="auto">
          <a:xfrm>
            <a:off x="6706200" y="4954934"/>
            <a:ext cx="394371" cy="5901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69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7654DA-6672-40C3-A08E-9878A82A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42</a:t>
            </a:fld>
            <a:endParaRPr lang="en-US" alt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7D45C3B-00FB-47D6-98A8-4C4CAF18535D}"/>
              </a:ext>
            </a:extLst>
          </p:cNvPr>
          <p:cNvSpPr txBox="1"/>
          <p:nvPr/>
        </p:nvSpPr>
        <p:spPr>
          <a:xfrm>
            <a:off x="488472" y="1287422"/>
            <a:ext cx="816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Acessar a base de dados dos difratogramas</a:t>
            </a:r>
          </a:p>
          <a:p>
            <a:pPr marL="457200" indent="-457200" algn="ctr">
              <a:buFontTx/>
              <a:buChar char="-"/>
            </a:pP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F33EE3-ADF2-4058-A083-7092A3BED7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773" y="2225408"/>
            <a:ext cx="2295526" cy="40379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45C487D-D7F3-42BB-B21C-DD53329E66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7475" y="2626816"/>
            <a:ext cx="6223552" cy="2943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279ACC20-A4C3-4E50-984E-2E8DE0F8E05D}"/>
              </a:ext>
            </a:extLst>
          </p:cNvPr>
          <p:cNvSpPr/>
          <p:nvPr/>
        </p:nvSpPr>
        <p:spPr bwMode="auto">
          <a:xfrm>
            <a:off x="2657475" y="5047873"/>
            <a:ext cx="4092575" cy="52270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D52367C-A929-41E9-9C03-3EF328444662}"/>
              </a:ext>
            </a:extLst>
          </p:cNvPr>
          <p:cNvSpPr/>
          <p:nvPr/>
        </p:nvSpPr>
        <p:spPr bwMode="auto">
          <a:xfrm>
            <a:off x="6902450" y="2882899"/>
            <a:ext cx="857250" cy="29845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30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7654DA-6672-40C3-A08E-9878A82A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43</a:t>
            </a:fld>
            <a:endParaRPr lang="en-US" alt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94CA591-341D-427E-86A8-3BDEC6BB0FBB}"/>
              </a:ext>
            </a:extLst>
          </p:cNvPr>
          <p:cNvSpPr txBox="1"/>
          <p:nvPr/>
        </p:nvSpPr>
        <p:spPr>
          <a:xfrm>
            <a:off x="84393" y="1217614"/>
            <a:ext cx="44037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Fases presentes: 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pt-BR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pt-BR" sz="2000" b="1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FeAl</a:t>
            </a:r>
            <a:r>
              <a:rPr lang="pt-BR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; Fe</a:t>
            </a:r>
            <a:r>
              <a:rPr lang="pt-BR" sz="12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Al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DF747A2-0B49-4AB0-A900-5E4D118FA177}"/>
              </a:ext>
            </a:extLst>
          </p:cNvPr>
          <p:cNvGrpSpPr/>
          <p:nvPr/>
        </p:nvGrpSpPr>
        <p:grpSpPr>
          <a:xfrm>
            <a:off x="392502" y="3429000"/>
            <a:ext cx="8358996" cy="810882"/>
            <a:chOff x="250166" y="3140016"/>
            <a:chExt cx="8358996" cy="81088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A51BD2C-AC10-4DF0-BB23-3AB4441E76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0166" y="3140016"/>
              <a:ext cx="8358996" cy="8108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BA1F6A9-831B-4CD5-BA36-EE5CFC56428F}"/>
                </a:ext>
              </a:extLst>
            </p:cNvPr>
            <p:cNvSpPr/>
            <p:nvPr/>
          </p:nvSpPr>
          <p:spPr bwMode="auto">
            <a:xfrm>
              <a:off x="250166" y="3645035"/>
              <a:ext cx="8358996" cy="30586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6" charset="0"/>
              </a:endParaRP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625FB15D-99C5-463C-9836-5B8F55E52205}"/>
              </a:ext>
            </a:extLst>
          </p:cNvPr>
          <p:cNvGrpSpPr/>
          <p:nvPr/>
        </p:nvGrpSpPr>
        <p:grpSpPr>
          <a:xfrm>
            <a:off x="865135" y="1722633"/>
            <a:ext cx="7669265" cy="4717085"/>
            <a:chOff x="865135" y="1722633"/>
            <a:chExt cx="7669265" cy="4717085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9F3B5D0-26EA-4905-AF89-696048E84974}"/>
                </a:ext>
              </a:extLst>
            </p:cNvPr>
            <p:cNvGrpSpPr/>
            <p:nvPr/>
          </p:nvGrpSpPr>
          <p:grpSpPr>
            <a:xfrm>
              <a:off x="865135" y="1722633"/>
              <a:ext cx="7669265" cy="2979420"/>
              <a:chOff x="827035" y="2377440"/>
              <a:chExt cx="7669265" cy="2979420"/>
            </a:xfrm>
          </p:grpSpPr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id="{AEB15248-DB93-4436-BC14-80DD686CC0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72000" y="2377440"/>
                <a:ext cx="3924300" cy="29794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6" name="Imagem 25">
                <a:extLst>
                  <a:ext uri="{FF2B5EF4-FFF2-40B4-BE49-F238E27FC236}">
                    <a16:creationId xmlns:a16="http://schemas.microsoft.com/office/drawing/2014/main" id="{B1F2650C-5225-4A88-8717-A4889132E8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65491" b="26343"/>
              <a:stretch/>
            </p:blipFill>
            <p:spPr>
              <a:xfrm>
                <a:off x="827035" y="2377440"/>
                <a:ext cx="3744965" cy="29794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B2C85A06-5196-48BB-9283-B7A56AFDD0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2043" y="4702053"/>
              <a:ext cx="7437120" cy="1737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7742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7654DA-6672-40C3-A08E-9878A82A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44</a:t>
            </a:fld>
            <a:endParaRPr lang="en-US" alt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94CA591-341D-427E-86A8-3BDEC6BB0FBB}"/>
              </a:ext>
            </a:extLst>
          </p:cNvPr>
          <p:cNvSpPr txBox="1"/>
          <p:nvPr/>
        </p:nvSpPr>
        <p:spPr>
          <a:xfrm>
            <a:off x="84393" y="1217614"/>
            <a:ext cx="44037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Fases presentes: Fe; </a:t>
            </a:r>
            <a:r>
              <a:rPr lang="pt-B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FeAl</a:t>
            </a:r>
            <a:r>
              <a:rPr lang="pt-BR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; Fe</a:t>
            </a:r>
            <a:r>
              <a:rPr lang="pt-BR" sz="12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Al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6F215C79-A27A-4980-B5D5-153841E327FE}"/>
              </a:ext>
            </a:extLst>
          </p:cNvPr>
          <p:cNvGrpSpPr/>
          <p:nvPr/>
        </p:nvGrpSpPr>
        <p:grpSpPr>
          <a:xfrm>
            <a:off x="533401" y="2356007"/>
            <a:ext cx="8486774" cy="1682593"/>
            <a:chOff x="433552" y="3227694"/>
            <a:chExt cx="7159925" cy="1169521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FA33E5C4-015E-4F86-A893-2EC03F46D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3552" y="3227694"/>
              <a:ext cx="7159925" cy="11695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187DAA06-0E8E-4B57-AC60-C20D8900F590}"/>
                </a:ext>
              </a:extLst>
            </p:cNvPr>
            <p:cNvSpPr/>
            <p:nvPr/>
          </p:nvSpPr>
          <p:spPr bwMode="auto">
            <a:xfrm>
              <a:off x="433552" y="3598570"/>
              <a:ext cx="7159925" cy="30668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6" charset="0"/>
              </a:endParaRP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C40058D4-8593-4EBE-85B5-8490A1FF7420}"/>
              </a:ext>
            </a:extLst>
          </p:cNvPr>
          <p:cNvGrpSpPr/>
          <p:nvPr/>
        </p:nvGrpSpPr>
        <p:grpSpPr>
          <a:xfrm>
            <a:off x="214519" y="1670131"/>
            <a:ext cx="8853868" cy="5026495"/>
            <a:chOff x="214519" y="1670131"/>
            <a:chExt cx="8853868" cy="5026495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AF09CE3D-CC22-43BC-8105-7F4044173E93}"/>
                </a:ext>
              </a:extLst>
            </p:cNvPr>
            <p:cNvGrpSpPr/>
            <p:nvPr/>
          </p:nvGrpSpPr>
          <p:grpSpPr>
            <a:xfrm>
              <a:off x="1137029" y="1670131"/>
              <a:ext cx="7625971" cy="3517737"/>
              <a:chOff x="524554" y="-579252"/>
              <a:chExt cx="7625971" cy="3517737"/>
            </a:xfrm>
          </p:grpSpPr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id="{CFFCC51E-FAD7-45EE-9635-4337E21B90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4554" y="-579252"/>
                <a:ext cx="3116581" cy="351773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9C9B8EA7-4012-40FC-8B8A-6AE6075B89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45898" y="-574901"/>
                <a:ext cx="4504627" cy="351338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EC9AD794-9670-405A-AF3D-D23C12FB0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519" y="5187868"/>
              <a:ext cx="8853868" cy="15087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92008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7654DA-6672-40C3-A08E-9878A82A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45</a:t>
            </a:fld>
            <a:endParaRPr lang="en-US" alt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94CA591-341D-427E-86A8-3BDEC6BB0FBB}"/>
              </a:ext>
            </a:extLst>
          </p:cNvPr>
          <p:cNvSpPr txBox="1"/>
          <p:nvPr/>
        </p:nvSpPr>
        <p:spPr>
          <a:xfrm>
            <a:off x="84393" y="1217614"/>
            <a:ext cx="44037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Fases presentes: Fe; </a:t>
            </a:r>
            <a:r>
              <a:rPr lang="pt-BR" sz="2000" b="1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FeAl</a:t>
            </a:r>
            <a:r>
              <a:rPr lang="pt-BR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pt-BR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6B8463A-FEA3-4FB2-A225-FE9458776049}"/>
              </a:ext>
            </a:extLst>
          </p:cNvPr>
          <p:cNvGrpSpPr/>
          <p:nvPr/>
        </p:nvGrpSpPr>
        <p:grpSpPr>
          <a:xfrm>
            <a:off x="148875" y="2720523"/>
            <a:ext cx="8678608" cy="1057268"/>
            <a:chOff x="84393" y="2619378"/>
            <a:chExt cx="8678608" cy="105726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B2E4105C-E736-4E52-95EC-4B1B4DAD8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393" y="2619378"/>
              <a:ext cx="8678608" cy="10572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739C6C88-6061-4CB1-9AE9-7E487D64E673}"/>
                </a:ext>
              </a:extLst>
            </p:cNvPr>
            <p:cNvSpPr/>
            <p:nvPr/>
          </p:nvSpPr>
          <p:spPr bwMode="auto">
            <a:xfrm>
              <a:off x="186977" y="2944663"/>
              <a:ext cx="8427720" cy="243037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6" charset="0"/>
              </a:endParaRP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7AF242F9-FFF1-4F5F-9314-4F5106BE468B}"/>
              </a:ext>
            </a:extLst>
          </p:cNvPr>
          <p:cNvGrpSpPr/>
          <p:nvPr/>
        </p:nvGrpSpPr>
        <p:grpSpPr>
          <a:xfrm>
            <a:off x="316517" y="1722633"/>
            <a:ext cx="8138599" cy="5070142"/>
            <a:chOff x="251459" y="1673879"/>
            <a:chExt cx="8138599" cy="5070142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BCCE477D-AA26-4579-87B4-6B02BD795D70}"/>
                </a:ext>
              </a:extLst>
            </p:cNvPr>
            <p:cNvGrpSpPr/>
            <p:nvPr/>
          </p:nvGrpSpPr>
          <p:grpSpPr>
            <a:xfrm>
              <a:off x="618435" y="1673879"/>
              <a:ext cx="7739487" cy="3510242"/>
              <a:chOff x="836334" y="2146223"/>
              <a:chExt cx="7739487" cy="3510242"/>
            </a:xfrm>
          </p:grpSpPr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09BC84E9-212C-4C66-90B0-289E6AFD88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013515" y="2146224"/>
                <a:ext cx="4562306" cy="351024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5" name="Imagem 24">
                <a:extLst>
                  <a:ext uri="{FF2B5EF4-FFF2-40B4-BE49-F238E27FC236}">
                    <a16:creationId xmlns:a16="http://schemas.microsoft.com/office/drawing/2014/main" id="{DBD86ED3-0EA5-415C-8C7B-126CDC8842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6334" y="2146223"/>
                <a:ext cx="3177181" cy="34954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05F7841E-4C02-4E20-9905-BE7E29774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1459" y="5169330"/>
              <a:ext cx="8138599" cy="15746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0018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7654DA-6672-40C3-A08E-9878A82A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46</a:t>
            </a:fld>
            <a:endParaRPr lang="en-US" alt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94CA591-341D-427E-86A8-3BDEC6BB0FBB}"/>
              </a:ext>
            </a:extLst>
          </p:cNvPr>
          <p:cNvSpPr txBox="1"/>
          <p:nvPr/>
        </p:nvSpPr>
        <p:spPr>
          <a:xfrm>
            <a:off x="1471233" y="1131527"/>
            <a:ext cx="7063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Colocar os dados obtidos no software </a:t>
            </a:r>
            <a:r>
              <a:rPr lang="pt-BR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PowderCell</a:t>
            </a:r>
            <a:r>
              <a:rPr lang="pt-BR" sz="1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CAE35B9-221D-4305-A216-01DBEA68BA3D}"/>
              </a:ext>
            </a:extLst>
          </p:cNvPr>
          <p:cNvGrpSpPr/>
          <p:nvPr/>
        </p:nvGrpSpPr>
        <p:grpSpPr>
          <a:xfrm>
            <a:off x="108941" y="1610104"/>
            <a:ext cx="9035059" cy="5024653"/>
            <a:chOff x="108941" y="1585434"/>
            <a:chExt cx="9035059" cy="5024653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DC5ACF29-9249-434A-BD8E-C7649C232221}"/>
                </a:ext>
              </a:extLst>
            </p:cNvPr>
            <p:cNvGrpSpPr/>
            <p:nvPr/>
          </p:nvGrpSpPr>
          <p:grpSpPr>
            <a:xfrm>
              <a:off x="249893" y="1585434"/>
              <a:ext cx="8644212" cy="2273623"/>
              <a:chOff x="249894" y="1845470"/>
              <a:chExt cx="8644212" cy="2273623"/>
            </a:xfrm>
          </p:grpSpPr>
          <p:grpSp>
            <p:nvGrpSpPr>
              <p:cNvPr id="8" name="Agrupar 7">
                <a:extLst>
                  <a:ext uri="{FF2B5EF4-FFF2-40B4-BE49-F238E27FC236}">
                    <a16:creationId xmlns:a16="http://schemas.microsoft.com/office/drawing/2014/main" id="{018D09AD-37AB-440A-AFD7-04D2888DAA90}"/>
                  </a:ext>
                </a:extLst>
              </p:cNvPr>
              <p:cNvGrpSpPr/>
              <p:nvPr/>
            </p:nvGrpSpPr>
            <p:grpSpPr>
              <a:xfrm>
                <a:off x="249894" y="1845470"/>
                <a:ext cx="8644212" cy="2273623"/>
                <a:chOff x="0" y="3149893"/>
                <a:chExt cx="8957226" cy="2400006"/>
              </a:xfrm>
            </p:grpSpPr>
            <p:pic>
              <p:nvPicPr>
                <p:cNvPr id="7" name="Imagem 6">
                  <a:extLst>
                    <a:ext uri="{FF2B5EF4-FFF2-40B4-BE49-F238E27FC236}">
                      <a16:creationId xmlns:a16="http://schemas.microsoft.com/office/drawing/2014/main" id="{0931ED93-7987-4794-BF0F-5F3055C002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3898902"/>
                  <a:ext cx="8957226" cy="1650997"/>
                </a:xfrm>
                <a:prstGeom prst="rect">
                  <a:avLst/>
                </a:prstGeom>
              </p:spPr>
            </p:pic>
            <p:pic>
              <p:nvPicPr>
                <p:cNvPr id="22" name="Imagem 21">
                  <a:extLst>
                    <a:ext uri="{FF2B5EF4-FFF2-40B4-BE49-F238E27FC236}">
                      <a16:creationId xmlns:a16="http://schemas.microsoft.com/office/drawing/2014/main" id="{D024FCA6-14BD-4B07-A9B6-7ADCFBCF68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89357"/>
                <a:stretch/>
              </p:blipFill>
              <p:spPr>
                <a:xfrm>
                  <a:off x="0" y="3149893"/>
                  <a:ext cx="8957226" cy="558214"/>
                </a:xfrm>
                <a:prstGeom prst="rect">
                  <a:avLst/>
                </a:prstGeom>
              </p:spPr>
            </p:pic>
          </p:grpSp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C2688DEA-36C2-4250-BA25-BDE6A6B4DE99}"/>
                  </a:ext>
                </a:extLst>
              </p:cNvPr>
              <p:cNvSpPr/>
              <p:nvPr/>
            </p:nvSpPr>
            <p:spPr bwMode="auto">
              <a:xfrm>
                <a:off x="481669" y="2044417"/>
                <a:ext cx="299381" cy="254283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24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6" charset="0"/>
                </a:endParaRPr>
              </a:p>
            </p:txBody>
          </p:sp>
        </p:grp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60F6B725-C267-4133-A2D1-B381937E64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941" y="4301195"/>
              <a:ext cx="3041124" cy="23088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0A23970A-6C5A-421D-B025-5ED8E5E00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40082" y="4323686"/>
              <a:ext cx="2916172" cy="2201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C2A84B35-4E43-4179-BDEE-C059938E5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6272" y="4362816"/>
              <a:ext cx="2897728" cy="22295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3CAEA471-5C45-4039-917E-57C6B6EA7E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503" y="1707393"/>
            <a:ext cx="5632850" cy="41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42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7654DA-6672-40C3-A08E-9878A82A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47</a:t>
            </a:fld>
            <a:endParaRPr lang="en-US" alt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94CA591-341D-427E-86A8-3BDEC6BB0FBB}"/>
              </a:ext>
            </a:extLst>
          </p:cNvPr>
          <p:cNvSpPr txBox="1"/>
          <p:nvPr/>
        </p:nvSpPr>
        <p:spPr>
          <a:xfrm>
            <a:off x="1040416" y="1209994"/>
            <a:ext cx="7265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Colocar os dados obtidos no software </a:t>
            </a:r>
            <a:r>
              <a:rPr lang="pt-B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PowderCell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000" b="1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FeAl</a:t>
            </a:r>
            <a:r>
              <a:rPr lang="pt-BR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F1FFBAE-476F-4C58-B93E-26671D120C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16" t="41987" r="3030" b="9966"/>
          <a:stretch/>
        </p:blipFill>
        <p:spPr>
          <a:xfrm>
            <a:off x="207817" y="2258291"/>
            <a:ext cx="8728364" cy="234141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E79F3C6-F5F3-456C-A307-EA5F0D687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811" y="1952191"/>
            <a:ext cx="52863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52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7654DA-6672-40C3-A08E-9878A82A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48</a:t>
            </a:fld>
            <a:endParaRPr lang="en-US" alt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67CB58-0235-4EA4-BEC3-3C5F747DF5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227" y="2490720"/>
            <a:ext cx="8139545" cy="406248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B35AF6D-5E01-4DB3-B915-7BA7251DA5B2}"/>
              </a:ext>
            </a:extLst>
          </p:cNvPr>
          <p:cNvSpPr txBox="1"/>
          <p:nvPr/>
        </p:nvSpPr>
        <p:spPr>
          <a:xfrm>
            <a:off x="346364" y="1357745"/>
            <a:ext cx="795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 suma</a:t>
            </a: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podemos exportar os dados das fases, extrair os dados e plotar em um gráfico comparativo</a:t>
            </a:r>
          </a:p>
        </p:txBody>
      </p:sp>
    </p:spTree>
    <p:extLst>
      <p:ext uri="{BB962C8B-B14F-4D97-AF65-F5344CB8AC3E}">
        <p14:creationId xmlns:p14="http://schemas.microsoft.com/office/powerpoint/2010/main" val="336895627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Materiais amorfos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O que são materiais amorfos? 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forma semelhante ao líquidos, estes materiais não possuem uma periodicidade na posição dos átomos;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Quais poderiam ser os efeitos no fenômeno da difração?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Consequentemente, não são observados picos definidos e de alta intensidade;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Mas um ou dois picos de baixa intensidade e largos. </a:t>
            </a:r>
          </a:p>
          <a:p>
            <a:pPr marL="457200" indent="-457200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0F3F37A-D2BC-4540-83C2-87FEC764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49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187209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Tamanho de grão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É bem conhecido por vocês que o tamanho de grão tem grande influência em diversas propriedades.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91CB904-7CFE-4B49-ACA2-2CF629E2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5</a:t>
            </a:fld>
            <a:endParaRPr lang="en-US" altLang="pt-BR" dirty="0"/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DBE374D-F3AA-4E50-9B35-0731526775EB}"/>
              </a:ext>
            </a:extLst>
          </p:cNvPr>
          <p:cNvGrpSpPr/>
          <p:nvPr/>
        </p:nvGrpSpPr>
        <p:grpSpPr>
          <a:xfrm>
            <a:off x="-245881" y="2302976"/>
            <a:ext cx="8446182" cy="4413274"/>
            <a:chOff x="-245881" y="2302976"/>
            <a:chExt cx="8446182" cy="4413274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4680B52C-3065-463A-9A98-461297158735}"/>
                </a:ext>
              </a:extLst>
            </p:cNvPr>
            <p:cNvGrpSpPr/>
            <p:nvPr/>
          </p:nvGrpSpPr>
          <p:grpSpPr>
            <a:xfrm>
              <a:off x="5922293" y="5307961"/>
              <a:ext cx="2278008" cy="1408289"/>
              <a:chOff x="876377" y="3998961"/>
              <a:chExt cx="2954397" cy="1850735"/>
            </a:xfrm>
          </p:grpSpPr>
          <p:pic>
            <p:nvPicPr>
              <p:cNvPr id="2050" name="Picture 2" descr="Effects of Imperfections on the Mechanical Properties – Mighty Mech">
                <a:extLst>
                  <a:ext uri="{FF2B5EF4-FFF2-40B4-BE49-F238E27FC236}">
                    <a16:creationId xmlns:a16="http://schemas.microsoft.com/office/drawing/2014/main" id="{DBCE299B-65CF-4D09-B5C6-1F500CCF34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043" y="3998961"/>
                <a:ext cx="2928731" cy="13442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7B4D90B-8936-46E0-A04B-DA0B2C2454C9}"/>
                  </a:ext>
                </a:extLst>
              </p:cNvPr>
              <p:cNvSpPr txBox="1"/>
              <p:nvPr/>
            </p:nvSpPr>
            <p:spPr>
              <a:xfrm>
                <a:off x="876377" y="5445224"/>
                <a:ext cx="2928730" cy="404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ctr"/>
                <a:r>
                  <a:rPr lang="pt-BR" sz="14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Equação de Hall-Petch</a:t>
                </a:r>
              </a:p>
            </p:txBody>
          </p:sp>
        </p:grp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6AB5D780-D3ED-444C-B566-AB249612E2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8901" y="2585324"/>
              <a:ext cx="4944491" cy="3519888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52B2F20B-3A50-444B-BB89-BFCC986C8F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2293" y="2302976"/>
              <a:ext cx="2069234" cy="2593363"/>
            </a:xfrm>
            <a:prstGeom prst="rect">
              <a:avLst/>
            </a:prstGeom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5F478A4-04A8-46D8-B7BE-A2E2811C0F4E}"/>
                </a:ext>
              </a:extLst>
            </p:cNvPr>
            <p:cNvSpPr txBox="1"/>
            <p:nvPr/>
          </p:nvSpPr>
          <p:spPr>
            <a:xfrm>
              <a:off x="-245881" y="6330842"/>
              <a:ext cx="32070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/>
              <a:r>
                <a:rPr lang="pt-BR" sz="14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Fonte: (</a:t>
              </a:r>
              <a:r>
                <a:rPr lang="pt-BR" sz="1400" b="1" dirty="0" err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Srolovitz</a:t>
              </a:r>
              <a:r>
                <a:rPr lang="pt-BR" sz="14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et al., 2016)</a:t>
              </a:r>
            </a:p>
          </p:txBody>
        </p:sp>
      </p:grpSp>
      <p:sp>
        <p:nvSpPr>
          <p:cNvPr id="18" name="Elipse 17">
            <a:extLst>
              <a:ext uri="{FF2B5EF4-FFF2-40B4-BE49-F238E27FC236}">
                <a16:creationId xmlns:a16="http://schemas.microsoft.com/office/drawing/2014/main" id="{DB3292F8-6809-4DDF-850B-D994D5297AE8}"/>
              </a:ext>
            </a:extLst>
          </p:cNvPr>
          <p:cNvSpPr/>
          <p:nvPr/>
        </p:nvSpPr>
        <p:spPr bwMode="auto">
          <a:xfrm>
            <a:off x="8456103" y="230296"/>
            <a:ext cx="360872" cy="4279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2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Materiais amorfos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4548" y="2161309"/>
            <a:ext cx="4160517" cy="45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17D06C9-0101-4E1A-A3B7-78F382A4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50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20085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Conclusões gerais da aula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17D06C9-0101-4E1A-A3B7-78F382A4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51</a:t>
            </a:fld>
            <a:endParaRPr lang="en-US" alt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19E1EE9-8E5C-42E8-89B2-5B5AD65945D4}"/>
              </a:ext>
            </a:extLst>
          </p:cNvPr>
          <p:cNvSpPr txBox="1"/>
          <p:nvPr/>
        </p:nvSpPr>
        <p:spPr>
          <a:xfrm>
            <a:off x="342769" y="1924133"/>
            <a:ext cx="845846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A difração de raio X não é a melhor técnica para medir tamanho de grão qualitativamente (técnica complementar);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deformação plástica causa mudanças nos picos da difração de raio X;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A difração de raio X pode ser usada para construir diagrama de fases, sendo uma técnica de fácil uso e de boa resposta;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Saber simular os difratogramas é essencial para comparar com os resultados obtidos experimentalmente;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Materiais amorfos: ausência de picos definidos. </a:t>
            </a:r>
          </a:p>
        </p:txBody>
      </p:sp>
    </p:spTree>
    <p:extLst>
      <p:ext uri="{BB962C8B-B14F-4D97-AF65-F5344CB8AC3E}">
        <p14:creationId xmlns:p14="http://schemas.microsoft.com/office/powerpoint/2010/main" val="12901761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52142" y="133918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Influência do tamanho de colônia de perlita na dureza da solda de trilhos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91CB904-7CFE-4B49-ACA2-2CF629E2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6</a:t>
            </a:fld>
            <a:endParaRPr lang="en-US" altLang="pt-BR" dirty="0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43C2A48F-A3D5-41D5-AC16-107EDAD30B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50" y="2354843"/>
            <a:ext cx="5927899" cy="2766055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19F79FFE-8A6D-4809-ADBF-34EE6E245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2101179"/>
            <a:ext cx="8664258" cy="392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87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18720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Influência do tamanho de colônia de perlita na resistência ao desgaste</a:t>
            </a: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91CB904-7CFE-4B49-ACA2-2CF629E2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7</a:t>
            </a:fld>
            <a:endParaRPr lang="en-US" alt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524AC4B-0ADE-4A78-862D-6C7628A4E3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1599" y="1661823"/>
            <a:ext cx="3519653" cy="230499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E66E3AE-8204-4DB4-8BC7-35A6976B11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748" y="3134873"/>
            <a:ext cx="4940300" cy="245971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788B7625-96AD-40E4-BBFE-8FA40370D1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2314" y="4041317"/>
            <a:ext cx="2920686" cy="25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955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15372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Tamanho de grão x Difração Laue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A761E13-ACC1-4CF3-BA9A-CBA53C99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8</a:t>
            </a:fld>
            <a:endParaRPr lang="en-US" alt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6845E32-6438-40B8-8DFC-7C9F7284152D}"/>
              </a:ext>
            </a:extLst>
          </p:cNvPr>
          <p:cNvSpPr txBox="1"/>
          <p:nvPr/>
        </p:nvSpPr>
        <p:spPr>
          <a:xfrm>
            <a:off x="343242" y="1574348"/>
            <a:ext cx="8191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Revisando...</a:t>
            </a:r>
          </a:p>
          <a:p>
            <a:pPr algn="just"/>
            <a:endParaRPr lang="pt-BR" sz="1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Vocês se lembram do método de Laue?</a:t>
            </a:r>
          </a:p>
          <a:p>
            <a:pPr marL="342900" indent="-342900" algn="just">
              <a:buFontTx/>
              <a:buChar char="-"/>
            </a:pPr>
            <a:endParaRPr lang="pt-BR" sz="1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Qual é a principal diferença entre o método de Laue e a difração convencional (goniômetro);</a:t>
            </a:r>
          </a:p>
          <a:p>
            <a:pPr marL="342900" indent="-342900" algn="just">
              <a:buFontTx/>
              <a:buChar char="-"/>
            </a:pPr>
            <a:endParaRPr lang="pt-BR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Dica: quais são as variáveis experimentais para realizar a difração?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6AB815A-7527-4CB2-8142-86A5313B4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908" y="1874703"/>
            <a:ext cx="2245792" cy="537556"/>
          </a:xfrm>
          <a:prstGeom prst="rect">
            <a:avLst/>
          </a:prstGeom>
        </p:spPr>
      </p:pic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9B1CCF0D-BEFD-4B7D-981B-CE427015F7BE}"/>
              </a:ext>
            </a:extLst>
          </p:cNvPr>
          <p:cNvCxnSpPr>
            <a:endCxn id="6" idx="3"/>
          </p:cNvCxnSpPr>
          <p:nvPr/>
        </p:nvCxnSpPr>
        <p:spPr bwMode="auto">
          <a:xfrm rot="5400000" flipH="1" flipV="1">
            <a:off x="7650341" y="2684641"/>
            <a:ext cx="1539519" cy="457200"/>
          </a:xfrm>
          <a:prstGeom prst="bentConnector4">
            <a:avLst>
              <a:gd name="adj1" fmla="val 849"/>
              <a:gd name="adj2" fmla="val 150000"/>
            </a:avLst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ED86DF67-581A-47D4-85AC-82D436E1A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908" y="4151450"/>
            <a:ext cx="1951584" cy="2159539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5E960BE1-2FB1-43F3-87D3-3B4F7A1BE54A}"/>
              </a:ext>
            </a:extLst>
          </p:cNvPr>
          <p:cNvGrpSpPr/>
          <p:nvPr/>
        </p:nvGrpSpPr>
        <p:grpSpPr>
          <a:xfrm>
            <a:off x="343242" y="4283689"/>
            <a:ext cx="5368109" cy="2159539"/>
            <a:chOff x="343242" y="4283689"/>
            <a:chExt cx="5368109" cy="2159539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B1B5BCAB-2639-4830-B0E0-C9D3E9363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242" y="4283689"/>
              <a:ext cx="5368109" cy="1895060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55DB8E26-5305-4ED7-845F-2413D4DB3662}"/>
                </a:ext>
              </a:extLst>
            </p:cNvPr>
            <p:cNvSpPr txBox="1"/>
            <p:nvPr/>
          </p:nvSpPr>
          <p:spPr>
            <a:xfrm>
              <a:off x="582019" y="6104674"/>
              <a:ext cx="1765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/>
              <a:r>
                <a:rPr lang="pt-BR" sz="16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Transmitido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405C93BD-60BB-4B70-B38C-31C7AAACC78E}"/>
                </a:ext>
              </a:extLst>
            </p:cNvPr>
            <p:cNvSpPr txBox="1"/>
            <p:nvPr/>
          </p:nvSpPr>
          <p:spPr>
            <a:xfrm>
              <a:off x="3475484" y="6104674"/>
              <a:ext cx="1765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/>
              <a:r>
                <a:rPr lang="pt-BR" sz="16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Refletido</a:t>
              </a:r>
            </a:p>
          </p:txBody>
        </p:sp>
      </p:grpSp>
      <p:sp>
        <p:nvSpPr>
          <p:cNvPr id="19" name="Elipse 18">
            <a:extLst>
              <a:ext uri="{FF2B5EF4-FFF2-40B4-BE49-F238E27FC236}">
                <a16:creationId xmlns:a16="http://schemas.microsoft.com/office/drawing/2014/main" id="{F4EB5484-2B1A-4D85-9B31-C6895656A582}"/>
              </a:ext>
            </a:extLst>
          </p:cNvPr>
          <p:cNvSpPr/>
          <p:nvPr/>
        </p:nvSpPr>
        <p:spPr bwMode="auto">
          <a:xfrm>
            <a:off x="8443912" y="230877"/>
            <a:ext cx="360872" cy="4279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94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13515" y="3326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Assuntos finais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Tamanho de grão – difração Laue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Grãos muito grosseiros.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6611" y="2447097"/>
            <a:ext cx="4029075" cy="386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A761E13-ACC1-4CF3-BA9A-CBA53C99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1ADD-A43A-4300-98B1-EF58BB44E3AF}" type="slidenum">
              <a:rPr lang="en-US" altLang="pt-BR" smtClean="0"/>
              <a:pPr/>
              <a:t>9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26823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presentação em branco">
  <a:themeElements>
    <a:clrScheme name="Personalizada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Apresentação em br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6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marL="457200" indent="-457200" algn="ctr">
          <a:defRPr sz="2000" b="1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Office\Modelos\Apresentação em branco.pot</Template>
  <TotalTime>6390</TotalTime>
  <Words>1263</Words>
  <Application>Microsoft Office PowerPoint</Application>
  <PresentationFormat>Apresentação na tela (4:3)</PresentationFormat>
  <Paragraphs>281</Paragraphs>
  <Slides>51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6" baseType="lpstr">
      <vt:lpstr>Arial</vt:lpstr>
      <vt:lpstr>Comic Sans MS</vt:lpstr>
      <vt:lpstr>Times New Roman</vt:lpstr>
      <vt:lpstr>Verdana</vt:lpstr>
      <vt:lpstr>Apresentação em branco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Poli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PMT2100-2004</dc:creator>
  <cp:lastModifiedBy>Luiz Felipe Bauri</cp:lastModifiedBy>
  <cp:revision>1525</cp:revision>
  <dcterms:created xsi:type="dcterms:W3CDTF">2013-10-07T21:48:03Z</dcterms:created>
  <dcterms:modified xsi:type="dcterms:W3CDTF">2021-07-14T15:12:42Z</dcterms:modified>
</cp:coreProperties>
</file>