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862" r:id="rId2"/>
    <p:sldId id="860" r:id="rId3"/>
    <p:sldId id="600" r:id="rId4"/>
    <p:sldId id="834" r:id="rId5"/>
    <p:sldId id="841" r:id="rId6"/>
    <p:sldId id="842" r:id="rId7"/>
    <p:sldId id="843" r:id="rId8"/>
    <p:sldId id="870" r:id="rId9"/>
    <p:sldId id="844" r:id="rId10"/>
    <p:sldId id="845" r:id="rId11"/>
    <p:sldId id="846" r:id="rId12"/>
    <p:sldId id="856" r:id="rId13"/>
    <p:sldId id="857" r:id="rId14"/>
    <p:sldId id="847" r:id="rId15"/>
    <p:sldId id="871" r:id="rId16"/>
    <p:sldId id="858" r:id="rId17"/>
    <p:sldId id="848" r:id="rId18"/>
    <p:sldId id="849" r:id="rId19"/>
    <p:sldId id="850" r:id="rId20"/>
    <p:sldId id="872" r:id="rId21"/>
    <p:sldId id="873" r:id="rId22"/>
    <p:sldId id="874" r:id="rId23"/>
    <p:sldId id="875" r:id="rId24"/>
    <p:sldId id="851" r:id="rId25"/>
    <p:sldId id="852" r:id="rId26"/>
    <p:sldId id="876" r:id="rId27"/>
    <p:sldId id="877" r:id="rId28"/>
    <p:sldId id="861" r:id="rId29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D1"/>
    <a:srgbClr val="EDEBFF"/>
    <a:srgbClr val="EBF3FF"/>
    <a:srgbClr val="FFEBFF"/>
    <a:srgbClr val="FFC9C9"/>
    <a:srgbClr val="FFE4C9"/>
    <a:srgbClr val="FFC489"/>
    <a:srgbClr val="834603"/>
    <a:srgbClr val="008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0" autoAdjust="0"/>
    <p:restoredTop sz="90538" autoAdjust="0"/>
  </p:normalViewPr>
  <p:slideViewPr>
    <p:cSldViewPr snapToGrid="0">
      <p:cViewPr varScale="1">
        <p:scale>
          <a:sx n="61" d="100"/>
          <a:sy n="61" d="100"/>
        </p:scale>
        <p:origin x="12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9T17:59:07.38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18232 10790 0,'-25'0'47,"-74"-25"-32,74 25-15,-74-74 16,-50 74 0,-124 0-1,-74 0 1,99 99 0,0 50-1,-25 24 1,74 51-1,125-1 17,-50 99-17,50-98 1,74-175-16,24 75 16,200-24-1,172-150 1,76-49-1,49-174 1,223-25 0,-223 50-1,-124 75 1,-199 48 0,-148 101-1,-50-1 1,0-99 15,-25 74-15,-298-123-1,-24 98 1,-25 50 0,25 25-1,-25 0 1,198 25-1,75 74 1,24 1 0,26 73-1,49-148 1,0 0 0,0 0-1,0-1 1</inkml:trace>
  <inkml:trace contextRef="#ctx0" brushRef="#br1" timeOffset="6865.92">20315 11187 0,'0'-25'0,"0"0"16,0 0-16,-24-24 15,-51-26 17,1-24-17,-149-74 1,-174-26 0,-25 50-1,-223 25 1,248 124-1,25 0 1,50 100 0,-1 123-1,-24 74 1,248-222-16,-149 247 16,124-198-1,124-24 1,0-51-1,0 50 17,148-24-17,175 24 1,49-25 0,74-74-1,695 25 1,-372-25-1,-322 75 1,272-125 0,-570-49-1,-124 0 1,-25-25 0,0 24-1,-25-98 1,-99 49-1,-149-124 17,-148 100-17,-51 98 1,-198 1 0,-297 74-1,446 25 1,100 123-1,148-98 1,99 74 0,25 0-1,75 50 1,74-75 0,-50 75-1,50-50 1,124 24 15,298 1-15,-149-149-1,719-99 1,-521-75 0,-74 1-1,-174-26 1,-49 50-1,-75 75 1,-49-25 0,-50 24-1,25 26 1,-25 24 0,0-25-1,-75-24 1,-148-25 15,-75 0-15,-99 49-1,1 50 1,48 0 0,125 124-1,25 50 1,49 123-1,149-24 1,0-25 0,74 50-1,249-100 1,123-49 0,348-74-1,-199-75 1,100-50 15,-224-25-15,-24-24-1,-348 0 1,0-75 0,-49-74-1,-50-24 1,-100 123-1,-197-149 1,-150 149 0,-247 0-1,49 125 1,-124 24 0,25 0-1,99 24 1,198 100 15,249 0-15,74 25-1,74 74 1,50 1 0,0-125-16,0 75 15,223 98 1,224-48-1,446-100 1,-223-124 0,49 0-1,25-174 1,-297 0 0,-274 26-1,-24-1 1,-99 25-1,-50-25 17,0 75-32,0-75 15,-100 0 1,-247-50 0,-397-73-1,99 222 1,-25 0-1,100 50 1,148 50 0,125 49-1,148 75 1,49 49 0,-73 372-1,173-173 1,25-75 15,223-74-15,297 0-1,398-124 1,-124-149 0,-1 0-1,-297-99 1,0-199-1,-298 50 1,-173 0 0,-1 0-1,-49-75 1,-74 175 0,-199-101-1,-25 76 1,-123-1-1,-249 1 17,50 123-17,74 50 1,25 50 0,149 24-1,174 0 1,24 75-1,100 50 1,24 74 0,50 24-1,75-49 1,197-25 0,249-98-1,149-150 1,149-99-1,-50-124 17,-249-25-17,-346 50 1,-100-224 0,-74 249-1,-223-199 1,-174 99-1,-49 149 1,-373 25 0,274 99-1,49 25 1,123 174 0,101-50-1,-1 75 1,99 49 15,100 223-15,49-124-1,74-74 1,175-50 0,148-74-1,546 124 1,-298-199-1,124-74 1,50-49 0,-25-150-1,-323-24 1,-223 49 0,-148-74-1,-75-223 1,0 248 15,-149 0-15,0 49-1,-223-24 1,-223 24 0,-422 149-1,0 25 1,198 0-1,273 174 1,199-1 0,248 26-1,99-75 1,0 322 0,25-272-1,124 24 1,123 26-1,200 24 17,123-100-17,-25-98 1,100-50 0,25 0-1,-249-74 1,-198-100-1,-99-49 1,-124-224 0,-25 150-1,-124-1 1,-99 50 0,-149-25-1,-75 174 1,-495 24-1,73 75 17,224 100-17,75 24 1,297 25 0,174-50-1,49 174 1,50-25-1,0 24 1,0 26 0,75-25-1,73-50 1,150-24 0,149-100-1,371 0 1,-148-99-1,-149-74 17,-124-174-17,-348 173 1,1-49 0,-50 50-1,0 24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9T18:08:17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 17363 0,'49'0'31,"1"-49"-16,-1-1-15,75-74 16,-49-25-16,49-24 16,-25-26-16,223-148 15,51-50 1,23 50 0,-148 148-1,-148 125 1,-51 24 15,-24 25 0</inkml:trace>
  <inkml:trace contextRef="#ctx0" brushRef="#br0" timeOffset="319.77">4019 15230 0,'0'0'0,"223"347"31,-173-272-31,24-1 16,-24-49-1</inkml:trace>
  <inkml:trace contextRef="#ctx0" brushRef="#br0" timeOffset="1143.92">3771 14957 0,'24'-25'94,"76"25"-63,-26 0-31,50 0 16,25 0-16,-25 50 15,-25-50-15,-24 0 16,173 0 0,-224-25-1,26 25 1,-25 25 125,-25 49-126,0 26-15,-50 48 16,25-48-16,-49 24 15,-25 49 1,74-123 0</inkml:trace>
  <inkml:trace contextRef="#ctx0" brushRef="#br0" timeOffset="1807.05">3944 15032 0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9T18:14:16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19398 12675 0,'0'25'16,"0"0"15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6-09T18:25:09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7119 0,'25'50'62,"-25"-26"-46,25 1-1,-1 50-15,1-1 16,-25 0-16,25 26 16,25 73-1,-26-98-15,-24 24 16,0-74 0,25-50 77,0-50-93,-25 26 16,0-50-16,0 49 16,25-24-1,49-50 1,-74 24-1,50 51 1,-1 49-16,-49-25 31,0 50 32,50 49-48,-50 1-15,0-1 16,25 25-16,-25 25 16,0-25 15,0-24-31,25-75 16,24 0 46</inkml:trace>
  <inkml:trace contextRef="#ctx0" brushRef="#br0" timeOffset="261.63">17934 7863 0</inkml:trace>
  <inkml:trace contextRef="#ctx0" brushRef="#br0" timeOffset="1101.83">18182 6970 0,'0'-25'62,"25"25"-46,49 0 0,-49 0 15,0 0-31,0 0 16,0 25-1,24 50 1,-49 24-1,0 0 1,0 0 0,50-24-1,-50 49 17,25-25-17,-25 0 1,0 25-1,0-50-15,0 26 16,0-51 0,49 26-1,-49-100 63</inkml:trace>
  <inkml:trace contextRef="#ctx0" brushRef="#br0" timeOffset="1688.28">18554 7640 0,'-25'0'125,"1"74"-125,-1-24 16,0 24-16,0-24 16,0-1-16,1 1 31,24-25-31,-50-25 94</inkml:trace>
  <inkml:trace contextRef="#ctx0" brushRef="#br0" timeOffset="2277.55">18926 7714 0,'50'0'31,"0"0"-15,-1 0-16,1 0 15,-1 0 1,1 0-1,-25 0 1,0 0 0</inkml:trace>
  <inkml:trace contextRef="#ctx0" brushRef="#br0" timeOffset="2689.43">19125 7317 0,'25'0'31,"24"0"-31,174 0 16,-123 0 0,-26 0-1,-49-24 17</inkml:trace>
  <inkml:trace contextRef="#ctx0" brushRef="#br0" timeOffset="4242.17">18505 7441 0,'0'-24'62,"-25"24"16,0 0-62,0 0 0,-24 24-1,24-24 32,-25 0-31,50 25-16,0 0 15,-49 0 17,49 0-17,0 24 32,0-24-31,0 0-1,0 24 1,0-24 0,0 25-1,0-25 1,0-1-1,0 26 17,0 0-17,0-26 1,0 1 0,-25 0-1,25 0 1,-25 0-16,0 0 31,0-1-31,-24 26 16,-1-50 15,25 0 31,1 0-46</inkml:trace>
  <inkml:trace contextRef="#ctx0" brushRef="#br0" timeOffset="6139.09">19968 7045 0,'25'0'78,"25"0"-78,-1 0 16,50 0-16,-74 0 15,25 0-15,-1 0 16,51 24 0,-76 1-1,1 25-15,0-1 16,0 51-1,-25-51 1,0 1 15,0 24-15,0 50 0,0-49-1,-50-1 1,-49 0-1,74-24 1,-24-50 0,-26 25-1,26-25 1,-26 0 0,26 0-1,-1-75 1,50 1-1,0 24 1,0 26 0,0-1 15,0 0-15,50 25-1,24 0 1,-49 0-1,49 0 1,-24 99 0,-1 50-1,-49-75 1,25 26 0,-25-75 30,0-1-46,25-24 16</inkml:trace>
  <inkml:trace contextRef="#ctx0" brushRef="#br0" timeOffset="6406.48">20811 8062 0,'25'0'31,"0"0"-16,-25 24 1,0 26-16,0-25 16,0 0-1</inkml:trace>
  <inkml:trace contextRef="#ctx0" brushRef="#br0" timeOffset="7406.45">21531 7169 0,'0'24'15,"0"76"-15,0 123 16,0-74-1,-50 24-15,25 100 16,-24-99 0,49-75-1,0-149 126,0 1-141,0-26 16,0 26-16,0 24 15,-50-49 1,1-1-1,-1 25 1,25 26 0,0-1-1,1 0 1,-1 25 0,0 0-1,0 0 1,0 0-1,25 25 17,0 74-17,0 25 1,0-74 0,25 24-1,74-49 1,-49-25-1,0 0-15,24-25 32,-24-24-17</inkml:trace>
  <inkml:trace contextRef="#ctx0" brushRef="#br0" timeOffset="7670.74">21531 8260 0</inkml:trace>
  <inkml:trace contextRef="#ctx0" brushRef="#br0" timeOffset="9791.56">21977 8260 0,'0'25'31,"25"-75"-16,-25-49 1,0-25 0,75 25-1,-1-25 1,50 49 0,-99 50-1,24-24 1,-24 49-1,74 0 1,-74 25-16,25 24 16,24 100 15,-49-50-15,-25 1-1,0-76 1,0 26 15,0-25 0,50-25 110,-26 0-125,26 0-16,0 0 15,-1 0-15,1 0 16,-25 0-1,24 0 1,51-50 0,-76 1-1,26-26 1,-25 25-16,-25 1 16,0-50-1,0 24 1,0 26-1,0-1 1,0 25 0,-25-24 15,0 49 0,0-25-15,1 25-1,24 49 1,-50 26-16,25 24 16,25 25-1,0 25 1,0-75 0,50 1-1,-25-50 1,-25-1-1,24 1 17,1-25-1,25-25-31,-25-24 16,74-100-1,-25 25 1,-24 25-1,-25 74 1,-25 0 0,24 25 31,1 0-16,0 0-31,-25 25 15,0 24-15,0 51 16,0 24 15,0-25-15,0-49 0,0-75 46,0-99-62,0 74 16,0-74-1,0 25 1,25 24 0,0 51-1,-1 24-15,1 0 16,25 99-1,-1 0 1,1 0 0,-25 1-1,0-26 17,-25-49-17,0 0 1,0-1-1,24-24 48</inkml:trace>
  <inkml:trace contextRef="#ctx0" brushRef="#br0" timeOffset="11206.05">24458 7441 0,'0'-49'79,"0"24"-48,-25 25-31,0 0 15,-24 0-15,-1 0 16,25 0 0,-24 0-16,-26 0 15,50 50 1,-24-1 15,49 50-15,0 1-1,0 48 1,0-24 0,0 1-1,25-76 1,24 1 0,1-1-16,-25-49 15,24 25-15,-24 0 16,74-25-1,-24 0 1,-1 0 0,-24-25 15,-26-49-15,1-1-1,-25-24 1,0 0-1,0 0 1,0 24 0,0-24-1,-49-25 1,49 74 0,-50 1-1,25 24 16,-24 25-15,24 0 0,-25 0-1,1 0 1,24 0 15,25 25 0,25-25-15,-1 25-16,26 74 16,-25-25-1,24-24 1,-24-1 0,0-24-1,49 0 1,-24 0-1,-25 0 17,0-25-17,-25 24 17</inkml:trace>
  <inkml:trace contextRef="#ctx0" brushRef="#br0" timeOffset="14318.39">17909 8210 0,'0'50'78,"50"-50"-62,0 0-1,74 0-15,-50 0 16,25 0-16,25 0 16,-74 0-1,49 0-15,99 0 16,-73 0-1,-101-25 1</inkml:trace>
  <inkml:trace contextRef="#ctx0" brushRef="#br0" timeOffset="15141.99">17885 8508 0,'74'0'78,"-24"0"-78,49 0 16,-25 0-16,-24 0 15,-1 0-15,75 0 16,-24 0 0,-1 0-1,0 0 17,-74 0-17</inkml:trace>
  <inkml:trace contextRef="#ctx0" brushRef="#br0" timeOffset="16372.06">16892 8334 0,'25'0'0,"25"25"31,-1-25-31,51 0 16,48 0-1,1 0 1,50 0 0,-26 0-1,-24 0 1,-99 0 0,-25 0-1,-1 0 32</inkml:trace>
  <inkml:trace contextRef="#ctx0" brushRef="#br0" timeOffset="17023.31">16917 8533 0,'25'0'62,"99"0"-46,-50 0-16,50 0 15,-49 0 1,98 0 0,-98 0-16,24 0 15,-49 0 1,-1 0 15</inkml:trace>
  <inkml:trace contextRef="#ctx0" brushRef="#br0" timeOffset="23093.36">20762 8458 0,'0'-24'110,"0"-1"-79,0 0-16,0 0 1,0 0 0,0 1-1,0-26 1,0 25 31,0-49-16,0 49 0,0 0-15,0 0 0,0 1-1,0-1-15,25 0 16,-25 0-1,0-25 1,0 1 0,0 24-1,0 0 1,0-24 0,0 24-1,24 0-15,1 0 16,-25-24-1,0-1 17,0 25-17,0-24-15,0-1 32,0 0-17,0 1 1,0-1-1,0 1 1,0-1 0,0 25-1,50-49 1,-50-1 0,0 51-1,0-51 16,0 50-31,0-49 16,0 49 0,25-25-1,-25 1 17,0 24-17,25 0 1</inkml:trace>
  <inkml:trace contextRef="#ctx0" brushRef="#br0" timeOffset="25214.24">20588 6722 0,'25'0'94,"0"25"-78,-25 0-1,25-25-15,24 0 16,-24 0-16,0 0 31,0 0-31,24 0 32,1 0-17,-25 0 1,24 0-1,-24 0 1,25 0 0,-25 0-16,24 0 15,-24 0 17,0 0-17,24 0 1,-24 0-1,0 0 17,0 0-32,0 0 15,-1 0 1,-24-25 78,0 0-63,0 0-31,0 0 16,0 1-1,0-1 1,0 0-1,0 0-15,0-24 32,-24-1-32,-1 0 31,25 1-15,-25 24-1,25 0 16,-25-24-15,0 24 31,25 0-31,-24 25-1,-1-25 1,25 0 171,-25 25-171,0 0 0,0 0-16,1 25 31,-1 0-16,0 0-15,25 0 16,-25-1-16,0 1 31,-24 0 1,24 0-17,25 0 16,-25-25-15,25 24 0,0 26 15,-50-25-15,50 0-1,0-1-15,-49 1 31,49 0-15,-25 25 0,0-26-16,0 1 31,1-25-15,24 25-1</inkml:trace>
  <inkml:trace contextRef="#ctx0" brushRef="#br0" timeOffset="43718.34">24855 6672 0,'0'25'125,"0"25"-125,0 24 15,0-49-15,0 25 16,0 49-1,0-49 1,0-26-16,0 76 16,0-1-1,0 0 1,0-49 0,0 49-1,0-50 1,0 1-1,0 49 17,0-49-32,0 24 15,0 1 17,0-1-17,0-49 1,0 49-1,0-24 1,0 0 0,0-1-1,0 26 1,0-1 0,0 0-1,0 1 1,0-50-1</inkml:trace>
  <inkml:trace contextRef="#ctx0" brushRef="#br0" timeOffset="44933.87">24507 8582 0,'25'0'31,"25"0"-15,-1-49-16,-24 49 16,25 0-16,-25 0 15,99-50 1,-100 50-1,26 0 1,0 0 0,-1 0-1,-24-25 17,-25 1-1,25 24 47,0 0-78,-1 0 94,-24 24-94,0 1 15,0 0 1,-49 25-16,49-26 16,-25 76-16,0-76 31,0 26-16,1-25 1,-1 24 0,0-24-1,25 0 1,-50 49 0,50-49-1,-24 0 1,24 0-1,-50-25 95,0-50-95,50 1 1,-74-51-16,49 51 16,0-26-16,-24 26 15,-1-1 1,50-24 0,0 49-1,-25 0 1</inkml:trace>
  <inkml:trace contextRef="#ctx0" brushRef="#br0" timeOffset="49871.56">17959 6598 0,'0'-25'78,"0"0"-62,-25 25-16,-49 0 15,-1 0-15,-74 0 16,-24 0 0,-1 0-1,1 0 1,49 50 0,49-25-1,26 0 16,24-25-15,-25 24 0,25 1-16,25 0 15,-99 49 1,49 1 0,-24 74 15,49-75-16,0 25 1,1-24 0,24-26-1,0 51 1,0-51 0,0 26-1,0 49 1,0-75-1,0 1 1,0 24 0,0-24-1,24 49 1,1-24 0,50-26-1,-26 26 1,1-26-1,49 1 1,75 74 15,-149-99-15,99 99 0,24-50-1,-48-49 1,-1 0-1,74-1 1,-48 1 0,-1-25-1,0 0 1,0 0 0,24 0-1,-98 0 1,49 0-1,75 0 1,-100 0 0,1-25-1,-26 1 1,1-51 15,0 1-15,24-25-1,-24-25 1,-50-25 0,24 74-16,-24 26 15,25-100 1,-25 25 0,0-25-1,0 50 1,0 24-1,0 1 1,0-25 0,-49 0 15,24-1-15,0-24-1,-25 50 1,-74-50-1,50 74 1,24-24 0,-49 24-1,25 25 1,-26 1 0,1 24-1,25 0 1,-25 0-1,-1 0 1,-24 0 0,75 0-1,-1 0 17,-49 0-32,0 0 31,49 0-16,-49 49 17,49-49-17,1 75 1,-51-26 0,1 1-1,0-1 1,-25 76-1,99-76-15,-24 1 32,24-25-32,-25 74 15,50-74 1,-49 99 15,24-75-15,0 1-1,0-1 1,0 51 0,25-26-1,0-49 1,0 74 0,0 0-1,0 0 1,0-24-1,0 24 1,75-49 0,-50 24-1,24 1 17,1-26-17,-25-49-15,24 75 16,1-51-1,-25 1 1,49 25 0,0-1-1,1-49 1,-26 25 0,26 25-1,-50-50 1,123 25-1,-98-1 1,0 1 0,24 0-1,25-25 17,25 25-17,-24-25 1,-26 0-1,-24 0 1,24 0 0,0 0-1,1 0 1,49 0 0,-50 0-1,25 0 1,-49 0-1,24-25 1,-49-25 15,25 26-31,49-51 32,-74 26-17,49-26 1,-49 26-1,0-1 1,49-49 0,-49 74-1,-25-25 1,0-49 0,0 50-1,0-1 1,0 0-1,0-24 1,0-25 15,0 74-31,-25-124 32,1 50-17,-1 0 1,-25 49-1,25 0 1,-24-49 0,-1 25-1,1-1 1,-1 1 0,-49-25-1,49-1 1,-24 26-1,74 24 1,-50 1 0,50 24-1,-25 25 1,-24 0 15,-1 0-15,-49 0-1,-25 0 1,0 0 0,-25 0-1,50 0 1,0 0 0,49 0-1,-25 25 1,26-25-1,24 0 1,-25 49 15,1-49-31,-1 50 16,-24-50 31,24 50-32,25-50 1,-74 49 0,74-24-16,-24 0 15,-75 25 1,99-26 15,-25 1-15,50 0-1,-49 0 1,24 24 0,-25 1-1,26-25 1,-1 0 0,25-1 15,0 1-16,-25 0 1,25 0-16,-25 24 16,25 1-1,-25 0 1,25-26 0,0 26-1,0 0 1,-25-1-1,25 26 17,0-51-17,0 26 1,0-25 0,0 0-1,0-1 1,25 26-1,25 0 1,-50-26 0,50 1-1,-50 0 1,49 0 0,1 25-1,-25-26 1,24 26 15,1-50-15,24 50-1,-74-26 17,25-24-32,49 25 15,1-25 1,-26 50-1,1-25 1,-25-25 0,49 24-1,-24 1 1,-25-25 0,24 0-1,-24 0 1,25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dec.dotlib.com.br/inici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dec.dotlib.com.br/cliente/login" TargetMode="External"/><Relationship Id="rId2" Type="http://schemas.openxmlformats.org/officeDocument/2006/relationships/hyperlink" Target="https://bdec.dotlib.com.br/inici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dec.dotlib.com.br/inici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rco a vela na água&#10;&#10;Descrição gerada automaticamente com confiança baixa">
            <a:extLst>
              <a:ext uri="{FF2B5EF4-FFF2-40B4-BE49-F238E27FC236}">
                <a16:creationId xmlns:a16="http://schemas.microsoft.com/office/drawing/2014/main" id="{FD39AF36-4921-4100-969C-564B62708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Espaço Reservado para Número de Slide 2" hidden="1">
            <a:extLst>
              <a:ext uri="{FF2B5EF4-FFF2-40B4-BE49-F238E27FC236}">
                <a16:creationId xmlns:a16="http://schemas.microsoft.com/office/drawing/2014/main" id="{03E7A295-FE22-4C7B-9347-2B79D189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2EAFCA5-B14E-44AD-86A5-A2EA3FF7C394}" type="slidenum">
              <a:rPr lang="en-US" altLang="pt-BR" smtClean="0"/>
              <a:pPr>
                <a:spcAft>
                  <a:spcPts val="600"/>
                </a:spcAft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0054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40120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da absorção (“A”)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Está relacionado com a absorção do material em si;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Quanto maior o coeficiente de absorção, menor será a intensidade dos raios difratados;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Este fator é independente de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corresponde a ½ µ; 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Quando </a:t>
            </a:r>
            <a:r>
              <a:rPr lang="el-GR" sz="2000" b="1" dirty="0">
                <a:solidFill>
                  <a:srgbClr val="00206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002060"/>
                </a:solidFill>
                <a:latin typeface="Arial"/>
                <a:cs typeface="Arial"/>
              </a:rPr>
              <a:t> é baixo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área irradiada é grande, mas a profundidade de penetração é pequena no material;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Quando </a:t>
            </a:r>
            <a:r>
              <a:rPr lang="el-GR" sz="2000" b="1" dirty="0">
                <a:solidFill>
                  <a:srgbClr val="660066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660066"/>
                </a:solidFill>
                <a:latin typeface="Arial"/>
                <a:cs typeface="Arial"/>
              </a:rPr>
              <a:t> é grande, a área irradiada é pequena, mas a profundidade de penetração é grande no material;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Como o fator de absorção é independente do ângulo, a sua influência será igual para todos os ângulos e por essa razão não é levado em consideração no calculo da intensidade relativa.  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89F1A38-0949-4F63-95F9-910289731507}"/>
                  </a:ext>
                </a:extLst>
              </p14:cNvPr>
              <p14:cNvContentPartPr/>
              <p14:nvPr/>
            </p14:nvContentPartPr>
            <p14:xfrm>
              <a:off x="6983280" y="4563000"/>
              <a:ext cx="360" cy="18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89F1A38-0949-4F63-95F9-9102897315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3920" y="4553640"/>
                <a:ext cx="1908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temperatura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Até o presente momento, colocamos os átomos em posições fixas na rede;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Mas isso é verdade?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Os átomos estão submetidos a vibrações térmicas;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amplitude dessa vibração aumenta com o aumento da temperatura;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Por exemplo: Os átomos de alumínio em temperatura ambiente tem uma vibração média de 0,17 Ǻ (6% do parâmetro de rede).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D6FACD2-E2A5-432C-BDC5-C05A63BD49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4682"/>
          <a:stretch>
            <a:fillRect/>
          </a:stretch>
        </p:blipFill>
        <p:spPr>
          <a:xfrm>
            <a:off x="2955797" y="4351283"/>
            <a:ext cx="3336556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246769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Principais efeitos da temperatura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Nós não estamos interessados em avaliar o efeito do aumento da temperatura da difração de raios X;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sim o efeito da temperatura ao longo da intensidade dos picos ao longo de 2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93899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Principais efeitos da temperatura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picos de difração ocorrem para menores valores de </a:t>
            </a:r>
            <a:r>
              <a:rPr lang="el-GR" sz="2000" b="1" dirty="0">
                <a:solidFill>
                  <a:srgbClr val="00823B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intensidade das linhas de difração diminuem;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intensidade do ruído de fundo aumenta.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246769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Expansão da célula unitária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Ao aumentar a temperatura, existe uma dilatação térmica da estrutura;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Esta dilatação altera a distância interplanar;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Como o comprimento de onda é fixo;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O ângulo que satisfaz a Lei de Bragg é alterado.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32167" y="2654672"/>
            <a:ext cx="20345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 = 2dsen</a:t>
            </a:r>
            <a:r>
              <a:rPr lang="el-GR" b="1" dirty="0">
                <a:solidFill>
                  <a:schemeClr val="tx1"/>
                </a:solidFill>
                <a:latin typeface="Arial"/>
                <a:cs typeface="Arial"/>
              </a:rPr>
              <a:t>θ</a:t>
            </a:r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49E714A-C967-47FA-BEC7-91A6F8576FA9}"/>
                  </a:ext>
                </a:extLst>
              </p14:cNvPr>
              <p14:cNvContentPartPr/>
              <p14:nvPr/>
            </p14:nvContentPartPr>
            <p14:xfrm>
              <a:off x="5929560" y="2223360"/>
              <a:ext cx="3116520" cy="10274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49E714A-C967-47FA-BEC7-91A6F8576F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0200" y="2214000"/>
                <a:ext cx="3135240" cy="10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4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86232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Diminuição da intensidade dos picos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Conforme a temperatura aumenta;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o fenômeno da difração corresponde a uma interferência construtiva de raios difratados;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Logo, a alteração das posições dos átomos irá diminuir a quantidade de raios difratados;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Reduzindo a intensidade dos picos.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Diminuição da intensidade dos picos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 alteração da intensidade varia com a relação u/d;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Onde “u” é a vibração térmica e “d” é o parâmetro de rede;</a:t>
            </a: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Logo, como em altos ângulos o valor de “d” é menor;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influência da temperatura será maior.</a:t>
            </a:r>
          </a:p>
          <a:p>
            <a:pPr marL="457200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126" y="3381655"/>
            <a:ext cx="6813406" cy="331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832378" y="2710090"/>
            <a:ext cx="20345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 = 2dsen</a:t>
            </a:r>
            <a:r>
              <a:rPr lang="el-GR" b="1" dirty="0">
                <a:solidFill>
                  <a:schemeClr val="tx1"/>
                </a:solidFill>
                <a:latin typeface="Arial"/>
                <a:cs typeface="Arial"/>
              </a:rPr>
              <a:t>θ</a:t>
            </a:r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170099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fator de temperatura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fator de temperatura é definido como “e</a:t>
            </a:r>
            <a:r>
              <a:rPr lang="pt-BR" sz="2000" b="1" baseline="30000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-2M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Corresponde a um valor que deverá ser multiplicado ao valor da intensidade dos picos;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Por exemplo: O chumbo em 20˚C sofre difração com uma radiação de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CuK</a:t>
            </a:r>
            <a:r>
              <a:rPr lang="el-G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em 2</a:t>
            </a:r>
            <a:r>
              <a:rPr lang="el-GR" sz="2000" b="1" dirty="0">
                <a:solidFill>
                  <a:srgbClr val="002060"/>
                </a:solidFill>
                <a:latin typeface="Arial"/>
                <a:cs typeface="Arial"/>
              </a:rPr>
              <a:t>θ</a:t>
            </a:r>
            <a:r>
              <a:rPr lang="pt-BR" sz="2000" b="1" dirty="0">
                <a:solidFill>
                  <a:srgbClr val="002060"/>
                </a:solidFill>
                <a:latin typeface="Arial"/>
                <a:cs typeface="Arial"/>
              </a:rPr>
              <a:t> = 161˚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Neste caso, como o fator de temperatura é 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b="1" baseline="30000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-2M 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= 0,18;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 pico terá apenas 18% da sua intensidade máxima.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intensidade do ruído de fundo aumenta.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Vibração térmica gera difrações de baixas intensidades;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mesmo é chamado de espalhamento difuso pela temperatura;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 mesmo não se manifesta no formato de um pico;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 somente aumenta o ruído de fundo, especialmente para altos ângulos;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Podendo mascarar alguns picos para altos ângulos.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42014"/>
            <a:ext cx="8915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8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Intensidade das linhas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Para calcular a intensidade relativa dos picos deve-se usar: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Identifique na equação acima cada um dos fatores que foram discutidos anteriormente: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Fator de absorção;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Fator de temperatura.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138" y="2605521"/>
            <a:ext cx="3590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5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3E7A295-FE22-4C7B-9347-2B79D189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48655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Para calcular a intensidade dos raios difratados é necessário levar em consideração 6 aspectos;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Fator de absorção;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Fator de temperatura.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 fator de absorção é independente do ângulo, logo, não influenciará na intensidade relativa dos picos;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t-BR" sz="2000" b="1" strike="sngStrik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absorção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Fator de temperatura.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 fator de absorção é independente do ângulo, logo, não influenciará na intensidade relativa dos picos;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t-BR" sz="2000" b="1" strike="sngStrik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absorção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Fator de temperatura.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205" y="3452560"/>
            <a:ext cx="3590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794" y="3469877"/>
            <a:ext cx="3200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0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 fator de temperatura é de difícil cálculo e para o efeito de exercício, pode ser desconsiderado (gera pequenos erros na intensidade relativa);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t-BR" sz="2000" b="1" strike="sngStrik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absorção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pt-BR" sz="2000" b="1" strike="sngStrik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Fator de temperatura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4105"/>
            <a:ext cx="4324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5639235"/>
            <a:ext cx="4810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 bwMode="auto">
          <a:xfrm>
            <a:off x="0" y="5680364"/>
            <a:ext cx="4336473" cy="9421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4405745" y="5694221"/>
            <a:ext cx="4738255" cy="9421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Calculo da intensidade dos picos difratadas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Calcule a intensidade relativa das linhas difratadas pelo Cobre.      </a:t>
            </a:r>
          </a:p>
          <a:p>
            <a:pPr algn="ctr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Dados:  </a:t>
            </a:r>
            <a:r>
              <a:rPr lang="el-GR" sz="2000" b="1" dirty="0">
                <a:solidFill>
                  <a:srgbClr val="00823B"/>
                </a:solidFill>
                <a:latin typeface="Times New Roman"/>
                <a:cs typeface="Times New Roman"/>
              </a:rPr>
              <a:t>λ</a:t>
            </a:r>
            <a:r>
              <a:rPr lang="pt-BR" sz="2000" b="1" dirty="0">
                <a:solidFill>
                  <a:srgbClr val="00823B"/>
                </a:solidFill>
                <a:latin typeface="Times New Roman"/>
                <a:cs typeface="Times New Roman"/>
              </a:rPr>
              <a:t> =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1,542 Ǻ (Cu k</a:t>
            </a:r>
            <a:r>
              <a:rPr lang="el-GR" sz="2000" b="1" dirty="0">
                <a:solidFill>
                  <a:srgbClr val="00823B"/>
                </a:solidFill>
                <a:latin typeface="Times New Roman"/>
                <a:cs typeface="Times New Roman"/>
              </a:rPr>
              <a:t>α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), a = 3,615 Ǻ e tem uma estrutura CFC.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2077"/>
          <a:stretch>
            <a:fillRect/>
          </a:stretch>
        </p:blipFill>
        <p:spPr bwMode="auto">
          <a:xfrm>
            <a:off x="3664961" y="3420341"/>
            <a:ext cx="1793730" cy="24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78462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 de dados de Cristalografia (</a:t>
            </a:r>
            <a:r>
              <a:rPr lang="pt-BR" sz="2000" dirty="0">
                <a:hlinkClick r:id="rId2"/>
              </a:rPr>
              <a:t>https://bdec.dotlib.com.br/inicio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 l="27599" t="18750" r="30673" b="4688"/>
          <a:stretch>
            <a:fillRect/>
          </a:stretch>
        </p:blipFill>
        <p:spPr bwMode="auto">
          <a:xfrm>
            <a:off x="2459420" y="1967345"/>
            <a:ext cx="4506385" cy="464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6522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 de dados de Cristalografia (</a:t>
            </a:r>
            <a:r>
              <a:rPr lang="pt-BR" sz="2000" dirty="0">
                <a:hlinkClick r:id="rId2"/>
              </a:rPr>
              <a:t>https://bdec.dotlib.com.br/inicio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848" t="31445" r="17313" b="16992"/>
          <a:stretch>
            <a:fillRect/>
          </a:stretch>
        </p:blipFill>
        <p:spPr bwMode="auto">
          <a:xfrm>
            <a:off x="0" y="2143125"/>
            <a:ext cx="90868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 bwMode="auto">
          <a:xfrm>
            <a:off x="2549236" y="2175164"/>
            <a:ext cx="2105891" cy="36437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27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 de dados de Cristalografia (</a:t>
            </a:r>
            <a:r>
              <a:rPr lang="pt-BR" sz="2000" dirty="0">
                <a:hlinkClick r:id="rId2"/>
              </a:rPr>
              <a:t>https://bdec.dotlib.com.br/inicio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6186" t="21875" r="14872" b="5469"/>
          <a:stretch>
            <a:fillRect/>
          </a:stretch>
        </p:blipFill>
        <p:spPr bwMode="auto">
          <a:xfrm>
            <a:off x="157656" y="1946427"/>
            <a:ext cx="8853055" cy="45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055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3E7A295-FE22-4C7B-9347-2B79D189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28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30316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904765" y="2652183"/>
            <a:ext cx="560570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 – </a:t>
            </a:r>
            <a:r>
              <a:rPr lang="pt-BR" alt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Pte</a:t>
            </a:r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02</a:t>
            </a: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093428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influência do sistema cristalino no fator de estrutura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 fator de estrutura depende da posição dos átomos da estrutura cristalina;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Mas temos estruturas cristalinas semelhantes em cada sistema cristalino;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Por exemplo: Cúbico de corpo centrado, Tetragonal de corpo centrado e Ortorrômbico de corpo centrado;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Ou seja, o fator de estrutura é independente do formato e tamanho da célula unitária;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Ou seja, para qualquer estrutura de corpo centrado, não haverá o surgimento dos planos h + k+ l = ímpar.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Resumo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Algumas regras estão resumidas abaixo;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Deve-se tomar um cuidado com essa tabela!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 diamante é cúbico de face centrada e possui 8 átomos dentro de cada célula e um novo calculo deverá ser feito.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40" y="2603356"/>
            <a:ext cx="8496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 l="34926" t="30303" r="31479" b="21023"/>
          <a:stretch>
            <a:fillRect/>
          </a:stretch>
        </p:blipFill>
        <p:spPr bwMode="auto">
          <a:xfrm>
            <a:off x="6290440" y="1159703"/>
            <a:ext cx="2144111" cy="17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Cálculo da intensidade relativa dos picos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Para calcular a intensidade dos raios difratados é necessário levar em consideração 6 aspectos;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Fator de espalhamento atômico;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Fator de estrutura;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3) Fator de multiplicação;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4) Fator de Lorentz; 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Fator de absorção;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Fator de temperatura.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multiplicação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Vamos considerar a reflexão do plano (100) para uma rede cúbica;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Qual a diferenças entre os plano da família {100};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Algumas das partículas de pós pode estar orientada em qualquer um dos planos da família &lt;100&gt;;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Quanto maior a quantidade de planos dentro de uma família, maior a probabilidade deste plano sofrer a difração;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Por exemplo: Existem 6 e 8 planos nas famílias (100) e (111);</a:t>
            </a:r>
          </a:p>
          <a:p>
            <a:pPr marL="457200" indent="-4572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Logo, existirá muitas mais partículas orientadas em algum plano da família (111) do que da família (100);</a:t>
            </a:r>
          </a:p>
          <a:p>
            <a:pPr marL="457200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 fator de multiplicação será igual ao número de planos dentro de uma família de planos;</a:t>
            </a:r>
          </a:p>
          <a:p>
            <a:pPr marL="457200" indent="-4572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O fator de multiplicação dos planos (100) e (111) é 6 e 8 respectivamente.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91D77F3E-152A-4785-94B5-BE3F7A4DE3D1}"/>
                  </a:ext>
                </a:extLst>
              </p14:cNvPr>
              <p14:cNvContentPartPr/>
              <p14:nvPr/>
            </p14:nvContentPartPr>
            <p14:xfrm>
              <a:off x="5751000" y="3500280"/>
              <a:ext cx="2098800" cy="1170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91D77F3E-152A-4785-94B5-BE3F7A4DE3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1640" y="3490920"/>
                <a:ext cx="2117520" cy="11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3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calcular o fator de multiplicação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855" y="1830532"/>
            <a:ext cx="6858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2639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52701" y="332656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Intensidade do feixe difratado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E8D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 de Lorentz (fator de polarização)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Esta associada com fatores trigonométricos do experimento;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mesmo pode ser descrito como: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254" y="2457521"/>
            <a:ext cx="3435927" cy="415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164" y="3906982"/>
            <a:ext cx="5610225" cy="107632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EBB65D7-BC12-4FC8-BC6A-5C2D007E20D6}"/>
                  </a:ext>
                </a:extLst>
              </p14:cNvPr>
              <p14:cNvContentPartPr/>
              <p14:nvPr/>
            </p14:nvContentPartPr>
            <p14:xfrm>
              <a:off x="723600" y="5375520"/>
              <a:ext cx="1036080" cy="8755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EBB65D7-BC12-4FC8-BC6A-5C2D007E2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240" y="5366160"/>
                <a:ext cx="105480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Personalizada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457200" indent="-457200" algn="ctr">
          <a:defRPr sz="20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0</TotalTime>
  <Words>1484</Words>
  <Application>Microsoft Office PowerPoint</Application>
  <PresentationFormat>Apresentação na tela (4:3)</PresentationFormat>
  <Paragraphs>297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Mateus</cp:lastModifiedBy>
  <cp:revision>1443</cp:revision>
  <dcterms:created xsi:type="dcterms:W3CDTF">2013-10-07T21:48:03Z</dcterms:created>
  <dcterms:modified xsi:type="dcterms:W3CDTF">2021-06-09T18:37:57Z</dcterms:modified>
</cp:coreProperties>
</file>