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860" r:id="rId2"/>
    <p:sldId id="600" r:id="rId3"/>
    <p:sldId id="859" r:id="rId4"/>
    <p:sldId id="829" r:id="rId5"/>
    <p:sldId id="836" r:id="rId6"/>
    <p:sldId id="863" r:id="rId7"/>
    <p:sldId id="783" r:id="rId8"/>
    <p:sldId id="832" r:id="rId9"/>
    <p:sldId id="785" r:id="rId10"/>
    <p:sldId id="786" r:id="rId11"/>
    <p:sldId id="787" r:id="rId12"/>
    <p:sldId id="779" r:id="rId13"/>
    <p:sldId id="789" r:id="rId14"/>
    <p:sldId id="781" r:id="rId15"/>
    <p:sldId id="838" r:id="rId16"/>
    <p:sldId id="828" r:id="rId17"/>
    <p:sldId id="791" r:id="rId18"/>
    <p:sldId id="792" r:id="rId19"/>
    <p:sldId id="793" r:id="rId20"/>
    <p:sldId id="794" r:id="rId21"/>
    <p:sldId id="796" r:id="rId22"/>
    <p:sldId id="797" r:id="rId23"/>
    <p:sldId id="798" r:id="rId24"/>
    <p:sldId id="799" r:id="rId25"/>
    <p:sldId id="800" r:id="rId26"/>
    <p:sldId id="801" r:id="rId27"/>
    <p:sldId id="802" r:id="rId28"/>
    <p:sldId id="834" r:id="rId29"/>
    <p:sldId id="833" r:id="rId30"/>
    <p:sldId id="805" r:id="rId31"/>
    <p:sldId id="806" r:id="rId32"/>
    <p:sldId id="807" r:id="rId33"/>
    <p:sldId id="835" r:id="rId34"/>
    <p:sldId id="808" r:id="rId35"/>
    <p:sldId id="809" r:id="rId36"/>
    <p:sldId id="810" r:id="rId37"/>
    <p:sldId id="861" r:id="rId38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AE"/>
    <a:srgbClr val="FBD48F"/>
    <a:srgbClr val="FDF9C7"/>
    <a:srgbClr val="FEE3C6"/>
    <a:srgbClr val="CB6D05"/>
    <a:srgbClr val="FFD1F6"/>
    <a:srgbClr val="FEA0EC"/>
    <a:srgbClr val="F265F5"/>
    <a:srgbClr val="660066"/>
    <a:srgbClr val="834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87384" autoAdjust="0"/>
  </p:normalViewPr>
  <p:slideViewPr>
    <p:cSldViewPr snapToGrid="0">
      <p:cViewPr varScale="1">
        <p:scale>
          <a:sx n="59" d="100"/>
          <a:sy n="59" d="100"/>
        </p:scale>
        <p:origin x="7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-424" y="-112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F7A6D3B-27E3-4EE3-8121-52E5C8D2942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2799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7-07T14:23:40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1662 4638 0,'75'0'15,"74"25"1,99 50-1,49 98 1,-49-73 0,-124-26-16,124 0 15,-24-24 1,-1 0 0,-124-1-1,50-49 16,-124 0-15,24 25 0</inkml:trace>
  <inkml:trace contextRef="#ctx0" brushRef="#br0" timeOffset="350.02">4192 4961 0,'25'0'0,"-25"25"16,0 24-1,0 1 1,-25 24 0,-74 50-16,74-99 15,1 0-15,-26 49 16,50-49 0,0 0 15,-25-50-16,0 0-15</inkml:trace>
  <inkml:trace contextRef="#ctx0" brushRef="#br0" timeOffset="750.2">4068 4787 0,'50'25'0,"-100"-50"0,150 149 16,-1 0 0,25 25-1,-75-25 1,-24-74-1,25-1 1,-50 1 0,0-25-1,0 0-15,-99 49 16,-174 50 0,-199 0 15,51 0-16,222-74 1,175-50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CD6D2338-FA8C-4787-B36A-8C61E279266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096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89888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4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04334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Lunion</a:t>
            </a:r>
            <a:r>
              <a:rPr lang="pt-BR" dirty="0"/>
              <a:t> Cap. 8.4.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5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63861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Lunion</a:t>
            </a:r>
            <a:r>
              <a:rPr lang="pt-BR" dirty="0"/>
              <a:t> Cap. 8.4.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6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3166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104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13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31334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108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21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8986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51ADD-A43A-4300-98B1-EF58BB44E3A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955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5B68-FC96-47A6-8438-42814584C28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4840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129DD-814F-4AE1-8BBA-0B09470E6FB3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83968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26A43-B965-4E72-92A8-72E1DF3430D9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7009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8D265-6FD2-45E6-8B11-017C8A081D7C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088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353F0-BC70-4D41-837C-347F96DE7E6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1213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203EE-2561-4A18-9296-6B51515FD388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9036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DD634-4A8C-4755-972B-0E0094BF5F9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287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AFCA5-B14E-44AD-86A5-A2EA3FF7C394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169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84393-04FB-494C-83F6-4CA2294E38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72468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A052D-AAA5-4F3A-9A82-3561E0E941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33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endParaRPr lang="pt-BR" alt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30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CE69DF4-6F2D-4B80-9DE0-3E91C2D57090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customXml" Target="../ink/ink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hyperlink" Target="https://www.youtube.com/watch?v=ecuMVDVidc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pZ2IdAnz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0279AD-A35C-4ADF-A2A6-F8267CD4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FCA5-B14E-44AD-86A5-A2EA3FF7C394}" type="slidenum">
              <a:rPr lang="en-US" altLang="pt-BR" smtClean="0"/>
              <a:pPr/>
              <a:t>1</a:t>
            </a:fld>
            <a:endParaRPr lang="en-US" altLang="pt-BR" dirty="0"/>
          </a:p>
        </p:txBody>
      </p:sp>
      <p:pic>
        <p:nvPicPr>
          <p:cNvPr id="4" name="Imagem 3" descr="Mulher com vestido preto&#10;&#10;Descrição gerada automaticamente">
            <a:extLst>
              <a:ext uri="{FF2B5EF4-FFF2-40B4-BE49-F238E27FC236}">
                <a16:creationId xmlns:a16="http://schemas.microsoft.com/office/drawing/2014/main" id="{FBD294D9-1F64-4637-BD02-D2D29B295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74" y="0"/>
            <a:ext cx="494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3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Síntese de Ewald: a construção da esfera refletora - Exemplo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Obviamente, esta análise pode ser expandida para outras camadas k</a:t>
            </a:r>
          </a:p>
          <a:p>
            <a:pPr marL="51181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Acima </a:t>
            </a:r>
            <a:r>
              <a:rPr lang="pt-B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...</a:t>
            </a:r>
          </a:p>
          <a:p>
            <a:pPr marL="51181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Abaixo </a:t>
            </a:r>
            <a:r>
              <a:rPr lang="pt-BR" sz="2000" b="1" i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h-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i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000" b="1" i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h-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i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000" b="1" dirty="0" err="1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 ...;</a:t>
            </a:r>
          </a:p>
          <a:p>
            <a:pPr marL="5118100" indent="-457200"/>
            <a:r>
              <a:rPr lang="pt-BR" sz="2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- Entretanto, quanto mais longe da camada k = 0, menor será o diâmetro da esfera.</a:t>
            </a:r>
          </a:p>
          <a:p>
            <a:pPr marL="51181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Perceba que nesta condição, somente 3 planos seriam difratados;</a:t>
            </a:r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1181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Isso se deve ao fato da radiação usada ser monocromática;</a:t>
            </a:r>
          </a:p>
          <a:p>
            <a:pPr marL="5118100" indent="-457200"/>
            <a:r>
              <a:rPr lang="pt-BR" sz="2000" b="1" dirty="0">
                <a:solidFill>
                  <a:srgbClr val="7D7A00"/>
                </a:solidFill>
                <a:latin typeface="Arial" pitchFamily="34" charset="0"/>
                <a:cs typeface="Arial" pitchFamily="34" charset="0"/>
              </a:rPr>
              <a:t>- O que aconteceria se a radiação não fosse monocromática?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67DC99A-D28C-4E0C-B3C1-B612999398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9819" y="4584700"/>
            <a:ext cx="3072931" cy="204485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BD07BD0-2425-4E92-BEAE-0EBE9F18A6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571" y="2464183"/>
            <a:ext cx="3059485" cy="215317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E8F0CAD-3896-4396-B59B-8BE18C2D6F08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25621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Síntese de Ewald: a construção da esfera refletora - Exemplo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Surgiriam outras esferas de Ewald (radiação X “branca”);</a:t>
            </a:r>
          </a:p>
          <a:p>
            <a:pPr marL="4491038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Experimento original do Max Von </a:t>
            </a:r>
            <a:r>
              <a:rPr lang="pt-B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Laue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491038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Todo ponto que esteja dentro desse “capuz” sofrerá o efeito da difração;</a:t>
            </a:r>
          </a:p>
          <a:p>
            <a:pPr marL="4491038"/>
            <a:r>
              <a:rPr lang="pt-BR" sz="2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- Rede recíproca para a seção </a:t>
            </a:r>
            <a:r>
              <a:rPr lang="pt-BR" sz="2000" b="1" i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t-BR" sz="2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t-BR" sz="2000" b="1" i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BR" sz="2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491038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Quais seriam os planos difratados;</a:t>
            </a:r>
          </a:p>
          <a:p>
            <a:pPr marL="4491038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Essa é a difração de </a:t>
            </a:r>
            <a:r>
              <a:rPr lang="pt-BR" sz="2000" b="1" dirty="0" err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Laue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(monocristal).</a:t>
            </a:r>
          </a:p>
          <a:p>
            <a:pPr marL="46609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6609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FF0066D-7009-4234-9AE3-5B0E4F6332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354" y="2612571"/>
            <a:ext cx="3996472" cy="326794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BA6CE0-B293-4FB6-A6EF-066A8EA05982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498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347787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de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Laue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Lei de Bragg é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 distância interplanar independe da técnica de medição;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Logo, as únicas variáveis experimentais são </a:t>
            </a:r>
            <a:r>
              <a:rPr lang="el-GR" sz="2000" b="1" dirty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  <a:cs typeface="Arial"/>
              </a:rPr>
              <a:t>λ</a:t>
            </a:r>
            <a:r>
              <a:rPr lang="pt-BR" sz="2000" b="1" dirty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  <a:cs typeface="Arial"/>
              </a:rPr>
              <a:t> 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000" b="1" dirty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  <a:cs typeface="Arial"/>
              </a:rPr>
              <a:t> </a:t>
            </a:r>
            <a:r>
              <a:rPr lang="el-GR" sz="2000" b="1" dirty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  <a:cs typeface="Arial"/>
              </a:rPr>
              <a:t>θ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As técnicas de difração de raios X podem ser classificadas de duas formas;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Aquelas que variam </a:t>
            </a:r>
            <a:r>
              <a:rPr lang="el-G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λ 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ou </a:t>
            </a:r>
            <a:r>
              <a:rPr lang="el-G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r>
              <a:rPr lang="pt-BR" sz="2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- O método de difração de </a:t>
            </a:r>
            <a:r>
              <a:rPr lang="pt-BR" sz="2000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Laue</a:t>
            </a:r>
            <a:r>
              <a:rPr lang="pt-BR" sz="2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usa vários comprimentos de onda e para um ângulo fixo (amostra fixa).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577" y="1994668"/>
            <a:ext cx="1781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99C70E-71EF-42A9-8905-C0415E497F0C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29562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de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Laue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Em ambos os métodos, o feixe difratado forma uma arranjo de pontos no filme;</a:t>
            </a:r>
          </a:p>
          <a:p>
            <a:pPr marL="5918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Método de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Laue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transmitido = O raio difratado é parcialmente transmitido pelo cristal;</a:t>
            </a:r>
          </a:p>
          <a:p>
            <a:pPr marL="5918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Método de </a:t>
            </a:r>
            <a:r>
              <a:rPr lang="pt-BR" sz="2000" b="1" dirty="0" err="1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Laue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 refletido = O filme é colocado entre a fonte de raios X e o cristal (existe um buraco para permitir a passagem da radiação) e a radiação é refletida pelo cristal;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862" y="2792107"/>
            <a:ext cx="5466646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3170" y="4699937"/>
            <a:ext cx="1685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C05359-FE5F-444B-A2EA-7814FB02A097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17432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Limitações da difração de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Laue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posição dos pontos no plano depende da posição cristal em relação ao raio incidente;</a:t>
            </a:r>
          </a:p>
          <a:p>
            <a:pPr marL="58293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fotografia de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Laue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pode ser usada para determinar a orientação de monocristais.</a:t>
            </a: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48913"/>
          <a:stretch>
            <a:fillRect/>
          </a:stretch>
        </p:blipFill>
        <p:spPr bwMode="auto">
          <a:xfrm>
            <a:off x="5734756" y="4283975"/>
            <a:ext cx="2563506" cy="177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591" y="2796245"/>
            <a:ext cx="4896282" cy="388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21EA399-CEAE-4BA1-AEF0-AFF99DACF793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39436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929" y="1181621"/>
            <a:ext cx="6328496" cy="567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2FEAADD-4413-400C-A478-74600C9671D3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299886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093428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Limitações da difração de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Laue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posição dos pontos no plano depende da posição cristal em relação ao raio incidente;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Caso o cristal esteja dobrado ou torcido;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Os pontos aparecerão distorcidos;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Dificultando a análise da orientação do cristal e a qualidade do cristal.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59FC7F-5A49-4492-AA54-4A6307107589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39806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255454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Radiação monocromática variando </a:t>
            </a: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θ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Ao invés de usar vários comprimentos de onda, pode-se usar uma radiação monocromática;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Variando a direção da radiação incidente;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Método de oscilação e rotação (monocristal) e método do pó (policristal).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A598B42-4C30-4E92-8D25-D00FF07055AC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382795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de oscilação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 método de oscilação pode ser representada pela rede recíproca;</a:t>
            </a:r>
          </a:p>
          <a:p>
            <a:pPr marL="5029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Modificando a posição da esfera de </a:t>
            </a:r>
            <a:r>
              <a:rPr lang="pt-B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Ewald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029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Aumentando e diminuindo +- 10˚;</a:t>
            </a:r>
          </a:p>
          <a:p>
            <a:pPr marL="5029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 As regiões pintadas são chamadas de “luas”;</a:t>
            </a:r>
          </a:p>
          <a:p>
            <a:pPr marL="5029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Representam as regiões da rede recíproca na qual ocorrerá o fenômeno da difração;</a:t>
            </a:r>
          </a:p>
          <a:p>
            <a:pPr marL="5029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Observe que o número de planos na qual ocorrem a difração aumentou, quando comparado com a radiação monocromática.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36" y="4751881"/>
            <a:ext cx="2166001" cy="18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BD07BD0-2425-4E92-BEAE-0EBE9F18A6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3842" y="2456926"/>
            <a:ext cx="3059485" cy="215317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9057" y="4673600"/>
            <a:ext cx="23191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563228D-4C24-4760-84AB-206162749641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4423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de oscilação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Considere que a radiação monocromática incide no cristal;</a:t>
            </a:r>
          </a:p>
          <a:p>
            <a:pPr marL="5740400" indent="-457200" defTabSz="11684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O cristal oscila em relação ao eixo b* +- 10;</a:t>
            </a:r>
          </a:p>
          <a:p>
            <a:pPr marL="5740400" indent="-457200" defTabSz="11684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Conforme o cristal lentamente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rotaciona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740400" indent="-457200" defTabSz="11684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 Os ângulos de incidência em relação aos planos </a:t>
            </a:r>
            <a:r>
              <a:rPr lang="pt-BR" sz="2000" b="1" i="1" dirty="0" err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hkl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variam;</a:t>
            </a:r>
          </a:p>
          <a:p>
            <a:pPr marL="5740400" indent="-457200" defTabSz="11684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Momentaneamente, quando a Lei de Bragg é satisfeita, e a difração é registrada em um filme.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50" y="2775858"/>
            <a:ext cx="4873510" cy="257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307A0FE-11DD-41DD-83C9-F3AD848CA19E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306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821296" y="471619"/>
            <a:ext cx="663457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ESCOLA POLITÉCNICA DA UNIVERSIDADE DE SÃO PAULO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913179" y="916422"/>
            <a:ext cx="621067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Departamento de Engenharia Metalúrgica e de Materiais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509100" y="2777369"/>
            <a:ext cx="6291787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 e aspectos instrumentais</a:t>
            </a:r>
            <a:endParaRPr lang="en-US" alt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7" y="177169"/>
            <a:ext cx="1038333" cy="157508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0" y="4851674"/>
            <a:ext cx="914400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lnSpc>
                <a:spcPct val="100000"/>
              </a:lnSpc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3301 – Fundamentos de Cristalografia e Difração; </a:t>
            </a:r>
            <a:br>
              <a:rPr lang="pt-BR" sz="2000" dirty="0"/>
            </a:br>
            <a:endParaRPr sz="2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8191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632311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de oscilação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Dificuldades da técnica;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Se o cristal for posicionado com o eixo [001] em relação ao eixo de rotação;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As seções da rede recíproca serão facilmente identificadas no filme;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 primeira camada acima e abaixa será das seções </a:t>
            </a:r>
            <a:r>
              <a:rPr lang="pt-BR" sz="2000" b="1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hk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 e </a:t>
            </a:r>
            <a:r>
              <a:rPr lang="pt-BR" sz="2000" b="1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hk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1;</a:t>
            </a:r>
          </a:p>
          <a:p>
            <a:pPr marL="6367463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Entretanto, se o cristal não for posicionado em uma direção definida;</a:t>
            </a:r>
          </a:p>
          <a:p>
            <a:pPr marL="6367463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Não haverá seções da rede recíproca perpendiculares ao eixo de rotação;</a:t>
            </a:r>
          </a:p>
          <a:p>
            <a:pPr marL="6367463" indent="-457200"/>
            <a:r>
              <a:rPr lang="pt-B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 As linhas de difração serão difíceis de ser identificadas.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913" y="3771897"/>
            <a:ext cx="5600700" cy="296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ector reto 19"/>
          <p:cNvCxnSpPr/>
          <p:nvPr/>
        </p:nvCxnSpPr>
        <p:spPr bwMode="auto">
          <a:xfrm>
            <a:off x="7513955" y="3274604"/>
            <a:ext cx="914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634645-DCD9-4073-87B3-7673A2F37A9F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13313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do pó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 cristal é reduzido até se tornar um pó fino;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 a radiação usada é monocromática;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Cada partícula de pó estará orientada aleatoriamente em relação ao feixe de raios X;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E será uma fonte individual de espalhamento da radiação;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Dessa forma, alguns cristais estarão orientados com um determinado ângulo que provocará o efeito da difração;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Assim, embora o ângulo entre a amostra e a radiação não mude, cada cristal poderá ter um orientação para favorecer o efeito da difração;</a:t>
            </a:r>
          </a:p>
          <a:p>
            <a:pPr marL="457200" indent="-457200"/>
            <a:r>
              <a:rPr lang="pt-B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 Nestas condições, a amostra terá as mesmas condições de difração que um monocristal em rotação;</a:t>
            </a:r>
          </a:p>
          <a:p>
            <a:pPr marL="457200" indent="-457200"/>
            <a:r>
              <a:rPr lang="pt-BR" sz="2000" b="1" dirty="0">
                <a:solidFill>
                  <a:srgbClr val="7E0000"/>
                </a:solidFill>
                <a:latin typeface="Arial" pitchFamily="34" charset="0"/>
                <a:cs typeface="Arial" pitchFamily="34" charset="0"/>
              </a:rPr>
              <a:t>- Entretanto, esta rotação não seria em um único eixo, mas em todos os eixos possíveis.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93DE3C9-57F9-472A-9929-7EFCA8FF7298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42234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433638"/>
            <a:ext cx="3629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do pó (Câmara de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Debye-Scherrer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Se o pó está orientado aleatoriamente, em qual direção o feixe será difratado?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Imagine uma reflexão para um determinado plano </a:t>
            </a:r>
            <a:r>
              <a:rPr lang="pt-BR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hkl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Existirá um ângulo </a:t>
            </a:r>
            <a:r>
              <a:rPr lang="el-GR" sz="2000" b="1" dirty="0">
                <a:solidFill>
                  <a:srgbClr val="002060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002060"/>
                </a:solidFill>
                <a:latin typeface="Arial"/>
                <a:cs typeface="Arial"/>
              </a:rPr>
              <a:t> específico na qual o efeito da difração pode ocorrer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4831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Eventualmente, alguns cristais poderão estar orientados nesta direção;</a:t>
            </a:r>
          </a:p>
          <a:p>
            <a:pPr marL="44831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Este plano pode ser rodado em relação ao eixo da radiação de forma que o ângulo de difração permaneça constante;</a:t>
            </a:r>
          </a:p>
          <a:p>
            <a:pPr marL="44831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Ou seja, a difração poderá ocorrer em qualquer direção do cone formado.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3636311"/>
            <a:ext cx="3788742" cy="27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EB40FB-410C-45F9-9586-289B9A6B8556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2906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433638"/>
            <a:ext cx="3629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do pó (Câmara de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Debye-Scherrer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É importante salientar que esta rotação não é projetada durante o método do pó;</a:t>
            </a:r>
          </a:p>
          <a:p>
            <a:pPr marL="44831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Mas como uma grande quantidade de cristais está sendo analisada;</a:t>
            </a:r>
          </a:p>
          <a:p>
            <a:pPr marL="44831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Existe uma probabilidade alta da amostra possuir diversos cristais que satisfaçam a Lei de Bragg;</a:t>
            </a:r>
          </a:p>
          <a:p>
            <a:pPr marL="44831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Emitindo radiação em todas as direções, de forma a projetar um cone de difração;</a:t>
            </a:r>
          </a:p>
          <a:p>
            <a:pPr marL="44831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Como registrar o experimento da difração de raios X?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180" y="2875292"/>
            <a:ext cx="3669348" cy="267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57CDB2-9663-446F-91C9-23DBA266C50E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37391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do pó (Câmara de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Debye-Scherrer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Câmare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Debye-Scherrer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consiste em uma caixa cilíndrica achatada;</a:t>
            </a:r>
          </a:p>
          <a:p>
            <a:pPr marL="44831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amostra é inserida no centro do dispositivo;</a:t>
            </a:r>
          </a:p>
          <a:p>
            <a:pPr marL="44831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Nas paredes da mesma, é inserido um filme fotográfico;</a:t>
            </a:r>
          </a:p>
          <a:p>
            <a:pPr marL="44831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Que registra o cone de difração emitidos pelas partículas de pó.</a:t>
            </a:r>
          </a:p>
          <a:p>
            <a:pPr marL="44831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8" name="Picture 4" descr="http://webdoc.sub.gwdg.de/ebook/a/2002/nobelcd/html/Fotos/debye1_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2921000"/>
            <a:ext cx="3810000" cy="2857500"/>
          </a:xfrm>
          <a:prstGeom prst="rect">
            <a:avLst/>
          </a:prstGeom>
          <a:noFill/>
        </p:spPr>
      </p:pic>
      <p:pic>
        <p:nvPicPr>
          <p:cNvPr id="1030" name="Picture 6" descr="http://www.chemgapedia.de/vsengine/media/vsc/de/ch/11/aac/vorlesung/kap_5/kap5_7/grafik/deb_sc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600" y="4253458"/>
            <a:ext cx="4286250" cy="2133601"/>
          </a:xfrm>
          <a:prstGeom prst="rect">
            <a:avLst/>
          </a:prstGeom>
          <a:noFill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FB745A9-4A26-4F9F-B9B0-E663D0591369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29626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do pó (Câmara de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Debye-Scherrer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Ao desenrolar o filme, um padrão específico de linhas é formado;</a:t>
            </a:r>
          </a:p>
          <a:p>
            <a:pPr marL="44831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As mesmas servem como uma impressão digital do material;</a:t>
            </a:r>
          </a:p>
          <a:p>
            <a:pPr marL="44831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Cada linha de difração é composta por um grande número de pontos;</a:t>
            </a:r>
          </a:p>
          <a:p>
            <a:pPr marL="40259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Mas como os mesmos estão muito próximos, a mesmas parecem ser algo contínuo.</a:t>
            </a:r>
          </a:p>
          <a:p>
            <a:pPr marL="44831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30" name="Picture 6" descr="http://www.chemgapedia.de/vsengine/media/vsc/de/ch/11/aac/vorlesung/kap_5/kap5_7/grafik/deb_sc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2463799"/>
            <a:ext cx="4286250" cy="2133601"/>
          </a:xfrm>
          <a:prstGeom prst="rect">
            <a:avLst/>
          </a:prstGeom>
          <a:noFill/>
        </p:spPr>
      </p:pic>
      <p:pic>
        <p:nvPicPr>
          <p:cNvPr id="121858" name="Picture 2" descr="http://www.chemgapedia.de/vsengine/media/vsc/de/ch/11/aac/vorlesung/kap_5/kap5_7/grafik/d_sch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5032374"/>
            <a:ext cx="7385635" cy="1317625"/>
          </a:xfrm>
          <a:prstGeom prst="rect">
            <a:avLst/>
          </a:prstGeom>
          <a:noFill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227AA7-31BF-44A1-82E7-C30B3FFB96BD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24502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 do pó (Câmara de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Debye-Scherrer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Como é possível interpretar essas figuras de difração?</a:t>
            </a:r>
          </a:p>
          <a:p>
            <a:pPr marL="44831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partir da posição da linha de difração no filme;</a:t>
            </a:r>
          </a:p>
          <a:p>
            <a:pPr marL="44831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É possível determinar o ângulo de difração (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44831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Logo, como o comprimento de onda da radiação é conhecido;</a:t>
            </a:r>
          </a:p>
          <a:p>
            <a:pPr marL="44831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É possível calcular o espaçamento interplanar do plano que produziu a linha de difração.</a:t>
            </a:r>
          </a:p>
          <a:p>
            <a:pPr marL="44831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4831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30" name="Picture 6" descr="http://www.chemgapedia.de/vsengine/media/vsc/de/ch/11/aac/vorlesung/kap_5/kap5_7/grafik/deb_sc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2463799"/>
            <a:ext cx="4286250" cy="2133601"/>
          </a:xfrm>
          <a:prstGeom prst="rect">
            <a:avLst/>
          </a:prstGeom>
          <a:noFill/>
        </p:spPr>
      </p:pic>
      <p:pic>
        <p:nvPicPr>
          <p:cNvPr id="121858" name="Picture 2" descr="http://www.chemgapedia.de/vsengine/media/vsc/de/ch/11/aac/vorlesung/kap_5/kap5_7/grafik/d_sch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282" y="5257741"/>
            <a:ext cx="7385635" cy="1317625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19" y="4616254"/>
            <a:ext cx="1781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3A75194-E5C3-4711-8939-98C0AFF47894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18185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Difratômetro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Esta é a técnica mais comercial da difração de raios X;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É bem semelhante ao processo de difração da câmara de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Debye-Scherrer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748213" indent="-457200" defTabSz="250825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 radiação utilizada é monocromática;</a:t>
            </a:r>
          </a:p>
          <a:p>
            <a:pPr marL="4748213" indent="-457200" defTabSz="250825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As amostras podem estar no formato de pó ou </a:t>
            </a:r>
            <a:r>
              <a:rPr lang="pt-BR" sz="2000" b="1" i="1" dirty="0" err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bulk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748213" indent="-457200" defTabSz="250825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A amostra fica na posição C, a fonte de raios X é a posição S e o detector é a letra G.</a:t>
            </a:r>
          </a:p>
          <a:p>
            <a:pPr marL="4748213" indent="-457200" defTabSz="250825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748213" indent="-457200" defTabSz="250825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748213" indent="-457200" defTabSz="250825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748213" indent="-457200" defTabSz="250825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748213" indent="-457200" defTabSz="250825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77" y="3177914"/>
            <a:ext cx="3383615" cy="33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8B65EA-F7AF-4764-8B83-012AC40DA289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0DEB472B-68AA-4B13-BD2F-533A72AE8DCA}"/>
                  </a:ext>
                </a:extLst>
              </p14:cNvPr>
              <p14:cNvContentPartPr/>
              <p14:nvPr/>
            </p14:nvContentPartPr>
            <p14:xfrm>
              <a:off x="598320" y="1669680"/>
              <a:ext cx="1027440" cy="4917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0DEB472B-68AA-4B13-BD2F-533A72AE8D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960" y="1660320"/>
                <a:ext cx="1046160" cy="5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6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05304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Difratometro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 filme de revelação é substituído por um detector eletrônico;</a:t>
            </a:r>
          </a:p>
          <a:p>
            <a:pPr marL="4926013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Eles transformam os raios X em pulsos elétricos de corrente;</a:t>
            </a:r>
          </a:p>
          <a:p>
            <a:pPr marL="4926013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Onde a intensidade da radiação medida pelo detector é diretamente proporcional ao número de pulsos gerados por segundo;</a:t>
            </a:r>
          </a:p>
          <a:p>
            <a:pPr marL="4926013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Cuidado! É fácil ser induzido a pensar que a unidade da intensidade da radiação é contagens por segundo;</a:t>
            </a:r>
          </a:p>
          <a:p>
            <a:pPr marL="4926013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Não há uma unidade bem definida e por isso a mesma é chamada de “unidade arbitrária”.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71" y="2541215"/>
            <a:ext cx="37052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043FA5-7D2C-495F-BDA0-341144498543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12962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Difratometro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Os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difratômetros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podem apresentar duas configurações;</a:t>
            </a:r>
          </a:p>
          <a:p>
            <a:pPr marL="45720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FF0000"/>
                </a:solidFill>
                <a:latin typeface="Arial"/>
                <a:cs typeface="Arial"/>
              </a:rPr>
              <a:t> - 2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FF0000"/>
                </a:solidFill>
                <a:latin typeface="Arial"/>
                <a:cs typeface="Arial"/>
              </a:rPr>
              <a:t> (Bragg-Brentano) = A amostra é posicionada em um suporte móvel que se movimenta com uma velocidade angular de “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lang="pt-BR" sz="2000" b="1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 fonte de raios X é fixa;</a:t>
            </a:r>
          </a:p>
          <a:p>
            <a:pPr marL="45720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 detector é móvel e se movimenta com velocidade de “2</a:t>
            </a:r>
            <a:r>
              <a:rPr lang="el-G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410" y="4895381"/>
            <a:ext cx="2095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983" y="1976666"/>
            <a:ext cx="37052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3364F1-71C7-476D-8290-C56B28B86971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11172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184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Difratometro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 filme de revelação é substituído por um detector eletrônico;</a:t>
            </a:r>
          </a:p>
          <a:p>
            <a:pPr marL="45720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Os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difratômetros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podem apresentar duas configurações;</a:t>
            </a:r>
          </a:p>
          <a:p>
            <a:pPr marL="45720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FF0000"/>
                </a:solidFill>
                <a:latin typeface="Arial"/>
                <a:cs typeface="Arial"/>
              </a:rPr>
              <a:t> - 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FF0000"/>
                </a:solidFill>
                <a:latin typeface="Arial"/>
                <a:cs typeface="Arial"/>
              </a:rPr>
              <a:t> = A amostra é posicionada em um suporte fixo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 fonte de raios X se movimenta com uma velocidade angular de “</a:t>
            </a:r>
            <a:r>
              <a:rPr lang="el-G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”;</a:t>
            </a:r>
          </a:p>
          <a:p>
            <a:pPr marL="45720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 detector se movimenta com velocidade de “</a:t>
            </a:r>
            <a:r>
              <a:rPr lang="el-G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” (sentido contrário).</a:t>
            </a: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003" y="2591263"/>
            <a:ext cx="37052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1060" y="5140471"/>
            <a:ext cx="2252816" cy="145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E2CFFB-486D-4443-B03D-7B6C707522DC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3259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Difratometro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Em ambos os casos, é gerado uma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difratograma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de raios X.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123" y="2691083"/>
            <a:ext cx="6444208" cy="37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 bwMode="auto">
          <a:xfrm>
            <a:off x="1420131" y="3483171"/>
            <a:ext cx="648072" cy="158417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4516475" y="6147467"/>
            <a:ext cx="936104" cy="50405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2644267" y="4995339"/>
            <a:ext cx="360040" cy="3600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2860291" y="2691083"/>
            <a:ext cx="360040" cy="3600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3868403" y="3267147"/>
            <a:ext cx="360040" cy="3600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4372459" y="5355379"/>
            <a:ext cx="360040" cy="3600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4660491" y="4851323"/>
            <a:ext cx="360040" cy="3600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5308563" y="5211363"/>
            <a:ext cx="360040" cy="3600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5668603" y="5427387"/>
            <a:ext cx="360040" cy="3600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5812619" y="4995339"/>
            <a:ext cx="360040" cy="3600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6532699" y="5211363"/>
            <a:ext cx="360040" cy="3600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6892739" y="5427387"/>
            <a:ext cx="360040" cy="3600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2B5BA25-B7A9-432A-8192-158D1A13F430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10544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Difratometro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Existem algumas diferenças experimentais entre a câmara de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Debay-Scherrer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e o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difratômetro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392613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Na câmara, todos os cones difração são gerados simultaneamente;</a:t>
            </a:r>
          </a:p>
          <a:p>
            <a:pPr marL="4392613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000" b="1" dirty="0">
                <a:solidFill>
                  <a:srgbClr val="FF0000"/>
                </a:solidFill>
                <a:latin typeface="Arial"/>
                <a:cs typeface="Arial"/>
              </a:rPr>
              <a:t>É difícil determinar a variação de intensidade no filme fotográfico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392613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No caso do </a:t>
            </a:r>
            <a:r>
              <a:rPr lang="pt-BR" sz="2000" b="1" dirty="0" err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difratômetro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 as linhas de difração são coletadas sequencialmente;</a:t>
            </a:r>
          </a:p>
          <a:p>
            <a:pPr marL="4392613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A intensidade relativa é de fácil 	determinação.</a:t>
            </a:r>
          </a:p>
          <a:p>
            <a:pPr marL="4572000" indent="-457200">
              <a:buFontTx/>
              <a:buChar char="-"/>
            </a:pP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>
              <a:buFontTx/>
              <a:buChar char="-"/>
            </a:pP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>
              <a:buFontTx/>
              <a:buChar char="-"/>
            </a:pP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>
              <a:buFontTx/>
              <a:buChar char="-"/>
            </a:pP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6" name="Picture 2" descr="http://www.chemgapedia.de/vsengine/media/vsc/de/ch/11/aac/vorlesung/kap_5/kap5_7/grafik/d_sch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848" y="2870509"/>
            <a:ext cx="3967315" cy="707784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614" y="3938044"/>
            <a:ext cx="4090486" cy="235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DC4FCE4-A155-4521-93BA-B3B1A51CC928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24819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Difratometro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 detector varre ao redor da amostra.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730" y="2703339"/>
            <a:ext cx="5436177" cy="38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A711FF-6357-4321-AFD0-79EABCEC6555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2082499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Difratometro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Com um olhar um pouco diferente, é possível perceber que os resultados da câmara de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Debay-Scherrer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e do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difratômetros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são iguais.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6" name="Picture 2" descr="http://www.chemgapedia.de/vsengine/media/vsc/de/ch/11/aac/vorlesung/kap_5/kap5_7/grafik/d_sch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86" y="3071829"/>
            <a:ext cx="3967315" cy="707784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482" y="4098470"/>
            <a:ext cx="3925004" cy="225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1192" y="3553114"/>
            <a:ext cx="4882808" cy="193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ector de seta reta 18"/>
          <p:cNvCxnSpPr/>
          <p:nvPr/>
        </p:nvCxnSpPr>
        <p:spPr bwMode="auto">
          <a:xfrm flipH="1">
            <a:off x="5200650" y="4191000"/>
            <a:ext cx="546100" cy="438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ector de seta reta 19"/>
          <p:cNvCxnSpPr/>
          <p:nvPr/>
        </p:nvCxnSpPr>
        <p:spPr bwMode="auto">
          <a:xfrm flipH="1">
            <a:off x="5765800" y="4178300"/>
            <a:ext cx="546100" cy="9334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5981700" y="4152900"/>
            <a:ext cx="501650" cy="965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flipH="1">
            <a:off x="6032500" y="4178300"/>
            <a:ext cx="508000" cy="10477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ector de seta reta 25"/>
          <p:cNvCxnSpPr/>
          <p:nvPr/>
        </p:nvCxnSpPr>
        <p:spPr bwMode="auto">
          <a:xfrm flipH="1">
            <a:off x="6191250" y="4184650"/>
            <a:ext cx="469900" cy="9969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ector de seta reta 27"/>
          <p:cNvCxnSpPr/>
          <p:nvPr/>
        </p:nvCxnSpPr>
        <p:spPr bwMode="auto">
          <a:xfrm flipH="1">
            <a:off x="6381750" y="4171950"/>
            <a:ext cx="476250" cy="1066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Conector de seta reta 29"/>
          <p:cNvCxnSpPr/>
          <p:nvPr/>
        </p:nvCxnSpPr>
        <p:spPr bwMode="auto">
          <a:xfrm flipH="1">
            <a:off x="6692900" y="4184650"/>
            <a:ext cx="412750" cy="838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>
            <a:off x="6972300" y="4191000"/>
            <a:ext cx="412750" cy="1054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ector de seta reta 33"/>
          <p:cNvCxnSpPr/>
          <p:nvPr/>
        </p:nvCxnSpPr>
        <p:spPr bwMode="auto">
          <a:xfrm flipH="1">
            <a:off x="7321550" y="4184650"/>
            <a:ext cx="361950" cy="93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054CD0D-01BC-4E45-972F-3EAF967C28BE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40545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3785652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Difratometro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 - Limitações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As amostras em pó precisam ser colocadas em um suporte de vidro ou de plástico;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Deve-se tomar muito cuidado com a compactação do pó;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Caso seja aplicada muita tensão nesta etapa, as partículas de pó podem ser induzidas a possuir uma direção preferencial;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Isso modificará a intensidade relativa do picos;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 pó precisa ser bem moído, devendo tem um diâmetro inferior a 10 mícron; 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Caso contrário, 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difratograma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 pode não ser reprodutível.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DB60C18-D3AC-4854-96B9-4E75DCF83581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41500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2862322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Difratometro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raios X - Limitações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As amostras podem estar em formato do material bruto (“ </a:t>
            </a:r>
            <a:r>
              <a:rPr lang="pt-BR" sz="2000" b="1" i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bulk</a:t>
            </a:r>
            <a:r>
              <a:rPr lang="pt-BR" sz="2000" b="1" i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”);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Entretanto, somente os grãos que receberem a radiação poderão difratar a radiação, e a intensidade relativa dos picos será prejudicada;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Não é desejado que a superfície analisada seja rugosa; 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 superfície que receberá a radiação deverá ser polida para aumentar a qualidade do resultado.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72740C1-CFD8-45B5-8ED7-25CC0A564B02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31098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16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9" name="Picture 5" descr="Peter Paul Ewald (1888–1985). After Authier (2009). | Download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127" y="3611955"/>
            <a:ext cx="2705100" cy="290512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266" y="1910441"/>
            <a:ext cx="8790539" cy="143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47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Síntese de Ewald é uma formulação geométrica que envolve a rede recíproca e a “esfera de reflexão”;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Vamos ver se faz sentido: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6515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D08234-B156-4811-B6FF-7701968F88FF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  <p:pic>
        <p:nvPicPr>
          <p:cNvPr id="14" name="Picture 2" descr="Funny Leonardo DiCaprio Django Laughing Meme Sticker by johnstev in 2021 | Leonardo  dicaprio funny, Meme faces, Leonardo dicaprio meme">
            <a:extLst>
              <a:ext uri="{FF2B5EF4-FFF2-40B4-BE49-F238E27FC236}">
                <a16:creationId xmlns:a16="http://schemas.microsoft.com/office/drawing/2014/main" id="{DFE5EABB-0A2F-4B21-9601-4BA627F8E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86" y="3233058"/>
            <a:ext cx="3368448" cy="336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632311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Síntese de Ewald é uma formulação geométrica que envolve a rede recíproca e a “esfera de reflexão”;</a:t>
            </a:r>
          </a:p>
          <a:p>
            <a:pPr marL="56515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Considere um cristal que está posicionada de forma que o plano (</a:t>
            </a:r>
            <a:r>
              <a:rPr lang="pt-B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hkl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esteja sofrendo a difração;</a:t>
            </a:r>
          </a:p>
          <a:p>
            <a:pPr marL="56515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 vetor da rede recíproca </a:t>
            </a:r>
            <a:r>
              <a:rPr lang="pt-BR" sz="2000" b="1" dirty="0" err="1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dhkl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* é apresentado;</a:t>
            </a:r>
          </a:p>
          <a:p>
            <a:pPr marL="56515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Agora desenhe um círculo centrado no cristal que possua um raio de 1/</a:t>
            </a: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λ</a:t>
            </a:r>
            <a:r>
              <a:rPr lang="pt-B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;</a:t>
            </a:r>
          </a:p>
          <a:p>
            <a:pPr marL="5649913" indent="-441325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Percebe-se que o vetor OB é idêntico ao vetor da rede recíproca.</a:t>
            </a:r>
          </a:p>
          <a:p>
            <a:pPr marL="56515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51" y="3049105"/>
            <a:ext cx="4917600" cy="346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D08234-B156-4811-B6FF-7701968F88FF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327218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Portanto, se a origem da rede recíproca for deslocada do ponto A para o ponto O;</a:t>
            </a:r>
          </a:p>
          <a:p>
            <a:pPr marL="56515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Dessa forma, toda vez que a esfera for coincidente com o vetor da rede recíproca;</a:t>
            </a:r>
          </a:p>
          <a:p>
            <a:pPr marL="56515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 fenômeno da difração ocorrerá</a:t>
            </a:r>
            <a:r>
              <a:rPr lang="pt-B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;</a:t>
            </a:r>
          </a:p>
          <a:p>
            <a:pPr marL="56515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 direção do raio difratado será o vetor que liga a amostra com o ponto do vetor da rede recíproca.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E9942BB-7FF1-45E3-930B-9E336D8A3D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651" y="2792185"/>
            <a:ext cx="4999569" cy="339454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45759D-F314-43A3-ADE1-185F60BBBE78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5518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3295650"/>
            <a:ext cx="30765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22575"/>
            <a:ext cx="53244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Síntese de Ewald: a construção da esfera refletora - Exemplo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Considere um cristal com a seguinte rede recíproca:</a:t>
            </a:r>
          </a:p>
          <a:p>
            <a:pPr marL="56515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Considere que a amostra esteja submetida a uma radiação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λ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6515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 centro da esfera refletor está a uma distância de    1/</a:t>
            </a:r>
            <a:r>
              <a:rPr lang="el-G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 λ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 da origem da rede </a:t>
            </a:r>
            <a:r>
              <a:rPr lang="pt-BR" sz="2000" b="1" dirty="0">
                <a:solidFill>
                  <a:srgbClr val="CB6D0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recíproca 000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6515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Para quais planos desse cristal acontecerá o fenômeno da difração? Qual a direção do feixe difratado?</a:t>
            </a:r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6515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Somente para o plano 201.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585" y="2677886"/>
            <a:ext cx="5089590" cy="35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7C309D-0E41-4552-9C26-C04CFD5C1E3E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264500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Síntese de Ewald: a construção da esfera refletora - Exemplo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Os planos acima e abaixo também devem ser analisados;</a:t>
            </a:r>
          </a:p>
          <a:p>
            <a:pPr marL="56515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k = 1;</a:t>
            </a:r>
          </a:p>
          <a:p>
            <a:pPr marL="56515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Perceba que a esfera de Ewald está menor;</a:t>
            </a:r>
          </a:p>
          <a:p>
            <a:pPr marL="5651500" indent="-457200"/>
            <a:r>
              <a:rPr lang="pt-BR" sz="2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- E que o mesmo não corta mais o ponto 010;</a:t>
            </a:r>
          </a:p>
          <a:p>
            <a:pPr marL="56515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Para quais planos desse cristal acontecerá o fenômeno da difração? Qual a direção do feixe difratado?</a:t>
            </a:r>
            <a:endParaRPr lang="pt-B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marL="56515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Somente para o plano 211, e cuidado com a direção do feixe difratado.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67DC99A-D28C-4E0C-B3C1-B612999398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082" y="2824842"/>
            <a:ext cx="5030517" cy="3347513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3F5F789-576D-449A-8673-7ECA585FC5E3}"/>
              </a:ext>
            </a:extLst>
          </p:cNvPr>
          <p:cNvCxnSpPr/>
          <p:nvPr/>
        </p:nvCxnSpPr>
        <p:spPr bwMode="auto">
          <a:xfrm>
            <a:off x="8445500" y="5418138"/>
            <a:ext cx="10001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9486D1B-80B3-4ADC-85E3-DBA8A8B8E8B2}"/>
              </a:ext>
            </a:extLst>
          </p:cNvPr>
          <p:cNvSpPr txBox="1"/>
          <p:nvPr/>
        </p:nvSpPr>
        <p:spPr>
          <a:xfrm>
            <a:off x="1856674" y="332656"/>
            <a:ext cx="6407523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Síntese de Ewald: a construção da esfera refletora</a:t>
            </a:r>
          </a:p>
        </p:txBody>
      </p:sp>
    </p:spTree>
    <p:extLst>
      <p:ext uri="{BB962C8B-B14F-4D97-AF65-F5344CB8AC3E}">
        <p14:creationId xmlns:p14="http://schemas.microsoft.com/office/powerpoint/2010/main" val="18253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6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solidFill>
          <a:srgbClr val="FCE0AE"/>
        </a:solidFill>
        <a:ln w="28575">
          <a:solidFill>
            <a:schemeClr val="tx1"/>
          </a:solidFill>
        </a:ln>
      </a:spPr>
      <a:bodyPr wrap="square" rtlCol="0">
        <a:spAutoFit/>
      </a:bodyPr>
      <a:lstStyle>
        <a:defPPr marL="457200" indent="-457200" algn="ctr">
          <a:defRPr sz="20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Office\Modelos\Apresentação em branco.pot</Template>
  <TotalTime>0</TotalTime>
  <Words>2490</Words>
  <Application>Microsoft Office PowerPoint</Application>
  <PresentationFormat>Apresentação na tela (4:3)</PresentationFormat>
  <Paragraphs>347</Paragraphs>
  <Slides>37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Cambria Math</vt:lpstr>
      <vt:lpstr>Comic Sans MS</vt:lpstr>
      <vt:lpstr>Times New Roman</vt:lpstr>
      <vt:lpstr>Verdana</vt:lpstr>
      <vt:lpstr>Apresentação em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PMT2100-2004</dc:creator>
  <cp:lastModifiedBy>Mateus</cp:lastModifiedBy>
  <cp:revision>1268</cp:revision>
  <dcterms:created xsi:type="dcterms:W3CDTF">2013-10-07T21:48:03Z</dcterms:created>
  <dcterms:modified xsi:type="dcterms:W3CDTF">2021-07-07T14:27:08Z</dcterms:modified>
</cp:coreProperties>
</file>