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860" r:id="rId2"/>
    <p:sldId id="600" r:id="rId3"/>
    <p:sldId id="859" r:id="rId4"/>
    <p:sldId id="854" r:id="rId5"/>
    <p:sldId id="858" r:id="rId6"/>
    <p:sldId id="748" r:id="rId7"/>
    <p:sldId id="847" r:id="rId8"/>
    <p:sldId id="848" r:id="rId9"/>
    <p:sldId id="833" r:id="rId10"/>
    <p:sldId id="835" r:id="rId11"/>
    <p:sldId id="837" r:id="rId12"/>
    <p:sldId id="853" r:id="rId13"/>
    <p:sldId id="851" r:id="rId14"/>
    <p:sldId id="852" r:id="rId15"/>
    <p:sldId id="850" r:id="rId16"/>
    <p:sldId id="836" r:id="rId17"/>
    <p:sldId id="824" r:id="rId18"/>
    <p:sldId id="838" r:id="rId19"/>
    <p:sldId id="839" r:id="rId20"/>
    <p:sldId id="825" r:id="rId21"/>
    <p:sldId id="845" r:id="rId22"/>
    <p:sldId id="826" r:id="rId23"/>
    <p:sldId id="846" r:id="rId24"/>
    <p:sldId id="841" r:id="rId25"/>
    <p:sldId id="861" r:id="rId26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0AE"/>
    <a:srgbClr val="FBD48F"/>
    <a:srgbClr val="FDF9C7"/>
    <a:srgbClr val="FEE3C6"/>
    <a:srgbClr val="CB6D05"/>
    <a:srgbClr val="FFD1F6"/>
    <a:srgbClr val="FEA0EC"/>
    <a:srgbClr val="F265F5"/>
    <a:srgbClr val="660066"/>
    <a:srgbClr val="834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8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-424" y="-112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0560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0560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F7A6D3B-27E3-4EE3-8121-52E5C8D2942E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27999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CD6D2338-FA8C-4787-B36A-8C61E2792665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09681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2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89888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16</a:t>
            </a:fld>
            <a:endParaRPr lang="en-US" alt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51ADD-A43A-4300-98B1-EF58BB44E3A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9552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15B68-FC96-47A6-8438-42814584C28A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34840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129DD-814F-4AE1-8BBA-0B09470E6FB3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83968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26A43-B965-4E72-92A8-72E1DF3430D9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70090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8D265-6FD2-45E6-8B11-017C8A081D7C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088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353F0-BC70-4D41-837C-347F96DE7E6A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1213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203EE-2561-4A18-9296-6B51515FD388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99036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DD634-4A8C-4755-972B-0E0094BF5F95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287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AFCA5-B14E-44AD-86A5-A2EA3FF7C394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1691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84393-04FB-494C-83F6-4CA2294E38C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72468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A052D-AAA5-4F3A-9A82-3561E0E941C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4331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Comic Sans MS" panose="030F0702030302020204" pitchFamily="66" charset="0"/>
              </a:defRPr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Comic Sans MS" panose="030F0702030302020204" pitchFamily="66" charset="0"/>
              </a:defRPr>
            </a:lvl1pPr>
          </a:lstStyle>
          <a:p>
            <a:endParaRPr lang="pt-BR" alt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304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CE69DF4-6F2D-4B80-9DE0-3E91C2D57090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20279AD-A35C-4ADF-A2A6-F8267CD4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FCA5-B14E-44AD-86A5-A2EA3FF7C394}" type="slidenum">
              <a:rPr lang="en-US" altLang="pt-BR" smtClean="0"/>
              <a:pPr/>
              <a:t>1</a:t>
            </a:fld>
            <a:endParaRPr lang="en-US" altLang="pt-BR" dirty="0"/>
          </a:p>
        </p:txBody>
      </p:sp>
      <p:pic>
        <p:nvPicPr>
          <p:cNvPr id="5" name="Imagem 4" descr="Uma imagem contendo edifício, ao ar livre, pessoa, mulher&#10;&#10;Descrição gerada automaticamente">
            <a:extLst>
              <a:ext uri="{FF2B5EF4-FFF2-40B4-BE49-F238E27FC236}">
                <a16:creationId xmlns:a16="http://schemas.microsoft.com/office/drawing/2014/main" id="{25C47B1D-4E67-48C2-8989-A0B4F2C66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16" y="-1494935"/>
            <a:ext cx="7119554" cy="87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3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19791" y="1417669"/>
            <a:ext cx="9144000" cy="5016758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Conceito da rede recíproca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 geração da rede recíproca pode ser estendido para outros planos;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Também na seção (</a:t>
            </a:r>
            <a:r>
              <a:rPr lang="pt-BR" sz="2000" b="1" i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h1I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821" y="3132138"/>
            <a:ext cx="33147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9821" y="3132138"/>
            <a:ext cx="33147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9821" y="3132138"/>
            <a:ext cx="60388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BBF4909-5575-41AE-B785-CFACC2A4B193}"/>
              </a:ext>
            </a:extLst>
          </p:cNvPr>
          <p:cNvSpPr txBox="1"/>
          <p:nvPr/>
        </p:nvSpPr>
        <p:spPr>
          <a:xfrm>
            <a:off x="3586296" y="302676"/>
            <a:ext cx="2648482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Difração de elétrons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41567" y="332656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Rede recíproca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19791" y="1417669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Principais ferramentas geradas pela rede recíproca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Qual é o plano indicado abaixo?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Quantos planos deste podem existir na rede cristalina?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É possível representar qualquer conjunto de planos de um cristal usando um único ponto da rede recíproca.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387" y="3397214"/>
            <a:ext cx="33147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4243" y="3450265"/>
            <a:ext cx="3339867" cy="315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62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41567" y="332656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Rede recíproca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EBFD2F6-6784-4275-BB5D-C360BC261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3156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B21F1AF-ED44-499E-97B4-AF8B1BBB7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74880"/>
            <a:ext cx="9144000" cy="338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1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41567" y="332656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Rede recíproca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F9A5657-3B22-4AE5-AD93-E330348E2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72" b="8452"/>
          <a:stretch/>
        </p:blipFill>
        <p:spPr>
          <a:xfrm>
            <a:off x="0" y="0"/>
            <a:ext cx="9144000" cy="29980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C88B613-D9CF-4508-ADCF-FFF6E5166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96" y="3009479"/>
            <a:ext cx="7809407" cy="38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2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41567" y="332656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Rede recíproca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C5895BD-CF60-43F4-885A-ABF2869DE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13423"/>
            <a:ext cx="9144000" cy="347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57485E0-4AE2-4A37-9E52-1CB1DBE5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2749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54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41567" y="332656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Rede recíproca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5A4A115-B4C8-4DFE-B7D8-50ECFE9B4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79966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79E3E7A6-2FA6-4B86-A30A-6B377DFC90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541"/>
          <a:stretch/>
        </p:blipFill>
        <p:spPr>
          <a:xfrm>
            <a:off x="4858453" y="2248525"/>
            <a:ext cx="3114675" cy="404648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277B7A49-2D1A-4632-AACD-DB07F6F5E3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227"/>
          <a:stretch/>
        </p:blipFill>
        <p:spPr>
          <a:xfrm>
            <a:off x="1173371" y="2124467"/>
            <a:ext cx="3114675" cy="208776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F0D0CC81-AE13-4BBC-938A-7BE0FEC26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10" y="4474356"/>
            <a:ext cx="2109657" cy="2109657"/>
          </a:xfrm>
          <a:prstGeom prst="rect">
            <a:avLst/>
          </a:prstGeom>
        </p:spPr>
      </p:pic>
      <p:pic>
        <p:nvPicPr>
          <p:cNvPr id="50176" name="Imagem 50175">
            <a:extLst>
              <a:ext uri="{FF2B5EF4-FFF2-40B4-BE49-F238E27FC236}">
                <a16:creationId xmlns:a16="http://schemas.microsoft.com/office/drawing/2014/main" id="{360A7837-FB52-4099-B15B-3EA74633A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690" y="4751882"/>
            <a:ext cx="1687189" cy="16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19791" y="1417669"/>
            <a:ext cx="9144000" cy="5016758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Principais ferramentas geradas pela rede recíproca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Os índices dos planos representam as coordenadas dos eixos da rede recíproca;</a:t>
            </a:r>
          </a:p>
          <a:p>
            <a:pPr marL="41275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1275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5029200" indent="-457200" defTabSz="2540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 - Por exemplo, os planos (102) pode ser localizada pelo vetor;</a:t>
            </a:r>
          </a:p>
          <a:p>
            <a:pPr marL="5029200" indent="-457200" defTabSz="254000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20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102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*=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1a*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0b*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pt-B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2c*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029200" indent="-457200" defTabSz="254000"/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029200" indent="-457200" defTabSz="254000"/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029200" indent="-457200" defTabSz="254000"/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029200" indent="-457200" defTabSz="254000"/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029200" indent="-457200" defTabSz="254000"/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029200" indent="-457200" defTabSz="254000"/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9498" y="3053889"/>
            <a:ext cx="33147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767013"/>
            <a:ext cx="2600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ector reto 17"/>
          <p:cNvCxnSpPr/>
          <p:nvPr/>
        </p:nvCxnSpPr>
        <p:spPr bwMode="auto">
          <a:xfrm>
            <a:off x="1699260" y="4610100"/>
            <a:ext cx="1020097" cy="81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1402080" y="3352800"/>
            <a:ext cx="297180" cy="12649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tângulo 24"/>
          <p:cNvSpPr/>
          <p:nvPr/>
        </p:nvSpPr>
        <p:spPr bwMode="auto">
          <a:xfrm>
            <a:off x="1272540" y="3303270"/>
            <a:ext cx="165100" cy="146050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cxnSp>
        <p:nvCxnSpPr>
          <p:cNvPr id="30" name="Conector de seta reta 29"/>
          <p:cNvCxnSpPr/>
          <p:nvPr/>
        </p:nvCxnSpPr>
        <p:spPr bwMode="auto">
          <a:xfrm flipH="1" flipV="1">
            <a:off x="1455420" y="3383280"/>
            <a:ext cx="1280160" cy="12115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CaixaDeTexto 30"/>
          <p:cNvSpPr txBox="1"/>
          <p:nvPr/>
        </p:nvSpPr>
        <p:spPr>
          <a:xfrm>
            <a:off x="1653419" y="3289300"/>
            <a:ext cx="840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0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(102)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ED55A56-2F95-4501-B3A4-2B1507F0803D}"/>
              </a:ext>
            </a:extLst>
          </p:cNvPr>
          <p:cNvSpPr txBox="1"/>
          <p:nvPr/>
        </p:nvSpPr>
        <p:spPr>
          <a:xfrm>
            <a:off x="3586296" y="302676"/>
            <a:ext cx="2648482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Difração de elétrons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41567" y="332656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Rede recíproca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Tensores e planos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De maneira análoga ao cálculo de direção, é possível usar os tensores no espaço recíproco;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Serve para calcular a distância interplanar ou ângulo entre planos;</a:t>
            </a:r>
          </a:p>
          <a:p>
            <a:pPr marL="5303838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Sabemos que o módulo de um vetor corresponde ao comprimento do mesmo;</a:t>
            </a:r>
          </a:p>
          <a:p>
            <a:pPr marL="5303838" indent="-457200"/>
            <a: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O módulo do vetor da rede recíproca corresponde ao inverso da distância </a:t>
            </a:r>
            <a:r>
              <a:rPr lang="pt-BR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interplanar</a:t>
            </a:r>
            <a: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5303838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O símbolo * corresponde que o vetor está na rede recíproca apenas.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D87E37D-6E0F-471F-8820-805A957D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399" y="3346377"/>
            <a:ext cx="2914650" cy="1333500"/>
          </a:xfrm>
          <a:prstGeom prst="rect">
            <a:avLst/>
          </a:prstGeom>
          <a:noFill/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A5B84B03-1810-4FC0-A300-62D2E220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914" y="5238468"/>
            <a:ext cx="4048125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23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41567" y="332656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Rede recíproca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016758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Tensores e planos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17701"/>
            <a:ext cx="2332610" cy="1663700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2451" y="2082800"/>
            <a:ext cx="2606173" cy="1603375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8100" y="1993901"/>
            <a:ext cx="2926499" cy="1676400"/>
          </a:xfrm>
          <a:prstGeom prst="rect">
            <a:avLst/>
          </a:prstGeom>
          <a:noFill/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94260"/>
            <a:ext cx="3619046" cy="2060944"/>
          </a:xfrm>
          <a:prstGeom prst="rect">
            <a:avLst/>
          </a:prstGeom>
          <a:noFill/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4766D5-0A8F-4E80-8407-0012C848E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1567" y="4137285"/>
            <a:ext cx="7996637" cy="188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16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041567" y="332656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Rede recíproca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Tensores e planos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" y="2257425"/>
            <a:ext cx="6991350" cy="1038225"/>
          </a:xfrm>
          <a:prstGeom prst="rect">
            <a:avLst/>
          </a:prstGeom>
          <a:noFill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448050"/>
            <a:ext cx="3400425" cy="342900"/>
          </a:xfrm>
          <a:prstGeom prst="rect">
            <a:avLst/>
          </a:prstGeom>
          <a:noFill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25" y="3895725"/>
            <a:ext cx="7820025" cy="352425"/>
          </a:xfrm>
          <a:prstGeom prst="rect">
            <a:avLst/>
          </a:prstGeom>
          <a:noFill/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-99060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-99060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-990600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525" y="4743450"/>
            <a:ext cx="8753475" cy="1285875"/>
          </a:xfrm>
          <a:prstGeom prst="rect">
            <a:avLst/>
          </a:prstGeom>
          <a:noFill/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6105525"/>
            <a:ext cx="5257800" cy="523875"/>
          </a:xfrm>
          <a:prstGeom prst="rect">
            <a:avLst/>
          </a:prstGeom>
          <a:noFill/>
        </p:spPr>
      </p:pic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-99060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-99060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1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821296" y="471619"/>
            <a:ext cx="663457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chemeClr val="tx1"/>
                </a:solidFill>
                <a:latin typeface="Arial"/>
                <a:cs typeface="Arial"/>
              </a:rPr>
              <a:t>ESCOLA POLITÉCNICA DA UNIVERSIDADE DE SÃO PAULO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913179" y="916422"/>
            <a:ext cx="621067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chemeClr val="tx1"/>
                </a:solidFill>
                <a:latin typeface="Arial"/>
                <a:cs typeface="Arial"/>
              </a:rPr>
              <a:t>Departamento de Engenharia Metalúrgica e de Materiais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943514" y="2777369"/>
            <a:ext cx="5422959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pt-BR" alt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Difração de elétrons e rede recíproca</a:t>
            </a:r>
            <a:endParaRPr lang="en-US" alt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7" y="177169"/>
            <a:ext cx="1038333" cy="1575080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0" y="4851674"/>
            <a:ext cx="9144000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>
              <a:lnSpc>
                <a:spcPct val="100000"/>
              </a:lnSpc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 3301 – Fundamentos de Cristalografia e Difração; </a:t>
            </a:r>
            <a:br>
              <a:rPr lang="pt-BR" sz="2000" dirty="0"/>
            </a:br>
            <a:endParaRPr sz="2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8191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631216"/>
          </a:xfrm>
          <a:prstGeom prst="rect">
            <a:avLst/>
          </a:prstGeom>
          <a:solidFill>
            <a:srgbClr val="FCE0A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Exercício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Calcule para um cristal cúbico {b = 2, a = 2, c = 2, </a:t>
            </a:r>
            <a:r>
              <a:rPr lang="el-G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</a:t>
            </a:r>
            <a:r>
              <a:rPr lang="pt-B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= 90˚, </a:t>
            </a:r>
            <a:r>
              <a:rPr lang="el-G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β</a:t>
            </a:r>
            <a:r>
              <a:rPr lang="pt-B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= 90˚,   </a:t>
            </a:r>
            <a:r>
              <a:rPr lang="el-G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γ</a:t>
            </a:r>
            <a:r>
              <a:rPr lang="pt-B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= 90˚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} a distância entre os planos (110).</a:t>
            </a: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53EC79C-E663-43F9-A260-11A5AFCEBD34}"/>
              </a:ext>
            </a:extLst>
          </p:cNvPr>
          <p:cNvSpPr txBox="1"/>
          <p:nvPr/>
        </p:nvSpPr>
        <p:spPr>
          <a:xfrm>
            <a:off x="3586296" y="302676"/>
            <a:ext cx="2648482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Difração de elétrons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16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631216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Exercício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Calcule a distância entre os planos (102) para um cristal monoclínico    {a = 1, b = 3, c = 4,</a:t>
            </a:r>
            <a:r>
              <a:rPr lang="pt-B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β</a:t>
            </a:r>
            <a:r>
              <a:rPr lang="pt-B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= 45˚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}.</a:t>
            </a: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A03F329-B50C-4053-B6F4-0FD89BEF332B}"/>
              </a:ext>
            </a:extLst>
          </p:cNvPr>
          <p:cNvSpPr txBox="1"/>
          <p:nvPr/>
        </p:nvSpPr>
        <p:spPr>
          <a:xfrm>
            <a:off x="3586296" y="302676"/>
            <a:ext cx="2648482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Difração de elétrons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16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3170099"/>
          </a:xfrm>
          <a:prstGeom prst="rect">
            <a:avLst/>
          </a:prstGeom>
          <a:solidFill>
            <a:srgbClr val="FCE0A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Exercício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Também é possível calcular o ângulo entre a normal dos planos;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Basta determinar o vetor normal ao plano;</a:t>
            </a:r>
          </a:p>
          <a:p>
            <a:pPr marL="457200" indent="-457200"/>
            <a: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Usa-se a coordenada do plano da rede recíproca.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2807" y="3846285"/>
            <a:ext cx="3752850" cy="685800"/>
          </a:xfrm>
          <a:prstGeom prst="rect">
            <a:avLst/>
          </a:prstGeom>
          <a:noFill/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90B1795-8FE5-458A-A261-5EB04D15DDC8}"/>
              </a:ext>
            </a:extLst>
          </p:cNvPr>
          <p:cNvSpPr txBox="1"/>
          <p:nvPr/>
        </p:nvSpPr>
        <p:spPr>
          <a:xfrm>
            <a:off x="3586296" y="302676"/>
            <a:ext cx="2648482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Difração de elétrons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16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631216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Exercício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Calcule para um cristal cúbico {a = 2} o ângulo entre os planos (110) e   (100);</a:t>
            </a: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76FE6C-78D1-42E6-B328-D4D0B90323E0}"/>
              </a:ext>
            </a:extLst>
          </p:cNvPr>
          <p:cNvSpPr txBox="1"/>
          <p:nvPr/>
        </p:nvSpPr>
        <p:spPr>
          <a:xfrm>
            <a:off x="3586296" y="302676"/>
            <a:ext cx="2648482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Difração de elétrons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16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1631216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Exercício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Calcule para um cristal monoclínico {a = 4, b = 6, c = 5, </a:t>
            </a:r>
            <a:r>
              <a:rPr lang="el-G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</a:t>
            </a:r>
            <a:r>
              <a:rPr lang="pt-B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= 90˚, </a:t>
            </a:r>
            <a:r>
              <a:rPr lang="el-G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β</a:t>
            </a:r>
            <a:r>
              <a:rPr lang="pt-B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= 120˚,   = 90˚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} o ângulo entre a normal dos planos (110) e (201).</a:t>
            </a: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F80EE1C-0080-4E78-A62B-B3B3D5BCD4FA}"/>
              </a:ext>
            </a:extLst>
          </p:cNvPr>
          <p:cNvSpPr txBox="1"/>
          <p:nvPr/>
        </p:nvSpPr>
        <p:spPr>
          <a:xfrm>
            <a:off x="3586296" y="302676"/>
            <a:ext cx="2648482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Difração de elétrons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16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16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18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586296" y="302676"/>
            <a:ext cx="2648482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Difração de elétrons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19791" y="1417669"/>
            <a:ext cx="9144000" cy="5524589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 que é a dualidade onda partícula?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Em 1924, De Broglie afirmou que partículas podem atuar como ondas;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Em 1927, Davisson e </a:t>
            </a:r>
            <a:r>
              <a:rPr lang="pt-BR" sz="2000" b="1" dirty="0" err="1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Germer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 confirmaram as previsões do De Broglie (dualidade onda/partícula do elétron);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Essa difração possibilitou a análise cristalográfica de regiões da ordem de 1 um;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Essa difração se manifesta com a geração de diversos pontos;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No qual cada ponto corresponde a um plano cristalográfico;</a:t>
            </a: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15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15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15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15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15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1500" dirty="0">
                <a:solidFill>
                  <a:schemeClr val="tx1"/>
                </a:solidFill>
              </a:rPr>
              <a:t>Microscopia </a:t>
            </a:r>
            <a:r>
              <a:rPr lang="pt-BR" sz="1800" dirty="0">
                <a:solidFill>
                  <a:schemeClr val="tx1"/>
                </a:solidFill>
              </a:rPr>
              <a:t>Eletrônica de Transmissão para Iniciantes, </a:t>
            </a:r>
            <a:r>
              <a:rPr lang="pt-BR" sz="1800" dirty="0" err="1">
                <a:solidFill>
                  <a:schemeClr val="tx1"/>
                </a:solidFill>
              </a:rPr>
              <a:t>Angelo</a:t>
            </a:r>
            <a:r>
              <a:rPr lang="pt-BR" sz="1800" dirty="0">
                <a:solidFill>
                  <a:schemeClr val="tx1"/>
                </a:solidFill>
              </a:rPr>
              <a:t> Fernando Padilha </a:t>
            </a: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22B40D2-E53F-43CB-A5EF-EEFFD6F7C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908" y="4221440"/>
            <a:ext cx="5404968" cy="23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4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19791" y="1417669"/>
            <a:ext cx="9144000" cy="4401205"/>
          </a:xfrm>
          <a:prstGeom prst="rect">
            <a:avLst/>
          </a:prstGeom>
          <a:solidFill>
            <a:srgbClr val="FCE0A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Mais informações sobre Microscopia Eletrônica de Transmissão (MET)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FF94C8D-ECE1-4A97-8F38-EC78C3D8E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4146"/>
            <a:ext cx="9144000" cy="3429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69CE3A-7468-4361-AF44-5D787245AF4E}"/>
              </a:ext>
            </a:extLst>
          </p:cNvPr>
          <p:cNvSpPr txBox="1"/>
          <p:nvPr/>
        </p:nvSpPr>
        <p:spPr>
          <a:xfrm>
            <a:off x="3586296" y="302676"/>
            <a:ext cx="2648482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Difração de elétrons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8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Rede recíproca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Embora seja um conceito muito abstrato;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Ele será uma ferramenta simplificadora e que ajudará muito no estudo da difração;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O espaço real e recíproco são formas complementares de se ver o espaço;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A figura abaixo pode ser interpretada de duas formas: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Distância entre as bolas em si;</a:t>
            </a:r>
          </a:p>
          <a:p>
            <a:pPr marL="457200" indent="-457200"/>
            <a: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  <a:t>- Bolas por comprimento.</a:t>
            </a: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6" name="Picture 2" descr="Resultado de imagem para bola de natal">
            <a:extLst>
              <a:ext uri="{FF2B5EF4-FFF2-40B4-BE49-F238E27FC236}">
                <a16:creationId xmlns:a16="http://schemas.microsoft.com/office/drawing/2014/main" id="{C0310AB2-2C67-4321-A0D5-AEF7691C5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5260"/>
          <a:stretch/>
        </p:blipFill>
        <p:spPr bwMode="auto">
          <a:xfrm>
            <a:off x="1768839" y="4082010"/>
            <a:ext cx="4787796" cy="166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8DF76449-C4CA-4946-88F7-05F38553E360}"/>
              </a:ext>
            </a:extLst>
          </p:cNvPr>
          <p:cNvCxnSpPr>
            <a:cxnSpLocks/>
          </p:cNvCxnSpPr>
          <p:nvPr/>
        </p:nvCxnSpPr>
        <p:spPr bwMode="auto">
          <a:xfrm>
            <a:off x="3043003" y="5745296"/>
            <a:ext cx="226922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652C691-B99F-43D6-A98D-AA32D80C213C}"/>
              </a:ext>
            </a:extLst>
          </p:cNvPr>
          <p:cNvSpPr txBox="1"/>
          <p:nvPr/>
        </p:nvSpPr>
        <p:spPr>
          <a:xfrm>
            <a:off x="3586296" y="302676"/>
            <a:ext cx="2648482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Difração de elétrons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5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rede recíproca – Por exemplo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Distância entre as bolas;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No qual: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 = Distância entre as bolas;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= Número de bolas existente em um comprimento determinado;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 = Comprimento determinado.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DADA809-A2F0-4398-9A42-F230EC8FF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8" y="2582330"/>
            <a:ext cx="8894064" cy="1063752"/>
          </a:xfrm>
          <a:prstGeom prst="rect">
            <a:avLst/>
          </a:prstGeom>
        </p:spPr>
      </p:pic>
      <p:pic>
        <p:nvPicPr>
          <p:cNvPr id="16" name="Picture 2" descr="Resultado de imagem para bola de natal">
            <a:extLst>
              <a:ext uri="{FF2B5EF4-FFF2-40B4-BE49-F238E27FC236}">
                <a16:creationId xmlns:a16="http://schemas.microsoft.com/office/drawing/2014/main" id="{F28A8D5C-7B22-4C87-BA6B-BB5F133CC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5260"/>
          <a:stretch/>
        </p:blipFill>
        <p:spPr bwMode="auto">
          <a:xfrm>
            <a:off x="1798819" y="4936450"/>
            <a:ext cx="4787796" cy="166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99D81F06-C2A0-4AA7-803F-651F6125A788}"/>
              </a:ext>
            </a:extLst>
          </p:cNvPr>
          <p:cNvCxnSpPr>
            <a:cxnSpLocks/>
          </p:cNvCxnSpPr>
          <p:nvPr/>
        </p:nvCxnSpPr>
        <p:spPr bwMode="auto">
          <a:xfrm>
            <a:off x="3072983" y="6599736"/>
            <a:ext cx="226922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1D079D0-4580-409F-BF5D-64FDC2C91542}"/>
              </a:ext>
            </a:extLst>
          </p:cNvPr>
          <p:cNvSpPr txBox="1"/>
          <p:nvPr/>
        </p:nvSpPr>
        <p:spPr>
          <a:xfrm>
            <a:off x="3586296" y="302676"/>
            <a:ext cx="2648482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Difração de elétrons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CE0A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rede recíproca – Por exemplo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Número de bolas por distância;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No qual: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 = Número de bola por unidade de distância;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= Número de bolas existente em um comprimento determinado;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 = Comprimento determinado.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6" name="Picture 2" descr="Resultado de imagem para bola de natal">
            <a:extLst>
              <a:ext uri="{FF2B5EF4-FFF2-40B4-BE49-F238E27FC236}">
                <a16:creationId xmlns:a16="http://schemas.microsoft.com/office/drawing/2014/main" id="{F28A8D5C-7B22-4C87-BA6B-BB5F133CC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5260"/>
          <a:stretch/>
        </p:blipFill>
        <p:spPr bwMode="auto">
          <a:xfrm>
            <a:off x="1798819" y="4936450"/>
            <a:ext cx="4787796" cy="166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99D81F06-C2A0-4AA7-803F-651F6125A788}"/>
              </a:ext>
            </a:extLst>
          </p:cNvPr>
          <p:cNvCxnSpPr>
            <a:cxnSpLocks/>
          </p:cNvCxnSpPr>
          <p:nvPr/>
        </p:nvCxnSpPr>
        <p:spPr bwMode="auto">
          <a:xfrm>
            <a:off x="3072983" y="6599736"/>
            <a:ext cx="226922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1755ACBA-6AE0-47A1-9A00-7A73AF08F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80032"/>
            <a:ext cx="8894064" cy="97840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98A2185-133B-4554-9408-804C8A082024}"/>
              </a:ext>
            </a:extLst>
          </p:cNvPr>
          <p:cNvSpPr txBox="1"/>
          <p:nvPr/>
        </p:nvSpPr>
        <p:spPr>
          <a:xfrm>
            <a:off x="3586296" y="302676"/>
            <a:ext cx="2648482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Difração de elétrons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2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19791" y="1417669"/>
            <a:ext cx="9144000" cy="5324535"/>
          </a:xfrm>
          <a:prstGeom prst="rect">
            <a:avLst/>
          </a:prstGeom>
          <a:solidFill>
            <a:srgbClr val="FCE0A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Conceito da rede recíproca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Considere a rede planar obliqua com duas famílias de planos;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Planos 1 e Planos 2;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Para cada plano, é gerado um vetor perpendicular ao plano;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O comprimento desse vetor é inversamente proporcional a distância interplanar;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Estes vetores são chamados de “vetores de rede recíproca” d</a:t>
            </a:r>
            <a:r>
              <a:rPr lang="pt-BR" sz="2000" b="1" baseline="-250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000" b="1" baseline="300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e d</a:t>
            </a:r>
            <a:r>
              <a:rPr lang="pt-BR" sz="2000" b="1" baseline="-250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b="1" baseline="300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CC01FE74-F117-40CC-80FD-84829103F9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8996" y="4126087"/>
            <a:ext cx="6401953" cy="250705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C04FE98-AAF7-44FF-80B6-55E743C3F7B1}"/>
              </a:ext>
            </a:extLst>
          </p:cNvPr>
          <p:cNvSpPr txBox="1"/>
          <p:nvPr/>
        </p:nvSpPr>
        <p:spPr>
          <a:xfrm>
            <a:off x="3586296" y="302676"/>
            <a:ext cx="2648482" cy="400110"/>
          </a:xfrm>
          <a:prstGeom prst="rect">
            <a:avLst/>
          </a:prstGeom>
          <a:solidFill>
            <a:srgbClr val="FCE0AE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Difração de elétrons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6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solidFill>
          <a:srgbClr val="FCE0AE"/>
        </a:solidFill>
        <a:ln w="28575">
          <a:solidFill>
            <a:schemeClr val="tx1"/>
          </a:solidFill>
        </a:ln>
      </a:spPr>
      <a:bodyPr wrap="square" rtlCol="0">
        <a:spAutoFit/>
      </a:bodyPr>
      <a:lstStyle>
        <a:defPPr marL="457200" indent="-457200" algn="ctr">
          <a:defRPr sz="2000" b="1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Office\Modelos\Apresentação em branco.pot</Template>
  <TotalTime>0</TotalTime>
  <Words>779</Words>
  <Application>Microsoft Office PowerPoint</Application>
  <PresentationFormat>Apresentação na tela (4:3)</PresentationFormat>
  <Paragraphs>214</Paragraphs>
  <Slides>25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Cambria Math</vt:lpstr>
      <vt:lpstr>Comic Sans MS</vt:lpstr>
      <vt:lpstr>Times New Roman</vt:lpstr>
      <vt:lpstr>Verdana</vt:lpstr>
      <vt:lpstr>Apresentação em branco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Poli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PMT2100-2004</dc:creator>
  <cp:lastModifiedBy>Mateus</cp:lastModifiedBy>
  <cp:revision>1253</cp:revision>
  <dcterms:created xsi:type="dcterms:W3CDTF">2013-10-07T21:48:03Z</dcterms:created>
  <dcterms:modified xsi:type="dcterms:W3CDTF">2021-06-30T14:03:55Z</dcterms:modified>
</cp:coreProperties>
</file>