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871" r:id="rId2"/>
    <p:sldId id="600" r:id="rId3"/>
    <p:sldId id="847" r:id="rId4"/>
    <p:sldId id="694" r:id="rId5"/>
    <p:sldId id="695" r:id="rId6"/>
    <p:sldId id="611" r:id="rId7"/>
    <p:sldId id="619" r:id="rId8"/>
    <p:sldId id="620" r:id="rId9"/>
    <p:sldId id="699" r:id="rId10"/>
    <p:sldId id="700" r:id="rId11"/>
    <p:sldId id="707" r:id="rId12"/>
    <p:sldId id="708" r:id="rId13"/>
    <p:sldId id="709" r:id="rId14"/>
    <p:sldId id="713" r:id="rId15"/>
    <p:sldId id="710" r:id="rId16"/>
    <p:sldId id="714" r:id="rId17"/>
    <p:sldId id="715" r:id="rId18"/>
    <p:sldId id="716" r:id="rId19"/>
    <p:sldId id="712" r:id="rId20"/>
    <p:sldId id="724" r:id="rId21"/>
    <p:sldId id="719" r:id="rId22"/>
    <p:sldId id="718" r:id="rId23"/>
    <p:sldId id="725" r:id="rId24"/>
    <p:sldId id="726" r:id="rId25"/>
    <p:sldId id="728" r:id="rId26"/>
    <p:sldId id="729" r:id="rId27"/>
    <p:sldId id="730" r:id="rId28"/>
    <p:sldId id="731" r:id="rId29"/>
    <p:sldId id="732" r:id="rId30"/>
    <p:sldId id="734" r:id="rId31"/>
    <p:sldId id="733" r:id="rId32"/>
    <p:sldId id="811" r:id="rId33"/>
    <p:sldId id="721" r:id="rId34"/>
    <p:sldId id="735" r:id="rId35"/>
    <p:sldId id="739" r:id="rId36"/>
    <p:sldId id="874" r:id="rId37"/>
    <p:sldId id="742" r:id="rId38"/>
    <p:sldId id="743" r:id="rId39"/>
    <p:sldId id="744" r:id="rId40"/>
    <p:sldId id="745" r:id="rId41"/>
    <p:sldId id="875" r:id="rId42"/>
  </p:sldIdLst>
  <p:sldSz cx="9144000" cy="6858000" type="screen4x3"/>
  <p:notesSz cx="10234613" cy="70993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accent2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accent2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accent2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accent2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accent2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accent2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accent2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accent2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accent2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36">
          <p15:clr>
            <a:srgbClr val="A4A3A4"/>
          </p15:clr>
        </p15:guide>
        <p15:guide id="2" pos="322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1FF"/>
    <a:srgbClr val="E1EBFF"/>
    <a:srgbClr val="FFF7EB"/>
    <a:srgbClr val="CB6D05"/>
    <a:srgbClr val="FFFFFF"/>
    <a:srgbClr val="834603"/>
    <a:srgbClr val="00823B"/>
    <a:srgbClr val="FF0000"/>
    <a:srgbClr val="660066"/>
    <a:srgbClr val="E4F1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1" autoAdjust="0"/>
    <p:restoredTop sz="87199" autoAdjust="0"/>
  </p:normalViewPr>
  <p:slideViewPr>
    <p:cSldViewPr snapToGrid="0">
      <p:cViewPr varScale="1">
        <p:scale>
          <a:sx n="59" d="100"/>
          <a:sy n="59" d="100"/>
        </p:scale>
        <p:origin x="79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16" d="100"/>
          <a:sy n="116" d="100"/>
        </p:scale>
        <p:origin x="-424" y="-112"/>
      </p:cViewPr>
      <p:guideLst>
        <p:guide orient="horz" pos="2236"/>
        <p:guide pos="322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354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pt-BR" altLang="pt-BR" dirty="0"/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799138" y="0"/>
            <a:ext cx="44354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pt-BR" altLang="pt-BR" dirty="0"/>
          </a:p>
        </p:txBody>
      </p:sp>
      <p:sp>
        <p:nvSpPr>
          <p:cNvPr id="140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705600"/>
            <a:ext cx="44354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pt-BR" altLang="pt-BR" dirty="0"/>
          </a:p>
        </p:txBody>
      </p:sp>
      <p:sp>
        <p:nvSpPr>
          <p:cNvPr id="140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799138" y="6705600"/>
            <a:ext cx="44354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8F7A6D3B-27E3-4EE3-8121-52E5C8D2942E}" type="slidenum">
              <a:rPr lang="pt-BR" altLang="pt-BR"/>
              <a:pPr/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30279997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1-05-04T16:22:59.48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13569 17438 0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3547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chemeClr val="tx1"/>
                </a:solidFill>
              </a:defRPr>
            </a:lvl1pPr>
          </a:lstStyle>
          <a:p>
            <a:endParaRPr lang="pt-BR" altLang="pt-BR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799138" y="0"/>
            <a:ext cx="443547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chemeClr val="tx1"/>
                </a:solidFill>
              </a:defRPr>
            </a:lvl1pPr>
          </a:lstStyle>
          <a:p>
            <a:endParaRPr lang="pt-BR" altLang="pt-BR" dirty="0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341688" y="531813"/>
            <a:ext cx="3551237" cy="26622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65250" y="3371850"/>
            <a:ext cx="7504113" cy="31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Clique para editar os estilos do texto mestre</a:t>
            </a:r>
          </a:p>
          <a:p>
            <a:pPr lvl="1"/>
            <a:r>
              <a:rPr lang="en-US" altLang="pt-BR"/>
              <a:t>Segundo nível</a:t>
            </a:r>
          </a:p>
          <a:p>
            <a:pPr lvl="2"/>
            <a:r>
              <a:rPr lang="en-US" altLang="pt-BR"/>
              <a:t>Terceiro nível</a:t>
            </a:r>
          </a:p>
          <a:p>
            <a:pPr lvl="3"/>
            <a:r>
              <a:rPr lang="en-US" altLang="pt-BR"/>
              <a:t>Quarto nível</a:t>
            </a:r>
          </a:p>
          <a:p>
            <a:pPr lvl="4"/>
            <a:r>
              <a:rPr lang="en-US" altLang="pt-BR"/>
              <a:t>Quinto nível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743700"/>
            <a:ext cx="443547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chemeClr val="tx1"/>
                </a:solidFill>
              </a:defRPr>
            </a:lvl1pPr>
          </a:lstStyle>
          <a:p>
            <a:endParaRPr lang="pt-BR" altLang="pt-BR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799138" y="6743700"/>
            <a:ext cx="443547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chemeClr val="tx1"/>
                </a:solidFill>
              </a:defRPr>
            </a:lvl1pPr>
          </a:lstStyle>
          <a:p>
            <a:fld id="{CD6D2338-FA8C-4787-B36A-8C61E2792665}" type="slidenum">
              <a:rPr lang="en-US" altLang="pt-BR"/>
              <a:pPr/>
              <a:t>‹nº›</a:t>
            </a:fld>
            <a:endParaRPr lang="en-US" altLang="pt-BR" dirty="0"/>
          </a:p>
        </p:txBody>
      </p:sp>
    </p:spTree>
    <p:extLst>
      <p:ext uri="{BB962C8B-B14F-4D97-AF65-F5344CB8AC3E}">
        <p14:creationId xmlns:p14="http://schemas.microsoft.com/office/powerpoint/2010/main" val="9096812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6" charset="0"/>
        <a:ea typeface="MS PGothic" panose="020B0600070205080204" pitchFamily="34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6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6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6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6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D2338-FA8C-4787-B36A-8C61E2792665}" type="slidenum">
              <a:rPr lang="en-US" altLang="pt-BR" smtClean="0"/>
              <a:pPr/>
              <a:t>1</a:t>
            </a:fld>
            <a:endParaRPr lang="en-US" altLang="pt-BR" dirty="0"/>
          </a:p>
        </p:txBody>
      </p:sp>
    </p:spTree>
    <p:extLst>
      <p:ext uri="{BB962C8B-B14F-4D97-AF65-F5344CB8AC3E}">
        <p14:creationId xmlns:p14="http://schemas.microsoft.com/office/powerpoint/2010/main" val="3484285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D2338-FA8C-4787-B36A-8C61E2792665}" type="slidenum">
              <a:rPr lang="en-US" altLang="pt-BR" smtClean="0"/>
              <a:pPr/>
              <a:t>2</a:t>
            </a:fld>
            <a:endParaRPr lang="en-US" altLang="pt-BR" dirty="0"/>
          </a:p>
        </p:txBody>
      </p:sp>
    </p:spTree>
    <p:extLst>
      <p:ext uri="{BB962C8B-B14F-4D97-AF65-F5344CB8AC3E}">
        <p14:creationId xmlns:p14="http://schemas.microsoft.com/office/powerpoint/2010/main" val="18988892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D2338-FA8C-4787-B36A-8C61E2792665}" type="slidenum">
              <a:rPr lang="en-US" altLang="pt-BR" smtClean="0"/>
              <a:pPr/>
              <a:t>3</a:t>
            </a:fld>
            <a:endParaRPr lang="en-US" altLang="pt-BR" dirty="0"/>
          </a:p>
        </p:txBody>
      </p:sp>
    </p:spTree>
    <p:extLst>
      <p:ext uri="{BB962C8B-B14F-4D97-AF65-F5344CB8AC3E}">
        <p14:creationId xmlns:p14="http://schemas.microsoft.com/office/powerpoint/2010/main" val="31177850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Times New Roman" pitchFamily="16" charset="0"/>
                <a:ea typeface="MS PGothic" panose="020B0600070205080204" pitchFamily="34" charset="-128"/>
                <a:cs typeface="ＭＳ Ｐゴシック" charset="-128"/>
              </a:rPr>
              <a:t>By</a:t>
            </a:r>
            <a:br>
              <a:rPr lang="en-US" sz="1200" b="0" i="0" kern="1200" dirty="0">
                <a:solidFill>
                  <a:schemeClr val="tx1"/>
                </a:solidFill>
                <a:effectLst/>
                <a:latin typeface="Times New Roman" pitchFamily="16" charset="0"/>
                <a:ea typeface="MS PGothic" panose="020B0600070205080204" pitchFamily="34" charset="-128"/>
                <a:cs typeface="ＭＳ Ｐゴシック" charset="-128"/>
              </a:rPr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Times New Roman" pitchFamily="16" charset="0"/>
                <a:ea typeface="MS PGothic" panose="020B0600070205080204" pitchFamily="34" charset="-128"/>
                <a:cs typeface="ＭＳ Ｐゴシック" charset="-128"/>
              </a:rPr>
              <a:t>placing a source of x-rays on one side of the object and photographic film on the</a:t>
            </a:r>
            <a:br>
              <a:rPr lang="en-US" sz="1200" b="0" i="0" kern="1200" dirty="0">
                <a:solidFill>
                  <a:schemeClr val="tx1"/>
                </a:solidFill>
                <a:effectLst/>
                <a:latin typeface="Times New Roman" pitchFamily="16" charset="0"/>
                <a:ea typeface="MS PGothic" panose="020B0600070205080204" pitchFamily="34" charset="-128"/>
                <a:cs typeface="ＭＳ Ｐゴシック" charset="-128"/>
              </a:rPr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Times New Roman" pitchFamily="16" charset="0"/>
                <a:ea typeface="MS PGothic" panose="020B0600070205080204" pitchFamily="34" charset="-128"/>
                <a:cs typeface="ＭＳ Ｐゴシック" charset="-128"/>
              </a:rPr>
              <a:t>other, a shadow picture, or radiograph, could be made, the less dense portions of</a:t>
            </a:r>
            <a:br>
              <a:rPr lang="en-US" sz="1200" b="0" i="0" kern="1200" dirty="0">
                <a:solidFill>
                  <a:schemeClr val="tx1"/>
                </a:solidFill>
                <a:effectLst/>
                <a:latin typeface="Times New Roman" pitchFamily="16" charset="0"/>
                <a:ea typeface="MS PGothic" panose="020B0600070205080204" pitchFamily="34" charset="-128"/>
                <a:cs typeface="ＭＳ Ｐゴシック" charset="-128"/>
              </a:rPr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Times New Roman" pitchFamily="16" charset="0"/>
                <a:ea typeface="MS PGothic" panose="020B0600070205080204" pitchFamily="34" charset="-128"/>
                <a:cs typeface="ＭＳ Ｐゴシック" charset="-128"/>
              </a:rPr>
              <a:t>the object allowing a greater proportion of the x-radiation to pass through than the</a:t>
            </a:r>
            <a:br>
              <a:rPr lang="en-US" sz="1200" b="0" i="0" kern="1200" dirty="0">
                <a:solidFill>
                  <a:schemeClr val="tx1"/>
                </a:solidFill>
                <a:effectLst/>
                <a:latin typeface="Times New Roman" pitchFamily="16" charset="0"/>
                <a:ea typeface="MS PGothic" panose="020B0600070205080204" pitchFamily="34" charset="-128"/>
                <a:cs typeface="ＭＳ Ｐゴシック" charset="-128"/>
              </a:rPr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Times New Roman" pitchFamily="16" charset="0"/>
                <a:ea typeface="MS PGothic" panose="020B0600070205080204" pitchFamily="34" charset="-128"/>
                <a:cs typeface="ＭＳ Ｐゴシック" charset="-128"/>
              </a:rPr>
              <a:t>more dense. In this way the point of fracture in a broken bone or the position of a</a:t>
            </a:r>
            <a:br>
              <a:rPr lang="en-US" sz="1200" b="0" i="0" kern="1200" dirty="0">
                <a:solidFill>
                  <a:schemeClr val="tx1"/>
                </a:solidFill>
                <a:effectLst/>
                <a:latin typeface="Times New Roman" pitchFamily="16" charset="0"/>
                <a:ea typeface="MS PGothic" panose="020B0600070205080204" pitchFamily="34" charset="-128"/>
                <a:cs typeface="ＭＳ Ｐゴシック" charset="-128"/>
              </a:rPr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Times New Roman" pitchFamily="16" charset="0"/>
                <a:ea typeface="MS PGothic" panose="020B0600070205080204" pitchFamily="34" charset="-128"/>
                <a:cs typeface="ＭＳ Ｐゴシック" charset="-128"/>
              </a:rPr>
              <a:t>crack in a metal casting could be located.</a:t>
            </a:r>
            <a:r>
              <a:rPr lang="en-US" dirty="0"/>
              <a:t> </a:t>
            </a:r>
            <a:br>
              <a:rPr lang="en-US" dirty="0"/>
            </a:b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6D2338-FA8C-4787-B36A-8C61E2792665}" type="slidenum">
              <a:rPr lang="en-US" altLang="pt-BR" smtClean="0"/>
              <a:pPr/>
              <a:t>5</a:t>
            </a:fld>
            <a:endParaRPr lang="en-US" altLang="pt-BR" dirty="0"/>
          </a:p>
        </p:txBody>
      </p:sp>
    </p:spTree>
    <p:extLst>
      <p:ext uri="{BB962C8B-B14F-4D97-AF65-F5344CB8AC3E}">
        <p14:creationId xmlns:p14="http://schemas.microsoft.com/office/powerpoint/2010/main" val="37167583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D2338-FA8C-4787-B36A-8C61E2792665}" type="slidenum">
              <a:rPr lang="en-US" altLang="pt-BR" smtClean="0"/>
              <a:pPr/>
              <a:t>41</a:t>
            </a:fld>
            <a:endParaRPr lang="en-US" altLang="pt-BR" dirty="0"/>
          </a:p>
        </p:txBody>
      </p:sp>
    </p:spTree>
    <p:extLst>
      <p:ext uri="{BB962C8B-B14F-4D97-AF65-F5344CB8AC3E}">
        <p14:creationId xmlns:p14="http://schemas.microsoft.com/office/powerpoint/2010/main" val="3450061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t-BR" altLang="pt-BR" dirty="0"/>
              <a:t>PMT 2100  Introdução à Ciência dos Materiais para Engenharia  EPUSP – 2012</a:t>
            </a:r>
            <a:endParaRPr lang="en-US" altLang="pt-BR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 altLang="pt-B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951ADD-A43A-4300-98B1-EF58BB44E3AF}" type="slidenum">
              <a:rPr lang="en-US" altLang="pt-BR"/>
              <a:pPr/>
              <a:t>‹nº›</a:t>
            </a:fld>
            <a:endParaRPr lang="en-US" altLang="pt-BR" dirty="0"/>
          </a:p>
        </p:txBody>
      </p:sp>
    </p:spTree>
    <p:extLst>
      <p:ext uri="{BB962C8B-B14F-4D97-AF65-F5344CB8AC3E}">
        <p14:creationId xmlns:p14="http://schemas.microsoft.com/office/powerpoint/2010/main" val="995526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t-BR" altLang="pt-BR" dirty="0"/>
              <a:t>PMT 2100  Introdução à Ciência dos Materiais para Engenharia  EPUSP – 2012</a:t>
            </a:r>
            <a:endParaRPr lang="en-US" altLang="pt-BR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 altLang="pt-B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115B68-FC96-47A6-8438-42814584C28A}" type="slidenum">
              <a:rPr lang="en-US" altLang="pt-BR"/>
              <a:pPr/>
              <a:t>‹nº›</a:t>
            </a:fld>
            <a:endParaRPr lang="en-US" altLang="pt-BR" dirty="0"/>
          </a:p>
        </p:txBody>
      </p:sp>
    </p:spTree>
    <p:extLst>
      <p:ext uri="{BB962C8B-B14F-4D97-AF65-F5344CB8AC3E}">
        <p14:creationId xmlns:p14="http://schemas.microsoft.com/office/powerpoint/2010/main" val="3348405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t-BR" altLang="pt-BR" dirty="0"/>
              <a:t>PMT 2100  Introdução à Ciência dos Materiais para Engenharia  EPUSP – 2012</a:t>
            </a:r>
            <a:endParaRPr lang="en-US" altLang="pt-BR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 altLang="pt-B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1129DD-814F-4AE1-8BBA-0B09470E6FB3}" type="slidenum">
              <a:rPr lang="en-US" altLang="pt-BR"/>
              <a:pPr/>
              <a:t>‹nº›</a:t>
            </a:fld>
            <a:endParaRPr lang="en-US" altLang="pt-BR" dirty="0"/>
          </a:p>
        </p:txBody>
      </p:sp>
    </p:spTree>
    <p:extLst>
      <p:ext uri="{BB962C8B-B14F-4D97-AF65-F5344CB8AC3E}">
        <p14:creationId xmlns:p14="http://schemas.microsoft.com/office/powerpoint/2010/main" val="3839683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t-BR" altLang="pt-BR" dirty="0"/>
              <a:t>PMT 2100  Introdução à Ciência dos Materiais para Engenharia  EPUSP – 2012</a:t>
            </a:r>
            <a:endParaRPr lang="en-US" altLang="pt-BR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 altLang="pt-B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726A43-B965-4E72-92A8-72E1DF3430D9}" type="slidenum">
              <a:rPr lang="en-US" altLang="pt-BR"/>
              <a:pPr/>
              <a:t>‹nº›</a:t>
            </a:fld>
            <a:endParaRPr lang="en-US" altLang="pt-BR" dirty="0"/>
          </a:p>
        </p:txBody>
      </p:sp>
    </p:spTree>
    <p:extLst>
      <p:ext uri="{BB962C8B-B14F-4D97-AF65-F5344CB8AC3E}">
        <p14:creationId xmlns:p14="http://schemas.microsoft.com/office/powerpoint/2010/main" val="700900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t-BR" altLang="pt-BR" dirty="0"/>
              <a:t>PMT 2100  Introdução à Ciência dos Materiais para Engenharia  EPUSP – 2012</a:t>
            </a:r>
            <a:endParaRPr lang="en-US" altLang="pt-BR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 altLang="pt-B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18D265-6FD2-45E6-8B11-017C8A081D7C}" type="slidenum">
              <a:rPr lang="en-US" altLang="pt-BR"/>
              <a:pPr/>
              <a:t>‹nº›</a:t>
            </a:fld>
            <a:endParaRPr lang="en-US" altLang="pt-BR" dirty="0"/>
          </a:p>
        </p:txBody>
      </p:sp>
    </p:spTree>
    <p:extLst>
      <p:ext uri="{BB962C8B-B14F-4D97-AF65-F5344CB8AC3E}">
        <p14:creationId xmlns:p14="http://schemas.microsoft.com/office/powerpoint/2010/main" val="108876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t-BR" altLang="pt-BR" dirty="0"/>
              <a:t>PMT 2100  Introdução à Ciência dos Materiais para Engenharia  EPUSP – 2012</a:t>
            </a:r>
            <a:endParaRPr lang="en-US" altLang="pt-BR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 altLang="pt-BR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4353F0-BC70-4D41-837C-347F96DE7E6A}" type="slidenum">
              <a:rPr lang="en-US" altLang="pt-BR"/>
              <a:pPr/>
              <a:t>‹nº›</a:t>
            </a:fld>
            <a:endParaRPr lang="en-US" altLang="pt-BR" dirty="0"/>
          </a:p>
        </p:txBody>
      </p:sp>
    </p:spTree>
    <p:extLst>
      <p:ext uri="{BB962C8B-B14F-4D97-AF65-F5344CB8AC3E}">
        <p14:creationId xmlns:p14="http://schemas.microsoft.com/office/powerpoint/2010/main" val="2712139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t-BR" altLang="pt-BR" dirty="0"/>
              <a:t>PMT 2100  Introdução à Ciência dos Materiais para Engenharia  EPUSP – 2012</a:t>
            </a:r>
            <a:endParaRPr lang="en-US" altLang="pt-BR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 altLang="pt-BR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6203EE-2561-4A18-9296-6B51515FD388}" type="slidenum">
              <a:rPr lang="en-US" altLang="pt-BR"/>
              <a:pPr/>
              <a:t>‹nº›</a:t>
            </a:fld>
            <a:endParaRPr lang="en-US" altLang="pt-BR" dirty="0"/>
          </a:p>
        </p:txBody>
      </p:sp>
    </p:spTree>
    <p:extLst>
      <p:ext uri="{BB962C8B-B14F-4D97-AF65-F5344CB8AC3E}">
        <p14:creationId xmlns:p14="http://schemas.microsoft.com/office/powerpoint/2010/main" val="1990361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t-BR" altLang="pt-BR" dirty="0"/>
              <a:t>PMT 2100  Introdução à Ciência dos Materiais para Engenharia  EPUSP – 2012</a:t>
            </a:r>
            <a:endParaRPr lang="en-US" altLang="pt-BR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 altLang="pt-BR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3DD634-4A8C-4755-972B-0E0094BF5F95}" type="slidenum">
              <a:rPr lang="en-US" altLang="pt-BR"/>
              <a:pPr/>
              <a:t>‹nº›</a:t>
            </a:fld>
            <a:endParaRPr lang="en-US" altLang="pt-BR" dirty="0"/>
          </a:p>
        </p:txBody>
      </p:sp>
    </p:spTree>
    <p:extLst>
      <p:ext uri="{BB962C8B-B14F-4D97-AF65-F5344CB8AC3E}">
        <p14:creationId xmlns:p14="http://schemas.microsoft.com/office/powerpoint/2010/main" val="4287648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t-BR" altLang="pt-BR" dirty="0"/>
              <a:t>PMT 2100  Introdução à Ciência dos Materiais para Engenharia  EPUSP – 2012</a:t>
            </a:r>
            <a:endParaRPr lang="en-US" altLang="pt-BR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 altLang="pt-BR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EAFCA5-B14E-44AD-86A5-A2EA3FF7C394}" type="slidenum">
              <a:rPr lang="en-US" altLang="pt-BR"/>
              <a:pPr/>
              <a:t>‹nº›</a:t>
            </a:fld>
            <a:endParaRPr lang="en-US" altLang="pt-BR" dirty="0"/>
          </a:p>
        </p:txBody>
      </p:sp>
    </p:spTree>
    <p:extLst>
      <p:ext uri="{BB962C8B-B14F-4D97-AF65-F5344CB8AC3E}">
        <p14:creationId xmlns:p14="http://schemas.microsoft.com/office/powerpoint/2010/main" val="216911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t-BR" altLang="pt-BR" dirty="0"/>
              <a:t>PMT 2100  Introdução à Ciência dos Materiais para Engenharia  EPUSP – 2012</a:t>
            </a:r>
            <a:endParaRPr lang="en-US" altLang="pt-BR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 altLang="pt-BR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F84393-04FB-494C-83F6-4CA2294E38CF}" type="slidenum">
              <a:rPr lang="en-US" altLang="pt-BR"/>
              <a:pPr/>
              <a:t>‹nº›</a:t>
            </a:fld>
            <a:endParaRPr lang="en-US" altLang="pt-BR" dirty="0"/>
          </a:p>
        </p:txBody>
      </p:sp>
    </p:spTree>
    <p:extLst>
      <p:ext uri="{BB962C8B-B14F-4D97-AF65-F5344CB8AC3E}">
        <p14:creationId xmlns:p14="http://schemas.microsoft.com/office/powerpoint/2010/main" val="1724682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t-BR" altLang="pt-BR" dirty="0"/>
              <a:t>PMT 2100  Introdução à Ciência dos Materiais para Engenharia  EPUSP – 2012</a:t>
            </a:r>
            <a:endParaRPr lang="en-US" altLang="pt-BR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 altLang="pt-BR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9A052D-AAA5-4F3A-9A82-3561E0E941CF}" type="slidenum">
              <a:rPr lang="en-US" altLang="pt-BR"/>
              <a:pPr/>
              <a:t>‹nº›</a:t>
            </a:fld>
            <a:endParaRPr lang="en-US" altLang="pt-BR" dirty="0"/>
          </a:p>
        </p:txBody>
      </p:sp>
    </p:spTree>
    <p:extLst>
      <p:ext uri="{BB962C8B-B14F-4D97-AF65-F5344CB8AC3E}">
        <p14:creationId xmlns:p14="http://schemas.microsoft.com/office/powerpoint/2010/main" val="343310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6000"/>
            <a:duotone>
              <a:schemeClr val="accent2">
                <a:shade val="45000"/>
                <a:satMod val="135000"/>
              </a:schemeClr>
              <a:prstClr val="white"/>
            </a:duotone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ChalkSketch/>
                    </a14:imgEffect>
                  </a14:imgLayer>
                </a14:imgProps>
              </a:ext>
            </a:extLst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800" y="6248400"/>
            <a:ext cx="533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latin typeface="Comic Sans MS" panose="030F0702030302020204" pitchFamily="66" charset="0"/>
              </a:defRPr>
            </a:lvl1pPr>
          </a:lstStyle>
          <a:p>
            <a:r>
              <a:rPr lang="pt-BR" altLang="pt-BR" dirty="0"/>
              <a:t>PMT 2100  Introdução à Ciência dos Materiais para Engenharia  EPUSP – 2012</a:t>
            </a:r>
            <a:endParaRPr lang="en-US" altLang="pt-BR" dirty="0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Click to edit Master text styles</a:t>
            </a:r>
          </a:p>
          <a:p>
            <a:pPr lvl="1"/>
            <a:r>
              <a:rPr lang="en-US" altLang="pt-BR"/>
              <a:t>Second level</a:t>
            </a:r>
          </a:p>
          <a:p>
            <a:pPr lvl="2"/>
            <a:r>
              <a:rPr lang="en-US" altLang="pt-BR"/>
              <a:t>Third level</a:t>
            </a:r>
          </a:p>
          <a:p>
            <a:pPr lvl="3"/>
            <a:r>
              <a:rPr lang="en-US" altLang="pt-BR"/>
              <a:t>Fourth level</a:t>
            </a:r>
          </a:p>
          <a:p>
            <a:pPr lvl="4"/>
            <a:r>
              <a:rPr lang="en-US" altLang="pt-BR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latin typeface="Comic Sans MS" panose="030F0702030302020204" pitchFamily="66" charset="0"/>
              </a:defRPr>
            </a:lvl1pPr>
          </a:lstStyle>
          <a:p>
            <a:endParaRPr lang="pt-BR" altLang="pt-BR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304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8CE69DF4-6F2D-4B80-9DE0-3E91C2D57090}" type="slidenum">
              <a:rPr lang="en-US" altLang="pt-BR"/>
              <a:pPr/>
              <a:t>‹nº›</a:t>
            </a:fld>
            <a:endParaRPr lang="en-US" alt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6" charset="0"/>
          <a:ea typeface="MS PGothic" panose="020B0600070205080204" pitchFamily="34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6" charset="0"/>
          <a:ea typeface="MS PGothic" panose="020B0600070205080204" pitchFamily="34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6" charset="0"/>
          <a:ea typeface="MS PGothic" panose="020B0600070205080204" pitchFamily="34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6" charset="0"/>
          <a:ea typeface="MS PGothic" panose="020B0600070205080204" pitchFamily="34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emf"/><Relationship Id="rId4" Type="http://schemas.openxmlformats.org/officeDocument/2006/relationships/customXml" Target="../ink/ink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Desenho de uma cidade&#10;&#10;Descrição gerada automaticamente com confiança média">
            <a:extLst>
              <a:ext uri="{FF2B5EF4-FFF2-40B4-BE49-F238E27FC236}">
                <a16:creationId xmlns:a16="http://schemas.microsoft.com/office/drawing/2014/main" id="{D5EAF35A-F095-4774-9219-EB43B15E0F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0243" y="1"/>
            <a:ext cx="101169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4837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0" y="1112704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1856674" y="332656"/>
            <a:ext cx="64075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alt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Parâmetros experimentais e teóricos da radiação X</a:t>
            </a:r>
            <a:endParaRPr lang="en-US" altLang="pt-BR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CaixaDeTexto 11"/>
              <p:cNvSpPr txBox="1"/>
              <p:nvPr/>
            </p:nvSpPr>
            <p:spPr>
              <a:xfrm>
                <a:off x="0" y="1412776"/>
                <a:ext cx="9144000" cy="5133008"/>
              </a:xfrm>
              <a:prstGeom prst="rect">
                <a:avLst/>
              </a:prstGeom>
              <a:solidFill>
                <a:srgbClr val="E9E1FF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457200" indent="-457200" algn="ctr"/>
                <a:r>
                  <a:rPr lang="pt-BR" sz="2000" b="1" dirty="0">
                    <a:solidFill>
                      <a:schemeClr val="accent6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Frequência e comprimento de onda</a:t>
                </a:r>
              </a:p>
              <a:p>
                <a:pPr marL="457200" indent="-457200" algn="ctr"/>
                <a:endParaRPr lang="pt-BR" sz="2000" b="1" dirty="0">
                  <a:solidFill>
                    <a:schemeClr val="accent6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457200" indent="-457200"/>
                <a:r>
                  <a:rPr lang="pt-BR" sz="2000" b="1" dirty="0">
                    <a:solidFill>
                      <a:srgbClr val="00823B"/>
                    </a:solidFill>
                    <a:latin typeface="Arial" pitchFamily="34" charset="0"/>
                    <a:cs typeface="Arial" pitchFamily="34" charset="0"/>
                  </a:rPr>
                  <a:t>- É bem conhecida a relação entre frequência e comprimento de onda;</a:t>
                </a:r>
              </a:p>
              <a:p>
                <a:pPr marL="457200" indent="-457200"/>
                <a:endParaRPr lang="pt-BR" sz="2000" b="1" dirty="0">
                  <a:solidFill>
                    <a:srgbClr val="00823B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457200" indent="-457200"/>
                <a:endParaRPr lang="pt-BR" sz="2000" b="1" dirty="0">
                  <a:solidFill>
                    <a:srgbClr val="00823B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457200" indent="-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5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𝝀</m:t>
                      </m:r>
                      <m:r>
                        <a:rPr lang="pt-BR" sz="25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= </m:t>
                      </m:r>
                      <m:f>
                        <m:fPr>
                          <m:ctrlPr>
                            <a:rPr lang="pt-BR" sz="25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pt-BR" sz="25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  <m:t>𝒄</m:t>
                          </m:r>
                        </m:num>
                        <m:den>
                          <m:r>
                            <a:rPr lang="pt-BR" sz="25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  <m:t>𝒇</m:t>
                          </m:r>
                        </m:den>
                      </m:f>
                    </m:oMath>
                  </m:oMathPara>
                </a14:m>
                <a:endParaRPr lang="pt-BR" sz="25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457200" indent="-457200"/>
                <a:endParaRPr lang="pt-BR" sz="2000" b="1" dirty="0">
                  <a:solidFill>
                    <a:srgbClr val="00823B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457200" indent="-457200"/>
                <a:endParaRPr lang="pt-BR" sz="2000" b="1" dirty="0">
                  <a:solidFill>
                    <a:srgbClr val="00823B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457200" indent="-457200"/>
                <a:endParaRPr lang="pt-BR" sz="2000" b="1" dirty="0">
                  <a:solidFill>
                    <a:srgbClr val="00823B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457200" indent="-457200"/>
                <a:r>
                  <a:rPr lang="pt-BR" sz="2000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- </a:t>
                </a:r>
                <a:r>
                  <a:rPr lang="el-GR" sz="2000" b="1" i="1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itchFamily="34" charset="0"/>
                  </a:rPr>
                  <a:t>λ</a:t>
                </a:r>
                <a:r>
                  <a:rPr lang="pt-BR" sz="2000" b="1" dirty="0">
                    <a:solidFill>
                      <a:srgbClr val="FF0000"/>
                    </a:solidFill>
                    <a:latin typeface="+mj-lt"/>
                    <a:cs typeface="Arial" pitchFamily="34" charset="0"/>
                  </a:rPr>
                  <a:t> </a:t>
                </a:r>
                <a:r>
                  <a:rPr lang="pt-BR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Comprimento de onda;</a:t>
                </a:r>
              </a:p>
              <a:p>
                <a:pPr marL="457200" indent="-457200"/>
                <a:r>
                  <a:rPr lang="pt-BR" sz="20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- </a:t>
                </a:r>
                <a:r>
                  <a:rPr lang="pt-BR" sz="2000" b="1" i="1" dirty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itchFamily="34" charset="0"/>
                  </a:rPr>
                  <a:t>c</a:t>
                </a:r>
                <a:r>
                  <a:rPr lang="pt-BR" sz="20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= Velocidade da luz (3 x 10</a:t>
                </a:r>
                <a:r>
                  <a:rPr lang="pt-BR" sz="2000" b="1" baseline="300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8</a:t>
                </a:r>
                <a:r>
                  <a:rPr lang="pt-BR" sz="20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m/s);</a:t>
                </a:r>
              </a:p>
              <a:p>
                <a:r>
                  <a:rPr lang="pt-BR" sz="2000" b="1" i="1" dirty="0">
                    <a:solidFill>
                      <a:srgbClr val="660066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itchFamily="34" charset="0"/>
                  </a:rPr>
                  <a:t>- f</a:t>
                </a:r>
                <a:r>
                  <a:rPr lang="pt-BR" sz="2000" b="1" dirty="0">
                    <a:solidFill>
                      <a:srgbClr val="660066"/>
                    </a:solidFill>
                    <a:latin typeface="Arial" pitchFamily="34" charset="0"/>
                    <a:cs typeface="Arial" pitchFamily="34" charset="0"/>
                  </a:rPr>
                  <a:t> = frequência.</a:t>
                </a:r>
              </a:p>
              <a:p>
                <a:pPr marL="457200" indent="-457200">
                  <a:buFontTx/>
                  <a:buChar char="-"/>
                </a:pPr>
                <a:endParaRPr lang="pt-BR" sz="2000" b="1" dirty="0">
                  <a:solidFill>
                    <a:srgbClr val="660066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457200" indent="-457200">
                  <a:buFontTx/>
                  <a:buChar char="-"/>
                </a:pPr>
                <a:endParaRPr lang="pt-BR" sz="2000" b="1" dirty="0">
                  <a:solidFill>
                    <a:srgbClr val="660066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457200" indent="-457200"/>
                <a:endParaRPr lang="pt-BR" sz="2000" b="1" dirty="0">
                  <a:solidFill>
                    <a:schemeClr val="accent6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412776"/>
                <a:ext cx="9144000" cy="5133008"/>
              </a:xfrm>
              <a:prstGeom prst="rect">
                <a:avLst/>
              </a:prstGeom>
              <a:blipFill>
                <a:blip r:embed="rId2"/>
                <a:stretch>
                  <a:fillRect l="-599" t="-47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Imag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74" y="-1"/>
            <a:ext cx="715269" cy="1085015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D5F29AAB-7217-47F1-B2F0-7B152183964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16771" y="4034789"/>
            <a:ext cx="4067175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377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0" y="1112704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1856674" y="332656"/>
            <a:ext cx="64075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alt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Parâmetros experimentais e teóricos da radiação X</a:t>
            </a:r>
            <a:endParaRPr lang="en-US" altLang="pt-BR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0" y="1412776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pt-BR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Exercício 01</a:t>
            </a: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r>
              <a:rPr lang="pt-BR" sz="20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- Considerando que o comprimento de onda de raios X é de 2 Å, calcule a frequência da mesma;</a:t>
            </a:r>
          </a:p>
          <a:p>
            <a:pPr marL="457200" indent="-457200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74" y="-1"/>
            <a:ext cx="715269" cy="1085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1796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0" y="1112704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1856674" y="332656"/>
            <a:ext cx="64075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alt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Parâmetros experimentais e teóricos da radiação X</a:t>
            </a:r>
            <a:endParaRPr lang="en-US" altLang="pt-BR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0" y="1412776"/>
            <a:ext cx="9144000" cy="3170099"/>
          </a:xfrm>
          <a:prstGeom prst="rect">
            <a:avLst/>
          </a:prstGeom>
          <a:solidFill>
            <a:srgbClr val="E9E1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pt-BR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Definição de intensidade de raios X</a:t>
            </a: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r>
              <a:rPr lang="pt-BR" sz="20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- Toda radiação eletromagnética carrega energia;</a:t>
            </a:r>
          </a:p>
          <a:p>
            <a:pPr marL="457200" indent="-457200"/>
            <a:r>
              <a:rPr lang="pt-B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Taxa de fluxo dessa energia é chamada de intensidade;</a:t>
            </a:r>
          </a:p>
          <a:p>
            <a:pPr marL="457200" indent="-457200"/>
            <a:r>
              <a:rPr lang="pt-B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Entretanto, devido a complexidade da unidade dessa propriedades (joule/m</a:t>
            </a:r>
            <a:r>
              <a:rPr lang="pt-BR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pt-B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pt-B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sec</a:t>
            </a:r>
            <a:r>
              <a:rPr lang="pt-B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);</a:t>
            </a:r>
          </a:p>
          <a:p>
            <a:pPr marL="457200" indent="-457200"/>
            <a:r>
              <a:rPr lang="pt-BR" sz="2000" b="1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- A grande maioria das medições de raios X são consideradas com relação a algum parâmetro;</a:t>
            </a:r>
          </a:p>
          <a:p>
            <a:pPr marL="457200" indent="-457200"/>
            <a:r>
              <a:rPr lang="pt-BR" sz="2000" b="1" dirty="0">
                <a:solidFill>
                  <a:srgbClr val="CB6D05"/>
                </a:solidFill>
                <a:latin typeface="Arial" pitchFamily="34" charset="0"/>
                <a:cs typeface="Arial" pitchFamily="34" charset="0"/>
              </a:rPr>
              <a:t>- Por essa razão, as mesmas são definidas com unidades arbitrárias.</a:t>
            </a:r>
          </a:p>
          <a:p>
            <a:pPr marL="457200" indent="-457200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74" y="-1"/>
            <a:ext cx="715269" cy="1085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718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0" y="1112704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1856674" y="332656"/>
            <a:ext cx="64075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alt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Parâmetros experimentais e teóricos da radiação X</a:t>
            </a:r>
            <a:endParaRPr lang="en-US" altLang="pt-BR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CaixaDeTexto 11"/>
              <p:cNvSpPr txBox="1"/>
              <p:nvPr/>
            </p:nvSpPr>
            <p:spPr>
              <a:xfrm>
                <a:off x="0" y="1412776"/>
                <a:ext cx="9144000" cy="5093702"/>
              </a:xfrm>
              <a:prstGeom prst="rect">
                <a:avLst/>
              </a:prstGeom>
              <a:solidFill>
                <a:srgbClr val="E9E1FF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457200" indent="-457200" algn="ctr"/>
                <a:r>
                  <a:rPr lang="pt-BR" sz="2000" b="1" dirty="0">
                    <a:solidFill>
                      <a:schemeClr val="accent6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Dualidade onda partícula</a:t>
                </a:r>
              </a:p>
              <a:p>
                <a:pPr marL="457200" indent="-457200" algn="ctr"/>
                <a:endParaRPr lang="pt-BR" sz="2000" b="1" dirty="0">
                  <a:solidFill>
                    <a:schemeClr val="accent6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457200" indent="-457200"/>
                <a:r>
                  <a:rPr lang="pt-BR" sz="2000" b="1" dirty="0">
                    <a:solidFill>
                      <a:srgbClr val="00823B"/>
                    </a:solidFill>
                    <a:latin typeface="Arial" pitchFamily="34" charset="0"/>
                    <a:cs typeface="Arial" pitchFamily="34" charset="0"/>
                  </a:rPr>
                  <a:t>- Até agora, a difração de raios X foi considerada somente como uma onda;</a:t>
                </a:r>
              </a:p>
              <a:p>
                <a:pPr marL="457200" indent="-457200"/>
                <a:r>
                  <a:rPr lang="pt-BR" sz="2000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- Entretanto, de acordo com a física moderna, toda onda também pode ser considerada como uma partícula;</a:t>
                </a:r>
              </a:p>
              <a:p>
                <a:pPr marL="457200" indent="-457200"/>
                <a:r>
                  <a:rPr lang="pt-BR" sz="20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- E nesse caso a mesma é chamada de “Fóton”;</a:t>
                </a:r>
              </a:p>
              <a:p>
                <a:pPr marL="457200" indent="-457200"/>
                <a:r>
                  <a:rPr lang="pt-BR" sz="2000" b="1" dirty="0">
                    <a:solidFill>
                      <a:srgbClr val="660066"/>
                    </a:solidFill>
                    <a:latin typeface="Arial" pitchFamily="34" charset="0"/>
                    <a:cs typeface="Arial" pitchFamily="34" charset="0"/>
                  </a:rPr>
                  <a:t>- É possível calcular a energia desses fótons (</a:t>
                </a:r>
                <a:r>
                  <a:rPr lang="pt-BR" sz="2000" b="1" i="1" dirty="0">
                    <a:solidFill>
                      <a:srgbClr val="660066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itchFamily="34" charset="0"/>
                  </a:rPr>
                  <a:t>E </a:t>
                </a:r>
                <a:r>
                  <a:rPr lang="pt-BR" sz="2000" b="1" dirty="0">
                    <a:solidFill>
                      <a:srgbClr val="660066"/>
                    </a:solidFill>
                    <a:latin typeface="Arial" pitchFamily="34" charset="0"/>
                    <a:cs typeface="Arial" pitchFamily="34" charset="0"/>
                  </a:rPr>
                  <a:t>);</a:t>
                </a:r>
              </a:p>
              <a:p>
                <a:pPr marL="457200" indent="-457200"/>
                <a:endParaRPr lang="pt-BR" sz="2000" b="1" dirty="0">
                  <a:solidFill>
                    <a:srgbClr val="660066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457200" indent="-457200"/>
                <a:endParaRPr lang="pt-BR" sz="2000" b="1" dirty="0">
                  <a:solidFill>
                    <a:srgbClr val="660066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457200" indent="-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5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𝑬</m:t>
                      </m:r>
                      <m:r>
                        <a:rPr lang="pt-BR" sz="25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=</m:t>
                      </m:r>
                      <m:r>
                        <a:rPr lang="pt-BR" sz="25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𝒉𝒇</m:t>
                      </m:r>
                    </m:oMath>
                  </m:oMathPara>
                </a14:m>
                <a:endParaRPr lang="pt-BR" sz="25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457200" indent="-457200"/>
                <a:endParaRPr lang="pt-BR" sz="2000" b="1" dirty="0">
                  <a:solidFill>
                    <a:srgbClr val="660066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457200" indent="-457200"/>
                <a:endParaRPr lang="pt-BR" sz="2000" b="1" dirty="0">
                  <a:solidFill>
                    <a:srgbClr val="660066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457200" indent="-457200"/>
                <a:endParaRPr lang="pt-BR" sz="2000" b="1" dirty="0">
                  <a:solidFill>
                    <a:srgbClr val="660066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457200" indent="-457200"/>
                <a:r>
                  <a:rPr lang="pt-BR" sz="2000" b="1" dirty="0">
                    <a:solidFill>
                      <a:srgbClr val="CB6D05"/>
                    </a:solidFill>
                    <a:latin typeface="Arial" pitchFamily="34" charset="0"/>
                    <a:cs typeface="Arial" pitchFamily="34" charset="0"/>
                  </a:rPr>
                  <a:t>- </a:t>
                </a:r>
                <a:r>
                  <a:rPr lang="pt-BR" sz="2000" b="1" i="1" dirty="0">
                    <a:solidFill>
                      <a:srgbClr val="CB6D05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itchFamily="34" charset="0"/>
                  </a:rPr>
                  <a:t>h </a:t>
                </a:r>
                <a:r>
                  <a:rPr lang="pt-BR" sz="2000" b="1" dirty="0">
                    <a:solidFill>
                      <a:srgbClr val="CB6D05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itchFamily="34" charset="0"/>
                  </a:rPr>
                  <a:t>= Constante de </a:t>
                </a:r>
                <a:r>
                  <a:rPr lang="pt-BR" sz="2000" b="1" dirty="0" err="1">
                    <a:solidFill>
                      <a:srgbClr val="CB6D05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itchFamily="34" charset="0"/>
                  </a:rPr>
                  <a:t>Plank</a:t>
                </a:r>
                <a:r>
                  <a:rPr lang="pt-BR" sz="2000" b="1" dirty="0">
                    <a:solidFill>
                      <a:srgbClr val="CB6D05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itchFamily="34" charset="0"/>
                  </a:rPr>
                  <a:t> (6,63 x 10</a:t>
                </a:r>
                <a:r>
                  <a:rPr lang="pt-BR" sz="2000" b="1" baseline="30000" dirty="0">
                    <a:solidFill>
                      <a:srgbClr val="CB6D05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itchFamily="34" charset="0"/>
                  </a:rPr>
                  <a:t>-34</a:t>
                </a:r>
                <a:r>
                  <a:rPr lang="pt-BR" sz="2000" b="1" dirty="0">
                    <a:solidFill>
                      <a:srgbClr val="CB6D05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itchFamily="34" charset="0"/>
                  </a:rPr>
                  <a:t> </a:t>
                </a:r>
                <a:r>
                  <a:rPr lang="pt-BR" sz="2000" b="1" dirty="0" err="1">
                    <a:solidFill>
                      <a:srgbClr val="CB6D05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itchFamily="34" charset="0"/>
                  </a:rPr>
                  <a:t>joule.s</a:t>
                </a:r>
                <a:r>
                  <a:rPr lang="pt-BR" sz="2000" b="1" dirty="0">
                    <a:solidFill>
                      <a:srgbClr val="CB6D05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itchFamily="34" charset="0"/>
                  </a:rPr>
                  <a:t>).</a:t>
                </a:r>
              </a:p>
              <a:p>
                <a:pPr marL="457200" indent="-457200"/>
                <a:endParaRPr lang="pt-BR" sz="2000" b="1" dirty="0">
                  <a:solidFill>
                    <a:schemeClr val="accent6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412776"/>
                <a:ext cx="9144000" cy="5093702"/>
              </a:xfrm>
              <a:prstGeom prst="rect">
                <a:avLst/>
              </a:prstGeom>
              <a:blipFill>
                <a:blip r:embed="rId2"/>
                <a:stretch>
                  <a:fillRect l="-599" t="-47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Imag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74" y="-1"/>
            <a:ext cx="715269" cy="1085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60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0" y="1112704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1856674" y="332656"/>
            <a:ext cx="64075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alt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Parâmetros experimentais e teóricos da radiação X</a:t>
            </a:r>
            <a:endParaRPr lang="en-US" altLang="pt-BR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0" y="1412776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pt-BR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Exercício 02</a:t>
            </a: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r>
              <a:rPr lang="pt-BR" sz="20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- Calcule a energia da onda apresentada no exercício 1;</a:t>
            </a:r>
          </a:p>
          <a:p>
            <a:pPr marL="457200" indent="-457200"/>
            <a:endParaRPr lang="pt-BR" sz="2000" b="1" dirty="0">
              <a:solidFill>
                <a:srgbClr val="00823B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74" y="-1"/>
            <a:ext cx="715269" cy="1085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0089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0" y="1112704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1856674" y="332656"/>
            <a:ext cx="64075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alt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Parâmetros experimentais e teóricos da radiação X</a:t>
            </a:r>
            <a:endParaRPr lang="en-US" altLang="pt-BR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0" y="1412776"/>
            <a:ext cx="9144000" cy="4401205"/>
          </a:xfrm>
          <a:prstGeom prst="rect">
            <a:avLst/>
          </a:prstGeom>
          <a:solidFill>
            <a:srgbClr val="E9E1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pt-BR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Produção de raios X</a:t>
            </a: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r>
              <a:rPr lang="pt-BR" sz="20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- A geração de raios X ocorre quando elétrons com altas velocidades são desacelerados bruscamente;</a:t>
            </a:r>
          </a:p>
          <a:p>
            <a:pPr marL="457200" indent="-457200"/>
            <a:r>
              <a:rPr lang="pt-B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Para isso, estes elétrons são bombardeados em um metal que é chamado de alvo;</a:t>
            </a:r>
          </a:p>
          <a:p>
            <a:pPr marL="457200" indent="-457200"/>
            <a:r>
              <a:rPr lang="pt-BR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 Além disso, durante a desaceleração do elétron, somente 1% da energia associada a desaceleração de elétron é convertida raios X;</a:t>
            </a:r>
          </a:p>
          <a:p>
            <a:pPr marL="457200" indent="-457200"/>
            <a:r>
              <a:rPr lang="pt-BR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 Os outros 99% são transformados em energia térmica.</a:t>
            </a:r>
          </a:p>
          <a:p>
            <a:pPr marL="457200" indent="-457200"/>
            <a:endParaRPr lang="pt-B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r>
              <a:rPr lang="pt-B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Dessa forma, todo tubo de raios X precisa ter:</a:t>
            </a:r>
          </a:p>
          <a:p>
            <a:pPr marL="457200" indent="-457200"/>
            <a:r>
              <a:rPr lang="pt-BR" sz="2000" b="1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- 1) Fonte de elétrons; 2) Uma alta tensão elétrica; 3) um alvo metálico; </a:t>
            </a:r>
          </a:p>
          <a:p>
            <a:pPr marL="457200" indent="-457200"/>
            <a:r>
              <a:rPr lang="pt-BR" sz="2000" b="1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4) Um resfriador de água para o alvo metálico.</a:t>
            </a:r>
          </a:p>
          <a:p>
            <a:pPr marL="457200" indent="-457200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74" y="-1"/>
            <a:ext cx="715269" cy="1085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181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0" y="1112704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1856674" y="332656"/>
            <a:ext cx="64075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alt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Parâmetros experimentais e teóricos da radiação X</a:t>
            </a:r>
            <a:endParaRPr lang="en-US" altLang="pt-BR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0" y="1412776"/>
            <a:ext cx="9144000" cy="5324535"/>
          </a:xfrm>
          <a:prstGeom prst="rect">
            <a:avLst/>
          </a:prstGeom>
          <a:solidFill>
            <a:srgbClr val="E9E1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pt-BR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Tubo de raios X por filamento</a:t>
            </a: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r>
              <a:rPr lang="pt-BR" sz="20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- Tubo de vidro que está em vácuo;</a:t>
            </a:r>
          </a:p>
          <a:p>
            <a:pPr marL="457200" indent="-457200"/>
            <a:r>
              <a:rPr lang="pt-B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O catodo é composto por um filamento de tungstênio que é aquecido devido a passagem de uma corrente;</a:t>
            </a:r>
          </a:p>
          <a:p>
            <a:r>
              <a:rPr lang="pt-B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Ao redor do filamento, existe uma capsula metálica carregada negativamente.</a:t>
            </a:r>
          </a:p>
          <a:p>
            <a:pPr marL="457200" indent="-457200">
              <a:buFontTx/>
              <a:buChar char="-"/>
            </a:pPr>
            <a:endParaRPr lang="pt-B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Tx/>
              <a:buChar char="-"/>
            </a:pPr>
            <a:endParaRPr lang="pt-B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Tx/>
              <a:buChar char="-"/>
            </a:pPr>
            <a:endParaRPr lang="pt-B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Tx/>
              <a:buChar char="-"/>
            </a:pPr>
            <a:endParaRPr lang="pt-B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Tx/>
              <a:buChar char="-"/>
            </a:pPr>
            <a:endParaRPr lang="pt-B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Tx/>
              <a:buChar char="-"/>
            </a:pPr>
            <a:endParaRPr lang="pt-B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Tx/>
              <a:buChar char="-"/>
            </a:pPr>
            <a:endParaRPr lang="pt-B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Tx/>
              <a:buChar char="-"/>
            </a:pPr>
            <a:endParaRPr lang="pt-B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Tx/>
              <a:buChar char="-"/>
            </a:pPr>
            <a:endParaRPr lang="pt-B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74" y="-1"/>
            <a:ext cx="715269" cy="1085015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EFEF23DB-E936-4743-817B-94744C696B1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4477" y="3692449"/>
            <a:ext cx="6737923" cy="2965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759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0" y="1112704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1856674" y="332656"/>
            <a:ext cx="64075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alt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Parâmetros experimentais e teóricos da radiação X</a:t>
            </a:r>
            <a:endParaRPr lang="en-US" altLang="pt-BR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0" y="1412776"/>
            <a:ext cx="9144000" cy="5324535"/>
          </a:xfrm>
          <a:prstGeom prst="rect">
            <a:avLst/>
          </a:prstGeom>
          <a:solidFill>
            <a:srgbClr val="E9E1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pt-BR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Tubo de raios X por filamento</a:t>
            </a: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r>
              <a:rPr lang="pt-BR" sz="20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- Os elétrons bombardeiam o anodo que neste caso contem o metal alvo;</a:t>
            </a:r>
          </a:p>
          <a:p>
            <a:pPr marL="457200" indent="-457200"/>
            <a:r>
              <a:rPr lang="pt-B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Quando o elétron é desacelerado no alvo de metal, é neste instante que a radiação de raios X é gerada, sendo emitida para todas as direções;</a:t>
            </a:r>
          </a:p>
          <a:p>
            <a:r>
              <a:rPr lang="pt-B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Cada tubo possui de uma a duas janelas que permitem que a radiação possa sair (geralmente é feita de Berílio).</a:t>
            </a:r>
          </a:p>
          <a:p>
            <a:pPr marL="457200" indent="-457200">
              <a:buFontTx/>
              <a:buChar char="-"/>
            </a:pPr>
            <a:endParaRPr lang="pt-B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Tx/>
              <a:buChar char="-"/>
            </a:pPr>
            <a:endParaRPr lang="pt-B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Tx/>
              <a:buChar char="-"/>
            </a:pPr>
            <a:endParaRPr lang="pt-B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Tx/>
              <a:buChar char="-"/>
            </a:pPr>
            <a:endParaRPr lang="pt-B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Tx/>
              <a:buChar char="-"/>
            </a:pPr>
            <a:endParaRPr lang="pt-B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Tx/>
              <a:buChar char="-"/>
            </a:pPr>
            <a:endParaRPr lang="pt-B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Tx/>
              <a:buChar char="-"/>
            </a:pPr>
            <a:endParaRPr lang="pt-B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Tx/>
              <a:buChar char="-"/>
            </a:pPr>
            <a:endParaRPr lang="pt-B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Tx/>
              <a:buChar char="-"/>
            </a:pPr>
            <a:endParaRPr lang="pt-B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74" y="-1"/>
            <a:ext cx="715269" cy="1085015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EFEF23DB-E936-4743-817B-94744C696B1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4477" y="3692449"/>
            <a:ext cx="6737923" cy="2965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248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0" y="1112704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1856674" y="332656"/>
            <a:ext cx="64075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alt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Parâmetros experimentais e teóricos da radiação X</a:t>
            </a:r>
            <a:endParaRPr lang="en-US" altLang="pt-BR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74" y="-1"/>
            <a:ext cx="715269" cy="1085015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AD5405CE-BBA0-46C2-A75F-92123807040F}"/>
              </a:ext>
            </a:extLst>
          </p:cNvPr>
          <p:cNvSpPr txBox="1"/>
          <p:nvPr/>
        </p:nvSpPr>
        <p:spPr>
          <a:xfrm>
            <a:off x="-19791" y="1617902"/>
            <a:ext cx="9144000" cy="5016758"/>
          </a:xfrm>
          <a:prstGeom prst="rect">
            <a:avLst/>
          </a:prstGeom>
          <a:solidFill>
            <a:srgbClr val="E9E1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pt-BR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Exercício 03</a:t>
            </a: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r>
              <a:rPr lang="pt-BR" sz="20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- Explique como é a geração da radiação de raios X. Use cada um dos elementos presentes na figura abaixo.</a:t>
            </a:r>
            <a:br>
              <a:rPr lang="pt-BR" sz="20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</a:br>
            <a:br>
              <a:rPr lang="pt-BR" sz="20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</a:br>
            <a:br>
              <a:rPr lang="pt-BR" sz="20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</a:br>
            <a:br>
              <a:rPr lang="pt-BR" sz="20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</a:br>
            <a:br>
              <a:rPr lang="pt-BR" sz="20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</a:br>
            <a:br>
              <a:rPr lang="pt-BR" sz="20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</a:br>
            <a:br>
              <a:rPr lang="pt-BR" sz="20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</a:br>
            <a:br>
              <a:rPr lang="pt-BR" sz="20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</a:br>
            <a:br>
              <a:rPr lang="pt-BR" sz="20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</a:br>
            <a:br>
              <a:rPr lang="pt-BR" sz="20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</a:br>
            <a:br>
              <a:rPr lang="pt-BR" sz="20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</a:br>
            <a:endParaRPr lang="pt-BR" sz="2000" b="1" dirty="0">
              <a:solidFill>
                <a:srgbClr val="00823B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2F095322-B21C-4F3F-82FC-A7FB06B9A18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48562" y="3036927"/>
            <a:ext cx="6737923" cy="2965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151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0" y="1112704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1856674" y="332656"/>
            <a:ext cx="64075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alt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Parâmetros experimentais e teóricos da radiação X</a:t>
            </a:r>
            <a:endParaRPr lang="en-US" altLang="pt-BR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0" y="1412776"/>
            <a:ext cx="9144000" cy="1631216"/>
          </a:xfrm>
          <a:prstGeom prst="rect">
            <a:avLst/>
          </a:prstGeom>
          <a:solidFill>
            <a:srgbClr val="E9E1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pt-BR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Tipos de radiação emitidas pela lâmpada</a:t>
            </a: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r>
              <a:rPr lang="pt-BR" sz="20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- Radiação contínua (branca);</a:t>
            </a:r>
          </a:p>
          <a:p>
            <a:pPr marL="457200" indent="-457200"/>
            <a:r>
              <a:rPr lang="pt-B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Radiação característica (raios X).</a:t>
            </a:r>
          </a:p>
          <a:p>
            <a:pPr marL="457200" indent="-457200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74" y="-1"/>
            <a:ext cx="715269" cy="1085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083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5000"/>
            <a:duotone>
              <a:schemeClr val="accent2">
                <a:shade val="45000"/>
                <a:satMod val="135000"/>
              </a:schemeClr>
              <a:prstClr val="white"/>
            </a:duotone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halkSketch/>
                    </a14:imgEffect>
                  </a14:imgLayer>
                </a14:imgProps>
              </a:ext>
            </a:extLst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19135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0" y="1112704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1856674" y="332656"/>
            <a:ext cx="64075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alt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Parâmetros experimentais e teóricos da radiação X</a:t>
            </a:r>
            <a:endParaRPr lang="en-US" altLang="pt-BR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0" y="1412776"/>
            <a:ext cx="9144000" cy="5324535"/>
          </a:xfrm>
          <a:prstGeom prst="rect">
            <a:avLst/>
          </a:prstGeom>
          <a:solidFill>
            <a:srgbClr val="E9E1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pt-BR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Radiação contínua</a:t>
            </a: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r>
              <a:rPr lang="pt-B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Ela consiste de uma mistura de diferentes comprimentos de onda, onde a sua intensidade depende da tensão elétrica no tubo de raios X.</a:t>
            </a:r>
            <a:br>
              <a:rPr lang="pt-B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br>
              <a:rPr lang="pt-B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br>
              <a:rPr lang="pt-B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br>
              <a:rPr lang="pt-B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br>
              <a:rPr lang="pt-B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br>
              <a:rPr lang="pt-B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br>
              <a:rPr lang="pt-B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br>
              <a:rPr lang="pt-B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br>
              <a:rPr lang="pt-B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br>
              <a:rPr lang="pt-B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br>
              <a:rPr lang="pt-B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br>
              <a:rPr lang="pt-B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pt-B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74" y="-1"/>
            <a:ext cx="715269" cy="1085015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687B0FE6-AE79-4ADA-A4D5-4B347A9C0E0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96458" y="2714591"/>
            <a:ext cx="4353562" cy="3931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8072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0" y="1112704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1856674" y="332656"/>
            <a:ext cx="64075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alt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Parâmetros experimentais e teóricos da radiação X</a:t>
            </a:r>
            <a:endParaRPr lang="en-US" altLang="pt-BR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0" y="1412776"/>
            <a:ext cx="9144000" cy="5324535"/>
          </a:xfrm>
          <a:prstGeom prst="rect">
            <a:avLst/>
          </a:prstGeom>
          <a:solidFill>
            <a:srgbClr val="E9E1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pt-BR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Radiação contínua</a:t>
            </a: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r>
              <a:rPr lang="pt-BR" sz="20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- Essa radiação é gerada pela rápida desaceleração dos elétrons que atingem o alvo de metal;</a:t>
            </a:r>
          </a:p>
          <a:p>
            <a:pPr marL="5021263" indent="-457200"/>
            <a:r>
              <a:rPr lang="pt-B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Entretanto, nem todos os elétrons irão desacelerar da mesma forma;</a:t>
            </a:r>
          </a:p>
          <a:p>
            <a:pPr marL="5021263" indent="-457200"/>
            <a:r>
              <a:rPr lang="pt-BR" sz="2000" b="1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- Alguns elétrons sofrerão diversos impactos e perderão a sua energia gradativamente;</a:t>
            </a:r>
          </a:p>
          <a:p>
            <a:pPr marL="5021263" indent="-457200"/>
            <a:r>
              <a:rPr lang="pt-BR" sz="2000" b="1" dirty="0">
                <a:solidFill>
                  <a:srgbClr val="CB6D05"/>
                </a:solidFill>
                <a:latin typeface="Arial" pitchFamily="34" charset="0"/>
                <a:cs typeface="Arial" pitchFamily="34" charset="0"/>
              </a:rPr>
              <a:t>- Outros são desacelerados em um único impacto, gerando </a:t>
            </a:r>
            <a:r>
              <a:rPr lang="pt-BR" sz="2000" b="1" dirty="0" err="1">
                <a:solidFill>
                  <a:srgbClr val="CB6D05"/>
                </a:solidFill>
                <a:latin typeface="Arial" pitchFamily="34" charset="0"/>
                <a:cs typeface="Arial" pitchFamily="34" charset="0"/>
              </a:rPr>
              <a:t>fotóns</a:t>
            </a:r>
            <a:r>
              <a:rPr lang="pt-BR" sz="2000" b="1" dirty="0">
                <a:solidFill>
                  <a:srgbClr val="CB6D05"/>
                </a:solidFill>
                <a:latin typeface="Arial" pitchFamily="34" charset="0"/>
                <a:cs typeface="Arial" pitchFamily="34" charset="0"/>
              </a:rPr>
              <a:t> com a maior energia;</a:t>
            </a:r>
          </a:p>
          <a:p>
            <a:pPr marL="5021263" indent="-457200"/>
            <a:r>
              <a:rPr lang="pt-B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SWL (short-</a:t>
            </a:r>
            <a:r>
              <a:rPr lang="pt-B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wavelenght</a:t>
            </a:r>
            <a:r>
              <a:rPr lang="pt-B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limit</a:t>
            </a:r>
            <a:r>
              <a:rPr lang="pt-B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).</a:t>
            </a:r>
          </a:p>
          <a:p>
            <a:pPr marL="5021263" indent="-457200"/>
            <a:endParaRPr lang="pt-BR" sz="2000" b="1" dirty="0">
              <a:solidFill>
                <a:srgbClr val="CB6D05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br>
              <a:rPr lang="pt-BR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74" y="-1"/>
            <a:ext cx="715269" cy="1085015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6891C18C-03FF-469A-A00F-19DE6A0E841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2681" y="2681466"/>
            <a:ext cx="4459319" cy="4026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5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0" y="1112704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1856674" y="332656"/>
            <a:ext cx="64075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alt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Parâmetros experimentais e teóricos da radiação X</a:t>
            </a:r>
            <a:endParaRPr lang="en-US" altLang="pt-BR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CaixaDeTexto 11"/>
              <p:cNvSpPr txBox="1"/>
              <p:nvPr/>
            </p:nvSpPr>
            <p:spPr>
              <a:xfrm>
                <a:off x="0" y="1412776"/>
                <a:ext cx="9144000" cy="4564904"/>
              </a:xfrm>
              <a:prstGeom prst="rect">
                <a:avLst/>
              </a:prstGeom>
              <a:solidFill>
                <a:srgbClr val="E9E1FF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457200" indent="-457200" algn="ctr"/>
                <a:r>
                  <a:rPr lang="pt-BR" sz="2000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SWL (short-</a:t>
                </a:r>
                <a:r>
                  <a:rPr lang="pt-BR" sz="2000" b="1" dirty="0" err="1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wavelenght</a:t>
                </a:r>
                <a:r>
                  <a:rPr lang="pt-BR" sz="2000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pt-BR" sz="2000" b="1" dirty="0" err="1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limit</a:t>
                </a:r>
                <a:r>
                  <a:rPr lang="pt-BR" sz="2000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)</a:t>
                </a:r>
                <a:endParaRPr lang="pt-BR" sz="2000" b="1" dirty="0">
                  <a:solidFill>
                    <a:srgbClr val="CB6D05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457200" indent="-457200" algn="ctr"/>
                <a:endParaRPr lang="pt-BR" sz="2000" b="1" u="sng" dirty="0">
                  <a:solidFill>
                    <a:schemeClr val="accent6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  <a:p>
                <a:r>
                  <a:rPr lang="pt-BR" sz="2000" b="1" dirty="0">
                    <a:solidFill>
                      <a:srgbClr val="00823B"/>
                    </a:solidFill>
                    <a:latin typeface="Arial" pitchFamily="34" charset="0"/>
                    <a:cs typeface="Arial" pitchFamily="34" charset="0"/>
                  </a:rPr>
                  <a:t>- Sabe-se que energia cinética associada a velocidade do fóton pode ser estimada por:</a:t>
                </a:r>
              </a:p>
              <a:p>
                <a:pPr marL="457200" indent="-457200">
                  <a:buFontTx/>
                  <a:buChar char="-"/>
                </a:pPr>
                <a:endParaRPr lang="pt-BR" sz="2000" b="1" dirty="0">
                  <a:solidFill>
                    <a:srgbClr val="00823B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5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pt-BR" sz="25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𝑬</m:t>
                          </m:r>
                        </m:e>
                        <m:sub>
                          <m:r>
                            <a:rPr lang="pt-BR" sz="25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𝒌</m:t>
                          </m:r>
                        </m:sub>
                      </m:sSub>
                      <m:r>
                        <a:rPr lang="pt-BR" sz="25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=</m:t>
                      </m:r>
                      <m:r>
                        <a:rPr lang="pt-BR" sz="25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𝒆𝑽</m:t>
                      </m:r>
                      <m:r>
                        <a:rPr lang="pt-BR" sz="25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= </m:t>
                      </m:r>
                      <m:f>
                        <m:fPr>
                          <m:ctrlPr>
                            <a:rPr lang="pt-BR" sz="25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pt-BR" sz="25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𝒎</m:t>
                          </m:r>
                          <m:sSup>
                            <m:sSupPr>
                              <m:ctrlPr>
                                <a:rPr lang="pt-BR" sz="25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pPr>
                            <m:e>
                              <m:r>
                                <a:rPr lang="pt-BR" sz="25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𝒗</m:t>
                              </m:r>
                            </m:e>
                            <m:sup>
                              <m:r>
                                <a:rPr lang="pt-BR" sz="25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pt-BR" sz="25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pt-BR" sz="25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457200" indent="-457200"/>
                <a:endParaRPr lang="pt-BR" sz="2000" b="1" dirty="0">
                  <a:solidFill>
                    <a:srgbClr val="00823B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457200" indent="-457200"/>
                <a:endParaRPr lang="pt-BR" sz="2000" b="1" dirty="0">
                  <a:solidFill>
                    <a:srgbClr val="00823B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457200" indent="-457200"/>
                <a:r>
                  <a:rPr lang="pt-BR" sz="2000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- m = massa do elétron (9,11 x 10</a:t>
                </a:r>
                <a:r>
                  <a:rPr lang="pt-BR" sz="2000" b="1" baseline="30000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-31</a:t>
                </a:r>
                <a:r>
                  <a:rPr lang="pt-BR" sz="2000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Kg);</a:t>
                </a:r>
              </a:p>
              <a:p>
                <a:r>
                  <a:rPr lang="pt-BR" sz="20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- v = velocidade do elétron no momento antes do impacto (m/s);</a:t>
                </a:r>
              </a:p>
              <a:p>
                <a:pPr marL="457200" indent="-457200"/>
                <a:r>
                  <a:rPr lang="pt-BR" sz="2000" b="1" dirty="0">
                    <a:solidFill>
                      <a:srgbClr val="660066"/>
                    </a:solidFill>
                    <a:latin typeface="Arial" pitchFamily="34" charset="0"/>
                    <a:cs typeface="Arial" pitchFamily="34" charset="0"/>
                  </a:rPr>
                  <a:t>- V = Tensão elétrica entre os eletrodos;</a:t>
                </a:r>
              </a:p>
              <a:p>
                <a:pPr marL="457200" indent="-457200"/>
                <a:r>
                  <a:rPr lang="pt-BR" sz="2000" b="1" dirty="0">
                    <a:solidFill>
                      <a:srgbClr val="CB6D05"/>
                    </a:solidFill>
                    <a:latin typeface="Arial" pitchFamily="34" charset="0"/>
                    <a:cs typeface="Arial" pitchFamily="34" charset="0"/>
                  </a:rPr>
                  <a:t>- e = carga do elétron (1,6 x 10</a:t>
                </a:r>
                <a:r>
                  <a:rPr lang="pt-BR" sz="2000" b="1" baseline="30000" dirty="0">
                    <a:solidFill>
                      <a:srgbClr val="CB6D05"/>
                    </a:solidFill>
                    <a:latin typeface="Arial" pitchFamily="34" charset="0"/>
                    <a:cs typeface="Arial" pitchFamily="34" charset="0"/>
                  </a:rPr>
                  <a:t>-19</a:t>
                </a:r>
                <a:r>
                  <a:rPr lang="pt-BR" sz="2000" b="1" dirty="0">
                    <a:solidFill>
                      <a:srgbClr val="CB6D05"/>
                    </a:solidFill>
                    <a:latin typeface="Arial" pitchFamily="34" charset="0"/>
                    <a:cs typeface="Arial" pitchFamily="34" charset="0"/>
                  </a:rPr>
                  <a:t> C).</a:t>
                </a:r>
              </a:p>
              <a:p>
                <a:pPr marL="457200" indent="-457200"/>
                <a:endParaRPr lang="pt-BR" sz="2000" b="1" dirty="0">
                  <a:solidFill>
                    <a:schemeClr val="accent6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412776"/>
                <a:ext cx="9144000" cy="4564904"/>
              </a:xfrm>
              <a:prstGeom prst="rect">
                <a:avLst/>
              </a:prstGeom>
              <a:blipFill>
                <a:blip r:embed="rId2"/>
                <a:stretch>
                  <a:fillRect l="-599" t="-53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Imag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74" y="-1"/>
            <a:ext cx="715269" cy="1085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894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0" y="1112704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1856674" y="332656"/>
            <a:ext cx="64075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alt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Parâmetros experimentais e teóricos da radiação X</a:t>
            </a:r>
            <a:endParaRPr lang="en-US" altLang="pt-BR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74" y="-1"/>
            <a:ext cx="715269" cy="1085015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AD5405CE-BBA0-46C2-A75F-92123807040F}"/>
              </a:ext>
            </a:extLst>
          </p:cNvPr>
          <p:cNvSpPr txBox="1"/>
          <p:nvPr/>
        </p:nvSpPr>
        <p:spPr>
          <a:xfrm>
            <a:off x="-19791" y="1617902"/>
            <a:ext cx="9144000" cy="1631216"/>
          </a:xfrm>
          <a:prstGeom prst="rect">
            <a:avLst/>
          </a:prstGeom>
          <a:solidFill>
            <a:srgbClr val="E9E1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pt-BR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Exercício 04</a:t>
            </a: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r>
              <a:rPr lang="pt-BR" sz="20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- Calcule a energia cinética e a velocidade de um elétron que é acelerado em um tubo de raios X que esta sob uma tensão elétrica de 25 kV.</a:t>
            </a:r>
          </a:p>
          <a:p>
            <a:pPr marL="457200" indent="-457200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0235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0" y="1112704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1856674" y="332656"/>
            <a:ext cx="64075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alt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Parâmetros experimentais e teóricos da radiação X</a:t>
            </a:r>
            <a:endParaRPr lang="en-US" altLang="pt-BR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0" y="1412776"/>
            <a:ext cx="9144000" cy="5093702"/>
          </a:xfrm>
          <a:prstGeom prst="rect">
            <a:avLst/>
          </a:prstGeom>
          <a:solidFill>
            <a:srgbClr val="E9E1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pt-B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SWL (short-</a:t>
            </a:r>
            <a:r>
              <a:rPr lang="pt-B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wavelenght</a:t>
            </a:r>
            <a:r>
              <a:rPr lang="pt-B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limit</a:t>
            </a:r>
            <a:r>
              <a:rPr lang="pt-B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457200" indent="-457200" algn="ctr"/>
            <a:endParaRPr lang="pt-BR" sz="2000" b="1" u="sng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20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- Considere que este elétron calculado no exercício anterior seja         desacelerado em decorrência do impacto no alvo de metal.</a:t>
            </a:r>
          </a:p>
          <a:p>
            <a:pPr marL="457200" indent="-457200">
              <a:buFontTx/>
              <a:buChar char="-"/>
            </a:pPr>
            <a:endParaRPr lang="pt-BR" sz="2000" b="1" dirty="0">
              <a:solidFill>
                <a:srgbClr val="00823B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t-BR" sz="25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rgbClr val="00823B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rgbClr val="00823B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rgbClr val="00823B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rgbClr val="00823B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rgbClr val="00823B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rgbClr val="00823B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r>
              <a:rPr lang="pt-B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Sabendo que é possível calcular a energia do fóton, diga qual é o comprimento de onda de um elétron que é totalmente desacelerado no impacto com o alvo de metal.</a:t>
            </a:r>
          </a:p>
          <a:p>
            <a:pPr marL="457200" indent="-457200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74" y="-1"/>
            <a:ext cx="715269" cy="1085015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FC0A3B02-F4F3-4151-8D5C-296EC052DE9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90510" y="2798654"/>
            <a:ext cx="5162980" cy="227264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Tinta 1">
                <a:extLst>
                  <a:ext uri="{FF2B5EF4-FFF2-40B4-BE49-F238E27FC236}">
                    <a16:creationId xmlns:a16="http://schemas.microsoft.com/office/drawing/2014/main" id="{CDE4171E-8614-447F-AF70-8628F347B2BE}"/>
                  </a:ext>
                </a:extLst>
              </p14:cNvPr>
              <p14:cNvContentPartPr/>
              <p14:nvPr/>
            </p14:nvContentPartPr>
            <p14:xfrm>
              <a:off x="4884840" y="6277680"/>
              <a:ext cx="360" cy="360"/>
            </p14:xfrm>
          </p:contentPart>
        </mc:Choice>
        <mc:Fallback>
          <p:pic>
            <p:nvPicPr>
              <p:cNvPr id="2" name="Tinta 1">
                <a:extLst>
                  <a:ext uri="{FF2B5EF4-FFF2-40B4-BE49-F238E27FC236}">
                    <a16:creationId xmlns:a16="http://schemas.microsoft.com/office/drawing/2014/main" id="{CDE4171E-8614-447F-AF70-8628F347B2B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75480" y="626832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26384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0" y="1112704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1856674" y="332656"/>
            <a:ext cx="64075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alt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Parâmetros experimentais e teóricos da radiação X</a:t>
            </a:r>
            <a:endParaRPr lang="en-US" altLang="pt-BR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74" y="-1"/>
            <a:ext cx="715269" cy="1085015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AD5405CE-BBA0-46C2-A75F-92123807040F}"/>
              </a:ext>
            </a:extLst>
          </p:cNvPr>
          <p:cNvSpPr txBox="1"/>
          <p:nvPr/>
        </p:nvSpPr>
        <p:spPr>
          <a:xfrm>
            <a:off x="0" y="1140395"/>
            <a:ext cx="9144000" cy="5632311"/>
          </a:xfrm>
          <a:prstGeom prst="rect">
            <a:avLst/>
          </a:prstGeom>
          <a:solidFill>
            <a:srgbClr val="E9E1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pt-BR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Exercício 05</a:t>
            </a: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r>
              <a:rPr lang="pt-B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Diga qual é o comprimento de onda de um elétron que é totalmente desacelerado no impacto com o alvo de metal, considerando que a tensão elétrica no tubo de raios X seja de: </a:t>
            </a:r>
          </a:p>
          <a:p>
            <a:pPr marL="457200" indent="-457200">
              <a:buFontTx/>
              <a:buChar char="-"/>
            </a:pPr>
            <a:endParaRPr lang="pt-B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4572000"/>
            <a:r>
              <a:rPr lang="pt-B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 kV; 10 kV; 15 kV e 20 kV. Compare o resultado obtido com o gráfico ao lado.</a:t>
            </a:r>
            <a:br>
              <a:rPr lang="pt-B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br>
              <a:rPr lang="pt-B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br>
              <a:rPr lang="pt-B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br>
              <a:rPr lang="pt-B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br>
              <a:rPr lang="pt-B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br>
              <a:rPr lang="pt-B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br>
              <a:rPr lang="pt-B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br>
              <a:rPr lang="pt-B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pt-B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Tx/>
              <a:buChar char="-"/>
            </a:pPr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8E7719FA-CBCE-445E-80A4-202AD7EBB7D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2437" y="2841171"/>
            <a:ext cx="3984454" cy="359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0398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0" y="1112704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1856674" y="332656"/>
            <a:ext cx="64075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alt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Parâmetros experimentais e teóricos da radiação X</a:t>
            </a:r>
            <a:endParaRPr lang="en-US" altLang="pt-BR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0" y="1412776"/>
            <a:ext cx="9144000" cy="5324535"/>
          </a:xfrm>
          <a:prstGeom prst="rect">
            <a:avLst/>
          </a:prstGeom>
          <a:solidFill>
            <a:srgbClr val="E9E1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pt-BR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Radiação característica</a:t>
            </a: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r>
              <a:rPr lang="pt-BR" sz="20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- Quando a tensão no tubo de raios X é maior que um determinado valor;</a:t>
            </a:r>
          </a:p>
          <a:p>
            <a:pPr marL="5021263" indent="-457200"/>
            <a:r>
              <a:rPr lang="pt-B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A radiação característica do alvo de metal começa a aparecer;</a:t>
            </a:r>
          </a:p>
          <a:p>
            <a:pPr marL="5021263" indent="-457200"/>
            <a:r>
              <a:rPr lang="pt-BR" sz="2000" b="1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- Estes picos variam para cada alvo de metal.</a:t>
            </a:r>
            <a:br>
              <a:rPr lang="pt-BR" sz="2000" b="1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</a:br>
            <a:br>
              <a:rPr lang="pt-BR" sz="2000" b="1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</a:br>
            <a:br>
              <a:rPr lang="pt-BR" sz="2000" b="1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</a:br>
            <a:br>
              <a:rPr lang="pt-BR" sz="2000" b="1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</a:br>
            <a:br>
              <a:rPr lang="pt-BR" sz="2000" b="1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</a:br>
            <a:br>
              <a:rPr lang="pt-BR" sz="2000" b="1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</a:br>
            <a:endParaRPr lang="pt-BR" sz="2000" b="1" dirty="0">
              <a:solidFill>
                <a:srgbClr val="660066"/>
              </a:solidFill>
              <a:latin typeface="Arial" pitchFamily="34" charset="0"/>
              <a:cs typeface="Arial" pitchFamily="34" charset="0"/>
            </a:endParaRPr>
          </a:p>
          <a:p>
            <a:pPr marL="5021263" indent="-457200"/>
            <a:endParaRPr lang="pt-BR" sz="2000" b="1" dirty="0">
              <a:solidFill>
                <a:srgbClr val="660066"/>
              </a:solidFill>
              <a:latin typeface="Arial" pitchFamily="34" charset="0"/>
              <a:cs typeface="Arial" pitchFamily="34" charset="0"/>
            </a:endParaRPr>
          </a:p>
          <a:p>
            <a:pPr marL="5021263" indent="-457200"/>
            <a:endParaRPr lang="pt-BR" sz="2000" b="1" dirty="0">
              <a:solidFill>
                <a:srgbClr val="660066"/>
              </a:solidFill>
              <a:latin typeface="Arial" pitchFamily="34" charset="0"/>
              <a:cs typeface="Arial" pitchFamily="34" charset="0"/>
            </a:endParaRPr>
          </a:p>
          <a:p>
            <a:pPr marL="5021263" indent="-457200"/>
            <a:endParaRPr lang="pt-BR" sz="2000" b="1" dirty="0">
              <a:solidFill>
                <a:srgbClr val="CB6D05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74" y="-1"/>
            <a:ext cx="715269" cy="1085015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6891C18C-03FF-469A-A00F-19DE6A0E841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2681" y="2681466"/>
            <a:ext cx="4459319" cy="4026633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95F19A6A-A9D0-4E69-ADF7-54ACBDB2DE4C}"/>
              </a:ext>
            </a:extLst>
          </p:cNvPr>
          <p:cNvSpPr/>
          <p:nvPr/>
        </p:nvSpPr>
        <p:spPr bwMode="auto">
          <a:xfrm>
            <a:off x="569626" y="3057993"/>
            <a:ext cx="1244184" cy="199369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140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0" y="1112704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1856674" y="332656"/>
            <a:ext cx="64075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alt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Parâmetros experimentais e teóricos da radiação X</a:t>
            </a:r>
            <a:endParaRPr lang="en-US" altLang="pt-BR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74" y="-1"/>
            <a:ext cx="715269" cy="1085015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0" y="1412776"/>
            <a:ext cx="9144000" cy="4401205"/>
          </a:xfrm>
          <a:prstGeom prst="rect">
            <a:avLst/>
          </a:prstGeom>
          <a:solidFill>
            <a:srgbClr val="E9E1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pt-BR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Radiação característica</a:t>
            </a: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r>
              <a:rPr lang="pt-BR" sz="20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- Considere um átomo com um núcleo cercado por elétrons em várias camadas;</a:t>
            </a:r>
          </a:p>
          <a:p>
            <a:pPr marL="457200" indent="-457200"/>
            <a:r>
              <a:rPr lang="pt-B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As camadas K, l, M ... correspondem ao número quântico principal;</a:t>
            </a:r>
          </a:p>
          <a:p>
            <a:pPr marL="3951288" indent="-457200"/>
            <a:r>
              <a:rPr lang="pt-BR" sz="2000" b="1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- Um elétron acelerado pelo tubo de raios X;</a:t>
            </a:r>
          </a:p>
          <a:p>
            <a:pPr marL="3951288" indent="-457200"/>
            <a:r>
              <a:rPr lang="pt-BR" sz="2000" b="1" dirty="0">
                <a:solidFill>
                  <a:srgbClr val="CB6D05"/>
                </a:solidFill>
                <a:latin typeface="Arial" pitchFamily="34" charset="0"/>
                <a:cs typeface="Arial" pitchFamily="34" charset="0"/>
              </a:rPr>
              <a:t>- Pode se chocar com um elétron da camada K;</a:t>
            </a:r>
          </a:p>
          <a:p>
            <a:pPr marL="3951288" indent="-457200"/>
            <a:r>
              <a:rPr lang="pt-B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Se a energia for alta o suficiente, o elétron da camada K pode ser arrancado e o átomo ficará excitado.</a:t>
            </a:r>
          </a:p>
          <a:p>
            <a:pPr marL="5021263" indent="-457200"/>
            <a:br>
              <a:rPr lang="pt-BR" sz="2000" b="1" dirty="0">
                <a:solidFill>
                  <a:srgbClr val="CB6D05"/>
                </a:solidFill>
                <a:latin typeface="Arial" pitchFamily="34" charset="0"/>
                <a:cs typeface="Arial" pitchFamily="34" charset="0"/>
              </a:rPr>
            </a:br>
            <a:endParaRPr lang="pt-BR" sz="2000" b="1" dirty="0">
              <a:solidFill>
                <a:srgbClr val="CB6D05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6575AD16-0F04-4255-BC5F-985FEDD399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21369" r="19712" b="14277"/>
          <a:stretch/>
        </p:blipFill>
        <p:spPr>
          <a:xfrm>
            <a:off x="458327" y="3120751"/>
            <a:ext cx="3042745" cy="2546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590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0" y="1112704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1856674" y="332656"/>
            <a:ext cx="64075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alt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Parâmetros experimentais e teóricos da radiação X</a:t>
            </a:r>
            <a:endParaRPr lang="en-US" altLang="pt-BR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74" y="-1"/>
            <a:ext cx="715269" cy="1085015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0" y="1412776"/>
            <a:ext cx="9144000" cy="4708981"/>
          </a:xfrm>
          <a:prstGeom prst="rect">
            <a:avLst/>
          </a:prstGeom>
          <a:solidFill>
            <a:srgbClr val="E9E1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pt-BR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Radiação característica</a:t>
            </a: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r>
              <a:rPr lang="pt-BR" sz="20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- Algum elétron das camadas mais externas pode “cair” para ocupar a posição do elétron que foi excitado;</a:t>
            </a:r>
          </a:p>
          <a:p>
            <a:pPr marL="457200" indent="-457200"/>
            <a:r>
              <a:rPr lang="pt-B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Esse decaimento emite energia no processo;</a:t>
            </a:r>
          </a:p>
          <a:p>
            <a:pPr marL="5021263" indent="-457200"/>
            <a:r>
              <a:rPr lang="pt-BR" sz="2000" b="1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- Dependendo de qual camada atômica o elétron decai;</a:t>
            </a:r>
          </a:p>
          <a:p>
            <a:pPr marL="5021263" indent="-457200"/>
            <a:r>
              <a:rPr lang="pt-BR" sz="2000" b="1" dirty="0">
                <a:solidFill>
                  <a:srgbClr val="CB6D05"/>
                </a:solidFill>
                <a:latin typeface="Arial" pitchFamily="34" charset="0"/>
                <a:cs typeface="Arial" pitchFamily="34" charset="0"/>
              </a:rPr>
              <a:t>- Diferentes radiações podem ser emitidas;</a:t>
            </a:r>
          </a:p>
          <a:p>
            <a:pPr marL="5021263" indent="-457200"/>
            <a:r>
              <a:rPr lang="pt-B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Por exemplo: A radiação </a:t>
            </a:r>
            <a:r>
              <a:rPr lang="pt-BR" sz="2000" b="1" i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K</a:t>
            </a:r>
            <a:r>
              <a:rPr lang="el-GR" sz="2000" b="1" i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α</a:t>
            </a:r>
            <a:r>
              <a:rPr lang="pt-BR" sz="2000" b="1" i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  </a:t>
            </a:r>
            <a:r>
              <a:rPr lang="pt-BR" sz="2000" b="1" dirty="0">
                <a:solidFill>
                  <a:srgbClr val="00206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é emitida por um elétron que saiu da camada L e ocupou um espaço vazio na camada K.</a:t>
            </a:r>
            <a:endParaRPr lang="pt-BR" sz="2000" b="1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itchFamily="34" charset="0"/>
            </a:endParaRPr>
          </a:p>
          <a:p>
            <a:pPr marL="5021263" indent="-457200"/>
            <a:endParaRPr lang="pt-BR" sz="2000" b="1" dirty="0">
              <a:solidFill>
                <a:srgbClr val="CB6D05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0A2EAFCA-C5B0-4A58-8F6F-9EF5D9E0BC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21369" r="19712" b="14277"/>
          <a:stretch/>
        </p:blipFill>
        <p:spPr>
          <a:xfrm>
            <a:off x="882869" y="3349913"/>
            <a:ext cx="3042745" cy="2546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855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0" y="1112704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1856674" y="332656"/>
            <a:ext cx="64075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alt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Parâmetros experimentais e teóricos da radiação X</a:t>
            </a:r>
            <a:endParaRPr lang="en-US" altLang="pt-BR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74" y="-1"/>
            <a:ext cx="715269" cy="1085015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AD5405CE-BBA0-46C2-A75F-92123807040F}"/>
              </a:ext>
            </a:extLst>
          </p:cNvPr>
          <p:cNvSpPr txBox="1"/>
          <p:nvPr/>
        </p:nvSpPr>
        <p:spPr>
          <a:xfrm>
            <a:off x="0" y="1140395"/>
            <a:ext cx="9144000" cy="5016758"/>
          </a:xfrm>
          <a:prstGeom prst="rect">
            <a:avLst/>
          </a:prstGeom>
          <a:solidFill>
            <a:srgbClr val="E9E1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pt-BR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Exercício 06</a:t>
            </a: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ctr"/>
            <a:r>
              <a:rPr lang="pt-B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Explique como é o processo de geração da radiação de raios X característica. Além disso, explique a diferença entre a radiação </a:t>
            </a:r>
          </a:p>
          <a:p>
            <a:pPr marL="457200" indent="-457200" algn="ctr"/>
            <a:r>
              <a:rPr lang="pt-BR" sz="2000" b="1" i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K</a:t>
            </a:r>
            <a:r>
              <a:rPr lang="el-GR" sz="2000" b="1" i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α</a:t>
            </a:r>
            <a:r>
              <a:rPr lang="pt-BR" sz="2000" b="1" i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, K</a:t>
            </a:r>
            <a:r>
              <a:rPr lang="el-GR" sz="2000" b="1" i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β</a:t>
            </a:r>
            <a:r>
              <a:rPr lang="pt-BR" sz="2000" b="1" i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 </a:t>
            </a:r>
            <a:r>
              <a:rPr lang="pt-BR" sz="20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e</a:t>
            </a:r>
            <a:r>
              <a:rPr lang="pt-BR" sz="2000" b="1" i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 L</a:t>
            </a:r>
            <a:r>
              <a:rPr lang="el-GR" sz="2000" b="1" i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α</a:t>
            </a:r>
            <a:r>
              <a:rPr lang="pt-BR" sz="2000" b="1" i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.</a:t>
            </a:r>
          </a:p>
          <a:p>
            <a:pPr marL="457200" indent="-457200" algn="ctr"/>
            <a:endParaRPr lang="pt-BR" sz="2000" b="1" i="1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itchFamily="34" charset="0"/>
            </a:endParaRPr>
          </a:p>
          <a:p>
            <a:pPr marL="457200" indent="-457200" algn="ctr"/>
            <a:endParaRPr lang="pt-BR" sz="2000" b="1" i="1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itchFamily="34" charset="0"/>
            </a:endParaRPr>
          </a:p>
          <a:p>
            <a:pPr marL="457200" indent="-457200" algn="ctr"/>
            <a:endParaRPr lang="pt-BR" sz="2000" b="1" i="1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itchFamily="34" charset="0"/>
            </a:endParaRPr>
          </a:p>
          <a:p>
            <a:pPr marL="457200" indent="-457200" algn="ctr"/>
            <a:endParaRPr lang="pt-BR" sz="2000" b="1" i="1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itchFamily="34" charset="0"/>
            </a:endParaRPr>
          </a:p>
          <a:p>
            <a:pPr marL="457200" indent="-457200" algn="ctr"/>
            <a:endParaRPr lang="pt-BR" sz="2000" b="1" i="1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itchFamily="34" charset="0"/>
            </a:endParaRPr>
          </a:p>
          <a:p>
            <a:pPr marL="457200" indent="-457200" algn="ctr"/>
            <a:endParaRPr lang="pt-BR" sz="2000" b="1" i="1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itchFamily="34" charset="0"/>
            </a:endParaRPr>
          </a:p>
          <a:p>
            <a:pPr marL="457200" indent="-457200" algn="ctr"/>
            <a:endParaRPr lang="pt-BR" sz="2000" b="1" i="1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itchFamily="34" charset="0"/>
            </a:endParaRPr>
          </a:p>
          <a:p>
            <a:pPr marL="457200" indent="-457200" algn="ctr"/>
            <a:endParaRPr lang="pt-BR" sz="2000" b="1" i="1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itchFamily="34" charset="0"/>
            </a:endParaRPr>
          </a:p>
          <a:p>
            <a:pPr marL="457200" indent="-457200" algn="ctr"/>
            <a:endParaRPr lang="pt-BR" sz="2000" b="1" i="1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itchFamily="34" charset="0"/>
            </a:endParaRPr>
          </a:p>
          <a:p>
            <a:pPr marL="457200" indent="-457200" algn="ctr"/>
            <a:endParaRPr lang="pt-B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Tx/>
              <a:buChar char="-"/>
            </a:pPr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004BD704-D02E-4FC6-811B-A12D74C7A76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80466" y="3079387"/>
            <a:ext cx="5164310" cy="297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491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1"/>
          <p:cNvSpPr txBox="1"/>
          <p:nvPr/>
        </p:nvSpPr>
        <p:spPr>
          <a:xfrm>
            <a:off x="1821296" y="471619"/>
            <a:ext cx="6634573" cy="2769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b="1" spc="10" dirty="0">
                <a:solidFill>
                  <a:schemeClr val="tx1"/>
                </a:solidFill>
                <a:latin typeface="Arial"/>
                <a:cs typeface="Arial"/>
              </a:rPr>
              <a:t>ESCOLA POLITÉCNICA DA UNIVERSIDADE DE SÃO PAULO</a:t>
            </a:r>
            <a:endParaRPr sz="18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1913179" y="916422"/>
            <a:ext cx="6210675" cy="2769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b="1" spc="10" dirty="0">
                <a:solidFill>
                  <a:schemeClr val="tx1"/>
                </a:solidFill>
                <a:latin typeface="Arial"/>
                <a:cs typeface="Arial"/>
              </a:rPr>
              <a:t>Departamento de Engenharia Metalúrgica e de Materiais</a:t>
            </a:r>
            <a:endParaRPr sz="18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0" y="2283883"/>
            <a:ext cx="9143999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pt-BR" altLang="pt-BR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Raios X como uma variável misteriosa </a:t>
            </a:r>
            <a:r>
              <a:rPr lang="pt-BR" altLang="pt-BR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pt-BR" altLang="pt-BR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pte</a:t>
            </a:r>
            <a:r>
              <a:rPr lang="pt-BR" altLang="pt-BR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1</a:t>
            </a:r>
            <a:br>
              <a:rPr lang="pt-BR" altLang="pt-BR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en-US" altLang="pt-BR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age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77" y="177169"/>
            <a:ext cx="1038333" cy="1575080"/>
          </a:xfrm>
          <a:prstGeom prst="rect">
            <a:avLst/>
          </a:prstGeom>
        </p:spPr>
      </p:pic>
      <p:sp>
        <p:nvSpPr>
          <p:cNvPr id="9" name="text 1"/>
          <p:cNvSpPr txBox="1"/>
          <p:nvPr/>
        </p:nvSpPr>
        <p:spPr>
          <a:xfrm>
            <a:off x="0" y="4851674"/>
            <a:ext cx="9144000" cy="9694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algn="ctr">
              <a:lnSpc>
                <a:spcPct val="100000"/>
              </a:lnSpc>
            </a:pPr>
            <a:endParaRPr lang="pt-BR" sz="2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algn="ctr">
              <a:lnSpc>
                <a:spcPct val="100000"/>
              </a:lnSpc>
            </a:pPr>
            <a:r>
              <a:rPr lang="pt-BR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PMT 3301 – Fundamentos de Cristalografia e Difração; </a:t>
            </a:r>
            <a:br>
              <a:rPr lang="pt-BR" sz="2000" dirty="0"/>
            </a:br>
            <a:endParaRPr sz="2100" dirty="0">
              <a:latin typeface="Verdana"/>
              <a:cs typeface="Verdana"/>
            </a:endParaRPr>
          </a:p>
        </p:txBody>
      </p:sp>
      <p:sp>
        <p:nvSpPr>
          <p:cNvPr id="10" name="text 1">
            <a:extLst>
              <a:ext uri="{FF2B5EF4-FFF2-40B4-BE49-F238E27FC236}">
                <a16:creationId xmlns:a16="http://schemas.microsoft.com/office/drawing/2014/main" id="{EDC254C7-82D0-42ED-B339-31901BE3E909}"/>
              </a:ext>
            </a:extLst>
          </p:cNvPr>
          <p:cNvSpPr txBox="1"/>
          <p:nvPr/>
        </p:nvSpPr>
        <p:spPr>
          <a:xfrm>
            <a:off x="0" y="3388634"/>
            <a:ext cx="9144000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algn="ctr">
              <a:lnSpc>
                <a:spcPct val="100000"/>
              </a:lnSpc>
            </a:pPr>
            <a:endParaRPr lang="pt-BR" sz="2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algn="ctr">
              <a:lnSpc>
                <a:spcPct val="100000"/>
              </a:lnSpc>
            </a:pPr>
            <a:r>
              <a:rPr lang="pt-BR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Dr. Mateus Botani de Souza Dias</a:t>
            </a:r>
            <a:endParaRPr sz="21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4320396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0" y="1112704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1856674" y="332656"/>
            <a:ext cx="64075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alt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Parâmetros experimentais e teóricos da radiação X</a:t>
            </a:r>
            <a:endParaRPr lang="en-US" altLang="pt-BR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74" y="-1"/>
            <a:ext cx="715269" cy="1085015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AD5405CE-BBA0-46C2-A75F-92123807040F}"/>
              </a:ext>
            </a:extLst>
          </p:cNvPr>
          <p:cNvSpPr txBox="1"/>
          <p:nvPr/>
        </p:nvSpPr>
        <p:spPr>
          <a:xfrm>
            <a:off x="0" y="1140395"/>
            <a:ext cx="9144000" cy="5324535"/>
          </a:xfrm>
          <a:prstGeom prst="rect">
            <a:avLst/>
          </a:prstGeom>
          <a:solidFill>
            <a:srgbClr val="E9E1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pt-BR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Exercício 07</a:t>
            </a: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ctr"/>
            <a:r>
              <a:rPr lang="pt-B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Considere um tubo de raios X de molibdênio. Sabendo que o comprimento de onda emitidos das camadas K (2,84.10</a:t>
            </a:r>
            <a:r>
              <a:rPr lang="pt-BR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-15</a:t>
            </a:r>
            <a:r>
              <a:rPr lang="pt-B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J) e L (3,98.10</a:t>
            </a:r>
            <a:r>
              <a:rPr lang="pt-BR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-16</a:t>
            </a:r>
            <a:r>
              <a:rPr lang="pt-B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J) são 0,7 Å e 5 Å, calcule a energia dessas ondas.</a:t>
            </a:r>
          </a:p>
          <a:p>
            <a:pPr marL="457200" indent="-457200" algn="ctr"/>
            <a:endParaRPr lang="pt-B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ctr"/>
            <a:endParaRPr lang="pt-B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ctr"/>
            <a:endParaRPr lang="pt-B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ctr"/>
            <a:endParaRPr lang="pt-B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ctr"/>
            <a:endParaRPr lang="pt-B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ctr"/>
            <a:endParaRPr lang="pt-B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ctr"/>
            <a:endParaRPr lang="pt-B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ctr"/>
            <a:endParaRPr lang="pt-B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ctr"/>
            <a:endParaRPr lang="pt-B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ctr"/>
            <a:endParaRPr lang="pt-B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ctr"/>
            <a:endParaRPr lang="pt-B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Tx/>
              <a:buChar char="-"/>
            </a:pPr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004BD704-D02E-4FC6-811B-A12D74C7A76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80466" y="3079387"/>
            <a:ext cx="5164310" cy="297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8482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0" y="1112704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1856674" y="332656"/>
            <a:ext cx="64075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alt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Parâmetros experimentais e teóricos da radiação X</a:t>
            </a:r>
            <a:endParaRPr lang="en-US" altLang="pt-BR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74" y="-1"/>
            <a:ext cx="715269" cy="1085015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0" y="1412776"/>
            <a:ext cx="9144000" cy="2554545"/>
          </a:xfrm>
          <a:prstGeom prst="rect">
            <a:avLst/>
          </a:prstGeom>
          <a:solidFill>
            <a:srgbClr val="E9E1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pt-BR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Radiação característica</a:t>
            </a: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ctr"/>
            <a:r>
              <a:rPr lang="pt-BR" sz="20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Se a radiação característica é gerada pelo decaimento atômico, qual a razão de não aparecer a radiação característica das outras camadas atômicas?</a:t>
            </a:r>
          </a:p>
          <a:p>
            <a:pPr marL="5021263" indent="-457200">
              <a:buFontTx/>
              <a:buChar char="-"/>
            </a:pPr>
            <a:endParaRPr lang="pt-BR" sz="2000" b="1" dirty="0">
              <a:solidFill>
                <a:srgbClr val="CB6D05"/>
              </a:solidFill>
              <a:latin typeface="Arial" pitchFamily="34" charset="0"/>
              <a:cs typeface="Arial" pitchFamily="34" charset="0"/>
            </a:endParaRPr>
          </a:p>
          <a:p>
            <a:pPr marL="5021263" indent="-457200"/>
            <a:endParaRPr lang="pt-BR" sz="2000" b="1" dirty="0">
              <a:solidFill>
                <a:srgbClr val="CB6D05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7586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0" y="1112704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1856674" y="332656"/>
            <a:ext cx="64075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alt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Parâmetros experimentais e teóricos da radiação X</a:t>
            </a:r>
            <a:endParaRPr lang="en-US" altLang="pt-BR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74" y="-1"/>
            <a:ext cx="715269" cy="1085015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0" y="1412776"/>
            <a:ext cx="9144000" cy="4708981"/>
          </a:xfrm>
          <a:prstGeom prst="rect">
            <a:avLst/>
          </a:prstGeom>
          <a:solidFill>
            <a:srgbClr val="E9E1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pt-BR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Radiação característica</a:t>
            </a: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r>
              <a:rPr lang="pt-BR" sz="20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- As radiações </a:t>
            </a:r>
            <a:r>
              <a:rPr lang="pt-BR" sz="2000" b="1" i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K  </a:t>
            </a:r>
            <a:r>
              <a:rPr lang="pt-BR" sz="20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são as mais importantes do ponto de vista da aplicação;</a:t>
            </a:r>
          </a:p>
          <a:p>
            <a:pPr marL="457200" indent="-457200"/>
            <a:r>
              <a:rPr lang="pt-B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As radiações </a:t>
            </a:r>
            <a:r>
              <a:rPr lang="pt-BR" sz="2000" b="1" dirty="0">
                <a:solidFill>
                  <a:srgbClr val="00206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da camada L (ou superior) </a:t>
            </a:r>
            <a:r>
              <a:rPr lang="pt-B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possuem um comprimento de onda grande;</a:t>
            </a:r>
          </a:p>
          <a:p>
            <a:pPr marL="5021263" indent="-457200"/>
            <a:r>
              <a:rPr lang="pt-BR" sz="2000" b="1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- Consequentemente, são pouco energéticas;</a:t>
            </a:r>
          </a:p>
          <a:p>
            <a:pPr marL="5021263" indent="-457200"/>
            <a:r>
              <a:rPr lang="pt-BR" sz="2000" b="1" dirty="0">
                <a:solidFill>
                  <a:srgbClr val="CB6D05"/>
                </a:solidFill>
                <a:latin typeface="Arial" pitchFamily="34" charset="0"/>
                <a:cs typeface="Arial" pitchFamily="34" charset="0"/>
              </a:rPr>
              <a:t>- Sendo facilmente absorvidas.</a:t>
            </a:r>
          </a:p>
          <a:p>
            <a:pPr marL="5021263" indent="-457200"/>
            <a:endParaRPr lang="pt-BR" sz="2000" b="1" dirty="0">
              <a:solidFill>
                <a:srgbClr val="CB6D05"/>
              </a:solidFill>
              <a:latin typeface="Arial" pitchFamily="34" charset="0"/>
              <a:cs typeface="Arial" pitchFamily="34" charset="0"/>
            </a:endParaRPr>
          </a:p>
          <a:p>
            <a:pPr marL="5021263" indent="-457200"/>
            <a:endParaRPr lang="pt-BR" sz="2000" b="1" dirty="0">
              <a:solidFill>
                <a:srgbClr val="CB6D05"/>
              </a:solidFill>
              <a:latin typeface="Arial" pitchFamily="34" charset="0"/>
              <a:cs typeface="Arial" pitchFamily="34" charset="0"/>
            </a:endParaRPr>
          </a:p>
          <a:p>
            <a:pPr marL="5021263" indent="-457200"/>
            <a:endParaRPr lang="pt-BR" sz="2000" b="1" dirty="0">
              <a:solidFill>
                <a:srgbClr val="CB6D05"/>
              </a:solidFill>
              <a:latin typeface="Arial" pitchFamily="34" charset="0"/>
              <a:cs typeface="Arial" pitchFamily="34" charset="0"/>
            </a:endParaRPr>
          </a:p>
          <a:p>
            <a:pPr marL="5021263" indent="-457200"/>
            <a:endParaRPr lang="pt-BR" sz="2000" b="1" dirty="0">
              <a:solidFill>
                <a:srgbClr val="CB6D05"/>
              </a:solidFill>
              <a:latin typeface="Arial" pitchFamily="34" charset="0"/>
              <a:cs typeface="Arial" pitchFamily="34" charset="0"/>
            </a:endParaRPr>
          </a:p>
          <a:p>
            <a:pPr marL="5021263" indent="-457200"/>
            <a:endParaRPr lang="pt-BR" sz="2000" b="1" dirty="0">
              <a:solidFill>
                <a:srgbClr val="CB6D05"/>
              </a:solidFill>
              <a:latin typeface="Arial" pitchFamily="34" charset="0"/>
              <a:cs typeface="Arial" pitchFamily="34" charset="0"/>
            </a:endParaRPr>
          </a:p>
          <a:p>
            <a:pPr marL="5021263" indent="-457200"/>
            <a:endParaRPr lang="pt-BR" sz="2000" b="1" dirty="0">
              <a:solidFill>
                <a:srgbClr val="CB6D05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0DBB853C-F00E-4DB2-B2FA-AD72B666FC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21369" r="19712" b="14277"/>
          <a:stretch/>
        </p:blipFill>
        <p:spPr>
          <a:xfrm>
            <a:off x="882869" y="3365679"/>
            <a:ext cx="3042745" cy="2546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03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0" y="1112704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1856674" y="332656"/>
            <a:ext cx="64075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alt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Parâmetros experimentais e teóricos da radiação X</a:t>
            </a:r>
            <a:endParaRPr lang="en-US" altLang="pt-BR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0" y="1412776"/>
            <a:ext cx="9144000" cy="5529719"/>
          </a:xfrm>
          <a:prstGeom prst="rect">
            <a:avLst/>
          </a:prstGeom>
          <a:solidFill>
            <a:srgbClr val="E9E1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pt-BR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Radiação da camada </a:t>
            </a:r>
            <a:r>
              <a:rPr lang="pt-BR" sz="2000" b="1" i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</a:t>
            </a:r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r>
              <a:rPr lang="pt-BR" sz="20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- Existem diversos picos de radiação característico produzidos pela camada </a:t>
            </a:r>
            <a:r>
              <a:rPr lang="pt-BR" sz="2000" b="1" i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pt-BR" sz="20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.</a:t>
            </a:r>
            <a:endParaRPr lang="pt-BR" sz="2000" b="1" i="1" dirty="0">
              <a:solidFill>
                <a:srgbClr val="00823B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r>
              <a:rPr lang="pt-B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Mas existem apenas 3 que possuem uma maior intensidade:</a:t>
            </a:r>
          </a:p>
          <a:p>
            <a:pPr marL="457200" indent="-457200"/>
            <a:r>
              <a:rPr lang="pt-B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pt-BR" sz="2000" b="1" i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K</a:t>
            </a:r>
            <a:r>
              <a:rPr lang="el-GR" sz="2000" b="1" i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α </a:t>
            </a:r>
            <a:r>
              <a:rPr lang="pt-BR" sz="2000" b="1" i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e K</a:t>
            </a:r>
            <a:r>
              <a:rPr lang="el-GR" sz="2000" b="1" i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β </a:t>
            </a:r>
            <a:r>
              <a:rPr lang="pt-BR" sz="2000" b="1" i="1" baseline="-250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.</a:t>
            </a:r>
          </a:p>
          <a:p>
            <a:pPr marL="457200" indent="-457200"/>
            <a:endParaRPr lang="pt-BR" sz="2000" b="1" i="1" baseline="-25000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itchFamily="34" charset="0"/>
            </a:endParaRPr>
          </a:p>
          <a:p>
            <a:pPr marL="457200" indent="-457200"/>
            <a:endParaRPr lang="pt-BR" sz="2000" b="1" i="1" baseline="-25000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itchFamily="34" charset="0"/>
            </a:endParaRPr>
          </a:p>
          <a:p>
            <a:pPr marL="457200" indent="-457200"/>
            <a:endParaRPr lang="pt-BR" sz="2000" b="1" i="1" baseline="-25000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itchFamily="34" charset="0"/>
            </a:endParaRPr>
          </a:p>
          <a:p>
            <a:pPr marL="457200" indent="-457200"/>
            <a:endParaRPr lang="pt-BR" sz="2000" b="1" i="1" baseline="-25000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itchFamily="34" charset="0"/>
            </a:endParaRPr>
          </a:p>
          <a:p>
            <a:pPr marL="457200" indent="-457200"/>
            <a:endParaRPr lang="pt-BR" sz="2000" b="1" i="1" baseline="-25000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itchFamily="34" charset="0"/>
            </a:endParaRPr>
          </a:p>
          <a:p>
            <a:pPr marL="457200" indent="-457200"/>
            <a:endParaRPr lang="pt-BR" sz="2000" b="1" i="1" baseline="-25000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itchFamily="34" charset="0"/>
            </a:endParaRPr>
          </a:p>
          <a:p>
            <a:pPr marL="457200" indent="-457200"/>
            <a:endParaRPr lang="pt-BR" sz="2000" b="1" i="1" baseline="-25000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itchFamily="34" charset="0"/>
            </a:endParaRPr>
          </a:p>
          <a:p>
            <a:pPr marL="457200" indent="-457200"/>
            <a:endParaRPr lang="pt-BR" sz="2000" b="1" i="1" baseline="-25000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itchFamily="34" charset="0"/>
            </a:endParaRPr>
          </a:p>
          <a:p>
            <a:pPr marL="457200" indent="-457200"/>
            <a:endParaRPr lang="pt-BR" sz="2000" b="1" i="1" baseline="-25000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itchFamily="34" charset="0"/>
            </a:endParaRPr>
          </a:p>
          <a:p>
            <a:pPr marL="457200" indent="-457200"/>
            <a:endParaRPr lang="pt-BR" sz="2000" b="1" i="1" baseline="-25000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74" y="-1"/>
            <a:ext cx="715269" cy="1085015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0E7A2569-B63F-46E3-B556-94220DBB03C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1335" y="3101359"/>
            <a:ext cx="3980919" cy="3756641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95F19A6A-A9D0-4E69-ADF7-54ACBDB2DE4C}"/>
              </a:ext>
            </a:extLst>
          </p:cNvPr>
          <p:cNvSpPr/>
          <p:nvPr/>
        </p:nvSpPr>
        <p:spPr bwMode="auto">
          <a:xfrm>
            <a:off x="2830226" y="3388193"/>
            <a:ext cx="1244184" cy="199369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577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0" y="1112704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1856674" y="332656"/>
            <a:ext cx="64075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alt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Parâmetros experimentais e teóricos da radiação X</a:t>
            </a:r>
            <a:endParaRPr lang="en-US" altLang="pt-BR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0" y="1412776"/>
            <a:ext cx="9144000" cy="5529719"/>
          </a:xfrm>
          <a:prstGeom prst="rect">
            <a:avLst/>
          </a:prstGeom>
          <a:solidFill>
            <a:srgbClr val="E9E1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pt-BR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Radiação da camada </a:t>
            </a:r>
            <a:r>
              <a:rPr lang="pt-BR" sz="2000" b="1" i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el-GR" sz="2000" b="1" i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α </a:t>
            </a:r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r>
              <a:rPr lang="pt-BR" sz="20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- A radiação </a:t>
            </a:r>
            <a:r>
              <a:rPr lang="pt-BR" sz="2000" b="1" i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el-GR" sz="2000" b="1" i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α </a:t>
            </a:r>
            <a:r>
              <a:rPr lang="pt-BR" sz="2000" b="1" i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 </a:t>
            </a:r>
            <a:r>
              <a:rPr lang="pt-BR" sz="20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é composta pelas radiações </a:t>
            </a:r>
            <a:r>
              <a:rPr lang="pt-BR" sz="2000" b="1" i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K</a:t>
            </a:r>
            <a:r>
              <a:rPr lang="el-GR" sz="2000" b="1" i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α </a:t>
            </a:r>
            <a:r>
              <a:rPr lang="pt-BR" sz="2000" b="1" i="1" baseline="-250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1</a:t>
            </a:r>
            <a:r>
              <a:rPr lang="pt-BR" sz="2000" b="1" i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  e K</a:t>
            </a:r>
            <a:r>
              <a:rPr lang="el-GR" sz="2000" b="1" i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α </a:t>
            </a:r>
            <a:r>
              <a:rPr lang="pt-BR" sz="2000" b="1" i="1" baseline="-250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2</a:t>
            </a:r>
            <a:r>
              <a:rPr lang="pt-BR" sz="2000" b="1" i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;</a:t>
            </a:r>
            <a:endParaRPr lang="pt-BR" sz="2000" b="1" i="1" dirty="0">
              <a:solidFill>
                <a:srgbClr val="00823B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r>
              <a:rPr lang="pt-B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Existem situações onde estas radiações não se </a:t>
            </a:r>
          </a:p>
          <a:p>
            <a:pPr marL="457200" indent="-457200"/>
            <a:r>
              <a:rPr lang="pt-B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separam (são chamadas de linhas de </a:t>
            </a:r>
            <a:r>
              <a:rPr lang="pt-BR" sz="2000" b="1" i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el-GR" sz="2000" b="1" i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α </a:t>
            </a:r>
            <a:r>
              <a:rPr lang="pt-B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);</a:t>
            </a:r>
          </a:p>
          <a:p>
            <a:pPr marL="457200" indent="-457200"/>
            <a:r>
              <a:rPr lang="pt-BR" sz="2000" b="1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- Existem situações onde as radiações se separarem</a:t>
            </a:r>
          </a:p>
          <a:p>
            <a:pPr marL="457200" indent="-457200"/>
            <a:r>
              <a:rPr lang="pt-BR" sz="2000" b="1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(são chamadas de </a:t>
            </a:r>
            <a:r>
              <a:rPr lang="pt-BR" sz="2000" b="1" dirty="0" err="1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dubletos</a:t>
            </a:r>
            <a:r>
              <a:rPr lang="pt-BR" sz="2000" b="1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000" b="1" i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el-GR" sz="2000" b="1" i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α </a:t>
            </a:r>
            <a:r>
              <a:rPr lang="pt-BR" sz="20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);</a:t>
            </a:r>
          </a:p>
          <a:p>
            <a:pPr marL="457200" indent="-457200"/>
            <a:r>
              <a:rPr lang="pt-BR" sz="2000" b="1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pt-BR" sz="2000" b="1" i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K</a:t>
            </a:r>
            <a:r>
              <a:rPr lang="el-GR" sz="2000" b="1" i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α </a:t>
            </a:r>
            <a:r>
              <a:rPr lang="pt-BR" sz="2000" b="1" i="1" baseline="-250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1</a:t>
            </a:r>
            <a:r>
              <a:rPr lang="pt-BR" sz="2000" b="1" i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 </a:t>
            </a:r>
            <a:r>
              <a:rPr lang="pt-BR" sz="2000" b="1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= 2</a:t>
            </a:r>
            <a:r>
              <a:rPr lang="pt-BR" sz="2000" b="1" i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 K</a:t>
            </a:r>
            <a:r>
              <a:rPr lang="el-GR" sz="2000" b="1" i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α </a:t>
            </a:r>
            <a:r>
              <a:rPr lang="pt-BR" sz="2000" b="1" i="1" baseline="-250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2</a:t>
            </a:r>
          </a:p>
          <a:p>
            <a:pPr marL="457200" indent="-457200"/>
            <a:r>
              <a:rPr lang="pt-BR" sz="20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- </a:t>
            </a:r>
            <a:r>
              <a:rPr lang="pt-BR" sz="2000" b="1" i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K</a:t>
            </a:r>
            <a:r>
              <a:rPr lang="el-GR" sz="2000" b="1" i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α </a:t>
            </a:r>
            <a:r>
              <a:rPr lang="pt-BR" sz="2000" b="1" i="1" baseline="-250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1</a:t>
            </a:r>
            <a:r>
              <a:rPr lang="pt-BR" sz="2000" b="1" i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 </a:t>
            </a:r>
            <a:r>
              <a:rPr lang="pt-BR" sz="2000" b="1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= 5</a:t>
            </a:r>
            <a:r>
              <a:rPr lang="pt-BR" sz="2000" b="1" i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 K</a:t>
            </a:r>
            <a:r>
              <a:rPr lang="el-GR" sz="2000" b="1" i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β</a:t>
            </a:r>
            <a:r>
              <a:rPr lang="pt-BR" sz="2000" b="1" i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1</a:t>
            </a:r>
          </a:p>
          <a:p>
            <a:pPr marL="457200" indent="-457200"/>
            <a:r>
              <a:rPr lang="pt-BR" sz="20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- </a:t>
            </a:r>
            <a:r>
              <a:rPr lang="pt-BR" sz="2000" b="1" i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K</a:t>
            </a:r>
            <a:r>
              <a:rPr lang="el-GR" sz="2000" b="1" i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α </a:t>
            </a:r>
            <a:r>
              <a:rPr lang="pt-BR" sz="2000" b="1" i="1" baseline="-250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1</a:t>
            </a:r>
            <a:r>
              <a:rPr lang="pt-BR" sz="2000" b="1" i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 </a:t>
            </a:r>
            <a:r>
              <a:rPr lang="pt-BR" sz="2000" b="1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= referência.</a:t>
            </a:r>
            <a:endParaRPr lang="pt-BR" sz="2000" b="1" i="1" baseline="-25000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itchFamily="34" charset="0"/>
            </a:endParaRPr>
          </a:p>
          <a:p>
            <a:pPr marL="457200" indent="-457200"/>
            <a:endParaRPr lang="pt-BR" sz="2000" b="1" i="1" baseline="-25000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74" y="-1"/>
            <a:ext cx="715269" cy="1085015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1A8DF9BB-0A0A-4A49-8D0A-54870727A3A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81877" y="2393205"/>
            <a:ext cx="2042332" cy="1093636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0E7A2569-B63F-46E3-B556-94220DBB03C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21086" y="3617440"/>
            <a:ext cx="3234651" cy="3052417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BB70C4D3-C200-4CFA-B261-4CD2BD40DC57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14252" y="3886351"/>
            <a:ext cx="1219200" cy="2781300"/>
          </a:xfrm>
          <a:prstGeom prst="rect">
            <a:avLst/>
          </a:prstGeom>
        </p:spPr>
      </p:pic>
      <p:sp>
        <p:nvSpPr>
          <p:cNvPr id="15" name="Retângulo 14"/>
          <p:cNvSpPr/>
          <p:nvPr/>
        </p:nvSpPr>
        <p:spPr bwMode="auto">
          <a:xfrm>
            <a:off x="6286500" y="4038599"/>
            <a:ext cx="326571" cy="1366157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Times New Roman" pitchFamily="16" charset="0"/>
            </a:endParaRPr>
          </a:p>
        </p:txBody>
      </p:sp>
      <p:cxnSp>
        <p:nvCxnSpPr>
          <p:cNvPr id="17" name="Conector reto 16"/>
          <p:cNvCxnSpPr>
            <a:cxnSpLocks/>
            <a:stCxn id="15" idx="1"/>
            <a:endCxn id="18" idx="3"/>
          </p:cNvCxnSpPr>
          <p:nvPr/>
        </p:nvCxnSpPr>
        <p:spPr bwMode="auto">
          <a:xfrm flipH="1">
            <a:off x="5143500" y="4721678"/>
            <a:ext cx="1143000" cy="50437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Retângulo 17"/>
          <p:cNvSpPr/>
          <p:nvPr/>
        </p:nvSpPr>
        <p:spPr bwMode="auto">
          <a:xfrm>
            <a:off x="4140200" y="3860800"/>
            <a:ext cx="1003300" cy="27305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184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0" y="1112704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1856674" y="332656"/>
            <a:ext cx="64075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alt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Parâmetros experimentais e teóricos da radiação X</a:t>
            </a:r>
            <a:endParaRPr lang="en-US" altLang="pt-BR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74" y="-1"/>
            <a:ext cx="715269" cy="1085015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0" y="1412776"/>
            <a:ext cx="9144000" cy="5016758"/>
          </a:xfrm>
          <a:prstGeom prst="rect">
            <a:avLst/>
          </a:prstGeom>
          <a:solidFill>
            <a:srgbClr val="E9E1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pt-BR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Absorção de raios X</a:t>
            </a: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r>
              <a:rPr lang="pt-BR" sz="2000" b="1" dirty="0">
                <a:solidFill>
                  <a:srgbClr val="CB6D05"/>
                </a:solidFill>
                <a:latin typeface="Arial" pitchFamily="34" charset="0"/>
                <a:cs typeface="Arial" pitchFamily="34" charset="0"/>
              </a:rPr>
              <a:t>- A absorção ocorre devido a transição eletrônica;</a:t>
            </a:r>
          </a:p>
          <a:p>
            <a:pPr marL="4751388" indent="88900"/>
            <a:r>
              <a:rPr lang="pt-B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As ondas de raios X possuem uma energia que podem excitar os elétrons do material analisado;</a:t>
            </a:r>
          </a:p>
          <a:p>
            <a:pPr marL="4751388" indent="88900"/>
            <a:r>
              <a:rPr lang="pt-BR" sz="20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- Dessa forma, pode ocorrer um decaimento de elétrons, emitindo uma radiação X do material analisado;</a:t>
            </a:r>
          </a:p>
          <a:p>
            <a:pPr marL="4751388" indent="88900"/>
            <a:r>
              <a:rPr lang="pt-B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A mesma é chamada de “radiação fluorescente”.</a:t>
            </a:r>
            <a:endParaRPr lang="pt-BR" sz="2000" b="1" dirty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itchFamily="34" charset="0"/>
            </a:endParaRPr>
          </a:p>
          <a:p>
            <a:pPr marL="4122738" indent="88900"/>
            <a:endParaRPr lang="pt-BR" sz="2000" b="1" dirty="0">
              <a:solidFill>
                <a:srgbClr val="00B05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itchFamily="34" charset="0"/>
            </a:endParaRPr>
          </a:p>
          <a:p>
            <a:pPr marL="5021263" indent="-457200"/>
            <a:endParaRPr lang="pt-BR" sz="2000" b="1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itchFamily="34" charset="0"/>
            </a:endParaRPr>
          </a:p>
          <a:p>
            <a:pPr marL="5021263" indent="-457200"/>
            <a:endParaRPr lang="pt-BR" sz="2000" b="1" dirty="0">
              <a:solidFill>
                <a:srgbClr val="CB6D05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28591B0F-4B75-4437-9E80-565B0ABE776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5977" y="2946400"/>
            <a:ext cx="3800475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36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0" y="1112704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1856674" y="332656"/>
            <a:ext cx="64075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alt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Parâmetros experimentais e teóricos da radiação X</a:t>
            </a:r>
            <a:endParaRPr lang="en-US" altLang="pt-BR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74" y="-1"/>
            <a:ext cx="715269" cy="1085015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0" y="1412776"/>
            <a:ext cx="9144000" cy="5324535"/>
          </a:xfrm>
          <a:prstGeom prst="rect">
            <a:avLst/>
          </a:prstGeom>
          <a:solidFill>
            <a:srgbClr val="E9E1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pt-BR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Qual a importância da fluorescência?</a:t>
            </a: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r>
              <a:rPr lang="pt-BR" sz="20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- µ = Coeficiente de absorção linear;</a:t>
            </a:r>
          </a:p>
          <a:p>
            <a:pPr marL="457200" indent="-457200"/>
            <a:r>
              <a:rPr lang="pt-B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l-G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ρ</a:t>
            </a:r>
            <a:r>
              <a:rPr lang="pt-B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 Massa específica;</a:t>
            </a:r>
          </a:p>
          <a:p>
            <a:pPr marL="457200" indent="-457200"/>
            <a:r>
              <a:rPr lang="pt-BR" sz="2000" b="1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- µ/</a:t>
            </a:r>
            <a:r>
              <a:rPr lang="el-GR" sz="2000" b="1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ρ</a:t>
            </a:r>
            <a:r>
              <a:rPr lang="pt-BR" sz="2000" b="1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 = Coeficiente de absorção de massas;</a:t>
            </a:r>
          </a:p>
          <a:p>
            <a:pPr marL="4668838" indent="-457200"/>
            <a:r>
              <a:rPr lang="pt-BR" sz="2000" b="1" dirty="0">
                <a:solidFill>
                  <a:srgbClr val="834603"/>
                </a:solidFill>
                <a:latin typeface="Arial" pitchFamily="34" charset="0"/>
                <a:cs typeface="Arial" pitchFamily="34" charset="0"/>
              </a:rPr>
              <a:t>- Quanto maior a energia da radiação, menor será a absorção total;</a:t>
            </a:r>
          </a:p>
          <a:p>
            <a:pPr marL="4668838" indent="-457200"/>
            <a:r>
              <a:rPr lang="pt-BR" sz="2000" b="1" dirty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- Entretanto, para um determinado valor de energia, uma “borda de absorção” aparecerá.</a:t>
            </a:r>
          </a:p>
          <a:p>
            <a:pPr marL="4665663" indent="-457200"/>
            <a:endParaRPr lang="pt-B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4122738" indent="88900"/>
            <a:endParaRPr lang="pt-BR" sz="2000" b="1" dirty="0">
              <a:solidFill>
                <a:srgbClr val="00B05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itchFamily="34" charset="0"/>
            </a:endParaRPr>
          </a:p>
          <a:p>
            <a:pPr marL="4122738" indent="88900"/>
            <a:endParaRPr lang="pt-BR" sz="2000" b="1" dirty="0">
              <a:solidFill>
                <a:srgbClr val="00B05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itchFamily="34" charset="0"/>
            </a:endParaRPr>
          </a:p>
          <a:p>
            <a:pPr marL="4122738" indent="88900"/>
            <a:endParaRPr lang="pt-BR" sz="2000" b="1" dirty="0">
              <a:solidFill>
                <a:srgbClr val="00B05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itchFamily="34" charset="0"/>
            </a:endParaRPr>
          </a:p>
          <a:p>
            <a:pPr marL="5021263" indent="-457200"/>
            <a:endParaRPr lang="pt-BR" sz="2000" b="1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itchFamily="34" charset="0"/>
            </a:endParaRPr>
          </a:p>
          <a:p>
            <a:pPr marL="5021263" indent="-457200"/>
            <a:endParaRPr lang="pt-BR" sz="2000" b="1" dirty="0">
              <a:solidFill>
                <a:srgbClr val="CB6D05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44D0F4E0-82FD-4BC1-A494-9D67A7EBF1B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r="4010"/>
          <a:stretch/>
        </p:blipFill>
        <p:spPr>
          <a:xfrm>
            <a:off x="126125" y="3137056"/>
            <a:ext cx="4070318" cy="3074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169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0" y="1112704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1856674" y="332656"/>
            <a:ext cx="64075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alt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Parâmetros experimentais e teóricos da radiação X</a:t>
            </a:r>
            <a:endParaRPr lang="en-US" altLang="pt-BR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74" y="-1"/>
            <a:ext cx="715269" cy="1085015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0" y="1412776"/>
            <a:ext cx="9144000" cy="5324535"/>
          </a:xfrm>
          <a:prstGeom prst="rect">
            <a:avLst/>
          </a:prstGeom>
          <a:solidFill>
            <a:srgbClr val="E9E1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pt-BR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Qual a importância da fluorescência?</a:t>
            </a: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r>
              <a:rPr lang="pt-BR" sz="20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- O que é mais fácil, excitar um elétron da camada K ou L? L ou M?</a:t>
            </a:r>
          </a:p>
          <a:p>
            <a:pPr marL="457200" indent="-457200"/>
            <a:r>
              <a:rPr lang="pt-B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Assim, existem outras bordas de absorção;</a:t>
            </a:r>
          </a:p>
          <a:p>
            <a:pPr marL="4302125" indent="-457200"/>
            <a:r>
              <a:rPr lang="pt-BR" sz="2000" b="1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- Que correspondem a energia necessária para excitar um elétron de uma determinada camada.</a:t>
            </a:r>
          </a:p>
          <a:p>
            <a:pPr marL="4665663" indent="-457200"/>
            <a:endParaRPr lang="pt-B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4122738" indent="88900"/>
            <a:endParaRPr lang="pt-BR" sz="2000" b="1" dirty="0">
              <a:solidFill>
                <a:srgbClr val="00B05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itchFamily="34" charset="0"/>
            </a:endParaRPr>
          </a:p>
          <a:p>
            <a:pPr marL="5021263" indent="-457200"/>
            <a:endParaRPr lang="pt-BR" sz="2000" b="1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itchFamily="34" charset="0"/>
            </a:endParaRPr>
          </a:p>
          <a:p>
            <a:pPr marL="5021263" indent="-457200"/>
            <a:endParaRPr lang="pt-BR" sz="2000" b="1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itchFamily="34" charset="0"/>
            </a:endParaRPr>
          </a:p>
          <a:p>
            <a:pPr marL="5021263" indent="-457200"/>
            <a:endParaRPr lang="pt-BR" sz="2000" b="1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itchFamily="34" charset="0"/>
            </a:endParaRPr>
          </a:p>
          <a:p>
            <a:pPr marL="5021263" indent="-457200"/>
            <a:endParaRPr lang="pt-BR" sz="2000" b="1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itchFamily="34" charset="0"/>
            </a:endParaRPr>
          </a:p>
          <a:p>
            <a:pPr marL="5021263" indent="-457200"/>
            <a:endParaRPr lang="pt-BR" sz="2000" b="1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itchFamily="34" charset="0"/>
            </a:endParaRPr>
          </a:p>
          <a:p>
            <a:pPr marL="5021263" indent="-457200"/>
            <a:endParaRPr lang="pt-BR" sz="2000" b="1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itchFamily="34" charset="0"/>
            </a:endParaRPr>
          </a:p>
          <a:p>
            <a:pPr marL="5021263" indent="-457200"/>
            <a:endParaRPr lang="pt-BR" sz="2000" b="1" dirty="0">
              <a:solidFill>
                <a:srgbClr val="CB6D05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509F2949-4034-450A-9944-BBC47CA1962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4542" y="2790825"/>
            <a:ext cx="3457931" cy="3805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780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0" y="1412776"/>
            <a:ext cx="9144000" cy="5324535"/>
          </a:xfrm>
          <a:prstGeom prst="rect">
            <a:avLst/>
          </a:prstGeom>
          <a:solidFill>
            <a:srgbClr val="E9E1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pt-BR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Filtros</a:t>
            </a: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r>
              <a:rPr lang="pt-BR" sz="20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- A grande maioria dos experimentos de raios X necessita de uma radiação monocromática;</a:t>
            </a:r>
          </a:p>
          <a:p>
            <a:pPr marL="5114925" indent="-457200"/>
            <a:r>
              <a:rPr lang="pt-B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Contudo, a radiação emitida é composta pela radiação contínua, radiação </a:t>
            </a:r>
            <a:r>
              <a:rPr lang="pt-BR" sz="2000" b="1" i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K</a:t>
            </a:r>
            <a:r>
              <a:rPr lang="el-GR" sz="2000" b="1" i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α</a:t>
            </a:r>
            <a:r>
              <a:rPr lang="pt-B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e </a:t>
            </a:r>
            <a:r>
              <a:rPr lang="pt-BR" sz="2000" b="1" i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K</a:t>
            </a:r>
            <a:r>
              <a:rPr lang="el-GR" sz="2000" b="1" i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β</a:t>
            </a:r>
            <a:r>
              <a:rPr lang="pt-B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5114925" indent="-457200"/>
            <a:r>
              <a:rPr lang="pt-BR" sz="2000" b="1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- Para maximizar somente a radiação </a:t>
            </a:r>
            <a:r>
              <a:rPr lang="pt-BR" sz="2000" b="1" i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K</a:t>
            </a:r>
            <a:r>
              <a:rPr lang="el-GR" sz="2000" b="1" i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α</a:t>
            </a:r>
            <a:r>
              <a:rPr lang="pt-B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; </a:t>
            </a:r>
            <a:endParaRPr lang="pt-BR" sz="2000" b="1" dirty="0">
              <a:solidFill>
                <a:srgbClr val="660066"/>
              </a:solidFill>
              <a:latin typeface="Arial" pitchFamily="34" charset="0"/>
              <a:cs typeface="Arial" pitchFamily="34" charset="0"/>
            </a:endParaRPr>
          </a:p>
          <a:p>
            <a:pPr marL="5114925" indent="-457200"/>
            <a:r>
              <a:rPr lang="pt-BR" sz="2000" b="1" dirty="0">
                <a:solidFill>
                  <a:srgbClr val="CB6D05"/>
                </a:solidFill>
                <a:latin typeface="Arial" pitchFamily="34" charset="0"/>
                <a:cs typeface="Arial" pitchFamily="34" charset="0"/>
              </a:rPr>
              <a:t>- Usa-se um filtro que possui uma borda de absorção entre os picos da radiação </a:t>
            </a:r>
            <a:r>
              <a:rPr lang="pt-BR" sz="2000" b="1" i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K</a:t>
            </a:r>
            <a:r>
              <a:rPr lang="el-GR" sz="2000" b="1" i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α</a:t>
            </a:r>
            <a:r>
              <a:rPr lang="pt-B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e </a:t>
            </a:r>
            <a:r>
              <a:rPr lang="pt-BR" sz="2000" b="1" i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K</a:t>
            </a:r>
            <a:r>
              <a:rPr lang="el-GR" sz="2000" b="1" i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β</a:t>
            </a:r>
            <a:r>
              <a:rPr lang="pt-BR" sz="2000" b="1" i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.</a:t>
            </a:r>
            <a:endParaRPr lang="pt-BR" sz="2000" b="1" dirty="0">
              <a:solidFill>
                <a:srgbClr val="CB6D05"/>
              </a:solidFill>
              <a:latin typeface="Arial" pitchFamily="34" charset="0"/>
              <a:cs typeface="Arial" pitchFamily="34" charset="0"/>
            </a:endParaRPr>
          </a:p>
          <a:p>
            <a:pPr marL="4665663" indent="-457200"/>
            <a:endParaRPr lang="pt-B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4122738" indent="88900"/>
            <a:endParaRPr lang="pt-BR" sz="2000" b="1" dirty="0">
              <a:solidFill>
                <a:srgbClr val="00B05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itchFamily="34" charset="0"/>
            </a:endParaRPr>
          </a:p>
          <a:p>
            <a:pPr marL="5021263" indent="-457200"/>
            <a:endParaRPr lang="pt-BR" sz="2000" b="1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itchFamily="34" charset="0"/>
            </a:endParaRPr>
          </a:p>
          <a:p>
            <a:pPr marL="5021263" indent="-457200"/>
            <a:endParaRPr lang="pt-BR" sz="2000" b="1" dirty="0">
              <a:solidFill>
                <a:srgbClr val="CB6D05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6891C18C-03FF-469A-A00F-19DE6A0E841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3286" y="2705101"/>
            <a:ext cx="4382540" cy="3957304"/>
          </a:xfrm>
          <a:prstGeom prst="rect">
            <a:avLst/>
          </a:prstGeom>
        </p:spPr>
      </p:pic>
      <p:cxnSp>
        <p:nvCxnSpPr>
          <p:cNvPr id="5" name="Conector reto 4"/>
          <p:cNvCxnSpPr/>
          <p:nvPr/>
        </p:nvCxnSpPr>
        <p:spPr>
          <a:xfrm>
            <a:off x="0" y="1112704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1856674" y="332656"/>
            <a:ext cx="64075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alt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Parâmetros experimentais e teóricos da radiação X</a:t>
            </a:r>
            <a:endParaRPr lang="en-US" altLang="pt-BR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Imag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74" y="-1"/>
            <a:ext cx="715269" cy="1085015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19FD6999-DBBE-4975-88F9-07812ED6EE8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12371" y="2840488"/>
            <a:ext cx="2447415" cy="3858758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95F19A6A-A9D0-4E69-ADF7-54ACBDB2DE4C}"/>
              </a:ext>
            </a:extLst>
          </p:cNvPr>
          <p:cNvSpPr/>
          <p:nvPr/>
        </p:nvSpPr>
        <p:spPr bwMode="auto">
          <a:xfrm>
            <a:off x="569626" y="3308643"/>
            <a:ext cx="1246474" cy="174304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954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0" y="1112704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1856674" y="332656"/>
            <a:ext cx="64075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alt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Parâmetros experimentais e teóricos da radiação X</a:t>
            </a:r>
            <a:endParaRPr lang="en-US" altLang="pt-BR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74" y="-1"/>
            <a:ext cx="715269" cy="1085015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0" y="1412776"/>
            <a:ext cx="9144000" cy="5324535"/>
          </a:xfrm>
          <a:prstGeom prst="rect">
            <a:avLst/>
          </a:prstGeom>
          <a:solidFill>
            <a:srgbClr val="E9E1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pt-BR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Filtros</a:t>
            </a: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r>
              <a:rPr lang="pt-BR" sz="20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- Para cada tubo, deve-se usar um filtro de elemento diferente.</a:t>
            </a:r>
          </a:p>
          <a:p>
            <a:pPr marL="457200" indent="-457200"/>
            <a:endParaRPr lang="pt-BR" sz="2000" b="1" dirty="0">
              <a:solidFill>
                <a:srgbClr val="00823B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rgbClr val="00823B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rgbClr val="00823B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rgbClr val="00823B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rgbClr val="00823B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rgbClr val="00823B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rgbClr val="00823B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rgbClr val="00823B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rgbClr val="00823B"/>
              </a:solidFill>
              <a:latin typeface="Arial" pitchFamily="34" charset="0"/>
              <a:cs typeface="Arial" pitchFamily="34" charset="0"/>
            </a:endParaRPr>
          </a:p>
          <a:p>
            <a:pPr marL="4665663" indent="-457200"/>
            <a:endParaRPr lang="pt-B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4122738" indent="88900"/>
            <a:endParaRPr lang="pt-BR" sz="2000" b="1" dirty="0">
              <a:solidFill>
                <a:srgbClr val="00B05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itchFamily="34" charset="0"/>
            </a:endParaRPr>
          </a:p>
          <a:p>
            <a:pPr marL="5021263" indent="-457200"/>
            <a:endParaRPr lang="pt-BR" sz="2000" b="1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itchFamily="34" charset="0"/>
            </a:endParaRPr>
          </a:p>
          <a:p>
            <a:pPr marL="5021263" indent="-457200"/>
            <a:endParaRPr lang="pt-BR" sz="2000" b="1" dirty="0">
              <a:solidFill>
                <a:srgbClr val="CB6D05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19FD6999-DBBE-4975-88F9-07812ED6EE8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3529" y="2851703"/>
            <a:ext cx="2354576" cy="3712383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1718F16C-1440-44F1-BEE2-8DEDA6BED1E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03132" y="2882900"/>
            <a:ext cx="2040661" cy="3673191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7141DE23-43AE-40DF-A4E5-F0C7A90C66E1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1712" y="2898684"/>
            <a:ext cx="4432288" cy="223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815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0" y="1112704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1856674" y="332656"/>
            <a:ext cx="64075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alt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Parâmetros experimentais e teóricos da radiação X</a:t>
            </a:r>
            <a:endParaRPr lang="en-US" altLang="pt-BR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0" y="1412776"/>
            <a:ext cx="9144000" cy="5324535"/>
          </a:xfrm>
          <a:prstGeom prst="rect">
            <a:avLst/>
          </a:prstGeom>
          <a:solidFill>
            <a:srgbClr val="E9E1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pt-BR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 que vocês entendem por raios X?</a:t>
            </a: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74" y="-1"/>
            <a:ext cx="715269" cy="1085015"/>
          </a:xfrm>
          <a:prstGeom prst="rect">
            <a:avLst/>
          </a:prstGeom>
        </p:spPr>
      </p:pic>
      <p:sp>
        <p:nvSpPr>
          <p:cNvPr id="10" name="object 9">
            <a:extLst>
              <a:ext uri="{FF2B5EF4-FFF2-40B4-BE49-F238E27FC236}">
                <a16:creationId xmlns:a16="http://schemas.microsoft.com/office/drawing/2014/main" id="{07511A55-C62B-49BD-B967-B50836674511}"/>
              </a:ext>
            </a:extLst>
          </p:cNvPr>
          <p:cNvSpPr/>
          <p:nvPr/>
        </p:nvSpPr>
        <p:spPr>
          <a:xfrm>
            <a:off x="2257353" y="1933929"/>
            <a:ext cx="4497148" cy="45914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364812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0" y="1112704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1856674" y="332656"/>
            <a:ext cx="64075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alt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Parâmetros experimentais e teóricos da radiação X</a:t>
            </a:r>
            <a:endParaRPr lang="en-US" altLang="pt-BR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0" y="1412776"/>
            <a:ext cx="9144000" cy="3477875"/>
          </a:xfrm>
          <a:prstGeom prst="rect">
            <a:avLst/>
          </a:prstGeom>
          <a:solidFill>
            <a:srgbClr val="E9E1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pt-BR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Precauções de segurança</a:t>
            </a: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r>
              <a:rPr lang="pt-BR" sz="20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- A radiação usada na difração de raios X é extremamente perigosa, pois é facilmente absorvidas pelo corpo humano;</a:t>
            </a:r>
          </a:p>
          <a:p>
            <a:pPr marL="457200" indent="-457200"/>
            <a:r>
              <a:rPr lang="pt-BR" sz="20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- Os principais efeitos da exposição a radiação são:</a:t>
            </a:r>
          </a:p>
          <a:p>
            <a:pPr marL="457200" indent="-457200"/>
            <a:r>
              <a:rPr lang="pt-B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Queimadura intensa (pode não ser sentida imediatamente, o que agrava a lesão);</a:t>
            </a:r>
          </a:p>
          <a:p>
            <a:pPr marL="457200" indent="-457200"/>
            <a:r>
              <a:rPr lang="pt-B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Doença da radiação (envenenamento por radiação) – Degradação celular devido a danos no DNA, </a:t>
            </a:r>
            <a:r>
              <a:rPr lang="pt-B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impendindo</a:t>
            </a:r>
            <a:r>
              <a:rPr lang="pt-B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a reprodução das células;</a:t>
            </a:r>
          </a:p>
          <a:p>
            <a:pPr marL="457200" indent="-457200"/>
            <a:r>
              <a:rPr lang="pt-BR" sz="2000" b="1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- Mutação genética.</a:t>
            </a:r>
          </a:p>
          <a:p>
            <a:pPr marL="457200" indent="-457200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74" y="-1"/>
            <a:ext cx="715269" cy="1085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3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5000"/>
            <a:duotone>
              <a:schemeClr val="accent2">
                <a:shade val="45000"/>
                <a:satMod val="135000"/>
              </a:schemeClr>
              <a:prstClr val="white"/>
            </a:duotone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halkSketch/>
                    </a14:imgEffect>
                  </a14:imgLayer>
                </a14:imgProps>
              </a:ext>
            </a:extLst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5983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0" y="1112704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1856674" y="332656"/>
            <a:ext cx="64075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alt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Parâmetros experimentais e teóricos da radiação X</a:t>
            </a:r>
            <a:endParaRPr lang="en-US" altLang="pt-BR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0" y="1412776"/>
            <a:ext cx="9144000" cy="5324535"/>
          </a:xfrm>
          <a:prstGeom prst="rect">
            <a:avLst/>
          </a:prstGeom>
          <a:solidFill>
            <a:srgbClr val="E9E1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pt-BR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Mas qual a razão desses raios serem chamados de X?</a:t>
            </a: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r>
              <a:rPr lang="pt-BR" sz="20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- A mesma foi descoberta em 1895 pelo físico alemão Wilhelm Conrad </a:t>
            </a:r>
            <a:r>
              <a:rPr lang="pt-BR" sz="2000" b="1" dirty="0" err="1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Röntgen</a:t>
            </a:r>
            <a:r>
              <a:rPr lang="pt-BR" sz="20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 (1845-1923);</a:t>
            </a:r>
          </a:p>
          <a:p>
            <a:pPr marL="457200" indent="-457200"/>
            <a:r>
              <a:rPr lang="pt-B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E na época não se conhecia a natureza da luz;</a:t>
            </a:r>
          </a:p>
          <a:p>
            <a:pPr marL="457200" indent="-457200"/>
            <a:r>
              <a:rPr lang="pt-B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Como essa radiação conseguia penetrar o corpo humano, uma das primeiras aplicações foi na utilização para determinar fraturas em ossos.</a:t>
            </a:r>
            <a:br>
              <a:rPr lang="pt-B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pt-B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br>
              <a:rPr lang="pt-B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br>
              <a:rPr lang="pt-B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br>
              <a:rPr lang="pt-B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br>
              <a:rPr lang="pt-B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br>
              <a:rPr lang="pt-B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br>
              <a:rPr lang="pt-B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pt-B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Imag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74" y="-1"/>
            <a:ext cx="715269" cy="1085015"/>
          </a:xfrm>
          <a:prstGeom prst="rect">
            <a:avLst/>
          </a:prstGeom>
        </p:spPr>
      </p:pic>
      <p:pic>
        <p:nvPicPr>
          <p:cNvPr id="10" name="Picture 2" descr="http://origemdascoisas.com/wp-content/uploads/2012/06/Rontgen-e-a-mao-da-esposa-Rontgen-and-wife-hand.jpg">
            <a:extLst>
              <a:ext uri="{FF2B5EF4-FFF2-40B4-BE49-F238E27FC236}">
                <a16:creationId xmlns:a16="http://schemas.microsoft.com/office/drawing/2014/main" id="{1394BB19-E972-4F22-B013-438B501868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r="48304"/>
          <a:stretch/>
        </p:blipFill>
        <p:spPr bwMode="auto">
          <a:xfrm>
            <a:off x="2404352" y="3740771"/>
            <a:ext cx="1971706" cy="2853066"/>
          </a:xfrm>
          <a:prstGeom prst="rect">
            <a:avLst/>
          </a:prstGeom>
          <a:noFill/>
        </p:spPr>
      </p:pic>
      <p:pic>
        <p:nvPicPr>
          <p:cNvPr id="16" name="Picture 2" descr="http://origemdascoisas.com/wp-content/uploads/2012/06/Rontgen-e-a-mao-da-esposa-Rontgen-and-wife-hand.jpg">
            <a:extLst>
              <a:ext uri="{FF2B5EF4-FFF2-40B4-BE49-F238E27FC236}">
                <a16:creationId xmlns:a16="http://schemas.microsoft.com/office/drawing/2014/main" id="{8AA07D73-F3BB-4DE8-8EE6-B97FA267DD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l="51696"/>
          <a:stretch/>
        </p:blipFill>
        <p:spPr bwMode="auto">
          <a:xfrm>
            <a:off x="4490357" y="3806085"/>
            <a:ext cx="1842312" cy="28530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0662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AFCA5-B14E-44AD-86A5-A2EA3FF7C394}" type="slidenum">
              <a:rPr lang="en-US" altLang="pt-BR" smtClean="0"/>
              <a:pPr/>
              <a:t>6</a:t>
            </a:fld>
            <a:endParaRPr lang="en-US" altLang="pt-BR"/>
          </a:p>
        </p:txBody>
      </p:sp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0"/>
            <a:ext cx="4104456" cy="6887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tângulo 12"/>
          <p:cNvSpPr/>
          <p:nvPr/>
        </p:nvSpPr>
        <p:spPr bwMode="auto">
          <a:xfrm>
            <a:off x="2411760" y="0"/>
            <a:ext cx="3888432" cy="47667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Times New Roman" pitchFamily="16" charset="0"/>
            </a:endParaRPr>
          </a:p>
        </p:txBody>
      </p:sp>
      <p:pic>
        <p:nvPicPr>
          <p:cNvPr id="993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08720"/>
            <a:ext cx="87725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tângulo 14"/>
          <p:cNvSpPr/>
          <p:nvPr/>
        </p:nvSpPr>
        <p:spPr bwMode="auto">
          <a:xfrm>
            <a:off x="4355976" y="5661248"/>
            <a:ext cx="1800200" cy="47667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Times New Roman" pitchFamily="16" charset="0"/>
            </a:endParaRPr>
          </a:p>
        </p:txBody>
      </p:sp>
      <p:cxnSp>
        <p:nvCxnSpPr>
          <p:cNvPr id="17" name="Conector reto 16"/>
          <p:cNvCxnSpPr/>
          <p:nvPr/>
        </p:nvCxnSpPr>
        <p:spPr bwMode="auto">
          <a:xfrm>
            <a:off x="6300192" y="476672"/>
            <a:ext cx="432048" cy="43204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Conector reto 17"/>
          <p:cNvCxnSpPr/>
          <p:nvPr/>
        </p:nvCxnSpPr>
        <p:spPr bwMode="auto">
          <a:xfrm>
            <a:off x="3923928" y="5301208"/>
            <a:ext cx="432048" cy="43204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9933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4869160"/>
            <a:ext cx="462915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8592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0" y="1112704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0" y="1137005"/>
            <a:ext cx="9144000" cy="5632311"/>
          </a:xfrm>
          <a:prstGeom prst="rect">
            <a:avLst/>
          </a:prstGeom>
          <a:solidFill>
            <a:srgbClr val="E9E1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pt-BR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Mas qual a razão desses raios serem chamados de X?</a:t>
            </a: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30" name="CaixaDeTexto 29"/>
          <p:cNvSpPr txBox="1"/>
          <p:nvPr/>
        </p:nvSpPr>
        <p:spPr>
          <a:xfrm>
            <a:off x="1856674" y="332656"/>
            <a:ext cx="64075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alt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Parâmetros experimentais e teóricos da radiação X</a:t>
            </a:r>
            <a:endParaRPr lang="en-US" altLang="pt-BR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6" name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74" y="-1"/>
            <a:ext cx="715269" cy="1085015"/>
          </a:xfrm>
          <a:prstGeom prst="rect">
            <a:avLst/>
          </a:prstGeom>
        </p:spPr>
      </p:pic>
      <p:grpSp>
        <p:nvGrpSpPr>
          <p:cNvPr id="4" name="Agrupar 3">
            <a:extLst>
              <a:ext uri="{FF2B5EF4-FFF2-40B4-BE49-F238E27FC236}">
                <a16:creationId xmlns:a16="http://schemas.microsoft.com/office/drawing/2014/main" id="{09B62EE2-2C6F-4200-AE09-0FE3E0432402}"/>
              </a:ext>
            </a:extLst>
          </p:cNvPr>
          <p:cNvGrpSpPr/>
          <p:nvPr/>
        </p:nvGrpSpPr>
        <p:grpSpPr>
          <a:xfrm>
            <a:off x="1630720" y="2446020"/>
            <a:ext cx="5661319" cy="722012"/>
            <a:chOff x="1630720" y="2446020"/>
            <a:chExt cx="5661319" cy="722012"/>
          </a:xfrm>
        </p:grpSpPr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30720" y="2447952"/>
              <a:ext cx="5661319" cy="720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" name="Retângulo 32"/>
            <p:cNvSpPr/>
            <p:nvPr/>
          </p:nvSpPr>
          <p:spPr bwMode="auto">
            <a:xfrm>
              <a:off x="1645919" y="2446020"/>
              <a:ext cx="3801225" cy="217956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2400" b="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6" charset="0"/>
              </a:endParaRPr>
            </a:p>
          </p:txBody>
        </p:sp>
      </p:grpSp>
      <p:grpSp>
        <p:nvGrpSpPr>
          <p:cNvPr id="3" name="Agrupar 2">
            <a:extLst>
              <a:ext uri="{FF2B5EF4-FFF2-40B4-BE49-F238E27FC236}">
                <a16:creationId xmlns:a16="http://schemas.microsoft.com/office/drawing/2014/main" id="{4A527D27-C120-43F0-96C0-C03362E75524}"/>
              </a:ext>
            </a:extLst>
          </p:cNvPr>
          <p:cNvGrpSpPr/>
          <p:nvPr/>
        </p:nvGrpSpPr>
        <p:grpSpPr>
          <a:xfrm>
            <a:off x="1630720" y="3389003"/>
            <a:ext cx="5662800" cy="1197842"/>
            <a:chOff x="1630720" y="3524470"/>
            <a:chExt cx="5662800" cy="1197842"/>
          </a:xfrm>
        </p:grpSpPr>
        <p:pic>
          <p:nvPicPr>
            <p:cNvPr id="35" name="Picture 3"/>
            <p:cNvPicPr>
              <a:picLocks noChangeAspect="1" noChangeArrowheads="1"/>
            </p:cNvPicPr>
            <p:nvPr/>
          </p:nvPicPr>
          <p:blipFill rotWithShape="1">
            <a:blip r:embed="rId4" cstate="print"/>
            <a:srcRect b="27831"/>
            <a:stretch/>
          </p:blipFill>
          <p:spPr bwMode="auto">
            <a:xfrm>
              <a:off x="1630720" y="3524470"/>
              <a:ext cx="5662800" cy="11978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" name="Retângulo 35"/>
            <p:cNvSpPr/>
            <p:nvPr/>
          </p:nvSpPr>
          <p:spPr bwMode="auto">
            <a:xfrm>
              <a:off x="1728046" y="3539066"/>
              <a:ext cx="4672203" cy="188096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2400" b="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6" charset="0"/>
              </a:endParaRPr>
            </a:p>
          </p:txBody>
        </p:sp>
        <p:sp>
          <p:nvSpPr>
            <p:cNvPr id="2" name="Retângulo 1"/>
            <p:cNvSpPr/>
            <p:nvPr/>
          </p:nvSpPr>
          <p:spPr bwMode="auto">
            <a:xfrm>
              <a:off x="6279947" y="4485015"/>
              <a:ext cx="1001386" cy="188585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6" charset="0"/>
              </a:endParaRPr>
            </a:p>
          </p:txBody>
        </p:sp>
      </p:grpSp>
      <p:pic>
        <p:nvPicPr>
          <p:cNvPr id="39" name="Imagem 3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54611" y="1763370"/>
            <a:ext cx="3781425" cy="481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6346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0" y="1112704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0" y="1137005"/>
            <a:ext cx="9144000" cy="5632311"/>
          </a:xfrm>
          <a:prstGeom prst="rect">
            <a:avLst/>
          </a:prstGeom>
          <a:solidFill>
            <a:srgbClr val="E9E1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pt-BR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Mas qual a razão desses raios serem chamados de X?</a:t>
            </a: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23" name="Retângulo 22"/>
          <p:cNvSpPr/>
          <p:nvPr/>
        </p:nvSpPr>
        <p:spPr bwMode="auto">
          <a:xfrm>
            <a:off x="9942285" y="3555999"/>
            <a:ext cx="290286" cy="522515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Times New Roman" pitchFamily="16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30" name="CaixaDeTexto 29"/>
          <p:cNvSpPr txBox="1"/>
          <p:nvPr/>
        </p:nvSpPr>
        <p:spPr>
          <a:xfrm>
            <a:off x="1856674" y="332656"/>
            <a:ext cx="64075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alt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Parâmetros experimentais e teóricos da radiação X</a:t>
            </a:r>
            <a:endParaRPr lang="en-US" altLang="pt-BR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6" name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74" y="-1"/>
            <a:ext cx="715269" cy="1085015"/>
          </a:xfrm>
          <a:prstGeom prst="rect">
            <a:avLst/>
          </a:prstGeom>
        </p:spPr>
      </p:pic>
      <p:sp>
        <p:nvSpPr>
          <p:cNvPr id="29" name="Retângulo 28"/>
          <p:cNvSpPr/>
          <p:nvPr/>
        </p:nvSpPr>
        <p:spPr bwMode="auto">
          <a:xfrm>
            <a:off x="179512" y="2453280"/>
            <a:ext cx="2592288" cy="374441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Times New Roman" pitchFamily="16" charset="0"/>
            </a:endParaRPr>
          </a:p>
        </p:txBody>
      </p:sp>
      <p:sp>
        <p:nvSpPr>
          <p:cNvPr id="31" name="CaixaDeTexto 30"/>
          <p:cNvSpPr txBox="1"/>
          <p:nvPr/>
        </p:nvSpPr>
        <p:spPr>
          <a:xfrm>
            <a:off x="3419872" y="6197696"/>
            <a:ext cx="12971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Roentgen</a:t>
            </a:r>
            <a:endParaRPr lang="pt-BR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128" y="1619912"/>
            <a:ext cx="4571734" cy="5025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5117" y="2738347"/>
            <a:ext cx="4378883" cy="2180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344142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0" y="1112704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1856674" y="332656"/>
            <a:ext cx="64075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alt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Parâmetros experimentais e teóricos da radiação X</a:t>
            </a:r>
            <a:endParaRPr lang="en-US" altLang="pt-BR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0" y="1216556"/>
            <a:ext cx="9144000" cy="5632311"/>
          </a:xfrm>
          <a:prstGeom prst="rect">
            <a:avLst/>
          </a:prstGeom>
          <a:solidFill>
            <a:srgbClr val="E9E1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pt-BR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Radiação eletromagnética</a:t>
            </a: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74" y="-1"/>
            <a:ext cx="715269" cy="1085015"/>
          </a:xfrm>
          <a:prstGeom prst="rect">
            <a:avLst/>
          </a:prstGeom>
        </p:spPr>
      </p:pic>
      <p:pic>
        <p:nvPicPr>
          <p:cNvPr id="20" name="Picture 5" descr="Resultado de imagem para Espectro da luz visÃ­vel">
            <a:extLst>
              <a:ext uri="{FF2B5EF4-FFF2-40B4-BE49-F238E27FC236}">
                <a16:creationId xmlns:a16="http://schemas.microsoft.com/office/drawing/2014/main" id="{1BA774E0-CDBD-4DCB-9FC4-917D27769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t="8381"/>
          <a:stretch>
            <a:fillRect/>
          </a:stretch>
        </p:blipFill>
        <p:spPr bwMode="auto">
          <a:xfrm>
            <a:off x="1106728" y="2334216"/>
            <a:ext cx="7620000" cy="3935735"/>
          </a:xfrm>
          <a:prstGeom prst="rect">
            <a:avLst/>
          </a:prstGeom>
          <a:noFill/>
        </p:spPr>
      </p:pic>
      <p:sp>
        <p:nvSpPr>
          <p:cNvPr id="21" name="Retângulo 20">
            <a:extLst>
              <a:ext uri="{FF2B5EF4-FFF2-40B4-BE49-F238E27FC236}">
                <a16:creationId xmlns:a16="http://schemas.microsoft.com/office/drawing/2014/main" id="{C39EC98C-E14F-499E-8E0E-26ED86ADF8BE}"/>
              </a:ext>
            </a:extLst>
          </p:cNvPr>
          <p:cNvSpPr/>
          <p:nvPr/>
        </p:nvSpPr>
        <p:spPr bwMode="auto">
          <a:xfrm>
            <a:off x="4529811" y="2334985"/>
            <a:ext cx="4173318" cy="888725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Times New Roman" pitchFamily="16" charset="0"/>
            </a:endParaRP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422D7868-6C2D-4E4C-BFA8-B45808E09B36}"/>
              </a:ext>
            </a:extLst>
          </p:cNvPr>
          <p:cNvSpPr/>
          <p:nvPr/>
        </p:nvSpPr>
        <p:spPr bwMode="auto">
          <a:xfrm>
            <a:off x="1110342" y="2334985"/>
            <a:ext cx="3331131" cy="921383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Times New Roman" pitchFamily="16" charset="0"/>
            </a:endParaRPr>
          </a:p>
        </p:txBody>
      </p:sp>
      <p:cxnSp>
        <p:nvCxnSpPr>
          <p:cNvPr id="24" name="Conector reto 23">
            <a:extLst>
              <a:ext uri="{FF2B5EF4-FFF2-40B4-BE49-F238E27FC236}">
                <a16:creationId xmlns:a16="http://schemas.microsoft.com/office/drawing/2014/main" id="{41F4D011-71CA-41B4-B4BE-BDB677B950A1}"/>
              </a:ext>
            </a:extLst>
          </p:cNvPr>
          <p:cNvCxnSpPr>
            <a:cxnSpLocks/>
            <a:endCxn id="25" idx="1"/>
          </p:cNvCxnSpPr>
          <p:nvPr/>
        </p:nvCxnSpPr>
        <p:spPr bwMode="auto">
          <a:xfrm flipV="1">
            <a:off x="3363592" y="1988478"/>
            <a:ext cx="815436" cy="43381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B7C691ED-830F-469E-B97C-1DDB67CFDC97}"/>
              </a:ext>
            </a:extLst>
          </p:cNvPr>
          <p:cNvSpPr txBox="1"/>
          <p:nvPr/>
        </p:nvSpPr>
        <p:spPr>
          <a:xfrm>
            <a:off x="4179028" y="1788423"/>
            <a:ext cx="142218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0,5 – 2,5 Å</a:t>
            </a:r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20E40878-BCAB-43F9-AD57-0B6900700D62}"/>
              </a:ext>
            </a:extLst>
          </p:cNvPr>
          <p:cNvSpPr/>
          <p:nvPr/>
        </p:nvSpPr>
        <p:spPr bwMode="auto">
          <a:xfrm>
            <a:off x="2520280" y="2447952"/>
            <a:ext cx="1440160" cy="64807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243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5" grpId="0" animBg="1"/>
      <p:bldP spid="26" grpId="0" animBg="1"/>
    </p:bldLst>
  </p:timing>
</p:sld>
</file>

<file path=ppt/theme/theme1.xml><?xml version="1.0" encoding="utf-8"?>
<a:theme xmlns:a="http://schemas.openxmlformats.org/drawingml/2006/main" name="Apresentação em branco">
  <a:themeElements>
    <a:clrScheme name="Apresentação em br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presentação em branc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Times New Roman" pitchFamily="16" charset="0"/>
          </a:defRPr>
        </a:defPPr>
      </a:lstStyle>
    </a:spDef>
    <a:lnDef>
      <a:spPr bwMode="auto">
        <a:solidFill>
          <a:schemeClr val="accent1"/>
        </a:solidFill>
        <a:ln w="381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solidFill>
          <a:srgbClr val="FFF7EB"/>
        </a:solidFill>
        <a:ln w="19050">
          <a:solidFill>
            <a:schemeClr val="tx1"/>
          </a:solidFill>
        </a:ln>
      </a:spPr>
      <a:bodyPr wrap="square" rtlCol="0">
        <a:spAutoFit/>
      </a:bodyPr>
      <a:lstStyle>
        <a:defPPr marL="457200" indent="-457200" algn="ctr">
          <a:defRPr sz="2000" b="1" dirty="0">
            <a:solidFill>
              <a:schemeClr val="accent6">
                <a:lumMod val="50000"/>
              </a:schemeClr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>
    <a:extraClrScheme>
      <a:clrScheme name="Apresentação em br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resentação em branc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presentação em branc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resentação em branc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resentação em branc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resentação em branc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resentação em branc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Office\Modelos\Apresentação em branco.pot</Template>
  <TotalTime>0</TotalTime>
  <Words>2147</Words>
  <Application>Microsoft Office PowerPoint</Application>
  <PresentationFormat>Apresentação na tela (4:3)</PresentationFormat>
  <Paragraphs>407</Paragraphs>
  <Slides>41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41</vt:i4>
      </vt:variant>
    </vt:vector>
  </HeadingPairs>
  <TitlesOfParts>
    <vt:vector size="47" baseType="lpstr">
      <vt:lpstr>Arial</vt:lpstr>
      <vt:lpstr>Cambria Math</vt:lpstr>
      <vt:lpstr>Comic Sans MS</vt:lpstr>
      <vt:lpstr>Times New Roman</vt:lpstr>
      <vt:lpstr>Verdana</vt:lpstr>
      <vt:lpstr>Apresentação em branco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Poli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sem título</dc:title>
  <dc:creator>PMT2100-2004</dc:creator>
  <cp:lastModifiedBy>Mateus</cp:lastModifiedBy>
  <cp:revision>1313</cp:revision>
  <dcterms:created xsi:type="dcterms:W3CDTF">2013-10-07T21:48:03Z</dcterms:created>
  <dcterms:modified xsi:type="dcterms:W3CDTF">2021-05-04T17:09:16Z</dcterms:modified>
</cp:coreProperties>
</file>