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871" r:id="rId2"/>
    <p:sldId id="600" r:id="rId3"/>
    <p:sldId id="876" r:id="rId4"/>
    <p:sldId id="877" r:id="rId5"/>
    <p:sldId id="885" r:id="rId6"/>
    <p:sldId id="257" r:id="rId7"/>
    <p:sldId id="879" r:id="rId8"/>
    <p:sldId id="881" r:id="rId9"/>
    <p:sldId id="909" r:id="rId10"/>
    <p:sldId id="883" r:id="rId11"/>
    <p:sldId id="886" r:id="rId12"/>
    <p:sldId id="887" r:id="rId13"/>
    <p:sldId id="259" r:id="rId14"/>
    <p:sldId id="913" r:id="rId15"/>
    <p:sldId id="911" r:id="rId16"/>
    <p:sldId id="912" r:id="rId17"/>
    <p:sldId id="260" r:id="rId18"/>
    <p:sldId id="267" r:id="rId19"/>
    <p:sldId id="268" r:id="rId20"/>
    <p:sldId id="813" r:id="rId21"/>
    <p:sldId id="917" r:id="rId22"/>
    <p:sldId id="918" r:id="rId23"/>
    <p:sldId id="889" r:id="rId24"/>
    <p:sldId id="276" r:id="rId25"/>
    <p:sldId id="915" r:id="rId26"/>
    <p:sldId id="895" r:id="rId27"/>
    <p:sldId id="275" r:id="rId28"/>
    <p:sldId id="914" r:id="rId29"/>
    <p:sldId id="904" r:id="rId30"/>
    <p:sldId id="900" r:id="rId31"/>
    <p:sldId id="901" r:id="rId32"/>
    <p:sldId id="908" r:id="rId33"/>
    <p:sldId id="902" r:id="rId34"/>
    <p:sldId id="907" r:id="rId35"/>
    <p:sldId id="919" r:id="rId36"/>
    <p:sldId id="916" r:id="rId37"/>
    <p:sldId id="898" r:id="rId38"/>
    <p:sldId id="365" r:id="rId39"/>
    <p:sldId id="288" r:id="rId40"/>
    <p:sldId id="366" r:id="rId41"/>
    <p:sldId id="899" r:id="rId42"/>
    <p:sldId id="897" r:id="rId43"/>
    <p:sldId id="890" r:id="rId44"/>
    <p:sldId id="269" r:id="rId45"/>
    <p:sldId id="261" r:id="rId46"/>
    <p:sldId id="270" r:id="rId47"/>
    <p:sldId id="271" r:id="rId48"/>
    <p:sldId id="272" r:id="rId49"/>
    <p:sldId id="273" r:id="rId50"/>
    <p:sldId id="274" r:id="rId51"/>
    <p:sldId id="896" r:id="rId52"/>
    <p:sldId id="884" r:id="rId53"/>
  </p:sldIdLst>
  <p:sldSz cx="9144000" cy="6858000" type="screen4x3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CB6D05"/>
    <a:srgbClr val="D9D9D9"/>
    <a:srgbClr val="E9E1FF"/>
    <a:srgbClr val="E4F1D4"/>
    <a:srgbClr val="E1EBFF"/>
    <a:srgbClr val="FFF7EB"/>
    <a:srgbClr val="FFFFFF"/>
    <a:srgbClr val="83460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15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-424" y="-112"/>
      </p:cViewPr>
      <p:guideLst>
        <p:guide orient="horz" pos="2236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38" y="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38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F7A6D3B-27E3-4EE3-8121-52E5C8D2942E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27999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6:43:22.2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14015 12353 0,'-25'0'63,"25"49"-48,0 26-15,-25-1 16,25 1-16,0 24 15,0-25 1,0-24 0,0-1-1,0 1 1,0-25 0,0 0-1,0 24 16,0-24-15</inkml:trace>
  <inkml:trace contextRef="#ctx0" brushRef="#br0" timeOffset="2065.31">14139 12278 0,'25'0'94,"0"0"-94,-1 0 16,1 0-16,0 0 15,0 0-15,0 0 16,24 0 15,-24 0-15,0 0-1,0 0 1,24 25 0,1-25-1,-25 0 1,24 0-1,-24 0 1,0 0 0,0 0-1,0 0 48,-25 25 46,0 25-78,0-26-31,0 1 16,0 25-16,0-25 16,-25-1-16,0 51 15,25-1 1,-50-24 0,50-25-1,0 24 16,0-24-15,0 0 0,0 24 15,0-24 0,0 0-31,0 0 16,0 24 15,25 1-15,0-25 46,-25 0-31,0-1-15,0 1 15,-25-25 47,-24 0-62,-1 0 0,25 0-1,-49 0-15,49 0 16,-25 0 0,-24 0-1,24 0 1,25 0 15,1 0-15,-1 0-1,0 0 1,0 0 0,-24 0 46</inkml:trace>
  <inkml:trace contextRef="#ctx0" brushRef="#br0" timeOffset="7959.57">17711 15156 0,'0'24'63,"0"1"-63,0 74 15,0-49-15,0 25 16,0 24-1,0-50 1,0-24 47,0 0-48,0 0-15</inkml:trace>
  <inkml:trace contextRef="#ctx0" brushRef="#br0" timeOffset="14223.69">17711 15156 0,'25'0'47,"0"0"-32,-1 0 1,1 0 15,25 0 0,-25 0-15,-1 0 15,1 0-15,0 0 0,0 0 46,0 0-46,-1 0-1,26 0 1,-25 0 0,0 0-1,-1 0 1,1 0-1,0 0 17,-25 24 61,25 26-77,-25-25 15,0 0-31,0-1 0,0 26 32,0-25-17,0 0-15,0 0 31,0 24-15,0 1 0,0-25-1,0 24 1,0-24 0,0 0 46,0 0-62,0-1 16,0 1 124,-25-25-124,-25 0 15,26 0-15,-1 0-16,0 0 15,0 0 1,-24 0 0,24 0-1,-25 0 1,25 0 15,1 0 0,-1 0 1</inkml:trace>
  <inkml:trace contextRef="#ctx0" brushRef="#br0" timeOffset="15375.91">19968 12576 0,'-49'25'63,"49"24"-48,0 26-15,0-1 16,0 25 0,0-24-16,0 24 15,0 50 1,0-50 0,0-74-1,0 25 1</inkml:trace>
  <inkml:trace contextRef="#ctx0" brushRef="#br0" timeOffset="17280.36">19968 12626 0,'0'-25'79,"25"25"-64,0 0 1,0 0-1,-1 25 1,26-1 0,-25-24-1,0 0 1,24 0 0,-24 0 15,25 0-16,-1 0-15,1 0 16,-1 0 15,-24 0 16,0 0-31,-25 25 93,0 0-93,0 0-16,0 0 15,0 24 1,0-24 0,0 0-16,0 0 15,0 24 1,0 1 0,0-1 15,0-24-31,0 0 31,0 0-15,0 0-16,0-1 15,0 1 1,0 0 0,0 25 15,0-25-16,0-1 1,0 1 0,0 0-1,0 0 1,0 0 0,-25-1-1,0-24 95,-24 0-79,24 0-16,0 0 1,-24 0-16,24 0 16,0 0-16,-25 0 15,26 0 1,-51 0 0,50 0-1,-24 0 1,24 0 31,0 0-32</inkml:trace>
  <inkml:trace contextRef="#ctx0" brushRef="#br0" timeOffset="18297.61">20787 14908 0,'0'49'78,"0"-24"-62,0 25-16,0 24 15,0-24-15,0 24 16,0 25 0,0-74-1,0 25 1,0-1 15,0-24-15,0 0-1</inkml:trace>
  <inkml:trace contextRef="#ctx0" brushRef="#br0" timeOffset="19792.15">20836 14883 0,'25'0'47,"0"0"16,0 0-63,24 0 15,1 0 1,-50-25-16,25 0 16,24 25-1,26 0 1,-26 0-1,-24 0 1,0 0 0,0 0-1,24 0 1,-49-25-16,25 25 16,-25 25 124,0 0-124,0 0-16,0 0 15,0 24-15,0 50 16,0-49 0,0 49-1,0-49 1,0-1 0,0 1-1,0-25 32,0 0-16,0 0-15,-49-1 78,24-24-79,0 0-15,-25 50 16,1 0 0,-1-50-1,25 0 1,1 24-1,-1 1-15,-25-25 16,25 0 0,-49 0-1,49 0 1,0 0 0</inkml:trace>
  <inkml:trace contextRef="#ctx0" brushRef="#br0" timeOffset="23023.75">12626 13915 0,'-50'0'78,"-49"0"-78,0 0 15,24 0-15,-73 0 16,-4292 0 0,8185 0-1,-4142 50 1,298-50-16,0 25 16,0-25-1,74 0 16</inkml:trace>
  <inkml:trace contextRef="#ctx0" brushRef="#br0" timeOffset="23880.38">7739 13643 0,'0'74'32,"0"75"-32,0-25 15,0 149 1,0-75-1,0-123 1,0-51 0</inkml:trace>
  <inkml:trace contextRef="#ctx0" brushRef="#br0" timeOffset="24928.14">7789 13643 0,'0'24'79,"-50"-24"-64,1 50-15,24 0 16,-25-50-16,-24 49 15,24 1 1,-49 24 0,74-49-1,1 0 17,-1-25-1,25 25 0,0-1-15,0 1-1,0 0 1,0 0 15,0 0-31,25-25 16,24 49-1,75-49 1,-25 50 0,1 24-1,-51-74 1,-24 50 0</inkml:trace>
  <inkml:trace contextRef="#ctx0" brushRef="#br0" timeOffset="26594.31">23168 13841 0,'50'0'46,"-26"0"-46,26 0 16,0 0 0,24 0-16,75 0 15,0 0 1,-75 0 0,25 0-1,-74 0 1,25 0 15,-1 0-15,26 0-1,-26 0 1,-24 0-16,0 0 16,49 0-1,-49 0 1,25 0-1,-25 0 1</inkml:trace>
  <inkml:trace contextRef="#ctx0" brushRef="#br0" timeOffset="27105.62">24359 13593 0,'0'50'15,"0"24"-15,0 0 16,0 100 0,-50-75-1,50 0 1,0-74 0,0 0-1,0 0 1</inkml:trace>
  <inkml:trace contextRef="#ctx0" brushRef="#br0" timeOffset="27903.9">24359 13568 0,'0'0'0,"49"0"31,26 0-16,-26 75 1,75-1 0,-74-24-1,-1-1 1,-24 1 0,0-1-1,0-24 1,-25 25 78,0-25-79,-50-1 1,25 1-16,-24-25 15,-50 50-15,24-50 16,-49 49 0,50-49-1,-1 75 1,1-50 0</inkml:trace>
  <inkml:trace contextRef="#ctx0" brushRef="#br0" timeOffset="53472.18">13196 15081 0,'25'0'93,"-25"-25"-77,50 25 0,-1-24-1,-24 24-15,0-25 16,74 0-1,-74 25 1,74-25 0,-74 25-1,25-25 1,-25 25 0,-1-24-16,1 24 15,25 0 1,-25-25-1,-1 25 17,26 0-17,24 0 1,-49-25 0,25 25-1,-1 0 1,-24-25-1,0 25 1,25 0 0,-26-25 15,1 1-15</inkml:trace>
  <inkml:trace contextRef="#ctx0" brushRef="#br0" timeOffset="54926.58">14263 14808 0,'0'50'15,"0"-25"-15,25 0 16,-25-1-1,0 1-15,0 25 16,25-1 15,-25-24-15,0 0 0,24 0-1,1 24 1,-25-24 15,25 0-31,-25 0 16,0 0-1,50 24 1,-50-24 15,0 0 0,0 0 1,0 0-17,24-25 1,-24 24 0,0 26 30,25-50-46,-50 25 125,1-25-109,-1 0-16,0 0 16,0 25-1,-74-1 1,49 1 0,1 0-1,-26 0 1,51-25-1,-76 25 1,76-1-16,-26 1 16,25-25 31,0 25-32,1-25-15,-26 25 16,25-25 15,0 25-31,1-25 31,-26 24-15,25 1 0,0-25-1,-24 0 1,24 50-1,0-50 1,0 0 0,0 0 31,25-25-32,-24 0-15,-1-24 31,25 24-31,-25-50 32,25 1-17,-25 24 1,0-24-16,25 49 16,0-24-1,-24-1 1,-1 0-1,25 25 1,-25-24 0,25-1 15,0 25-15,0 1-1,0-1 1</inkml:trace>
  <inkml:trace contextRef="#ctx0" brushRef="#br0" timeOffset="62024.55">16619 12502 0,'25'0'46,"0"0"48,0 0-94,0 0 16,0 0-1,-1 0 1,1 0-16,25 0 31,-25 49-31,-1-49 16,1 0 0,0 0-1,0 0 1,24 25-1,-24-25 1,0 0 0,25 0-1,-26 0 1,1 25 0,0-25-1,25 0 1,-1 0-1,1 0 17,-25 0-17,-1 0 1,1 0 15,0 0-15,0 0-1,0 25 173,-25-1-157,0 1-15,0 0-1,0 0 1,0 0 0,0 24-1,0-24 17,0 0-17,0 0 16,0-1-15,0 1 0,0 0-1,0 0 1,0 0 0,0-1-1,0 1 1,-25 0-1,25 0-15,0 0 16,0-1 15,0 26-15,-25-25 31,25 0-32,0 24 1,-25-49 0,25 25 46,-25 0-15,1-25-16,-1 0 1,-25 0-17,1 0 1,24 0 15,0 0-31,0 0 16,0 0-1,1 0 1,-1-25 0,0 25-1,0 0 1,0 0-1,1 0 1,-1 0 0,0 0-1,-25 0 1,26 0 0,-1 0-1,0-25 1,0 25 15,0 0-15,1 0-1,-1-24 1,0-1 0,0 25 15,0 0 156,0-25-171,25 0-16,0 0 16,0 0-1,0-24 1,0 24-1,0 0 1,0 0 0,0-24-1,0 24 1,0 0 0,0-24 15,0 24-16,0 0 1,0 0 15,0 0 16,0 1-31,0-1-1,0 0 1,0 0 15,0 0-15,0 1 0,0-1-1,0 0 1,0 0-1,0 0 1,0-24 47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5T18:45:01.1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8037 6350 0,'99'25'15,"273"322"1,-124-99-16,521 546 15,596 793 1,-76 125 0,101-224-1,-547-496 1,-372-669 0,-322-150-1,-75-24 1,-49-124-1,-25 0 1</inkml:trace>
  <inkml:trace contextRef="#ctx0" brushRef="#br0" timeOffset="350.22">9749 13072 0,'0'0'0,"0"-248"16,74-50-16,-49-74 0,272-719 15,175-149 1,173 272 0,198 299 15,149 123-15,-49 99-1,-273 75 1,-373 199-16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5T19:28:30.4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9724 8384 0,'-25'0'32,"0"0"-32,-124 0 15,-173 25 1,-100 223 0,-49 99-1,-50 100 1,199 148 15,-100 397-15,223 298-1,199-447 1,248-347-16,323 273 16,272-74-1,472-224 1,24-471-1,-49-149 1,75-620 0,-373-24-1,-521-51 1,-248-198 0,-198 174-1,-149 124 16,-843-570-15,-298 545 0,-174 223-1,-124 298 1,1 198 0,197 50-1,547 124 1,297 75-1,471-150-15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6:49:24.41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16471 10716 0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8:06:46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11733 7392 0,'25'0'125,"24"0"-109,1 0-16,24 0 15,-49 0 1,25 0 0,-1 0-1,-49 25 1,25-1-1,-25 1 1,25-25 0,-25 25-1,0 25 1,0-26-16,25 26 16,-25 0 15,0-1-16,0-24 1,0 25 0,25-1-1,-25-24 17,24 0-17,-48-25 157,-1 0-172,0 0 16,0 0 15,0 0-15,1 25 15,-1-25-31,0 0 15,25 24-15,-25 1 16,0 0 0,25 0 15,-24 0-31,24 0 16,-25-25-1,25 49 1,0-24-1,0 0 1,0 24 0,25-49-16,-25 50 15,0 0 1,49-1 0,-49 1 15,25-25 0,-25 24-15,-50 26-1,26-75 1,24 24 0,-50 1-16,-24 0 15,49 0 16</inkml:trace>
  <inkml:trace contextRef="#ctx0" brushRef="#br0" timeOffset="1545.38">10617 7441 0,'0'-24'156,"-25"24"-141,0 0 17,0 0-32,1 24 15,24 1 1,0 0 0,-25-25-1,25 50 1,0-26-1,0 1 1,-25 25-16,25-25 16,0 24-1,0-24 1,-25 25 15,0-26 16,-24 1 16,24 0-63,0-25 62,25 50 32,0-26-79,25 26 1,0-50-16,0 25 16,-25 0-1,0 0 1,24 24 0,-24-24 46,0 0-31,0 0-31,-24-25 16,24 24 15,0 26-15,0 0-1,0-26 1,0 1 0,0 0-16,0 0 15,0 0 1,0-1 0,24-24-1,1 25 32,0 0 0,0-25-16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8:08:10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11857 7441 0,'25'0'141,"24"25"-125,-49 0-16,25-25 15,0 25-15,0-25 16,-25 25-1,25-1 1,-25 1 0,24 0-1,-24 25 1,0-1 0,0-24-1,25 25 1,0-1-1,-25-24 1,0 25 0,0-26-1,0 51 1,25-50 15,0 0-15,-1-1-1,26 26 1,-50-25 0,25-25-1,0 0 32,-25-25-31,0 0-16,0 0 15,0 1 17,-25-1-17,0 25 1,0 0 0,0 0-1,1 0 16,-1 25-15,25-1 0,0 1-1,-25 25 1,25-1 0,-50 26-1,50-26 1,0 1-1,0 0 1,0-26 0,0 51-1,0-26 17,50 1-17,-50-25-15,0 49 16,0-24-1,0-1 1,0-24 0,0 25-1,-25-25 1,-24-25 15,24 0 0</inkml:trace>
  <inkml:trace contextRef="#ctx0" brushRef="#br0" timeOffset="1934.53">10666 7268 0,'-24'0'140,"-26"0"-124,25 0-1,0 0-15,1 0 16,-1 74 0,0-49-1,25 0 1,-50 24 0,50 1-1,0 0 1,0-1-16,0-24 15,50 25 1,-25-1 0,0 1-1,24 24 1,-24-74 0,0 50-1,-25-25 16,0 24-15,-25-24 47,-25-25-63,1 0 15,24 0 16,25 25 173,50 25-189,-26-26 1,-24 1-1,25 0 1,-25 0-16,0 0 31,0-1-31,-25 1 63,1-25-16,-1 25-47,0-25 31,-25 0-15,50 25-1,-24-25 1,24 25 15,0-1-15,0 26-1,-50 0 1,50-26 0,0 1-1,0 0 1,0 25-1,0-26 1,0 1 0,0 50-1,25-51 17,0 1-17,24 0 1,-24-25-1,0 25 1,49-25 15,-74 25-15,25-25 0,0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8:09:00.7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11584 7243 0,'25'0'109,"0"0"-109,0 0 16,-1 0-16,26 0 15,-25 0 17,0 0-17,-25 25 1,24 24 0,-24-24-1,0 0 1,0 49-1,0-24 1,0-25 15,25 0-31,-25-1 16,25 26 15,-25-25-31,25 0 16,-25 24-1,0-24 1,25 0 0,-1 0-1,1-25 1,0 24 0,0-24 15,0 0-16,-1 25 48,-48-25 31,-1 0-94,0 0 47,0 0-16,0 50-16,25-1 1,0-24 0,0 50-1,0-50 1,25-1-16,-25 1 16,25 0-16,-25 0 31,25 0-16,0-1 1,-1 26 0,-24 0-1,0 49 1,0-50 0,-49 26-1,49-50-15,-25-1 16,-25-24-1,1 25 1,24-25 0,-25 0-1,1 0 17</inkml:trace>
  <inkml:trace contextRef="#ctx0" brushRef="#br0" timeOffset="1598.6">10691 7417 0,'-25'0'94,"1"-25"-78,-1 25-16,0 0 15,0 0-15,-49 0 16,49 0 15,-25 0-31,50 74 31,-24-74-31,-1 75 16,25-1 0,0-24 15,0-1-16,0-24 17,0 0-17,0 0 1,0-1 0,0 1-1,0 25 1,-25-50 31,-25 0-32,25 0 1,1 0-16,-1 0 16,25 25 93,49-25-93,-49 24-1,25-24-15,0 50 16,25-50-1,-50 25-15,0 0 16,0 0 47,0 24-17,-25-24 1,25 0-31,-25-25-16,25 25 16,0 24-1,-50 1 1,50-1-1,0 1 32,50-25-47,-25 0 32,0-25-17,-25 24 1,49 1-1,-24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8:18:34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12452 14412 0,'25'24'172,"0"-24"-141,0 0-15,24 0-1,-24 0 17,-25 25-17,25-25 16,0 0-15,0 0 0,-1 0-1,26 0 1,-25 0 15,0 0-15,-1 0-1,1 0-15,0 0 16,49 0 0,-24 0-1,-25 0 1,49 0 0,-49 0 15,0 0-16,0 0 1,49-25 0,-49 25 15,0 0-15,-1 0-1,1 0 1,0 0 15,0 0 0,0 0-15,-1 0 15,1 0 47,0 0 0,-25-24 172,25 24 125,25 0-359,-26 0 62,26-25-31,-25 0 47,0 25-79,-1 0 1,1 0 0,0 0 15,-25-25 94,0 0-109,0 0-1,0 1 1,0-1-1,0 0 1,0 0 0,0 0-1,0 1 1,0-26 0,0 0-1,0 26 1,0-1-1,0-25 1,0 25 0,0 1-1,25-51 1,0 26 0,-25 24-1,0-50 1,0 1 15,0 24-15,0 26-1,0-1 1,0 0 0,0 0-1,0-24 1,0 24-1,0 0-15,0 0 16,0-24 0,24 24-1,-24 0 1,0 0 171,-24 25-155,-1 0-17,-25 0 1,1 25 0,-1 0-1,25 0-15,-24-1 31,24 1-15,-25-25 0,0 25-1,1 0-15,-26 0 16,51-1 0,-51 26-1,26-25 1,24 0-1,-50 24 1,51 1 0,-26-25-1,0 24 1,26-49 0,24 50-1,-25-25 16,-25 24-15,25 1 15,1-25-15,-1-1 0,0 26-1,0 0 1,0-26-1,25 1 1,0 0 0,-24 0 15,24 0-15,-25-1-1,25 1 16,0 0-15,0 0 0,0 24-1,-25-49 1,25 25 15,0 0-15,0 0-1,-25 25 1,0-26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8:23:28.7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8558 9649 0,'0'-25'63,"-25"0"-48,0 25 17,1-24-32,-26 24 15,25 0-15,0 0 16,1-25-16,-26 25 31,0 0-31,1 0 16,-26 0-1,26-25 1,-26 25 0,26 0-1,-26 0 1,26 0 0,-1 0-1,0 25 1,-49 24-1,74-24 1,-24 0 0,-1 25-1,25-50 17,-24 49-17,49-24 1,0 25-1,0-26 1,0 1 0,-25 25-1,0 24 1,25 1 0,0-50-1,0 24 1,-25 26-1,25-1 1,0-24 0,0-26-1,0 26 1,0 24 15,0-24-15,0 24-1,0-49 1,0 25 0,25-1-1,-25 1 1,0-25-16,50 24 16,-50 26-1,0-26 1,25 1-1,-1 24 1,1-49 0,0 25-1,0 0 1,0-1 15,24 1-15,1-1-1,-50-24 1,25 0-16,-1 0 16,1 24-1,25-24 1,-25 0 0,-1 0-1,76 49 1,-100-49-1,49 25 1,-24-50 0,0 24-1,24 1 1,1 0 31,-25-25-47,0 25 15,0 0 1,-1-25 0,-24 24-1,50-24 17,-25 0-17,24 0 1,1 0-1,0 0 1,-26 0 0,1 0-16,25 0 31,-25 0-15,49-24-1,-49 24 1,24-25-1,1 0 1,0 25 0,-1-50-1,-49 1 1,50 24 0,-25-25-1,24 1 16,-49 24-31,25 0 32,-25-24-17,25-26 1,-25 26 15,49-1-15,-49 0-1,0 1 1,0-51 0,0 26-1,0 49 1,0-24-16,0-26 16,0 1-1,0 49 1,0-25-1,0 1 1,0-1 0,0 1-1,0 24 17,0-25-17,0 1 1,0-1-1,0 0 1,-24 1 0,-1 24-1,25 0 1,-25-24 0,0 49-1,0-25 1,1-25-1,24 25 1,-25 1 0,0-1 15,0 0 0,0 0 0,25 0-15,-24 0 0,-1 25-1,0-24 1,0-1 0,0 0-1,25 0 1,-24 0-1,-26 1 1,50-1 0,-25 0-1,0 0 1,1 0 0,-1 1-1,-25-1 1,25 25 15,1 0-15,-1-25-1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6T18:31:44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5209 17686 0,'25'0'94,"0"0"-94,25 0 16,-1 0-16,26 0 15,24 0 1,0 0 0,0 0-1,-24 0-15,-1 0 16,124 0-1,-173 0 1,75 0 15,-26 0-15,-49 0 0,24 0-1,1 0 1,0 0-1,-1 0 1,1-25 0,-1 25-1,1 0 1,0-25 0,24 25-1,-24 0 1,-1-25-1,-24 25 17,0 0-17,0 0 17,24 0-17,1 0 1</inkml:trace>
  <inkml:trace contextRef="#ctx0" brushRef="#br0" timeOffset="440.46">7070 17462 0,'0'75'16,"0"-25"-16,0-26 16,0 26-1,0 24 1,0 1-1,0-26 1,0-24 15,0 25-31,0-1 32,0-24-32,0 0 15,0 0 16</inkml:trace>
  <inkml:trace contextRef="#ctx0" brushRef="#br0" timeOffset="1368.5">7094 17314 0,'0'-25'31,"25"25"0,0 0-15,0 25-16,0 24 15,0-49 1,-1 50 0,26-25-1,-25-1-15,24 1 16,-49 0 0,25 0-1,0 0 1,25 0-1,-50-1 1,0 1 15,0 0-15,0 25 15,0-26-15,0 1-16,0 0 15,0 0 1,-75 24 0,-24 1-1,49-50 1,1 50 0,-1-1-1,0-49 1</inkml:trace>
  <inkml:trace contextRef="#ctx0" brushRef="#br0" timeOffset="107959.75">6797 9376 0,'0'25'141,"0"25"-125,0-26-1,0 26 1,0-25-16,25-25 31,-1 0-15,1 0-1,25-25-15,-50 0 32,0-49-17,0 49 1,0 0-16,-25-24 31,-25 24-15,26 25 46,24 49-15,0 1-47,0 0 16,0-1-1,0-24 17,24-25-17,1 0 16,25 0-15,-50-25 0,0 0-1,0-24 1,0 24-16,0 0 31,-25 25-15,0 0-1,0 0 1,1 50 0,24-25-1,0-1 1,0 26 0,0-25-16,0 0 31,24-25 0,1 0-15,0 0-16,-25-50 15,0 25 1,0 0 15,-50 25-15,1 0 15,24 0-31,0 25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25T18:44:56.4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10021 6672 0,'0'-49'47,"124"-199"-32,75 49 17,148 51-17,-173 98 1,173 50-1,199 0 1,-100 298 0,-322-199-1,25 198 1,-124 26 0,25 99-1,-50-125 1,0 1-1,0-199-15,0 199 16,0-50 15,0-124-31</inkml:trace>
  <inkml:trace contextRef="#ctx0" brushRef="#br0" timeOffset="239.78">12676 9971 0,'24'0'0,"-48"0"0,48 25 78,26 0-63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38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51237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5250" y="3371850"/>
            <a:ext cx="75041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38" y="674370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CD6D2338-FA8C-4787-B36A-8C61E2792665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9096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48428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898889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898889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36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56409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FCE25-0A8F-4793-B5E3-B5B40489B638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958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27655-3F1D-4E3D-B8B1-7578D834BC9E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4725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726D8-76FA-43B9-9646-4CEB0B930B00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409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51ADD-A43A-4300-98B1-EF58BB44E3A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99552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15B68-FC96-47A6-8438-42814584C28A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34840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129DD-814F-4AE1-8BBA-0B09470E6FB3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839683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32138" y="63817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1179DE-ACEF-48D1-804D-8F5E998A0E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2280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26A43-B965-4E72-92A8-72E1DF3430D9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70090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8D265-6FD2-45E6-8B11-017C8A081D7C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0887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353F0-BC70-4D41-837C-347F96DE7E6A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71213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203EE-2561-4A18-9296-6B51515FD388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99036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DD634-4A8C-4755-972B-0E0094BF5F95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428764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AFCA5-B14E-44AD-86A5-A2EA3FF7C394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1691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84393-04FB-494C-83F6-4CA2294E38C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72468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A052D-AAA5-4F3A-9A82-3561E0E941C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4331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7000"/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Comic Sans MS" panose="030F0702030302020204" pitchFamily="66" charset="0"/>
              </a:defRPr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Comic Sans MS" panose="030F0702030302020204" pitchFamily="66" charset="0"/>
              </a:defRPr>
            </a:lvl1pPr>
          </a:lstStyle>
          <a:p>
            <a:endParaRPr lang="pt-BR" altLang="pt-B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304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CE69DF4-6F2D-4B80-9DE0-3E91C2D57090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ectron_backscatter_diffrac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customXml" Target="../ink/ink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customXml" Target="../ink/ink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customXml" Target="../ink/ink8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emf"/><Relationship Id="rId4" Type="http://schemas.openxmlformats.org/officeDocument/2006/relationships/customXml" Target="../ink/ink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edifício, água, velho&#10;&#10;Descrição gerada automaticamente">
            <a:extLst>
              <a:ext uri="{FF2B5EF4-FFF2-40B4-BE49-F238E27FC236}">
                <a16:creationId xmlns:a16="http://schemas.microsoft.com/office/drawing/2014/main" id="{BE088222-C13F-4EDA-AE6D-7FEB0298B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418" y="0"/>
            <a:ext cx="11021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Procedimentos que geram textura cristalográfica?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 laminação de chapas a frio: grãos sofrem rotação durante deformação, alterando a textura para alguns padrões;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 recristalização no recozimento tende a </a:t>
            </a:r>
            <a:r>
              <a:rPr lang="pt-B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aleatorizar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mas mantém certos padrões;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Solidificação direcional: grãos crescem mais rápido em certas direções.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D67799E-6B6A-441D-9F2B-ADCFD755FD9D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Métodos para determinar a orientação dos cristais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Difração de raios X;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Difração de elétrons;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Difração de nêutrons.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8A28214-61B6-4708-A72D-968582B9A0FB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8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Difração de raios x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Na geometria mais comum, (com DN no mesmo plano que feixe incidente e refletido) só é possível detectar a presença dos grãos que tem os planos paralelos à superfície.</a:t>
            </a: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C30915A-3035-4127-AC65-38FBAB7C2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77" y="3510643"/>
            <a:ext cx="4544004" cy="27431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C342F0-73A5-4A8A-9D40-B46E43D29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766" y="3396343"/>
            <a:ext cx="4068947" cy="296464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344EFE0-0F34-4217-82F4-07220E992B0B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4939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Difração de elétrons (EBSD)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 difração de elétrons é chamada de EBSD (</a:t>
            </a:r>
            <a:r>
              <a:rPr lang="pt-BR" sz="2000" b="1" i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</a:t>
            </a:r>
            <a:r>
              <a:rPr lang="pt-BR" sz="2000" b="1" i="1" dirty="0">
                <a:solidFill>
                  <a:srgbClr val="00823B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2000" b="1" i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backscatter</a:t>
            </a:r>
            <a:r>
              <a:rPr lang="pt-BR" sz="2000" b="1" i="1" dirty="0">
                <a:solidFill>
                  <a:srgbClr val="00823B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2000" b="1" i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diffraction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A amostra é inserida em um microscópio eletrônico de varredura;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E bombardeada com elétrons.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1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Fonte: http://www.ebsd.com/ebsd-explained/principle-components-of-an-ebsd-system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F4BE6A-DEFB-45E0-87A9-424DAF432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88" y="3276600"/>
            <a:ext cx="367566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28F072B-B285-44F2-9F3C-74F6D27D691C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5478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Difração de elétrons (EBSD)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A análise a partir desse ponto é igual a discutida quando a radiação X incide no material;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Dependendo do ângulo de incidência do elétron e da estrutura cristalina, a Lei de Bragg pode ser satisfeita e o fenômeno da difração pode ocorrer.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 descr="textu0001">
            <a:extLst>
              <a:ext uri="{FF2B5EF4-FFF2-40B4-BE49-F238E27FC236}">
                <a16:creationId xmlns:a16="http://schemas.microsoft.com/office/drawing/2014/main" id="{E22C5C0F-823F-4368-AB07-EBE2DA9EE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r="12818"/>
          <a:stretch/>
        </p:blipFill>
        <p:spPr bwMode="auto">
          <a:xfrm>
            <a:off x="587142" y="3709373"/>
            <a:ext cx="3241908" cy="31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16C623A-F0D1-48D5-BBFD-AF533E24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352800"/>
            <a:ext cx="4317999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6230269-035C-4505-B93C-52EA1F6163D7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478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Difração de elétrons (EBSD)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Na difração por elétrons, há a formação das linhas de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Kikuchi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Essa linhas de </a:t>
            </a:r>
            <a:r>
              <a:rPr lang="pt-B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Kikuchi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formam padrões para cada posição </a:t>
            </a:r>
            <a:r>
              <a:rPr lang="pt-B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cristaçográfica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Logo, é possível determinar qual é a posição da estrutura cristalina dos grão presentes na superfície do material.</a:t>
            </a: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1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Fonte: http://www.ebsd.com/ebsd-explained/principle-components-of-an-ebsd-system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FFBA482-F9B5-4A5E-9CBA-6C43331A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74" y="3671828"/>
            <a:ext cx="6115050" cy="273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C8055B8-CF6D-4796-A67D-CC418A1E8A22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450E8B7E-8184-4855-AEF0-E2BD01F27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3" y="4091552"/>
            <a:ext cx="2727700" cy="204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65BFEE54-E35E-4332-8263-40BF1AEC27EA}"/>
              </a:ext>
            </a:extLst>
          </p:cNvPr>
          <p:cNvGrpSpPr/>
          <p:nvPr/>
        </p:nvGrpSpPr>
        <p:grpSpPr>
          <a:xfrm>
            <a:off x="908070" y="3683250"/>
            <a:ext cx="7351510" cy="2800800"/>
            <a:chOff x="953690" y="3695700"/>
            <a:chExt cx="7351510" cy="280080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C7D31F-C0EF-45AB-9DF4-BD0980432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690" y="3695700"/>
              <a:ext cx="3675459" cy="280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5C9CCC64-37E0-4111-95DD-806B92C21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150" y="3695700"/>
              <a:ext cx="3676050" cy="28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47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Difração de elétrons (EBSD)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Para facilitar na interpretação das linhas de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Kikuchi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, os resultados podem ser apresentado como: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Figura de polo direta;</a:t>
            </a:r>
          </a:p>
          <a:p>
            <a:pPr marL="457200" indent="-457200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Figura de polo inversa;</a:t>
            </a:r>
          </a:p>
          <a:p>
            <a:pPr marL="457200" indent="-457200"/>
            <a:r>
              <a:rPr lang="pt-BR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Espaço de Euler (ODF).</a:t>
            </a: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F13F90E-ED97-458E-BC36-9E7FB3B7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40" y="2686050"/>
            <a:ext cx="3675459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498D30-A73C-43AC-83BE-D5D825F21AAE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79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Figura de polo direta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Essa será a base para análise da textura por EBSD;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A orientação de qualquer plano de um cristal;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Pode se representada em uma figura em 2-D (figura de polo);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Primeiro ponto é entender o que é um “polo”;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Para isso, devemos fazer a projeção estereográfica.</a:t>
            </a: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D0F1BCD-6C02-4995-BAC1-DE1A81631E1C}"/>
              </a:ext>
            </a:extLst>
          </p:cNvPr>
          <p:cNvGrpSpPr/>
          <p:nvPr/>
        </p:nvGrpSpPr>
        <p:grpSpPr>
          <a:xfrm>
            <a:off x="433169" y="3771904"/>
            <a:ext cx="2492091" cy="2773676"/>
            <a:chOff x="-7703" y="4084324"/>
            <a:chExt cx="2492091" cy="2773676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7703" y="4437112"/>
              <a:ext cx="2492091" cy="24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418"/>
            <a:stretch/>
          </p:blipFill>
          <p:spPr bwMode="auto">
            <a:xfrm rot="5400000">
              <a:off x="1120575" y="3935348"/>
              <a:ext cx="359274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69D38E2-1562-4B1E-9571-DEACCA556333}"/>
              </a:ext>
            </a:extLst>
          </p:cNvPr>
          <p:cNvGrpSpPr/>
          <p:nvPr/>
        </p:nvGrpSpPr>
        <p:grpSpPr>
          <a:xfrm>
            <a:off x="3418154" y="3760135"/>
            <a:ext cx="2376264" cy="2852936"/>
            <a:chOff x="2944625" y="4005064"/>
            <a:chExt cx="2376264" cy="2852936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r="5822"/>
            <a:stretch>
              <a:fillRect/>
            </a:stretch>
          </p:blipFill>
          <p:spPr bwMode="auto">
            <a:xfrm>
              <a:off x="2944625" y="4435200"/>
              <a:ext cx="2376264" cy="242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3994795" y="3862189"/>
              <a:ext cx="419100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7316B72-53A6-4B13-BC64-7FB0C9D498A3}"/>
              </a:ext>
            </a:extLst>
          </p:cNvPr>
          <p:cNvGrpSpPr/>
          <p:nvPr/>
        </p:nvGrpSpPr>
        <p:grpSpPr>
          <a:xfrm>
            <a:off x="6236100" y="3606484"/>
            <a:ext cx="2563479" cy="2924944"/>
            <a:chOff x="5680929" y="3933056"/>
            <a:chExt cx="2563479" cy="2924944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80929" y="4435200"/>
              <a:ext cx="2563479" cy="242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6817628" y="3804469"/>
              <a:ext cx="428625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B7F9485-3EDC-4E17-AFF4-21CC7DB8D8B4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Qualquer plano pode ser representado por uma projeção;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O ponte de partida deve partir do centro do cristal;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Passando perpendicularmente ao plano;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Agora, se fizermos uma esfera ao redor do cristal;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O ponto de intersecção dessa projeção com a esfera será chamada de polo.</a:t>
            </a: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250" b="4075"/>
          <a:stretch/>
        </p:blipFill>
        <p:spPr bwMode="auto">
          <a:xfrm>
            <a:off x="2811150" y="3722912"/>
            <a:ext cx="3442345" cy="293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D2D8E5-D1A3-4AAB-A5DB-18DD0673541A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1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59313" indent="-196850" defTabSz="550863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Para fazer a projeção em 2-D é necessário escolher um ponto de referência na nossa esfera;</a:t>
            </a:r>
          </a:p>
          <a:p>
            <a:pPr marL="4659313" indent="-196850" defTabSz="550863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 criar uma direção que se ligue com o polo criado na esfera até um plano;</a:t>
            </a:r>
          </a:p>
          <a:p>
            <a:pPr marL="4659313" indent="-196850" defTabSz="550863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Essa projeção pode ser realizada para qualquer plano.</a:t>
            </a: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435" y="4578187"/>
            <a:ext cx="219558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08116" y="5489228"/>
            <a:ext cx="4572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653136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3770"/>
          <a:stretch/>
        </p:blipFill>
        <p:spPr bwMode="auto">
          <a:xfrm>
            <a:off x="163286" y="1992085"/>
            <a:ext cx="4168599" cy="442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BEEBEA5F-ACF3-4968-8136-8B892E66FCF7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7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91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Para facilitar na interpretação da textura, deve-se usar um gabarito;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Vemos 5 direções da família&lt;100&gt;.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2" descr="Stereographic Projection of Crystal Faces">
            <a:extLst>
              <a:ext uri="{FF2B5EF4-FFF2-40B4-BE49-F238E27FC236}">
                <a16:creationId xmlns:a16="http://schemas.microsoft.com/office/drawing/2014/main" id="{C7AB91A3-BB8D-4B71-94D4-CCDD14FC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36" y="2827397"/>
            <a:ext cx="3605890" cy="33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35A4EB3B-AD09-47A2-986D-B5947C73DA29}"/>
              </a:ext>
            </a:extLst>
          </p:cNvPr>
          <p:cNvSpPr/>
          <p:nvPr/>
        </p:nvSpPr>
        <p:spPr>
          <a:xfrm>
            <a:off x="6620622" y="2749858"/>
            <a:ext cx="620737" cy="485336"/>
          </a:xfrm>
          <a:prstGeom prst="ellipse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8635F88-75B7-4364-BE2D-787558A60095}"/>
              </a:ext>
            </a:extLst>
          </p:cNvPr>
          <p:cNvSpPr/>
          <p:nvPr/>
        </p:nvSpPr>
        <p:spPr>
          <a:xfrm>
            <a:off x="6525665" y="5786722"/>
            <a:ext cx="715694" cy="485336"/>
          </a:xfrm>
          <a:prstGeom prst="ellipse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45BBBE7-45B3-4523-A6C9-83B70B047481}"/>
              </a:ext>
            </a:extLst>
          </p:cNvPr>
          <p:cNvSpPr/>
          <p:nvPr/>
        </p:nvSpPr>
        <p:spPr>
          <a:xfrm>
            <a:off x="8283084" y="4243438"/>
            <a:ext cx="541606" cy="485336"/>
          </a:xfrm>
          <a:prstGeom prst="ellipse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C706909-E09D-4B47-9607-3B39D307B70A}"/>
              </a:ext>
            </a:extLst>
          </p:cNvPr>
          <p:cNvSpPr/>
          <p:nvPr/>
        </p:nvSpPr>
        <p:spPr>
          <a:xfrm>
            <a:off x="5000199" y="4316007"/>
            <a:ext cx="620737" cy="485336"/>
          </a:xfrm>
          <a:prstGeom prst="ellipse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42B9B450-4F10-4C64-BE8F-52A3C5E65E94}"/>
              </a:ext>
            </a:extLst>
          </p:cNvPr>
          <p:cNvSpPr/>
          <p:nvPr/>
        </p:nvSpPr>
        <p:spPr>
          <a:xfrm>
            <a:off x="6718737" y="4267442"/>
            <a:ext cx="620737" cy="485336"/>
          </a:xfrm>
          <a:prstGeom prst="ellipse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3ED2BCB-9A6D-4C6C-8CB5-59A7A1C20328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D8F56731-B72E-4473-8B2F-A29D7BBB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697" y="3072985"/>
            <a:ext cx="3563079" cy="346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EDF15E8A-DDFD-45DF-9FDF-BF31B1A24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1418"/>
          <a:stretch/>
        </p:blipFill>
        <p:spPr bwMode="auto">
          <a:xfrm rot="5400000">
            <a:off x="386086" y="4457538"/>
            <a:ext cx="443242" cy="8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9A3A6CD1-CB5B-43B4-A21C-4F00B566C9AA}"/>
                  </a:ext>
                </a:extLst>
              </p14:cNvPr>
              <p14:cNvContentPartPr/>
              <p14:nvPr/>
            </p14:nvContentPartPr>
            <p14:xfrm>
              <a:off x="3714840" y="2661120"/>
              <a:ext cx="669960" cy="4557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9A3A6CD1-CB5B-43B4-A21C-4F00B566C9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05480" y="2651760"/>
                <a:ext cx="688680" cy="47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9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Para facilitar na interpretação da textura, deve-se usar um gabarito;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Vemos 4 direções da família &lt;111&gt;.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2" descr="Stereographic Projection of Crystal Faces">
            <a:extLst>
              <a:ext uri="{FF2B5EF4-FFF2-40B4-BE49-F238E27FC236}">
                <a16:creationId xmlns:a16="http://schemas.microsoft.com/office/drawing/2014/main" id="{C7AB91A3-BB8D-4B71-94D4-CCDD14FC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36" y="2827397"/>
            <a:ext cx="3605890" cy="33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DD787C62-6EE3-4999-BE44-6D51658E160B}"/>
              </a:ext>
            </a:extLst>
          </p:cNvPr>
          <p:cNvSpPr/>
          <p:nvPr/>
        </p:nvSpPr>
        <p:spPr>
          <a:xfrm>
            <a:off x="5734521" y="3645795"/>
            <a:ext cx="696187" cy="485336"/>
          </a:xfrm>
          <a:prstGeom prst="ellipse">
            <a:avLst/>
          </a:prstGeom>
          <a:noFill/>
          <a:ln w="41275">
            <a:solidFill>
              <a:srgbClr val="CB6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CF42BFF-2DD8-462D-8FF0-F55F0790B730}"/>
              </a:ext>
            </a:extLst>
          </p:cNvPr>
          <p:cNvSpPr/>
          <p:nvPr/>
        </p:nvSpPr>
        <p:spPr>
          <a:xfrm>
            <a:off x="5829478" y="4801343"/>
            <a:ext cx="696187" cy="485336"/>
          </a:xfrm>
          <a:prstGeom prst="ellipse">
            <a:avLst/>
          </a:prstGeom>
          <a:noFill/>
          <a:ln w="41275">
            <a:solidFill>
              <a:srgbClr val="CB6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E90E97D-D8A3-41CA-83DD-1E0814904708}"/>
              </a:ext>
            </a:extLst>
          </p:cNvPr>
          <p:cNvSpPr/>
          <p:nvPr/>
        </p:nvSpPr>
        <p:spPr>
          <a:xfrm>
            <a:off x="7358461" y="3700538"/>
            <a:ext cx="696187" cy="485336"/>
          </a:xfrm>
          <a:prstGeom prst="ellipse">
            <a:avLst/>
          </a:prstGeom>
          <a:noFill/>
          <a:ln w="41275">
            <a:solidFill>
              <a:srgbClr val="CB6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8C8F2EF-F3BC-4CC8-8B94-967B3B367D55}"/>
              </a:ext>
            </a:extLst>
          </p:cNvPr>
          <p:cNvSpPr/>
          <p:nvPr/>
        </p:nvSpPr>
        <p:spPr>
          <a:xfrm>
            <a:off x="7332963" y="4801343"/>
            <a:ext cx="696187" cy="485336"/>
          </a:xfrm>
          <a:prstGeom prst="ellipse">
            <a:avLst/>
          </a:prstGeom>
          <a:noFill/>
          <a:ln w="41275">
            <a:solidFill>
              <a:srgbClr val="CB6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3ED2BCB-9A6D-4C6C-8CB5-59A7A1C20328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9">
            <a:extLst>
              <a:ext uri="{FF2B5EF4-FFF2-40B4-BE49-F238E27FC236}">
                <a16:creationId xmlns:a16="http://schemas.microsoft.com/office/drawing/2014/main" id="{08F3E123-E116-4FF1-857B-1A0621E2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9385" y="3119278"/>
            <a:ext cx="3297645" cy="311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1CC3410F-C491-4451-8827-7B26D8E2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2254" y="4302357"/>
            <a:ext cx="428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4D6CE87B-B134-46CB-A03C-EE2C31FCA379}"/>
                  </a:ext>
                </a:extLst>
              </p14:cNvPr>
              <p14:cNvContentPartPr/>
              <p14:nvPr/>
            </p14:nvContentPartPr>
            <p14:xfrm>
              <a:off x="3723840" y="2616480"/>
              <a:ext cx="696960" cy="59868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4D6CE87B-B134-46CB-A03C-EE2C31FCA3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4480" y="2607120"/>
                <a:ext cx="715680" cy="61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52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Para facilitar na interpretação da textura, deve-se usar um gabarito;</a:t>
            </a:r>
          </a:p>
          <a:p>
            <a:pPr marL="457200" indent="-457200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Vemos 8 direções da família &lt;110&gt;.</a:t>
            </a:r>
            <a:endParaRPr lang="pt-BR" sz="20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2" descr="Stereographic Projection of Crystal Faces">
            <a:extLst>
              <a:ext uri="{FF2B5EF4-FFF2-40B4-BE49-F238E27FC236}">
                <a16:creationId xmlns:a16="http://schemas.microsoft.com/office/drawing/2014/main" id="{C7AB91A3-BB8D-4B71-94D4-CCDD14FC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36" y="2827397"/>
            <a:ext cx="3605890" cy="33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C99E94A7-3708-4E5B-BE30-E597B5671BA6}"/>
              </a:ext>
            </a:extLst>
          </p:cNvPr>
          <p:cNvSpPr/>
          <p:nvPr/>
        </p:nvSpPr>
        <p:spPr>
          <a:xfrm>
            <a:off x="5490974" y="5491374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05908C-7C24-40B4-A78D-06C86960F2C4}"/>
              </a:ext>
            </a:extLst>
          </p:cNvPr>
          <p:cNvSpPr/>
          <p:nvPr/>
        </p:nvSpPr>
        <p:spPr>
          <a:xfrm>
            <a:off x="7734331" y="3162687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D6265594-6767-4787-814C-25CC4D3D7B95}"/>
              </a:ext>
            </a:extLst>
          </p:cNvPr>
          <p:cNvSpPr/>
          <p:nvPr/>
        </p:nvSpPr>
        <p:spPr>
          <a:xfrm>
            <a:off x="7744801" y="5341790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33B3044-8AFE-4111-A5D9-0F60A3A1B89E}"/>
              </a:ext>
            </a:extLst>
          </p:cNvPr>
          <p:cNvSpPr/>
          <p:nvPr/>
        </p:nvSpPr>
        <p:spPr>
          <a:xfrm>
            <a:off x="6030159" y="4217904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BCC618B-E0D6-43EB-A502-C0AD4B04E9A6}"/>
              </a:ext>
            </a:extLst>
          </p:cNvPr>
          <p:cNvSpPr/>
          <p:nvPr/>
        </p:nvSpPr>
        <p:spPr>
          <a:xfrm>
            <a:off x="6665540" y="3694311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9917A2C8-30D3-4079-94A3-D5898C5EC936}"/>
              </a:ext>
            </a:extLst>
          </p:cNvPr>
          <p:cNvSpPr/>
          <p:nvPr/>
        </p:nvSpPr>
        <p:spPr>
          <a:xfrm>
            <a:off x="5342246" y="3223732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6C0DA130-9D23-4F88-9883-7455BA3C584B}"/>
              </a:ext>
            </a:extLst>
          </p:cNvPr>
          <p:cNvSpPr/>
          <p:nvPr/>
        </p:nvSpPr>
        <p:spPr>
          <a:xfrm>
            <a:off x="6671259" y="4949529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4476A9D4-B417-480C-8C62-2A77006A628C}"/>
              </a:ext>
            </a:extLst>
          </p:cNvPr>
          <p:cNvSpPr/>
          <p:nvPr/>
        </p:nvSpPr>
        <p:spPr>
          <a:xfrm>
            <a:off x="7333920" y="4187544"/>
            <a:ext cx="715694" cy="4853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3ED2BCB-9A6D-4C6C-8CB5-59A7A1C20328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98A97717-2102-4A66-8580-F5E050E5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5822"/>
          <a:stretch>
            <a:fillRect/>
          </a:stretch>
        </p:blipFill>
        <p:spPr bwMode="auto">
          <a:xfrm>
            <a:off x="1502267" y="3014614"/>
            <a:ext cx="3107613" cy="316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AFA79CDA-AB2A-4EB2-B7E3-FF4A129B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68780" y="4168803"/>
            <a:ext cx="4191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D9E9B7F1-B09D-4255-AA32-681020E084D4}"/>
                  </a:ext>
                </a:extLst>
              </p14:cNvPr>
              <p14:cNvContentPartPr/>
              <p14:nvPr/>
            </p14:nvContentPartPr>
            <p14:xfrm>
              <a:off x="3679200" y="2607480"/>
              <a:ext cx="660960" cy="49140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D9E9B7F1-B09D-4255-AA32-681020E084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9840" y="2598120"/>
                <a:ext cx="679680" cy="51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7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533465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Figura de polo direta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As cores representam as intensidades relativas do plano cristalino ou direção cristalina na amostra em análise;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Intensidade é relativa. Se distribuição de orientações  fosse totalmente ao acaso, o círculo seria todo verde, correspondendo a intensidade 1 para todas as direções. Se, ocorrem muitos  em certas direções;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E7B80A6-DB79-445A-BBEB-08248F6A9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9"/>
          <a:stretch/>
        </p:blipFill>
        <p:spPr>
          <a:xfrm>
            <a:off x="5906407" y="4358107"/>
            <a:ext cx="855444" cy="17808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338D457-3143-4EF6-9776-92184462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624" y="3912680"/>
            <a:ext cx="2794302" cy="267589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4F8D78-B69A-4905-97CF-C51E1EBC2E65}"/>
              </a:ext>
            </a:extLst>
          </p:cNvPr>
          <p:cNvSpPr txBox="1"/>
          <p:nvPr/>
        </p:nvSpPr>
        <p:spPr>
          <a:xfrm>
            <a:off x="1943209" y="466624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{100}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FDFCE2-3F96-4A0F-9473-F791EDEC2084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4028A366-5F9F-4624-A7C9-20E20CEB40B0}"/>
                  </a:ext>
                </a:extLst>
              </p14:cNvPr>
              <p14:cNvContentPartPr/>
              <p14:nvPr/>
            </p14:nvContentPartPr>
            <p14:xfrm>
              <a:off x="4482720" y="4750560"/>
              <a:ext cx="500400" cy="4557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4028A366-5F9F-4624-A7C9-20E20CEB40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3360" y="4741200"/>
                <a:ext cx="519120" cy="47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19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Projeção estereográfica – figura de polo direta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2429" y="1905000"/>
            <a:ext cx="3172991" cy="470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A01465-4A9A-4BF9-8768-4E8C35980CFB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292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Figura de polo inversa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Todas os planos podem ser encontrados em uma única região da figura de polo.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2" descr="How to create an inverse pole figure color map? - Mathematica ...">
            <a:extLst>
              <a:ext uri="{FF2B5EF4-FFF2-40B4-BE49-F238E27FC236}">
                <a16:creationId xmlns:a16="http://schemas.microsoft.com/office/drawing/2014/main" id="{27CE5CEE-5E56-4566-8C9D-C2C12476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5" y="2613314"/>
            <a:ext cx="3703879" cy="36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6C7CEA4-17FF-486D-94EC-C10F50CEF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84" y="2975429"/>
            <a:ext cx="4122334" cy="318414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AEBE3FB-9C82-4129-A52D-293D3F0E4CBD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DBDF5455-23F9-422D-8D6E-90F083D2B1D5}"/>
                  </a:ext>
                </a:extLst>
              </p14:cNvPr>
              <p14:cNvContentPartPr/>
              <p14:nvPr/>
            </p14:nvContentPartPr>
            <p14:xfrm>
              <a:off x="2652120" y="3429000"/>
              <a:ext cx="634320" cy="84852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DBDF5455-23F9-422D-8D6E-90F083D2B1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2760" y="3419640"/>
                <a:ext cx="653040" cy="86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064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Figura de polo inversa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Atribuo uma cor a cada orientação de plano, ou direção;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Neste caso, grãos com (111)// </a:t>
            </a:r>
            <a:r>
              <a:rPr lang="pt-B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superf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são azuis grãos com (001)// </a:t>
            </a:r>
            <a:r>
              <a:rPr lang="pt-B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superf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são vermelhos, por exemplo;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Não é possível representar na mesma  imagem a orientação do plano e direção, apesar da informação ser disponível.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1" name="Picture 9" descr="scan2">
            <a:extLst>
              <a:ext uri="{FF2B5EF4-FFF2-40B4-BE49-F238E27FC236}">
                <a16:creationId xmlns:a16="http://schemas.microsoft.com/office/drawing/2014/main" id="{5546AB45-7741-407A-8E0A-5A34B567F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564" y="4692197"/>
            <a:ext cx="8280400" cy="1946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867FE9A-B1B1-4549-B7E6-FED9FCBD6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8" r="44425" b="14791"/>
          <a:stretch/>
        </p:blipFill>
        <p:spPr bwMode="auto">
          <a:xfrm>
            <a:off x="7061428" y="3302908"/>
            <a:ext cx="15192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83CEEFA-BE27-4406-8E7F-615AD72FC0F9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Figura de polo inversa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19824"/>
            <a:ext cx="8763000" cy="281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1E22F4-1C3D-489B-8D88-29BD0E2C1C02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59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Figura de polo inversa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0A4FD08-09A0-464E-9D2C-BC3F3ECE4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6" t="8095" r="3925" b="46667"/>
          <a:stretch/>
        </p:blipFill>
        <p:spPr>
          <a:xfrm>
            <a:off x="4556957" y="2699655"/>
            <a:ext cx="4587043" cy="27756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D975DE2-B6C9-4C39-A9EE-B08E091C8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1" t="53808" r="3925" b="4524"/>
          <a:stretch/>
        </p:blipFill>
        <p:spPr>
          <a:xfrm>
            <a:off x="31930" y="2668811"/>
            <a:ext cx="4660395" cy="277404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5B66D9-4596-462C-A749-D1ACE0D80EAD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29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Figura de polo inversa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6A2639-8E4A-4893-8CDC-5728A33B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2" r="8286" b="3168"/>
          <a:stretch/>
        </p:blipFill>
        <p:spPr>
          <a:xfrm>
            <a:off x="116644" y="1952787"/>
            <a:ext cx="4352848" cy="390557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EF5DEE0-0D8F-4D4F-8D81-F033B4A07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2" t="7900" r="6289"/>
          <a:stretch/>
        </p:blipFill>
        <p:spPr>
          <a:xfrm>
            <a:off x="4543420" y="1875293"/>
            <a:ext cx="4515607" cy="3983065"/>
          </a:xfrm>
          <a:prstGeom prst="rect">
            <a:avLst/>
          </a:prstGeom>
        </p:spPr>
      </p:pic>
      <p:grpSp>
        <p:nvGrpSpPr>
          <p:cNvPr id="16" name="Group 35">
            <a:extLst>
              <a:ext uri="{FF2B5EF4-FFF2-40B4-BE49-F238E27FC236}">
                <a16:creationId xmlns:a16="http://schemas.microsoft.com/office/drawing/2014/main" id="{F542D88F-BDBC-47A8-B7B1-034E11376696}"/>
              </a:ext>
            </a:extLst>
          </p:cNvPr>
          <p:cNvGrpSpPr>
            <a:grpSpLocks/>
          </p:cNvGrpSpPr>
          <p:nvPr/>
        </p:nvGrpSpPr>
        <p:grpSpPr bwMode="auto">
          <a:xfrm>
            <a:off x="1433458" y="5990710"/>
            <a:ext cx="5889625" cy="533400"/>
            <a:chOff x="612" y="3648"/>
            <a:chExt cx="3710" cy="336"/>
          </a:xfrm>
          <a:solidFill>
            <a:schemeClr val="bg1"/>
          </a:solidFill>
        </p:grpSpPr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BA2937F7-6051-4364-BA4B-E60350199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888"/>
              <a:ext cx="96" cy="9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8" name="Group 34">
              <a:extLst>
                <a:ext uri="{FF2B5EF4-FFF2-40B4-BE49-F238E27FC236}">
                  <a16:creationId xmlns:a16="http://schemas.microsoft.com/office/drawing/2014/main" id="{384CC769-EF94-42BC-B11C-7431BBA524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3648"/>
              <a:ext cx="3710" cy="336"/>
              <a:chOff x="672" y="3648"/>
              <a:chExt cx="3710" cy="336"/>
            </a:xfrm>
            <a:grpFill/>
          </p:grpSpPr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90F726AA-9BB3-46F3-ADB4-7A4022C5B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2" y="3929"/>
                <a:ext cx="30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" name="Rectangle 10">
                <a:extLst>
                  <a:ext uri="{FF2B5EF4-FFF2-40B4-BE49-F238E27FC236}">
                    <a16:creationId xmlns:a16="http://schemas.microsoft.com/office/drawing/2014/main" id="{F2BFF7FB-E84E-4049-897D-6BA34F624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3888"/>
                <a:ext cx="96" cy="9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4F011E51-353A-4171-8710-162020A0C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26657">
                <a:off x="1632" y="3888"/>
                <a:ext cx="96" cy="9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" name="Rectangle 12">
                <a:extLst>
                  <a:ext uri="{FF2B5EF4-FFF2-40B4-BE49-F238E27FC236}">
                    <a16:creationId xmlns:a16="http://schemas.microsoft.com/office/drawing/2014/main" id="{B7CD206D-D56D-4FA1-9296-C6D6742DB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00000">
                <a:off x="2400" y="3888"/>
                <a:ext cx="96" cy="9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" name="Rectangle 13">
                <a:extLst>
                  <a:ext uri="{FF2B5EF4-FFF2-40B4-BE49-F238E27FC236}">
                    <a16:creationId xmlns:a16="http://schemas.microsoft.com/office/drawing/2014/main" id="{5F4FF7DE-B789-42A1-9DB0-1BC930DB5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804032">
                <a:off x="3216" y="3888"/>
                <a:ext cx="96" cy="9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" name="Text Box 15">
                <a:extLst>
                  <a:ext uri="{FF2B5EF4-FFF2-40B4-BE49-F238E27FC236}">
                    <a16:creationId xmlns:a16="http://schemas.microsoft.com/office/drawing/2014/main" id="{E8F942E2-F397-40ED-9870-6B2E41A52E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" y="3648"/>
                <a:ext cx="600" cy="19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 sz="1400">
                    <a:latin typeface="Times New Roman" panose="02020603050405020304" pitchFamily="18" charset="0"/>
                  </a:rPr>
                  <a:t>(001)[100]</a:t>
                </a:r>
              </a:p>
            </p:txBody>
          </p:sp>
          <p:sp>
            <p:nvSpPr>
              <p:cNvPr id="25" name="Text Box 16">
                <a:extLst>
                  <a:ext uri="{FF2B5EF4-FFF2-40B4-BE49-F238E27FC236}">
                    <a16:creationId xmlns:a16="http://schemas.microsoft.com/office/drawing/2014/main" id="{008D451C-BB9A-4A83-9F5E-252A0BE2AB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648"/>
                <a:ext cx="600" cy="19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 sz="1400">
                    <a:latin typeface="Times New Roman" panose="02020603050405020304" pitchFamily="18" charset="0"/>
                  </a:rPr>
                  <a:t>(001)[110]</a:t>
                </a:r>
              </a:p>
            </p:txBody>
          </p:sp>
          <p:sp>
            <p:nvSpPr>
              <p:cNvPr id="26" name="Text Box 17">
                <a:extLst>
                  <a:ext uri="{FF2B5EF4-FFF2-40B4-BE49-F238E27FC236}">
                    <a16:creationId xmlns:a16="http://schemas.microsoft.com/office/drawing/2014/main" id="{11277B7D-36D8-4FB9-88F0-55900E116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2" y="3703"/>
                <a:ext cx="600" cy="19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altLang="pt-BR" sz="1400">
                    <a:latin typeface="Times New Roman" panose="02020603050405020304" pitchFamily="18" charset="0"/>
                  </a:rPr>
                  <a:t>(001)[010]</a:t>
                </a:r>
              </a:p>
            </p:txBody>
          </p:sp>
        </p:grp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D958040-B14F-4082-A31D-06032249C6F8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2B5B9962-4884-49B1-A2E3-501A8EC9BAC2}"/>
                  </a:ext>
                </a:extLst>
              </p14:cNvPr>
              <p14:cNvContentPartPr/>
              <p14:nvPr/>
            </p14:nvContentPartPr>
            <p14:xfrm>
              <a:off x="1875240" y="3348720"/>
              <a:ext cx="813240" cy="315252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2B5B9962-4884-49B1-A2E3-501A8EC9BA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5880" y="3339360"/>
                <a:ext cx="831960" cy="317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51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821296" y="471619"/>
            <a:ext cx="663457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chemeClr val="tx1"/>
                </a:solidFill>
                <a:latin typeface="Arial"/>
                <a:cs typeface="Arial"/>
              </a:rPr>
              <a:t>ESCOLA POLITÉCNICA DA UNIVERSIDADE DE SÃO PAULO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13179" y="916422"/>
            <a:ext cx="621067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chemeClr val="tx1"/>
                </a:solidFill>
                <a:latin typeface="Arial"/>
                <a:cs typeface="Arial"/>
              </a:rPr>
              <a:t>Departamento de Engenharia Metalúrgica e de Materiais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002622" y="2913440"/>
            <a:ext cx="327935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Textura cristalográfica</a:t>
            </a:r>
            <a:endParaRPr lang="en-US" alt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7" y="177169"/>
            <a:ext cx="1038333" cy="157508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0" y="4851674"/>
            <a:ext cx="9144000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>
              <a:lnSpc>
                <a:spcPct val="100000"/>
              </a:lnSpc>
            </a:pPr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PMT 3301 – Fundamentos de Cristalografia e Difração; </a:t>
            </a:r>
            <a:br>
              <a:rPr lang="pt-BR" sz="2000" dirty="0"/>
            </a:br>
            <a:endParaRPr sz="21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7809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1700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Espaço de Euler (ODF)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ODF dá a frequência de ocorrência de cada orientação {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hkl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}&lt;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uvw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&gt; de uma amostra;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Numa amostra sem textura, ou seja, com cristais orientados ao acaso, todas as orientações são igualmente prováveis. A intensidade relativa de cada orientação é 1;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Numa amostra com textura, cada orientação terá intensidade X vezes a aleatória.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D1266A-94C6-483D-95C4-64ADAD903F1A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Espaço de Euler (ODF)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No Espaço de Euler só é possível representar graficamente uma superfície de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isointensidade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Num corte do espaço de Euler posso representar várias isolinhas.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8B9B47A-F45E-4A47-9D3F-7A22E50855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94895" y="3112330"/>
            <a:ext cx="3610263" cy="3392505"/>
            <a:chOff x="249" y="845"/>
            <a:chExt cx="2404" cy="2259"/>
          </a:xfrm>
        </p:grpSpPr>
        <p:pic>
          <p:nvPicPr>
            <p:cNvPr id="15" name="Picture 4" descr="fibracubo">
              <a:extLst>
                <a:ext uri="{FF2B5EF4-FFF2-40B4-BE49-F238E27FC236}">
                  <a16:creationId xmlns:a16="http://schemas.microsoft.com/office/drawing/2014/main" id="{7BF52A5A-9706-495B-95F8-ACA9FB88A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845"/>
              <a:ext cx="2404" cy="2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1A8A1264-D26B-4040-8CB7-6DD6E63E46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2" y="1026"/>
              <a:ext cx="453" cy="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9">
              <a:extLst>
                <a:ext uri="{FF2B5EF4-FFF2-40B4-BE49-F238E27FC236}">
                  <a16:creationId xmlns:a16="http://schemas.microsoft.com/office/drawing/2014/main" id="{149E17BA-1CCB-4D05-90E9-5A10B2325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570"/>
              <a:ext cx="0" cy="13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9" name="Imagem 18" descr="Tela de computador com fundo verde&#10;&#10;Descrição gerada automaticamente com confiança baixa">
            <a:extLst>
              <a:ext uri="{FF2B5EF4-FFF2-40B4-BE49-F238E27FC236}">
                <a16:creationId xmlns:a16="http://schemas.microsoft.com/office/drawing/2014/main" id="{E348F470-572B-469C-99D9-FAE471B3C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4" y="3084164"/>
            <a:ext cx="4288808" cy="343104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B7F6062-93AB-4035-A141-79216700757F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Espaço de Euler (ODF)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 descr="Tela de computador com fundo verde&#10;&#10;Descrição gerada automaticamente com confiança baixa">
            <a:extLst>
              <a:ext uri="{FF2B5EF4-FFF2-40B4-BE49-F238E27FC236}">
                <a16:creationId xmlns:a16="http://schemas.microsoft.com/office/drawing/2014/main" id="{C577ADCD-384D-448F-9E9F-387B39988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6" y="1845128"/>
            <a:ext cx="5878284" cy="4702627"/>
          </a:xfrm>
          <a:prstGeom prst="rect">
            <a:avLst/>
          </a:pr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1C8AD761-CA9D-457F-92AA-059D3EAAC5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9958" y="3135085"/>
            <a:ext cx="2832397" cy="2661557"/>
            <a:chOff x="249" y="845"/>
            <a:chExt cx="2404" cy="2259"/>
          </a:xfrm>
        </p:grpSpPr>
        <p:pic>
          <p:nvPicPr>
            <p:cNvPr id="17" name="Picture 4" descr="fibracubo">
              <a:extLst>
                <a:ext uri="{FF2B5EF4-FFF2-40B4-BE49-F238E27FC236}">
                  <a16:creationId xmlns:a16="http://schemas.microsoft.com/office/drawing/2014/main" id="{B847A103-8E5F-4F0C-A127-3DC798500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845"/>
              <a:ext cx="2404" cy="2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0D411B2C-D996-4E76-842B-8F05E4D2B0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2" y="1026"/>
              <a:ext cx="453" cy="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9">
              <a:extLst>
                <a:ext uri="{FF2B5EF4-FFF2-40B4-BE49-F238E27FC236}">
                  <a16:creationId xmlns:a16="http://schemas.microsoft.com/office/drawing/2014/main" id="{5B3B5695-2234-492A-9A05-E9AAA66E9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570"/>
              <a:ext cx="0" cy="13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9429C178-84CF-4789-A522-98BCED9F8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83" t="2720" b="6075"/>
          <a:stretch/>
        </p:blipFill>
        <p:spPr>
          <a:xfrm>
            <a:off x="4059979" y="2302328"/>
            <a:ext cx="5002380" cy="39678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5ABD2A0-6B9D-480D-8497-591C227647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24"/>
          <a:stretch/>
        </p:blipFill>
        <p:spPr>
          <a:xfrm>
            <a:off x="119921" y="2571241"/>
            <a:ext cx="3912433" cy="367514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E4572B3A-489E-4BE1-92C5-0B969EB2695F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8 4.44444E-6 L -0.31232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9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6323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Espaço de Euler (ODF)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Exemplo de uma textura “com nome”;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Textura Cubo (001)&lt;100&gt;;</a:t>
            </a:r>
          </a:p>
          <a:p>
            <a:pPr marL="457200" indent="-457200"/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Textura Cubo rodado (001)&lt;110&gt;;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Textura </a:t>
            </a:r>
            <a:r>
              <a:rPr lang="pt-BR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Goss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(110)&lt;100&gt;;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ED25814-99A5-4D58-881B-FB811F86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1" y="4078514"/>
            <a:ext cx="5586518" cy="24651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07A40C-572C-41A4-815C-2A5123ED3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" r="1750"/>
          <a:stretch/>
        </p:blipFill>
        <p:spPr>
          <a:xfrm>
            <a:off x="5840733" y="3918856"/>
            <a:ext cx="3303267" cy="265679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3F066EC-528C-4B9B-A3E1-9CA5B62BC222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6323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Espaço de Euler (ODF)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Exemplo de uma textura “sem nome”. 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3BE4C2-D446-4D59-9285-B26498EF1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16"/>
          <a:stretch/>
        </p:blipFill>
        <p:spPr>
          <a:xfrm>
            <a:off x="5688038" y="3011891"/>
            <a:ext cx="3381010" cy="25144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6D3AA38-1977-418F-BF3E-7250D0771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2" y="3072983"/>
            <a:ext cx="5450096" cy="240496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C1D6BB0-4FCD-419C-A66C-B670462BDE06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21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6247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Espaço de Euler (ODF)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Exemplo de fibras (conjunto de algumas texturas específicas);</a:t>
            </a:r>
          </a:p>
          <a:p>
            <a:pPr marL="457200" indent="-457200"/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Fibra alfa (</a:t>
            </a:r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e gama (</a:t>
            </a:r>
            <a:r>
              <a:rPr lang="el-G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são típicas de materiais deformados a frio ou recristalizados após deformação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C1D6BB0-4FCD-419C-A66C-B670462BDE06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79E5E40-DB7B-4F1C-8D9B-62E5E808D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3" t="2720" b="6075"/>
          <a:stretch/>
        </p:blipFill>
        <p:spPr>
          <a:xfrm>
            <a:off x="4147269" y="2989941"/>
            <a:ext cx="4711889" cy="373742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1B17F8-DEB8-43DE-80C2-14747A20B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24"/>
          <a:stretch/>
        </p:blipFill>
        <p:spPr>
          <a:xfrm>
            <a:off x="105407" y="3050213"/>
            <a:ext cx="3912433" cy="36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4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402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2246769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Para entender as cores das imagens do EBSD 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As linhas horizontais representam planos paralelos a superfície, onde a variação de phi1 é a  rotação desse plano em torno da sua normal;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Só a linha vertical para phi1=0 mantém fixa a direção paralela a direção de laminação, no caso [100].</a:t>
            </a: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F214345B-C829-4E48-9009-46EABA8598B1}"/>
                  </a:ext>
                </a:extLst>
              </p14:cNvPr>
              <p14:cNvContentPartPr/>
              <p14:nvPr/>
            </p14:nvContentPartPr>
            <p14:xfrm>
              <a:off x="3607560" y="2152080"/>
              <a:ext cx="982800" cy="145584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F214345B-C829-4E48-9009-46EABA8598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8200" y="2142720"/>
                <a:ext cx="1001520" cy="14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034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O corte phi</a:t>
            </a:r>
            <a:r>
              <a:rPr lang="pt-BR" altLang="pt-BR" baseline="-25000"/>
              <a:t>2 </a:t>
            </a:r>
            <a:r>
              <a:rPr lang="pt-BR" altLang="pt-BR"/>
              <a:t>= 0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r>
              <a:rPr lang="pt-BR" altLang="pt-BR" sz="2000" b="1" dirty="0">
                <a:solidFill>
                  <a:srgbClr val="0066FF"/>
                </a:solidFill>
              </a:rPr>
              <a:t>as linhas horizontais representam planos paralelos a superfície, onde a variação de phi1 é a  rotação desse plano em torno da sua normal.</a:t>
            </a:r>
            <a:r>
              <a:rPr lang="pt-BR" altLang="pt-BR" sz="2000" dirty="0"/>
              <a:t> </a:t>
            </a:r>
            <a:r>
              <a:rPr lang="pt-BR" altLang="pt-BR" sz="1400" dirty="0"/>
              <a:t>(lembrar que phi1 é uma rotação em torno de z).</a:t>
            </a:r>
          </a:p>
          <a:p>
            <a:endParaRPr lang="pt-BR" altLang="pt-BR" sz="2000" dirty="0"/>
          </a:p>
          <a:p>
            <a:r>
              <a:rPr lang="pt-BR" altLang="pt-BR" sz="2000" b="1" dirty="0">
                <a:solidFill>
                  <a:srgbClr val="0066FF"/>
                </a:solidFill>
              </a:rPr>
              <a:t>Só a linha vertical para phi1=0 mantém fixa a direção paralela a direção de laminação, no caso [100].</a:t>
            </a:r>
            <a:r>
              <a:rPr lang="pt-BR" altLang="pt-BR" sz="2000" dirty="0"/>
              <a:t> </a:t>
            </a:r>
            <a:r>
              <a:rPr lang="pt-BR" altLang="pt-BR" sz="1600" dirty="0"/>
              <a:t>(lembrar que </a:t>
            </a:r>
            <a:r>
              <a:rPr lang="pt-BR" altLang="pt-BR" sz="1600" dirty="0" err="1"/>
              <a:t>phi</a:t>
            </a:r>
            <a:r>
              <a:rPr lang="pt-BR" altLang="pt-BR" sz="1600" dirty="0"/>
              <a:t> é a rotação em torno de x’)</a:t>
            </a:r>
            <a:endParaRPr lang="pt-BR" altLang="pt-BR" sz="2800" dirty="0"/>
          </a:p>
        </p:txBody>
      </p:sp>
      <p:pic>
        <p:nvPicPr>
          <p:cNvPr id="50180" name="Picture 4" descr="phi=0 com linh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4938" y="1196975"/>
            <a:ext cx="5199062" cy="5432425"/>
          </a:xfrm>
        </p:spPr>
      </p:pic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pt-BR"/>
              <a:t>PMT 2200 em 2006</a:t>
            </a:r>
          </a:p>
        </p:txBody>
      </p:sp>
      <p:sp>
        <p:nvSpPr>
          <p:cNvPr id="6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CD59-22BF-40EB-80D1-1CC4D1C9B936}" type="slidenum">
              <a:rPr lang="pt-BR" altLang="pt-BR"/>
              <a:pPr/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2931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O corte phi</a:t>
            </a:r>
            <a:r>
              <a:rPr lang="pt-BR" altLang="pt-BR" baseline="-25000"/>
              <a:t>2 </a:t>
            </a:r>
            <a:r>
              <a:rPr lang="pt-BR" altLang="pt-BR"/>
              <a:t>= 0</a:t>
            </a:r>
          </a:p>
        </p:txBody>
      </p:sp>
      <p:pic>
        <p:nvPicPr>
          <p:cNvPr id="54276" name="Picture 4" descr="phi=0 com linh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0"/>
            <a:ext cx="6784975" cy="7088188"/>
          </a:xfrm>
        </p:spPr>
      </p:pic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pt-BR"/>
              <a:t>PMT 2200 em 2006</a:t>
            </a:r>
          </a:p>
        </p:txBody>
      </p:sp>
      <p:sp>
        <p:nvSpPr>
          <p:cNvPr id="6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D1BD-7359-45CA-B307-65F3F618EB68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76238" y="1452563"/>
            <a:ext cx="11144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1">
                <a:solidFill>
                  <a:srgbClr val="FF0000"/>
                </a:solidFill>
              </a:rPr>
              <a:t>Corte</a:t>
            </a:r>
          </a:p>
          <a:p>
            <a:r>
              <a:rPr lang="el-GR" altLang="pt-BR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pt-BR" altLang="pt-BR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pt-BR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endParaRPr lang="el-GR" altLang="pt-BR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1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Materiais policristalinos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 grande maioria dos materiais são policristalinos: contém muitos cristais (“grãos”);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Tamanho médio de grão entre 10μm e 1mm;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Todas as p</a:t>
            </a:r>
            <a:r>
              <a:rPr lang="pt-BR" alt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ropriedades dependem das características dos grãos: 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Tamanho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Forma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alt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Orientação.</a:t>
            </a: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4" descr="3935-0">
            <a:extLst>
              <a:ext uri="{FF2B5EF4-FFF2-40B4-BE49-F238E27FC236}">
                <a16:creationId xmlns:a16="http://schemas.microsoft.com/office/drawing/2014/main" id="{F733CF34-C171-40C9-A80D-1342CCB4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762" y="3423556"/>
            <a:ext cx="3820188" cy="30513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55E088B7-D1F8-4C9F-B607-172AFB8469AD}"/>
                  </a:ext>
                </a:extLst>
              </p14:cNvPr>
              <p14:cNvContentPartPr/>
              <p14:nvPr/>
            </p14:nvContentPartPr>
            <p14:xfrm>
              <a:off x="2634480" y="4420080"/>
              <a:ext cx="6304680" cy="130428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55E088B7-D1F8-4C9F-B607-172AFB8469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5120" y="4410720"/>
                <a:ext cx="6323400" cy="132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5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pt-BR" altLang="pt-BR"/>
              <a:t>O corte phi</a:t>
            </a:r>
            <a:r>
              <a:rPr lang="pt-BR" altLang="pt-BR" baseline="-25000"/>
              <a:t>2</a:t>
            </a:r>
            <a:r>
              <a:rPr lang="pt-BR" altLang="pt-BR"/>
              <a:t> = 45</a:t>
            </a:r>
            <a:r>
              <a:rPr lang="pt-BR" altLang="pt-BR" baseline="30000"/>
              <a:t>o</a:t>
            </a:r>
            <a:endParaRPr lang="pt-BR" altLang="pt-BR"/>
          </a:p>
        </p:txBody>
      </p:sp>
      <p:pic>
        <p:nvPicPr>
          <p:cNvPr id="52227" name="Picture 3" descr="phi2=45 com linh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066800"/>
            <a:ext cx="5434013" cy="5486400"/>
          </a:xfrm>
        </p:spPr>
      </p:pic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pt-BR"/>
              <a:t>PMT 2200 em 2006</a:t>
            </a:r>
          </a:p>
        </p:txBody>
      </p:sp>
      <p:sp>
        <p:nvSpPr>
          <p:cNvPr id="6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F3F9-A667-4245-B69E-87054387EF7C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30480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 sz="2400">
                <a:latin typeface="Times New Roman" panose="02020603050405020304" pitchFamily="18" charset="0"/>
              </a:rPr>
              <a:t>O plano phi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 = 45</a:t>
            </a:r>
            <a:r>
              <a:rPr lang="pt-BR" altLang="pt-BR" sz="2400" baseline="30000">
                <a:latin typeface="Times New Roman" panose="02020603050405020304" pitchFamily="18" charset="0"/>
              </a:rPr>
              <a:t>o</a:t>
            </a:r>
            <a:r>
              <a:rPr lang="pt-BR" altLang="pt-BR" sz="2400">
                <a:latin typeface="Times New Roman" panose="02020603050405020304" pitchFamily="18" charset="0"/>
              </a:rPr>
              <a:t> é muito usado  nos aços por incluir vários componentes intensos da textura:</a:t>
            </a:r>
          </a:p>
          <a:p>
            <a:pPr algn="ctr"/>
            <a:endParaRPr lang="pt-BR" altLang="pt-BR" sz="2400">
              <a:latin typeface="Times New Roman" panose="02020603050405020304" pitchFamily="18" charset="0"/>
            </a:endParaRPr>
          </a:p>
          <a:p>
            <a:pPr algn="ctr"/>
            <a:r>
              <a:rPr lang="pt-BR" altLang="pt-BR" sz="2400">
                <a:latin typeface="Times New Roman" panose="02020603050405020304" pitchFamily="18" charset="0"/>
              </a:rPr>
              <a:t>a linha phi=0 tb mostra o plano (100)//superf.</a:t>
            </a:r>
          </a:p>
          <a:p>
            <a:pPr algn="ctr"/>
            <a:endParaRPr lang="pt-BR" altLang="pt-BR" sz="2400">
              <a:latin typeface="Times New Roman" panose="02020603050405020304" pitchFamily="18" charset="0"/>
            </a:endParaRPr>
          </a:p>
          <a:p>
            <a:pPr algn="ctr"/>
            <a:r>
              <a:rPr lang="pt-BR" altLang="pt-BR" sz="2400">
                <a:latin typeface="Times New Roman" panose="02020603050405020304" pitchFamily="18" charset="0"/>
              </a:rPr>
              <a:t>A linha phi</a:t>
            </a:r>
            <a:r>
              <a:rPr lang="pt-BR" altLang="pt-BR" sz="2400" baseline="-25000">
                <a:latin typeface="Times New Roman" panose="02020603050405020304" pitchFamily="18" charset="0"/>
              </a:rPr>
              <a:t>1</a:t>
            </a:r>
            <a:r>
              <a:rPr lang="pt-BR" altLang="pt-BR" sz="2400">
                <a:latin typeface="Times New Roman" panose="02020603050405020304" pitchFamily="18" charset="0"/>
              </a:rPr>
              <a:t>=0 mostra [110]//DL.</a:t>
            </a:r>
          </a:p>
          <a:p>
            <a:pPr algn="ctr"/>
            <a:endParaRPr lang="pt-BR" altLang="pt-BR" sz="2400">
              <a:latin typeface="Times New Roman" panose="02020603050405020304" pitchFamily="18" charset="0"/>
            </a:endParaRPr>
          </a:p>
          <a:p>
            <a:pPr algn="ctr"/>
            <a:r>
              <a:rPr lang="pt-BR" altLang="pt-BR" sz="2400">
                <a:latin typeface="Times New Roman" panose="02020603050405020304" pitchFamily="18" charset="0"/>
              </a:rPr>
              <a:t>A linha phi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r>
              <a:rPr lang="pt-BR" altLang="pt-BR" sz="2400">
                <a:latin typeface="Times New Roman" panose="02020603050405020304" pitchFamily="18" charset="0"/>
              </a:rPr>
              <a:t>=55</a:t>
            </a:r>
            <a:r>
              <a:rPr lang="pt-BR" altLang="pt-BR" sz="2400" baseline="30000">
                <a:latin typeface="Times New Roman" panose="02020603050405020304" pitchFamily="18" charset="0"/>
              </a:rPr>
              <a:t>o</a:t>
            </a:r>
            <a:r>
              <a:rPr lang="pt-BR" altLang="pt-BR" sz="2400">
                <a:latin typeface="Times New Roman" panose="02020603050405020304" pitchFamily="18" charset="0"/>
              </a:rPr>
              <a:t> mostra (111)//superf.</a:t>
            </a:r>
          </a:p>
        </p:txBody>
      </p:sp>
    </p:spTree>
    <p:extLst>
      <p:ext uri="{BB962C8B-B14F-4D97-AF65-F5344CB8AC3E}">
        <p14:creationId xmlns:p14="http://schemas.microsoft.com/office/powerpoint/2010/main" val="180043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Para entender as cores das imagens do EBSD 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cima.</a:t>
            </a: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-. 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&gt;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</a:p>
          <a:p>
            <a:pPr marL="457200" indent="-457200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3" descr="phi2=45">
            <a:extLst>
              <a:ext uri="{FF2B5EF4-FFF2-40B4-BE49-F238E27FC236}">
                <a16:creationId xmlns:a16="http://schemas.microsoft.com/office/drawing/2014/main" id="{F31C5DE8-FF3C-4FE7-86B3-F0E953E4E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7642" y="1332590"/>
            <a:ext cx="6451827" cy="49062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8BD7BA77-6C89-4D58-9110-9E29EE282C94}"/>
                  </a:ext>
                </a:extLst>
              </p14:cNvPr>
              <p14:cNvContentPartPr/>
              <p14:nvPr/>
            </p14:nvContentPartPr>
            <p14:xfrm>
              <a:off x="2893320" y="2286000"/>
              <a:ext cx="2554200" cy="284004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8BD7BA77-6C89-4D58-9110-9E29EE282C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3960" y="2276640"/>
                <a:ext cx="2572920" cy="28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98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Para entender as cores das imagens do EBSD 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Todas as orientações possíveis estão descritas neste cubo;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 origem é a orientação (100)[001];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A linha φ1 de 0 a 90o, para Φ=0 e φ2=0 cobre as orientações.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FDCCAFB-6F15-44A5-9FDE-1166140A9FD6}"/>
              </a:ext>
            </a:extLst>
          </p:cNvPr>
          <p:cNvGrpSpPr/>
          <p:nvPr/>
        </p:nvGrpSpPr>
        <p:grpSpPr>
          <a:xfrm>
            <a:off x="8112579" y="2343150"/>
            <a:ext cx="3962400" cy="3581400"/>
            <a:chOff x="8093529" y="2743200"/>
            <a:chExt cx="3962400" cy="3581400"/>
          </a:xfrm>
        </p:grpSpPr>
        <p:sp>
          <p:nvSpPr>
            <p:cNvPr id="28" name="AutoShape 18">
              <a:extLst>
                <a:ext uri="{FF2B5EF4-FFF2-40B4-BE49-F238E27FC236}">
                  <a16:creationId xmlns:a16="http://schemas.microsoft.com/office/drawing/2014/main" id="{541A56E6-14A3-4156-8B58-7DCE8DA94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6929" y="4800600"/>
              <a:ext cx="3429000" cy="1524000"/>
            </a:xfrm>
            <a:prstGeom prst="parallelogram">
              <a:avLst>
                <a:gd name="adj" fmla="val 5625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AutoShape 19">
              <a:extLst>
                <a:ext uri="{FF2B5EF4-FFF2-40B4-BE49-F238E27FC236}">
                  <a16:creationId xmlns:a16="http://schemas.microsoft.com/office/drawing/2014/main" id="{7458544B-29ED-4E14-8F81-47DD9ADC2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6929" y="2743200"/>
              <a:ext cx="3429000" cy="1524000"/>
            </a:xfrm>
            <a:prstGeom prst="parallelogram">
              <a:avLst>
                <a:gd name="adj" fmla="val 5625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 sz="2400">
                <a:latin typeface="Times New Roman" panose="02020603050405020304" pitchFamily="18" charset="0"/>
              </a:endParaRPr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CB8BC135-644C-4112-B396-28ED2C344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6929" y="4267200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Line 21">
              <a:extLst>
                <a:ext uri="{FF2B5EF4-FFF2-40B4-BE49-F238E27FC236}">
                  <a16:creationId xmlns:a16="http://schemas.microsoft.com/office/drawing/2014/main" id="{C5D85A2F-1D4D-4396-893C-FA089F087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65129" y="2743200"/>
              <a:ext cx="0" cy="213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7961B333-E0B1-41C4-B9A5-F7DACF0BD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17729" y="4267200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EFA5D4E9-BA73-4964-A89B-8CADE0DF2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55929" y="2743200"/>
              <a:ext cx="0" cy="213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" name="Line 24">
              <a:extLst>
                <a:ext uri="{FF2B5EF4-FFF2-40B4-BE49-F238E27FC236}">
                  <a16:creationId xmlns:a16="http://schemas.microsoft.com/office/drawing/2014/main" id="{0266AE2B-7C86-4364-AF0C-0F03E1532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6929" y="4267200"/>
              <a:ext cx="762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" name="Line 25">
              <a:extLst>
                <a:ext uri="{FF2B5EF4-FFF2-40B4-BE49-F238E27FC236}">
                  <a16:creationId xmlns:a16="http://schemas.microsoft.com/office/drawing/2014/main" id="{9299E315-8BD8-4A2C-81D5-94C6E7A86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26929" y="3810000"/>
              <a:ext cx="228600" cy="457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" name="Line 26">
              <a:extLst>
                <a:ext uri="{FF2B5EF4-FFF2-40B4-BE49-F238E27FC236}">
                  <a16:creationId xmlns:a16="http://schemas.microsoft.com/office/drawing/2014/main" id="{09DFD278-D2D0-4C9D-9894-0F67E3671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6929" y="4267200"/>
              <a:ext cx="0" cy="685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" name="Text Box 27">
              <a:extLst>
                <a:ext uri="{FF2B5EF4-FFF2-40B4-BE49-F238E27FC236}">
                  <a16:creationId xmlns:a16="http://schemas.microsoft.com/office/drawing/2014/main" id="{25ED5BF9-2219-4690-A9CB-9D6C0D299D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5529" y="3810000"/>
              <a:ext cx="7254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phi2</a:t>
              </a:r>
            </a:p>
          </p:txBody>
        </p:sp>
        <p:sp>
          <p:nvSpPr>
            <p:cNvPr id="38" name="Text Box 28">
              <a:extLst>
                <a:ext uri="{FF2B5EF4-FFF2-40B4-BE49-F238E27FC236}">
                  <a16:creationId xmlns:a16="http://schemas.microsoft.com/office/drawing/2014/main" id="{E31A7FC3-380E-47CD-97C6-1CB751FA5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3529" y="3505200"/>
              <a:ext cx="7254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phi1</a:t>
              </a:r>
              <a:endParaRPr lang="pt-BR" altLang="pt-BR" sz="2400">
                <a:latin typeface="Times New Roman" panose="02020603050405020304" pitchFamily="18" charset="0"/>
              </a:endParaRPr>
            </a:p>
          </p:txBody>
        </p:sp>
        <p:sp>
          <p:nvSpPr>
            <p:cNvPr id="39" name="Text Box 29">
              <a:extLst>
                <a:ext uri="{FF2B5EF4-FFF2-40B4-BE49-F238E27FC236}">
                  <a16:creationId xmlns:a16="http://schemas.microsoft.com/office/drawing/2014/main" id="{65537B38-300E-40B2-97AA-6787C7749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6929" y="4572000"/>
              <a:ext cx="5730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altLang="pt-BR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phi</a:t>
              </a:r>
              <a:endParaRPr lang="pt-BR" altLang="pt-BR" sz="2400"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8070DB36-76D0-46A0-BE5C-0A336918FE9E}"/>
                  </a:ext>
                </a:extLst>
              </p14:cNvPr>
              <p14:cNvContentPartPr/>
              <p14:nvPr/>
            </p14:nvContentPartPr>
            <p14:xfrm>
              <a:off x="2107440" y="2687760"/>
              <a:ext cx="3483000" cy="292932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8070DB36-76D0-46A0-BE5C-0A336918FE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8080" y="2678400"/>
                <a:ext cx="3501720" cy="29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0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Figura de polo direta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mesmo material, o mesmo plano do material, pode ser analisado em função de diferentes planos cristalinos.</a:t>
            </a: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As figuras de polo deverão mostrar que são compatíveis entre si.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Se o material tem textura do tipo “cubo na face”, como mostra a figura de polo (100), necessariamente a figura de polo (110) tem que ter aquela distribuição de polos.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-;</a:t>
            </a:r>
          </a:p>
          <a:p>
            <a:pPr marL="457200" indent="-457200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;</a:t>
            </a:r>
          </a:p>
          <a:p>
            <a:pPr marL="457200" indent="-457200"/>
            <a:r>
              <a:rPr lang="pt-BR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651F009-E3F4-48E5-B5B1-8E3A1486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482" y="592609"/>
            <a:ext cx="2309298" cy="62653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5EC7A2C-FFA0-4148-A097-B0E1C852B1F5}"/>
              </a:ext>
            </a:extLst>
          </p:cNvPr>
          <p:cNvSpPr txBox="1"/>
          <p:nvPr/>
        </p:nvSpPr>
        <p:spPr>
          <a:xfrm>
            <a:off x="5894433" y="1295049"/>
            <a:ext cx="76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(100)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70C10C5-00BE-47EA-BA71-0F719FAF29B8}"/>
              </a:ext>
            </a:extLst>
          </p:cNvPr>
          <p:cNvSpPr txBox="1"/>
          <p:nvPr/>
        </p:nvSpPr>
        <p:spPr>
          <a:xfrm>
            <a:off x="5890394" y="3343986"/>
            <a:ext cx="76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(110)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C878E18-AF12-4548-BE38-413BAF901E4F}"/>
              </a:ext>
            </a:extLst>
          </p:cNvPr>
          <p:cNvSpPr txBox="1"/>
          <p:nvPr/>
        </p:nvSpPr>
        <p:spPr>
          <a:xfrm>
            <a:off x="6046833" y="5378285"/>
            <a:ext cx="76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(111)</a:t>
            </a:r>
          </a:p>
        </p:txBody>
      </p:sp>
    </p:spTree>
    <p:extLst>
      <p:ext uri="{BB962C8B-B14F-4D97-AF65-F5344CB8AC3E}">
        <p14:creationId xmlns:p14="http://schemas.microsoft.com/office/powerpoint/2010/main" val="37281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14985" y="33265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É possível também medir o ângulo entre dois planos;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Com base no ângulo entre a normal dos planos;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Ou, pode-se medir o ângulo entre os plano com base na distância entre os polos.</a:t>
            </a: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7440" y="3933056"/>
            <a:ext cx="291191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0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14985" y="33265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latin typeface="Arial" pitchFamily="34" charset="0"/>
                <a:cs typeface="Arial" pitchFamily="34" charset="0"/>
              </a:rPr>
              <a:t>Projeção da esfera em 2-D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É mais fácil medir o ângulo entre dois pontos se os mesmos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estivrem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em um plano do que em uma esfera;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Dessa forma, encontramos o mesmo problema que os cartógrafos encontraram para desenhar os países no globo terrestre.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É possível fazer a projeção mantendo os ângulos mas distorcendo as áreas;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Ou mantendo as áreas e distorcendo os ângulos;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Na projeção estereográfica usaremos a segunda opção.</a:t>
            </a: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14985" y="33265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2246769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Para coseguir medir os ângulos entre os polos;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Foi criado um gabarito chamado de rede de </a:t>
            </a:r>
            <a:r>
              <a:rPr lang="pt-BR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Wulff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8656" y="2789671"/>
            <a:ext cx="4368225" cy="392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12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14985" y="33265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3170099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Para coseguir medir os ângulos entre os polos;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Foi criado um gabarito chamado de rede de </a:t>
            </a:r>
            <a:r>
              <a:rPr lang="pt-BR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Wulff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Existe diversos tamanhos da rede de </a:t>
            </a:r>
            <a:r>
              <a:rPr lang="pt-BR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Wulff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Pode-se atingir uma precisão de 1° se o tamanho da rede for de 18 cm;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14985" y="33265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478463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Caso os polos caiam na mesma linha;</a:t>
            </a:r>
          </a:p>
          <a:p>
            <a:pPr marL="5478463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É possível facilmente calcular o ângulo entre os planos;</a:t>
            </a:r>
          </a:p>
          <a:p>
            <a:pPr marL="5478463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Basta saber para a rede de </a:t>
            </a:r>
            <a:r>
              <a:rPr lang="pt-BR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Wulff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quantos graus corresponde a cada distância;</a:t>
            </a:r>
          </a:p>
          <a:p>
            <a:pPr marL="5478463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Por exemplo, para a rede ao lado, cada distância corresponde a 10°.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916833"/>
            <a:ext cx="5010599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38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14985" y="33265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latin typeface="Arial" pitchFamily="34" charset="0"/>
                <a:cs typeface="Arial" pitchFamily="34" charset="0"/>
              </a:rPr>
              <a:t>E se o polos não caírem na mesma linha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478463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Neste caso, deve-se rodar a projeção até que os pontos caiam em alguma linha da rede;</a:t>
            </a:r>
          </a:p>
          <a:p>
            <a:pPr marL="5478463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 então medir a distância entre os pontos com base;</a:t>
            </a:r>
          </a:p>
          <a:p>
            <a:pPr marL="5478463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Neste caso, a distância entre os pontos P1 e P2 é de 30 °.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4747154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5067311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18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Textura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 valor do módulo de elasticidade (E= σ/ε) de um monocristal varia com a direção cristalina.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graphicFrame>
        <p:nvGraphicFramePr>
          <p:cNvPr id="15" name="Group 45">
            <a:extLst>
              <a:ext uri="{FF2B5EF4-FFF2-40B4-BE49-F238E27FC236}">
                <a16:creationId xmlns:a16="http://schemas.microsoft.com/office/drawing/2014/main" id="{E805D303-3E39-44D5-9BD3-55CAD5CC3B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249512"/>
              </p:ext>
            </p:extLst>
          </p:nvPr>
        </p:nvGraphicFramePr>
        <p:xfrm>
          <a:off x="3099708" y="2552700"/>
          <a:ext cx="6044292" cy="913720"/>
        </p:xfrm>
        <a:graphic>
          <a:graphicData uri="http://schemas.openxmlformats.org/drawingml/2006/table">
            <a:tbl>
              <a:tblPr/>
              <a:tblGrid>
                <a:gridCol w="1209835">
                  <a:extLst>
                    <a:ext uri="{9D8B030D-6E8A-4147-A177-3AD203B41FA5}">
                      <a16:colId xmlns:a16="http://schemas.microsoft.com/office/drawing/2014/main" val="3114281468"/>
                    </a:ext>
                  </a:extLst>
                </a:gridCol>
                <a:gridCol w="1208614">
                  <a:extLst>
                    <a:ext uri="{9D8B030D-6E8A-4147-A177-3AD203B41FA5}">
                      <a16:colId xmlns:a16="http://schemas.microsoft.com/office/drawing/2014/main" val="3923369804"/>
                    </a:ext>
                  </a:extLst>
                </a:gridCol>
                <a:gridCol w="1207394">
                  <a:extLst>
                    <a:ext uri="{9D8B030D-6E8A-4147-A177-3AD203B41FA5}">
                      <a16:colId xmlns:a16="http://schemas.microsoft.com/office/drawing/2014/main" val="2267920226"/>
                    </a:ext>
                  </a:extLst>
                </a:gridCol>
                <a:gridCol w="1208614">
                  <a:extLst>
                    <a:ext uri="{9D8B030D-6E8A-4147-A177-3AD203B41FA5}">
                      <a16:colId xmlns:a16="http://schemas.microsoft.com/office/drawing/2014/main" val="262321046"/>
                    </a:ext>
                  </a:extLst>
                </a:gridCol>
                <a:gridCol w="1209835">
                  <a:extLst>
                    <a:ext uri="{9D8B030D-6E8A-4147-A177-3AD203B41FA5}">
                      <a16:colId xmlns:a16="http://schemas.microsoft.com/office/drawing/2014/main" val="958795041"/>
                    </a:ext>
                  </a:extLst>
                </a:gridCol>
              </a:tblGrid>
              <a:tr h="4574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Direção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&lt;100&gt;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&lt;110&gt;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&lt;111&gt;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935769"/>
                  </a:ext>
                </a:extLst>
              </a:tr>
              <a:tr h="4563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kumimoji="0" lang="pt-BR" altLang="pt-BR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Ferro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GPa</a:t>
                      </a: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184617"/>
                  </a:ext>
                </a:extLst>
              </a:tr>
            </a:tbl>
          </a:graphicData>
        </a:graphic>
      </p:graphicFrame>
      <p:pic>
        <p:nvPicPr>
          <p:cNvPr id="16" name="Imagem 15">
            <a:extLst>
              <a:ext uri="{FF2B5EF4-FFF2-40B4-BE49-F238E27FC236}">
                <a16:creationId xmlns:a16="http://schemas.microsoft.com/office/drawing/2014/main" id="{9E01A329-86A0-4C2E-BC23-D39135D1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742" y="3619499"/>
            <a:ext cx="3280808" cy="298970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78FA195-24DB-4C5C-8CD3-AC6E5DD48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66" y="3600450"/>
            <a:ext cx="3478134" cy="296758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83C8640-B52B-466B-A471-FF3990067FDA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14985" y="33265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Projeção estereográfica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latin typeface="Arial" pitchFamily="34" charset="0"/>
                <a:cs typeface="Arial" pitchFamily="34" charset="0"/>
              </a:rPr>
              <a:t>Projeção estereográfica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276871"/>
            <a:ext cx="4645501" cy="458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564904"/>
            <a:ext cx="417157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359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Análise da textura  por EBSD com Imagem de Figura de Polo Inversa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A figura ao lado mostra que os </a:t>
            </a:r>
            <a:r>
              <a:rPr lang="pt-BR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pixeis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foram pintados com a cor da direção paralela ao eixo X da amostra;</a:t>
            </a:r>
          </a:p>
          <a:p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Portanto, um grão vermelho demonstra que todos os 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pixeis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 que o compõe estão orientados de maneira que seu eixo &lt;100&gt; está alinhado paralelamente à direção X da amostra.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46EFFAB-AFC4-4EC7-BE64-F8FB22B91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05" y="4393993"/>
            <a:ext cx="1714380" cy="17143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6367266-8E62-4153-8C5D-97CC68601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213" y="4253592"/>
            <a:ext cx="3101672" cy="201423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67267A3-5D12-4E02-B5C1-626899AB3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35" y="4178599"/>
            <a:ext cx="1459193" cy="20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11C22C5-30EB-4516-87C8-FE2B449D1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48" y="3184071"/>
            <a:ext cx="4554354" cy="346165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A0C9D8E-3C9A-4EC6-96BF-C822FE597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44979"/>
          <a:stretch/>
        </p:blipFill>
        <p:spPr bwMode="auto">
          <a:xfrm>
            <a:off x="600084" y="1453243"/>
            <a:ext cx="7792801" cy="157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42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412776"/>
            <a:ext cx="9144000" cy="3477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Textura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Frequentemente, desejamos saber a orientação cristalográfica dos grãos que estão espalhados no material;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Se os grãos estiverem distribuídos de forma aleatoriamente, podemos falar que os grãos estão com formato “aleatório” (propriedades isotrópicas);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Se os grãos estiverem direcionados, podemos falar que os grãos estão “texturizados” (propriedades anisotrópicos).</a:t>
            </a: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394AE3-F6B1-412F-BF96-4408FD85CF09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Textura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Definição: a descrição da distribuição de orientações cristalográficas dos cristais em relação a um sistema de referência;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Textura cristalográfica não é nem a forma dos cristais e nem a rugosidade da superfície do material;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Dizemos que uma chapa apresenta as direções de Laminação DN (DL ou RD), a direção transversal (DT ou TD), a direção normal (DN ou ND).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1" name="Picture 6" descr="textura0001">
            <a:extLst>
              <a:ext uri="{FF2B5EF4-FFF2-40B4-BE49-F238E27FC236}">
                <a16:creationId xmlns:a16="http://schemas.microsoft.com/office/drawing/2014/main" id="{A74CBC13-EFBF-44F6-B607-BFC349A32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10495" r="14886" b="12228"/>
          <a:stretch/>
        </p:blipFill>
        <p:spPr bwMode="auto">
          <a:xfrm>
            <a:off x="2139042" y="3526349"/>
            <a:ext cx="4816929" cy="18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EC0AC5-2F24-4B56-AE34-4E1B642C8F5B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1CC7CF41-5B0C-481F-8932-7CEF3E003012}"/>
                  </a:ext>
                </a:extLst>
              </p14:cNvPr>
              <p14:cNvContentPartPr/>
              <p14:nvPr/>
            </p14:nvContentPartPr>
            <p14:xfrm>
              <a:off x="5929560" y="3857760"/>
              <a:ext cx="360" cy="3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1CC7CF41-5B0C-481F-8932-7CEF3E0030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0200" y="3848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055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Textura</a:t>
            </a:r>
          </a:p>
          <a:p>
            <a:pPr marL="457200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Poderíamos descrever a orientação de um cristal em relação às direções DN, DL e DT da chapa, mas o padrão é usar o plano da superfície da chapa e a DL;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A orientação de um cristal pode ser descrita pelo índice de Miller do plano cristalino do cristal que é paralelo à superfície  e pelo índice de Miller da direção cristalina que é paralela à DL;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Orientação genérica é (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hkl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)[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uvw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], no qual:</a:t>
            </a:r>
          </a:p>
          <a:p>
            <a:pPr marL="15875" indent="-15875" algn="ctr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15875" indent="-15875" algn="ctr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hkl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) // superf. e [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uvw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]//DL 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DCABD9-C38F-472E-B6D4-032014BD9198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Textura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Orientação genérica é (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hkl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)[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uvw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], no qual:</a:t>
            </a:r>
          </a:p>
          <a:p>
            <a:pPr marL="15875" indent="-15875" algn="ctr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hkl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) // superf. e [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uvw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]//DL 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4" descr="textura0001">
            <a:extLst>
              <a:ext uri="{FF2B5EF4-FFF2-40B4-BE49-F238E27FC236}">
                <a16:creationId xmlns:a16="http://schemas.microsoft.com/office/drawing/2014/main" id="{E13154A2-262C-4F65-9D2D-F17EAD92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13667" r="15453" b="14821"/>
          <a:stretch/>
        </p:blipFill>
        <p:spPr bwMode="auto">
          <a:xfrm>
            <a:off x="2517436" y="4343400"/>
            <a:ext cx="5205979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F0AE5B83-DFD5-4166-92CE-ACACF4184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146" y="2763612"/>
            <a:ext cx="2752933" cy="16312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dirty="0">
                <a:solidFill>
                  <a:schemeClr val="tx1"/>
                </a:solidFill>
              </a:rPr>
              <a:t>Grão 2</a:t>
            </a:r>
          </a:p>
          <a:p>
            <a:r>
              <a:rPr lang="pt-BR" altLang="pt-BR" sz="2000" b="1" dirty="0">
                <a:solidFill>
                  <a:schemeClr val="tx1"/>
                </a:solidFill>
              </a:rPr>
              <a:t>(001)//</a:t>
            </a:r>
            <a:r>
              <a:rPr lang="pt-BR" altLang="pt-BR" sz="2000" b="1" dirty="0" err="1">
                <a:solidFill>
                  <a:schemeClr val="tx1"/>
                </a:solidFill>
              </a:rPr>
              <a:t>superf</a:t>
            </a:r>
            <a:endParaRPr lang="pt-BR" altLang="pt-BR" sz="2000" b="1" dirty="0">
              <a:solidFill>
                <a:schemeClr val="tx1"/>
              </a:solidFill>
            </a:endParaRPr>
          </a:p>
          <a:p>
            <a:r>
              <a:rPr lang="pt-BR" altLang="pt-BR" sz="2000" b="1" dirty="0">
                <a:solidFill>
                  <a:schemeClr val="tx1"/>
                </a:solidFill>
              </a:rPr>
              <a:t>&lt;110&gt;//DL</a:t>
            </a:r>
          </a:p>
          <a:p>
            <a:endParaRPr lang="pt-BR" altLang="pt-BR" sz="2000" b="1" dirty="0">
              <a:solidFill>
                <a:schemeClr val="tx1"/>
              </a:solidFill>
            </a:endParaRPr>
          </a:p>
          <a:p>
            <a:r>
              <a:rPr lang="pt-BR" altLang="pt-BR" sz="2000" b="1" dirty="0" err="1">
                <a:solidFill>
                  <a:schemeClr val="tx1"/>
                </a:solidFill>
              </a:rPr>
              <a:t>Orintação</a:t>
            </a:r>
            <a:r>
              <a:rPr lang="pt-BR" altLang="pt-BR" sz="2000" b="1" dirty="0">
                <a:solidFill>
                  <a:schemeClr val="tx1"/>
                </a:solidFill>
              </a:rPr>
              <a:t> é (001)&lt;110&gt;</a:t>
            </a: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77A56E7E-C8D2-42D1-A50C-4F45C00BA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3830" y="4425044"/>
            <a:ext cx="1221694" cy="5696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0EAE7AE4-9A7F-45A4-B5E2-3B306941C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71" y="4572885"/>
            <a:ext cx="1585690" cy="19389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dirty="0">
                <a:solidFill>
                  <a:schemeClr val="tx1"/>
                </a:solidFill>
              </a:rPr>
              <a:t>Grão 1:</a:t>
            </a:r>
          </a:p>
          <a:p>
            <a:r>
              <a:rPr lang="pt-BR" altLang="pt-BR" sz="2000" b="1" dirty="0">
                <a:solidFill>
                  <a:schemeClr val="tx1"/>
                </a:solidFill>
              </a:rPr>
              <a:t>(001)//</a:t>
            </a:r>
            <a:r>
              <a:rPr lang="pt-BR" altLang="pt-BR" sz="2000" b="1" dirty="0" err="1">
                <a:solidFill>
                  <a:schemeClr val="tx1"/>
                </a:solidFill>
              </a:rPr>
              <a:t>superf</a:t>
            </a:r>
            <a:endParaRPr lang="pt-BR" altLang="pt-BR" sz="2000" b="1" dirty="0">
              <a:solidFill>
                <a:schemeClr val="tx1"/>
              </a:solidFill>
            </a:endParaRPr>
          </a:p>
          <a:p>
            <a:r>
              <a:rPr lang="pt-BR" altLang="pt-BR" sz="2000" b="1" dirty="0">
                <a:solidFill>
                  <a:schemeClr val="tx1"/>
                </a:solidFill>
              </a:rPr>
              <a:t>[100] //DL</a:t>
            </a:r>
          </a:p>
          <a:p>
            <a:endParaRPr lang="pt-BR" altLang="pt-BR" sz="2000" b="1" dirty="0">
              <a:solidFill>
                <a:schemeClr val="tx1"/>
              </a:solidFill>
            </a:endParaRPr>
          </a:p>
          <a:p>
            <a:r>
              <a:rPr lang="pt-BR" altLang="pt-BR" sz="2000" b="1" dirty="0">
                <a:solidFill>
                  <a:schemeClr val="tx1"/>
                </a:solidFill>
              </a:rPr>
              <a:t>Orientação é</a:t>
            </a:r>
          </a:p>
          <a:p>
            <a:r>
              <a:rPr lang="pt-BR" altLang="pt-BR" sz="2000" b="1" dirty="0">
                <a:solidFill>
                  <a:schemeClr val="tx1"/>
                </a:solidFill>
              </a:rPr>
              <a:t>(001)[100]</a:t>
            </a: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99F872DE-E401-4186-9F99-75EE95C19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5950" y="5181600"/>
            <a:ext cx="1412421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F5348E0-CEF6-4FB1-B2E1-A34A314163A4}"/>
              </a:ext>
            </a:extLst>
          </p:cNvPr>
          <p:cNvSpPr txBox="1"/>
          <p:nvPr/>
        </p:nvSpPr>
        <p:spPr>
          <a:xfrm>
            <a:off x="3864439" y="332656"/>
            <a:ext cx="2392001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Análise de textura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6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solidFill>
          <a:srgbClr val="FFF7EB"/>
        </a:solidFill>
        <a:ln w="19050">
          <a:solidFill>
            <a:schemeClr val="tx1"/>
          </a:solidFill>
        </a:ln>
      </a:spPr>
      <a:bodyPr wrap="square" rtlCol="0">
        <a:spAutoFit/>
      </a:bodyPr>
      <a:lstStyle>
        <a:defPPr marL="457200" indent="-457200" algn="ctr">
          <a:defRPr sz="2000" b="1" dirty="0">
            <a:solidFill>
              <a:schemeClr val="accent6">
                <a:lumMod val="50000"/>
              </a:schemeClr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Office\Modelos\Apresentação em branco.pot</Template>
  <TotalTime>0</TotalTime>
  <Words>2260</Words>
  <Application>Microsoft Office PowerPoint</Application>
  <PresentationFormat>Apresentação na tela (4:3)</PresentationFormat>
  <Paragraphs>643</Paragraphs>
  <Slides>52</Slides>
  <Notes>7</Notes>
  <HiddenSlides>16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7" baseType="lpstr">
      <vt:lpstr>Arial</vt:lpstr>
      <vt:lpstr>Comic Sans MS</vt:lpstr>
      <vt:lpstr>Times New Roman</vt:lpstr>
      <vt:lpstr>Verdana</vt:lpstr>
      <vt:lpstr>Apresentação em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corte phi2 = 0</vt:lpstr>
      <vt:lpstr>O corte phi2 = 0</vt:lpstr>
      <vt:lpstr>O corte phi2 = 45o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Poli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PMT2100-2004</dc:creator>
  <cp:lastModifiedBy>Mateus</cp:lastModifiedBy>
  <cp:revision>1388</cp:revision>
  <dcterms:created xsi:type="dcterms:W3CDTF">2013-10-07T21:48:03Z</dcterms:created>
  <dcterms:modified xsi:type="dcterms:W3CDTF">2021-05-26T18:36:06Z</dcterms:modified>
</cp:coreProperties>
</file>