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871" r:id="rId2"/>
    <p:sldId id="600" r:id="rId3"/>
    <p:sldId id="876" r:id="rId4"/>
    <p:sldId id="761" r:id="rId5"/>
    <p:sldId id="763" r:id="rId6"/>
    <p:sldId id="764" r:id="rId7"/>
    <p:sldId id="767" r:id="rId8"/>
    <p:sldId id="768" r:id="rId9"/>
    <p:sldId id="769" r:id="rId10"/>
    <p:sldId id="770" r:id="rId11"/>
    <p:sldId id="762" r:id="rId12"/>
    <p:sldId id="813" r:id="rId13"/>
    <p:sldId id="746" r:id="rId14"/>
    <p:sldId id="747" r:id="rId15"/>
    <p:sldId id="814" r:id="rId16"/>
    <p:sldId id="815" r:id="rId17"/>
    <p:sldId id="772" r:id="rId18"/>
    <p:sldId id="773" r:id="rId19"/>
    <p:sldId id="774" r:id="rId20"/>
    <p:sldId id="775" r:id="rId21"/>
    <p:sldId id="771" r:id="rId22"/>
    <p:sldId id="748" r:id="rId23"/>
    <p:sldId id="749" r:id="rId24"/>
    <p:sldId id="859" r:id="rId25"/>
    <p:sldId id="877" r:id="rId26"/>
    <p:sldId id="808" r:id="rId27"/>
    <p:sldId id="741" r:id="rId28"/>
    <p:sldId id="858" r:id="rId29"/>
    <p:sldId id="809" r:id="rId30"/>
    <p:sldId id="810" r:id="rId31"/>
    <p:sldId id="821" r:id="rId32"/>
    <p:sldId id="818" r:id="rId33"/>
    <p:sldId id="823" r:id="rId34"/>
    <p:sldId id="824" r:id="rId35"/>
    <p:sldId id="837" r:id="rId36"/>
    <p:sldId id="825" r:id="rId37"/>
    <p:sldId id="827" r:id="rId38"/>
    <p:sldId id="817" r:id="rId39"/>
    <p:sldId id="722" r:id="rId40"/>
    <p:sldId id="776" r:id="rId41"/>
    <p:sldId id="754" r:id="rId42"/>
    <p:sldId id="777" r:id="rId43"/>
    <p:sldId id="875" r:id="rId44"/>
  </p:sldIdLst>
  <p:sldSz cx="9144000" cy="6858000" type="screen4x3"/>
  <p:notesSz cx="10234613" cy="70993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accent2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accent2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accent2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accent2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accent2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accent2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accent2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accent2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accent2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36">
          <p15:clr>
            <a:srgbClr val="A4A3A4"/>
          </p15:clr>
        </p15:guide>
        <p15:guide id="2" pos="322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1FF"/>
    <a:srgbClr val="E4F1D4"/>
    <a:srgbClr val="E1EBFF"/>
    <a:srgbClr val="FFF7EB"/>
    <a:srgbClr val="CB6D05"/>
    <a:srgbClr val="FFFFFF"/>
    <a:srgbClr val="834603"/>
    <a:srgbClr val="00823B"/>
    <a:srgbClr val="FF00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91" autoAdjust="0"/>
    <p:restoredTop sz="87199" autoAdjust="0"/>
  </p:normalViewPr>
  <p:slideViewPr>
    <p:cSldViewPr snapToGrid="0">
      <p:cViewPr varScale="1">
        <p:scale>
          <a:sx n="59" d="100"/>
          <a:sy n="59" d="100"/>
        </p:scale>
        <p:origin x="1692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16" d="100"/>
          <a:sy n="116" d="100"/>
        </p:scale>
        <p:origin x="-424" y="-112"/>
      </p:cViewPr>
      <p:guideLst>
        <p:guide orient="horz" pos="2236"/>
        <p:guide pos="322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54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pt-BR" altLang="pt-BR" dirty="0"/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99138" y="0"/>
            <a:ext cx="44354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endParaRPr lang="pt-BR" altLang="pt-BR" dirty="0"/>
          </a:p>
        </p:txBody>
      </p:sp>
      <p:sp>
        <p:nvSpPr>
          <p:cNvPr id="140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705600"/>
            <a:ext cx="44354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pt-BR" altLang="pt-BR" dirty="0"/>
          </a:p>
        </p:txBody>
      </p:sp>
      <p:sp>
        <p:nvSpPr>
          <p:cNvPr id="140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9138" y="6705600"/>
            <a:ext cx="44354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8F7A6D3B-27E3-4EE3-8121-52E5C8D2942E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0279997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5-19T17:02:43.47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13941 11782 0</inkml:trace>
  <inkml:trace contextRef="#ctx0" brushRef="#br0" timeOffset="9559.78">6375 7516 0,'25'25'125,"0"-25"-110,0 24-15,-1 1 16,1-25-16,0 0 16,25 25-1,-26 0 1,1 0-16,0-1 31,0 1-15,0 0-1,-1 0 1,1 0-16,0-1 16,25-24-1,-1 50 17,-24-50-17,25 50-15,-1-50 31,-24 24-15,0-24 0,-25 25-1,25-25 1,24 25 0,26 25-1,-26-25 1,-24-1-1,0-24 1,49 50 0,1-25 15,-26 0 0,-24-25-31,25 49 31,-1-49-15,1 25-16,0 0 16,-26-25-1,1 0 1,0 49 0,25-49-1,24 50 16,-49-50-15,0 0-16,24 50 16,1-50 15,-25 0-15,24 24-16,1 1 31,24 0-16,1 0 1,-26 24 0,1-49-1,0 25 1,-1 0 0,1-25-1,-25 25 1,24-25 15,-24 25-15,-25-1-16,25-24 15,0 25-15,24 0 16,-24 0 0,0 0-1,24-1 16,26 26-15,-26-25 0,-24 0-1,25-1 1,-25-24 0,-1 25-1,26 0-15,-50 0 16,74 25-1,-24-26 1,0 26 0,-25-50-1,-25 25 17,49 0-17,1 24 1,-25 1-1,24-25 1,26 24 0,-51-24-1,26 49 1,24 1 0,-49-50-1,25-1 1,-25 1 15,-1 25-31,-24-25 16,25-1-1,0 1 17,0 25-32,24 24 46,-24-49-30,0 0-16,25 24 16,24 26-1,-49-50 1,24-25 0,-24 25 15,0-25-16,0 24 1,49-24 0,-24 0-1,-25 25 17,0-25-17,-1 0 1,1 0-1,0 25 1,25-25 0,-1 25-1,-24-25 1,25 49 0,-1-24-1,-24-25 1,49 25-1,-49-25 1,25 50 0,-25-50-1,-1 0 1,1 24 0,0-24-16,0 50 31,-25-25-16,49 24 1,26-49 0,-75 25-1,25 0 17,-1-25-17,26 25 1,-25-25-1,0 0 1,0 0-16,-1 0 31,26 25-15,-25-25 0,24 24-1,-24-24 16,0 0-15,49 0 0,-49 0-1,0 0 1,0 25 0,0 0 30,-1 0-14,1 0 15,0-25-32,-25 24 63,25-24-62,0 0 0,-1 0 30,1 0-14,-50 0 265,1 0-297,-1-24 15,0 24 1,-25-25-16,1 0 15,24 0 1,-25-24 0,1 24-1,49 0-15,-50 0 32,1-24-17,24 24-15,-50-25 16,51 25-1,-76-49 1,75 49 15,1 0-15,-51-24 0,50 49-1,-49-50 16,0 1-15,24 49 0,-24-25-1,74 0 1,-25 25-16,0-25 16,-25 25-1,-24-50 1,24 26-1,-49-1 1,-25 25 15,75 0-31,-1-25 16,0-25 0,1 26-1,-75-1 16,74-25-15,-24 50 0,24-25-1,0 1 1,-24-26 0,24 0-1,-49 1 1,50-1-1,-75-24 17,99 49-17,-25-49 1,1 24 0,24 50-16,-25-74 15,-49 24 16,49-49-15,-49 24 0,49 26-1,1-1 1,-1 25 0,-24-24-1,49 24 1,0-25-1,-99-49 1,75 99 0,-1-50-1,0 1 17,-24-1-32,0 50 15,-1-49 16,50 24-15,-24 0 0,-26 0-1,26 0 1,-26-24 0,1-1-1,-75 1 1,99 49-1,-98-75 1,73 26 0,1 24 15,-25-25-15,49 50-16,25-25 15,-99-24 16,99 24-15,-74-50 0,25 51-1,-1 24 17,50-25-17,1 25 1,-1-25-1,-25 0 1,1 25 0,24-25-1,0 25 1,-25-24 0,1-1 15,49 0-31,-50 0 31,50 0 141,25 25-156,25 25-1,-1 0 1,-24 0-16,49 0 15,26 49 1,-26-24 0,50 24-1,0-24 1,-74-26 0,49 51-1,-49-50 1,-1 0-16,-24-25 15,74 49 1,25 50 0,-25-49-1,-24 24 17,-26-49-17,1 25 1,0-25-1,49 24 1,-50 1 0,26-25-1,-50-1 1,74 26 0,-25 0-1,75 49 1,-50-74-1,-49-1 1,24 26 0,-24-50-1,24 74 1,1-24 0,74 0 15,-1 24-16,-98-74 1,49 50 0,-74-25-16,50-1 15,-26 1 1,-24 0 0,74 25-1,-24-1 1,-26 1-1,50 24 1,1-49 0,-51 0-1,1 0 1,-25-1 15,-1 1-15,26-25-1,24 50 1,-24-50 0,-25 25-1,0-25 1,24 49 0,26-24 15,-75 0-16,74 24 1,-24 1 0,24 0-1,-49-50 1,0 24-16,0 1 16,24 25-1,50 24 16,-49-49-15,24 25 0,-49-50 15,0 25-15,0-1-1,0 1 1,-1 0 31,26 0-16,-25-25-15,-25 25-1,49 24 1,1-24 15,-25 25-15,0-50-1,24 24 1,-24 1 0,0 0 15,0-25-31,0 25 15,24 0 1,-49-1 15,25-24-15,25 25 15,-1 0 16,-74-25 109</inkml:trace>
  <inkml:trace contextRef="#ctx0" brushRef="#br1" timeOffset="19359.41">5829 8607 0,'50'0'125,"-50"25"-125,25 0 16,0 0-16,49 24 16,-24-49-1,-50 50 1,74-1-1,-49-24 1,49 25 0,-49-1-1,25-49 1,-25 50-16,49-50 16,-24 50-1,-1-25 1,1-1 15,-1 1-15,26 25-1,-1 24 1,75-24 0,0-25-1,-50-1 1,-74 1-1,25 0 1,-1 25 0,-49 24-1,75-49 1,-26 24 0,50-24-1,1 25 16,24-1-15,-75 1 0,50-50-1,-24 74 1,-1-74 0,75 75-1,-50-26 1,-24-24-1,-26 0 1,1 25 0,0-1-1,49 1 1,-50-25 0,26 24-1,-26-24 16,1 0-15,24 25 15,-49-26-15,0 26 0,74 24-1,75-24 1,-75-50-1,-74 25 1,0-25 31,-25 25-47,25-25 16,-1 24-1,1 1 1,0-25 15,25 25-15,-1 49-1,1-24 1,-1-50 0,-24 50-1,0-50 1,0 0-1,-25 24 1,49 1 0,1 25-1,24-1 1,-74-24 0,25-25-16,25 50 15,-1-1 16,1-49-15,-25 25 0,24 0-1,26 0 1,-50 25 0,24-26-1,1 1 1,-25 0-1,99 25 1,-75-26 0,-24 1-1,0-25 1,49 25 0,-49 0-1,50 24 16,-26-24-15,1 0 0,-25-25-1,-1 25 1,1-25 0,50 25-1,-51-1 1,1-24-1,25 25 1,-25 0 0,-1 0-1,26-25 1,-25 25 0,0-25-1,-1 0 16,1 0 1,-25 24-17,25-24 1,0 25 0,0-25-1,-50 0 110,0 0-94,0 0-31,-24 0 16,24-49 0,-99 49-1,74-50 1,1 50 0,-51-74-1,1 49 1,50 0-1,-26-25 1,-24 26 0,99-1-1,-50 0 1,26 0-16,-1 0 16,-25 1-1,25-1 16,-24-25-15,-1 1 0,25-1-1,-24 25 1,24-25 0,-25 1-1,-24 24 1,24-25 15,25 26-31,-49-1 16,49 0-1,-24 0 1,24 0 0,0-24-1,-49-1 16,-1 1-15,26 49 0,24-25-1,-25-25 1,25 50 0,1-25-1,-76-49 1,51 24-1,-75 1 1,49 24 0,50 0-1,-24 0 1,-1 1 0,25-1-1,-49-50 1,-25 26 15,24-1-15,26 25-1,-1 1 1,-24-51 0,-1 25-1,1 1 1,-25-26-1,74 51 1,-25-51 0,1 26-1,-26-1 1,1 25 0,49 0-1,-25 1 16,1 24-15,-1-75 0,1 75-1,-75-49 1,74 24 0,0 0-1,-24-25 1,24 50-1,-24-49 1,-25-1 0,24 25-1,1 1 1,49 24 0,-74-25-1,49 0 1,-24 25 15,-1-50-15,51 26-1,-26-1 1,0 0 0,1 25-1,-26-50 1,1 25-1,0-24 1,-1 24 0,26-25-1,-26 1 1,26 24 0,-1 0 15,25 25 0,-25 0-15,50-25-1,-24 25 1,-26 0 0,-49-49-1,74 49 1,25-25-16,-50 0 15,1 25 1,24-25 0,75 25 218,-26 0-218,1 25-16,0 25 15,49-50-15,-24 74 16,24-24 0,26-1-1,-1 1 16,-49 0-31,74-1 16,24 26 0,-73-26-1,24 1 1,-49 0 0,24-26-1,25 26 1,0 24-1,-74-49 1,25 0 0,24 25-1,-49-50 1,74 24 0,-49 1-1,-25 0 16,24 0-15,26 24 0,49 26-1,0-26 1,-25 1 0,-25-25-1,-49 0 1,0-1-1,74 26 1,-74 0 15,25-26-15,-1-24 0,-24 50-1,25 0 1,49-1-1,-25 1 17,1 0-17,49 49 1,25 0 0,-1 0-1,-73-49-15,49-1 16,0 26-1,-50-26 1,-24-24 0,0 0-1,-1 0 1,75 24 0,-74-24-1,24 25 16,1-1-15,-26-49 0,100 100-1,-124-100 1,74 24 0,-25 26-1,-49-25 1,99 25-1,0-1 1,-49-49 0,-50 25-1,-1-25 1,51 50 0,-26-26 15,-24 1 0,25 0-31,-25 0 16,24 0-1,-24-1 1,0 1 0,0 25-1,-1-50 1,26 49-1,0 1 17,-26-50-17,1 25 1,25 24 31</inkml:trace>
  <inkml:trace contextRef="#ctx0" brushRef="#br1" timeOffset="26280">5780 8607 0,'0'25'62,"49"25"-31,-24-50-31,25 49 16,-25 1 0,49 24-1,-49-74-15,74 50 16,-24-1-1,-1 1 1,0 0 0,26 24-1,48 1 1,1-26 0,-25 1-1,-49-50 16,-1 0-15,-24 49 0,24-49-1,25 75 1,-49-50 0,-25-1-1,49 1 1,1-25-1,-26 25 1,50 0 15,-74-25-15,50 49 0,-51-49-1,26 0 1,-25 50 15,0-50-31,-1 0 16,1 0-1,0 25 1,25 0 0,-1 24 15,-24-49-16,25 0 17,-1 25-17,-49 0 1,50-25-16,-25 0 31,-25 25-31,25-25 16,-1 49-1,1-49 17,-25 25-1</inkml:trace>
  <inkml:trace contextRef="#ctx0" brushRef="#br1" timeOffset="66842.98">13296 10716 0,'0'-25'94,"74"0"-94,0-49 16,-24 24-16,0 25 15,-1-49-15,100-1 16,-74 1 15,-1 0-15,25-1 0,-74 50-1,49-24 1,-24-1-1,24 0 1,-74 26 0,25-1-16,50 0 15,24 0 1,-25-24 0,1 49-1,24-50 1,0 0-1,-24 26 1,-1-1 15,0-25-15,26 1 0,24-1-1,0-24 1,-25 49-1,-50-25 1,26 1 0,-1-1-1,-24 50 1,49-50 0,0 26-1,1-26 1,-1-24-1,0 24 17,-25 50-17,50-75 1,25 75 0,-50-49-1,-24 24 1,-1-25-1,75 1 1,-50 24 0,50-99-1,99 25 1,-124 24 0,25-24-1,99-50 1,-99 50-1,74 0 17,-124 24-17,1 75 1,-1-74 0,25 24-1,-50-24 1,50 0-1,-49 24 1,49 25 0,-75-24-1,1 24 1,49-50 0,-24 26-1,-26-1 1,26 25-1,-51 1 1,26-1 15,-25-25-15,0 50 0,-25-25 15,24 1-16,-73 24 142,24 0-157,-74 0 15,24 49-15,1-24 16,24-25 0,-24 25-1,24-25-15,-49 25 16,25 24-1,-25-24 1,-26 49 0,26 1-1,-25-26 1,50 1 0,-50-50-1,25 50 1,-50 49-1,25-25 1,0-24 15,25-1-15,-50 26 0,74-1-1,-74 26 1,1 24-1,-1-50 1,50 0 0,-50 50-1,50-49 1,-1 24 0,1-49-1,25 24 1,-26-24-1,1-1 17,25 26-17,-25-75 1,24 74 0,-49 1-1,0 24 1,0 0-1,-25 25 1,25-74 0,50 24-1,-50 25 1,-25-49 0,99-1-1,-49-24 1,74 0-1,-74 25 1,50-26 15,-1 1-15,0 0 0,1 25-1,-26-1 1,-49 51-1,50-51 1,-149 50 0,99 1-1,0-76 1,74 26 0,0-50-1,26 25 16,-1-25 1,0 25-17,0-1 1,0-24 0,1 25-1,-1-25 16,0 0-15,25 25 0,0-50 109,0 0-110,50-24-15,24 49 16,-24-50-16,24 25 16,124-99-1,-74 25 1,50 25-1,-50-1 1,75 1 0,-51-1-1,26 1 1,24 24 0,-24-74-1,24 0 1,-98 100-16,-51-26 15,51 25-15,-1-49 32,50 49-17,-50-25 1,0 26 0,0-1-1,-24-25 1,73 50-1,-73-49 1,74-1 0,-75-24-1,-49 49 1,74-75 0,-49 51-1,49-50 1,-99 49-1,50 0 1,24 1 15,-49-26-15,0 51 0,24-26-1,26 0 1,-26-49-1,26 50 1,24-26 0,-50 26-1,1-1 1,25 0 0,-1 1-1,0-1 1,1 0-1,-1 1 17,75-26-17,-124 26 1,24 49 0,1-50-1,0 50 1,-1-49-1,-24 49 1,0-25 0,-25 0-1,25 0 1</inkml:trace>
  <inkml:trace contextRef="#ctx0" brushRef="#br0" timeOffset="75608.78">14065 11757 0,'-50'0'31,"50"-24"0,0-1-31,25-25 16,124-49 0,74-25-1,-49 25 1,-1 24 0,-123 51-1,24-26 1,-24 25-16,49 0 15,-25-24 1,1-1 15,-1 0-15,25 1 0,1-26-1,-1 26 1,0-26-1,-49 1 1,49 49 0,-49 0-1,98-74 1,-73 74 0,24-24-1,-25-26 1,26-49-1,-1 50 1,0 24 15,-25 26-15,-49-51 0,75 25-1,-26 50 1,0-49-1,1-1 1,-50 1 0,74-1-1,25 0 1,-25 1 0,0 24-1,-24-25 1,24 26-1,25-51 1,25 1 15,-25 74-15,0-50 0,25 50-1,-1-74 1,26-25-1,-50 74 1,25-25 0,-25 1-1,25-1 1,0 25 0,-50-49-1,74-1 1,-98 50-1,24-24 1,-49 24 15,24-25-15,-24 26 0,-25-1-1,-1 25 1,26-50-1,-25 25 1,0-24 0,-1 49-1,1-25 1,0-25 0,0 26 15,-25-1 0,-50 25 94,25 0-125,-24 0 16,-1 0-1,25 0 1,-24 0 0,-26 25-1,1-1 1,-1 1-1,1-25 1,-75 50 0,50-1 15,-25 26-15,0-26-1,-25 51 1,75-51-1,-26 1 1,51-25-16,-1 24 16,-99 26-16,75-1 15,-50-24 1,50-1 0,-50 1-1,24 0 1,26-1-1,-50 26 1,-25-1 15,-25 25-15,1 0 0,98-74-1,-24 0 1,-124 124-1,74-100 1,50 26 0,-124 49-1,24-25 1,-98 50 0,173-124-1,0 49 1,-1 1-1,1-1 1,-49 75 15,-1-50-15,50-49 0,-25 49-1,75-50 1,24-24-1,-24 25 1,49-25 0,-24 24-1,24-24 1,-50 50 0,75-26-1,-49 1 1,49-25-1,-25 24 17,0-49-17,25 25 17,-50 25-1,26-50-16,-1 24 1,-50 26 0,51-25-1,-26 0 1,25-1 15,0-24-15,1 25 46,-1-25-30,50 0 93,-1-25-125,1 25 15,0-24-15,0-1 16,0 25-1,-1 0-15,1-50 16,25 50 0,49-25 15,-25-49-15,26 74-1,-1-74 1,-74 74-16,99-25 15,-25-25 1,-25 25 0,26-24-1,24-1 1,-75 1 0,26-1-1,24 25 1,-74 0-1,24-24 17,-24 49-17,0-25 1,49-50 0,-49 51-1,25-26 1,-25 0-1,24-24 1,1 24 0,-25 26-1,24-26 1,1 0 0,-25 1-1,24 49 1,-24-50-1,74-24 17,-24 24-17,24 1 1,-50 24 0,26-25-1,-50 25 1,49-49-1,-24 24 1,49 1 0,-25-26-1,100-49 1,-100 50 0,50-1-1,-74 1 1,74 49-1,-74 0 1,24 25 15,0-74-15,1 24 0,-1 26-1,1-1 1,74 0-1,-50 0 1,50-24 0,-50-1-1,25 50 1,-25-50 0,-25 26-1,26-26 1,-51 25-1,50 0 1,-74 1 15,25-1-15,0 0 0,-26 25-1,51-25 1,-26-25-1,1 50 1,0-49 0,-1 24-1,1 25 1,-50-25 0,49-24-1,1 49 1,0-50-1,-1 50 1,1-50 15,-25 50-15,24-24 0,-24-1-1,0 0 1,0 0-1,24 25 1,-49-25 0,25 1 15,0-1-15,-25 0-1,25 0 1,-25 0-16,24 25 15,-24-24 1,25 24 15,-25-25-15,25 0 15,0 0 0,0-24 32,-50 73 62,-50 51-125,-24-26 16,74 26-16,-49-26 15,0 1 1,-100 74-1,75-50 1,-50 1 0,99-26-16,-98 26 15,73-25 1,-49 49 0,50-50-1,-50 26 1,24-26 15,26-24-15,0 50-1,-26-26 1,-24 26 0,0-26-1,-74 50 1,74-49-1,-25 24 1,25 1 0,0-26-1,-25 51 1,75-75 0,-25-1 15,74 1-31,-50 0 0,1 49 31,24-74-31,1 50 16,-100 0-1,-25 49 1,125-74 0,-51 24-1,51 1 1,-50-25-1,49 24 1,-24 26 0,-1-75-1,1 49 1,-26 26 0,-123 73 15,99-73-31,99-26 15,1-49 17,-26 50-17,25-50 1,-49 50 0,24-25-1,1 24 1,24-49-1,0 25 1,0-25 0,25 25 15,-25-25-31,1 25 31,-26-1-15,25 1-1,-24 25 1,-26-1 0,26-24 15,-1 0-15,25-25-16,0 25 15,-24-25 1,24 25-1,0-25 1,0 0 0,-24 0-1,-26 0 1,50 24 0</inkml:trace>
  <inkml:trace contextRef="#ctx0" brushRef="#br0" timeOffset="82592.27">12130 10864 0,'0'-24'78,"49"73"-31,-24-49-32,0 0-15,25 0 16,24 0 0,0 25-1,1 0 1,-50-25 15,0 25-31,-1-25 31,-24 24-15,50-24 0,0 25-1,-1-25 1,-24 25-1,0-25 1,49 25 0,-49-25-1,0 25 1,0-25 15,-25 24-31,24-24 16,26 50 15,-25-25 0,24 25-15,-49-26 15,25 1-15,0 0-1,0-25 1,0 25 15,-25 0-31,49-1 16,-49 1 15,25-25-31,0 25 31,0-25-15,-1 0 0,1 25-16,0-25 31,0 25-15,0-25-1,-1 0 1,1 0-16,25 0 31,-25 0-15,24 0-1,-49 24 17,25 1-17,-25 0 1,25 0 31,-25 0 15,0-1 63,-74-24-94,24 0-15,25-24 0,0 24-1,0 0-15,1-25 16,-1 25 0,-25-50-1,-24 25 1,-1 1-1,51-1 1,-1 25 0,0 0-1,-25 0 1,1-25 0,-1-25-1,25 50-15,-24-24 16,-1-1-1,25-25 1,-24 50 0,-1-49 15,-49-1-15,74 50-1,-49 0 1,24-50-1,0 50 1,26 0 0,-26-25-1,0 1 1,50-1 0,-24 25-1,-26 0 1,25 0 15,0-25-15,1 25-1,-1 0 17,25-25-17,0 0 16,-25 1-15,99 24 203,-49 24-219,25 51 15,24-75-15,-24 49 16,-1-24 0,51 0-1,-51 0 1,26 0 0,-26 0-1,1 24 1,0-24-1,-1-25 1,1 50 0,-1-50 15,-24 49-15,25-49-1,-1 50 1,-24-50-1,25 0 1,-25 25 0,-1-25-1,26 24 1,0 1 0,-26 0-1,51 0 1,-50-25 15,-25 25 32</inkml:trace>
  <inkml:trace contextRef="#ctx0" brushRef="#br1" timeOffset="88262.83">11634 11782 0,'25'0'94,"24"0"-94,-24 0 16,25 0-16,-50-25 15,74-24 1,0-26 0,26 26-1,-76 24 1,26-25-1,24 26 1,1-26 0,-50 50 15,99-50-15,-100 26-1,76-26 1,-51 0-1,1 50 1,0-49 0,24 49-1,-24-25 1,-1 0 0,1-25-1,24 1 1,-24 49-1,-1-50-15,51 1 16,-26-1 15,-49 25-15,-25 0 0,49 1-1,-24-26 1,0 50-1,-25-25 1,50 0 0,-75 25 171,0 0-187,-25 25 16,1-25-16,24 25 15,-25 0 1,-24 24 0,24 1-1,-24-50 1,0 50 0,-1-1-1,26-24 1,24-25-1,-74 50 1,49-50 15,25 24-31,-49-24 16,24 50 0,50-25-16,-50 0 15,1-25-15,24 25 16,-74 74-1,49-74 1,25-25 0,-24 24-1,-50 51 1,99-1 31,-25-74-47,-25 25 15,50 0 1,-25-25-16,1 25 31,-1-1-15,0-24 31,0 50-32,0-50 17,1 0-32,24 25 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5-11T16:09:07.43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16446 12179 0</inkml:trace>
  <inkml:trace contextRef="#ctx0" brushRef="#br0">16446 12030 0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5-19T17:14:37.2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6003 5135 0,'0'-25'204,"25"25"-204,0 0 78,-25 25-16,24-1-46,1 1 15,0-25 16,-25 25-47,99 25 62,-99-26-62,25-24 16,25 25 31,-50 0-31,49 0 62,-24 0-47,0-1 0,0-24-15,0 25 31,-1-25-32,1 25 48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5-19T17:19:12.29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12006 11485 0,'0'24'140,"0"26"-140,-25-50 16,25 25-16,-25 24 15,0 1 1,1 0 0,24-26-1,-50 51 1,50-50 0,-25 24-1,25 75 1,-25-99-1,1 0 1,24 49 0,-25-49-1,25 0 1,0 0 0,0 0-1,0 49 1,0-49-1,0 0 1,0 24 0,0 1 15,0-25-15,0-1-1,0 1 1</inkml:trace>
  <inkml:trace contextRef="#ctx0" brushRef="#br0" timeOffset="1051.86">11311 11658 0,'0'25'94,"-25"25"-94,-24 24 15,24-49-15,-25 99 16,50-99-16,-24 74 16,24-74-1,0 24 1,0-24 15,74-25-31,-49 0 16,24 0-1,51 0 1,-51-50 0,51-49-1,-76 25 1,1 24 0,0 1-1,0-26 1,0 1-1,-25 49 1,0-25 0,0 1 15,-50 24 0,0 25-15,1 0-1,-1 25 1,-24 24 0,24 1-1,50 0 1,-25-1 0,25-24-1,0 25 1,0-26-1,0 1-15,0 50 16,100-26 0,-51-49 15,50 25-15,-49-25-1,-25 0-15</inkml:trace>
  <inkml:trace contextRef="#ctx0" brushRef="#br0" timeOffset="2472.55">16595 11460 0,'0'49'78,"0"26"-62,0-26-16,0 26 15,0-1-15,0 50 16,0-25-1,0 1 1,0-51 0,0 1-1,0 24 1,0-24 15,0 24-15,0-49-1,0 0 1,0 0 0,0 24-1</inkml:trace>
  <inkml:trace contextRef="#ctx0" brushRef="#br0" timeOffset="3651.45">17091 11658 0,'0'0'0,"-50"0"0,25 0 31,-24 0-31,-1 50 32,25-25-17,1 24 1,-1 26-1,0-26 1,0 50 0,25-49-1,0 0 1,25-1 0,0-24 15,0-25-31,-1 0 15,26 0 1,0 0 0,49 0-1,-25-25 17,-24-49-17,49-25 1,-74 49-1,0-49 1,-25 74-16,0-25 16,0 26-1,0-1 1,0-25 0,-75 50-1,50 0 1,-49 0-1,24 0 1,1 0 0,-1 0-1,1 0 17,49 50-17,0 49 1,0-25-1,0 50 1,49-49 0,75-26-1,-49-24 1,-26-25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5-19T17:34:32.20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10394 15974 0,'0'25'94,"0"0"-94,0 24 16,0 1-16,0 0 15,0-26-15,0 76 32,0-51-17,0-24-15,0 0 16,0 0 109,0 0-109,24-25 124,26 0-124,0 0-1,-1 0 1,-24 0 0,25 0-16,-1 0 15,26 0-15,-1 0 16,100 0 0,49 0-1,-49 0 1,-1 0-1,1 0 17,-100 0-32,25 0 15,1 0 1,-26 0-16,75 0 31,49 0-15,-148 0-1,24 0-15,50 49 16,50-49 0,-50 0-1,0 0 1,-25 0 0,-49 0-1,-1 0 1,26 0-1,-1 0 1,174 50 15,-99-50-15,-74 0 0,24 0-16,-74 25 31,24-25-16,-24 0 1,0 0 0,0 0-1,-1 0 1,1 0 0,25 0-1,-1-50 126,-24 50-126,-25-25-15,25 0 16,-25 1 0,0-26-16,0 0 15,0 25 1,0-99 0,0 0-1,0 75 1,0 24-1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5-19T17:31:02.53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9228 7441 0,'24'-24'32,"26"24"-17,-25 0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5-19T17:34:20.8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19844 9599 0,'0'50'62,"-50"-25"-46,50 0 0,0-1-16,0 1 15,-24 50 1,-51 49 0,26-50-1,-1 25 1,25 1-1,25-26 1,0 50 0,0-25-1,25-49 1,0 49 0,0 25-1,-25-99 1,49 24-1,1 100 1,-25-99 0,-1-50-1,1 0 48</inkml:trace>
  <inkml:trace contextRef="#ctx0" brushRef="#br0" timeOffset="1186.76">20291 10616 0,'24'-24'46,"26"-1"-30,74-25-16,-74 1 16,49-1-16,-50 0 15,51-49 1,-51 0 0,1 0-1,-50-1 1,0 26-1,0 0 1,0 24 0,0 0-1,-50 26 1,25-1 0,-49 25 15,24 0-31,1 0 15,24 0 1,0 0 0,-49 0-1,-1 173 1,26 26 0,-1-25-1,50 49 1,0-25-1,0-74 1,0-74 0,0-25 15,25-25 31,0-124-46,0 24-16,-1 26 16,51-149-1,24 24 1,-74 150 0,24-1-1,-24 50 32,0 25-31,25 49-16,24 100 15,-74-25 1,99 49 15,-99-99-15,0-24-1,25-75 1</inkml:trace>
  <inkml:trace contextRef="#ctx0" brushRef="#br0" timeOffset="2154.08">21903 9649 0,'0'25'62,"0"74"-62,0 25 16,0 0-16,0 0 16,0 0-16,0 75 15,0-100 1,0-50 0,25-24 15</inkml:trace>
  <inkml:trace contextRef="#ctx0" brushRef="#br0" timeOffset="2602.53">21977 10021 0,'124'0'31,"-74"0"-31,-25 0 0,24 0 15,51 0 1,-1 0 0,-74 0-1</inkml:trace>
  <inkml:trace contextRef="#ctx0" brushRef="#br0" timeOffset="3082.04">22002 9971 0,'0'25'15,"0"25"1,0 24 0,0-49-16,0 50 15,50 24-15,-25-50 16,74 125-1,-50-100 1,-24-74 47</inkml:trace>
  <inkml:trace contextRef="#ctx0" brushRef="#br0" timeOffset="3783.36">22870 10740 0,'25'0'0,"25"0"16,-26 0-16,51-24 15,-1-51 1,199-222 0,-149 197-16,50-148 15,-50 0 1,-124 25 0,0 74-1,0 50 1,0 25-1,0 49 17,-50 25-17,-74 0 1,0 74 15,25 50-31,-50 174 16,100-1-1,49 51 1,0-100 0,74-149-1,-49-49 1,24-1 0,-24-24-1,-25 0 1,25-25-1,25 0 17</inkml:trace>
  <inkml:trace contextRef="#ctx0" brushRef="#br0" timeOffset="4290.37">23986 9327 0,'0'49'31,"0"125"-31,0-1 16,0 51-16,0-26 15,-24 50 1,-26 124 0,-74-25-1,99-198 1,-24-25 0,24-124 46</inkml:trace>
  <inkml:trace contextRef="#ctx0" brushRef="#br0" timeOffset="5490.83">14189 12179 0,'49'0'78,"1"0"-63,49 0-15,-25 0 16,51 0-16,23 0 16,-24 0-1,-99-25 1,50 25 156</inkml:trace>
  <inkml:trace contextRef="#ctx0" brushRef="#br0" timeOffset="23365.93">12948 9376 0,'0'-25'0,"0"100"171,0-26-155,0 1-16,0 0 16,0-1-16,0 1 15,0-25 1</inkml:trace>
  <inkml:trace contextRef="#ctx0" brushRef="#br0" timeOffset="24065.26">14759 9153 0,'50'25'47,"-50"24"-31,0 51-16,0-1 15,0-25-15,0 1 16,0 49-1,0-50 1</inkml:trace>
  <inkml:trace contextRef="#ctx0" brushRef="#br0" timeOffset="24832.81">16744 9500 0,'0'75'62,"0"73"-46,0-24-16,0 25 15,0-49-15,0-51 16,0 1-16</inkml:trace>
  <inkml:trace contextRef="#ctx0" brushRef="#br0" timeOffset="28098.8">12378 10716 0,'25'0'93,"-1"0"-77,1 0 15,0-25-15,-25 0-16,25 0 16,0-49-16,0-50 15,24-25 16,-24 75-15,0 49 0,-25 74 93,0 26-93,0-1-16,0-49 15,0 49 1,0-24-16,0 24 16,0 1-1,0-26 16,0 1 32,0-25-32,0 0 250,25 24-281,-1-24 16,26-25-16,-25 25 16,0-25-16,24 0 15,1 25 1</inkml:trace>
  <inkml:trace contextRef="#ctx0" brushRef="#br0" timeOffset="28969.28">14660 10716 0,'0'-25'31,"0"0"-15,0-25-16,25-24 15,0 49 1,-25-24-16,0-100 16,0 25-1,0 99 1,0 50 78,0 74-94,0 0 15,0-49-15,0 49 16,0-25 0,0 50-1,0-49 1,0-1-1,-50-74 1,0 0 0,-24 0-1,-1 0 1,51 0 0</inkml:trace>
  <inkml:trace contextRef="#ctx0" brushRef="#br0" timeOffset="30364.66">16694 10517 0,'25'0'16,"24"-49"15,-49-1-15,0 25-16,0-74 31,0 74-16,0 50 64,0 25-64,-24 49-15,24-50 16,0 51-16,0-1 15,0 25 1,-25-75-16,0 1 16,0 0-1,0-50 48,-24 0-48,24 0 1,-50 0 0,51 0-1,-26 0 1,75 0 46,24 0-46,1 0 0,0-25-16,-26 25 15,1 0 1,0 0-16,0 0 31</inkml:trace>
  <inkml:trace contextRef="#ctx0" brushRef="#br0" timeOffset="32548.26">14586 12229 0,'24'0'47,"51"74"-31,-50 1-16,74 24 15,-50-50-15,1 26 16,-25-50 0,49-1-1,-49-24-15,49 0 16,-24 0 0,49 0-1,0 0 1,-24 0-1,-50 0 1,49 0 0</inkml:trace>
  <inkml:trace contextRef="#ctx0" brushRef="#br0" timeOffset="32889.32">15478 12601 0,'0'0'16,"-49"173"-1,49-123-15,0 0 16,0-1 0,0 1-16,25-25 31</inkml:trace>
  <inkml:trace contextRef="#ctx0" brushRef="#br0" timeOffset="33381.66">15354 12626 0,'25'-25'15,"50"25"1,24 0 0,-25 0-16,-24 0 15,0 0 1,49 49 0,-74-24-1,-1-25 1,1 25-16,-25 0 31,0 24-15,-25 1 15,1-25-31,-76 24 16,26 1 15</inkml:trace>
  <inkml:trace contextRef="#ctx0" brushRef="#br0" timeOffset="34948.18">9674 12105 0,'0'24'15,"50"-24"-15,24 50 16,1-25-1,98 49 1,1-24 0,-25 24-1,99 1 1,-149-75 0,75 0-1,-75 0 1,99-75-1,-99 1 1,-49 24 0,25-49-1,-26 25 1,-49-1 0,0 1-1,0-25 16,0-1-15,0 26 0,0 0-1,-49-50 1,49 74-16,-50-24 16,25 24-1,0 25 1,-49-49-1,-1 24 1,26 25 0,-75 0-1,25-24 1,24 49 15,-24 0-15,-25 0-1,25 0 1,-25 0 0,24 0-1,-24 74 1,0 26 0,25-1-1,74 25 1,1-25-1,24 25 1,0-50 0,0-24-1,0 49 1,0 0 15,124 25-15,49 25-1,-148-99 1,49 49 0,26-74-1,49-25 1,-1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5-11T16:08:02.9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10394 10046 0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5-19T18:25:17.1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6970 6921 0,'50'0'93,"-25"0"-77,0 0-16,-1 0 16,51 49-16,-50 26 15,24 73 1,-24-48 0,-25 24-1,0-25 1,0 74-1,0-24 1,0-74 0,0 24-1,0-74-15,0 24 16,0 1 15,0 0-15,0-26 31,50-24-32,-25-99 1</inkml:trace>
  <inkml:trace contextRef="#ctx0" brushRef="#br0" timeOffset="507.85">7293 7417 0,'-50'0'62,"1"24"-62,24 1 16,-25 0-16,-49 49 15,0 26 1,49-1 0,25-50-1,1 1 16,-1-25-15,-25 24 0</inkml:trace>
  <inkml:trace contextRef="#ctx0" brushRef="#br0" timeOffset="1668">5879 7218 0,'0'25'15,"0"0"1,0 74 0,0-25-16,0 100 15,0-50 1,0-50-1,0-49 1,0 0 0,0-75 31,0-49-32,0 50 1,0-100-1,50 74 1,-26 51 0,1 24-16,0 0 15,25 0 1,-1 0 0,51 24-1,24 76 1,-50 48-1,-24 1 1,-26-74 0,1-51 15</inkml:trace>
  <inkml:trace contextRef="#ctx0" brushRef="#br0" timeOffset="2183.84">7615 7739 0,'25'0'31,"50"0"-15,-26 0-1,1 0-15,24 0 16,25 0 0,-49 0 15,-25 0-31</inkml:trace>
  <inkml:trace contextRef="#ctx0" brushRef="#br0" timeOffset="2502.17">7739 7441 0,'25'0'0,"25"0"15,-1 0-15,1 0 16,0 0 0,24 0-1,-49 0-15,74 0 16</inkml:trace>
  <inkml:trace contextRef="#ctx0" brushRef="#br0" timeOffset="3449.65">8508 7193 0,'0'-24'47,"50"24"-32,-25 0-15,49 0 16,-24 0 0,24 74-1,50 25 1,-124-24 0,50 49-1,-25 0 1,-25-25-1,0-50-15,0 26 16,-25-1 0,-50-24-1,-49-25 1,25 24 15,50-49-15,-1-49-1,-24-51 1,24 51 0,50 24-1,0-25 1,25 26 15,0 24-31,74 0 16,-25 74-1,-24 0 1,-1-24 0,1 25-1,-50-51 1,25-24 15,0 25 0,24 0-31</inkml:trace>
  <inkml:trace contextRef="#ctx0" brushRef="#br0" timeOffset="3707.91">9327 8062 0,'25'0'15</inkml:trace>
  <inkml:trace contextRef="#ctx0" brushRef="#br0" timeOffset="4388.47">9798 7119 0,'0'25'78,"75"74"-78,-75-25 16,0 50-16,0 0 15,0 50 1,24 49 0,1-148-16,-25 24 15,0-49 1</inkml:trace>
  <inkml:trace contextRef="#ctx0" brushRef="#br0" timeOffset="4900.46">9922 7863 0,'-49'0'31,"-1"0"-15,0 0-1,26 0 1,-51 0-16,50 0 15,1 0 1,-1 0-16,-25 0 16,25 25-1,25 24 1,-49 51 0,49-51-1,0 1 1,25 0-1,24-26 1,100-48 15,-124 24-15,99-50-16</inkml:trace>
  <inkml:trace contextRef="#ctx0" brushRef="#br0" timeOffset="5139.6">10170 7937 0</inkml:trace>
  <inkml:trace contextRef="#ctx0" brushRef="#br0" timeOffset="6821.58">10542 7962 0,'25'0'62,"25"-25"-46,-50-24-1,49-26 1,51-73-16,-51 98 16,50-49-16,75-50 31,-75 149-16,-74 0 1,49 0 0,-24 25-1,-25 49 1,-25 1-16,0-1 16,0 50-1,0 0 1,-50-74-1,25-1 1,50-49 93,25 0-93,0 0-16,49 0 16,50-25-1,-50-74 1,0 0 0,-25 0-1,-74 0 1,0 24-1,0 50 1,0 1-16,0-1 16,-24-25 15,-1 50-31,-50 0 16,26 0 15,-26 0-16,26 0 1,24 75 0,25 73-1,0-98 1,0 124 0,0-150-1,50 26 1,-26-50 15,26 0-15,49-124-1,-24 50 1,-1-26 0,-49 100-1,0 0 16,-1 0-15,26 0 0,-25 50-16,24 74 15,-49-25 1,25-74 31,-25-75 0,0 26-47,0-1 31,25 25-15,0 0-1,-25 25 1,25-25-1,-25 24-15,24 1 32,26-25 15,0 0-1,-50-25-46</inkml:trace>
  <inkml:trace contextRef="#ctx0" brushRef="#br0" timeOffset="7766.46">12874 7094 0,'0'-25'31,"0"1"-15,-25 24 0,-24 0-1,-75 74 1,49 50 15,26 74-15,49-74-1,-25 25 1,25-50 0,49-24-1,-49-50 1,25-1-16,0-24 31,0 0-31,24 0 16,51 0-1,-26 0 17,25-74-32,-49 24 15,-25-49 1,49 0 15,-74 25-15,0 49-1,0-50 1,0 1 0,-25 24-1,-24 1 1,-26-1 0,1 25-1,24 25 1,-24 0-1,-1 0 1,26 0 0,-1 75 15,25-50-31,25 24 31,0 26-15,75-1-1,-26-24 1,-24-26 15,0 1-15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5-19T18:34:35.46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22697 4415 0,'0'25'0,"0"0"15,0 0 1,0-1 15,0 1-15,0 0 0,0 25 15,0-26 0,0 1-15,0 25-1,0-25 1,0 49 0,0 1-1,0-1 1,0-49-1,0 0 1,0-1 0,0 1 15</inkml:trace>
  <inkml:trace contextRef="#ctx0" brushRef="#br0" timeOffset="897.86">22573 5209 0,'24'0'46,"1"0"-46,50 0 16,-26 0-16,26 0 16,49 0-1,-100 0 1,26 0 0,-25 0 30,0 0-14,0 0-1,-25 74-15,-50-24-1,-49 99 1,-50 0-1,99-50 1,50-74 0,0 24-1,-49-49 63,49-25-62,-50-24-16,0-26 16,1 26-16,49 24 15,-50-25 1</inkml:trace>
  <inkml:trace contextRef="#ctx0" brushRef="#br0" timeOffset="14377.9">20117 5283 0,'50'0'110,"-1"0"-110,26 0 15,-1 0-15,-49 0 16,0 0-16,49 0 31,-49 50-15,24-50-1</inkml:trace>
  <inkml:trace contextRef="#ctx0" brushRef="#br0" timeOffset="14867.33">20117 5482 0,'25'0'47,"0"0"-47,24 0 16,1 0-16,24 0 15,-24 0 1,-25 0 0,24 0-1</inkml:trace>
  <inkml:trace contextRef="#ctx0" brushRef="#br0" timeOffset="17210.18">18182 4242 0,'-49'0'109,"49"74"-93,0 0-16,0 1 16,0-1-16,0 25 15,-50 75 1,50-50 0,-25 50-1,25-75 1,0-25-1,0 26 1,0-51 0,-49 50-1,24-24 1,25-50 0,0-1-1,0 1 1,0 0 15,-25 0-15</inkml:trace>
  <inkml:trace contextRef="#ctx0" brushRef="#br0" timeOffset="18106.13">17761 5730 0,'49'0'31,"-24"0"-15,0 0-1,24 0-15,-24 0 16,25 0 0,49 0-1,0 0 1,-24 0 0,-26 0-16,1 0 15,-1 0 1,-24 0 124,-25 49-140,-25-24 16,-24 25-16,24 0 16,-25 24-1,1-24-15,-50 49 16,49-25 0,50-49-1,-25-25-15,0 0 94,1-25-94,24-24 16,-75-75-1,75 74 1,0-49-16,0 49 15,-25-74 1,25 74 0</inkml:trace>
  <inkml:trace contextRef="#ctx0" brushRef="#br0" timeOffset="25183.07">20167 5234 0,'-25'25'93,"50"-25"-61,24 0-17,-24 49 1,0-24 0,24 0-1,-24-25-15,50 25 16,-26-25 15,-24 24-15,25-24-1,-26 0 1,26 0 15,0 0-15,49 0 15,-74 0-15,-1-24-1,1-26 1,0 50-16,25-50 16,-50 1-1,25-1 1,-1-24-1,-24 49 1,25-49 15,-25 24-15,25 0 0,-25 26-1,0-26 1,0 0 15,0 1-15,-25-1-1,-24-24 1,24 49 0,-25-25-1,0-24 1,50 49-1,-49-25 1,24 26 0,-25 24-1,26-25 1,-1 25 0,0 0-16,-25 0 15,26 0 1,-26 0 15,-24 0-15,24 0-1,-49 0 1,74 0 0,-49 0-1,49 25 1,25-1-1,-75 26 1,51-25 0,-26 24-1,25 1 1,0-50 0,1 50-1,-1-26 16,25 26-15,0 24 0,0 1-1,0-1 1,0 1 0,0-26-1,0 26 1,0-26-1,0-24 1,25 0 0,-1 0-1,1-25 1,25 49 0,-25-24-1,24-25 1,1 50 15,-1-50 0,-24 49-31,25-49 32,-1 0-17,1 0 1,0 0-1,-26 0 1,26 0 0,0 0-1,-1 0 1,-24 0 0,25 0-1,24-24 1,-24-1-1,-50 0 1,24 0 0,26 0-1,0-24 1,-25-1 0,-1-24-1,-24 24 1,75-24-1,-50-1 1,-1 51 0,-24-1-1,0-25 1,0 25 0,0 0-16,0-24 15,0-1 1,0 25-1,0-49 17,0 24-17,0 1 1,-49 24 0,-1-25-1,25 26 1,-49-26-1,-25 50 1,49-50 0,-24 50-1,24 0 1,0 0 0,26 0-1,-1 0 1,-50 0 15,-24 0-15,0 0-1,74 25 1,-24-25 0,24 25-1,0-25 1,0 25-16,0 0 15,1 24 1,-1 26 0,-25-1-1,25 0 1,1-24 0,24 24-1,0 1 1,0-1 15,0 1-15,0-26-1,49 1 1,-49-25 0,25 0-1,49 24 1,-74 1-1,25-25 1,0-25 0,0 24-1,0 1 1,-1 0 0,1 0-1,0 0 16,25-1-15,-26-24 0,26 25-1,-25-25 1,0 0 15,-1 0-15,1 0-1,25 0 1,24-25 0</inkml:trace>
  <inkml:trace contextRef="#ctx0" brushRef="#br0" timeOffset="26137.78">22721 4217 0,'25'0'31,"-25"74"0,0-24-31,25-1 16,-25 51-1,0-1 1,25-25 0,24 50-1,-49-24 1,0-1-1,0 50 17,0-75-17,0-49 1</inkml:trace>
  <inkml:trace contextRef="#ctx0" brushRef="#br0" timeOffset="27306.38">22374 5159 0,'0'-24'31,"75"24"-15,-26 0 0,26 0-16,24 0 15,25 0 1,-50 0-1,-49 0 17,0 0-17,0 0 1,-1 0 0,1 0-1,0 0 1,0 0 15,-25 49 94,0 26-109,0-51-16,0 26 15,-25-25-15,0 24 16,25 1 0,-25 0-16,-24 49 15,24-25 1,-25-24-1,50-1 1,-24-24 0,-1 25 15,0-25-15,0-25-1,25 25 1,-25-1 15,-24-48 32,49-26-48,-50-25-15,25 1 16,-24-25-16,-1 24 15,-24-49 1,24 25 0,50 74-1,0 1 17,-25-1-32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54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endParaRPr lang="pt-BR" altLang="pt-BR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799138" y="0"/>
            <a:ext cx="44354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endParaRPr lang="pt-BR" altLang="pt-BR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41688" y="531813"/>
            <a:ext cx="3551237" cy="26622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65250" y="3371850"/>
            <a:ext cx="7504113" cy="319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os estilos do texto mestre</a:t>
            </a:r>
          </a:p>
          <a:p>
            <a:pPr lvl="1"/>
            <a:r>
              <a:rPr lang="en-US" altLang="pt-BR"/>
              <a:t>Segundo nível</a:t>
            </a:r>
          </a:p>
          <a:p>
            <a:pPr lvl="2"/>
            <a:r>
              <a:rPr lang="en-US" altLang="pt-BR"/>
              <a:t>Terceiro nível</a:t>
            </a:r>
          </a:p>
          <a:p>
            <a:pPr lvl="3"/>
            <a:r>
              <a:rPr lang="en-US" altLang="pt-BR"/>
              <a:t>Quarto nível</a:t>
            </a:r>
          </a:p>
          <a:p>
            <a:pPr lvl="4"/>
            <a:r>
              <a:rPr lang="en-US" altLang="pt-BR"/>
              <a:t>Quinto nível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743700"/>
            <a:ext cx="44354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endParaRPr lang="pt-BR" altLang="pt-BR" dirty="0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9138" y="6743700"/>
            <a:ext cx="44354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fld id="{CD6D2338-FA8C-4787-B36A-8C61E2792665}" type="slidenum">
              <a:rPr lang="en-US" altLang="pt-BR"/>
              <a:pPr/>
              <a:t>‹nº›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9096812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6" charset="0"/>
        <a:ea typeface="MS PGothic" panose="020B0600070205080204" pitchFamily="34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6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6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6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6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ysics.usyd.edu.au/teach_res/hsp/sp/mod31/m31_superposition.htm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D2338-FA8C-4787-B36A-8C61E2792665}" type="slidenum">
              <a:rPr lang="en-US" altLang="pt-BR" smtClean="0"/>
              <a:pPr/>
              <a:t>1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3484285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D2338-FA8C-4787-B36A-8C61E2792665}" type="slidenum">
              <a:rPr lang="en-US" altLang="pt-BR" smtClean="0"/>
              <a:pPr/>
              <a:t>2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1898889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D2338-FA8C-4787-B36A-8C61E2792665}" type="slidenum">
              <a:rPr lang="en-US" altLang="pt-BR" smtClean="0"/>
              <a:pPr/>
              <a:t>3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1898889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pt-BR" sz="12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http://www.physics.usyd.edu.au/</a:t>
            </a:r>
            <a:r>
              <a:rPr lang="pt-BR" sz="1200" dirty="0" err="1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teach_res</a:t>
            </a:r>
            <a:r>
              <a:rPr lang="pt-BR" sz="12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pt-BR" sz="1200" dirty="0" err="1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hsp</a:t>
            </a:r>
            <a:r>
              <a:rPr lang="pt-BR" sz="12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pt-BR" sz="1200" dirty="0" err="1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</a:t>
            </a:r>
            <a:r>
              <a:rPr lang="pt-BR" sz="12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/mod31/m31_superposition.htm</a:t>
            </a:r>
            <a:r>
              <a:rPr lang="pt-BR" sz="1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D2338-FA8C-4787-B36A-8C61E2792665}" type="slidenum">
              <a:rPr lang="en-US" altLang="pt-BR" smtClean="0"/>
              <a:pPr/>
              <a:t>5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2992690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D2338-FA8C-4787-B36A-8C61E2792665}" type="slidenum">
              <a:rPr lang="en-US" altLang="pt-BR" smtClean="0"/>
              <a:pPr/>
              <a:t>43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3450061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t-BR" altLang="pt-BR" dirty="0"/>
              <a:t>PMT 2100  Introdução à Ciência dos Materiais para Engenharia  EPUSP – 2012</a:t>
            </a:r>
            <a:endParaRPr lang="en-US" altLang="pt-BR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 altLang="pt-B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951ADD-A43A-4300-98B1-EF58BB44E3AF}" type="slidenum">
              <a:rPr lang="en-US" altLang="pt-BR"/>
              <a:pPr/>
              <a:t>‹nº›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995526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t-BR" altLang="pt-BR" dirty="0"/>
              <a:t>PMT 2100  Introdução à Ciência dos Materiais para Engenharia  EPUSP – 2012</a:t>
            </a:r>
            <a:endParaRPr lang="en-US" altLang="pt-BR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 altLang="pt-B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115B68-FC96-47A6-8438-42814584C28A}" type="slidenum">
              <a:rPr lang="en-US" altLang="pt-BR"/>
              <a:pPr/>
              <a:t>‹nº›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3348405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t-BR" altLang="pt-BR" dirty="0"/>
              <a:t>PMT 2100  Introdução à Ciência dos Materiais para Engenharia  EPUSP – 2012</a:t>
            </a:r>
            <a:endParaRPr lang="en-US" altLang="pt-BR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 altLang="pt-B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1129DD-814F-4AE1-8BBA-0B09470E6FB3}" type="slidenum">
              <a:rPr lang="en-US" altLang="pt-BR"/>
              <a:pPr/>
              <a:t>‹nº›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3839683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t-BR" altLang="pt-BR" dirty="0"/>
              <a:t>PMT 2100  Introdução à Ciência dos Materiais para Engenharia  EPUSP – 2012</a:t>
            </a:r>
            <a:endParaRPr lang="en-US" altLang="pt-BR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 altLang="pt-B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726A43-B965-4E72-92A8-72E1DF3430D9}" type="slidenum">
              <a:rPr lang="en-US" altLang="pt-BR"/>
              <a:pPr/>
              <a:t>‹nº›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700900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t-BR" altLang="pt-BR" dirty="0"/>
              <a:t>PMT 2100  Introdução à Ciência dos Materiais para Engenharia  EPUSP – 2012</a:t>
            </a:r>
            <a:endParaRPr lang="en-US" altLang="pt-BR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 altLang="pt-B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18D265-6FD2-45E6-8B11-017C8A081D7C}" type="slidenum">
              <a:rPr lang="en-US" altLang="pt-BR"/>
              <a:pPr/>
              <a:t>‹nº›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108876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t-BR" altLang="pt-BR" dirty="0"/>
              <a:t>PMT 2100  Introdução à Ciência dos Materiais para Engenharia  EPUSP – 2012</a:t>
            </a:r>
            <a:endParaRPr lang="en-US" altLang="pt-BR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 altLang="pt-B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4353F0-BC70-4D41-837C-347F96DE7E6A}" type="slidenum">
              <a:rPr lang="en-US" altLang="pt-BR"/>
              <a:pPr/>
              <a:t>‹nº›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2712139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t-BR" altLang="pt-BR" dirty="0"/>
              <a:t>PMT 2100  Introdução à Ciência dos Materiais para Engenharia  EPUSP – 2012</a:t>
            </a:r>
            <a:endParaRPr lang="en-US" altLang="pt-BR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 altLang="pt-BR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6203EE-2561-4A18-9296-6B51515FD388}" type="slidenum">
              <a:rPr lang="en-US" altLang="pt-BR"/>
              <a:pPr/>
              <a:t>‹nº›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1990361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t-BR" altLang="pt-BR" dirty="0"/>
              <a:t>PMT 2100  Introdução à Ciência dos Materiais para Engenharia  EPUSP – 2012</a:t>
            </a:r>
            <a:endParaRPr lang="en-US" altLang="pt-B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 altLang="pt-BR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3DD634-4A8C-4755-972B-0E0094BF5F95}" type="slidenum">
              <a:rPr lang="en-US" altLang="pt-BR"/>
              <a:pPr/>
              <a:t>‹nº›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4287648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t-BR" altLang="pt-BR" dirty="0"/>
              <a:t>PMT 2100  Introdução à Ciência dos Materiais para Engenharia  EPUSP – 2012</a:t>
            </a:r>
            <a:endParaRPr lang="en-US" altLang="pt-BR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 altLang="pt-BR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EAFCA5-B14E-44AD-86A5-A2EA3FF7C394}" type="slidenum">
              <a:rPr lang="en-US" altLang="pt-BR"/>
              <a:pPr/>
              <a:t>‹nº›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216911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t-BR" altLang="pt-BR" dirty="0"/>
              <a:t>PMT 2100  Introdução à Ciência dos Materiais para Engenharia  EPUSP – 2012</a:t>
            </a:r>
            <a:endParaRPr lang="en-US" altLang="pt-BR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 altLang="pt-B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F84393-04FB-494C-83F6-4CA2294E38CF}" type="slidenum">
              <a:rPr lang="en-US" altLang="pt-BR"/>
              <a:pPr/>
              <a:t>‹nº›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1724682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t-BR" altLang="pt-BR" dirty="0"/>
              <a:t>PMT 2100  Introdução à Ciência dos Materiais para Engenharia  EPUSP – 2012</a:t>
            </a:r>
            <a:endParaRPr lang="en-US" altLang="pt-BR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 altLang="pt-B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9A052D-AAA5-4F3A-9A82-3561E0E941CF}" type="slidenum">
              <a:rPr lang="en-US" altLang="pt-BR"/>
              <a:pPr/>
              <a:t>‹nº›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343310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6000"/>
            <a:duotone>
              <a:schemeClr val="accent2">
                <a:shade val="45000"/>
                <a:satMod val="135000"/>
              </a:schemeClr>
              <a:prstClr val="white"/>
            </a:duotone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halkSketch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5800" y="6248400"/>
            <a:ext cx="533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latin typeface="Comic Sans MS" panose="030F0702030302020204" pitchFamily="66" charset="0"/>
              </a:defRPr>
            </a:lvl1pPr>
          </a:lstStyle>
          <a:p>
            <a:r>
              <a:rPr lang="pt-BR" altLang="pt-BR" dirty="0"/>
              <a:t>PMT 2100  Introdução à Ciência dos Materiais para Engenharia  EPUSP – 2012</a:t>
            </a:r>
            <a:endParaRPr lang="en-US" altLang="pt-BR" dirty="0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text styles</a:t>
            </a:r>
          </a:p>
          <a:p>
            <a:pPr lvl="1"/>
            <a:r>
              <a:rPr lang="en-US" altLang="pt-BR"/>
              <a:t>Second level</a:t>
            </a:r>
          </a:p>
          <a:p>
            <a:pPr lvl="2"/>
            <a:r>
              <a:rPr lang="en-US" altLang="pt-BR"/>
              <a:t>Third level</a:t>
            </a:r>
          </a:p>
          <a:p>
            <a:pPr lvl="3"/>
            <a:r>
              <a:rPr lang="en-US" altLang="pt-BR"/>
              <a:t>Fourth level</a:t>
            </a:r>
          </a:p>
          <a:p>
            <a:pPr lvl="4"/>
            <a:r>
              <a:rPr lang="en-US" altLang="pt-BR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latin typeface="Comic Sans MS" panose="030F0702030302020204" pitchFamily="66" charset="0"/>
              </a:defRPr>
            </a:lvl1pPr>
          </a:lstStyle>
          <a:p>
            <a:endParaRPr lang="pt-BR" altLang="pt-BR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304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8CE69DF4-6F2D-4B80-9DE0-3E91C2D57090}" type="slidenum">
              <a:rPr lang="en-US" altLang="pt-BR"/>
              <a:pPr/>
              <a:t>‹nº›</a:t>
            </a:fld>
            <a:endParaRPr lang="en-US" alt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6" charset="0"/>
          <a:ea typeface="MS PGothic" panose="020B0600070205080204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6" charset="0"/>
          <a:ea typeface="MS PGothic" panose="020B0600070205080204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6" charset="0"/>
          <a:ea typeface="MS PGothic" panose="020B0600070205080204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6" charset="0"/>
          <a:ea typeface="MS PGothic" panose="020B0600070205080204" pitchFamily="34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hyperlink" Target="https://www.youtube.com/watch?v=71Rp-jG6Eek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emf"/><Relationship Id="rId5" Type="http://schemas.openxmlformats.org/officeDocument/2006/relationships/customXml" Target="../ink/ink1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6.png"/><Relationship Id="rId7" Type="http://schemas.openxmlformats.org/officeDocument/2006/relationships/customXml" Target="../ink/ink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emf"/><Relationship Id="rId5" Type="http://schemas.openxmlformats.org/officeDocument/2006/relationships/customXml" Target="../ink/ink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emf"/><Relationship Id="rId4" Type="http://schemas.openxmlformats.org/officeDocument/2006/relationships/customXml" Target="../ink/ink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emf"/><Relationship Id="rId4" Type="http://schemas.openxmlformats.org/officeDocument/2006/relationships/customXml" Target="../ink/ink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emf"/><Relationship Id="rId5" Type="http://schemas.openxmlformats.org/officeDocument/2006/relationships/customXml" Target="../ink/ink6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emf"/><Relationship Id="rId5" Type="http://schemas.openxmlformats.org/officeDocument/2006/relationships/customXml" Target="../ink/ink8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emf"/><Relationship Id="rId4" Type="http://schemas.openxmlformats.org/officeDocument/2006/relationships/customXml" Target="../ink/ink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../Artigos%20e%20resumos%20publicados/Artigo%202015/Magnetomechanical%20behavior%20of%20a%20directly/Magnetomechanical%20behavior%20of%20a%20directly/Magnetomechanical%20behavior%20of%20a%20directly.pdf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../Artigos%20e%20resumos%20publicados/Artigo%202012/Magnetostriction%20of%20the%20polycrystalline%20Fe80Al20%20alloy%20doped%20with%20boron.pdf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0.emf"/><Relationship Id="rId4" Type="http://schemas.openxmlformats.org/officeDocument/2006/relationships/customXml" Target="../ink/ink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magem digital fictícia de personagem de jogo de vídeo game&#10;&#10;Descrição gerada automaticamente com confiança baixa">
            <a:extLst>
              <a:ext uri="{FF2B5EF4-FFF2-40B4-BE49-F238E27FC236}">
                <a16:creationId xmlns:a16="http://schemas.microsoft.com/office/drawing/2014/main" id="{6FF27261-BD7F-4B67-ADB1-745DE7FBE8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9814" y="0"/>
            <a:ext cx="110543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83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aixaDeTexto 38">
            <a:extLst>
              <a:ext uri="{FF2B5EF4-FFF2-40B4-BE49-F238E27FC236}">
                <a16:creationId xmlns:a16="http://schemas.microsoft.com/office/drawing/2014/main" id="{7B83E8B9-6021-43D8-97E1-CBA69480747E}"/>
              </a:ext>
            </a:extLst>
          </p:cNvPr>
          <p:cNvSpPr txBox="1"/>
          <p:nvPr/>
        </p:nvSpPr>
        <p:spPr>
          <a:xfrm>
            <a:off x="0" y="1412776"/>
            <a:ext cx="9144000" cy="4093428"/>
          </a:xfrm>
          <a:prstGeom prst="rect">
            <a:avLst/>
          </a:prstGeom>
          <a:solidFill>
            <a:srgbClr val="E9E1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Interação entre ondas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77352" y="2780928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77352" y="3573016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5099" b="15650"/>
          <a:stretch/>
        </p:blipFill>
        <p:spPr bwMode="auto">
          <a:xfrm>
            <a:off x="626451" y="2525485"/>
            <a:ext cx="8343381" cy="1625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tângulo 18"/>
          <p:cNvSpPr/>
          <p:nvPr/>
        </p:nvSpPr>
        <p:spPr bwMode="auto">
          <a:xfrm>
            <a:off x="581408" y="2510970"/>
            <a:ext cx="8388424" cy="870859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6" charset="0"/>
            </a:endParaRPr>
          </a:p>
        </p:txBody>
      </p:sp>
      <p:sp>
        <p:nvSpPr>
          <p:cNvPr id="23" name="Retângulo 22"/>
          <p:cNvSpPr/>
          <p:nvPr/>
        </p:nvSpPr>
        <p:spPr bwMode="auto">
          <a:xfrm>
            <a:off x="581408" y="3356992"/>
            <a:ext cx="8388424" cy="765065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6" charset="0"/>
            </a:endParaRPr>
          </a:p>
        </p:txBody>
      </p:sp>
      <p:cxnSp>
        <p:nvCxnSpPr>
          <p:cNvPr id="24" name="Conector reto 23"/>
          <p:cNvCxnSpPr/>
          <p:nvPr/>
        </p:nvCxnSpPr>
        <p:spPr bwMode="auto">
          <a:xfrm>
            <a:off x="1931832" y="2492896"/>
            <a:ext cx="0" cy="172819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Conector reto 24"/>
          <p:cNvCxnSpPr/>
          <p:nvPr/>
        </p:nvCxnSpPr>
        <p:spPr bwMode="auto">
          <a:xfrm>
            <a:off x="5117912" y="2492896"/>
            <a:ext cx="0" cy="172819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Conector reto 13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3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37" name="CaixaDeTexto 36"/>
          <p:cNvSpPr txBox="1"/>
          <p:nvPr/>
        </p:nvSpPr>
        <p:spPr>
          <a:xfrm>
            <a:off x="1856674" y="332656"/>
            <a:ext cx="64075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Parâmetros experimentais e teóricos da radiação X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8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09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856674" y="332656"/>
            <a:ext cx="64075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Parâmetros experimentais e teóricos da radiação X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5016758"/>
          </a:xfrm>
          <a:prstGeom prst="rect">
            <a:avLst/>
          </a:prstGeom>
          <a:solidFill>
            <a:srgbClr val="E9E1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Conceito da difração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Se o objeto obstrutor apresentar múltiplas fendas, poderá  resultar em um padrão complexo de intensidade variável;</a:t>
            </a: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1425" y="2994122"/>
            <a:ext cx="5362575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2357" y="3116650"/>
            <a:ext cx="3729458" cy="1997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32188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856674" y="332656"/>
            <a:ext cx="64075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Parâmetros experimentais e teóricos da radiação X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4401205"/>
          </a:xfrm>
          <a:prstGeom prst="rect">
            <a:avLst/>
          </a:prstGeom>
          <a:solidFill>
            <a:srgbClr val="E9E1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Conceito da difração de raios X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Até o momento, discutimos isoladamente os conceitos físicos do raios e a geometria dos cristais;</a:t>
            </a:r>
          </a:p>
          <a:p>
            <a:pPr marL="457200" indent="-457200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Historicamente, foi exatamente dessa forma que a ciência se desenvolveu;</a:t>
            </a:r>
          </a:p>
          <a:p>
            <a:pPr marL="457200" indent="-457200"/>
            <a: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- Por muitos anos, </a:t>
            </a:r>
            <a:r>
              <a:rPr lang="pt-BR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cristalógrafos</a:t>
            </a:r>
            <a: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estudaram os cristais para determinar as propriedades químicas e físicas;</a:t>
            </a:r>
          </a:p>
          <a:p>
            <a:pPr marL="457200" indent="-457200"/>
            <a: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- Mas não se tinha conhecimento sobre como os cristais eram formados;</a:t>
            </a:r>
          </a:p>
          <a:p>
            <a:pPr marL="457200" indent="-457200"/>
            <a:r>
              <a:rPr lang="pt-BR" sz="20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Embora existisse uma ideia de que os cristais eram formados por átomos ou moléculas espaçadas de 1-2 Ǻ;</a:t>
            </a:r>
          </a:p>
          <a:p>
            <a:pPr marL="457200" indent="-457200"/>
            <a:r>
              <a:rPr lang="pt-BR" sz="2000" b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- Na mesma época, existiam indicações de que os raios X fossem ondas eletromagnéticas com um comprimento de onda entre 1-2 Ǻ.</a:t>
            </a: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4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856674" y="332656"/>
            <a:ext cx="64075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Parâmetros experimentais e teóricos da radiação X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5324535"/>
          </a:xfrm>
          <a:prstGeom prst="rect">
            <a:avLst/>
          </a:prstGeom>
          <a:solidFill>
            <a:srgbClr val="E9E1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de-DE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Max von Laue (1879 – 1960) </a:t>
            </a:r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Este era o estado do conhecimento em 1912 quando o físico alemão </a:t>
            </a:r>
            <a:r>
              <a:rPr lang="pt-BR" sz="2000" b="1" dirty="0" err="1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von</a:t>
            </a:r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000" b="1" dirty="0" err="1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Laue</a:t>
            </a:r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 encontrou o problema; </a:t>
            </a:r>
          </a:p>
          <a:p>
            <a:pPr marL="457200" indent="-457200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Se um cristal for composto por átomos espaçados regularmente;</a:t>
            </a:r>
          </a:p>
          <a:p>
            <a:pPr marL="4306888" indent="-457200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Se as ondas de raios X possuem um comprimento de onda próximo da distância interatômica;</a:t>
            </a:r>
          </a:p>
          <a:p>
            <a:pPr marL="4306888" indent="-457200"/>
            <a: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- Seria esperado que os raios X sejam difratados pelo cristal.</a:t>
            </a:r>
          </a:p>
          <a:p>
            <a:pPr marL="4306888" indent="-457200"/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306888" indent="-457200"/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306888" indent="-457200"/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306888" indent="-457200"/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306888" indent="-457200"/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306888" indent="-457200"/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306888" indent="-457200"/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4D4864C-55C3-4957-9F3F-8051DBAFB88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9239" y="3236986"/>
            <a:ext cx="3267075" cy="352425"/>
          </a:xfrm>
          <a:prstGeom prst="rect">
            <a:avLst/>
          </a:prstGeom>
        </p:spPr>
      </p:pic>
      <p:grpSp>
        <p:nvGrpSpPr>
          <p:cNvPr id="3" name="object 4">
            <a:extLst>
              <a:ext uri="{FF2B5EF4-FFF2-40B4-BE49-F238E27FC236}">
                <a16:creationId xmlns:a16="http://schemas.microsoft.com/office/drawing/2014/main" id="{77BD3E91-4383-48CF-B06F-919DFAB198F1}"/>
              </a:ext>
            </a:extLst>
          </p:cNvPr>
          <p:cNvGrpSpPr>
            <a:grpSpLocks noChangeAspect="1"/>
          </p:cNvGrpSpPr>
          <p:nvPr/>
        </p:nvGrpSpPr>
        <p:grpSpPr>
          <a:xfrm>
            <a:off x="275514" y="3747272"/>
            <a:ext cx="3614335" cy="2865799"/>
            <a:chOff x="6085332" y="1969007"/>
            <a:chExt cx="2664460" cy="2112645"/>
          </a:xfrm>
        </p:grpSpPr>
        <p:sp>
          <p:nvSpPr>
            <p:cNvPr id="19" name="object 5">
              <a:extLst>
                <a:ext uri="{FF2B5EF4-FFF2-40B4-BE49-F238E27FC236}">
                  <a16:creationId xmlns:a16="http://schemas.microsoft.com/office/drawing/2014/main" id="{FCD16C2B-C749-4E4D-8ACF-61ADCE064DA2}"/>
                </a:ext>
              </a:extLst>
            </p:cNvPr>
            <p:cNvSpPr/>
            <p:nvPr/>
          </p:nvSpPr>
          <p:spPr>
            <a:xfrm>
              <a:off x="6085332" y="1969007"/>
              <a:ext cx="1321308" cy="18729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6">
              <a:extLst>
                <a:ext uri="{FF2B5EF4-FFF2-40B4-BE49-F238E27FC236}">
                  <a16:creationId xmlns:a16="http://schemas.microsoft.com/office/drawing/2014/main" id="{302245BB-DCFF-406A-BACE-D1EF6A79C514}"/>
                </a:ext>
              </a:extLst>
            </p:cNvPr>
            <p:cNvSpPr/>
            <p:nvPr/>
          </p:nvSpPr>
          <p:spPr>
            <a:xfrm>
              <a:off x="7452360" y="1969007"/>
              <a:ext cx="1296924" cy="188366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7">
              <a:extLst>
                <a:ext uri="{FF2B5EF4-FFF2-40B4-BE49-F238E27FC236}">
                  <a16:creationId xmlns:a16="http://schemas.microsoft.com/office/drawing/2014/main" id="{C7B32684-5353-412B-9BA8-49AA305D7676}"/>
                </a:ext>
              </a:extLst>
            </p:cNvPr>
            <p:cNvSpPr/>
            <p:nvPr/>
          </p:nvSpPr>
          <p:spPr>
            <a:xfrm>
              <a:off x="6871716" y="3764279"/>
              <a:ext cx="1239012" cy="31699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8465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856674" y="332656"/>
            <a:ext cx="64075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Parâmetros experimentais e teóricos da radiação X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5016758"/>
          </a:xfrm>
          <a:prstGeom prst="rect">
            <a:avLst/>
          </a:prstGeom>
          <a:solidFill>
            <a:srgbClr val="E9E1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de-DE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Max von Laue (1879 – 1960) </a:t>
            </a:r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- Na segunda tentativa, Max </a:t>
            </a:r>
            <a:r>
              <a:rPr lang="pt-BR" sz="2000" b="1" dirty="0" err="1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von</a:t>
            </a:r>
            <a: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000" b="1" dirty="0" err="1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Laue</a:t>
            </a:r>
            <a: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 mostrou a primeira difração de raios X por um cristal de sulfato de cobre;</a:t>
            </a:r>
          </a:p>
          <a:p>
            <a:r>
              <a:rPr lang="pt-BR" sz="20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Esta experiência provou a natureza ondulatória das ondas de raios X e que os átomos são organizados de forma periódica no cristal.</a:t>
            </a: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sp>
        <p:nvSpPr>
          <p:cNvPr id="17" name="object 8">
            <a:extLst>
              <a:ext uri="{FF2B5EF4-FFF2-40B4-BE49-F238E27FC236}">
                <a16:creationId xmlns:a16="http://schemas.microsoft.com/office/drawing/2014/main" id="{FA195A10-9E11-418C-B874-A8DC584784CB}"/>
              </a:ext>
            </a:extLst>
          </p:cNvPr>
          <p:cNvSpPr>
            <a:spLocks noChangeAspect="1"/>
          </p:cNvSpPr>
          <p:nvPr/>
        </p:nvSpPr>
        <p:spPr>
          <a:xfrm>
            <a:off x="1155565" y="3377406"/>
            <a:ext cx="3775664" cy="2525893"/>
          </a:xfrm>
          <a:prstGeom prst="rect">
            <a:avLst/>
          </a:prstGeom>
          <a:blipFill>
            <a:blip r:embed="rId3" cstate="print"/>
            <a:stretch>
              <a:fillRect r="-69851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8">
            <a:extLst>
              <a:ext uri="{FF2B5EF4-FFF2-40B4-BE49-F238E27FC236}">
                <a16:creationId xmlns:a16="http://schemas.microsoft.com/office/drawing/2014/main" id="{7AAEED18-59C6-4359-9521-159FA84B90EF}"/>
              </a:ext>
            </a:extLst>
          </p:cNvPr>
          <p:cNvSpPr>
            <a:spLocks noChangeAspect="1"/>
          </p:cNvSpPr>
          <p:nvPr/>
        </p:nvSpPr>
        <p:spPr>
          <a:xfrm>
            <a:off x="5845628" y="3497148"/>
            <a:ext cx="2316198" cy="2525893"/>
          </a:xfrm>
          <a:prstGeom prst="rect">
            <a:avLst/>
          </a:prstGeom>
          <a:blipFill>
            <a:blip r:embed="rId3" cstate="print"/>
            <a:stretch>
              <a:fillRect l="-176876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345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BA7E9EC6-4F2A-4F7D-B9E6-B4689B3D6356}"/>
              </a:ext>
            </a:extLst>
          </p:cNvPr>
          <p:cNvSpPr txBox="1"/>
          <p:nvPr/>
        </p:nvSpPr>
        <p:spPr>
          <a:xfrm>
            <a:off x="0" y="1412775"/>
            <a:ext cx="9144000" cy="4708981"/>
          </a:xfrm>
          <a:prstGeom prst="rect">
            <a:avLst/>
          </a:prstGeom>
          <a:solidFill>
            <a:srgbClr val="E9E1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Rede recíproca</a:t>
            </a: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4041567" y="332656"/>
            <a:ext cx="2037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Rede recíproca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0767" y="2272906"/>
            <a:ext cx="6038850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62622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4041567" y="332656"/>
            <a:ext cx="2037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Rede recíproca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-19791" y="1417669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Conceito da rede recíproca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13423"/>
            <a:ext cx="9144000" cy="3477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"/>
            <a:ext cx="9127498" cy="29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8761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856674" y="332656"/>
            <a:ext cx="64075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Parâmetros experimentais e teóricos da radiação X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4708981"/>
          </a:xfrm>
          <a:prstGeom prst="rect">
            <a:avLst/>
          </a:prstGeom>
          <a:solidFill>
            <a:srgbClr val="E9E1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Difração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Como ocorre a difração dentro de um material?</a:t>
            </a:r>
          </a:p>
          <a:p>
            <a:pPr marL="457200" indent="-457200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Imagine uma rede de um cristal organizados em fileira planas chamadas de A, B e C.</a:t>
            </a:r>
          </a:p>
          <a:p>
            <a:pPr marL="457200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21378" t="39848" r="8772" b="5374"/>
          <a:stretch/>
        </p:blipFill>
        <p:spPr bwMode="auto">
          <a:xfrm>
            <a:off x="1632857" y="3233057"/>
            <a:ext cx="6286500" cy="2628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616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aixaDeTexto 30">
            <a:extLst>
              <a:ext uri="{FF2B5EF4-FFF2-40B4-BE49-F238E27FC236}">
                <a16:creationId xmlns:a16="http://schemas.microsoft.com/office/drawing/2014/main" id="{9F2729AE-7EC3-4382-B452-379DB42F43F1}"/>
              </a:ext>
            </a:extLst>
          </p:cNvPr>
          <p:cNvSpPr txBox="1"/>
          <p:nvPr/>
        </p:nvSpPr>
        <p:spPr>
          <a:xfrm>
            <a:off x="0" y="1412776"/>
            <a:ext cx="9144000" cy="5324535"/>
          </a:xfrm>
          <a:prstGeom prst="rect">
            <a:avLst/>
          </a:prstGeom>
          <a:solidFill>
            <a:srgbClr val="E9E1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Difração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AFCA5-B14E-44AD-86A5-A2EA3FF7C394}" type="slidenum">
              <a:rPr lang="en-US" altLang="pt-BR" smtClean="0"/>
              <a:pPr/>
              <a:t>18</a:t>
            </a:fld>
            <a:endParaRPr lang="en-US" alt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2156" r="7290" b="8506"/>
          <a:stretch/>
        </p:blipFill>
        <p:spPr bwMode="auto">
          <a:xfrm>
            <a:off x="947057" y="2042468"/>
            <a:ext cx="7249886" cy="4390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 bwMode="auto">
          <a:xfrm>
            <a:off x="5091623" y="4922788"/>
            <a:ext cx="288032" cy="288032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6" charset="0"/>
            </a:endParaRPr>
          </a:p>
        </p:txBody>
      </p:sp>
      <p:sp>
        <p:nvSpPr>
          <p:cNvPr id="7" name="Retângulo 6"/>
          <p:cNvSpPr/>
          <p:nvPr/>
        </p:nvSpPr>
        <p:spPr bwMode="auto">
          <a:xfrm>
            <a:off x="6171743" y="4922788"/>
            <a:ext cx="288032" cy="288032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6" charset="0"/>
            </a:endParaRPr>
          </a:p>
        </p:txBody>
      </p:sp>
      <p:sp>
        <p:nvSpPr>
          <p:cNvPr id="8" name="Retângulo 7"/>
          <p:cNvSpPr/>
          <p:nvPr/>
        </p:nvSpPr>
        <p:spPr bwMode="auto">
          <a:xfrm>
            <a:off x="4101515" y="4346724"/>
            <a:ext cx="288032" cy="288032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6" charset="0"/>
            </a:endParaRPr>
          </a:p>
        </p:txBody>
      </p:sp>
      <p:sp>
        <p:nvSpPr>
          <p:cNvPr id="9" name="Retângulo 8"/>
          <p:cNvSpPr/>
          <p:nvPr/>
        </p:nvSpPr>
        <p:spPr bwMode="auto">
          <a:xfrm>
            <a:off x="3291423" y="5282828"/>
            <a:ext cx="288032" cy="288032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6" charset="0"/>
            </a:endParaRPr>
          </a:p>
        </p:txBody>
      </p:sp>
      <p:sp>
        <p:nvSpPr>
          <p:cNvPr id="11" name="Retângulo 10"/>
          <p:cNvSpPr/>
          <p:nvPr/>
        </p:nvSpPr>
        <p:spPr bwMode="auto">
          <a:xfrm>
            <a:off x="1797259" y="4058692"/>
            <a:ext cx="360040" cy="2232248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6" charset="0"/>
            </a:endParaRPr>
          </a:p>
        </p:txBody>
      </p:sp>
      <p:sp>
        <p:nvSpPr>
          <p:cNvPr id="12" name="Retângulo 11"/>
          <p:cNvSpPr/>
          <p:nvPr/>
        </p:nvSpPr>
        <p:spPr bwMode="auto">
          <a:xfrm>
            <a:off x="5109627" y="4283724"/>
            <a:ext cx="216024" cy="216024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6" charset="0"/>
            </a:endParaRPr>
          </a:p>
        </p:txBody>
      </p:sp>
      <p:sp>
        <p:nvSpPr>
          <p:cNvPr id="13" name="Retângulo 12"/>
          <p:cNvSpPr/>
          <p:nvPr/>
        </p:nvSpPr>
        <p:spPr bwMode="auto">
          <a:xfrm>
            <a:off x="5595679" y="5354836"/>
            <a:ext cx="216024" cy="216024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6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l="13426" r="7290" b="43550"/>
          <a:stretch/>
        </p:blipFill>
        <p:spPr bwMode="auto">
          <a:xfrm>
            <a:off x="1061357" y="2042469"/>
            <a:ext cx="7135586" cy="2709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5" name="Conector reto 54"/>
          <p:cNvCxnSpPr/>
          <p:nvPr/>
        </p:nvCxnSpPr>
        <p:spPr>
          <a:xfrm>
            <a:off x="0" y="1161686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7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6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6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6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6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6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6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6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6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7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71" name="CaixaDeTexto 70"/>
          <p:cNvSpPr txBox="1"/>
          <p:nvPr/>
        </p:nvSpPr>
        <p:spPr>
          <a:xfrm>
            <a:off x="1856674" y="332656"/>
            <a:ext cx="64075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Parâmetros experimentais e teóricos da radiação X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2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Tinta 1">
                <a:extLst>
                  <a:ext uri="{FF2B5EF4-FFF2-40B4-BE49-F238E27FC236}">
                    <a16:creationId xmlns:a16="http://schemas.microsoft.com/office/drawing/2014/main" id="{7A7E1437-63FA-4E63-A473-228A563E7736}"/>
                  </a:ext>
                </a:extLst>
              </p14:cNvPr>
              <p14:cNvContentPartPr/>
              <p14:nvPr/>
            </p14:nvContentPartPr>
            <p14:xfrm>
              <a:off x="2071800" y="2580840"/>
              <a:ext cx="5179680" cy="1661040"/>
            </p14:xfrm>
          </p:contentPart>
        </mc:Choice>
        <mc:Fallback>
          <p:pic>
            <p:nvPicPr>
              <p:cNvPr id="2" name="Tinta 1">
                <a:extLst>
                  <a:ext uri="{FF2B5EF4-FFF2-40B4-BE49-F238E27FC236}">
                    <a16:creationId xmlns:a16="http://schemas.microsoft.com/office/drawing/2014/main" id="{7A7E1437-63FA-4E63-A473-228A563E773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62440" y="2571480"/>
                <a:ext cx="5198400" cy="1679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08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aixaDeTexto 47">
            <a:extLst>
              <a:ext uri="{FF2B5EF4-FFF2-40B4-BE49-F238E27FC236}">
                <a16:creationId xmlns:a16="http://schemas.microsoft.com/office/drawing/2014/main" id="{4DE5F0D9-32F5-4378-ABA8-CBC7BAE118C8}"/>
              </a:ext>
            </a:extLst>
          </p:cNvPr>
          <p:cNvSpPr txBox="1"/>
          <p:nvPr/>
        </p:nvSpPr>
        <p:spPr>
          <a:xfrm>
            <a:off x="0" y="1412776"/>
            <a:ext cx="9144000" cy="5632311"/>
          </a:xfrm>
          <a:prstGeom prst="rect">
            <a:avLst/>
          </a:prstGeom>
          <a:solidFill>
            <a:srgbClr val="E9E1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Difração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6713" r="1303"/>
          <a:stretch/>
        </p:blipFill>
        <p:spPr bwMode="auto">
          <a:xfrm>
            <a:off x="342899" y="2058797"/>
            <a:ext cx="8278587" cy="4799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 bwMode="auto">
          <a:xfrm>
            <a:off x="4977323" y="4939117"/>
            <a:ext cx="288032" cy="288032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6" charset="0"/>
            </a:endParaRPr>
          </a:p>
        </p:txBody>
      </p:sp>
      <p:sp>
        <p:nvSpPr>
          <p:cNvPr id="7" name="Retângulo 6"/>
          <p:cNvSpPr/>
          <p:nvPr/>
        </p:nvSpPr>
        <p:spPr bwMode="auto">
          <a:xfrm>
            <a:off x="6057443" y="4939117"/>
            <a:ext cx="288032" cy="288032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6" charset="0"/>
            </a:endParaRPr>
          </a:p>
        </p:txBody>
      </p:sp>
      <p:sp>
        <p:nvSpPr>
          <p:cNvPr id="8" name="Retângulo 7"/>
          <p:cNvSpPr/>
          <p:nvPr/>
        </p:nvSpPr>
        <p:spPr bwMode="auto">
          <a:xfrm>
            <a:off x="3987215" y="4363053"/>
            <a:ext cx="288032" cy="288032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6" charset="0"/>
            </a:endParaRPr>
          </a:p>
        </p:txBody>
      </p:sp>
      <p:sp>
        <p:nvSpPr>
          <p:cNvPr id="9" name="Retângulo 8"/>
          <p:cNvSpPr/>
          <p:nvPr/>
        </p:nvSpPr>
        <p:spPr bwMode="auto">
          <a:xfrm>
            <a:off x="3177123" y="5299157"/>
            <a:ext cx="288032" cy="288032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6" charset="0"/>
            </a:endParaRPr>
          </a:p>
        </p:txBody>
      </p:sp>
      <p:sp>
        <p:nvSpPr>
          <p:cNvPr id="11" name="Retângulo 10"/>
          <p:cNvSpPr/>
          <p:nvPr/>
        </p:nvSpPr>
        <p:spPr bwMode="auto">
          <a:xfrm>
            <a:off x="1682959" y="4075021"/>
            <a:ext cx="360040" cy="2232248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6" charset="0"/>
            </a:endParaRPr>
          </a:p>
        </p:txBody>
      </p:sp>
      <p:sp>
        <p:nvSpPr>
          <p:cNvPr id="12" name="Retângulo 11"/>
          <p:cNvSpPr/>
          <p:nvPr/>
        </p:nvSpPr>
        <p:spPr bwMode="auto">
          <a:xfrm>
            <a:off x="4995327" y="4300053"/>
            <a:ext cx="216024" cy="216024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6" charset="0"/>
            </a:endParaRPr>
          </a:p>
        </p:txBody>
      </p:sp>
      <p:sp>
        <p:nvSpPr>
          <p:cNvPr id="13" name="Retângulo 12"/>
          <p:cNvSpPr/>
          <p:nvPr/>
        </p:nvSpPr>
        <p:spPr bwMode="auto">
          <a:xfrm>
            <a:off x="5481379" y="5371165"/>
            <a:ext cx="216024" cy="216024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6" charset="0"/>
            </a:endParaRPr>
          </a:p>
        </p:txBody>
      </p:sp>
      <p:sp>
        <p:nvSpPr>
          <p:cNvPr id="14" name="Retângulo 13"/>
          <p:cNvSpPr/>
          <p:nvPr/>
        </p:nvSpPr>
        <p:spPr bwMode="auto">
          <a:xfrm>
            <a:off x="1664955" y="4939117"/>
            <a:ext cx="6984776" cy="1656184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6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l="6894" r="-1600" b="3402"/>
          <a:stretch/>
        </p:blipFill>
        <p:spPr bwMode="auto">
          <a:xfrm>
            <a:off x="359228" y="2058797"/>
            <a:ext cx="8523515" cy="4635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 rotWithShape="1">
          <a:blip r:embed="rId4" cstate="print"/>
          <a:srcRect r="8530" b="2202"/>
          <a:stretch/>
        </p:blipFill>
        <p:spPr bwMode="auto">
          <a:xfrm>
            <a:off x="962879" y="4882116"/>
            <a:ext cx="7919864" cy="672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 rotWithShape="1">
          <a:blip r:embed="rId4" cstate="print"/>
          <a:srcRect t="1" r="8530" b="2983"/>
          <a:stretch/>
        </p:blipFill>
        <p:spPr bwMode="auto">
          <a:xfrm>
            <a:off x="962879" y="5818220"/>
            <a:ext cx="7919864" cy="66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CaixaDeTexto 17"/>
          <p:cNvSpPr txBox="1"/>
          <p:nvPr/>
        </p:nvSpPr>
        <p:spPr>
          <a:xfrm>
            <a:off x="386815" y="509814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386815" y="5890228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1a</a:t>
            </a:r>
          </a:p>
        </p:txBody>
      </p:sp>
      <p:sp>
        <p:nvSpPr>
          <p:cNvPr id="20" name="Retângulo 19"/>
          <p:cNvSpPr/>
          <p:nvPr/>
        </p:nvSpPr>
        <p:spPr bwMode="auto">
          <a:xfrm>
            <a:off x="6579503" y="4651085"/>
            <a:ext cx="2303240" cy="2031231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6" charset="0"/>
            </a:endParaRPr>
          </a:p>
        </p:txBody>
      </p:sp>
      <p:cxnSp>
        <p:nvCxnSpPr>
          <p:cNvPr id="21" name="Conector reto 20"/>
          <p:cNvCxnSpPr/>
          <p:nvPr/>
        </p:nvCxnSpPr>
        <p:spPr bwMode="auto">
          <a:xfrm>
            <a:off x="1305287" y="4738100"/>
            <a:ext cx="0" cy="172819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Conector reto 21"/>
          <p:cNvCxnSpPr/>
          <p:nvPr/>
        </p:nvCxnSpPr>
        <p:spPr bwMode="auto">
          <a:xfrm>
            <a:off x="8451711" y="4810108"/>
            <a:ext cx="0" cy="172819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Retângulo 26"/>
          <p:cNvSpPr/>
          <p:nvPr/>
        </p:nvSpPr>
        <p:spPr bwMode="auto">
          <a:xfrm>
            <a:off x="4707295" y="4867109"/>
            <a:ext cx="2016224" cy="1656184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6" charset="0"/>
            </a:endParaRPr>
          </a:p>
        </p:txBody>
      </p:sp>
      <p:sp>
        <p:nvSpPr>
          <p:cNvPr id="26" name="Chave esquerda 25"/>
          <p:cNvSpPr/>
          <p:nvPr/>
        </p:nvSpPr>
        <p:spPr bwMode="auto">
          <a:xfrm rot="10800000">
            <a:off x="6507495" y="4651085"/>
            <a:ext cx="576064" cy="1944216"/>
          </a:xfrm>
          <a:prstGeom prst="leftBrac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/>
          <p:cNvSpPr/>
          <p:nvPr/>
        </p:nvSpPr>
        <p:spPr bwMode="auto">
          <a:xfrm>
            <a:off x="2042999" y="4723093"/>
            <a:ext cx="2736304" cy="2031231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6" charset="0"/>
            </a:endParaRPr>
          </a:p>
        </p:txBody>
      </p:sp>
      <p:sp>
        <p:nvSpPr>
          <p:cNvPr id="25" name="Chave esquerda 24"/>
          <p:cNvSpPr/>
          <p:nvPr/>
        </p:nvSpPr>
        <p:spPr bwMode="auto">
          <a:xfrm>
            <a:off x="4347255" y="4723093"/>
            <a:ext cx="504056" cy="1944216"/>
          </a:xfrm>
          <a:prstGeom prst="leftBrac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0" name="Conector reto 29"/>
          <p:cNvCxnSpPr/>
          <p:nvPr/>
        </p:nvCxnSpPr>
        <p:spPr>
          <a:xfrm>
            <a:off x="0" y="1129033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33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3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3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3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3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39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4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4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4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4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4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4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46" name="CaixaDeTexto 45"/>
          <p:cNvSpPr txBox="1"/>
          <p:nvPr/>
        </p:nvSpPr>
        <p:spPr>
          <a:xfrm>
            <a:off x="1856674" y="332656"/>
            <a:ext cx="64075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Parâmetros experimentais e teóricos da radiação X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7" name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4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 animBg="1"/>
      <p:bldP spid="28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5000"/>
            <a:duotone>
              <a:schemeClr val="accent2">
                <a:shade val="45000"/>
                <a:satMod val="135000"/>
              </a:schemeClr>
              <a:prstClr val="white"/>
            </a:duotone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9135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9000000" cy="4799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1366689"/>
            <a:ext cx="9000000" cy="4799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6"/>
          <p:cNvSpPr/>
          <p:nvPr/>
        </p:nvSpPr>
        <p:spPr bwMode="auto">
          <a:xfrm>
            <a:off x="6354196" y="3356992"/>
            <a:ext cx="288032" cy="288032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6" charset="0"/>
            </a:endParaRPr>
          </a:p>
        </p:txBody>
      </p:sp>
      <p:sp>
        <p:nvSpPr>
          <p:cNvPr id="9" name="Retângulo 8"/>
          <p:cNvSpPr/>
          <p:nvPr/>
        </p:nvSpPr>
        <p:spPr bwMode="auto">
          <a:xfrm>
            <a:off x="3473876" y="3717032"/>
            <a:ext cx="288032" cy="288032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6" charset="0"/>
            </a:endParaRPr>
          </a:p>
        </p:txBody>
      </p:sp>
      <p:sp>
        <p:nvSpPr>
          <p:cNvPr id="13" name="Retângulo 12"/>
          <p:cNvSpPr/>
          <p:nvPr/>
        </p:nvSpPr>
        <p:spPr bwMode="auto">
          <a:xfrm>
            <a:off x="5778132" y="3789040"/>
            <a:ext cx="216024" cy="216024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6" charset="0"/>
            </a:endParaRPr>
          </a:p>
        </p:txBody>
      </p:sp>
      <p:sp>
        <p:nvSpPr>
          <p:cNvPr id="16" name="Retângulo 15"/>
          <p:cNvSpPr/>
          <p:nvPr/>
        </p:nvSpPr>
        <p:spPr bwMode="auto">
          <a:xfrm>
            <a:off x="3600400" y="3898408"/>
            <a:ext cx="288032" cy="288032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6" charset="0"/>
            </a:endParaRPr>
          </a:p>
        </p:txBody>
      </p:sp>
      <p:sp>
        <p:nvSpPr>
          <p:cNvPr id="18" name="Retângulo 17"/>
          <p:cNvSpPr/>
          <p:nvPr/>
        </p:nvSpPr>
        <p:spPr bwMode="auto">
          <a:xfrm>
            <a:off x="1296144" y="3610376"/>
            <a:ext cx="360040" cy="2232248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6" charset="0"/>
            </a:endParaRPr>
          </a:p>
        </p:txBody>
      </p:sp>
      <p:sp>
        <p:nvSpPr>
          <p:cNvPr id="19" name="Retângulo 18"/>
          <p:cNvSpPr/>
          <p:nvPr/>
        </p:nvSpPr>
        <p:spPr bwMode="auto">
          <a:xfrm>
            <a:off x="4608512" y="3835408"/>
            <a:ext cx="216024" cy="216024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6" charset="0"/>
            </a:endParaRPr>
          </a:p>
        </p:txBody>
      </p:sp>
      <p:sp>
        <p:nvSpPr>
          <p:cNvPr id="37" name="Retângulo 36"/>
          <p:cNvSpPr/>
          <p:nvPr/>
        </p:nvSpPr>
        <p:spPr bwMode="auto">
          <a:xfrm>
            <a:off x="3600400" y="3922792"/>
            <a:ext cx="288032" cy="288032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6" charset="0"/>
            </a:endParaRPr>
          </a:p>
        </p:txBody>
      </p:sp>
      <p:sp>
        <p:nvSpPr>
          <p:cNvPr id="39" name="Retângulo 38"/>
          <p:cNvSpPr/>
          <p:nvPr/>
        </p:nvSpPr>
        <p:spPr bwMode="auto">
          <a:xfrm>
            <a:off x="1296144" y="3634760"/>
            <a:ext cx="360040" cy="2232248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6" charset="0"/>
            </a:endParaRPr>
          </a:p>
        </p:txBody>
      </p:sp>
      <p:sp>
        <p:nvSpPr>
          <p:cNvPr id="40" name="Retângulo 39"/>
          <p:cNvSpPr/>
          <p:nvPr/>
        </p:nvSpPr>
        <p:spPr bwMode="auto">
          <a:xfrm>
            <a:off x="4608512" y="3859792"/>
            <a:ext cx="216024" cy="216024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6" charset="0"/>
            </a:endParaRPr>
          </a:p>
        </p:txBody>
      </p:sp>
      <p:cxnSp>
        <p:nvCxnSpPr>
          <p:cNvPr id="5" name="Conector reto 4"/>
          <p:cNvCxnSpPr/>
          <p:nvPr/>
        </p:nvCxnSpPr>
        <p:spPr bwMode="auto">
          <a:xfrm>
            <a:off x="2484120" y="2010156"/>
            <a:ext cx="2598420" cy="153924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Conector reto 57"/>
          <p:cNvCxnSpPr/>
          <p:nvPr/>
        </p:nvCxnSpPr>
        <p:spPr bwMode="auto">
          <a:xfrm>
            <a:off x="2065020" y="2756916"/>
            <a:ext cx="2637010" cy="15621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Conector reto 60"/>
          <p:cNvCxnSpPr/>
          <p:nvPr/>
        </p:nvCxnSpPr>
        <p:spPr bwMode="auto">
          <a:xfrm flipV="1">
            <a:off x="5213350" y="2312416"/>
            <a:ext cx="2146300" cy="122555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Conector reto 64"/>
          <p:cNvCxnSpPr/>
          <p:nvPr/>
        </p:nvCxnSpPr>
        <p:spPr bwMode="auto">
          <a:xfrm flipV="1">
            <a:off x="5568950" y="3049016"/>
            <a:ext cx="2209800" cy="126365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Conector reto 70"/>
          <p:cNvCxnSpPr/>
          <p:nvPr/>
        </p:nvCxnSpPr>
        <p:spPr bwMode="auto">
          <a:xfrm>
            <a:off x="4711700" y="4319016"/>
            <a:ext cx="361950" cy="22225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Conector reto 73"/>
          <p:cNvCxnSpPr/>
          <p:nvPr/>
        </p:nvCxnSpPr>
        <p:spPr bwMode="auto">
          <a:xfrm flipV="1">
            <a:off x="5187950" y="4312666"/>
            <a:ext cx="368300" cy="228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6" name="CaixaDeTexto 75"/>
          <p:cNvSpPr txBox="1"/>
          <p:nvPr/>
        </p:nvSpPr>
        <p:spPr>
          <a:xfrm>
            <a:off x="0" y="4998368"/>
            <a:ext cx="9144000" cy="1938992"/>
          </a:xfrm>
          <a:prstGeom prst="rect">
            <a:avLst/>
          </a:prstGeom>
          <a:solidFill>
            <a:srgbClr val="E9E1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 Duas principais conclusões:</a:t>
            </a:r>
          </a:p>
          <a:p>
            <a:pPr marL="0" lvl="1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A diferença de distância percorrida por duas ondas parciais gera uma diferença de fases entre as mesmas;</a:t>
            </a:r>
          </a:p>
          <a:p>
            <a:pPr marL="0" lvl="1"/>
            <a: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- A alteração das fases das ondas parciais gera uma variação na amplitude da onda resultante.</a:t>
            </a:r>
          </a:p>
          <a:p>
            <a:pPr>
              <a:buFont typeface="Arial" pitchFamily="34" charset="0"/>
              <a:buChar char="•"/>
            </a:pPr>
            <a:endParaRPr lang="pt-BR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7" name="Conector reto 76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7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8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8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8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8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85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8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8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8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8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9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9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93" name="CaixaDeTexto 92"/>
          <p:cNvSpPr txBox="1"/>
          <p:nvPr/>
        </p:nvSpPr>
        <p:spPr>
          <a:xfrm>
            <a:off x="1856674" y="332656"/>
            <a:ext cx="64075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Parâmetros experimentais e teóricos da radiação X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Tinta 1">
                <a:extLst>
                  <a:ext uri="{FF2B5EF4-FFF2-40B4-BE49-F238E27FC236}">
                    <a16:creationId xmlns:a16="http://schemas.microsoft.com/office/drawing/2014/main" id="{3EA71C17-19FE-4269-B80E-526312E7136D}"/>
                  </a:ext>
                </a:extLst>
              </p14:cNvPr>
              <p14:cNvContentPartPr/>
              <p14:nvPr/>
            </p14:nvContentPartPr>
            <p14:xfrm>
              <a:off x="2161080" y="1839600"/>
              <a:ext cx="178920" cy="125280"/>
            </p14:xfrm>
          </p:contentPart>
        </mc:Choice>
        <mc:Fallback>
          <p:pic>
            <p:nvPicPr>
              <p:cNvPr id="2" name="Tinta 1">
                <a:extLst>
                  <a:ext uri="{FF2B5EF4-FFF2-40B4-BE49-F238E27FC236}">
                    <a16:creationId xmlns:a16="http://schemas.microsoft.com/office/drawing/2014/main" id="{3EA71C17-19FE-4269-B80E-526312E7136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51720" y="1830240"/>
                <a:ext cx="19764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" name="Tinta 2">
                <a:extLst>
                  <a:ext uri="{FF2B5EF4-FFF2-40B4-BE49-F238E27FC236}">
                    <a16:creationId xmlns:a16="http://schemas.microsoft.com/office/drawing/2014/main" id="{90218F8A-AB0D-4D20-A1CE-A1A6DBBFB775}"/>
                  </a:ext>
                </a:extLst>
              </p14:cNvPr>
              <p14:cNvContentPartPr/>
              <p14:nvPr/>
            </p14:nvContentPartPr>
            <p14:xfrm>
              <a:off x="4009680" y="4125600"/>
              <a:ext cx="2241720" cy="393120"/>
            </p14:xfrm>
          </p:contentPart>
        </mc:Choice>
        <mc:Fallback>
          <p:pic>
            <p:nvPicPr>
              <p:cNvPr id="3" name="Tinta 2">
                <a:extLst>
                  <a:ext uri="{FF2B5EF4-FFF2-40B4-BE49-F238E27FC236}">
                    <a16:creationId xmlns:a16="http://schemas.microsoft.com/office/drawing/2014/main" id="{90218F8A-AB0D-4D20-A1CE-A1A6DBBFB77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00320" y="4116240"/>
                <a:ext cx="2260440" cy="411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9624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0" y="1137005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Principais conclusões</a:t>
            </a: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615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23" name="Retângulo 22"/>
          <p:cNvSpPr/>
          <p:nvPr/>
        </p:nvSpPr>
        <p:spPr bwMode="auto">
          <a:xfrm>
            <a:off x="9942285" y="3555999"/>
            <a:ext cx="290286" cy="522515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Times New Roman" pitchFamily="16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30" name="CaixaDeTexto 29"/>
          <p:cNvSpPr txBox="1"/>
          <p:nvPr/>
        </p:nvSpPr>
        <p:spPr>
          <a:xfrm>
            <a:off x="1856674" y="332656"/>
            <a:ext cx="64075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Parâmetros experimentais e teóricos da radiação X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sp>
        <p:nvSpPr>
          <p:cNvPr id="28" name="CaixaDeTexto 27"/>
          <p:cNvSpPr txBox="1"/>
          <p:nvPr/>
        </p:nvSpPr>
        <p:spPr>
          <a:xfrm>
            <a:off x="0" y="1852832"/>
            <a:ext cx="9144000" cy="3785652"/>
          </a:xfrm>
          <a:prstGeom prst="rect">
            <a:avLst/>
          </a:prstGeom>
          <a:solidFill>
            <a:srgbClr val="E9E1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lvl="1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0" lvl="1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0" lvl="1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0" lvl="1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Um raio difratado pode ser definido como um raio composto por um grande número de raios espalhados que se reforçam;</a:t>
            </a:r>
          </a:p>
          <a:p>
            <a:pPr lvl="1"/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15875" lvl="1" indent="-15875"/>
            <a: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- Duas ondas estarão em fase quando a diferença de distância percorrida for 0 ou um número inteiro do comprimento de onda.</a:t>
            </a:r>
          </a:p>
          <a:p>
            <a:pPr lvl="1" indent="-457200"/>
            <a:endParaRPr lang="pt-BR" sz="2000" b="1" dirty="0">
              <a:solidFill>
                <a:srgbClr val="CB6D05"/>
              </a:solidFill>
              <a:latin typeface="Arial" pitchFamily="34" charset="0"/>
              <a:cs typeface="Arial" pitchFamily="34" charset="0"/>
            </a:endParaRPr>
          </a:p>
          <a:p>
            <a:pPr lvl="1">
              <a:buFont typeface="Wingdings" pitchFamily="2" charset="2"/>
              <a:buChar char="§"/>
            </a:pPr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lvl="1">
              <a:buFont typeface="Wingdings" pitchFamily="2" charset="2"/>
              <a:buChar char="§"/>
            </a:pPr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lvl="1"/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2945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856674" y="332656"/>
            <a:ext cx="64075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Parâmetros experimentais e teóricos da radiação X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5324535"/>
          </a:xfrm>
          <a:prstGeom prst="rect">
            <a:avLst/>
          </a:prstGeom>
          <a:solidFill>
            <a:srgbClr val="E9E1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Família Bragg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Os resultados experimentais de </a:t>
            </a:r>
            <a:r>
              <a:rPr lang="pt-BR" sz="2000" b="1" dirty="0" err="1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Laue</a:t>
            </a:r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 foram lidos por dois físicos ingleses;</a:t>
            </a:r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Em 1912, William Lawrence Bragg  (1890-1971) expressou matematicamente a condição para que a difração ocorra;</a:t>
            </a:r>
          </a:p>
          <a:p>
            <a:pPr marL="457200" indent="-457200"/>
            <a:r>
              <a:rPr 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Lei de Bragg.</a:t>
            </a:r>
          </a:p>
          <a:p>
            <a:pPr marL="457200" indent="-457200"/>
            <a:endParaRPr 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10" name="Picture 2" descr="Ficheiro:William Henry Bragg.jpg">
            <a:extLst>
              <a:ext uri="{FF2B5EF4-FFF2-40B4-BE49-F238E27FC236}">
                <a16:creationId xmlns:a16="http://schemas.microsoft.com/office/drawing/2014/main" id="{4B752294-D383-4984-80BC-5631287FE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9319" y="3838890"/>
            <a:ext cx="1733297" cy="2250246"/>
          </a:xfrm>
          <a:prstGeom prst="rect">
            <a:avLst/>
          </a:prstGeom>
          <a:noFill/>
        </p:spPr>
      </p:pic>
      <p:pic>
        <p:nvPicPr>
          <p:cNvPr id="11" name="Picture 4" descr="https://upload.wikimedia.org/wikipedia/commons/thumb/1/1d/Wl-bragg.jpg/200px-Wl-bragg.jpg">
            <a:extLst>
              <a:ext uri="{FF2B5EF4-FFF2-40B4-BE49-F238E27FC236}">
                <a16:creationId xmlns:a16="http://schemas.microsoft.com/office/drawing/2014/main" id="{DF960BE6-91D5-4157-970C-BE68F58D2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1718" y="3838890"/>
            <a:ext cx="1666679" cy="2358351"/>
          </a:xfrm>
          <a:prstGeom prst="rect">
            <a:avLst/>
          </a:prstGeom>
          <a:noFill/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ECE01683-A795-4022-9AF4-4736B17B52C3}"/>
              </a:ext>
            </a:extLst>
          </p:cNvPr>
          <p:cNvSpPr txBox="1"/>
          <p:nvPr/>
        </p:nvSpPr>
        <p:spPr>
          <a:xfrm>
            <a:off x="1236507" y="6167128"/>
            <a:ext cx="3013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tx1"/>
                </a:solidFill>
              </a:rPr>
              <a:t>William Henry Bragg</a:t>
            </a:r>
            <a:endParaRPr lang="pt-BR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29A8906-9AE2-41B2-ADA7-EE9D4815A85E}"/>
              </a:ext>
            </a:extLst>
          </p:cNvPr>
          <p:cNvSpPr txBox="1"/>
          <p:nvPr/>
        </p:nvSpPr>
        <p:spPr>
          <a:xfrm>
            <a:off x="4656001" y="6223585"/>
            <a:ext cx="33769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tx1"/>
                </a:solidFill>
              </a:rPr>
              <a:t>William Lawrence Bragg</a:t>
            </a:r>
            <a:endParaRPr lang="pt-BR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3273331" y="3361254"/>
            <a:ext cx="2034531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l-GR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λ</a:t>
            </a:r>
            <a:r>
              <a:rPr lang="pt-BR" b="1" dirty="0">
                <a:solidFill>
                  <a:schemeClr val="tx1"/>
                </a:solidFill>
                <a:latin typeface="Arial"/>
                <a:cs typeface="Arial"/>
              </a:rPr>
              <a:t> = 2dsen</a:t>
            </a:r>
            <a:r>
              <a:rPr lang="el-GR" b="1" dirty="0">
                <a:solidFill>
                  <a:schemeClr val="tx1"/>
                </a:solidFill>
                <a:latin typeface="Arial"/>
                <a:cs typeface="Arial"/>
              </a:rPr>
              <a:t>θ</a:t>
            </a:r>
            <a:r>
              <a:rPr lang="pt-BR" b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endParaRPr lang="pt-BR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68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856674" y="332656"/>
            <a:ext cx="64075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Parâmetros experimentais e teóricos da radiação X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5324535"/>
          </a:xfrm>
          <a:prstGeom prst="rect">
            <a:avLst/>
          </a:prstGeom>
          <a:solidFill>
            <a:srgbClr val="E9E1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Família Bragg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- Já o 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William Henry  Bragg (1862-1942), </a:t>
            </a:r>
            <a: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desenvolveu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um  detector de </a:t>
            </a:r>
            <a: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raios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X e que, </a:t>
            </a:r>
            <a: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conjunto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com o </a:t>
            </a:r>
            <a: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cristal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difratado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do </a:t>
            </a:r>
            <a: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filho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formam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a base da </a:t>
            </a:r>
            <a: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espectroscopia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raios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X;</a:t>
            </a:r>
          </a:p>
          <a:p>
            <a:pPr marL="457200" indent="-457200"/>
            <a: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- Com isso foi possível determinar as estruturas cristalinas de alguns sais como o </a:t>
            </a:r>
            <a:r>
              <a:rPr lang="pt-BR" sz="2000" b="1" dirty="0" err="1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NaCl</a:t>
            </a:r>
            <a: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pt-BR" sz="2000" b="1" dirty="0" err="1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KCl</a:t>
            </a:r>
            <a: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pt-BR" sz="2000" b="1" dirty="0" err="1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KBr</a:t>
            </a:r>
            <a: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 e Kl.</a:t>
            </a:r>
          </a:p>
          <a:p>
            <a:pPr marL="457200" indent="-457200"/>
            <a:endParaRPr lang="pt-BR" sz="2000" b="1" dirty="0">
              <a:solidFill>
                <a:srgbClr val="CB6D05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CB6D05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CB6D05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CB6D05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CB6D05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CB6D05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CB6D05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CB6D05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E0079A57-E9A8-4327-97B8-53DD362B9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5827" y="3867110"/>
            <a:ext cx="2352345" cy="2682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Tinta 1">
                <a:extLst>
                  <a:ext uri="{FF2B5EF4-FFF2-40B4-BE49-F238E27FC236}">
                    <a16:creationId xmlns:a16="http://schemas.microsoft.com/office/drawing/2014/main" id="{290F40AD-130E-42C6-8646-AE5228E7F5AF}"/>
                  </a:ext>
                </a:extLst>
              </p14:cNvPr>
              <p14:cNvContentPartPr/>
              <p14:nvPr/>
            </p14:nvContentPartPr>
            <p14:xfrm>
              <a:off x="3741840" y="5750640"/>
              <a:ext cx="1437840" cy="214920"/>
            </p14:xfrm>
          </p:contentPart>
        </mc:Choice>
        <mc:Fallback>
          <p:pic>
            <p:nvPicPr>
              <p:cNvPr id="2" name="Tinta 1">
                <a:extLst>
                  <a:ext uri="{FF2B5EF4-FFF2-40B4-BE49-F238E27FC236}">
                    <a16:creationId xmlns:a16="http://schemas.microsoft.com/office/drawing/2014/main" id="{290F40AD-130E-42C6-8646-AE5228E7F5A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32480" y="5741280"/>
                <a:ext cx="1456560" cy="233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1347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74768" y="332656"/>
            <a:ext cx="4171335" cy="400110"/>
          </a:xfrm>
          <a:prstGeom prst="rect">
            <a:avLst/>
          </a:prstGeom>
          <a:solidFill>
            <a:srgbClr val="E9E1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highlight>
                  <a:srgbClr val="E4F1D4"/>
                </a:highlight>
                <a:latin typeface="Arial" pitchFamily="34" charset="0"/>
                <a:cs typeface="Arial" pitchFamily="34" charset="0"/>
              </a:rPr>
              <a:t>Estrutura dos sólidos cristalinos</a:t>
            </a:r>
            <a:endParaRPr lang="en-US" altLang="pt-BR" sz="2000" b="1" dirty="0">
              <a:solidFill>
                <a:schemeClr val="tx1"/>
              </a:solidFill>
              <a:highlight>
                <a:srgbClr val="E4F1D4"/>
              </a:highligh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5632311"/>
          </a:xfrm>
          <a:prstGeom prst="rect">
            <a:avLst/>
          </a:prstGeom>
          <a:solidFill>
            <a:srgbClr val="E9E1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Distância interplanar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Dentro de cada sistema (seja 2-D ou 3-D), cada plano terá uma distância diferente;</a:t>
            </a:r>
          </a:p>
          <a:p>
            <a:pPr marL="457200" indent="-457200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Quanto menor o índice, maior será a distância interplanar;</a:t>
            </a:r>
          </a:p>
          <a:p>
            <a:pPr marL="457200" indent="-457200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Essa lógica também pode ser estendida para 3-D.</a:t>
            </a: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FE606DB9-35D2-45C1-A3DC-55E17936B75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02373" y="2892542"/>
            <a:ext cx="4739253" cy="2852754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23EFF882-F328-4F8C-8292-D7EF8A746924}"/>
              </a:ext>
            </a:extLst>
          </p:cNvPr>
          <p:cNvSpPr txBox="1"/>
          <p:nvPr/>
        </p:nvSpPr>
        <p:spPr>
          <a:xfrm>
            <a:off x="138245" y="3932754"/>
            <a:ext cx="2034531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l-GR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λ</a:t>
            </a:r>
            <a:r>
              <a:rPr lang="pt-BR" b="1" dirty="0">
                <a:solidFill>
                  <a:schemeClr val="tx1"/>
                </a:solidFill>
                <a:latin typeface="Arial"/>
                <a:cs typeface="Arial"/>
              </a:rPr>
              <a:t> = 2dsen</a:t>
            </a:r>
            <a:r>
              <a:rPr lang="el-GR" b="1" dirty="0">
                <a:solidFill>
                  <a:schemeClr val="tx1"/>
                </a:solidFill>
                <a:latin typeface="Arial"/>
                <a:cs typeface="Arial"/>
              </a:rPr>
              <a:t>θ</a:t>
            </a:r>
            <a:r>
              <a:rPr lang="pt-BR" b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endParaRPr lang="pt-BR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Tinta 2">
                <a:extLst>
                  <a:ext uri="{FF2B5EF4-FFF2-40B4-BE49-F238E27FC236}">
                    <a16:creationId xmlns:a16="http://schemas.microsoft.com/office/drawing/2014/main" id="{FA75074D-F43E-4542-8962-FDBD7266A3B5}"/>
                  </a:ext>
                </a:extLst>
              </p14:cNvPr>
              <p14:cNvContentPartPr/>
              <p14:nvPr/>
            </p14:nvContentPartPr>
            <p14:xfrm>
              <a:off x="3322080" y="2670120"/>
              <a:ext cx="36000" cy="9000"/>
            </p14:xfrm>
          </p:contentPart>
        </mc:Choice>
        <mc:Fallback>
          <p:pic>
            <p:nvPicPr>
              <p:cNvPr id="3" name="Tinta 2">
                <a:extLst>
                  <a:ext uri="{FF2B5EF4-FFF2-40B4-BE49-F238E27FC236}">
                    <a16:creationId xmlns:a16="http://schemas.microsoft.com/office/drawing/2014/main" id="{FA75074D-F43E-4542-8962-FDBD7266A3B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12720" y="2660760"/>
                <a:ext cx="54720" cy="27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688750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74768" y="332656"/>
            <a:ext cx="4171335" cy="400110"/>
          </a:xfrm>
          <a:prstGeom prst="rect">
            <a:avLst/>
          </a:prstGeom>
          <a:solidFill>
            <a:srgbClr val="E9E1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highlight>
                  <a:srgbClr val="E4F1D4"/>
                </a:highlight>
                <a:latin typeface="Arial" pitchFamily="34" charset="0"/>
                <a:cs typeface="Arial" pitchFamily="34" charset="0"/>
              </a:rPr>
              <a:t>Estrutura dos sólidos cristalinos</a:t>
            </a:r>
            <a:endParaRPr lang="en-US" altLang="pt-BR" sz="2000" b="1" dirty="0">
              <a:solidFill>
                <a:schemeClr val="tx1"/>
              </a:solidFill>
              <a:highlight>
                <a:srgbClr val="E4F1D4"/>
              </a:highligh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4708981"/>
          </a:xfrm>
          <a:prstGeom prst="rect">
            <a:avLst/>
          </a:prstGeom>
          <a:solidFill>
            <a:srgbClr val="E9E1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Distância interplanar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Os valores “d” (distância entre planos (</a:t>
            </a:r>
            <a:r>
              <a:rPr lang="pt-BR" sz="2000" b="1" dirty="0" err="1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hkl</a:t>
            </a:r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) adjacentes), podem ser calculadas de acordo com as equações abaixo para cada estrutura cristalina;</a:t>
            </a:r>
          </a:p>
          <a:p>
            <a:pPr marL="457200" indent="-457200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Todas as equações podem ser encontradas na página 501 do livro texto do </a:t>
            </a:r>
            <a:r>
              <a:rPr lang="pt-BR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Cullity</a:t>
            </a:r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D48DB7BC-903B-49FB-B0C3-83E3B93C5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8722" y="3479347"/>
            <a:ext cx="4305300" cy="100965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927215A3-5978-4348-BA17-E00E0B398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3677" y="4835298"/>
            <a:ext cx="4410075" cy="9429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Tinta 1">
                <a:extLst>
                  <a:ext uri="{FF2B5EF4-FFF2-40B4-BE49-F238E27FC236}">
                    <a16:creationId xmlns:a16="http://schemas.microsoft.com/office/drawing/2014/main" id="{2C479D39-BDD0-4D03-AA5F-DA795F3B6FEA}"/>
                  </a:ext>
                </a:extLst>
              </p14:cNvPr>
              <p14:cNvContentPartPr/>
              <p14:nvPr/>
            </p14:nvContentPartPr>
            <p14:xfrm>
              <a:off x="3482640" y="3295080"/>
              <a:ext cx="5152680" cy="1384560"/>
            </p14:xfrm>
          </p:contentPart>
        </mc:Choice>
        <mc:Fallback>
          <p:pic>
            <p:nvPicPr>
              <p:cNvPr id="2" name="Tinta 1">
                <a:extLst>
                  <a:ext uri="{FF2B5EF4-FFF2-40B4-BE49-F238E27FC236}">
                    <a16:creationId xmlns:a16="http://schemas.microsoft.com/office/drawing/2014/main" id="{2C479D39-BDD0-4D03-AA5F-DA795F3B6FE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73280" y="3285720"/>
                <a:ext cx="5171400" cy="1403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149181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74768" y="332656"/>
            <a:ext cx="417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Estrutura dos sólidos cristalinos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4644861"/>
          </a:xfrm>
          <a:prstGeom prst="rect">
            <a:avLst/>
          </a:prstGeom>
          <a:solidFill>
            <a:srgbClr val="E9E1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Determinação dos planos cristalino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Vamos relembrar como é calculado a distância </a:t>
            </a:r>
            <a:r>
              <a:rPr lang="pt-BR" sz="2000" b="1" dirty="0" err="1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interplanar</a:t>
            </a:r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457200" indent="-457200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Para isso, segue-se a regra:</a:t>
            </a:r>
          </a:p>
          <a:p>
            <a:pPr marL="756920" marR="5080" indent="-287020" algn="just">
              <a:lnSpc>
                <a:spcPct val="100000"/>
              </a:lnSpc>
              <a:spcBef>
                <a:spcPts val="540"/>
              </a:spcBef>
              <a:buChar char="–"/>
              <a:tabLst>
                <a:tab pos="757555" algn="l"/>
              </a:tabLst>
            </a:pPr>
            <a:r>
              <a:rPr lang="pt-BR" sz="2000" b="1" spc="-5" dirty="0">
                <a:latin typeface="Arial" panose="020B0604020202020204" pitchFamily="34" charset="0"/>
                <a:cs typeface="Arial" panose="020B0604020202020204" pitchFamily="34" charset="0"/>
              </a:rPr>
              <a:t>Determinar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os </a:t>
            </a:r>
            <a:r>
              <a:rPr lang="pt-BR" sz="2000" b="1" spc="-5" dirty="0">
                <a:latin typeface="Arial" panose="020B0604020202020204" pitchFamily="34" charset="0"/>
                <a:cs typeface="Arial" panose="020B0604020202020204" pitchFamily="34" charset="0"/>
              </a:rPr>
              <a:t>interceptos do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plano com os </a:t>
            </a:r>
            <a:r>
              <a:rPr lang="pt-BR" sz="2000" b="1" spc="-10" dirty="0">
                <a:latin typeface="Arial" panose="020B0604020202020204" pitchFamily="34" charset="0"/>
                <a:cs typeface="Arial" panose="020B0604020202020204" pitchFamily="34" charset="0"/>
              </a:rPr>
              <a:t>eixos </a:t>
            </a:r>
            <a:r>
              <a:rPr lang="pt-BR" sz="2000" b="1" spc="-5" dirty="0">
                <a:latin typeface="Arial" panose="020B0604020202020204" pitchFamily="34" charset="0"/>
                <a:cs typeface="Arial" panose="020B0604020202020204" pitchFamily="34" charset="0"/>
              </a:rPr>
              <a:t>do sistema 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de coordenadas em termos dos </a:t>
            </a:r>
            <a:r>
              <a:rPr lang="pt-BR" sz="2000" b="1" spc="-5" dirty="0">
                <a:latin typeface="Arial" panose="020B0604020202020204" pitchFamily="34" charset="0"/>
                <a:cs typeface="Arial" panose="020B0604020202020204" pitchFamily="34" charset="0"/>
              </a:rPr>
              <a:t>parâmetros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000" b="1" spc="-5" dirty="0">
                <a:latin typeface="Arial" panose="020B0604020202020204" pitchFamily="34" charset="0"/>
                <a:cs typeface="Arial" panose="020B0604020202020204" pitchFamily="34" charset="0"/>
              </a:rPr>
              <a:t>rede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a, b e c;</a:t>
            </a:r>
          </a:p>
          <a:p>
            <a:pPr marL="756920" marR="5080" indent="-287020" algn="just">
              <a:lnSpc>
                <a:spcPct val="100000"/>
              </a:lnSpc>
              <a:spcBef>
                <a:spcPts val="540"/>
              </a:spcBef>
              <a:buChar char="–"/>
              <a:tabLst>
                <a:tab pos="757555" algn="l"/>
              </a:tabLst>
            </a:pPr>
            <a:r>
              <a:rPr lang="pt-BR" sz="2000" b="1" spc="-5" dirty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sz="2000" b="1" spc="-5" dirty="0">
                <a:latin typeface="Arial" panose="020B0604020202020204" pitchFamily="34" charset="0"/>
                <a:cs typeface="Arial" panose="020B0604020202020204" pitchFamily="34" charset="0"/>
              </a:rPr>
              <a:t>plano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passar </a:t>
            </a:r>
            <a:r>
              <a:rPr lang="pt-BR" sz="2000" b="1" spc="-5" dirty="0">
                <a:latin typeface="Arial" panose="020B0604020202020204" pitchFamily="34" charset="0"/>
                <a:cs typeface="Arial" panose="020B0604020202020204" pitchFamily="34" charset="0"/>
              </a:rPr>
              <a:t>pela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origem, </a:t>
            </a:r>
            <a:r>
              <a:rPr lang="pt-BR" sz="2000" b="1" spc="-10" dirty="0">
                <a:latin typeface="Arial" panose="020B0604020202020204" pitchFamily="34" charset="0"/>
                <a:cs typeface="Arial" panose="020B0604020202020204" pitchFamily="34" charset="0"/>
              </a:rPr>
              <a:t>transladar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sz="2000" b="1" spc="-5" dirty="0">
                <a:latin typeface="Arial" panose="020B0604020202020204" pitchFamily="34" charset="0"/>
                <a:cs typeface="Arial" panose="020B0604020202020204" pitchFamily="34" charset="0"/>
              </a:rPr>
              <a:t>plano </a:t>
            </a:r>
            <a:r>
              <a:rPr lang="pt-BR" sz="2000" b="1" spc="-15" dirty="0"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pt-BR" sz="2000" b="1" spc="-10" dirty="0">
                <a:latin typeface="Arial" panose="020B0604020202020204" pitchFamily="34" charset="0"/>
                <a:cs typeface="Arial" panose="020B0604020202020204" pitchFamily="34" charset="0"/>
              </a:rPr>
              <a:t>uma </a:t>
            </a:r>
            <a:r>
              <a:rPr lang="pt-BR" sz="2000" b="1" spc="-20" dirty="0">
                <a:latin typeface="Arial" panose="020B0604020202020204" pitchFamily="34" charset="0"/>
                <a:cs typeface="Arial" panose="020B0604020202020204" pitchFamily="34" charset="0"/>
              </a:rPr>
              <a:t>nova </a:t>
            </a:r>
            <a:r>
              <a:rPr lang="pt-BR" sz="2000" b="1" spc="-5" dirty="0">
                <a:latin typeface="Arial" panose="020B0604020202020204" pitchFamily="34" charset="0"/>
                <a:cs typeface="Arial" panose="020B0604020202020204" pitchFamily="34" charset="0"/>
              </a:rPr>
              <a:t>posição </a:t>
            </a:r>
            <a:r>
              <a:rPr lang="pt-BR" sz="2000" b="1" spc="-10" dirty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pt-BR" sz="2000" b="1" spc="-5" dirty="0">
                <a:latin typeface="Arial" panose="020B0604020202020204" pitchFamily="34" charset="0"/>
                <a:cs typeface="Arial" panose="020B0604020202020204" pitchFamily="34" charset="0"/>
              </a:rPr>
              <a:t>sistema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pt-BR" sz="2000" b="1" spc="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coordenadas;</a:t>
            </a:r>
          </a:p>
          <a:p>
            <a:pPr marL="756920" marR="28575" indent="-287020">
              <a:lnSpc>
                <a:spcPct val="100000"/>
              </a:lnSpc>
              <a:spcBef>
                <a:spcPts val="525"/>
              </a:spcBef>
              <a:buChar char="–"/>
              <a:tabLst>
                <a:tab pos="756920" algn="l"/>
                <a:tab pos="757555" algn="l"/>
              </a:tabLst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Obter os </a:t>
            </a:r>
            <a:r>
              <a:rPr lang="pt-BR" sz="2000" b="1" spc="-5" dirty="0">
                <a:latin typeface="Arial" panose="020B0604020202020204" pitchFamily="34" charset="0"/>
                <a:cs typeface="Arial" panose="020B0604020202020204" pitchFamily="34" charset="0"/>
              </a:rPr>
              <a:t>recíprocos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desses três </a:t>
            </a:r>
            <a:r>
              <a:rPr lang="pt-BR" sz="2000" b="1" spc="-5" dirty="0">
                <a:latin typeface="Arial" panose="020B0604020202020204" pitchFamily="34" charset="0"/>
                <a:cs typeface="Arial" panose="020B0604020202020204" pitchFamily="34" charset="0"/>
              </a:rPr>
              <a:t>interceptos. Se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sz="2000" b="1" spc="-5" dirty="0">
                <a:latin typeface="Arial" panose="020B0604020202020204" pitchFamily="34" charset="0"/>
                <a:cs typeface="Arial" panose="020B0604020202020204" pitchFamily="34" charset="0"/>
              </a:rPr>
              <a:t>plano </a:t>
            </a:r>
            <a:r>
              <a:rPr lang="pt-BR" sz="2000" b="1" spc="-10" dirty="0">
                <a:latin typeface="Arial" panose="020B0604020202020204" pitchFamily="34" charset="0"/>
                <a:cs typeface="Arial" panose="020B0604020202020204" pitchFamily="34" charset="0"/>
              </a:rPr>
              <a:t>for  </a:t>
            </a:r>
            <a:r>
              <a:rPr lang="pt-BR" sz="2000" b="1" spc="-5" dirty="0">
                <a:latin typeface="Arial" panose="020B0604020202020204" pitchFamily="34" charset="0"/>
                <a:cs typeface="Arial" panose="020B0604020202020204" pitchFamily="34" charset="0"/>
              </a:rPr>
              <a:t>paralelo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2000" b="1" spc="-10" dirty="0">
                <a:latin typeface="Arial" panose="020B0604020202020204" pitchFamily="34" charset="0"/>
                <a:cs typeface="Arial" panose="020B0604020202020204" pitchFamily="34" charset="0"/>
              </a:rPr>
              <a:t>um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dos </a:t>
            </a:r>
            <a:r>
              <a:rPr lang="pt-BR" sz="2000" b="1" spc="-10" dirty="0">
                <a:latin typeface="Arial" panose="020B0604020202020204" pitchFamily="34" charset="0"/>
                <a:cs typeface="Arial" panose="020B0604020202020204" pitchFamily="34" charset="0"/>
              </a:rPr>
              <a:t>eixos, </a:t>
            </a:r>
            <a:r>
              <a:rPr lang="pt-BR" sz="2000" b="1" spc="-5" dirty="0">
                <a:latin typeface="Arial" panose="020B0604020202020204" pitchFamily="34" charset="0"/>
                <a:cs typeface="Arial" panose="020B0604020202020204" pitchFamily="34" charset="0"/>
              </a:rPr>
              <a:t>considera-se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sz="2000" b="1" spc="-5" dirty="0">
                <a:latin typeface="Arial" panose="020B0604020202020204" pitchFamily="34" charset="0"/>
                <a:cs typeface="Arial" panose="020B0604020202020204" pitchFamily="34" charset="0"/>
              </a:rPr>
              <a:t>intercepto </a:t>
            </a:r>
            <a:r>
              <a:rPr lang="pt-BR" sz="2000" b="1" spc="-10" dirty="0">
                <a:latin typeface="Arial" panose="020B0604020202020204" pitchFamily="34" charset="0"/>
                <a:cs typeface="Arial" panose="020B0604020202020204" pitchFamily="34" charset="0"/>
              </a:rPr>
              <a:t>infinito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e o  </a:t>
            </a:r>
            <a:r>
              <a:rPr lang="pt-BR" sz="2000" b="1" spc="-5" dirty="0">
                <a:latin typeface="Arial" panose="020B0604020202020204" pitchFamily="34" charset="0"/>
                <a:cs typeface="Arial" panose="020B0604020202020204" pitchFamily="34" charset="0"/>
              </a:rPr>
              <a:t>seu recíproco</a:t>
            </a:r>
            <a:r>
              <a:rPr lang="pt-BR" sz="2000" b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spc="-15" dirty="0">
                <a:latin typeface="Arial" panose="020B0604020202020204" pitchFamily="34" charset="0"/>
                <a:cs typeface="Arial" panose="020B0604020202020204" pitchFamily="34" charset="0"/>
              </a:rPr>
              <a:t>zero;</a:t>
            </a: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6920" indent="-287655">
              <a:lnSpc>
                <a:spcPct val="100000"/>
              </a:lnSpc>
              <a:spcBef>
                <a:spcPts val="440"/>
              </a:spcBef>
              <a:buChar char="–"/>
              <a:tabLst>
                <a:tab pos="756920" algn="l"/>
                <a:tab pos="757555" algn="l"/>
              </a:tabLst>
            </a:pPr>
            <a:r>
              <a:rPr lang="pt-BR" sz="2000" b="1" spc="-5" dirty="0">
                <a:latin typeface="Arial" panose="020B0604020202020204" pitchFamily="34" charset="0"/>
                <a:cs typeface="Arial" panose="020B0604020202020204" pitchFamily="34" charset="0"/>
              </a:rPr>
              <a:t>Representar </a:t>
            </a:r>
            <a:r>
              <a:rPr lang="pt-BR" sz="2000" b="1" spc="-10" dirty="0"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pt-BR" sz="2000" b="1" spc="-5" dirty="0">
                <a:latin typeface="Arial" panose="020B0604020202020204" pitchFamily="34" charset="0"/>
                <a:cs typeface="Arial" panose="020B0604020202020204" pitchFamily="34" charset="0"/>
              </a:rPr>
              <a:t>forma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pt-BR" sz="2000" b="1" i="1" spc="-60" dirty="0"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lang="pt-BR" sz="2000" b="1" i="1" spc="-50" dirty="0">
                <a:latin typeface="Arial" panose="020B0604020202020204" pitchFamily="34" charset="0"/>
                <a:cs typeface="Arial" panose="020B0604020202020204" pitchFamily="34" charset="0"/>
              </a:rPr>
              <a:t>k </a:t>
            </a:r>
            <a:r>
              <a:rPr lang="pt-BR" sz="2000" b="1" i="1" spc="-25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pt-BR" sz="2000" b="1" i="1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457200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Tinta 1">
                <a:extLst>
                  <a:ext uri="{FF2B5EF4-FFF2-40B4-BE49-F238E27FC236}">
                    <a16:creationId xmlns:a16="http://schemas.microsoft.com/office/drawing/2014/main" id="{DED3509B-FC08-4328-88A3-8124064D7F8E}"/>
                  </a:ext>
                </a:extLst>
              </p14:cNvPr>
              <p14:cNvContentPartPr/>
              <p14:nvPr/>
            </p14:nvContentPartPr>
            <p14:xfrm>
              <a:off x="3741840" y="3616560"/>
              <a:ext cx="360" cy="360"/>
            </p14:xfrm>
          </p:contentPart>
        </mc:Choice>
        <mc:Fallback xmlns="">
          <p:pic>
            <p:nvPicPr>
              <p:cNvPr id="2" name="Tinta 1">
                <a:extLst>
                  <a:ext uri="{FF2B5EF4-FFF2-40B4-BE49-F238E27FC236}">
                    <a16:creationId xmlns:a16="http://schemas.microsoft.com/office/drawing/2014/main" id="{DED3509B-FC08-4328-88A3-8124064D7F8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32480" y="360720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7679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0" y="1412776"/>
            <a:ext cx="9144000" cy="5324535"/>
          </a:xfrm>
          <a:prstGeom prst="rect">
            <a:avLst/>
          </a:prstGeom>
          <a:solidFill>
            <a:srgbClr val="E9E1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Exercício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Determine o plano cristalográfico da área sombreada.</a:t>
            </a:r>
          </a:p>
          <a:p>
            <a:pPr marL="457200" indent="-457200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6307EF6-00A2-4ED6-A310-0A776AF7FA8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1577" y="2738268"/>
            <a:ext cx="6991350" cy="3771900"/>
          </a:xfrm>
          <a:prstGeom prst="rect">
            <a:avLst/>
          </a:prstGeom>
        </p:spPr>
      </p:pic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74768" y="332656"/>
            <a:ext cx="417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Estrutura dos sólidos cristalinos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E13080E-2DF1-41F0-89BF-B30641E0712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55034" y="1447112"/>
            <a:ext cx="1876425" cy="1266825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247FA087-4F3C-4844-980A-CBD7CA9BF9FA}"/>
              </a:ext>
            </a:extLst>
          </p:cNvPr>
          <p:cNvSpPr/>
          <p:nvPr/>
        </p:nvSpPr>
        <p:spPr bwMode="auto">
          <a:xfrm>
            <a:off x="1442578" y="2722155"/>
            <a:ext cx="3492726" cy="3429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Times New Roman" pitchFamily="16" charset="0"/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3572FCF4-7544-4DBA-9368-1D4E009167A2}"/>
              </a:ext>
            </a:extLst>
          </p:cNvPr>
          <p:cNvSpPr/>
          <p:nvPr/>
        </p:nvSpPr>
        <p:spPr bwMode="auto">
          <a:xfrm>
            <a:off x="4434682" y="4381117"/>
            <a:ext cx="785018" cy="3429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Times New Roman" pitchFamily="16" charset="0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D5B9D64C-5B55-43A0-84BD-8CF13A4FCD2C}"/>
              </a:ext>
            </a:extLst>
          </p:cNvPr>
          <p:cNvSpPr/>
          <p:nvPr/>
        </p:nvSpPr>
        <p:spPr bwMode="auto">
          <a:xfrm>
            <a:off x="6844507" y="4409692"/>
            <a:ext cx="785018" cy="3429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Times New Roman" pitchFamily="16" charset="0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A14B86D4-FC2D-4F6D-8694-656AD46C39B3}"/>
              </a:ext>
            </a:extLst>
          </p:cNvPr>
          <p:cNvSpPr/>
          <p:nvPr/>
        </p:nvSpPr>
        <p:spPr bwMode="auto">
          <a:xfrm>
            <a:off x="1549696" y="6250230"/>
            <a:ext cx="785018" cy="3429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Times New Roman" pitchFamily="16" charset="0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CB8B3B33-F041-4DDE-9CA5-BB9219EC1BD7}"/>
              </a:ext>
            </a:extLst>
          </p:cNvPr>
          <p:cNvSpPr/>
          <p:nvPr/>
        </p:nvSpPr>
        <p:spPr bwMode="auto">
          <a:xfrm>
            <a:off x="4225472" y="6268881"/>
            <a:ext cx="785018" cy="3429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Times New Roman" pitchFamily="16" charset="0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C84A6977-63F3-423F-9AB8-286DE58C06DD}"/>
              </a:ext>
            </a:extLst>
          </p:cNvPr>
          <p:cNvSpPr/>
          <p:nvPr/>
        </p:nvSpPr>
        <p:spPr bwMode="auto">
          <a:xfrm>
            <a:off x="6815805" y="6196764"/>
            <a:ext cx="785018" cy="3429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Times New Roman" pitchFamily="16" charset="0"/>
            </a:endParaRPr>
          </a:p>
        </p:txBody>
      </p:sp>
      <p:sp>
        <p:nvSpPr>
          <p:cNvPr id="21" name="Retângulo 20"/>
          <p:cNvSpPr/>
          <p:nvPr/>
        </p:nvSpPr>
        <p:spPr bwMode="auto">
          <a:xfrm>
            <a:off x="3524865" y="4867422"/>
            <a:ext cx="2079522" cy="1688123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Times New Roman" pitchFamily="16" charset="0"/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FB23AB06-BABC-4970-81D4-B73418B1C643}"/>
              </a:ext>
            </a:extLst>
          </p:cNvPr>
          <p:cNvSpPr/>
          <p:nvPr/>
        </p:nvSpPr>
        <p:spPr bwMode="auto">
          <a:xfrm>
            <a:off x="4088095" y="4412794"/>
            <a:ext cx="1064008" cy="332483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dirty="0">
                <a:latin typeface="Times New Roman" pitchFamily="16" charset="0"/>
              </a:rPr>
              <a:t>(200)</a:t>
            </a:r>
            <a:endParaRPr kumimoji="0" lang="pt-BR" sz="24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Times New Roman" pitchFamily="16" charset="0"/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FB23AB06-BABC-4970-81D4-B73418B1C643}"/>
              </a:ext>
            </a:extLst>
          </p:cNvPr>
          <p:cNvSpPr/>
          <p:nvPr/>
        </p:nvSpPr>
        <p:spPr bwMode="auto">
          <a:xfrm>
            <a:off x="6644480" y="4358716"/>
            <a:ext cx="1064008" cy="332483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dirty="0">
                <a:latin typeface="Times New Roman" pitchFamily="16" charset="0"/>
              </a:rPr>
              <a:t>(110)</a:t>
            </a:r>
            <a:endParaRPr kumimoji="0" lang="pt-BR" sz="24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Times New Roman" pitchFamily="16" charset="0"/>
            </a:endParaRPr>
          </a:p>
        </p:txBody>
      </p:sp>
      <p:cxnSp>
        <p:nvCxnSpPr>
          <p:cNvPr id="25" name="Conector reto 24"/>
          <p:cNvCxnSpPr/>
          <p:nvPr/>
        </p:nvCxnSpPr>
        <p:spPr bwMode="auto">
          <a:xfrm>
            <a:off x="6850380" y="4474644"/>
            <a:ext cx="14478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Retângulo 26">
            <a:extLst>
              <a:ext uri="{FF2B5EF4-FFF2-40B4-BE49-F238E27FC236}">
                <a16:creationId xmlns:a16="http://schemas.microsoft.com/office/drawing/2014/main" id="{FB23AB06-BABC-4970-81D4-B73418B1C643}"/>
              </a:ext>
            </a:extLst>
          </p:cNvPr>
          <p:cNvSpPr/>
          <p:nvPr/>
        </p:nvSpPr>
        <p:spPr bwMode="auto">
          <a:xfrm>
            <a:off x="1428470" y="6148188"/>
            <a:ext cx="1064008" cy="332483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dirty="0">
                <a:latin typeface="Times New Roman" pitchFamily="16" charset="0"/>
              </a:rPr>
              <a:t>(110)</a:t>
            </a:r>
            <a:endParaRPr kumimoji="0" lang="pt-BR" sz="24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Times New Roman" pitchFamily="16" charset="0"/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FB23AB06-BABC-4970-81D4-B73418B1C643}"/>
              </a:ext>
            </a:extLst>
          </p:cNvPr>
          <p:cNvSpPr/>
          <p:nvPr/>
        </p:nvSpPr>
        <p:spPr bwMode="auto">
          <a:xfrm>
            <a:off x="6551892" y="6236674"/>
            <a:ext cx="1064008" cy="435722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dirty="0">
                <a:latin typeface="Times New Roman" pitchFamily="16" charset="0"/>
              </a:rPr>
              <a:t>(102)</a:t>
            </a:r>
            <a:endParaRPr kumimoji="0" lang="pt-BR" sz="24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Times New Roman" pitchFamily="16" charset="0"/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C84A6977-63F3-423F-9AB8-286DE58C06DD}"/>
              </a:ext>
            </a:extLst>
          </p:cNvPr>
          <p:cNvSpPr/>
          <p:nvPr/>
        </p:nvSpPr>
        <p:spPr bwMode="auto">
          <a:xfrm>
            <a:off x="1644037" y="4358132"/>
            <a:ext cx="785018" cy="3429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Times New Roman" pitchFamily="16" charset="0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FB23AB06-BABC-4970-81D4-B73418B1C643}"/>
              </a:ext>
            </a:extLst>
          </p:cNvPr>
          <p:cNvSpPr/>
          <p:nvPr/>
        </p:nvSpPr>
        <p:spPr bwMode="auto">
          <a:xfrm>
            <a:off x="1503274" y="4363633"/>
            <a:ext cx="1064008" cy="332483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dirty="0">
                <a:latin typeface="Times New Roman" pitchFamily="16" charset="0"/>
              </a:rPr>
              <a:t>(100)</a:t>
            </a:r>
            <a:endParaRPr kumimoji="0" lang="pt-BR" sz="24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Times New Roman" pitchFamily="16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Tinta 1">
                <a:extLst>
                  <a:ext uri="{FF2B5EF4-FFF2-40B4-BE49-F238E27FC236}">
                    <a16:creationId xmlns:a16="http://schemas.microsoft.com/office/drawing/2014/main" id="{75A9A6B5-F15A-4685-A6A9-59241DF3AB5C}"/>
                  </a:ext>
                </a:extLst>
              </p14:cNvPr>
              <p14:cNvContentPartPr/>
              <p14:nvPr/>
            </p14:nvContentPartPr>
            <p14:xfrm>
              <a:off x="2116440" y="2491560"/>
              <a:ext cx="2607840" cy="464400"/>
            </p14:xfrm>
          </p:contentPart>
        </mc:Choice>
        <mc:Fallback>
          <p:pic>
            <p:nvPicPr>
              <p:cNvPr id="2" name="Tinta 1">
                <a:extLst>
                  <a:ext uri="{FF2B5EF4-FFF2-40B4-BE49-F238E27FC236}">
                    <a16:creationId xmlns:a16="http://schemas.microsoft.com/office/drawing/2014/main" id="{75A9A6B5-F15A-4685-A6A9-59241DF3AB5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07080" y="2482200"/>
                <a:ext cx="2626560" cy="483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9713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7" grpId="0" animBg="1"/>
      <p:bldP spid="28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0" y="1580227"/>
            <a:ext cx="9144000" cy="5016758"/>
          </a:xfrm>
          <a:prstGeom prst="rect">
            <a:avLst/>
          </a:prstGeom>
          <a:solidFill>
            <a:srgbClr val="E9E1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Determine o plano cristalográfico da área sombreada.</a:t>
            </a:r>
          </a:p>
          <a:p>
            <a:pPr marL="457200" indent="-457200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150" y="2907405"/>
            <a:ext cx="4135901" cy="3219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2990" y="2862483"/>
            <a:ext cx="4003724" cy="314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74768" y="332656"/>
            <a:ext cx="417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Estrutura dos sólidos cristalinos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011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74768" y="332656"/>
            <a:ext cx="417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Estrutura dos sólidos cristalinos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412776"/>
            <a:ext cx="9144000" cy="5325945"/>
          </a:xfrm>
          <a:prstGeom prst="rect">
            <a:avLst/>
          </a:prstGeom>
          <a:blipFill>
            <a:blip r:embed="rId2" cstate="print"/>
            <a:stretch>
              <a:fillRect l="-667" t="-573" r="-400"/>
            </a:stretch>
          </a:blipFill>
        </p:spPr>
        <p:txBody>
          <a:bodyPr/>
          <a:lstStyle/>
          <a:p>
            <a:endParaRPr lang="pt-BR" dirty="0">
              <a:noFill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68AED8C-14B5-49CF-9BAE-297877BA42F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35433" y="3231474"/>
            <a:ext cx="3943350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75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1821296" y="471619"/>
            <a:ext cx="6634573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chemeClr val="tx1"/>
                </a:solidFill>
                <a:latin typeface="Arial"/>
                <a:cs typeface="Arial"/>
              </a:rPr>
              <a:t>ESCOLA POLITÉCNICA DA UNIVERSIDADE DE SÃO PAULO</a:t>
            </a:r>
            <a:endParaRPr sz="18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1913179" y="916422"/>
            <a:ext cx="6210675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chemeClr val="tx1"/>
                </a:solidFill>
                <a:latin typeface="Arial"/>
                <a:cs typeface="Arial"/>
              </a:rPr>
              <a:t>Departamento de Engenharia Metalúrgica e de Materiais</a:t>
            </a:r>
            <a:endParaRPr sz="18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2547978" y="2913440"/>
            <a:ext cx="4188647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pt-BR" altLang="pt-BR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Difração e planos cristalinos</a:t>
            </a:r>
            <a:endParaRPr lang="en-US" altLang="pt-BR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77" y="177169"/>
            <a:ext cx="1038333" cy="1575080"/>
          </a:xfrm>
          <a:prstGeom prst="rect">
            <a:avLst/>
          </a:prstGeom>
        </p:spPr>
      </p:pic>
      <p:sp>
        <p:nvSpPr>
          <p:cNvPr id="9" name="text 1"/>
          <p:cNvSpPr txBox="1"/>
          <p:nvPr/>
        </p:nvSpPr>
        <p:spPr>
          <a:xfrm>
            <a:off x="0" y="4851674"/>
            <a:ext cx="9144000" cy="9694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algn="ctr">
              <a:lnSpc>
                <a:spcPct val="100000"/>
              </a:lnSpc>
            </a:pPr>
            <a:endParaRPr lang="pt-BR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algn="ctr">
              <a:lnSpc>
                <a:spcPct val="100000"/>
              </a:lnSpc>
            </a:pPr>
            <a:r>
              <a:rPr lang="pt-BR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PMT 3301 – Fundamentos de Cristalografia e Difração; </a:t>
            </a:r>
            <a:br>
              <a:rPr lang="pt-BR" sz="2000" dirty="0"/>
            </a:br>
            <a:endParaRPr sz="21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8578094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74768" y="332656"/>
            <a:ext cx="417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Estrutura dos sólidos cristalinos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/>
              <p:cNvSpPr txBox="1"/>
              <p:nvPr/>
            </p:nvSpPr>
            <p:spPr>
              <a:xfrm>
                <a:off x="0" y="1412776"/>
                <a:ext cx="9144000" cy="5017464"/>
              </a:xfrm>
              <a:prstGeom prst="rect">
                <a:avLst/>
              </a:prstGeom>
              <a:solidFill>
                <a:srgbClr val="E9E1FF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457200" indent="-457200" algn="ctr"/>
                <a:r>
                  <a:rPr lang="pt-BR" sz="2000" b="1" dirty="0">
                    <a:solidFill>
                      <a:schemeClr val="accent6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Família de plano e direções</a:t>
                </a:r>
              </a:p>
              <a:p>
                <a:pPr marL="457200" indent="-457200" algn="ctr"/>
                <a:endParaRPr lang="pt-BR" sz="2000" b="1" dirty="0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457200" indent="-457200"/>
                <a:r>
                  <a:rPr lang="pt-BR" sz="2000" b="1" dirty="0">
                    <a:solidFill>
                      <a:srgbClr val="00823B"/>
                    </a:solidFill>
                    <a:latin typeface="Arial" pitchFamily="34" charset="0"/>
                    <a:cs typeface="Arial" pitchFamily="34" charset="0"/>
                  </a:rPr>
                  <a:t>- Cuidado!</a:t>
                </a:r>
              </a:p>
              <a:p>
                <a:pPr marL="457200" indent="-457200"/>
                <a:r>
                  <a:rPr lang="pt-BR" sz="2000" b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- Dependendo do sistema cristalino, não são todos os planos que são equivalentes;</a:t>
                </a:r>
              </a:p>
              <a:p>
                <a:pPr marL="457200" indent="-457200"/>
                <a:r>
                  <a:rPr lang="pt-BR" sz="2000" b="1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- Por exemplo: plano (110) e (1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pt-BR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accPr>
                      <m:e>
                        <m:r>
                          <a:rPr lang="pt-BR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𝟏</m:t>
                        </m:r>
                      </m:e>
                    </m:acc>
                    <m:r>
                      <a:rPr lang="pt-BR" sz="2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𝟎</m:t>
                    </m:r>
                  </m:oMath>
                </a14:m>
                <a:r>
                  <a:rPr lang="pt-BR" sz="2000" b="1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) do sistema tetragonal.</a:t>
                </a:r>
              </a:p>
              <a:p>
                <a:pPr marL="457200" indent="-457200"/>
                <a:endParaRPr lang="pt-BR" sz="20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457200" indent="-457200"/>
                <a:endParaRPr lang="pt-BR" sz="20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457200" indent="-457200"/>
                <a:endParaRPr lang="pt-BR" sz="20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457200" indent="-457200"/>
                <a:endParaRPr lang="pt-BR" sz="20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457200" indent="-457200"/>
                <a:endParaRPr lang="pt-BR" sz="20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457200" indent="-457200"/>
                <a:endParaRPr lang="pt-BR" sz="20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457200" indent="-457200"/>
                <a:endParaRPr lang="pt-BR" sz="20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457200" indent="-457200"/>
                <a:endParaRPr lang="pt-BR" sz="20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457200" indent="-457200"/>
                <a:endParaRPr lang="pt-BR" sz="20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457200" indent="-457200"/>
                <a:endParaRPr lang="pt-BR" sz="2000" b="1" dirty="0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2" name="CaixaDeTex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412776"/>
                <a:ext cx="9144000" cy="5017464"/>
              </a:xfrm>
              <a:prstGeom prst="rect">
                <a:avLst/>
              </a:prstGeom>
              <a:blipFill>
                <a:blip r:embed="rId2"/>
                <a:stretch>
                  <a:fillRect l="-599" t="-48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F3E93A1F-6143-4DAE-A313-FAB59AE9C6B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38562" y="3811391"/>
            <a:ext cx="1666875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06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4191454" y="332656"/>
            <a:ext cx="1737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Lei de Bragg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5632311"/>
          </a:xfrm>
          <a:prstGeom prst="rect">
            <a:avLst/>
          </a:prstGeom>
          <a:solidFill>
            <a:srgbClr val="E9E1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Exercícios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A primeira variável que precisamos definir é o “</a:t>
            </a:r>
            <a:r>
              <a:rPr lang="el-G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λ</a:t>
            </a:r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”. O mesmo corresponde ao comprimento de onda da radiação X;</a:t>
            </a:r>
          </a:p>
          <a:p>
            <a:pPr marL="457200" indent="-457200"/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5375275" indent="-457200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Consideraremos que toda radiação K</a:t>
            </a:r>
            <a:r>
              <a:rPr lang="el-G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β</a:t>
            </a:r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foi filtrada e que somente a radiação K</a:t>
            </a:r>
            <a:r>
              <a:rPr lang="el-G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α</a:t>
            </a:r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incide sobre o material;</a:t>
            </a:r>
          </a:p>
          <a:p>
            <a:pPr marL="5375275" indent="-457200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Esse é o espectro característicos da radiação X quando para uma lâmpada de Molibdênio (ou seja, o alvo é de molibdênio);</a:t>
            </a:r>
          </a:p>
          <a:p>
            <a:pPr marL="5375275" indent="-457200"/>
            <a: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- Podemos considerar então que </a:t>
            </a:r>
            <a:r>
              <a:rPr lang="el-G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λ</a:t>
            </a:r>
            <a: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= 0,7 Ǻ. </a:t>
            </a:r>
          </a:p>
          <a:p>
            <a:pPr marL="5375275" indent="-457200"/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6256511" y="1519589"/>
            <a:ext cx="2034531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l-GR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λ</a:t>
            </a:r>
            <a:r>
              <a:rPr lang="pt-BR" b="1" dirty="0">
                <a:solidFill>
                  <a:schemeClr val="tx1"/>
                </a:solidFill>
                <a:latin typeface="Arial"/>
                <a:cs typeface="Arial"/>
              </a:rPr>
              <a:t> = 2dsen</a:t>
            </a:r>
            <a:r>
              <a:rPr lang="el-GR" b="1" dirty="0">
                <a:solidFill>
                  <a:schemeClr val="tx1"/>
                </a:solidFill>
                <a:latin typeface="Arial"/>
                <a:cs typeface="Arial"/>
              </a:rPr>
              <a:t>θ</a:t>
            </a:r>
            <a:r>
              <a:rPr lang="pt-BR" b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endParaRPr lang="pt-BR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E7A2569-B63F-46E3-B556-94220DBB03C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5772" y="2892175"/>
            <a:ext cx="4202592" cy="3965825"/>
          </a:xfrm>
          <a:prstGeom prst="rect">
            <a:avLst/>
          </a:prstGeom>
        </p:spPr>
      </p:pic>
      <p:cxnSp>
        <p:nvCxnSpPr>
          <p:cNvPr id="17" name="Conector reto 16"/>
          <p:cNvCxnSpPr/>
          <p:nvPr/>
        </p:nvCxnSpPr>
        <p:spPr bwMode="auto">
          <a:xfrm>
            <a:off x="2090057" y="3759200"/>
            <a:ext cx="0" cy="271417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Tinta 2">
                <a:extLst>
                  <a:ext uri="{FF2B5EF4-FFF2-40B4-BE49-F238E27FC236}">
                    <a16:creationId xmlns:a16="http://schemas.microsoft.com/office/drawing/2014/main" id="{B744918D-E0FC-4F8B-BD07-BE7C6A8C155B}"/>
                  </a:ext>
                </a:extLst>
              </p14:cNvPr>
              <p14:cNvContentPartPr/>
              <p14:nvPr/>
            </p14:nvContentPartPr>
            <p14:xfrm>
              <a:off x="6393960" y="1518120"/>
              <a:ext cx="1920240" cy="723600"/>
            </p14:xfrm>
          </p:contentPart>
        </mc:Choice>
        <mc:Fallback>
          <p:pic>
            <p:nvPicPr>
              <p:cNvPr id="3" name="Tinta 2">
                <a:extLst>
                  <a:ext uri="{FF2B5EF4-FFF2-40B4-BE49-F238E27FC236}">
                    <a16:creationId xmlns:a16="http://schemas.microsoft.com/office/drawing/2014/main" id="{B744918D-E0FC-4F8B-BD07-BE7C6A8C155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84600" y="1508760"/>
                <a:ext cx="1938960" cy="742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428670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4191454" y="332656"/>
            <a:ext cx="1737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Lei de Bragg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4708981"/>
          </a:xfrm>
          <a:prstGeom prst="rect">
            <a:avLst/>
          </a:prstGeom>
          <a:solidFill>
            <a:srgbClr val="E9E1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Exercícios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735638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Imagine que você submeta a sua amostra a radiação de Molibdênio e seja gerado o </a:t>
            </a:r>
            <a:r>
              <a:rPr lang="pt-BR" sz="2000" b="1" dirty="0" err="1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difratograma</a:t>
            </a:r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 ao lado;</a:t>
            </a:r>
          </a:p>
          <a:p>
            <a:pPr marL="5735638" indent="-457200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Neste caso os picos de interessa já foram indexados (ou seja, já foram associados com os plano).</a:t>
            </a:r>
          </a:p>
          <a:p>
            <a:pPr marL="5735638" indent="-457200">
              <a:buFontTx/>
              <a:buChar char="-"/>
            </a:pPr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735638" indent="-457200">
              <a:buFontTx/>
              <a:buChar char="-"/>
            </a:pPr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735638" indent="-457200">
              <a:buFontTx/>
              <a:buChar char="-"/>
            </a:pPr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6270861" y="1665061"/>
            <a:ext cx="2034531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l-GR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λ</a:t>
            </a:r>
            <a:r>
              <a:rPr lang="pt-BR" b="1" dirty="0">
                <a:solidFill>
                  <a:schemeClr val="tx1"/>
                </a:solidFill>
                <a:latin typeface="Arial"/>
                <a:cs typeface="Arial"/>
              </a:rPr>
              <a:t> = 2dsen</a:t>
            </a:r>
            <a:r>
              <a:rPr lang="el-GR" b="1" dirty="0">
                <a:solidFill>
                  <a:schemeClr val="tx1"/>
                </a:solidFill>
                <a:latin typeface="Arial"/>
                <a:cs typeface="Arial"/>
              </a:rPr>
              <a:t>θ</a:t>
            </a:r>
            <a:r>
              <a:rPr lang="pt-BR" b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endParaRPr lang="pt-BR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937" y="2269671"/>
            <a:ext cx="5170438" cy="3307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86881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4191454" y="332656"/>
            <a:ext cx="1737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Lei de Bragg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4708981"/>
          </a:xfrm>
          <a:prstGeom prst="rect">
            <a:avLst/>
          </a:prstGeom>
          <a:solidFill>
            <a:srgbClr val="E9E1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Exercícios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735638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Vamos determinar o valor do eixo X na qual o fenômeno da difração aconteceu para os planos (110), (200), (211) e (310);</a:t>
            </a:r>
          </a:p>
          <a:p>
            <a:pPr marL="5735638" indent="-457200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Neste caso os valores foram 19,9˚, 28,1˚, 34,8˚ e 45,5˚, respectivamente. </a:t>
            </a:r>
          </a:p>
          <a:p>
            <a:pPr marL="5735638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735638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735638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735638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735638" indent="-457200">
              <a:buFontTx/>
              <a:buChar char="-"/>
            </a:pPr>
            <a:endParaRPr lang="pt-BR" sz="20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6336175" y="1518109"/>
            <a:ext cx="2034531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l-GR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λ</a:t>
            </a:r>
            <a:r>
              <a:rPr lang="pt-BR" b="1" dirty="0">
                <a:solidFill>
                  <a:schemeClr val="tx1"/>
                </a:solidFill>
                <a:latin typeface="Arial"/>
                <a:cs typeface="Arial"/>
              </a:rPr>
              <a:t> = 2dsen</a:t>
            </a:r>
            <a:r>
              <a:rPr lang="el-GR" b="1" dirty="0">
                <a:solidFill>
                  <a:schemeClr val="tx1"/>
                </a:solidFill>
                <a:latin typeface="Arial"/>
                <a:cs typeface="Arial"/>
              </a:rPr>
              <a:t>θ</a:t>
            </a:r>
            <a:r>
              <a:rPr lang="pt-BR" b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endParaRPr lang="pt-BR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271" y="1992083"/>
            <a:ext cx="5074104" cy="3245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Conector reto 15"/>
          <p:cNvCxnSpPr>
            <a:cxnSpLocks/>
          </p:cNvCxnSpPr>
          <p:nvPr/>
        </p:nvCxnSpPr>
        <p:spPr bwMode="auto">
          <a:xfrm>
            <a:off x="821600" y="2682240"/>
            <a:ext cx="0" cy="192943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Conector reto 16"/>
          <p:cNvCxnSpPr>
            <a:cxnSpLocks/>
          </p:cNvCxnSpPr>
          <p:nvPr/>
        </p:nvCxnSpPr>
        <p:spPr bwMode="auto">
          <a:xfrm>
            <a:off x="2085975" y="2583180"/>
            <a:ext cx="0" cy="202692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Conector reto 17"/>
          <p:cNvCxnSpPr>
            <a:cxnSpLocks/>
          </p:cNvCxnSpPr>
          <p:nvPr/>
        </p:nvCxnSpPr>
        <p:spPr bwMode="auto">
          <a:xfrm>
            <a:off x="3019425" y="2754626"/>
            <a:ext cx="0" cy="185895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Conector reto 18"/>
          <p:cNvCxnSpPr>
            <a:cxnSpLocks/>
          </p:cNvCxnSpPr>
          <p:nvPr/>
        </p:nvCxnSpPr>
        <p:spPr bwMode="auto">
          <a:xfrm>
            <a:off x="4697730" y="2369820"/>
            <a:ext cx="0" cy="223850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254743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4191454" y="332656"/>
            <a:ext cx="1737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Lei de Bragg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5324535"/>
          </a:xfrm>
          <a:prstGeom prst="rect">
            <a:avLst/>
          </a:prstGeom>
          <a:solidFill>
            <a:srgbClr val="E9E1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Exercícios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735638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Com base nas informações passadas, calcule o valor da distância de cada plano indexado, com base no </a:t>
            </a:r>
            <a:r>
              <a:rPr lang="pt-BR" sz="2000" b="1" dirty="0" err="1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difratograma</a:t>
            </a:r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 de raios X e na equação mostrada para uma estrutura cúbica.</a:t>
            </a:r>
          </a:p>
          <a:p>
            <a:pPr marL="5735638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735638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735638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735638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735638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TOMEM UM CUIDADO! Estes ângulos são 2</a:t>
            </a:r>
            <a:r>
              <a:rPr lang="el-GR" sz="2000" b="1" dirty="0">
                <a:solidFill>
                  <a:srgbClr val="002060"/>
                </a:solidFill>
                <a:latin typeface="Arial"/>
                <a:cs typeface="Arial"/>
              </a:rPr>
              <a:t>θ</a:t>
            </a:r>
            <a:r>
              <a:rPr lang="pt-BR" sz="2000" b="1" dirty="0">
                <a:solidFill>
                  <a:srgbClr val="002060"/>
                </a:solidFill>
                <a:latin typeface="Arial"/>
                <a:cs typeface="Arial"/>
              </a:rPr>
              <a:t>, dessa forma, é necessário dividir esse ângulo por 2 para se obter </a:t>
            </a:r>
            <a:r>
              <a:rPr lang="el-GR" sz="2000" b="1" dirty="0">
                <a:solidFill>
                  <a:srgbClr val="002060"/>
                </a:solidFill>
                <a:latin typeface="Arial"/>
                <a:cs typeface="Arial"/>
              </a:rPr>
              <a:t>θ</a:t>
            </a:r>
            <a:r>
              <a:rPr lang="pt-BR" sz="2000" b="1" dirty="0">
                <a:solidFill>
                  <a:srgbClr val="002060"/>
                </a:solidFill>
                <a:latin typeface="Arial"/>
                <a:cs typeface="Arial"/>
              </a:rPr>
              <a:t>.</a:t>
            </a: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6254532" y="1534433"/>
            <a:ext cx="2034531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l-GR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λ</a:t>
            </a:r>
            <a:r>
              <a:rPr lang="pt-BR" b="1" dirty="0">
                <a:solidFill>
                  <a:schemeClr val="tx1"/>
                </a:solidFill>
                <a:latin typeface="Arial"/>
                <a:cs typeface="Arial"/>
              </a:rPr>
              <a:t> = 2dsen</a:t>
            </a:r>
            <a:r>
              <a:rPr lang="el-GR" b="1" dirty="0">
                <a:solidFill>
                  <a:schemeClr val="tx1"/>
                </a:solidFill>
                <a:latin typeface="Arial"/>
                <a:cs typeface="Arial"/>
              </a:rPr>
              <a:t>θ</a:t>
            </a:r>
            <a:r>
              <a:rPr lang="pt-BR" b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endParaRPr lang="pt-BR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25" y="2057400"/>
            <a:ext cx="5185907" cy="331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D7EFB42C-4E83-4DB1-A87B-06EEA37D1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3064" y="4751613"/>
            <a:ext cx="3405944" cy="79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16036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856674" y="332656"/>
            <a:ext cx="64075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Parâmetros experimentais e teóricos da radiação X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0" y="1180548"/>
            <a:ext cx="9144000" cy="6247864"/>
          </a:xfrm>
          <a:prstGeom prst="rect">
            <a:avLst/>
          </a:prstGeom>
          <a:solidFill>
            <a:srgbClr val="E9E1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Filtros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A figura abaixo corresponde a um segmento da radiação X emitida por um tubo de raios X com filamento de cobre. Qual o comprimento de onda da nossa radiação característica usada na difração?</a:t>
            </a: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5029200" indent="-457200">
              <a:buFontTx/>
              <a:buChar char="-"/>
            </a:pPr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- 1,54 Ǻ.</a:t>
            </a:r>
            <a:endParaRPr lang="pt-BR" sz="20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665663" indent="-457200"/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122738" indent="88900"/>
            <a:endParaRPr lang="pt-BR" sz="2000" b="1" dirty="0">
              <a:solidFill>
                <a:srgbClr val="00B05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 pitchFamily="34" charset="0"/>
            </a:endParaRPr>
          </a:p>
          <a:p>
            <a:pPr marL="5021263" indent="-457200"/>
            <a:endParaRPr lang="pt-BR" sz="2000" b="1" dirty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 pitchFamily="34" charset="0"/>
            </a:endParaRPr>
          </a:p>
          <a:p>
            <a:pPr marL="5021263" indent="-457200"/>
            <a:endParaRPr lang="pt-BR" sz="2000" b="1" dirty="0">
              <a:solidFill>
                <a:srgbClr val="CB6D05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9FD6999-DBBE-4975-88F9-07812ED6EE8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678" y="2851703"/>
            <a:ext cx="2437427" cy="3843011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718F16C-1440-44F1-BEE2-8DEDA6BED1E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35406" y="2882900"/>
            <a:ext cx="2208388" cy="39751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141DE23-43AE-40DF-A4E5-F0C7A90C66E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91921" y="2768055"/>
            <a:ext cx="4432288" cy="223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81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4191454" y="332656"/>
            <a:ext cx="1737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Lei de Bragg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3785652"/>
          </a:xfrm>
          <a:prstGeom prst="rect">
            <a:avLst/>
          </a:prstGeom>
          <a:solidFill>
            <a:srgbClr val="E9E1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Exercícios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Imagine que a mesma amostra seja submetida a uma radiação X com tubo de cobre, qual será a nova posição dos picos difratados?</a:t>
            </a:r>
          </a:p>
          <a:p>
            <a:pPr marL="5735638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735638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735638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735638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735638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735638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735638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735638" indent="-457200">
              <a:buFontTx/>
              <a:buChar char="-"/>
            </a:pPr>
            <a:endParaRPr lang="pt-BR" sz="20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3547619" y="3372304"/>
            <a:ext cx="2034531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l-GR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λ</a:t>
            </a:r>
            <a:r>
              <a:rPr lang="pt-BR" b="1" dirty="0">
                <a:solidFill>
                  <a:schemeClr val="tx1"/>
                </a:solidFill>
                <a:latin typeface="Arial"/>
                <a:cs typeface="Arial"/>
              </a:rPr>
              <a:t> = 2dsen</a:t>
            </a:r>
            <a:r>
              <a:rPr lang="el-GR" b="1" dirty="0">
                <a:solidFill>
                  <a:schemeClr val="tx1"/>
                </a:solidFill>
                <a:latin typeface="Arial"/>
                <a:cs typeface="Arial"/>
              </a:rPr>
              <a:t>θ</a:t>
            </a:r>
            <a:r>
              <a:rPr lang="pt-BR" b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endParaRPr lang="pt-BR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564552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4191454" y="332656"/>
            <a:ext cx="1737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Lei de Bragg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1631216"/>
          </a:xfrm>
          <a:prstGeom prst="rect">
            <a:avLst/>
          </a:prstGeom>
          <a:solidFill>
            <a:srgbClr val="E9E1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Exercícios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735638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735638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735638" indent="-457200">
              <a:buFontTx/>
              <a:buChar char="-"/>
            </a:pPr>
            <a:endParaRPr lang="pt-BR" sz="20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3074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81666" y="1926741"/>
            <a:ext cx="5262562" cy="455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48896809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856674" y="332656"/>
            <a:ext cx="64075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Parâmetros experimentais e teóricos da radiação X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5324535"/>
          </a:xfrm>
          <a:prstGeom prst="rect">
            <a:avLst/>
          </a:prstGeom>
          <a:solidFill>
            <a:srgbClr val="E9E1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Difração de segunda ordem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Segundo a lei de Bragg, para que ocorra a difração, o comprimento de onda da radiação precisa ser da mesma ordem de magnitude da distância interatômica;</a:t>
            </a: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00823B"/>
              </a:solidFill>
              <a:latin typeface="Arial" pitchFamily="34" charset="0"/>
              <a:cs typeface="Arial" pitchFamily="34" charset="0"/>
            </a:endParaRPr>
          </a:p>
          <a:p>
            <a:pPr marL="4302125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3305175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Onde o menor valor possível para “n” é 1.</a:t>
            </a:r>
          </a:p>
          <a:p>
            <a:pPr marL="4302125" indent="-457200">
              <a:buFontTx/>
              <a:buChar char="-"/>
            </a:pPr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302125" indent="-457200">
              <a:buFontTx/>
              <a:buChar char="-"/>
            </a:pPr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Assim, a condição para que ocorra a difração será:</a:t>
            </a: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- Sabendo que a distância interplanar é por volta de 3 Å, diga para quais comprimentos de onda o fenômeno da difração ocorrerá.</a:t>
            </a:r>
          </a:p>
          <a:p>
            <a:pPr marL="457200" indent="-457200"/>
            <a: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- Seria possível usar a radiação </a:t>
            </a:r>
            <a:r>
              <a:rPr lang="pt-BR" sz="2000" b="1" dirty="0" err="1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gamma</a:t>
            </a:r>
            <a: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 para promover a difração? Quais seriam os problemas experimentais?</a:t>
            </a:r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65EC341-9A14-495A-9538-EE8A48CAAEC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02035" y="3429000"/>
            <a:ext cx="1743075" cy="73342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1443C2C0-3B89-4F66-BBEA-495222AE787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35059" y="4497673"/>
            <a:ext cx="1000125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377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856674" y="332656"/>
            <a:ext cx="64075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Parâmetros experimentais e teóricos da radiação X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5324535"/>
          </a:xfrm>
          <a:prstGeom prst="rect">
            <a:avLst/>
          </a:prstGeom>
          <a:solidFill>
            <a:srgbClr val="E9E1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Reflexão e refração – qual a diferença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Em uma primeira análise, você pode associar que os raios de raios X são refletidos pelos átomos;</a:t>
            </a:r>
          </a:p>
          <a:p>
            <a:pPr marL="457200" indent="-457200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Cuidado! Isso é uma analogia errada;</a:t>
            </a:r>
          </a:p>
          <a:p>
            <a:pPr marL="457200" indent="-457200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Existem 3 diferenças principais entre difração e reflexão;</a:t>
            </a:r>
          </a:p>
          <a:p>
            <a:pPr marL="457200" indent="-457200">
              <a:buFont typeface="+mj-lt"/>
              <a:buAutoNum type="arabicPeriod"/>
            </a:pPr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A difração dos raios X monocromáticos acontece somente para os ângulos que satisfazem a lei de Bragg. A reflexão da luz visível ocorre para todos os ângulos de incidência;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000" b="1" dirty="0">
                <a:solidFill>
                  <a:srgbClr val="834603"/>
                </a:solidFill>
                <a:latin typeface="Arial" pitchFamily="34" charset="0"/>
                <a:cs typeface="Arial" pitchFamily="34" charset="0"/>
              </a:rPr>
              <a:t> A reflexão da luz visível é 100% eficiente. A intensidade do raio X difratado é muito menor que o feixe incidente;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000" b="1" dirty="0">
                <a:solidFill>
                  <a:srgbClr val="008080"/>
                </a:solidFill>
                <a:latin typeface="Arial" pitchFamily="34" charset="0"/>
                <a:cs typeface="Arial" pitchFamily="34" charset="0"/>
              </a:rPr>
              <a:t>O raio difratado por um cristal é composto pelos raios espalhados por todos os átomos do cristal que foram atingidos pelo raio</a:t>
            </a:r>
          </a:p>
          <a:p>
            <a:pPr marL="457200" indent="-457200"/>
            <a:r>
              <a:rPr lang="pt-BR" sz="2000" b="1" dirty="0">
                <a:solidFill>
                  <a:srgbClr val="008080"/>
                </a:solidFill>
                <a:latin typeface="Arial" pitchFamily="34" charset="0"/>
                <a:cs typeface="Arial" pitchFamily="34" charset="0"/>
              </a:rPr>
              <a:t>	A reflexão da luz visível acontece somente em uma pequena camada da superfície.</a:t>
            </a:r>
          </a:p>
          <a:p>
            <a:pPr marL="457200" indent="-457200">
              <a:buFont typeface="+mj-lt"/>
              <a:buAutoNum type="arabicPeriod"/>
            </a:pPr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72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856674" y="332656"/>
            <a:ext cx="64075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Parâmetros experimentais e teóricos da radiação X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5324535"/>
          </a:xfrm>
          <a:prstGeom prst="rect">
            <a:avLst/>
          </a:prstGeom>
          <a:solidFill>
            <a:srgbClr val="E9E1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Conceito da difração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Difração é um fenômeno que acontece quando uma onda encontra um obstáculo;</a:t>
            </a:r>
          </a:p>
          <a:p>
            <a:pPr marL="5294313" indent="-457200" defTabSz="722313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Em física clássica, o fenômeno da difração é descrito como  um espalhamento das ondas após  atravessar orifícios ou fendas;</a:t>
            </a:r>
          </a:p>
          <a:p>
            <a:pPr marL="5294313" indent="-457200" defTabSz="722313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O fenômeno da difração acontece com todos os tipos de ondas;</a:t>
            </a:r>
          </a:p>
          <a:p>
            <a:pPr marL="5294313" indent="-457200" defTabSz="722313"/>
            <a: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- Entretanto, este fenômeno somente ocorre quando o comprimento das ondas é comparável com a dimensão do obstáculo.</a:t>
            </a:r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sp>
        <p:nvSpPr>
          <p:cNvPr id="10" name="object 4"/>
          <p:cNvSpPr/>
          <p:nvPr/>
        </p:nvSpPr>
        <p:spPr>
          <a:xfrm>
            <a:off x="0" y="2816942"/>
            <a:ext cx="4807974" cy="37798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231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856674" y="332656"/>
            <a:ext cx="64075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Parâmetros experimentais e teóricos da radiação X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Ordens superiores de difração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Logo, a difração e segunda ordem do plano (111) será igual a difração de primeira ordem dos planos espaçados em d</a:t>
            </a:r>
            <a:r>
              <a:rPr lang="pt-BR" sz="2000" b="1" baseline="-25000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111</a:t>
            </a:r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/2;</a:t>
            </a:r>
          </a:p>
          <a:p>
            <a:pPr marL="457200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Os planos espaçados em </a:t>
            </a:r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pt-BR" sz="2000" b="1" baseline="-25000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111</a:t>
            </a:r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/2 </a:t>
            </a:r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corresponde ao plano 222 (como é um índice de </a:t>
            </a:r>
            <a:r>
              <a:rPr lang="pt-BR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Laue</a:t>
            </a:r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não leva o parênteses); </a:t>
            </a:r>
          </a:p>
          <a:p>
            <a:pPr marL="457200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A reflexão de terceira ordem do plano (111) pode ser considerada como a primeira ordem da reflexão </a:t>
            </a:r>
            <a:r>
              <a:rPr lang="pt-BR" sz="2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do plano 333.</a:t>
            </a:r>
            <a:endParaRPr lang="pt-B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- A segunda ordem também pode ser escrita como:</a:t>
            </a:r>
          </a:p>
          <a:p>
            <a:pPr marL="457200" indent="-457200"/>
            <a:endParaRPr lang="pt-BR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CB6D05"/>
                </a:solidFill>
                <a:latin typeface="Arial" pitchFamily="34" charset="0"/>
                <a:cs typeface="Arial" pitchFamily="34" charset="0"/>
              </a:rPr>
              <a:t>- Conhecer as técnicas para determinação do parâmetro de rede;</a:t>
            </a: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0162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856674" y="332656"/>
            <a:ext cx="64075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Parâmetros experimentais e teóricos da radiação X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5324535"/>
          </a:xfrm>
          <a:prstGeom prst="rect">
            <a:avLst/>
          </a:prstGeom>
          <a:solidFill>
            <a:srgbClr val="E9E1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Lei de Bragg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932363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Costuma-se representar a difração pela Lei de Bragg com os átomos dispostos de forma simétrica;</a:t>
            </a:r>
          </a:p>
          <a:p>
            <a:pPr marL="4932363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E se os átomos não forem organizados de forma simétrica, a difração ocorrerá?</a:t>
            </a:r>
          </a:p>
          <a:p>
            <a:pPr marL="457200" indent="-457200">
              <a:buFontTx/>
              <a:buChar char="-"/>
            </a:pPr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932363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Prove matematicamente que a difração ocorrerá.</a:t>
            </a:r>
          </a:p>
          <a:p>
            <a:pPr marL="4932363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932363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932363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932363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932363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C2D92EBE-46F2-45D4-8DA6-0BF67582BF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5185"/>
          <a:stretch/>
        </p:blipFill>
        <p:spPr>
          <a:xfrm>
            <a:off x="244928" y="1848416"/>
            <a:ext cx="4479471" cy="271462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F81D367-841D-472C-9F6F-A7D5A4D59C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-451" r="-5340"/>
          <a:stretch/>
        </p:blipFill>
        <p:spPr>
          <a:xfrm>
            <a:off x="228600" y="4258842"/>
            <a:ext cx="4735285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49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856674" y="332656"/>
            <a:ext cx="64075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Parâmetros experimentais e teóricos da radiação X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5324535"/>
          </a:xfrm>
          <a:prstGeom prst="rect">
            <a:avLst/>
          </a:prstGeom>
          <a:solidFill>
            <a:srgbClr val="E9E1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Lei de Bragg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- Logo, a Lei de Bragg está relacionada com a distância </a:t>
            </a:r>
            <a:r>
              <a:rPr lang="pt-BR" sz="2000" b="1" dirty="0" err="1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interplanar</a:t>
            </a:r>
            <a:r>
              <a:rPr lang="pt-BR" sz="20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 somente;</a:t>
            </a:r>
          </a:p>
          <a:p>
            <a:pPr marL="457200" indent="-457200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Já a posição dos átomos no plano não é relevante;</a:t>
            </a:r>
          </a:p>
          <a:p>
            <a:pPr marL="457200" indent="-457200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Lembrando que a radiação incidente e refletida precisam ser iguais sempre.</a:t>
            </a: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FD6FACD2-E2A5-432C-BDC5-C05A63BD495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0629" y="3724859"/>
            <a:ext cx="8896350" cy="25908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Tinta 2">
                <a:extLst>
                  <a:ext uri="{FF2B5EF4-FFF2-40B4-BE49-F238E27FC236}">
                    <a16:creationId xmlns:a16="http://schemas.microsoft.com/office/drawing/2014/main" id="{6988EE6D-EC99-4CA8-9592-1AA8FA20A844}"/>
                  </a:ext>
                </a:extLst>
              </p14:cNvPr>
              <p14:cNvContentPartPr/>
              <p14:nvPr/>
            </p14:nvContentPartPr>
            <p14:xfrm>
              <a:off x="5920560" y="4330800"/>
              <a:ext cx="360" cy="54000"/>
            </p14:xfrm>
          </p:contentPart>
        </mc:Choice>
        <mc:Fallback xmlns="">
          <p:pic>
            <p:nvPicPr>
              <p:cNvPr id="3" name="Tinta 2">
                <a:extLst>
                  <a:ext uri="{FF2B5EF4-FFF2-40B4-BE49-F238E27FC236}">
                    <a16:creationId xmlns:a16="http://schemas.microsoft.com/office/drawing/2014/main" id="{6988EE6D-EC99-4CA8-9592-1AA8FA20A84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11200" y="4321440"/>
                <a:ext cx="19080" cy="72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693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5000"/>
            <a:duotone>
              <a:schemeClr val="accent2">
                <a:shade val="45000"/>
                <a:satMod val="135000"/>
              </a:schemeClr>
              <a:prstClr val="white"/>
            </a:duotone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983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856674" y="332656"/>
            <a:ext cx="64075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Parâmetros experimentais e teóricos da radiação X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4708981"/>
          </a:xfrm>
          <a:prstGeom prst="rect">
            <a:avLst/>
          </a:prstGeom>
          <a:solidFill>
            <a:srgbClr val="E9E1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Conceito da difração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3061" y="2435965"/>
            <a:ext cx="2352675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55622" y="2199331"/>
            <a:ext cx="5362575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7106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856674" y="332656"/>
            <a:ext cx="64075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Parâmetros experimentais e teóricos da radiação X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5016758"/>
          </a:xfrm>
          <a:prstGeom prst="rect">
            <a:avLst/>
          </a:prstGeom>
          <a:solidFill>
            <a:srgbClr val="E9E1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Conceito da difração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540" y="2864810"/>
            <a:ext cx="327660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86175" y="2463769"/>
            <a:ext cx="5457825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2831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856674" y="332656"/>
            <a:ext cx="64075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Parâmetros experimentais e teóricos da radiação X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412776"/>
            <a:ext cx="9144000" cy="2862322"/>
          </a:xfrm>
          <a:prstGeom prst="rect">
            <a:avLst/>
          </a:prstGeom>
          <a:solidFill>
            <a:srgbClr val="E9E1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Difração ou interferência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pt-B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Richard Feynman escreveu: “Ninguém nunca foi capaz de definir a diferença entre interferência e difração satisfatoriamente. É somente uma questão de linguagem, e não há diferenças físicas específicas ou importantes entre elas. Tem-se, entretanto, que difração é o fenômeno devido a um obstáculo, já interferência refere-se mais a uma interação  entre dois ou mais fenômenos ondulatórios“.</a:t>
            </a: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855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aixaDeTexto 44">
            <a:extLst>
              <a:ext uri="{FF2B5EF4-FFF2-40B4-BE49-F238E27FC236}">
                <a16:creationId xmlns:a16="http://schemas.microsoft.com/office/drawing/2014/main" id="{E0097AFC-2A1B-4764-88DE-815E45EE5A27}"/>
              </a:ext>
            </a:extLst>
          </p:cNvPr>
          <p:cNvSpPr txBox="1"/>
          <p:nvPr/>
        </p:nvSpPr>
        <p:spPr>
          <a:xfrm>
            <a:off x="0" y="1412776"/>
            <a:ext cx="9144000" cy="2862322"/>
          </a:xfrm>
          <a:prstGeom prst="rect">
            <a:avLst/>
          </a:prstGeom>
          <a:solidFill>
            <a:srgbClr val="E9E1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Interação entre ondas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7526" name="Picture 6"/>
          <p:cNvPicPr>
            <a:picLocks noChangeAspect="1" noChangeArrowheads="1"/>
          </p:cNvPicPr>
          <p:nvPr/>
        </p:nvPicPr>
        <p:blipFill rotWithShape="1">
          <a:blip r:embed="rId2" cstate="print"/>
          <a:srcRect t="1" r="6521" b="-4342"/>
          <a:stretch/>
        </p:blipFill>
        <p:spPr bwMode="auto">
          <a:xfrm>
            <a:off x="609312" y="2204864"/>
            <a:ext cx="8093817" cy="71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 rotWithShape="1">
          <a:blip r:embed="rId2" cstate="print"/>
          <a:srcRect r="6622" b="2767"/>
          <a:stretch/>
        </p:blipFill>
        <p:spPr bwMode="auto">
          <a:xfrm>
            <a:off x="609312" y="3140967"/>
            <a:ext cx="8085108" cy="669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CaixaDeTexto 20"/>
          <p:cNvSpPr txBox="1"/>
          <p:nvPr/>
        </p:nvSpPr>
        <p:spPr>
          <a:xfrm>
            <a:off x="33248" y="2420888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33248" y="3212976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23" name="Retângulo 22"/>
          <p:cNvSpPr/>
          <p:nvPr/>
        </p:nvSpPr>
        <p:spPr bwMode="auto">
          <a:xfrm>
            <a:off x="1761440" y="2209801"/>
            <a:ext cx="6941689" cy="6477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6" charset="0"/>
            </a:endParaRPr>
          </a:p>
        </p:txBody>
      </p:sp>
      <p:sp>
        <p:nvSpPr>
          <p:cNvPr id="25" name="Retângulo 24"/>
          <p:cNvSpPr/>
          <p:nvPr/>
        </p:nvSpPr>
        <p:spPr bwMode="auto">
          <a:xfrm>
            <a:off x="1761440" y="3135086"/>
            <a:ext cx="6932979" cy="669471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6" charset="0"/>
            </a:endParaRPr>
          </a:p>
        </p:txBody>
      </p:sp>
      <p:sp>
        <p:nvSpPr>
          <p:cNvPr id="27" name="Retângulo 26"/>
          <p:cNvSpPr/>
          <p:nvPr/>
        </p:nvSpPr>
        <p:spPr bwMode="auto">
          <a:xfrm>
            <a:off x="609312" y="3133724"/>
            <a:ext cx="1224136" cy="687161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6" charset="0"/>
            </a:endParaRPr>
          </a:p>
        </p:txBody>
      </p:sp>
      <p:cxnSp>
        <p:nvCxnSpPr>
          <p:cNvPr id="29" name="Conector reto 28"/>
          <p:cNvCxnSpPr/>
          <p:nvPr/>
        </p:nvCxnSpPr>
        <p:spPr bwMode="auto">
          <a:xfrm>
            <a:off x="951720" y="2060848"/>
            <a:ext cx="0" cy="172819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Conector reto 30"/>
          <p:cNvCxnSpPr/>
          <p:nvPr/>
        </p:nvCxnSpPr>
        <p:spPr bwMode="auto">
          <a:xfrm>
            <a:off x="3867720" y="2060848"/>
            <a:ext cx="0" cy="172819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Conector reto 31"/>
          <p:cNvCxnSpPr/>
          <p:nvPr/>
        </p:nvCxnSpPr>
        <p:spPr bwMode="auto">
          <a:xfrm>
            <a:off x="6243720" y="2060848"/>
            <a:ext cx="0" cy="172819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Conector reto 16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2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35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3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3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3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3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4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4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4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43" name="CaixaDeTexto 42"/>
          <p:cNvSpPr txBox="1"/>
          <p:nvPr/>
        </p:nvSpPr>
        <p:spPr>
          <a:xfrm>
            <a:off x="1856674" y="332656"/>
            <a:ext cx="64075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Parâmetros experimentais e teóricos da radiação X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4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30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aixaDeTexto 42">
            <a:extLst>
              <a:ext uri="{FF2B5EF4-FFF2-40B4-BE49-F238E27FC236}">
                <a16:creationId xmlns:a16="http://schemas.microsoft.com/office/drawing/2014/main" id="{EF9DC29F-6A2C-41E6-961E-6224FFBC6316}"/>
              </a:ext>
            </a:extLst>
          </p:cNvPr>
          <p:cNvSpPr txBox="1"/>
          <p:nvPr/>
        </p:nvSpPr>
        <p:spPr>
          <a:xfrm>
            <a:off x="0" y="1412776"/>
            <a:ext cx="9144000" cy="4093428"/>
          </a:xfrm>
          <a:prstGeom prst="rect">
            <a:avLst/>
          </a:prstGeom>
          <a:solidFill>
            <a:srgbClr val="E9E1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Interação entre ondas</a:t>
            </a:r>
          </a:p>
          <a:p>
            <a:pPr marL="457200" indent="-457200" algn="ctr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192340" y="4437112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120332" y="2708920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cxnSp>
        <p:nvCxnSpPr>
          <p:cNvPr id="29" name="Conector reto 28"/>
          <p:cNvCxnSpPr/>
          <p:nvPr/>
        </p:nvCxnSpPr>
        <p:spPr bwMode="auto">
          <a:xfrm>
            <a:off x="1038804" y="2060848"/>
            <a:ext cx="0" cy="172819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Conector reto 30"/>
          <p:cNvCxnSpPr/>
          <p:nvPr/>
        </p:nvCxnSpPr>
        <p:spPr bwMode="auto">
          <a:xfrm>
            <a:off x="3954804" y="2060848"/>
            <a:ext cx="0" cy="172819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Conector reto 31"/>
          <p:cNvCxnSpPr/>
          <p:nvPr/>
        </p:nvCxnSpPr>
        <p:spPr bwMode="auto">
          <a:xfrm>
            <a:off x="6330804" y="2060848"/>
            <a:ext cx="0" cy="172819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854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5932"/>
          <a:stretch/>
        </p:blipFill>
        <p:spPr bwMode="auto">
          <a:xfrm>
            <a:off x="663007" y="1901371"/>
            <a:ext cx="8277797" cy="3180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tângulo 15"/>
          <p:cNvSpPr/>
          <p:nvPr/>
        </p:nvSpPr>
        <p:spPr bwMode="auto">
          <a:xfrm>
            <a:off x="1992540" y="1988840"/>
            <a:ext cx="6745064" cy="1656184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6" charset="0"/>
            </a:endParaRPr>
          </a:p>
        </p:txBody>
      </p:sp>
      <p:sp>
        <p:nvSpPr>
          <p:cNvPr id="17" name="Retângulo 16"/>
          <p:cNvSpPr/>
          <p:nvPr/>
        </p:nvSpPr>
        <p:spPr bwMode="auto">
          <a:xfrm>
            <a:off x="1992540" y="4221088"/>
            <a:ext cx="6774093" cy="786341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6" charset="0"/>
            </a:endParaRPr>
          </a:p>
        </p:txBody>
      </p:sp>
      <p:cxnSp>
        <p:nvCxnSpPr>
          <p:cNvPr id="15" name="Conector reto 14"/>
          <p:cNvCxnSpPr/>
          <p:nvPr/>
        </p:nvCxnSpPr>
        <p:spPr bwMode="auto">
          <a:xfrm>
            <a:off x="1517604" y="2492896"/>
            <a:ext cx="0" cy="244827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Conector reto 17"/>
          <p:cNvCxnSpPr/>
          <p:nvPr/>
        </p:nvCxnSpPr>
        <p:spPr bwMode="auto">
          <a:xfrm>
            <a:off x="7986804" y="2492896"/>
            <a:ext cx="0" cy="244827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Conector reto 18"/>
          <p:cNvCxnSpPr/>
          <p:nvPr/>
        </p:nvCxnSpPr>
        <p:spPr>
          <a:xfrm>
            <a:off x="0" y="1112704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3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3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3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3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3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3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41" name="CaixaDeTexto 40"/>
          <p:cNvSpPr txBox="1"/>
          <p:nvPr/>
        </p:nvSpPr>
        <p:spPr>
          <a:xfrm>
            <a:off x="1856674" y="332656"/>
            <a:ext cx="64075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Parâmetros experimentais e teóricos da radiação X</a:t>
            </a:r>
            <a:endParaRPr lang="en-US" altLang="pt-BR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2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" y="-1"/>
            <a:ext cx="715269" cy="108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23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Apresentação em branco">
  <a:themeElements>
    <a:clrScheme name="Apresentação em br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presentação em branc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6" charset="0"/>
          </a:defRPr>
        </a:defPPr>
      </a:lstStyle>
    </a:spDef>
    <a:lnDef>
      <a:spPr bwMode="auto">
        <a:solidFill>
          <a:schemeClr val="accent1"/>
        </a:solidFill>
        <a:ln w="381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solidFill>
          <a:srgbClr val="FFF7EB"/>
        </a:solidFill>
        <a:ln w="19050">
          <a:solidFill>
            <a:schemeClr val="tx1"/>
          </a:solidFill>
        </a:ln>
      </a:spPr>
      <a:bodyPr wrap="square" rtlCol="0">
        <a:spAutoFit/>
      </a:bodyPr>
      <a:lstStyle>
        <a:defPPr marL="457200" indent="-457200" algn="ctr">
          <a:defRPr sz="2000" b="1" dirty="0">
            <a:solidFill>
              <a:schemeClr val="accent6">
                <a:lumMod val="50000"/>
              </a:schemeClr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Apresentação em br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presentação em branc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Office\Modelos\Apresentação em branco.pot</Template>
  <TotalTime>0</TotalTime>
  <Words>1959</Words>
  <Application>Microsoft Office PowerPoint</Application>
  <PresentationFormat>Apresentação na tela (4:3)</PresentationFormat>
  <Paragraphs>465</Paragraphs>
  <Slides>43</Slides>
  <Notes>5</Notes>
  <HiddenSlides>2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43</vt:i4>
      </vt:variant>
    </vt:vector>
  </HeadingPairs>
  <TitlesOfParts>
    <vt:vector size="50" baseType="lpstr">
      <vt:lpstr>Arial</vt:lpstr>
      <vt:lpstr>Cambria Math</vt:lpstr>
      <vt:lpstr>Comic Sans MS</vt:lpstr>
      <vt:lpstr>Times New Roman</vt:lpstr>
      <vt:lpstr>Verdana</vt:lpstr>
      <vt:lpstr>Wingdings</vt:lpstr>
      <vt:lpstr>Apresentação em branco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Poli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sem título</dc:title>
  <dc:creator>PMT2100-2004</dc:creator>
  <cp:lastModifiedBy>Mateus</cp:lastModifiedBy>
  <cp:revision>1339</cp:revision>
  <dcterms:created xsi:type="dcterms:W3CDTF">2013-10-07T21:48:03Z</dcterms:created>
  <dcterms:modified xsi:type="dcterms:W3CDTF">2021-05-19T19:54:33Z</dcterms:modified>
</cp:coreProperties>
</file>