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871" r:id="rId2"/>
    <p:sldId id="600" r:id="rId3"/>
    <p:sldId id="847" r:id="rId4"/>
    <p:sldId id="862" r:id="rId5"/>
    <p:sldId id="861" r:id="rId6"/>
    <p:sldId id="865" r:id="rId7"/>
    <p:sldId id="863" r:id="rId8"/>
    <p:sldId id="851" r:id="rId9"/>
    <p:sldId id="852" r:id="rId10"/>
    <p:sldId id="848" r:id="rId11"/>
    <p:sldId id="812" r:id="rId12"/>
    <p:sldId id="803" r:id="rId13"/>
    <p:sldId id="802" r:id="rId14"/>
    <p:sldId id="805" r:id="rId15"/>
    <p:sldId id="868" r:id="rId16"/>
    <p:sldId id="866" r:id="rId17"/>
    <p:sldId id="869" r:id="rId18"/>
    <p:sldId id="849" r:id="rId19"/>
    <p:sldId id="804" r:id="rId20"/>
    <p:sldId id="807" r:id="rId21"/>
    <p:sldId id="870" r:id="rId22"/>
    <p:sldId id="806" r:id="rId23"/>
    <p:sldId id="747" r:id="rId24"/>
    <p:sldId id="832" r:id="rId25"/>
    <p:sldId id="833" r:id="rId26"/>
    <p:sldId id="831" r:id="rId27"/>
    <p:sldId id="835" r:id="rId28"/>
    <p:sldId id="836" r:id="rId29"/>
    <p:sldId id="837" r:id="rId30"/>
    <p:sldId id="834" r:id="rId31"/>
    <p:sldId id="838" r:id="rId32"/>
    <p:sldId id="873" r:id="rId33"/>
    <p:sldId id="839" r:id="rId34"/>
    <p:sldId id="815" r:id="rId35"/>
    <p:sldId id="819" r:id="rId36"/>
    <p:sldId id="820" r:id="rId37"/>
    <p:sldId id="821" r:id="rId38"/>
    <p:sldId id="840" r:id="rId39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B"/>
    <a:srgbClr val="CB6D05"/>
    <a:srgbClr val="FFFFFF"/>
    <a:srgbClr val="834603"/>
    <a:srgbClr val="00823B"/>
    <a:srgbClr val="FF0000"/>
    <a:srgbClr val="660066"/>
    <a:srgbClr val="E4F1D4"/>
    <a:srgbClr val="CC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538" autoAdjust="0"/>
  </p:normalViewPr>
  <p:slideViewPr>
    <p:cSldViewPr snapToGrid="0">
      <p:cViewPr varScale="1">
        <p:scale>
          <a:sx n="61" d="100"/>
          <a:sy n="61" d="100"/>
        </p:scale>
        <p:origin x="16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-424" y="-112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9138" y="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t-BR" altLang="pt-BR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9138" y="6705600"/>
            <a:ext cx="4435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F7A6D3B-27E3-4EE3-8121-52E5C8D2942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2799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28T17:33:38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12155 9426 0,'-25'0'16,"25"74"0,0 100-1,0-1 1,0-73-1,0-26 1</inkml:trace>
  <inkml:trace contextRef="#ctx0" brushRef="#br0" timeOffset="726.9">12080 9351 0,'25'0'31,"25"0"-15,-26 25-16,1-25 16,0 0-16,0 25 15,49 49 1,1 1 15,-51-75-31,26 49 16,0 1-16,-25-25 31,-1-25-15,-24 25 15,0-1-16,-24-24 1,-76 75 0,-24-1-1,25-49 1,-25 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28T13:53:17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18877 8483 0,'0'-25'125,"-50"50"-93,-24 50-17,74-26-15,0 1 16,0-1 0,0 26-1,0 24 1,0-74-1,0 49 1,0-24 0,0 0-1,0-1 32,24-24-16,76 0-15,-51-25 0,1 0-1,0 0 1,-1 0 0,1-75-1,-50-49 1,49 25-1,-49-50 1,0 75 0,-24-25 15,24 74-15,-124-74-1,74 74 1,0-50-1,26 75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4-28T18:15:13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9476 15131 0,'25'0'16,"-25"25"31,24-25-32,-24 24 1,0 26-16,0 24 16,0-49-1,0 25 1,0-25-1,0 0 1,0-1 0,0 1 46,25 0-62,0 0 63,49-25-32,-49 0-31,25 0 16,-1 0-16,1 0 15,-25 0 1,0-25 15,-1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51237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250" y="3371850"/>
            <a:ext cx="750411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pt-BR" alt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370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D6D2338-FA8C-4787-B36A-8C61E279266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09681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84285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15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0278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16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87718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17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6912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609542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20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56115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21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4928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21023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32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51234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Callister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34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731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898889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117785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8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10444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9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21708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Colocar mais exemplos das direções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11</a:t>
            </a:fld>
            <a:endParaRPr lang="en-US" alt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12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10893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13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50863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Mark de </a:t>
            </a:r>
            <a:r>
              <a:rPr lang="pt-BR" dirty="0" err="1"/>
              <a:t>graef</a:t>
            </a:r>
            <a:r>
              <a:rPr lang="pt-BR" dirty="0"/>
              <a:t> – Capitulo 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D2338-FA8C-4787-B36A-8C61E2792665}" type="slidenum">
              <a:rPr lang="en-US" altLang="pt-BR" smtClean="0"/>
              <a:pPr/>
              <a:t>14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6226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51ADD-A43A-4300-98B1-EF58BB44E3A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9955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15B68-FC96-47A6-8438-42814584C28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3484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29DD-814F-4AE1-8BBA-0B09470E6FB3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83968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26A43-B965-4E72-92A8-72E1DF3430D9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70090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8D265-6FD2-45E6-8B11-017C8A081D7C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088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353F0-BC70-4D41-837C-347F96DE7E6A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71213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203EE-2561-4A18-9296-6B51515FD388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99036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D634-4A8C-4755-972B-0E0094BF5F95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428764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AFCA5-B14E-44AD-86A5-A2EA3FF7C39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169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84393-04FB-494C-83F6-4CA2294E38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72468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9A052D-AAA5-4F3A-9A82-3561E0E941CF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3433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utout/>
                    </a14:imgEffect>
                    <a14:imgEffect>
                      <a14:colorTemperature colorTemp="11500"/>
                    </a14:imgEffect>
                    <a14:imgEffect>
                      <a14:saturation sat="23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-787400" ty="-6159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r>
              <a:rPr lang="pt-BR" altLang="pt-BR" dirty="0"/>
              <a:t>PMT 2100  Introdução à Ciência dos Materiais para Engenharia  EPUSP – 2012</a:t>
            </a:r>
            <a:endParaRPr lang="en-US" altLang="pt-BR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Comic Sans MS" panose="030F0702030302020204" pitchFamily="66" charset="0"/>
              </a:defRPr>
            </a:lvl1pPr>
          </a:lstStyle>
          <a:p>
            <a:endParaRPr lang="pt-BR" altLang="pt-B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304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CE69DF4-6F2D-4B80-9DE0-3E91C2D57090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emf"/><Relationship Id="rId3" Type="http://schemas.openxmlformats.org/officeDocument/2006/relationships/image" Target="../media/image4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Vista de cima de campo e montanhas&#10;&#10;Descrição gerada automaticamente com confiança média">
            <a:extLst>
              <a:ext uri="{FF2B5EF4-FFF2-40B4-BE49-F238E27FC236}">
                <a16:creationId xmlns:a16="http://schemas.microsoft.com/office/drawing/2014/main" id="{E98DD59C-76AF-42D6-8EFD-3FDB65603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3059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483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Cálculo de direção cristalográfica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Para calcular a direção cristalográfica dentro de uma estrutura, faz-se a diferença entre a coordenada final menos a coordenada inicial;</a:t>
            </a:r>
          </a:p>
          <a:p>
            <a:pPr marL="5472113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 vetor em vermelho liga o ponto “O” ao ponto “M”;</a:t>
            </a:r>
          </a:p>
          <a:p>
            <a:pPr marL="5472113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Logo, essa direção será [1 1];</a:t>
            </a:r>
          </a:p>
          <a:p>
            <a:pPr marL="547211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 mesma é representada por colchetes e não possui vírgula;</a:t>
            </a:r>
          </a:p>
          <a:p>
            <a:pPr marL="547211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Perceba que esse vetor pode ser usado para qualquer rede;</a:t>
            </a:r>
          </a:p>
          <a:p>
            <a:pPr marL="5472113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OBS: As direções devem ser sempre números inteiro.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" name="Imagem 9" descr="Uma imagem contendo mapa&#10;&#10;Descrição gerada automaticamente">
            <a:extLst>
              <a:ext uri="{FF2B5EF4-FFF2-40B4-BE49-F238E27FC236}">
                <a16:creationId xmlns:a16="http://schemas.microsoft.com/office/drawing/2014/main" id="{12B7F604-FEB9-4E93-BCEC-7DC9988F39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t="14193" r="16392" b="15837"/>
          <a:stretch/>
        </p:blipFill>
        <p:spPr>
          <a:xfrm>
            <a:off x="0" y="2834109"/>
            <a:ext cx="4916774" cy="3507698"/>
          </a:xfrm>
          <a:prstGeom prst="rect">
            <a:avLst/>
          </a:prstGeom>
        </p:spPr>
      </p:pic>
      <p:cxnSp>
        <p:nvCxnSpPr>
          <p:cNvPr id="15" name="Conector de seta reta 14"/>
          <p:cNvCxnSpPr/>
          <p:nvPr/>
        </p:nvCxnSpPr>
        <p:spPr bwMode="auto">
          <a:xfrm flipV="1">
            <a:off x="1135626" y="3421626"/>
            <a:ext cx="2418735" cy="169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231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632311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Família de direções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Dentro de cada sistema cristalino, existem direções cristalográficos que são equivalentes entre si;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Por exemplo: direção [100], [010], [001] do sistema cúbico;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Todas estas direções fazem parte da família &lt;100&gt;.</a:t>
            </a:r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B27D0D3-185A-4710-9209-804519FA8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73" y="3200898"/>
            <a:ext cx="3154680" cy="29949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6AD49CC4-A64C-48FE-9900-12EE396EC163}"/>
                  </a:ext>
                </a:extLst>
              </p14:cNvPr>
              <p14:cNvContentPartPr/>
              <p14:nvPr/>
            </p14:nvContentPartPr>
            <p14:xfrm>
              <a:off x="3411360" y="5447160"/>
              <a:ext cx="151920" cy="14328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6AD49CC4-A64C-48FE-9900-12EE396EC16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2000" y="5437800"/>
                <a:ext cx="170640" cy="1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Calculo: Distância de um vetor, ângulo entre duas direções 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diversas situações, se faz necessário calcular o módulo de um vetor;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Por exemplo: Distância de uma aresta, distância entre dois átomos, ângulo da rede cristalina ou ângulo entre dois átomos e etc.;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Se o sistema cristalino for ortogonal (cúbico, tetragonal ou ortogonal) é só usar o teorema de Pitágoras;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Mas e se o sistema não for ortogonal?</a:t>
            </a: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113E1AD-C850-4DA7-B204-EEE08D20F0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5790" y="4558395"/>
            <a:ext cx="5010230" cy="19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0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09342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 – 2 D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“a” e “b” são as arestas da célula unitária;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“</a:t>
            </a:r>
            <a:r>
              <a:rPr lang="el-G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γ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 é o ângulo entre as arestas da célula unitária;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“u” e “v” são os vetores que ligam a origem ao ponto desejado.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BA47E57-5F4D-42D2-B4E5-0C241A9E67A7}"/>
              </a:ext>
            </a:extLst>
          </p:cNvPr>
          <p:cNvSpPr/>
          <p:nvPr/>
        </p:nvSpPr>
        <p:spPr bwMode="auto">
          <a:xfrm>
            <a:off x="3026981" y="2389790"/>
            <a:ext cx="5943600" cy="10770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C5DD17-B917-499E-9EDD-05C04BED4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37" y="2585128"/>
            <a:ext cx="8894064" cy="85191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1C3E7EB-CD7C-4E70-9EB2-F5DFCB11CC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68323" t="10892" b="68826"/>
          <a:stretch/>
        </p:blipFill>
        <p:spPr>
          <a:xfrm>
            <a:off x="599089" y="2301764"/>
            <a:ext cx="1970770" cy="10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5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401479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 – 3 D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3-D, essa análise se torna;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Lembre-se:</a:t>
            </a:r>
          </a:p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“u”, “v”, “w” = está relacionado com a aresta </a:t>
            </a:r>
            <a:b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“a”, “b”, “c”, respectivamente.</a:t>
            </a:r>
          </a:p>
          <a:p>
            <a:pPr marL="342900" indent="-3429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AE5D22-4380-429B-91FC-4C4716ABA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68" y="3114369"/>
            <a:ext cx="8894064" cy="116890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579B98F-7DC9-4136-90FD-3568C8E2A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528" y="4430110"/>
            <a:ext cx="2358100" cy="223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70925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 – 3 D (https://bdec.dotlib.com.br/inicio)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Em 3-D, essa análise se torna;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Calcule a distância entre os átomos 51-29</a:t>
            </a: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 estrutura CCC do Fe.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Use o DOI: 10.1038/s41598-019-48817-7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AE5D22-4380-429B-91FC-4C4716ABA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6" y="2893651"/>
            <a:ext cx="8894064" cy="11689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C01D96-EDFA-438F-8915-8EDEE5E31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674" y="4177862"/>
            <a:ext cx="3593679" cy="25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3862596"/>
              </a:xfrm>
              <a:prstGeom prst="rect">
                <a:avLst/>
              </a:prstGeom>
              <a:solidFill>
                <a:srgbClr val="FFF7E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Devemos usar tensores – 3 D</a:t>
                </a: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Em 3-D, essa análise se torna;</a:t>
                </a:r>
                <a:b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</a:br>
                <a:b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</a:br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CB6D0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5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Calcule para um cristal monoclínico {a = 3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Å</m:t>
                    </m:r>
                  </m:oMath>
                </a14:m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b = 4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Å</m:t>
                    </m:r>
                  </m:oMath>
                </a14:m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c = 6 </a:t>
                </a:r>
                <a14:m>
                  <m:oMath xmlns:m="http://schemas.openxmlformats.org/officeDocument/2006/math">
                    <m:r>
                      <a:rPr lang="pt-BR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Å</m:t>
                    </m:r>
                  </m:oMath>
                </a14:m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l-G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90˚, </a:t>
                </a:r>
                <a:r>
                  <a:rPr lang="el-G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120˚, </a:t>
                </a:r>
                <a:r>
                  <a:rPr lang="el-G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γ</a:t>
                </a:r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90˚} a distância da diagonal.</a:t>
                </a: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3862596"/>
              </a:xfrm>
              <a:prstGeom prst="rect">
                <a:avLst/>
              </a:prstGeom>
              <a:blipFill>
                <a:blip r:embed="rId3"/>
                <a:stretch>
                  <a:fillRect l="-599" t="-630" b="-23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AE5D22-4380-429B-91FC-4C4716ABA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" y="3114369"/>
            <a:ext cx="8894064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6017032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 – 3 D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Calcule a distância entre os 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átomos 46-32 da estrutura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CFC Do alumínio.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Use o DOI:</a:t>
            </a:r>
            <a:b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10.1021/acs.chemmater.9b05145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E2F6EB-5958-4F9C-9B20-810E2176B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986" y="1891862"/>
            <a:ext cx="4295359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4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3959354"/>
              </a:xfrm>
              <a:prstGeom prst="rect">
                <a:avLst/>
              </a:prstGeom>
              <a:solidFill>
                <a:srgbClr val="FFF7E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Devemos usar tensores</a:t>
                </a: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Em 3-D, essa análise se torna</a:t>
                </a: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b="1" i="1" smtClean="0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sz="2000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𝑶𝑴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sz="2000" b="1" i="1" smtClean="0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pt-BR" sz="2000" b="1" i="1" smtClean="0">
                          <a:solidFill>
                            <a:srgbClr val="00823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1" i="1" smtClean="0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1" i="1" smtClean="0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pt-BR" sz="2000" b="1" dirty="0">
                              <a:solidFill>
                                <a:srgbClr val="CB6D05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sz="2000" b="1" i="1" smtClean="0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1" i="1" smtClean="0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sz="2000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000" b="1" i="1" smtClean="0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pt-BR" sz="2000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sz="2000" b="1" i="1" smtClean="0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1" i="1" smtClean="0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b="1" i="1" smtClean="0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b="1" dirty="0">
                  <a:solidFill>
                    <a:srgbClr val="CB6D0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5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3959354"/>
              </a:xfrm>
              <a:prstGeom prst="rect">
                <a:avLst/>
              </a:prstGeom>
              <a:blipFill>
                <a:blip r:embed="rId3"/>
                <a:stretch>
                  <a:fillRect l="-599" t="-6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0" y="446926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para um cristal triclínico {a = 3, b = 4, c = 6,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80˚,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120˚,  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γ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70˚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a distância da direção [112].</a:t>
            </a:r>
          </a:p>
        </p:txBody>
      </p:sp>
    </p:spTree>
    <p:extLst>
      <p:ext uri="{BB962C8B-B14F-4D97-AF65-F5344CB8AC3E}">
        <p14:creationId xmlns:p14="http://schemas.microsoft.com/office/powerpoint/2010/main" val="225812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155257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Podemos usar essa ferramenta para calcular a distância entre dois átomos: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Calcule para um cristal tetragonal {a = 2, b = 2, c = 3,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α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90˚,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β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90˚,   </a:t>
            </a:r>
            <a:r>
              <a:rPr lang="el-G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γ</a:t>
            </a:r>
            <a:r>
              <a:rPr lang="pt-BR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= 90˚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} a distância entre dois átomos que estão localizados nas coordenadas (1/2, 1/3, 1/4) (1/3, 1/2, 3/4).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6523D08-987D-4F7F-8058-0D8E35134EA4}"/>
                  </a:ext>
                </a:extLst>
              </p:cNvPr>
              <p:cNvSpPr/>
              <p:nvPr/>
            </p:nvSpPr>
            <p:spPr>
              <a:xfrm>
                <a:off x="406400" y="3058111"/>
                <a:ext cx="8040914" cy="1316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𝑶𝑴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pt-BR" b="1" i="1">
                          <a:solidFill>
                            <a:srgbClr val="00823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pt-BR" b="1" dirty="0">
                              <a:solidFill>
                                <a:srgbClr val="CB6D05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523D08-987D-4F7F-8058-0D8E3513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3058111"/>
                <a:ext cx="8040914" cy="131632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076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11500"/>
                    </a14:imgEffect>
                    <a14:imgEffect>
                      <a14:saturation sat="23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-787400" ty="-6159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91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Ângulo entre duas direções cristalográficas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Para isso, usaremos o produto escalar de dois vetores: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9563640-DFF5-41D1-97C7-94B87C1D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06" y="2569779"/>
            <a:ext cx="7449368" cy="39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0" y="1412776"/>
                <a:ext cx="9144000" cy="5155963"/>
              </a:xfrm>
              <a:prstGeom prst="rect">
                <a:avLst/>
              </a:prstGeom>
              <a:solidFill>
                <a:srgbClr val="FFF7E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pt-BR" sz="2000" b="1" dirty="0">
                    <a:solidFill>
                      <a:schemeClr val="accent6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Devemos usar tensores</a:t>
                </a:r>
              </a:p>
              <a:p>
                <a:pPr marL="457200" indent="-457200" algn="ctr"/>
                <a:endParaRPr lang="pt-BR" sz="20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00823B"/>
                    </a:solidFill>
                    <a:latin typeface="Arial" pitchFamily="34" charset="0"/>
                    <a:cs typeface="Arial" pitchFamily="34" charset="0"/>
                  </a:rPr>
                  <a:t>- Podemos usar essa ferramenta para calcular o ângulo entre duas direções cristalográficas:</a:t>
                </a:r>
              </a:p>
              <a:p>
                <a:pPr marL="457200" indent="-457200"/>
                <a:endParaRPr lang="pt-BR" sz="2000" b="1" dirty="0">
                  <a:solidFill>
                    <a:srgbClr val="00823B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CB6D05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500" b="1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- Considere um cristal monoclínico com a = 4, b = 6, c = 5 e β = 120˚, qual é o ângulo entre as direções [101] e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b="1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pt-BR" sz="2000" b="1" i="1" smtClean="0">
                            <a:solidFill>
                              <a:srgbClr val="660066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pt-BR" sz="2000" b="1" dirty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01].</a:t>
                </a:r>
              </a:p>
              <a:p>
                <a:pPr marL="457200" indent="-457200"/>
                <a:endParaRPr lang="pt-BR" sz="2000" b="1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r>
                  <a:rPr lang="pt-BR" sz="20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Para isso, usaremos o produto escalar de dois vetores:</a:t>
                </a: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/>
                <a:endParaRPr lang="pt-BR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6"/>
                <a:ext cx="9144000" cy="5155963"/>
              </a:xfrm>
              <a:prstGeom prst="rect">
                <a:avLst/>
              </a:prstGeom>
              <a:blipFill>
                <a:blip r:embed="rId3"/>
                <a:stretch>
                  <a:fillRect l="-599" t="-4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A2725E-306C-4F92-8629-35DE143DE5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6887" y="5838519"/>
            <a:ext cx="1752600" cy="4476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52B555F-954F-43D3-893F-91F7FB718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27" y="2979420"/>
            <a:ext cx="807082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13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155257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Devemos usar tensores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Podemos usar essa ferramenta para calcular o ângulo entre duas ligações: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Em um cristal cúbico com parâmetro a = 3, um átomo de oxigênio está na posição (0, 0, 0) e está ligado com em dois átomos de titânio localizados na posição (1/2, 1/2, 0) e (1/2, 0, 1/2). Calcule o ângulo dessas ligações.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Para isso, usaremos o produto escalar de dois vetores.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6523D08-987D-4F7F-8058-0D8E35134EA4}"/>
                  </a:ext>
                </a:extLst>
              </p:cNvPr>
              <p:cNvSpPr/>
              <p:nvPr/>
            </p:nvSpPr>
            <p:spPr>
              <a:xfrm>
                <a:off x="420915" y="2770839"/>
                <a:ext cx="8040914" cy="1316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pt-BR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solidFill>
                                        <a:srgbClr val="00823B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𝑶𝑴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pt-BR" b="1" i="1">
                          <a:solidFill>
                            <a:srgbClr val="00823B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pt-BR" b="1" dirty="0">
                              <a:solidFill>
                                <a:srgbClr val="CB6D05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𝒂𝒃𝒄𝒐𝒔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𝜸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𝒂𝒄𝒄𝒐𝒔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𝜷</m:t>
                                </m:r>
                              </m:e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𝒃𝒄𝒄𝒐𝒔</m:t>
                                </m:r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itchFamily="34" charset="0"/>
                                  </a:rPr>
                                  <m:t>𝜶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pt-BR" b="1" i="1">
                                        <a:solidFill>
                                          <a:srgbClr val="00823B"/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solidFill>
                                <a:srgbClr val="00823B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solidFill>
                                    <a:srgbClr val="00823B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𝒗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b="1" i="1">
                                    <a:solidFill>
                                      <a:srgbClr val="00823B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523D08-987D-4F7F-8058-0D8E35134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5" y="2770839"/>
                <a:ext cx="8040914" cy="131632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73A2725E-306C-4F92-8629-35DE143DE5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0956" y="5979195"/>
            <a:ext cx="17526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se mais de um elemento químico estiver presente?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Solução sólida: substitucional ou intersticial;</a:t>
            </a:r>
          </a:p>
          <a:p>
            <a:pPr marL="5472113" indent="-457200" defTabSz="811213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Substitucional: átomos de soluto entram na rede do átomo de solvente;</a:t>
            </a:r>
          </a:p>
          <a:p>
            <a:pPr marL="5472113" indent="-457200" defTabSz="811213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Intersticial: átomos de soluto entram nos interstícios da rede.</a:t>
            </a:r>
            <a:b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2113" indent="-457200" defTabSz="811213"/>
            <a:endParaRPr lang="pt-B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18" y="2773406"/>
            <a:ext cx="4775301" cy="35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2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2246769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Solução sólida substitucional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Átomo em maior quantidade = Solvente (A);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Átomo em menor quantidade = Soluto (B)</a:t>
            </a: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Exemplo de ligas = AuCu</a:t>
            </a:r>
            <a:r>
              <a:rPr lang="pt-B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Fe</a:t>
            </a:r>
            <a:r>
              <a:rPr lang="pt-B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97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pt-B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Fe</a:t>
            </a:r>
            <a:r>
              <a:rPr lang="pt-B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pt-B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Os átomos A e B podem estar organizados de duas formas: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Ordenamento de longo alcance ou curto alcance (desordenada).</a:t>
            </a:r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Ordenamento de longo alcance (possui uma super rede)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854575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Os átomos A e B estão organizados de forma periódica;</a:t>
            </a:r>
          </a:p>
          <a:p>
            <a:pPr marL="4854575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Átomos de Au estão nos cantos e Cu no centro das faces.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20876"/>
            <a:ext cx="4432866" cy="44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1249" y="5498646"/>
            <a:ext cx="1971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9058" y="3546022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334" y="5472340"/>
            <a:ext cx="1209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7796" y="3651249"/>
            <a:ext cx="2343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ector reto 21"/>
          <p:cNvCxnSpPr/>
          <p:nvPr/>
        </p:nvCxnSpPr>
        <p:spPr bwMode="auto">
          <a:xfrm flipV="1">
            <a:off x="1582057" y="2206172"/>
            <a:ext cx="0" cy="3570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32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412776"/>
            <a:ext cx="9144000" cy="5632311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Ordenamento de longo alcance (desordenada)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937125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Os átomos A e B estão organizados de forma “desordenada”;</a:t>
            </a:r>
          </a:p>
          <a:p>
            <a:pPr marL="4937125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Os átomos A e B não possuem uma posição definida na rede cristalina.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31" y="2011680"/>
            <a:ext cx="4341836" cy="43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4475193" y="3640673"/>
            <a:ext cx="2047875" cy="2962049"/>
            <a:chOff x="-2591479" y="830262"/>
            <a:chExt cx="2047875" cy="296204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591479" y="830262"/>
              <a:ext cx="2047875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200956" y="3239861"/>
              <a:ext cx="1266825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upo 17"/>
          <p:cNvGrpSpPr/>
          <p:nvPr/>
        </p:nvGrpSpPr>
        <p:grpSpPr>
          <a:xfrm>
            <a:off x="6440546" y="3649995"/>
            <a:ext cx="2409825" cy="2535917"/>
            <a:chOff x="2539775" y="3032579"/>
            <a:chExt cx="2409825" cy="253591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9775" y="3032579"/>
              <a:ext cx="2409825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3020" y="5092246"/>
              <a:ext cx="197167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Conector reto 18"/>
          <p:cNvCxnSpPr/>
          <p:nvPr/>
        </p:nvCxnSpPr>
        <p:spPr bwMode="auto">
          <a:xfrm flipV="1">
            <a:off x="1624261" y="2206172"/>
            <a:ext cx="0" cy="3570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16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6774" y="1607648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Estruturas cerâmicas – sal gema ou NaCl (MgO, MnS, LiF e FeO)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a estrutura cristalina deste composto?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Estrutura CFC dos átomos de cloro;</a:t>
            </a:r>
          </a:p>
          <a:p>
            <a:pPr marL="4122738" indent="-457200"/>
            <a:endParaRPr lang="pt-B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pt-B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MgO</a:t>
            </a:r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       Uso agrícola</a:t>
            </a: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075F14E-A80B-467F-97F8-6CB4D1CEF1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616" y="2602523"/>
            <a:ext cx="3405390" cy="3988191"/>
          </a:xfrm>
          <a:prstGeom prst="rect">
            <a:avLst/>
          </a:prstGeom>
        </p:spPr>
      </p:pic>
      <p:pic>
        <p:nvPicPr>
          <p:cNvPr id="6146" name="Picture 2" descr="Magnesium ox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601" y="3338119"/>
            <a:ext cx="2861979" cy="276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6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509174"/>
            <a:ext cx="9144000" cy="4708981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Estruturas cerâmicas – Cloreto de césio (CeCl)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a estrutura cristalina deste composto?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Estrutura cúbica simples.</a:t>
            </a:r>
          </a:p>
          <a:p>
            <a:pPr marL="4122738" indent="-457200"/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5A23FCC-952A-485F-8F14-2353B4EF2C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859" y="2602522"/>
            <a:ext cx="2847251" cy="33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6774" y="1607648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Estruturas cerâmicas – Blenda de zinco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a estrutura cristalina deste composto?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Estrutura CFC dos átomos de S;</a:t>
            </a:r>
          </a:p>
          <a:p>
            <a:pPr marL="4122738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Os ânions estão localizados nos vértices e nas faces da estrutura; </a:t>
            </a:r>
          </a:p>
          <a:p>
            <a:pPr marL="4122738" indent="-457200"/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Os cátions estão localizados nos sítios tetraédricos.</a:t>
            </a: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90" y="2743199"/>
            <a:ext cx="3265228" cy="377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21296" y="471619"/>
            <a:ext cx="6634573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ESCOLA POLITÉCNICA DA UNIVERSIDADE DE SÃO PAULO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13179" y="916422"/>
            <a:ext cx="6210675" cy="2769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Departamento de Engenharia Metalúrgica e de Materiais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747230" y="2283883"/>
            <a:ext cx="5844549" cy="7386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 – </a:t>
            </a:r>
            <a:r>
              <a:rPr lang="pt-BR" alt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pte</a:t>
            </a:r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  <a:b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alt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Direção cristalográfica</a:t>
            </a:r>
            <a:endParaRPr lang="en-US" alt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7" y="177169"/>
            <a:ext cx="1038333" cy="1575080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0" y="4851674"/>
            <a:ext cx="91440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3301 – Fundamentos de Cristalografia e Difração; </a:t>
            </a:r>
            <a:br>
              <a:rPr lang="pt-BR" sz="2000" dirty="0"/>
            </a:br>
            <a:endParaRPr sz="2100" dirty="0">
              <a:latin typeface="Verdana"/>
              <a:cs typeface="Verdana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EDC254C7-82D0-42ED-B339-31901BE3E909}"/>
              </a:ext>
            </a:extLst>
          </p:cNvPr>
          <p:cNvSpPr txBox="1"/>
          <p:nvPr/>
        </p:nvSpPr>
        <p:spPr>
          <a:xfrm>
            <a:off x="0" y="3388634"/>
            <a:ext cx="9144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endParaRPr lang="pt-BR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lnSpc>
                <a:spcPct val="100000"/>
              </a:lnSpc>
            </a:pPr>
            <a:r>
              <a:rPr lang="pt-BR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Mateus Botani de Souza Dias</a:t>
            </a:r>
            <a:endParaRPr sz="2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2039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Solução sólida intersticial - metais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Átomo em maior quantidade = Solvente (A) – átomo grande;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Átomo em menor quantidade = Soluto (B) – átomo pequeno (C, N, B);</a:t>
            </a:r>
          </a:p>
          <a:p>
            <a:pPr marL="457200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Podem ocupar os sítios tetragonais ou octaédricos.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321684" y="3237878"/>
            <a:ext cx="8524875" cy="2723806"/>
            <a:chOff x="321684" y="3237878"/>
            <a:chExt cx="8524875" cy="272380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EE92E71-76EF-437D-9D3D-686AACBDA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731" b="-1"/>
            <a:stretch/>
          </p:blipFill>
          <p:spPr>
            <a:xfrm>
              <a:off x="321684" y="3237878"/>
              <a:ext cx="8524875" cy="2723806"/>
            </a:xfrm>
            <a:prstGeom prst="rect">
              <a:avLst/>
            </a:prstGeom>
          </p:spPr>
        </p:pic>
        <p:pic>
          <p:nvPicPr>
            <p:cNvPr id="4" name="Imagem 3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D3C0C8AC-6CE0-446B-B601-5BFE629C7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2" t="36469" r="43607" b="15837"/>
            <a:stretch/>
          </p:blipFill>
          <p:spPr>
            <a:xfrm>
              <a:off x="340853" y="3387038"/>
              <a:ext cx="1581439" cy="1596452"/>
            </a:xfrm>
            <a:prstGeom prst="rect">
              <a:avLst/>
            </a:prstGeom>
          </p:spPr>
        </p:pic>
        <p:pic>
          <p:nvPicPr>
            <p:cNvPr id="7" name="Imagem 6" descr="Uma imagem contendo desenho&#10;&#10;Descrição gerada automaticamente">
              <a:extLst>
                <a:ext uri="{FF2B5EF4-FFF2-40B4-BE49-F238E27FC236}">
                  <a16:creationId xmlns:a16="http://schemas.microsoft.com/office/drawing/2014/main" id="{F464DCE3-8B83-4C9F-B19E-7A2B00B94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59" t="18412" r="13442" b="36469"/>
            <a:stretch/>
          </p:blipFill>
          <p:spPr>
            <a:xfrm>
              <a:off x="6950327" y="3387038"/>
              <a:ext cx="1581439" cy="1623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6774" y="1607648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Estruturas cerâmicas – fluorita (CaF</a:t>
            </a:r>
            <a:r>
              <a:rPr lang="pt-BR" sz="2000" b="1" baseline="-25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a estrutura cristalina deste composto?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Estrutura cúbica simples;</a:t>
            </a:r>
          </a:p>
          <a:p>
            <a:pPr marL="4122738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Os íons de Ca estão posicionados no centro dos cubos; </a:t>
            </a:r>
          </a:p>
          <a:p>
            <a:pPr marL="4122738" indent="-457200"/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Átomos de F nos cantos da estrutura;</a:t>
            </a:r>
          </a:p>
          <a:p>
            <a:pPr marL="4122738" indent="-4572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Para garantir a estabilidade elétrica, nem todas as posições estão ocupadas.</a:t>
            </a: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78" y="2757267"/>
            <a:ext cx="3365799" cy="35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0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colorTemperature colorTemp="11500"/>
                    </a14:imgEffect>
                    <a14:imgEffect>
                      <a14:saturation sat="239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tile tx="-787400" ty="-6159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265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579513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Estruturas cerâmicas – Peroviskita (BaTiO</a:t>
            </a:r>
            <a:r>
              <a:rPr lang="pt-BR" sz="2000" b="1" baseline="-25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Qual é a estrutura cristalina deste composto?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273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Estrutura cúbica de face centrada;</a:t>
            </a:r>
          </a:p>
          <a:p>
            <a:pPr marL="4122738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Os íons de Ti estão posicionados no centro dos cubos; </a:t>
            </a:r>
          </a:p>
          <a:p>
            <a:pPr marL="4122738" indent="-457200"/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Os íons de O estão posicionados no centro das faces; </a:t>
            </a:r>
          </a:p>
          <a:p>
            <a:pPr marL="4122738" indent="-4572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Os íons de Ba estão posicionados nos cantos da célula.</a:t>
            </a: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5" y="2630659"/>
            <a:ext cx="3082389" cy="362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8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4708981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 metálica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Existem alguma semelhanças entre as estruturas CCC e HC;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Fator de empacotamento e número de coordenação;</a:t>
            </a:r>
          </a:p>
          <a:p>
            <a:pPr marL="4302125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302125" indent="-457200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824538" indent="-457200" defTabSz="609600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 centro de cada átomo esta em A;</a:t>
            </a:r>
          </a:p>
          <a:p>
            <a:pPr marL="5824538" indent="-457200" defTabSz="6096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Alguns espaços são chamados de B (triângulo para cima);</a:t>
            </a:r>
          </a:p>
          <a:p>
            <a:pPr marL="5824538" indent="-457200" defTabSz="609600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Alguns espaços são chamados de C (triângulo para baixo).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3A80A9-3423-48AD-AF2D-5EA73A6640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420" y="3221502"/>
            <a:ext cx="5127088" cy="2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83A80A9-3423-48AD-AF2D-5EA73A6640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74" y="4001219"/>
            <a:ext cx="5353050" cy="25241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 metálica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segunda camada atômica pode ser colocada nas posições “B” ou C”;</a:t>
            </a:r>
          </a:p>
          <a:p>
            <a:pPr marL="457200" indent="-457200" defTabSz="871538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Neste caso, a sequência de empilhamento é chamada “AB”;</a:t>
            </a:r>
          </a:p>
          <a:p>
            <a:pPr marL="6370638" indent="-457200" defTabSz="871538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A real diferença entre CCC e HC está na posição da terceira camada atômica;</a:t>
            </a:r>
          </a:p>
          <a:p>
            <a:pPr marL="6370638" indent="-457200" defTabSz="871538"/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Esta pode ser colocada nas posições “A” ou “C”.</a:t>
            </a:r>
          </a:p>
          <a:p>
            <a:pPr marL="6370638" indent="-457200" defTabSz="871538"/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6370638" indent="-457200" defTabSz="871538"/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6370638" indent="-457200" defTabSz="871538"/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6370638" indent="-457200" defTabSz="871538"/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6370638" indent="-457200" defTabSz="871538"/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4682732-00C2-4259-99A3-4E458C55E8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625" y="3145384"/>
            <a:ext cx="5655798" cy="26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016758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 metálica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No caso da HC, a terceira camada está na posição “A”;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a sequência de empilhamento é chamada de “ABABABAB...”;</a:t>
            </a:r>
          </a:p>
          <a:p>
            <a:pPr marL="457200" indent="-457200" defTabSz="871538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Ou “ACACAC...”, caso a segunda camada tenha ocupada a posição C.</a:t>
            </a: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82732-00C2-4259-99A3-4E458C55E8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258" y="4127441"/>
            <a:ext cx="4274258" cy="19977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BB5FC0-920F-48A1-A7D5-97487374FD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5903" y="3221500"/>
            <a:ext cx="3040052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Estrutura metálica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No caso da CFC, a terceira camada está na posição “C”;</a:t>
            </a: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E a sequência de empilhamento é chamada de “ABCABCABCABC...”;</a:t>
            </a:r>
          </a:p>
          <a:p>
            <a:pPr marL="457200" indent="-457200" defTabSz="871538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Ou “ACBACB...”, caso a segunda camada tenha ocupada a posição C.</a:t>
            </a: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871538"/>
            <a:endParaRPr lang="pt-BR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682732-00C2-4259-99A3-4E458C55E8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490" y="3859390"/>
            <a:ext cx="5073749" cy="237142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F0375BD-86A6-466F-A694-5D32BA0EC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0446" y="3057992"/>
            <a:ext cx="1845039" cy="34975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77E78A7-ADA2-4492-BBE5-77CB150E52A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088" y="3308835"/>
            <a:ext cx="39433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Maclas em cristais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É um tipo especial de contorno de grão que possui uma simetria espelhada;</a:t>
            </a:r>
          </a:p>
          <a:p>
            <a:pPr marL="3313113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Maclas de deformação (CCC e HC) ou Maclas de recozimento (CFC);</a:t>
            </a:r>
          </a:p>
          <a:p>
            <a:pPr marL="331311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Alteração na sequência de empilhamento.</a:t>
            </a: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3313113" indent="-457200"/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4480A60-EB1C-4C96-8EEA-C6F2C71E81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5968" y="3967089"/>
            <a:ext cx="2149380" cy="25435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14D8EAD-6372-4B4B-AC5E-254225C75CF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939" y="1659988"/>
            <a:ext cx="2415786" cy="475809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C84339-5E2A-4F0A-87CE-AFFE60DCFB6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4713" y="5124151"/>
            <a:ext cx="3695225" cy="12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4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razão de estudar direções da estrutura cristalina?</a:t>
            </a:r>
          </a:p>
          <a:p>
            <a:pPr marL="4217988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Cúbico de corpo centrado</a:t>
            </a:r>
            <a:b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As propriedades dependem das direções cristalográficas.</a:t>
            </a: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205413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952875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5714" name="Picture 2" descr="C:\Users\botani_m\Desktop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234" y="2417232"/>
            <a:ext cx="3583860" cy="425788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28DF00F0-85CC-4E37-A8DB-7AE56BFE8706}"/>
                  </a:ext>
                </a:extLst>
              </p14:cNvPr>
              <p14:cNvContentPartPr/>
              <p14:nvPr/>
            </p14:nvContentPartPr>
            <p14:xfrm>
              <a:off x="4348800" y="3366360"/>
              <a:ext cx="178920" cy="2415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28DF00F0-85CC-4E37-A8DB-7AE56BFE87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39440" y="3357000"/>
                <a:ext cx="19764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1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razão de estudar direções da estrutura cristalina?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217988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217988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217988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217988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Aços elétricos de grão orientado;</a:t>
            </a: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129088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Aço elétrico de grão não orientado.</a:t>
            </a:r>
          </a:p>
          <a:p>
            <a:pPr marL="4129088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29088" indent="-457200"/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952875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026" name="Picture 2" descr="Resultado de imagem para transformador belo mo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42" y="2011680"/>
            <a:ext cx="2600966" cy="2126130"/>
          </a:xfrm>
          <a:prstGeom prst="rect">
            <a:avLst/>
          </a:prstGeom>
          <a:noFill/>
        </p:spPr>
      </p:pic>
      <p:pic>
        <p:nvPicPr>
          <p:cNvPr id="1030" name="Picture 6" descr="Resultado de imagem para Turbina eól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039" y="4501661"/>
            <a:ext cx="1742542" cy="211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8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razão de estudar direções da estrutura cristalina?</a:t>
            </a:r>
          </a:p>
          <a:p>
            <a:pPr marL="4217988" indent="-457200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6194425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7762" name="Picture 2" descr="C:\Users\botani_m\Desktop\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26" y="2143750"/>
            <a:ext cx="5418905" cy="4278151"/>
          </a:xfrm>
          <a:prstGeom prst="rect">
            <a:avLst/>
          </a:prstGeom>
          <a:noFill/>
        </p:spPr>
      </p:pic>
      <p:pic>
        <p:nvPicPr>
          <p:cNvPr id="16" name="Picture 2" descr="C:\Users\botani_m\Desktop\01.png"/>
          <p:cNvPicPr>
            <a:picLocks noChangeAspect="1" noChangeArrowheads="1"/>
          </p:cNvPicPr>
          <p:nvPr/>
        </p:nvPicPr>
        <p:blipFill>
          <a:blip r:embed="rId4" cstate="print"/>
          <a:srcRect r="51604"/>
          <a:stretch>
            <a:fillRect/>
          </a:stretch>
        </p:blipFill>
        <p:spPr bwMode="auto">
          <a:xfrm>
            <a:off x="5530644" y="3056612"/>
            <a:ext cx="3613356" cy="233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249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a razão de estudar direções da estrutura cristalina?</a:t>
            </a: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endParaRPr lang="pt-BR" sz="20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Todo grão é definido por um conjunto de </a:t>
            </a:r>
            <a:r>
              <a:rPr lang="pt-B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direção e plano</a:t>
            </a:r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000" b="1" dirty="0">
                <a:solidFill>
                  <a:srgbClr val="834603"/>
                </a:solidFill>
                <a:latin typeface="Arial" pitchFamily="34" charset="0"/>
                <a:cs typeface="Arial" pitchFamily="34" charset="0"/>
              </a:rPr>
              <a:t>- A normal do plano é perpendicular a superfície;</a:t>
            </a:r>
          </a:p>
          <a:p>
            <a:r>
              <a:rPr lang="pt-B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A direção cristalográfica está paralela a alguma direção do material (geralmente é a direção de laminação).</a:t>
            </a: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pt-BR" sz="2000" b="1" dirty="0">
              <a:solidFill>
                <a:srgbClr val="834603"/>
              </a:solidFill>
              <a:latin typeface="Arial" pitchFamily="34" charset="0"/>
              <a:cs typeface="Arial" pitchFamily="34" charset="0"/>
            </a:endParaRPr>
          </a:p>
          <a:p>
            <a:pPr marL="3952875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116738" name="Picture 2" descr="C:\Users\botani_m\Desktop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01" y="3851360"/>
            <a:ext cx="7466268" cy="2334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0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de coordenadas em uma rede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coordenada corresponde a um ponto de referência dentro da rede;</a:t>
            </a:r>
            <a:endParaRPr lang="pt-BR" sz="2000" b="1" i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Para isso, devemos sempre estabelecer um ponto de referência;</a:t>
            </a:r>
            <a:endParaRPr lang="pt-B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Consideraremos o ponto “O” como ponto de referência;</a:t>
            </a:r>
          </a:p>
          <a:p>
            <a:pPr marL="5383213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Dessa forma,qualquer ponto da rede pode ser definida pela seguinte equação:</a:t>
            </a: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endParaRPr lang="pt-BR" sz="20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  <a:p>
            <a:pPr marL="5383213" indent="-457200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Assim, a coordenada é descrita como (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m,n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) ou (</a:t>
            </a:r>
            <a:r>
              <a:rPr lang="pt-BR" sz="2000" b="1" dirty="0" err="1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m,n,o</a:t>
            </a:r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pic>
        <p:nvPicPr>
          <p:cNvPr id="7" name="Imagem 6" descr="Uma imagem contendo mapa&#10;&#10;Descrição gerada automaticamente">
            <a:extLst>
              <a:ext uri="{FF2B5EF4-FFF2-40B4-BE49-F238E27FC236}">
                <a16:creationId xmlns:a16="http://schemas.microsoft.com/office/drawing/2014/main" id="{12B7F604-FEB9-4E93-BCEC-7DC9988F39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t="14193" r="16392" b="15837"/>
          <a:stretch/>
        </p:blipFill>
        <p:spPr>
          <a:xfrm>
            <a:off x="56272" y="3350302"/>
            <a:ext cx="4916774" cy="350769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6677144" y="449602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750887" y="526294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endParaRPr lang="pt-B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314449F-973D-414D-834D-47FEBFF54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73" y="4188740"/>
            <a:ext cx="4863155" cy="6192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308AB06-065A-4B9F-BEE5-048EE4ABF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980" y="4977016"/>
            <a:ext cx="4863155" cy="61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CC76BBA-50D0-4F49-9B14-97258D80A75A}"/>
                  </a:ext>
                </a:extLst>
              </p14:cNvPr>
              <p14:cNvContentPartPr/>
              <p14:nvPr/>
            </p14:nvContentPartPr>
            <p14:xfrm>
              <a:off x="6751080" y="3000240"/>
              <a:ext cx="151920" cy="3042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CC76BBA-50D0-4F49-9B14-97258D80A7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41720" y="2990880"/>
                <a:ext cx="17064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777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0" y="1112704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974768" y="332656"/>
            <a:ext cx="417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altLang="pt-B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Estrutura dos sólidos cristalinos</a:t>
            </a:r>
            <a:endParaRPr lang="en-US" altLang="pt-B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4" y="-1"/>
            <a:ext cx="715269" cy="108501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 bwMode="auto">
          <a:xfrm>
            <a:off x="5088194" y="3141406"/>
            <a:ext cx="4055806" cy="126836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1412776"/>
            <a:ext cx="9144000" cy="5324535"/>
          </a:xfrm>
          <a:prstGeom prst="rect">
            <a:avLst/>
          </a:prstGeom>
          <a:solidFill>
            <a:srgbClr val="FFF7E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Determinação de coordenadas em uma rede</a:t>
            </a:r>
          </a:p>
          <a:p>
            <a:pPr marL="457200" indent="-457200" algn="ctr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- A coordenada do ponto M será: </a:t>
            </a:r>
            <a:endParaRPr lang="pt-BR" sz="2000" b="1" i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A representação da coordenada será (1,1);</a:t>
            </a:r>
            <a:endParaRPr lang="pt-B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pt-BR" sz="2000" b="1" dirty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- Obs: No caso de coordenadas, NÃO se deve deixar os números inteiros; </a:t>
            </a:r>
          </a:p>
          <a:p>
            <a:pPr marL="4651375"/>
            <a: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  <a:t>- Por exemplo: Ponto “K”, se a coordenada for (1/2, 0), deve-se DEIXAR em fração;</a:t>
            </a: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br>
              <a:rPr lang="pt-BR" sz="2000" b="1" dirty="0">
                <a:solidFill>
                  <a:srgbClr val="CB6D05"/>
                </a:solidFill>
                <a:latin typeface="Arial" pitchFamily="34" charset="0"/>
                <a:cs typeface="Arial" pitchFamily="34" charset="0"/>
              </a:rPr>
            </a:b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108575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108575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5108575" indent="-457200">
              <a:buFontTx/>
              <a:buChar char="-"/>
            </a:pPr>
            <a:endParaRPr lang="pt-BR" sz="2000" b="1" dirty="0">
              <a:solidFill>
                <a:srgbClr val="CB6D05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pt-BR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345873" y="1929808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/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+ </a:t>
            </a:r>
            <a:r>
              <a:rPr lang="pt-BR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(2D)</a:t>
            </a:r>
          </a:p>
        </p:txBody>
      </p:sp>
      <p:pic>
        <p:nvPicPr>
          <p:cNvPr id="7" name="Imagem 6" descr="Uma imagem contendo mapa&#10;&#10;Descrição gerada automaticamente">
            <a:extLst>
              <a:ext uri="{FF2B5EF4-FFF2-40B4-BE49-F238E27FC236}">
                <a16:creationId xmlns:a16="http://schemas.microsoft.com/office/drawing/2014/main" id="{12B7F604-FEB9-4E93-BCEC-7DC9988F39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8" t="14193" r="16392" b="15837"/>
          <a:stretch/>
        </p:blipFill>
        <p:spPr>
          <a:xfrm>
            <a:off x="211016" y="3280688"/>
            <a:ext cx="4501662" cy="32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6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solidFill>
          <a:srgbClr val="FFF7EB"/>
        </a:solidFill>
        <a:ln w="19050">
          <a:solidFill>
            <a:schemeClr val="tx1"/>
          </a:solidFill>
        </a:ln>
      </a:spPr>
      <a:bodyPr wrap="square" rtlCol="0">
        <a:spAutoFit/>
      </a:bodyPr>
      <a:lstStyle>
        <a:defPPr marL="457200" indent="-457200" algn="ctr">
          <a:defRPr sz="2000" b="1" dirty="0">
            <a:solidFill>
              <a:schemeClr val="accent6">
                <a:lumMod val="50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Office\Modelos\Apresentação em branco.pot</Template>
  <TotalTime>0</TotalTime>
  <Words>2041</Words>
  <Application>Microsoft Office PowerPoint</Application>
  <PresentationFormat>Apresentação na tela (4:3)</PresentationFormat>
  <Paragraphs>468</Paragraphs>
  <Slides>38</Slides>
  <Notes>18</Notes>
  <HiddenSlides>6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Cambria Math</vt:lpstr>
      <vt:lpstr>Comic Sans MS</vt:lpstr>
      <vt:lpstr>Times New Roman</vt:lpstr>
      <vt:lpstr>Verdana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Poli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PMT2100-2004</dc:creator>
  <cp:lastModifiedBy>Mateus</cp:lastModifiedBy>
  <cp:revision>1292</cp:revision>
  <dcterms:created xsi:type="dcterms:W3CDTF">2013-10-07T21:48:03Z</dcterms:created>
  <dcterms:modified xsi:type="dcterms:W3CDTF">2021-04-28T20:01:28Z</dcterms:modified>
</cp:coreProperties>
</file>