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00" r:id="rId2"/>
    <p:sldId id="863" r:id="rId3"/>
    <p:sldId id="847" r:id="rId4"/>
    <p:sldId id="850" r:id="rId5"/>
    <p:sldId id="848" r:id="rId6"/>
    <p:sldId id="851" r:id="rId7"/>
    <p:sldId id="852" r:id="rId8"/>
    <p:sldId id="849" r:id="rId9"/>
    <p:sldId id="868" r:id="rId10"/>
    <p:sldId id="509" r:id="rId11"/>
    <p:sldId id="748" r:id="rId12"/>
    <p:sldId id="749" r:id="rId13"/>
    <p:sldId id="750" r:id="rId14"/>
    <p:sldId id="866" r:id="rId15"/>
    <p:sldId id="865" r:id="rId16"/>
    <p:sldId id="751" r:id="rId17"/>
    <p:sldId id="752" r:id="rId18"/>
    <p:sldId id="753" r:id="rId19"/>
    <p:sldId id="739" r:id="rId20"/>
    <p:sldId id="853" r:id="rId21"/>
    <p:sldId id="841" r:id="rId22"/>
    <p:sldId id="754" r:id="rId23"/>
    <p:sldId id="755" r:id="rId24"/>
    <p:sldId id="854" r:id="rId25"/>
    <p:sldId id="756" r:id="rId26"/>
    <p:sldId id="757" r:id="rId27"/>
    <p:sldId id="758" r:id="rId28"/>
    <p:sldId id="759" r:id="rId29"/>
    <p:sldId id="760" r:id="rId30"/>
    <p:sldId id="867" r:id="rId31"/>
    <p:sldId id="769" r:id="rId32"/>
    <p:sldId id="770" r:id="rId33"/>
    <p:sldId id="772" r:id="rId34"/>
    <p:sldId id="844" r:id="rId35"/>
    <p:sldId id="771" r:id="rId36"/>
    <p:sldId id="843" r:id="rId37"/>
    <p:sldId id="773" r:id="rId38"/>
    <p:sldId id="856" r:id="rId39"/>
    <p:sldId id="767" r:id="rId40"/>
    <p:sldId id="775" r:id="rId41"/>
    <p:sldId id="776" r:id="rId42"/>
    <p:sldId id="765" r:id="rId43"/>
    <p:sldId id="777" r:id="rId44"/>
    <p:sldId id="763" r:id="rId45"/>
    <p:sldId id="762" r:id="rId46"/>
    <p:sldId id="766" r:id="rId47"/>
    <p:sldId id="764" r:id="rId48"/>
    <p:sldId id="761" r:id="rId49"/>
    <p:sldId id="779" r:id="rId50"/>
    <p:sldId id="781" r:id="rId51"/>
    <p:sldId id="780" r:id="rId52"/>
    <p:sldId id="782" r:id="rId53"/>
    <p:sldId id="783" r:id="rId54"/>
    <p:sldId id="858" r:id="rId55"/>
    <p:sldId id="784" r:id="rId56"/>
    <p:sldId id="786" r:id="rId57"/>
    <p:sldId id="785" r:id="rId58"/>
    <p:sldId id="787" r:id="rId59"/>
    <p:sldId id="845" r:id="rId60"/>
    <p:sldId id="859" r:id="rId61"/>
    <p:sldId id="860" r:id="rId62"/>
    <p:sldId id="846" r:id="rId63"/>
    <p:sldId id="862" r:id="rId64"/>
  </p:sldIdLst>
  <p:sldSz cx="9144000" cy="6858000" type="screen4x3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B6D05"/>
    <a:srgbClr val="FFF7EB"/>
    <a:srgbClr val="FFFFFF"/>
    <a:srgbClr val="834603"/>
    <a:srgbClr val="00823B"/>
    <a:srgbClr val="FF0000"/>
    <a:srgbClr val="660066"/>
    <a:srgbClr val="E4F1D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14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-424" y="-112"/>
      </p:cViewPr>
      <p:guideLst>
        <p:guide orient="horz" pos="2236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F7A6D3B-27E3-4EE3-8121-52E5C8D2942E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27999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5250" y="3371850"/>
            <a:ext cx="75041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370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CD6D2338-FA8C-4787-B36A-8C61E2792665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9096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89888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Cullit</a:t>
            </a:r>
            <a:r>
              <a:rPr lang="pt-BR" dirty="0"/>
              <a:t> – Cap. 2 </a:t>
            </a:r>
            <a:r>
              <a:rPr lang="pt-BR" sz="1200" b="1" i="0" dirty="0" err="1">
                <a:solidFill>
                  <a:srgbClr val="000000"/>
                </a:solidFill>
                <a:effectLst/>
                <a:latin typeface="Times-Bold"/>
              </a:rPr>
              <a:t>Geometry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200" b="1" i="0" dirty="0" err="1">
                <a:solidFill>
                  <a:srgbClr val="000000"/>
                </a:solidFill>
                <a:effectLst/>
                <a:latin typeface="Times-Bold"/>
              </a:rPr>
              <a:t>of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200" b="1" i="0" dirty="0" err="1">
                <a:solidFill>
                  <a:srgbClr val="000000"/>
                </a:solidFill>
                <a:effectLst/>
                <a:latin typeface="Times-Bold"/>
              </a:rPr>
              <a:t>Crystals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604771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Cullit</a:t>
            </a:r>
            <a:r>
              <a:rPr lang="pt-BR" dirty="0"/>
              <a:t> – Cap. 2 </a:t>
            </a:r>
            <a:r>
              <a:rPr lang="pt-BR" sz="1200" b="1" i="0" dirty="0" err="1">
                <a:solidFill>
                  <a:srgbClr val="000000"/>
                </a:solidFill>
                <a:effectLst/>
                <a:latin typeface="Times-Bold"/>
              </a:rPr>
              <a:t>Geometry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200" b="1" i="0" dirty="0" err="1">
                <a:solidFill>
                  <a:srgbClr val="000000"/>
                </a:solidFill>
                <a:effectLst/>
                <a:latin typeface="Times-Bold"/>
              </a:rPr>
              <a:t>of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200" b="1" i="0" dirty="0" err="1">
                <a:solidFill>
                  <a:srgbClr val="000000"/>
                </a:solidFill>
                <a:effectLst/>
                <a:latin typeface="Times-Bold"/>
              </a:rPr>
              <a:t>Crystals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12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120211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99763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16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631933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17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416097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Poderia ser feito com os alunos e carteiras da sala.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18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081495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19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33325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  <a:p>
            <a:r>
              <a:rPr lang="pt-BR" dirty="0"/>
              <a:t>Fazer o experimento de andar na rede com os alunos.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20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41586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532510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22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8395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380870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347484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24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932143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25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883685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26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4115175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27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99667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28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276108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29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06050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908670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32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264783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16981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117785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34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751363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36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01428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37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764270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</a:t>
            </a:r>
            <a:r>
              <a:rPr lang="pt-BR" dirty="0" err="1"/>
              <a:t>pg</a:t>
            </a:r>
            <a:r>
              <a:rPr lang="pt-BR" dirty="0"/>
              <a:t> 71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38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512849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Mark de </a:t>
            </a:r>
            <a:r>
              <a:rPr lang="pt-BR" dirty="0" err="1"/>
              <a:t>graef</a:t>
            </a:r>
            <a:r>
              <a:rPr lang="pt-BR" dirty="0"/>
              <a:t> – Capitulo 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39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040897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Marc de </a:t>
            </a:r>
            <a:r>
              <a:rPr lang="pt-BR" dirty="0" err="1"/>
              <a:t>graef</a:t>
            </a:r>
            <a:r>
              <a:rPr lang="pt-BR" dirty="0"/>
              <a:t> – pg. 75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60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678602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Marc de </a:t>
            </a:r>
            <a:r>
              <a:rPr lang="pt-BR" dirty="0" err="1"/>
              <a:t>graef</a:t>
            </a:r>
            <a:r>
              <a:rPr lang="pt-BR" dirty="0"/>
              <a:t> – pg. 75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61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330031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63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657224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Cullit</a:t>
            </a:r>
            <a:r>
              <a:rPr lang="pt-BR" dirty="0"/>
              <a:t> – Cap. 2 </a:t>
            </a:r>
            <a:r>
              <a:rPr lang="pt-BR" sz="1800" b="1" i="0" dirty="0" err="1">
                <a:solidFill>
                  <a:srgbClr val="000000"/>
                </a:solidFill>
                <a:effectLst/>
                <a:latin typeface="Times-Bold"/>
              </a:rPr>
              <a:t>Geometry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800" b="1" i="0" dirty="0" err="1">
                <a:solidFill>
                  <a:srgbClr val="000000"/>
                </a:solidFill>
                <a:effectLst/>
                <a:latin typeface="Times-Bold"/>
              </a:rPr>
              <a:t>of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800" b="1" i="0" dirty="0" err="1">
                <a:solidFill>
                  <a:srgbClr val="000000"/>
                </a:solidFill>
                <a:effectLst/>
                <a:latin typeface="Times-Bold"/>
              </a:rPr>
              <a:t>Crystals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https://earthscience.stackexchange.com/questions/446/why-do-snowflakes-form-into-hexagonal-structures</a:t>
            </a:r>
          </a:p>
          <a:p>
            <a:endParaRPr lang="pt-BR" dirty="0"/>
          </a:p>
          <a:p>
            <a:r>
              <a:rPr lang="pt-BR" dirty="0"/>
              <a:t>https://www.youtube.com/watch?v=jbgpVE6sTpE&amp;ab_channel=NASAGoddard</a:t>
            </a:r>
            <a:br>
              <a:rPr lang="pt-BR" dirty="0"/>
            </a:br>
            <a:br>
              <a:rPr lang="pt-BR" dirty="0"/>
            </a:br>
            <a:r>
              <a:rPr lang="pt-BR" b="1" dirty="0"/>
              <a:t>https://www.youtube.com/watch?v=FwGH4gulLX4&amp;ab_channel=TED-Ed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4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54609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Lunion</a:t>
            </a:r>
            <a:r>
              <a:rPr lang="pt-BR" dirty="0"/>
              <a:t> – pg. 18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5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89652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dirty="0"/>
              <a:t>Marc de </a:t>
            </a:r>
            <a:r>
              <a:rPr lang="pt-BR" dirty="0" err="1"/>
              <a:t>graf</a:t>
            </a:r>
            <a:r>
              <a:rPr lang="pt-BR" dirty="0"/>
              <a:t> – </a:t>
            </a:r>
            <a:r>
              <a:rPr lang="pt-BR" dirty="0" err="1"/>
              <a:t>pag</a:t>
            </a:r>
            <a:r>
              <a:rPr lang="pt-BR" dirty="0"/>
              <a:t> 59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6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56820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dirty="0" err="1"/>
              <a:t>Lunion</a:t>
            </a:r>
            <a:r>
              <a:rPr lang="pt-BR" dirty="0"/>
              <a:t> – pag. 20</a:t>
            </a:r>
          </a:p>
          <a:p>
            <a:r>
              <a:rPr lang="pt-BR" dirty="0"/>
              <a:t>Marc de </a:t>
            </a:r>
            <a:r>
              <a:rPr lang="pt-BR" dirty="0" err="1"/>
              <a:t>graf</a:t>
            </a:r>
            <a:r>
              <a:rPr lang="pt-BR" dirty="0"/>
              <a:t> – </a:t>
            </a:r>
            <a:r>
              <a:rPr lang="pt-BR" dirty="0" err="1"/>
              <a:t>pag</a:t>
            </a:r>
            <a:r>
              <a:rPr lang="pt-BR" dirty="0"/>
              <a:t> 59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7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727789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8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09443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Cullit</a:t>
            </a:r>
            <a:r>
              <a:rPr lang="pt-BR" dirty="0"/>
              <a:t> – Cap. 2 </a:t>
            </a:r>
            <a:r>
              <a:rPr lang="pt-BR" sz="1800" b="1" i="0" dirty="0" err="1">
                <a:solidFill>
                  <a:srgbClr val="000000"/>
                </a:solidFill>
                <a:effectLst/>
                <a:latin typeface="Times-Bold"/>
              </a:rPr>
              <a:t>Geometry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800" b="1" i="0" dirty="0" err="1">
                <a:solidFill>
                  <a:srgbClr val="000000"/>
                </a:solidFill>
                <a:effectLst/>
                <a:latin typeface="Times-Bold"/>
              </a:rPr>
              <a:t>of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Times-Bold"/>
              </a:rPr>
              <a:t> </a:t>
            </a:r>
            <a:r>
              <a:rPr lang="pt-BR" sz="1800" b="1" i="0" dirty="0" err="1">
                <a:solidFill>
                  <a:srgbClr val="000000"/>
                </a:solidFill>
                <a:effectLst/>
                <a:latin typeface="Times-Bold"/>
              </a:rPr>
              <a:t>Crystals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10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66098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51ADD-A43A-4300-98B1-EF58BB44E3A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99552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15B68-FC96-47A6-8438-42814584C28A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34840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129DD-814F-4AE1-8BBA-0B09470E6FB3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83968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26A43-B965-4E72-92A8-72E1DF3430D9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70090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8D265-6FD2-45E6-8B11-017C8A081D7C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0887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353F0-BC70-4D41-837C-347F96DE7E6A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71213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203EE-2561-4A18-9296-6B51515FD388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99036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DD634-4A8C-4755-972B-0E0094BF5F95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428764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AFCA5-B14E-44AD-86A5-A2EA3FF7C394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1691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84393-04FB-494C-83F6-4CA2294E38C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72468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A052D-AAA5-4F3A-9A82-3561E0E941C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4331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/>
                    </a14:imgEffect>
                    <a14:imgEffect>
                      <a14:colorTemperature colorTemp="11500"/>
                    </a14:imgEffect>
                    <a14:imgEffect>
                      <a14:saturation sat="239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tile tx="-787400" ty="-6159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Comic Sans MS" panose="030F0702030302020204" pitchFamily="66" charset="0"/>
              </a:defRPr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Comic Sans MS" panose="030F0702030302020204" pitchFamily="66" charset="0"/>
              </a:defRPr>
            </a:lvl1pPr>
          </a:lstStyle>
          <a:p>
            <a:endParaRPr lang="pt-BR" altLang="pt-B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304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CE69DF4-6F2D-4B80-9DE0-3E91C2D57090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hyperlink" Target="5%20redes%202D.sk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tricl&#237;nico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ontanha com árvores&#10;&#10;Descrição gerada automaticamente">
            <a:extLst>
              <a:ext uri="{FF2B5EF4-FFF2-40B4-BE49-F238E27FC236}">
                <a16:creationId xmlns:a16="http://schemas.microsoft.com/office/drawing/2014/main" id="{808DB0D7-3A44-44C0-8AAE-595694595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91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2862322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Qual é o objetivo dessa aula?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Entender o que é essa tal de estrutura cristalina;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Como montar um rede cristalina – vetor de translação;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Definir as 4 redes cristalinas em 2-D;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Montar os 7 sistemas cristalinos 3-D com base nos sistemas 2-D;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Diferenciar </a:t>
            </a:r>
            <a:r>
              <a:rPr lang="pt-BR" sz="2000" b="1" u="sng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sistema cristalino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000" b="1" u="sng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rede cristalina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170099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 que é uma estrutura cristalina?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um arranjo regular de átomos ou moléculas;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Qual o significado da palavra “regular”?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Que se repete;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Qual o significado da palavra “arranjo”?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Presença de um padrão;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Entretanto, existem diversos tipos de padrão.</a:t>
            </a:r>
            <a:b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5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Exemplos de padrão</a:t>
            </a: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26" name="Picture 2" descr="Resultado de imagem para formação em V">
            <a:extLst>
              <a:ext uri="{FF2B5EF4-FFF2-40B4-BE49-F238E27FC236}">
                <a16:creationId xmlns:a16="http://schemas.microsoft.com/office/drawing/2014/main" id="{E051F378-0548-45E2-831B-94EDE0DE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72" y="2578341"/>
            <a:ext cx="6033572" cy="30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65F1C3A-9855-4B71-8AD3-6C9B6EAA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60" y="2089419"/>
            <a:ext cx="6820525" cy="454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Padrão cobra coral">
            <a:extLst>
              <a:ext uri="{FF2B5EF4-FFF2-40B4-BE49-F238E27FC236}">
                <a16:creationId xmlns:a16="http://schemas.microsoft.com/office/drawing/2014/main" id="{BD39D2EA-FC49-451F-8F0E-0F140A67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1" y="1901740"/>
            <a:ext cx="6367359" cy="47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Precisamos definir mais rigorosamente então o que é um arranjo regular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Vamos estabelecer inicialmente um tema </a:t>
            </a:r>
            <a:r>
              <a:rPr lang="pt-BR" sz="2000" b="1" i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BR" sz="2000" b="1" i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motif</a:t>
            </a:r>
            <a:r>
              <a:rPr lang="pt-BR" sz="2000" b="1" i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); 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Agora vamos estabelecer um padrão bidimensional </a:t>
            </a:r>
            <a:r>
              <a:rPr lang="pt-BR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(net lattice);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Agora é só “decorar” o padrão bidimensional com o tema específico para obtermos a estrutura;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Obs: Esta ideia de arranjo regular é um exercício abstrato que pode ser usado para qualquer aplicação;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Vamos fazer um experimento?</a:t>
            </a: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7DC0B1-A286-41CA-BD09-3D237EF8D3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6829" y="4791507"/>
            <a:ext cx="1110756" cy="161692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FFC2E5-63B4-4EB9-9831-4CE157EC44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6385" y="4297958"/>
            <a:ext cx="1533525" cy="22098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E4A237-747D-4F81-AEC6-8064C6A8A77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392" y="4014495"/>
            <a:ext cx="18764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F5DF71-58D3-4962-907C-B861C336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6A43-B965-4E72-92A8-72E1DF3430D9}" type="slidenum">
              <a:rPr lang="en-US" altLang="pt-BR" smtClean="0"/>
              <a:pPr/>
              <a:t>14</a:t>
            </a:fld>
            <a:endParaRPr lang="en-US" alt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0F0FD5-AC3E-452F-B33A-9AE6AE18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7" y="300681"/>
            <a:ext cx="3629532" cy="12860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92AA65E-E415-468C-9863-679B3BCC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21" y="0"/>
            <a:ext cx="3840992" cy="247716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862F72D-C0B9-40E5-B7D3-2601B744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80" y="1828798"/>
            <a:ext cx="3905278" cy="15098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DBD10F3-4AFC-46A6-B456-83493594E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549" y="2671287"/>
            <a:ext cx="4172532" cy="15623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8497A5B-74B4-4C59-B00D-EDBDAD8BA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770" y="4292941"/>
            <a:ext cx="4501661" cy="135113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806BF38-B4B3-466A-973B-88F26BB6FA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11" y="3493478"/>
            <a:ext cx="2736344" cy="297462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431C350-88F9-4C73-8479-3590827CB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662" y="5495147"/>
            <a:ext cx="3313314" cy="13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F5DF71-58D3-4962-907C-B861C336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6A43-B965-4E72-92A8-72E1DF3430D9}" type="slidenum">
              <a:rPr lang="en-US" altLang="pt-BR" smtClean="0"/>
              <a:pPr/>
              <a:t>15</a:t>
            </a:fld>
            <a:endParaRPr lang="en-US" alt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63ECF6-7F41-4C27-962E-4DEAEE2A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573531" cy="22456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5D9F3C-9895-402D-9423-6530B33F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4553"/>
            <a:ext cx="5177544" cy="12973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85AB005-8666-48B2-8567-82A2A27E2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05" y="1922584"/>
            <a:ext cx="2675909" cy="187265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CCAB569-C110-4B6D-9BC7-AF40BB14D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854" y="4233477"/>
            <a:ext cx="2183774" cy="279333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1424FDF-442A-4939-B8A5-EAE69CE15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59" y="4642338"/>
            <a:ext cx="2643842" cy="221566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D32D442-95D4-4BE5-9F17-418272860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484" y="201223"/>
            <a:ext cx="2417637" cy="28585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D52D52D-FCC6-41D0-B51D-A736B03A7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941" y="0"/>
            <a:ext cx="4006466" cy="174511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4349D89-CCDB-4CC7-9AD6-29CBE07FA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833" y="4431323"/>
            <a:ext cx="2136250" cy="24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5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2246769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partir do conceito previamente discutido, como podemos definir estrutura cristalina?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Arranjo tridimensional de átomos ou moléculas em uma rede; 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Precisamos apenas definir o que é uma rede corretamente.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71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Vetor de translação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Vamos ver um bloco com o formato mais genérico possível;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Vamos escolher um dos cantos do bloco como origem;</a:t>
            </a:r>
          </a:p>
          <a:p>
            <a:pPr marL="4122738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Podemos definir 3 vetores ao longo dos eixos do bloco (a, b e c);</a:t>
            </a:r>
          </a:p>
          <a:p>
            <a:pPr marL="4122738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Com esses vetores, podemos identificar as coordenadas de todos os cantos do bloco;</a:t>
            </a:r>
          </a:p>
          <a:p>
            <a:pPr marL="4122738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O comprimento dos vetores “a”, “b” e “c” podem ser diferentes;</a:t>
            </a:r>
          </a:p>
          <a:p>
            <a:pPr marL="4122738" indent="-457200"/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Os ângulos “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”, “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 e “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 não precisam ser iguais a 90˚.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5547A5-368A-48E3-A420-26370C371A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408" y="3253692"/>
            <a:ext cx="3011783" cy="200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71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Vetor de translação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Nós podemos ir da origem do bloco até qualquer coordenada (</a:t>
            </a:r>
            <a:r>
              <a:rPr lang="pt-BR" sz="2000" b="1" i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u, v, w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 usando o vetor de translação;</a:t>
            </a:r>
          </a:p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 = </a:t>
            </a:r>
            <a:r>
              <a:rPr lang="pt-BR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pt-BR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pt-BR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122738" indent="-457200"/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Cada ponto “t” é chamado de “ponto da rede”;</a:t>
            </a:r>
          </a:p>
          <a:p>
            <a:pPr marL="4122738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Por exemplo: t</a:t>
            </a:r>
            <a:r>
              <a:rPr lang="pt-BR" sz="2000" b="1" baseline="-25000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111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= 1.a + 1.b + 1.c, gerando a coordenada (1,1,1);</a:t>
            </a:r>
          </a:p>
          <a:p>
            <a:pPr marL="4122738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 junção de todos os “pontos da rede” é chamada de “rede espacial”;</a:t>
            </a:r>
          </a:p>
          <a:p>
            <a:pPr marL="4122738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A “rede espacial” é portanto um conjunto de pontos, que estão espaçados por um vetor de translação;</a:t>
            </a:r>
          </a:p>
          <a:p>
            <a:pPr marL="4122738" indent="-457200"/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Esses são os pontos que podem ser decorados com qualquer tema.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5547A5-368A-48E3-A420-26370C371A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147" y="3025092"/>
            <a:ext cx="3011783" cy="200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</a:t>
            </a:r>
          </a:p>
          <a:p>
            <a:pPr marL="457200" indent="-457200" algn="ctr"/>
            <a:endParaRPr lang="pt-BR" sz="2000" b="1" dirty="0">
              <a:solidFill>
                <a:srgbClr val="834603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Relacione o vetor de translação, os pontos da rede e a rede espacial.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5" name="Imagem 14" descr="Uma imagem contendo panelas, escorredor&#10;&#10;Descrição gerada automaticamente">
            <a:extLst>
              <a:ext uri="{FF2B5EF4-FFF2-40B4-BE49-F238E27FC236}">
                <a16:creationId xmlns:a16="http://schemas.microsoft.com/office/drawing/2014/main" id="{FB83E75B-8B94-4B5E-B3DC-EF17510C3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12614"/>
          <a:stretch/>
        </p:blipFill>
        <p:spPr>
          <a:xfrm>
            <a:off x="1153551" y="2486934"/>
            <a:ext cx="6949440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500"/>
                    </a14:imgEffect>
                    <a14:imgEffect>
                      <a14:saturation sat="239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tile tx="-787400" ty="-6159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3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Vamos fazer um experimento para entender o vetor de translação</a:t>
            </a:r>
          </a:p>
          <a:p>
            <a:pPr marL="457200" indent="-457200" algn="ctr"/>
            <a:endParaRPr lang="pt-BR" sz="2000" b="1" dirty="0">
              <a:solidFill>
                <a:srgbClr val="834603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Você consegue diferenciar se houve mudança na rede espacial?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AFC6886-29B3-4E72-9F07-907551F4C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3" y="2406316"/>
            <a:ext cx="5307011" cy="42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8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Quais são as consequências dessa definição de rede 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Imagine que você está em um ponto da rede aleatório;</a:t>
            </a:r>
          </a:p>
          <a:p>
            <a:pPr marL="457200" indent="-457200"/>
            <a:r>
              <a:rPr lang="pt-BR" sz="2000" b="1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- Ao redor desse ponto existe uma </a:t>
            </a:r>
            <a:r>
              <a:rPr lang="pt-BR" sz="2000" b="1" u="sng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rede espacial </a:t>
            </a:r>
            <a:r>
              <a:rPr lang="pt-BR" sz="2000" b="1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ou </a:t>
            </a:r>
            <a:r>
              <a:rPr lang="pt-BR" sz="2000" b="1" u="sng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rede cristalina</a:t>
            </a:r>
            <a:r>
              <a:rPr lang="pt-BR" sz="2000" b="1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Caso você se mova por um vetor de translação qualquer;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 mesma rede espacial deve existir e você não conseguiria dizer se existiu alguma variação;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Isso significa que todos os pontos da rede são idênticos;</a:t>
            </a:r>
          </a:p>
          <a:p>
            <a:pPr marL="457200" indent="-457200"/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- Podemos considerar que a rede espacial é: 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9738" indent="-439738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Essa expressão pode ser lida como: Tau é o conjunto de vetores “t” que podem ser escritos com base na combinação linear do vetor </a:t>
            </a:r>
            <a:b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pt-BR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nb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pt-BR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oc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considerando que “m”, “n” e “o” precisam ser números inteiros.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09E81CB-5E90-4555-96A1-3EEFBE0F4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113" y="4442871"/>
            <a:ext cx="6483096" cy="5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Por exemplo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Você pode escolher qualquer ponto da rede como origem e a rede espacial ao redor será a mesma;</a:t>
            </a:r>
          </a:p>
          <a:p>
            <a:pPr marL="574198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Esse conceito também pode ser expandido para uma rede tridimensional;</a:t>
            </a:r>
          </a:p>
          <a:p>
            <a:pPr marL="5741988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 mesma rede espacial deve existir e você não conseguiria dizer se existiu alguma variação;</a:t>
            </a:r>
          </a:p>
          <a:p>
            <a:pPr marL="5741988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Isso significa que todos os pontos da rede são idênticos.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3132C1-B2D5-49F3-8F9D-96C391FACF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774" y="3240221"/>
            <a:ext cx="5172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71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 volume definido pelos 3 parâmetro de rede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conhecido como “célula unitária” da rede espacial;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Dessa forma, quantas redes espaciais existem?</a:t>
            </a:r>
          </a:p>
          <a:p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5547A5-368A-48E3-A420-26370C371A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44" y="2820265"/>
            <a:ext cx="3011783" cy="200785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47BF86-C9D1-414A-BC77-8E344B1B85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2282" y="2960942"/>
            <a:ext cx="2314575" cy="18478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0E84F22-CFE9-42A8-AE56-7748C1BAE06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4992" y="2960943"/>
            <a:ext cx="3581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71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Quantas redes espaciais podem existir para 2-D?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Considere que a rede:</a:t>
            </a:r>
          </a:p>
          <a:p>
            <a:pPr marL="457200" indent="-457200" algn="ctr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1ACDA5-CB5B-4668-AF74-62072DF7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305" y="2964838"/>
            <a:ext cx="2305050" cy="12096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C2AD5E6-AC2C-4E64-9870-79490F059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445" y="4298338"/>
            <a:ext cx="3619500" cy="8286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9DE3107-E7DE-47FA-B399-5C57F9CD4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02" y="3059723"/>
            <a:ext cx="4146581" cy="20343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162870E-33B7-4ED3-AE51-094161915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904" y="2023227"/>
            <a:ext cx="6483096" cy="5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772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40120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4 sistemas cristalinos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Considere os seguintes parâmetros de rede (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a, b, </a:t>
            </a:r>
            <a:r>
              <a:rPr lang="el-G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γ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937125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os parâmetros forem totalmente arbitrários teremos uma rede chamada “obliqua”;</a:t>
            </a:r>
          </a:p>
          <a:p>
            <a:pPr marL="4937125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rede apresenta baixa simetria;</a:t>
            </a:r>
          </a:p>
          <a:p>
            <a:pPr marL="4937125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Somente após 180˚ a rede retornará a uma posição idêntica a original.</a:t>
            </a: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hlinkClick r:id="rId4" action="ppaction://hlinkfile"/>
            <a:extLst>
              <a:ext uri="{FF2B5EF4-FFF2-40B4-BE49-F238E27FC236}">
                <a16:creationId xmlns:a16="http://schemas.microsoft.com/office/drawing/2014/main" id="{06DFF4A6-EDC2-4DF2-9A0A-E4FC1CED92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t="7215" r="30566" b="3876"/>
          <a:stretch/>
        </p:blipFill>
        <p:spPr>
          <a:xfrm>
            <a:off x="480028" y="2644727"/>
            <a:ext cx="3755474" cy="30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2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4 sistemas cristalinos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Considere os seguintes parâmetros de rede (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a, b, </a:t>
            </a:r>
            <a:r>
              <a:rPr lang="el-G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γ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52022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os comprimentos 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forem totalmente arbitrários e o ângulo = 90˚ teremos uma rede chamada “retangular”;</a:t>
            </a:r>
          </a:p>
          <a:p>
            <a:pPr marL="5202238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rede também apresenta uma simetria de 180˚;</a:t>
            </a:r>
          </a:p>
          <a:p>
            <a:pPr marL="5202238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Além disso, o mesmo possui uma simetria espelhada.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FC57348-1B31-4EB4-8E01-6A20CB2BA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t="2449" r="9672" b="2306"/>
          <a:stretch/>
        </p:blipFill>
        <p:spPr>
          <a:xfrm>
            <a:off x="285249" y="2644726"/>
            <a:ext cx="4385226" cy="32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4 sistemas cristalinos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Considere os seguintes parâmetros de rede (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a, b, </a:t>
            </a:r>
            <a:r>
              <a:rPr lang="el-G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γ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5720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os comprimentos 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forem iguais e o ângulo = 90˚ teremos uma rede chamada “quadrada”;</a:t>
            </a:r>
          </a:p>
          <a:p>
            <a:pPr marL="45720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rede apresenta uma simetria de 90˚;</a:t>
            </a:r>
          </a:p>
          <a:p>
            <a:pPr marL="45720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Além disso, o mesmo possui uma simetria espelhada.</a:t>
            </a:r>
          </a:p>
          <a:p>
            <a:pPr marL="457200" indent="-457200"/>
            <a:br>
              <a:rPr lang="pt-BR" sz="2000" b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7045A01-97DC-4671-BFB6-2CF2145482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8461" r="26557" b="7215"/>
          <a:stretch/>
        </p:blipFill>
        <p:spPr>
          <a:xfrm>
            <a:off x="550350" y="2551295"/>
            <a:ext cx="3501145" cy="34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40120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4 sistemas cristalinos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Considere os seguintes parâmetros de rede (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a, b, </a:t>
            </a:r>
            <a:r>
              <a:rPr lang="el-G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γ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3952875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os comprimentos 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000" b="1" i="1" dirty="0">
                <a:solidFill>
                  <a:srgbClr val="00823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forem iguais e o ângulo = 120˚ teremos uma rede chamada “hexagonal”;</a:t>
            </a:r>
          </a:p>
          <a:p>
            <a:pPr marL="3952875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rede apresenta uma simetria de 60˚.</a:t>
            </a: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CF0F7E45-3B71-4F5B-9FB9-F0E5EB028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0" r="35574"/>
          <a:stretch/>
        </p:blipFill>
        <p:spPr>
          <a:xfrm>
            <a:off x="1146701" y="2504050"/>
            <a:ext cx="1971481" cy="31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4 sistemas cristalinos em 2-D</a:t>
            </a: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CB5AB7-EE52-43B5-925F-AA5736BCC6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9075" y="1830308"/>
            <a:ext cx="6221516" cy="50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821296" y="471619"/>
            <a:ext cx="663457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chemeClr val="tx1"/>
                </a:solidFill>
                <a:latin typeface="Arial"/>
                <a:cs typeface="Arial"/>
              </a:rPr>
              <a:t>ESCOLA POLITÉCNICA DA UNIVERSIDADE DE SÃO PAULO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13179" y="916422"/>
            <a:ext cx="621067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chemeClr val="tx1"/>
                </a:solidFill>
                <a:latin typeface="Arial"/>
                <a:cs typeface="Arial"/>
              </a:rPr>
              <a:t>Departamento de Engenharia Metalúrgica e de Materiais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747230" y="2283883"/>
            <a:ext cx="584454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 – </a:t>
            </a:r>
            <a:r>
              <a:rPr lang="pt-BR" altLang="pt-BR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pte</a:t>
            </a:r>
            <a:r>
              <a:rPr lang="pt-BR" alt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alt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7" y="177169"/>
            <a:ext cx="1038333" cy="157508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0" y="4851674"/>
            <a:ext cx="9144000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lnSpc>
                <a:spcPct val="100000"/>
              </a:lnSpc>
            </a:pPr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PMT 3301 – Fundamentos de Cristalografia e Difração; </a:t>
            </a:r>
            <a:br>
              <a:rPr lang="pt-BR" sz="2000" dirty="0"/>
            </a:br>
            <a:endParaRPr sz="2100" dirty="0">
              <a:latin typeface="Verdana"/>
              <a:cs typeface="Verdana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EDC254C7-82D0-42ED-B339-31901BE3E909}"/>
              </a:ext>
            </a:extLst>
          </p:cNvPr>
          <p:cNvSpPr txBox="1"/>
          <p:nvPr/>
        </p:nvSpPr>
        <p:spPr>
          <a:xfrm>
            <a:off x="0" y="3388634"/>
            <a:ext cx="91440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lnSpc>
                <a:spcPct val="100000"/>
              </a:lnSpc>
            </a:pPr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Mateus Botani de Souza Dias</a:t>
            </a:r>
            <a:endParaRPr sz="21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2039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3C55B-5148-4D6B-B843-AEE7E116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173C9F-C558-4BEE-B99C-6C2B4268A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938CBF-0AE4-4E1D-88E9-01C216FA24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altLang="pt-BR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411EA6-47EB-4345-A2A3-39D3F6AE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6A43-B965-4E72-92A8-72E1DF3430D9}" type="slidenum">
              <a:rPr lang="en-US" altLang="pt-BR" smtClean="0"/>
              <a:pPr/>
              <a:t>30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894234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1236584"/>
            <a:ext cx="9144000" cy="563231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Qual célula pode representar o padrão abaixo?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Deverá ser uma célula primitiva e com a maior simetria.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 descr="Uma imagem contendo panelas, escorredor&#10;&#10;Descrição gerada automaticamente">
            <a:extLst>
              <a:ext uri="{FF2B5EF4-FFF2-40B4-BE49-F238E27FC236}">
                <a16:creationId xmlns:a16="http://schemas.microsoft.com/office/drawing/2014/main" id="{1AFE4145-4E90-4CD6-B107-2DA670D06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6" name="Imagem 5" descr="Uma imagem contendo panelas, escorredor, atletismo&#10;&#10;Descrição gerada automaticamente">
            <a:extLst>
              <a:ext uri="{FF2B5EF4-FFF2-40B4-BE49-F238E27FC236}">
                <a16:creationId xmlns:a16="http://schemas.microsoft.com/office/drawing/2014/main" id="{0C4D6EED-F34F-476E-9063-EDE473DCC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8" name="Imagem 7" descr="Uma imagem contendo panelas, escorredor, atletismo&#10;&#10;Descrição gerada automaticamente">
            <a:extLst>
              <a:ext uri="{FF2B5EF4-FFF2-40B4-BE49-F238E27FC236}">
                <a16:creationId xmlns:a16="http://schemas.microsoft.com/office/drawing/2014/main" id="{27F4DBD3-C722-4727-B5BF-0690CD4088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11" name="Imagem 10" descr="Uma imagem contendo panelas, escorredor, atletismo&#10;&#10;Descrição gerada automaticamente">
            <a:extLst>
              <a:ext uri="{FF2B5EF4-FFF2-40B4-BE49-F238E27FC236}">
                <a16:creationId xmlns:a16="http://schemas.microsoft.com/office/drawing/2014/main" id="{D18F2A53-9E36-4E75-B703-CF0E90B44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3205"/>
            <a:ext cx="9144000" cy="4135612"/>
          </a:xfrm>
          <a:prstGeom prst="rect">
            <a:avLst/>
          </a:prstGeom>
        </p:spPr>
      </p:pic>
      <p:pic>
        <p:nvPicPr>
          <p:cNvPr id="16" name="Imagem 15" descr="Uma imagem contendo escorredor, atletismo&#10;&#10;Descrição gerada automaticamente">
            <a:extLst>
              <a:ext uri="{FF2B5EF4-FFF2-40B4-BE49-F238E27FC236}">
                <a16:creationId xmlns:a16="http://schemas.microsoft.com/office/drawing/2014/main" id="{CA32D53C-FE3C-4CB4-B696-6C50F662B3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912"/>
            <a:ext cx="9144000" cy="413561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9CE237-ABE8-4E09-87B6-5225197AB61B}"/>
              </a:ext>
            </a:extLst>
          </p:cNvPr>
          <p:cNvSpPr txBox="1"/>
          <p:nvPr/>
        </p:nvSpPr>
        <p:spPr>
          <a:xfrm>
            <a:off x="1710832" y="36384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71EC54-46C2-4476-96DA-DC16973BB213}"/>
              </a:ext>
            </a:extLst>
          </p:cNvPr>
          <p:cNvSpPr txBox="1"/>
          <p:nvPr/>
        </p:nvSpPr>
        <p:spPr>
          <a:xfrm>
            <a:off x="4063507" y="36765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FD412C-9EE3-4075-9EE8-7C1B904B8C17}"/>
              </a:ext>
            </a:extLst>
          </p:cNvPr>
          <p:cNvSpPr txBox="1"/>
          <p:nvPr/>
        </p:nvSpPr>
        <p:spPr>
          <a:xfrm>
            <a:off x="3641232" y="49719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033A3FD-27A8-410B-84C0-E5070E090819}"/>
              </a:ext>
            </a:extLst>
          </p:cNvPr>
          <p:cNvSpPr txBox="1"/>
          <p:nvPr/>
        </p:nvSpPr>
        <p:spPr>
          <a:xfrm>
            <a:off x="6476507" y="5124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421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 descr="Uma imagem contendo panelas, escorredor&#10;&#10;Descrição gerada automaticamente">
            <a:extLst>
              <a:ext uri="{FF2B5EF4-FFF2-40B4-BE49-F238E27FC236}">
                <a16:creationId xmlns:a16="http://schemas.microsoft.com/office/drawing/2014/main" id="{1AFE4145-4E90-4CD6-B107-2DA670D06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6" name="Imagem 5" descr="Uma imagem contendo panelas, escorredor, atletismo&#10;&#10;Descrição gerada automaticamente">
            <a:extLst>
              <a:ext uri="{FF2B5EF4-FFF2-40B4-BE49-F238E27FC236}">
                <a16:creationId xmlns:a16="http://schemas.microsoft.com/office/drawing/2014/main" id="{0C4D6EED-F34F-476E-9063-EDE473DCC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8" name="Imagem 7" descr="Uma imagem contendo panelas, escorredor, atletismo&#10;&#10;Descrição gerada automaticamente">
            <a:extLst>
              <a:ext uri="{FF2B5EF4-FFF2-40B4-BE49-F238E27FC236}">
                <a16:creationId xmlns:a16="http://schemas.microsoft.com/office/drawing/2014/main" id="{27F4DBD3-C722-4727-B5BF-0690CD4088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11" name="Imagem 10" descr="Uma imagem contendo panelas, escorredor, atletismo&#10;&#10;Descrição gerada automaticamente">
            <a:extLst>
              <a:ext uri="{FF2B5EF4-FFF2-40B4-BE49-F238E27FC236}">
                <a16:creationId xmlns:a16="http://schemas.microsoft.com/office/drawing/2014/main" id="{D18F2A53-9E36-4E75-B703-CF0E90B44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pic>
        <p:nvPicPr>
          <p:cNvPr id="16" name="Imagem 15" descr="Uma imagem contendo escorredor, atletismo&#10;&#10;Descrição gerada automaticamente">
            <a:extLst>
              <a:ext uri="{FF2B5EF4-FFF2-40B4-BE49-F238E27FC236}">
                <a16:creationId xmlns:a16="http://schemas.microsoft.com/office/drawing/2014/main" id="{CA32D53C-FE3C-4CB4-B696-6C50F662B3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69"/>
            <a:ext cx="9144000" cy="413561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1323439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Como definir uma célula primitiva?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É a célula que apresenta um único ponto da rede.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9CE237-ABE8-4E09-87B6-5225197AB61B}"/>
              </a:ext>
            </a:extLst>
          </p:cNvPr>
          <p:cNvSpPr txBox="1"/>
          <p:nvPr/>
        </p:nvSpPr>
        <p:spPr>
          <a:xfrm>
            <a:off x="1710832" y="36384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71EC54-46C2-4476-96DA-DC16973BB213}"/>
              </a:ext>
            </a:extLst>
          </p:cNvPr>
          <p:cNvSpPr txBox="1"/>
          <p:nvPr/>
        </p:nvSpPr>
        <p:spPr>
          <a:xfrm>
            <a:off x="4063507" y="36765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FD412C-9EE3-4075-9EE8-7C1B904B8C17}"/>
              </a:ext>
            </a:extLst>
          </p:cNvPr>
          <p:cNvSpPr txBox="1"/>
          <p:nvPr/>
        </p:nvSpPr>
        <p:spPr>
          <a:xfrm>
            <a:off x="3641232" y="49719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033A3FD-27A8-410B-84C0-E5070E090819}"/>
              </a:ext>
            </a:extLst>
          </p:cNvPr>
          <p:cNvSpPr txBox="1"/>
          <p:nvPr/>
        </p:nvSpPr>
        <p:spPr>
          <a:xfrm>
            <a:off x="6476507" y="5124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12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BE4C08-4326-42B2-876E-1FC671112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295"/>
            <a:ext cx="9144000" cy="4135612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1323439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Basta fazer uma projeção da célula com um deslocamento qualquer;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 contar o número de pontos de rede dentro da célula.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9CE237-ABE8-4E09-87B6-5225197AB61B}"/>
              </a:ext>
            </a:extLst>
          </p:cNvPr>
          <p:cNvSpPr txBox="1"/>
          <p:nvPr/>
        </p:nvSpPr>
        <p:spPr>
          <a:xfrm>
            <a:off x="1649872" y="3805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71EC54-46C2-4476-96DA-DC16973BB213}"/>
              </a:ext>
            </a:extLst>
          </p:cNvPr>
          <p:cNvSpPr txBox="1"/>
          <p:nvPr/>
        </p:nvSpPr>
        <p:spPr>
          <a:xfrm>
            <a:off x="4116847" y="369060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FD412C-9EE3-4075-9EE8-7C1B904B8C17}"/>
              </a:ext>
            </a:extLst>
          </p:cNvPr>
          <p:cNvSpPr txBox="1"/>
          <p:nvPr/>
        </p:nvSpPr>
        <p:spPr>
          <a:xfrm>
            <a:off x="3557412" y="49649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033A3FD-27A8-410B-84C0-E5070E090819}"/>
              </a:ext>
            </a:extLst>
          </p:cNvPr>
          <p:cNvSpPr txBox="1"/>
          <p:nvPr/>
        </p:nvSpPr>
        <p:spPr>
          <a:xfrm>
            <a:off x="6065282" y="51650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25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563231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Com base no conceito de célula primitiva e simetria, qual célula abaixo pode representar a rede espacial?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9CE237-ABE8-4E09-87B6-5225197AB61B}"/>
              </a:ext>
            </a:extLst>
          </p:cNvPr>
          <p:cNvSpPr txBox="1"/>
          <p:nvPr/>
        </p:nvSpPr>
        <p:spPr>
          <a:xfrm>
            <a:off x="1649872" y="38050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71EC54-46C2-4476-96DA-DC16973BB213}"/>
              </a:ext>
            </a:extLst>
          </p:cNvPr>
          <p:cNvSpPr txBox="1"/>
          <p:nvPr/>
        </p:nvSpPr>
        <p:spPr>
          <a:xfrm>
            <a:off x="4116847" y="369060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FD412C-9EE3-4075-9EE8-7C1B904B8C17}"/>
              </a:ext>
            </a:extLst>
          </p:cNvPr>
          <p:cNvSpPr txBox="1"/>
          <p:nvPr/>
        </p:nvSpPr>
        <p:spPr>
          <a:xfrm>
            <a:off x="3557412" y="49649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033A3FD-27A8-410B-84C0-E5070E090819}"/>
              </a:ext>
            </a:extLst>
          </p:cNvPr>
          <p:cNvSpPr txBox="1"/>
          <p:nvPr/>
        </p:nvSpPr>
        <p:spPr>
          <a:xfrm>
            <a:off x="6065282" y="51650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BE4C08-4326-42B2-876E-1FC671112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295"/>
            <a:ext cx="9144000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48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563231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possível adicionar algum ponto de rede em uma célula primitiva de forma que o sistema continue o mesmo?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Vamos colocar um ponto de rede não centralizado.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54F946-2C8D-4347-BC54-EF9456F6D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072"/>
            <a:ext cx="9144000" cy="41356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53BEFD-55C0-44BD-AD97-5BE4F2A07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072"/>
            <a:ext cx="9144000" cy="41356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8B8673D-C195-420B-8F3C-5DD7D00436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072"/>
            <a:ext cx="9144000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255454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</a:t>
            </a:r>
          </a:p>
          <a:p>
            <a:pPr marL="457200" indent="-457200" algn="ctr"/>
            <a:endParaRPr lang="pt-BR" sz="2000" b="1" dirty="0">
              <a:solidFill>
                <a:srgbClr val="834603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Com base no conceito de rede espacial, a figura abaixo pode ser considerada uma rede espacial?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8B8673D-C195-420B-8F3C-5DD7D0043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072"/>
            <a:ext cx="9144000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D39E12C-C155-4825-8C03-BD48865E0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1" y="2890435"/>
            <a:ext cx="9144000" cy="4135612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563231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possível adicionar algum ponto de rede em uma célula primitiva de forma que o sistema continue o mesmo?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Somente se esse ponto de rede for centralizado.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 descr="Desenho de cachorro&#10;&#10;Descrição gerada automaticamente">
            <a:extLst>
              <a:ext uri="{FF2B5EF4-FFF2-40B4-BE49-F238E27FC236}">
                <a16:creationId xmlns:a16="http://schemas.microsoft.com/office/drawing/2014/main" id="{B509486C-8ADE-4A41-A963-E994080BF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1" y="2890435"/>
            <a:ext cx="9144000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 figura abaixo é realmente uma nova configuração de rede?</a:t>
            </a:r>
          </a:p>
          <a:p>
            <a:pPr marL="457200" indent="-457200"/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D39E12C-C155-4825-8C03-BD48865E0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r="18245"/>
          <a:stretch/>
        </p:blipFill>
        <p:spPr>
          <a:xfrm>
            <a:off x="216579" y="2637692"/>
            <a:ext cx="4918542" cy="35267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6D36332-1B56-4F38-96F1-58F0DFF86D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1298"/>
          <a:stretch/>
        </p:blipFill>
        <p:spPr>
          <a:xfrm>
            <a:off x="5451231" y="2490671"/>
            <a:ext cx="3376246" cy="39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58C60B-0D83-4F82-B1F1-7399A688E576}"/>
              </a:ext>
            </a:extLst>
          </p:cNvPr>
          <p:cNvSpPr txBox="1"/>
          <p:nvPr/>
        </p:nvSpPr>
        <p:spPr>
          <a:xfrm>
            <a:off x="3663899" y="6125234"/>
            <a:ext cx="139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Quadrado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170099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Os mesmo são construídos com base nos 4 sistemas cristalinos em 2-D;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Por exemplo: Vamos usar o sistema quadrado (2-D);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Se outra camada for adicionada com a mesma distância teremos um cubo.</a:t>
            </a: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Uma imagem contendo desenho, quarto&#10;&#10;Descrição gerada automaticamente">
            <a:extLst>
              <a:ext uri="{FF2B5EF4-FFF2-40B4-BE49-F238E27FC236}">
                <a16:creationId xmlns:a16="http://schemas.microsoft.com/office/drawing/2014/main" id="{E9279C75-C619-4204-A83A-16F298291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1988"/>
            <a:ext cx="9144000" cy="4135612"/>
          </a:xfrm>
          <a:prstGeom prst="rect">
            <a:avLst/>
          </a:prstGeom>
        </p:spPr>
      </p:pic>
      <p:pic>
        <p:nvPicPr>
          <p:cNvPr id="3" name="Imagem 2" descr="Uma imagem contendo quarto, desenho&#10;&#10;Descrição gerada automaticamente">
            <a:extLst>
              <a:ext uri="{FF2B5EF4-FFF2-40B4-BE49-F238E27FC236}">
                <a16:creationId xmlns:a16="http://schemas.microsoft.com/office/drawing/2014/main" id="{DAF3EDE5-2D61-43EA-B683-68FFEC3036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789"/>
          <a:stretch/>
        </p:blipFill>
        <p:spPr>
          <a:xfrm>
            <a:off x="705945" y="3376247"/>
            <a:ext cx="6960530" cy="33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Formato dos flocos de neve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que há de semelhante com as imagens de flocos de neve abaixo?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Todos possuem um formato hexagonais;</a:t>
            </a:r>
          </a:p>
          <a:p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Esse formato é aleatório?</a:t>
            </a: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b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26" name="Picture 2" descr="enter image description here">
            <a:extLst>
              <a:ext uri="{FF2B5EF4-FFF2-40B4-BE49-F238E27FC236}">
                <a16:creationId xmlns:a16="http://schemas.microsoft.com/office/drawing/2014/main" id="{19F66EF3-1684-4952-8071-0B539B7D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99" y="3477328"/>
            <a:ext cx="3758177" cy="31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cúbico 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possui todos os lados iguais e todos os ângulos iguais a 90˚;</a:t>
            </a: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F5C9483-E997-444E-8368-1F76F655D9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9225" y="2628744"/>
            <a:ext cx="6305550" cy="1390650"/>
          </a:xfrm>
          <a:prstGeom prst="rect">
            <a:avLst/>
          </a:prstGeom>
        </p:spPr>
      </p:pic>
      <p:pic>
        <p:nvPicPr>
          <p:cNvPr id="11" name="Imagem 10" descr="Uma imagem contendo quarto, desenho&#10;&#10;Descrição gerada automaticamente">
            <a:extLst>
              <a:ext uri="{FF2B5EF4-FFF2-40B4-BE49-F238E27FC236}">
                <a16:creationId xmlns:a16="http://schemas.microsoft.com/office/drawing/2014/main" id="{9C1A109D-C1D9-4B21-B25D-EDAA78CBA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1697297" y="4129960"/>
            <a:ext cx="5234143" cy="27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9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" name="Imagem 3" descr="Uma imagem contendo desenho, quarto&#10;&#10;Descrição gerada automaticamente">
            <a:extLst>
              <a:ext uri="{FF2B5EF4-FFF2-40B4-BE49-F238E27FC236}">
                <a16:creationId xmlns:a16="http://schemas.microsoft.com/office/drawing/2014/main" id="{E9279C75-C619-4204-A83A-16F298291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6" y="2954616"/>
            <a:ext cx="9144000" cy="413561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58C60B-0D83-4F82-B1F1-7399A688E576}"/>
              </a:ext>
            </a:extLst>
          </p:cNvPr>
          <p:cNvSpPr txBox="1"/>
          <p:nvPr/>
        </p:nvSpPr>
        <p:spPr>
          <a:xfrm>
            <a:off x="3663899" y="6125234"/>
            <a:ext cx="139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Quadrado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1631216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Por exemplo: Vamos usar o sistema quadrado (2-D);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Se outra camada for adicionada com uma distância diferente das arestas teremos um paralelepípedo.</a:t>
            </a:r>
          </a:p>
        </p:txBody>
      </p:sp>
      <p:pic>
        <p:nvPicPr>
          <p:cNvPr id="6" name="Imagem 5" descr="Uma imagem contendo quarto, desenho&#10;&#10;Descrição gerada automaticamente">
            <a:extLst>
              <a:ext uri="{FF2B5EF4-FFF2-40B4-BE49-F238E27FC236}">
                <a16:creationId xmlns:a16="http://schemas.microsoft.com/office/drawing/2014/main" id="{7209B92B-E832-4A81-986A-A9983BA9D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6973"/>
          <a:stretch/>
        </p:blipFill>
        <p:spPr>
          <a:xfrm>
            <a:off x="0" y="3516182"/>
            <a:ext cx="9144000" cy="33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5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tetragonal 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possui dois lados iguais somente um diferente;</a:t>
            </a:r>
          </a:p>
          <a:p>
            <a:pPr marL="457200" indent="-457200"/>
            <a: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Todos os ângulos iguais a 90˚.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6091F1-8AF9-4512-9E3E-4C21C5CD86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6375" y="2705957"/>
            <a:ext cx="6191250" cy="1685925"/>
          </a:xfrm>
          <a:prstGeom prst="rect">
            <a:avLst/>
          </a:prstGeom>
        </p:spPr>
      </p:pic>
      <p:pic>
        <p:nvPicPr>
          <p:cNvPr id="11" name="Imagem 10" descr="Uma imagem contendo quarto, desenho&#10;&#10;Descrição gerada automaticamente">
            <a:extLst>
              <a:ext uri="{FF2B5EF4-FFF2-40B4-BE49-F238E27FC236}">
                <a16:creationId xmlns:a16="http://schemas.microsoft.com/office/drawing/2014/main" id="{10222674-2F4E-4B44-9BC1-F094343611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8804" r="24865" b="6973"/>
          <a:stretch/>
        </p:blipFill>
        <p:spPr>
          <a:xfrm>
            <a:off x="2790605" y="4445391"/>
            <a:ext cx="3091045" cy="22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desenho&#10;&#10;Descrição gerada automaticamente">
            <a:extLst>
              <a:ext uri="{FF2B5EF4-FFF2-40B4-BE49-F238E27FC236}">
                <a16:creationId xmlns:a16="http://schemas.microsoft.com/office/drawing/2014/main" id="{582C7839-4479-4040-8F77-243FA2053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1" y="3043992"/>
            <a:ext cx="9144000" cy="3967771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58C60B-0D83-4F82-B1F1-7399A688E576}"/>
              </a:ext>
            </a:extLst>
          </p:cNvPr>
          <p:cNvSpPr txBox="1"/>
          <p:nvPr/>
        </p:nvSpPr>
        <p:spPr>
          <a:xfrm>
            <a:off x="3620619" y="6125234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Hexagonal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1631216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Por exemplo: Vamos usar o sistema hexagonal (2-D);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Se outra camada for adicionada com uma distância diferente das arestas teremos um hexágono.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1AB3EE-6941-46AE-B517-0752ACE6A2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11900"/>
          <a:stretch/>
        </p:blipFill>
        <p:spPr>
          <a:xfrm>
            <a:off x="0" y="3451354"/>
            <a:ext cx="9144000" cy="30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hexagonal 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possui dois lados iguais e somente um diferente;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Dois ângulos são iguais a 90˚ e um 120˚.</a:t>
            </a: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17ED6E9-CE4D-43E2-9BAD-7F6AB36D8D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2304" y="2674729"/>
            <a:ext cx="6172200" cy="18383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116AD8A-2969-461C-BE3D-1471A47B24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11900"/>
          <a:stretch/>
        </p:blipFill>
        <p:spPr>
          <a:xfrm>
            <a:off x="1489190" y="4543864"/>
            <a:ext cx="6247920" cy="20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Aplicaremos para esse sistema genérico, condições para aumentar a simetria (de maneira análoga ao caso em 2D).</a:t>
            </a: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Sistema monoclínico.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5FA7692-1C43-4B5C-B1CC-E5E0DA4BFB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825" y="2790656"/>
            <a:ext cx="7372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47787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Baseado no sistema monoclínico, se todos os ângulo forem iguais a 90˚;</a:t>
            </a: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Sistema ortorrômbico.</a:t>
            </a:r>
          </a:p>
          <a:p>
            <a:pPr marL="5202238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DF8535C-0708-40B6-BBFC-B4F08F7882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2537" y="2495977"/>
            <a:ext cx="663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Quando todos os comprimentos são iguais e todos os ângulos são iguais;</a:t>
            </a: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Sistema romboédrico.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FF235B-2680-40EF-98BA-4A434122CB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8762" y="2571750"/>
            <a:ext cx="60864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caso mais geral consiste em selecionar números arbitrários para os parâmetros de rede;</a:t>
            </a: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2022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Sistema triclínico.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" name="Imagem 3">
            <a:hlinkClick r:id="rId3" action="ppaction://hlinkfile"/>
            <a:extLst>
              <a:ext uri="{FF2B5EF4-FFF2-40B4-BE49-F238E27FC236}">
                <a16:creationId xmlns:a16="http://schemas.microsoft.com/office/drawing/2014/main" id="{C5B61B18-E634-4BB3-8A8B-44596B66BC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6312" y="2814637"/>
            <a:ext cx="71913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1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1631216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 7 sistemas cristalinos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possível adicionar algum ponto de rede em uma célula primitiva de forma que o sistema continue o mesmo?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Havíamos feito essa análise para os sistemas 2-D.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54F946-2C8D-4347-BC54-EF9456F6D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072"/>
            <a:ext cx="9144000" cy="41356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8F03D72-68D4-4BEF-84FF-8D89A8697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1" y="2890435"/>
            <a:ext cx="9144000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Vamos voltar no tempo até 1611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Johannes Kepler;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Primeira pessoa que tentou explicar o formato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dos cristais, estudando os </a:t>
            </a:r>
            <a:r>
              <a:rPr lang="pt-BR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flocos de neve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9263" indent="-44926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Ele especula que os flocos de neve são</a:t>
            </a: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compostas por pequenas esferas;</a:t>
            </a:r>
          </a:p>
          <a:p>
            <a:pPr marL="449263" indent="-449263"/>
            <a: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Ele sugere que a forma mais compacta para </a:t>
            </a:r>
            <a:b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agrupar essas esferas teria 6 lados.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1EE7023-4ECF-4C60-B4BC-5A6B94346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86" y="2194559"/>
            <a:ext cx="2827759" cy="3926274"/>
          </a:xfrm>
          <a:prstGeom prst="rect">
            <a:avLst/>
          </a:prstGeom>
        </p:spPr>
      </p:pic>
      <p:pic>
        <p:nvPicPr>
          <p:cNvPr id="3" name="Picture 2" descr="The Six-Cornered Snowflake | Amazon.com.br">
            <a:extLst>
              <a:ext uri="{FF2B5EF4-FFF2-40B4-BE49-F238E27FC236}">
                <a16:creationId xmlns:a16="http://schemas.microsoft.com/office/drawing/2014/main" id="{B0D5F91C-0846-475C-9BC7-1BD6724E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3" y="4588625"/>
            <a:ext cx="1688174" cy="200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6E5525-F19C-42F6-B993-170C86BFE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16949" r="73636" b="16142"/>
          <a:stretch/>
        </p:blipFill>
        <p:spPr bwMode="auto">
          <a:xfrm>
            <a:off x="2730268" y="4638500"/>
            <a:ext cx="1126837" cy="19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A302301-485C-4F7B-88B6-C884DC9F6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3" r="30545" b="69475"/>
          <a:stretch/>
        </p:blipFill>
        <p:spPr bwMode="auto">
          <a:xfrm>
            <a:off x="4239491" y="4780857"/>
            <a:ext cx="1662546" cy="15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4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5 redes de Bravais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Qual era a razão pela qual somente o ponto somente poderá ser adicionado se for centralizado?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D39E12C-C155-4825-8C03-BD48865E0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8" y="2700996"/>
            <a:ext cx="8194269" cy="37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70898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cúbico possui 3 estruturas.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35158488-F25B-42CC-B749-A232618A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8" t="11374" r="33934" b="17631"/>
          <a:stretch/>
        </p:blipFill>
        <p:spPr>
          <a:xfrm>
            <a:off x="3366904" y="2633379"/>
            <a:ext cx="2042813" cy="2224840"/>
          </a:xfrm>
          <a:prstGeom prst="rect">
            <a:avLst/>
          </a:prstGeom>
        </p:spPr>
      </p:pic>
      <p:pic>
        <p:nvPicPr>
          <p:cNvPr id="15" name="Imagem 14" descr="Uma imagem contendo quarto, desenho&#10;&#10;Descrição gerada automaticamente">
            <a:extLst>
              <a:ext uri="{FF2B5EF4-FFF2-40B4-BE49-F238E27FC236}">
                <a16:creationId xmlns:a16="http://schemas.microsoft.com/office/drawing/2014/main" id="{DF95B737-1936-4459-B246-B8692E313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5702" r="43126" b="19911"/>
          <a:stretch/>
        </p:blipFill>
        <p:spPr>
          <a:xfrm>
            <a:off x="685085" y="2638353"/>
            <a:ext cx="2143595" cy="222484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75C2B66C-873E-43A9-93B3-3EDD7440F2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2" t="8981" r="34918"/>
          <a:stretch/>
        </p:blipFill>
        <p:spPr>
          <a:xfrm>
            <a:off x="5947940" y="2633380"/>
            <a:ext cx="2299465" cy="222484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685085" y="5073617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Cúbica simples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(CS)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2C2501-A7FA-4631-BCCF-4C259061A900}"/>
              </a:ext>
            </a:extLst>
          </p:cNvPr>
          <p:cNvSpPr txBox="1"/>
          <p:nvPr/>
        </p:nvSpPr>
        <p:spPr>
          <a:xfrm>
            <a:off x="3362230" y="4938707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Cúbica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corpo centrado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(CCC)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3ED7F81-F6A6-4C10-9AB3-B952A7FA323D}"/>
              </a:ext>
            </a:extLst>
          </p:cNvPr>
          <p:cNvSpPr txBox="1"/>
          <p:nvPr/>
        </p:nvSpPr>
        <p:spPr>
          <a:xfrm>
            <a:off x="6133952" y="4916222"/>
            <a:ext cx="1837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Cúbica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face centrada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(CFC)</a:t>
            </a:r>
          </a:p>
        </p:txBody>
      </p:sp>
    </p:spTree>
    <p:extLst>
      <p:ext uri="{BB962C8B-B14F-4D97-AF65-F5344CB8AC3E}">
        <p14:creationId xmlns:p14="http://schemas.microsoft.com/office/powerpoint/2010/main" val="726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40120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tetragonal possui 2 estruturas.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1815059" y="4407047"/>
            <a:ext cx="2501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Tetragonal simples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(TS)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2C2501-A7FA-4631-BCCF-4C259061A900}"/>
              </a:ext>
            </a:extLst>
          </p:cNvPr>
          <p:cNvSpPr txBox="1"/>
          <p:nvPr/>
        </p:nvSpPr>
        <p:spPr>
          <a:xfrm>
            <a:off x="5189548" y="4407047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Tetragonal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corpo centrado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(TCC)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56702B6-2755-4E07-BD4C-580FAEE9F5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6443" b="28604"/>
          <a:stretch/>
        </p:blipFill>
        <p:spPr>
          <a:xfrm>
            <a:off x="2162735" y="2534148"/>
            <a:ext cx="1805846" cy="174772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1BD99BF-6F98-4448-8CA6-74B90B20C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0" b="28604"/>
          <a:stretch/>
        </p:blipFill>
        <p:spPr>
          <a:xfrm>
            <a:off x="5372669" y="2534148"/>
            <a:ext cx="1685925" cy="17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0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40120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ortogonal possui 4 estruturas.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0" y="4523177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Ortogonal simples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(OS)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2C2501-A7FA-4631-BCCF-4C259061A900}"/>
              </a:ext>
            </a:extLst>
          </p:cNvPr>
          <p:cNvSpPr txBox="1"/>
          <p:nvPr/>
        </p:nvSpPr>
        <p:spPr>
          <a:xfrm>
            <a:off x="2479743" y="4533076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Ortogonal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corpo centrado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(OCC)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670EF1E-0405-47FA-889D-87B7273C9E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690" y="2610153"/>
            <a:ext cx="1638300" cy="1752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08D4C5C-29B2-45D9-A25E-6B8D883283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1439" y="2505075"/>
            <a:ext cx="1628775" cy="18478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C76525-1629-492C-922F-FE7D6C5D8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2932" y="2560529"/>
            <a:ext cx="1647825" cy="18669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096B300-0B13-436E-BF12-00FD4CDDA0C2}"/>
              </a:ext>
            </a:extLst>
          </p:cNvPr>
          <p:cNvSpPr txBox="1"/>
          <p:nvPr/>
        </p:nvSpPr>
        <p:spPr>
          <a:xfrm>
            <a:off x="4612094" y="4533076"/>
            <a:ext cx="1909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Ortogonal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 centrada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(OBC)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5AFCF6-A65B-4EAF-8BB3-2B20CEEC17D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6685" y="2617679"/>
            <a:ext cx="1590675" cy="17526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D770CAB-919A-49DA-B21F-AB69DDEE16B8}"/>
              </a:ext>
            </a:extLst>
          </p:cNvPr>
          <p:cNvSpPr txBox="1"/>
          <p:nvPr/>
        </p:nvSpPr>
        <p:spPr>
          <a:xfrm>
            <a:off x="6827862" y="4551990"/>
            <a:ext cx="1909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Ortogonal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face centrada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(OFC)</a:t>
            </a:r>
          </a:p>
        </p:txBody>
      </p:sp>
    </p:spTree>
    <p:extLst>
      <p:ext uri="{BB962C8B-B14F-4D97-AF65-F5344CB8AC3E}">
        <p14:creationId xmlns:p14="http://schemas.microsoft.com/office/powerpoint/2010/main" val="8297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532453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Qual a razão do sistema tetragonal não ter a rede de base centrada? 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0" y="4231201"/>
            <a:ext cx="3882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Tetragonal simples (TS)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2C2501-A7FA-4631-BCCF-4C259061A900}"/>
              </a:ext>
            </a:extLst>
          </p:cNvPr>
          <p:cNvSpPr txBox="1"/>
          <p:nvPr/>
        </p:nvSpPr>
        <p:spPr>
          <a:xfrm>
            <a:off x="4323029" y="4231201"/>
            <a:ext cx="4522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Tetragonal de corpo centrado (TCC)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56702B6-2755-4E07-BD4C-580FAEE9F5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6443" b="28604"/>
          <a:stretch/>
        </p:blipFill>
        <p:spPr>
          <a:xfrm>
            <a:off x="1072489" y="2428641"/>
            <a:ext cx="1805846" cy="174772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1BD99BF-6F98-4448-8CA6-74B90B20C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0" b="28604"/>
          <a:stretch/>
        </p:blipFill>
        <p:spPr>
          <a:xfrm>
            <a:off x="5865039" y="2375886"/>
            <a:ext cx="1685925" cy="17477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0487F8-7C0B-446B-A38D-FFBA2CC85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261" y="4760132"/>
            <a:ext cx="3942984" cy="17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093428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romboédrico possui 1 estruturas (primitiva).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3652518" y="4673078"/>
            <a:ext cx="183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Romboédrico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(RS)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194799-9E67-4CD3-BFDD-E2F03B8939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2387" y="2476500"/>
            <a:ext cx="14192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093428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hexagonal possui 1 estruturas (primitiva).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3703843" y="4307318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Hexagonal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(HS)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82D82D-6972-48B8-A54B-7CFDC261CA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9050" y="268605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708981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monoclínico possui 2 estruturas.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1629006" y="4258228"/>
            <a:ext cx="2704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Monoclínico simples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(MS)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2C2501-A7FA-4631-BCCF-4C259061A900}"/>
              </a:ext>
            </a:extLst>
          </p:cNvPr>
          <p:cNvSpPr txBox="1"/>
          <p:nvPr/>
        </p:nvSpPr>
        <p:spPr>
          <a:xfrm>
            <a:off x="4704412" y="4438379"/>
            <a:ext cx="2121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Monoclínico de 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 centrada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(MBC)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009BB4-03CF-4162-A669-22D0CA0579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2623" y="2764001"/>
            <a:ext cx="1657350" cy="13239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9C98FF-BBD9-480A-950F-D39D4DA0A6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5333" y="2818373"/>
            <a:ext cx="16192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292856"/>
            <a:ext cx="9144000" cy="4401205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sistema triclínico possui 1 estruturas (primitiva);</a:t>
            </a: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A08CF1-73EF-4B7D-B337-46693EA83426}"/>
              </a:ext>
            </a:extLst>
          </p:cNvPr>
          <p:cNvSpPr txBox="1"/>
          <p:nvPr/>
        </p:nvSpPr>
        <p:spPr>
          <a:xfrm>
            <a:off x="3819215" y="4110371"/>
            <a:ext cx="1308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Triclínico</a:t>
            </a: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04CF42-77E7-4ADB-AAC3-40C08CD71C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3277" y="2724173"/>
            <a:ext cx="17811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11407" y="3075370"/>
            <a:ext cx="3893574" cy="1015663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14 redes de Bravais em 3-D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FF09DC4-D6DE-404F-A3C9-4C6B13E1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899" y="1297564"/>
            <a:ext cx="3860801" cy="544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52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Vamos avançar até 1784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René Just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Haüy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(padre francês e mineralogista);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Foi a primeira pessoa a sugerir que os cristais 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formados por arranjos de blocos menores;</a:t>
            </a:r>
          </a:p>
          <a:p>
            <a:pPr marL="449263" indent="-44926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Na época ele chamou de </a:t>
            </a:r>
            <a:r>
              <a:rPr lang="pt-BR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integral </a:t>
            </a:r>
            <a:r>
              <a:rPr lang="pt-BR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molecules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9263" indent="-449263"/>
            <a: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Ele mostrou que replicar esse blocos menores</a:t>
            </a:r>
            <a:b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 diferentes organizações poderia formar </a:t>
            </a:r>
            <a:b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diferentes formas externas;</a:t>
            </a:r>
          </a:p>
          <a:p>
            <a:pPr marL="449263" indent="-449263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Além disso, ele mostrou que a simetria do cristal </a:t>
            </a: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macroscópicos deveria ser igual a da sua parte </a:t>
            </a:r>
            <a:b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constituinte;</a:t>
            </a:r>
          </a:p>
          <a:p>
            <a:pPr marL="449263" indent="-449263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Hoje em dia, as </a:t>
            </a:r>
            <a:r>
              <a:rPr lang="pt-BR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integral </a:t>
            </a:r>
            <a:r>
              <a:rPr lang="pt-BR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molecules</a:t>
            </a:r>
            <a:r>
              <a:rPr lang="pt-BR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são chamadas de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estruturas cristalinas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6CCB147-707C-4576-A5A0-D09F57883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005" y="2213676"/>
            <a:ext cx="2650608" cy="29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401205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Qual a razão do nome: 14 redes de </a:t>
            </a:r>
            <a:r>
              <a:rPr lang="pt-BR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Bravais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Moritz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Frankenheim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(1801-1869) – cristalógrafo alemão;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Foi o primeiro a propor as 14 possíveis redes que </a:t>
            </a:r>
            <a:b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apresentam alta simetria;</a:t>
            </a:r>
          </a:p>
          <a:p>
            <a:pPr marL="449263" indent="-44926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Infelizmente, a lista dele continha um erro (haviam</a:t>
            </a: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duas iguais).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" name="Picture 4" descr="About Moritz Ludwig Frankenheim: German physicist (1801 - 1869) |  Biography, Facts, Career, Wiki, Life">
            <a:extLst>
              <a:ext uri="{FF2B5EF4-FFF2-40B4-BE49-F238E27FC236}">
                <a16:creationId xmlns:a16="http://schemas.microsoft.com/office/drawing/2014/main" id="{E235A9A1-5EA3-42E7-98A8-A274DF8A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876550"/>
            <a:ext cx="250825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3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Qual a razão do nome: 14 redes de </a:t>
            </a:r>
            <a:r>
              <a:rPr lang="pt-BR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Bravais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August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Bravais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(1811-1863) – Oficial da marinha francesa e cientista;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Observou que haviam duas redes iguais e corrigiu a lista;</a:t>
            </a:r>
          </a:p>
          <a:p>
            <a:pPr marL="449263" indent="-44926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Assim, ficou conhecido como as 14 redes de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Bravais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449263" indent="-449263"/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26" name="Picture 2" descr="Auguste Bravais - Wikipedia">
            <a:extLst>
              <a:ext uri="{FF2B5EF4-FFF2-40B4-BE49-F238E27FC236}">
                <a16:creationId xmlns:a16="http://schemas.microsoft.com/office/drawing/2014/main" id="{0088A41E-88DA-495C-A725-0EE996E8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5433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" y="3033166"/>
            <a:ext cx="3938954" cy="1323439"/>
          </a:xfrm>
          <a:prstGeom prst="rect">
            <a:avLst/>
          </a:prstGeom>
          <a:solidFill>
            <a:srgbClr val="FFF7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Qual a diferença entre sistema e rede cristalina?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899" y="1297564"/>
            <a:ext cx="3860801" cy="544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5246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500"/>
                    </a14:imgEffect>
                    <a14:imgEffect>
                      <a14:saturation sat="239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tile tx="-787400" ty="-6159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30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Vamos avançar até 1784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F15D78-7A93-4C91-AA7E-E7EAE3FE9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1" y="2182761"/>
            <a:ext cx="2884750" cy="41599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8E476B6-B084-43B1-BD1C-5A4593567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512" y="2762638"/>
            <a:ext cx="5456034" cy="35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8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Pirita – Ouro dos tolos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Qual é o formato da pirita?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Todos são cubos;</a:t>
            </a:r>
          </a:p>
          <a:p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Esse formato é aleatório?</a:t>
            </a: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O mesmo tem a ver com a estrutura cristalina da pirita.</a:t>
            </a:r>
            <a:b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21DA48-B779-44C0-A906-CBFC7F50C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49" y="3374967"/>
            <a:ext cx="3758803" cy="249960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1554174-31D3-4E09-9DCA-71476E136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97" y="2244437"/>
            <a:ext cx="3573091" cy="36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4B2D39-7072-4251-BD35-F1FC9BA7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42" y="1317601"/>
            <a:ext cx="490537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A8E8A0-7D8A-4616-B91A-D580BCE27243}"/>
              </a:ext>
            </a:extLst>
          </p:cNvPr>
          <p:cNvSpPr txBox="1"/>
          <p:nvPr/>
        </p:nvSpPr>
        <p:spPr>
          <a:xfrm>
            <a:off x="1724902" y="928468"/>
            <a:ext cx="5820824" cy="400110"/>
          </a:xfrm>
          <a:prstGeom prst="rect">
            <a:avLst/>
          </a:prstGeom>
          <a:solidFill>
            <a:srgbClr val="FFF7EB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Qual a razão de estudar a estrutura cristalina?</a:t>
            </a:r>
          </a:p>
        </p:txBody>
      </p:sp>
    </p:spTree>
    <p:extLst>
      <p:ext uri="{BB962C8B-B14F-4D97-AF65-F5344CB8AC3E}">
        <p14:creationId xmlns:p14="http://schemas.microsoft.com/office/powerpoint/2010/main" val="2165540130"/>
      </p:ext>
    </p:extLst>
  </p:cSld>
  <p:clrMapOvr>
    <a:masterClrMapping/>
  </p:clrMapOvr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6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solidFill>
          <a:srgbClr val="FFF7EB"/>
        </a:solidFill>
        <a:ln w="19050">
          <a:solidFill>
            <a:schemeClr val="tx1"/>
          </a:solidFill>
        </a:ln>
      </a:spPr>
      <a:bodyPr wrap="square" rtlCol="0">
        <a:spAutoFit/>
      </a:bodyPr>
      <a:lstStyle>
        <a:defPPr marL="457200" indent="-457200" algn="ctr">
          <a:defRPr sz="2000" b="1" dirty="0">
            <a:solidFill>
              <a:schemeClr val="accent6">
                <a:lumMod val="50000"/>
              </a:schemeClr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Office\Modelos\Apresentação em branco.pot</Template>
  <TotalTime>0</TotalTime>
  <Words>3058</Words>
  <Application>Microsoft Office PowerPoint</Application>
  <PresentationFormat>Apresentação na tela (4:3)</PresentationFormat>
  <Paragraphs>547</Paragraphs>
  <Slides>63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0" baseType="lpstr">
      <vt:lpstr>Arial</vt:lpstr>
      <vt:lpstr>Cambria Math</vt:lpstr>
      <vt:lpstr>Comic Sans MS</vt:lpstr>
      <vt:lpstr>Times New Roman</vt:lpstr>
      <vt:lpstr>Times-Bold</vt:lpstr>
      <vt:lpstr>Verdana</vt:lpstr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Poli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PMT2100-2004</dc:creator>
  <cp:lastModifiedBy>Mateus</cp:lastModifiedBy>
  <cp:revision>1260</cp:revision>
  <dcterms:created xsi:type="dcterms:W3CDTF">2013-10-07T21:48:03Z</dcterms:created>
  <dcterms:modified xsi:type="dcterms:W3CDTF">2021-04-14T20:25:33Z</dcterms:modified>
</cp:coreProperties>
</file>