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59" r:id="rId5"/>
    <p:sldId id="263" r:id="rId6"/>
    <p:sldId id="266" r:id="rId7"/>
    <p:sldId id="268" r:id="rId8"/>
    <p:sldId id="257" r:id="rId9"/>
    <p:sldId id="267" r:id="rId10"/>
    <p:sldId id="262" r:id="rId11"/>
    <p:sldId id="261" r:id="rId12"/>
    <p:sldId id="265" r:id="rId13"/>
    <p:sldId id="271" r:id="rId14"/>
    <p:sldId id="258" r:id="rId15"/>
    <p:sldId id="269" r:id="rId16"/>
    <p:sldId id="260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0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4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8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7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34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20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7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13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5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13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4D154-35A1-4B40-9A1C-0EAF5BD1F408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F095-8758-47F3-B343-CE773C08C1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5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nchling.com/" TargetMode="External"/><Relationship Id="rId2" Type="http://schemas.openxmlformats.org/officeDocument/2006/relationships/hyperlink" Target="http://www.e-crisp.org/E-CRIS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2" Type="http://schemas.openxmlformats.org/officeDocument/2006/relationships/hyperlink" Target="https://www.ensembl.org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7875" y="644082"/>
            <a:ext cx="1053775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Gerando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linhagem</a:t>
            </a:r>
            <a:r>
              <a:rPr lang="en-GB" sz="3200" dirty="0" smtClean="0"/>
              <a:t> knockout </a:t>
            </a:r>
            <a:r>
              <a:rPr lang="en-GB" sz="3200" dirty="0" err="1" smtClean="0"/>
              <a:t>por</a:t>
            </a:r>
            <a:r>
              <a:rPr lang="en-GB" sz="3200" dirty="0" smtClean="0"/>
              <a:t> CRISPR/Cas9</a:t>
            </a:r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dirty="0" err="1" smtClean="0"/>
              <a:t>Os</a:t>
            </a:r>
            <a:r>
              <a:rPr lang="en-GB" dirty="0" smtClean="0"/>
              <a:t> slides a </a:t>
            </a:r>
            <a:r>
              <a:rPr lang="en-GB" dirty="0" err="1" smtClean="0"/>
              <a:t>seguir</a:t>
            </a:r>
            <a:r>
              <a:rPr lang="en-GB" dirty="0" smtClean="0"/>
              <a:t> </a:t>
            </a:r>
            <a:r>
              <a:rPr lang="en-GB" dirty="0" err="1" smtClean="0"/>
              <a:t>contêm</a:t>
            </a:r>
            <a:r>
              <a:rPr lang="en-GB" dirty="0" smtClean="0"/>
              <a:t> </a:t>
            </a:r>
            <a:r>
              <a:rPr lang="en-GB" dirty="0" err="1" smtClean="0"/>
              <a:t>cada</a:t>
            </a:r>
            <a:r>
              <a:rPr lang="en-GB" dirty="0" smtClean="0"/>
              <a:t> um dos </a:t>
            </a:r>
            <a:r>
              <a:rPr lang="en-GB" dirty="0" err="1" smtClean="0"/>
              <a:t>passos</a:t>
            </a:r>
            <a:r>
              <a:rPr lang="en-GB" dirty="0" smtClean="0"/>
              <a:t> </a:t>
            </a:r>
            <a:r>
              <a:rPr lang="en-GB" dirty="0" err="1" smtClean="0"/>
              <a:t>necessários</a:t>
            </a:r>
            <a:r>
              <a:rPr lang="en-GB" dirty="0" smtClean="0"/>
              <a:t> para </a:t>
            </a:r>
            <a:r>
              <a:rPr lang="en-GB" dirty="0" err="1" smtClean="0"/>
              <a:t>gerar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linhagem</a:t>
            </a:r>
            <a:r>
              <a:rPr lang="en-GB" dirty="0" smtClean="0"/>
              <a:t> </a:t>
            </a:r>
            <a:r>
              <a:rPr lang="en-GB" dirty="0" smtClean="0"/>
              <a:t>knockout </a:t>
            </a:r>
            <a:r>
              <a:rPr lang="en-GB" dirty="0" err="1" smtClean="0"/>
              <a:t>por</a:t>
            </a:r>
            <a:r>
              <a:rPr lang="en-GB" dirty="0" smtClean="0"/>
              <a:t> CRISPR/Cas9</a:t>
            </a:r>
          </a:p>
          <a:p>
            <a:r>
              <a:rPr lang="en-GB" dirty="0" err="1" smtClean="0"/>
              <a:t>Porém</a:t>
            </a:r>
            <a:r>
              <a:rPr lang="en-GB" dirty="0" smtClean="0"/>
              <a:t>, </a:t>
            </a:r>
            <a:r>
              <a:rPr lang="en-GB" dirty="0" err="1" smtClean="0"/>
              <a:t>eles</a:t>
            </a:r>
            <a:r>
              <a:rPr lang="en-GB" dirty="0" smtClean="0"/>
              <a:t> </a:t>
            </a:r>
            <a:r>
              <a:rPr lang="en-GB" dirty="0" err="1" smtClean="0"/>
              <a:t>estão</a:t>
            </a:r>
            <a:r>
              <a:rPr lang="en-GB" dirty="0" smtClean="0"/>
              <a:t> fora de </a:t>
            </a:r>
            <a:r>
              <a:rPr lang="en-GB" dirty="0" err="1" smtClean="0"/>
              <a:t>ordem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missão</a:t>
            </a:r>
            <a:r>
              <a:rPr lang="en-GB" dirty="0" smtClean="0"/>
              <a:t> é </a:t>
            </a:r>
            <a:r>
              <a:rPr lang="en-GB" dirty="0" err="1" smtClean="0"/>
              <a:t>reorganizar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slides.</a:t>
            </a:r>
          </a:p>
          <a:p>
            <a:r>
              <a:rPr lang="en-GB" dirty="0" err="1" smtClean="0"/>
              <a:t>Cada</a:t>
            </a:r>
            <a:r>
              <a:rPr lang="en-GB" dirty="0" smtClean="0"/>
              <a:t> slide </a:t>
            </a:r>
            <a:r>
              <a:rPr lang="en-GB" dirty="0" err="1" smtClean="0"/>
              <a:t>descreve</a:t>
            </a:r>
            <a:r>
              <a:rPr lang="en-GB" dirty="0" smtClean="0"/>
              <a:t> um </a:t>
            </a:r>
            <a:r>
              <a:rPr lang="en-GB" dirty="0" err="1" smtClean="0"/>
              <a:t>passo</a:t>
            </a:r>
            <a:r>
              <a:rPr lang="en-GB" dirty="0" smtClean="0"/>
              <a:t> do </a:t>
            </a:r>
            <a:r>
              <a:rPr lang="en-GB" dirty="0" err="1" smtClean="0"/>
              <a:t>protocolo</a:t>
            </a:r>
            <a:r>
              <a:rPr lang="en-GB" dirty="0" smtClean="0"/>
              <a:t> e um </a:t>
            </a:r>
            <a:r>
              <a:rPr lang="en-GB" dirty="0" err="1" smtClean="0"/>
              <a:t>pouco</a:t>
            </a:r>
            <a:r>
              <a:rPr lang="en-GB" dirty="0" smtClean="0"/>
              <a:t> de </a:t>
            </a:r>
            <a:r>
              <a:rPr lang="en-GB" dirty="0" err="1" smtClean="0"/>
              <a:t>informação</a:t>
            </a:r>
            <a:r>
              <a:rPr lang="en-GB" dirty="0" smtClean="0"/>
              <a:t> </a:t>
            </a:r>
            <a:r>
              <a:rPr lang="en-GB" dirty="0" err="1" smtClean="0"/>
              <a:t>adicional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aquela</a:t>
            </a:r>
            <a:r>
              <a:rPr lang="en-GB" dirty="0" smtClean="0"/>
              <a:t> </a:t>
            </a:r>
            <a:r>
              <a:rPr lang="en-GB" dirty="0" err="1" smtClean="0"/>
              <a:t>técnica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Consultem</a:t>
            </a:r>
            <a:r>
              <a:rPr lang="en-GB" dirty="0" smtClean="0"/>
              <a:t> a internet </a:t>
            </a:r>
            <a:r>
              <a:rPr lang="en-GB" dirty="0" err="1" smtClean="0"/>
              <a:t>livremente</a:t>
            </a:r>
            <a:r>
              <a:rPr lang="en-GB" dirty="0" smtClean="0"/>
              <a:t> para </a:t>
            </a:r>
            <a:r>
              <a:rPr lang="en-GB" dirty="0" err="1" smtClean="0"/>
              <a:t>entender</a:t>
            </a:r>
            <a:r>
              <a:rPr lang="en-GB" dirty="0" smtClean="0"/>
              <a:t> </a:t>
            </a:r>
            <a:r>
              <a:rPr lang="en-GB" dirty="0" err="1" smtClean="0"/>
              <a:t>melhor</a:t>
            </a:r>
            <a:r>
              <a:rPr lang="en-GB" dirty="0" smtClean="0"/>
              <a:t> o que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passo</a:t>
            </a:r>
            <a:r>
              <a:rPr lang="en-GB" dirty="0" smtClean="0"/>
              <a:t> </a:t>
            </a:r>
            <a:r>
              <a:rPr lang="en-GB" dirty="0" err="1" smtClean="0"/>
              <a:t>envolve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Tentem</a:t>
            </a:r>
            <a:r>
              <a:rPr lang="en-GB" dirty="0" smtClean="0"/>
              <a:t> responder </a:t>
            </a:r>
            <a:r>
              <a:rPr lang="en-GB" dirty="0" err="1" smtClean="0"/>
              <a:t>às</a:t>
            </a:r>
            <a:r>
              <a:rPr lang="en-GB" dirty="0" smtClean="0"/>
              <a:t> </a:t>
            </a:r>
            <a:r>
              <a:rPr lang="en-GB" dirty="0" err="1" smtClean="0"/>
              <a:t>perguntas</a:t>
            </a:r>
            <a:r>
              <a:rPr lang="en-GB" dirty="0" smtClean="0"/>
              <a:t> </a:t>
            </a:r>
            <a:r>
              <a:rPr lang="en-GB" dirty="0" err="1" smtClean="0"/>
              <a:t>distribuídas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alguns</a:t>
            </a:r>
            <a:r>
              <a:rPr lang="en-GB" dirty="0" smtClean="0"/>
              <a:t> dos slides. </a:t>
            </a:r>
          </a:p>
          <a:p>
            <a:endParaRPr lang="en-GB" dirty="0" smtClean="0"/>
          </a:p>
          <a:p>
            <a:endParaRPr lang="en-GB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8060" y="4414345"/>
            <a:ext cx="926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Submetam</a:t>
            </a:r>
            <a:r>
              <a:rPr lang="en-GB" sz="2400" dirty="0" smtClean="0"/>
              <a:t> a </a:t>
            </a:r>
            <a:r>
              <a:rPr lang="en-GB" sz="2400" dirty="0" err="1" smtClean="0"/>
              <a:t>ordem</a:t>
            </a:r>
            <a:r>
              <a:rPr lang="en-GB" sz="2400" dirty="0" smtClean="0"/>
              <a:t> </a:t>
            </a:r>
            <a:r>
              <a:rPr lang="en-GB" sz="2400" dirty="0" err="1" smtClean="0"/>
              <a:t>correta</a:t>
            </a:r>
            <a:r>
              <a:rPr lang="en-GB" sz="2400" dirty="0" smtClean="0"/>
              <a:t> </a:t>
            </a:r>
            <a:r>
              <a:rPr lang="en-GB" sz="2400" dirty="0" err="1" smtClean="0"/>
              <a:t>como</a:t>
            </a:r>
            <a:r>
              <a:rPr lang="en-GB" sz="2400" dirty="0" smtClean="0"/>
              <a:t> </a:t>
            </a:r>
            <a:r>
              <a:rPr lang="en-GB" sz="2400" dirty="0" err="1" smtClean="0"/>
              <a:t>resposta</a:t>
            </a:r>
            <a:r>
              <a:rPr lang="en-GB" sz="2400" dirty="0" smtClean="0"/>
              <a:t> d</a:t>
            </a:r>
            <a:r>
              <a:rPr lang="en-GB" sz="2400" dirty="0" smtClean="0"/>
              <a:t>o </a:t>
            </a:r>
            <a:r>
              <a:rPr lang="en-GB" sz="2400" dirty="0" err="1" smtClean="0"/>
              <a:t>exercí</a:t>
            </a:r>
            <a:r>
              <a:rPr lang="en-GB" sz="2400" dirty="0" err="1" smtClean="0"/>
              <a:t>cio</a:t>
            </a:r>
            <a:r>
              <a:rPr lang="en-GB" sz="2400" dirty="0" smtClean="0"/>
              <a:t> 7 do </a:t>
            </a:r>
            <a:r>
              <a:rPr lang="en-GB" sz="2400" dirty="0" err="1" smtClean="0"/>
              <a:t>edisciplinas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96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7246" y="380981"/>
            <a:ext cx="4721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9. </a:t>
            </a:r>
            <a:r>
              <a:rPr lang="en-GB" sz="3600" dirty="0" err="1" smtClean="0"/>
              <a:t>Transformar</a:t>
            </a:r>
            <a:r>
              <a:rPr lang="en-GB" sz="3600" dirty="0" smtClean="0"/>
              <a:t> </a:t>
            </a:r>
            <a:r>
              <a:rPr lang="en-GB" sz="3600" dirty="0" err="1" smtClean="0"/>
              <a:t>bactérias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1" y="1321348"/>
            <a:ext cx="9110165" cy="518451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408304" y="3455631"/>
            <a:ext cx="171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Qual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antibiótico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usaríamos</a:t>
            </a:r>
            <a:r>
              <a:rPr lang="en-GB" dirty="0" smtClean="0">
                <a:solidFill>
                  <a:srgbClr val="FF0000"/>
                </a:solidFill>
              </a:rPr>
              <a:t> no </a:t>
            </a:r>
            <a:r>
              <a:rPr lang="en-GB" dirty="0" err="1" smtClean="0">
                <a:solidFill>
                  <a:srgbClr val="FF0000"/>
                </a:solidFill>
              </a:rPr>
              <a:t>nosso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protocolo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0119" t="38465" r="54762" b="33810"/>
          <a:stretch/>
        </p:blipFill>
        <p:spPr>
          <a:xfrm>
            <a:off x="5521323" y="1468433"/>
            <a:ext cx="4495719" cy="46373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27246" y="380981"/>
            <a:ext cx="977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10. </a:t>
            </a:r>
            <a:r>
              <a:rPr lang="en-GB" sz="3600" dirty="0" err="1" smtClean="0"/>
              <a:t>Ligar</a:t>
            </a:r>
            <a:r>
              <a:rPr lang="en-GB" sz="3600" dirty="0" smtClean="0"/>
              <a:t> DNA de </a:t>
            </a:r>
            <a:r>
              <a:rPr lang="en-GB" sz="3600" dirty="0" err="1" smtClean="0"/>
              <a:t>interesse</a:t>
            </a:r>
            <a:r>
              <a:rPr lang="en-GB" sz="3600" dirty="0" smtClean="0"/>
              <a:t> </a:t>
            </a:r>
            <a:r>
              <a:rPr lang="en-GB" sz="3600" dirty="0" err="1" smtClean="0"/>
              <a:t>em</a:t>
            </a:r>
            <a:r>
              <a:rPr lang="en-GB" sz="3600" dirty="0" smtClean="0"/>
              <a:t> um </a:t>
            </a:r>
            <a:r>
              <a:rPr lang="en-GB" sz="3600" dirty="0" err="1" smtClean="0"/>
              <a:t>vetor</a:t>
            </a:r>
            <a:r>
              <a:rPr lang="en-GB" sz="3600" dirty="0" smtClean="0"/>
              <a:t> </a:t>
            </a:r>
            <a:r>
              <a:rPr lang="en-GB" sz="3600" dirty="0" err="1" smtClean="0"/>
              <a:t>apropriado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42448" y="2169994"/>
            <a:ext cx="21328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Exemplo</a:t>
            </a:r>
            <a:r>
              <a:rPr lang="en-GB" dirty="0" smtClean="0"/>
              <a:t> de </a:t>
            </a:r>
            <a:r>
              <a:rPr lang="en-GB" dirty="0" err="1" smtClean="0"/>
              <a:t>Reação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err="1" smtClean="0"/>
              <a:t>Tampão</a:t>
            </a:r>
            <a:r>
              <a:rPr lang="en-GB" dirty="0" smtClean="0"/>
              <a:t> Ligase 1uL</a:t>
            </a:r>
          </a:p>
          <a:p>
            <a:r>
              <a:rPr lang="en-GB" dirty="0" smtClean="0"/>
              <a:t>DNA 1 (</a:t>
            </a:r>
            <a:r>
              <a:rPr lang="en-GB" dirty="0" err="1" smtClean="0"/>
              <a:t>vetor</a:t>
            </a:r>
            <a:r>
              <a:rPr lang="en-GB" dirty="0" smtClean="0"/>
              <a:t>)   1uL</a:t>
            </a:r>
          </a:p>
          <a:p>
            <a:r>
              <a:rPr lang="en-GB" dirty="0" smtClean="0"/>
              <a:t>DNA 2 (insert)  2uL</a:t>
            </a:r>
          </a:p>
          <a:p>
            <a:r>
              <a:rPr lang="en-GB" dirty="0" smtClean="0"/>
              <a:t>T4 DNA Ligase 0.5uL</a:t>
            </a:r>
          </a:p>
          <a:p>
            <a:r>
              <a:rPr lang="en-GB" dirty="0" err="1" smtClean="0"/>
              <a:t>Água</a:t>
            </a:r>
            <a:r>
              <a:rPr lang="en-GB" dirty="0" smtClean="0"/>
              <a:t>                 5.5uL</a:t>
            </a:r>
          </a:p>
          <a:p>
            <a:endParaRPr lang="en-GB" dirty="0" smtClean="0"/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18174852">
            <a:off x="8721887" y="4608170"/>
            <a:ext cx="1429830" cy="2942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G418 resistance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7952" y="5250768"/>
            <a:ext cx="413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 </a:t>
            </a:r>
            <a:r>
              <a:rPr lang="en-GB" dirty="0" err="1" smtClean="0">
                <a:solidFill>
                  <a:srgbClr val="FF0000"/>
                </a:solidFill>
              </a:rPr>
              <a:t>tampão</a:t>
            </a:r>
            <a:r>
              <a:rPr lang="en-GB" dirty="0" smtClean="0">
                <a:solidFill>
                  <a:srgbClr val="FF0000"/>
                </a:solidFill>
              </a:rPr>
              <a:t> da ligase </a:t>
            </a:r>
            <a:r>
              <a:rPr lang="en-GB" dirty="0" err="1" smtClean="0">
                <a:solidFill>
                  <a:srgbClr val="FF0000"/>
                </a:solidFill>
              </a:rPr>
              <a:t>contém</a:t>
            </a:r>
            <a:r>
              <a:rPr lang="en-GB" dirty="0" smtClean="0">
                <a:solidFill>
                  <a:srgbClr val="FF0000"/>
                </a:solidFill>
              </a:rPr>
              <a:t> ATP? </a:t>
            </a:r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quê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23582" y="600500"/>
            <a:ext cx="8151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11. </a:t>
            </a:r>
            <a:r>
              <a:rPr lang="en-GB" sz="3200" dirty="0" err="1" smtClean="0"/>
              <a:t>Células</a:t>
            </a:r>
            <a:r>
              <a:rPr lang="en-GB" sz="3200" dirty="0" smtClean="0"/>
              <a:t> </a:t>
            </a:r>
            <a:r>
              <a:rPr lang="en-GB" sz="3200" dirty="0" err="1" smtClean="0"/>
              <a:t>expressam</a:t>
            </a:r>
            <a:r>
              <a:rPr lang="en-GB" sz="3200" dirty="0" smtClean="0"/>
              <a:t> </a:t>
            </a:r>
            <a:r>
              <a:rPr lang="en-GB" sz="3200" dirty="0" err="1" smtClean="0"/>
              <a:t>proteína</a:t>
            </a:r>
            <a:r>
              <a:rPr lang="en-GB" sz="3200" dirty="0" smtClean="0"/>
              <a:t> Cas9 e RNA </a:t>
            </a:r>
            <a:r>
              <a:rPr lang="en-GB" sz="3200" dirty="0" err="1" smtClean="0"/>
              <a:t>guia</a:t>
            </a:r>
            <a:endParaRPr lang="pt-BR" sz="3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" y="1937983"/>
            <a:ext cx="4427790" cy="340134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17" y="2455602"/>
            <a:ext cx="4508149" cy="25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32513" y="504966"/>
            <a:ext cx="5957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12. </a:t>
            </a:r>
            <a:r>
              <a:rPr lang="en-GB" sz="3200" dirty="0" err="1" smtClean="0"/>
              <a:t>Sequenciar</a:t>
            </a:r>
            <a:r>
              <a:rPr lang="en-GB" sz="3200" dirty="0" smtClean="0"/>
              <a:t> DNA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região-alvo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1389452" y="2207104"/>
            <a:ext cx="1036476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Selvagem</a:t>
            </a:r>
            <a:r>
              <a:rPr lang="en-GB" dirty="0" smtClean="0"/>
              <a:t>:                       AGT CAG TAC GTA GAT </a:t>
            </a:r>
            <a:r>
              <a:rPr lang="en-GB" dirty="0" smtClean="0">
                <a:solidFill>
                  <a:srgbClr val="FF0000"/>
                </a:solidFill>
              </a:rPr>
              <a:t>GAC ATG CTG AGT AGA TTC </a:t>
            </a:r>
            <a:r>
              <a:rPr lang="en-GB" dirty="0" smtClean="0">
                <a:solidFill>
                  <a:srgbClr val="92D050"/>
                </a:solidFill>
              </a:rPr>
              <a:t>AGG </a:t>
            </a:r>
            <a:r>
              <a:rPr lang="en-GB" dirty="0" smtClean="0"/>
              <a:t>CTA GAC GTG AGT AAT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Clone A10:        6x             AGT CAG TAC GTA GAT </a:t>
            </a:r>
            <a:r>
              <a:rPr lang="en-GB" dirty="0" smtClean="0">
                <a:solidFill>
                  <a:srgbClr val="FF0000"/>
                </a:solidFill>
              </a:rPr>
              <a:t>GAC ATG CTG AGT </a:t>
            </a:r>
            <a:r>
              <a:rPr lang="en-GB" dirty="0" err="1" smtClean="0">
                <a:solidFill>
                  <a:srgbClr val="FF0000"/>
                </a:solidFill>
              </a:rPr>
              <a:t>A</a:t>
            </a:r>
            <a:r>
              <a:rPr lang="en-GB" dirty="0" err="1" smtClean="0"/>
              <a:t>ag</a:t>
            </a:r>
            <a:r>
              <a:rPr lang="en-GB" dirty="0" smtClean="0"/>
              <a:t> </a:t>
            </a:r>
            <a:r>
              <a:rPr lang="en-GB" dirty="0" err="1" smtClean="0"/>
              <a:t>ca</a:t>
            </a:r>
            <a:r>
              <a:rPr lang="en-GB" dirty="0" err="1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 ATT C</a:t>
            </a:r>
            <a:r>
              <a:rPr lang="en-GB" dirty="0" smtClean="0">
                <a:solidFill>
                  <a:srgbClr val="92D050"/>
                </a:solidFill>
              </a:rPr>
              <a:t>AG G</a:t>
            </a:r>
            <a:r>
              <a:rPr lang="en-GB" dirty="0" smtClean="0"/>
              <a:t>CT AGA CGT GAG </a:t>
            </a:r>
            <a:r>
              <a:rPr lang="en-GB" u="sng" dirty="0" smtClean="0"/>
              <a:t>TAA</a:t>
            </a:r>
            <a:r>
              <a:rPr lang="en-GB" dirty="0" smtClean="0"/>
              <a:t> T</a:t>
            </a:r>
          </a:p>
          <a:p>
            <a:r>
              <a:rPr lang="en-GB" dirty="0" smtClean="0"/>
              <a:t>	          5x             AGT CAG TAC GTA GAT </a:t>
            </a:r>
            <a:r>
              <a:rPr lang="en-GB" dirty="0" smtClean="0">
                <a:solidFill>
                  <a:srgbClr val="FF0000"/>
                </a:solidFill>
              </a:rPr>
              <a:t>GAC ATG CTG GAT TC</a:t>
            </a:r>
            <a:r>
              <a:rPr lang="en-GB" dirty="0" smtClean="0">
                <a:solidFill>
                  <a:srgbClr val="92D050"/>
                </a:solidFill>
              </a:rPr>
              <a:t>A GG</a:t>
            </a:r>
            <a:r>
              <a:rPr lang="en-GB" dirty="0" smtClean="0"/>
              <a:t>C TAG ACG </a:t>
            </a:r>
            <a:r>
              <a:rPr lang="en-GB" u="sng" dirty="0" smtClean="0"/>
              <a:t>TGA</a:t>
            </a:r>
            <a:r>
              <a:rPr lang="en-GB" dirty="0" smtClean="0"/>
              <a:t> GTA AT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63698" y="1463757"/>
            <a:ext cx="61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PAM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68119" y="1463756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Sequência-alvo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44431" y="3924632"/>
            <a:ext cx="6752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</a:t>
            </a:r>
            <a:r>
              <a:rPr lang="en-GB" dirty="0" err="1" smtClean="0"/>
              <a:t>sequência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grupos</a:t>
            </a:r>
            <a:r>
              <a:rPr lang="en-GB" dirty="0" smtClean="0"/>
              <a:t> de 3bp para </a:t>
            </a:r>
            <a:r>
              <a:rPr lang="en-GB" dirty="0" err="1" smtClean="0"/>
              <a:t>demonstrar</a:t>
            </a:r>
            <a:r>
              <a:rPr lang="en-GB" dirty="0" smtClean="0"/>
              <a:t> codons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>
                <a:solidFill>
                  <a:srgbClr val="FF0000"/>
                </a:solidFill>
              </a:rPr>
              <a:t>Por</a:t>
            </a:r>
            <a:r>
              <a:rPr lang="en-GB" dirty="0">
                <a:solidFill>
                  <a:srgbClr val="FF0000"/>
                </a:solidFill>
              </a:rPr>
              <a:t> que o clone tem </a:t>
            </a:r>
            <a:r>
              <a:rPr lang="en-GB" dirty="0" err="1">
                <a:solidFill>
                  <a:srgbClr val="FF0000"/>
                </a:solidFill>
              </a:rPr>
              <a:t>duas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sequências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diferentes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Qual</a:t>
            </a:r>
            <a:r>
              <a:rPr lang="en-GB" dirty="0" smtClean="0">
                <a:solidFill>
                  <a:srgbClr val="FF0000"/>
                </a:solidFill>
              </a:rPr>
              <a:t> a </a:t>
            </a:r>
            <a:r>
              <a:rPr lang="en-GB" dirty="0" err="1" smtClean="0">
                <a:solidFill>
                  <a:srgbClr val="FF0000"/>
                </a:solidFill>
              </a:rPr>
              <a:t>sequência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inserida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</a:rPr>
              <a:t>deletada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cada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uma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destas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sequências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que TAA e TGA </a:t>
            </a:r>
            <a:r>
              <a:rPr lang="en-GB" dirty="0" err="1" smtClean="0">
                <a:solidFill>
                  <a:srgbClr val="FF0000"/>
                </a:solidFill>
              </a:rPr>
              <a:t>estão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sublinhados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 que </a:t>
            </a:r>
            <a:r>
              <a:rPr lang="en-GB" dirty="0" err="1" smtClean="0">
                <a:solidFill>
                  <a:srgbClr val="FF0000"/>
                </a:solidFill>
              </a:rPr>
              <a:t>aconteceria</a:t>
            </a:r>
            <a:r>
              <a:rPr lang="en-GB" dirty="0" smtClean="0">
                <a:solidFill>
                  <a:srgbClr val="FF0000"/>
                </a:solidFill>
              </a:rPr>
              <a:t> se </a:t>
            </a:r>
            <a:r>
              <a:rPr lang="en-GB" dirty="0" err="1" smtClean="0">
                <a:solidFill>
                  <a:srgbClr val="FF0000"/>
                </a:solidFill>
              </a:rPr>
              <a:t>houvesse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uma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inserção</a:t>
            </a:r>
            <a:r>
              <a:rPr lang="en-GB" dirty="0" smtClean="0">
                <a:solidFill>
                  <a:srgbClr val="FF0000"/>
                </a:solidFill>
              </a:rPr>
              <a:t> de 3bp?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9714" y="587828"/>
            <a:ext cx="6294031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13. Design do RNA </a:t>
            </a:r>
            <a:r>
              <a:rPr lang="en-GB" sz="3600" dirty="0" err="1" smtClean="0"/>
              <a:t>guia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smtClean="0"/>
              <a:t>E-CRISP</a:t>
            </a:r>
          </a:p>
          <a:p>
            <a:r>
              <a:rPr lang="en-GB" sz="3600" dirty="0" smtClean="0">
                <a:hlinkClick r:id="rId2"/>
              </a:rPr>
              <a:t>http://www.e-crisp.org/E-CRISP/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err="1" smtClean="0"/>
              <a:t>Benchling</a:t>
            </a:r>
            <a:r>
              <a:rPr lang="en-GB" sz="3600" dirty="0" smtClean="0"/>
              <a:t> (</a:t>
            </a:r>
            <a:r>
              <a:rPr lang="en-GB" sz="3600" dirty="0" err="1" smtClean="0"/>
              <a:t>precisa</a:t>
            </a:r>
            <a:r>
              <a:rPr lang="en-GB" sz="3600" dirty="0" smtClean="0"/>
              <a:t> </a:t>
            </a:r>
            <a:r>
              <a:rPr lang="en-GB" sz="3600" dirty="0" err="1" smtClean="0"/>
              <a:t>criar</a:t>
            </a:r>
            <a:r>
              <a:rPr lang="en-GB" sz="3600" dirty="0" smtClean="0"/>
              <a:t> </a:t>
            </a:r>
            <a:r>
              <a:rPr lang="en-GB" sz="3600" dirty="0" err="1" smtClean="0"/>
              <a:t>conta</a:t>
            </a:r>
            <a:r>
              <a:rPr lang="en-GB" sz="3600" dirty="0" smtClean="0"/>
              <a:t>)</a:t>
            </a:r>
          </a:p>
          <a:p>
            <a:r>
              <a:rPr lang="en-GB" sz="3600" dirty="0" smtClean="0">
                <a:hlinkClick r:id="rId3"/>
              </a:rPr>
              <a:t>https://benchling.com/</a:t>
            </a:r>
            <a:endParaRPr lang="en-GB" sz="3600" dirty="0" smtClean="0"/>
          </a:p>
          <a:p>
            <a:endParaRPr lang="en-GB" sz="3600" dirty="0"/>
          </a:p>
          <a:p>
            <a:r>
              <a:rPr lang="en-GB" sz="3600" dirty="0" err="1" smtClean="0"/>
              <a:t>Muitas</a:t>
            </a:r>
            <a:r>
              <a:rPr lang="en-GB" sz="3600" dirty="0" smtClean="0"/>
              <a:t> </a:t>
            </a:r>
            <a:r>
              <a:rPr lang="en-GB" sz="3600" dirty="0" err="1" smtClean="0"/>
              <a:t>outras</a:t>
            </a:r>
            <a:r>
              <a:rPr lang="en-GB" sz="3600" dirty="0" smtClean="0"/>
              <a:t> </a:t>
            </a:r>
            <a:r>
              <a:rPr lang="en-GB" sz="3600" dirty="0" err="1" smtClean="0"/>
              <a:t>ferramentas</a:t>
            </a:r>
            <a:r>
              <a:rPr lang="en-GB" sz="3600" dirty="0" smtClean="0"/>
              <a:t>…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2" name="CaixaDeTexto 1"/>
          <p:cNvSpPr txBox="1"/>
          <p:nvPr/>
        </p:nvSpPr>
        <p:spPr>
          <a:xfrm>
            <a:off x="7876112" y="1519646"/>
            <a:ext cx="37936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Características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r>
              <a:rPr lang="en-GB" sz="2400" dirty="0" smtClean="0"/>
              <a:t>17-20bp</a:t>
            </a:r>
          </a:p>
          <a:p>
            <a:r>
              <a:rPr lang="en-GB" sz="2400" dirty="0" smtClean="0"/>
              <a:t>PAM (NGG) </a:t>
            </a:r>
            <a:r>
              <a:rPr lang="en-GB" sz="2400" i="1" dirty="0" smtClean="0"/>
              <a:t>downstream</a:t>
            </a:r>
          </a:p>
          <a:p>
            <a:r>
              <a:rPr lang="en-GB" sz="2400" dirty="0" smtClean="0"/>
              <a:t>G a 5` (U6 promoter) </a:t>
            </a:r>
          </a:p>
          <a:p>
            <a:r>
              <a:rPr lang="en-GB" sz="2400" dirty="0" err="1" smtClean="0"/>
              <a:t>Eficiente</a:t>
            </a:r>
            <a:endParaRPr lang="en-GB" sz="2400" dirty="0" smtClean="0"/>
          </a:p>
          <a:p>
            <a:r>
              <a:rPr lang="en-GB" sz="2400" dirty="0" err="1" smtClean="0"/>
              <a:t>Específico</a:t>
            </a:r>
            <a:r>
              <a:rPr lang="en-GB" sz="2400" dirty="0" smtClean="0"/>
              <a:t> (</a:t>
            </a:r>
            <a:r>
              <a:rPr lang="en-GB" sz="2400" dirty="0" err="1" smtClean="0"/>
              <a:t>sem</a:t>
            </a:r>
            <a:r>
              <a:rPr lang="en-GB" sz="2400" dirty="0" smtClean="0"/>
              <a:t> </a:t>
            </a:r>
            <a:r>
              <a:rPr lang="en-GB" sz="2400" i="1" dirty="0" smtClean="0"/>
              <a:t>off-target</a:t>
            </a:r>
            <a:r>
              <a:rPr lang="en-GB" sz="2400" dirty="0" smtClean="0"/>
              <a:t>) </a:t>
            </a:r>
          </a:p>
          <a:p>
            <a:r>
              <a:rPr lang="en-GB" sz="2400" dirty="0" err="1" smtClean="0"/>
              <a:t>Corta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um </a:t>
            </a:r>
            <a:r>
              <a:rPr lang="en-GB" sz="2400" dirty="0" err="1" smtClean="0"/>
              <a:t>éxon</a:t>
            </a:r>
            <a:r>
              <a:rPr lang="en-GB" sz="2400" dirty="0"/>
              <a:t> </a:t>
            </a:r>
            <a:endParaRPr lang="en-GB" sz="2400" dirty="0" smtClean="0"/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err="1" smtClean="0">
                <a:solidFill>
                  <a:srgbClr val="FF0000"/>
                </a:solidFill>
              </a:rPr>
              <a:t>Por</a:t>
            </a:r>
            <a:r>
              <a:rPr lang="en-GB" sz="2400" dirty="0" smtClean="0">
                <a:solidFill>
                  <a:srgbClr val="FF0000"/>
                </a:solidFill>
              </a:rPr>
              <a:t> que </a:t>
            </a:r>
            <a:r>
              <a:rPr lang="en-GB" sz="2400" dirty="0" err="1" smtClean="0">
                <a:solidFill>
                  <a:srgbClr val="FF0000"/>
                </a:solidFill>
              </a:rPr>
              <a:t>cada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uma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destas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c</a:t>
            </a:r>
            <a:r>
              <a:rPr lang="en-GB" sz="2400" dirty="0" err="1" smtClean="0">
                <a:solidFill>
                  <a:srgbClr val="FF0000"/>
                </a:solidFill>
              </a:rPr>
              <a:t>aracterísticas</a:t>
            </a:r>
            <a:r>
              <a:rPr lang="en-GB" sz="2400" dirty="0" smtClean="0">
                <a:solidFill>
                  <a:srgbClr val="FF0000"/>
                </a:solidFill>
              </a:rPr>
              <a:t> é </a:t>
            </a:r>
            <a:r>
              <a:rPr lang="en-GB" sz="2400" dirty="0" err="1" smtClean="0">
                <a:solidFill>
                  <a:srgbClr val="FF0000"/>
                </a:solidFill>
              </a:rPr>
              <a:t>importante</a:t>
            </a:r>
            <a:r>
              <a:rPr lang="en-GB" sz="2400" dirty="0" smtClean="0">
                <a:solidFill>
                  <a:srgbClr val="FF0000"/>
                </a:solidFill>
              </a:rPr>
              <a:t>?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10" y="1889647"/>
            <a:ext cx="3527378" cy="35273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27246" y="380981"/>
            <a:ext cx="7609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14. </a:t>
            </a:r>
            <a:r>
              <a:rPr lang="en-GB" sz="3600" dirty="0" err="1" smtClean="0"/>
              <a:t>Isolar</a:t>
            </a:r>
            <a:r>
              <a:rPr lang="en-GB" sz="3600" dirty="0" smtClean="0"/>
              <a:t> </a:t>
            </a:r>
            <a:r>
              <a:rPr lang="en-GB" sz="3600" dirty="0" err="1" smtClean="0"/>
              <a:t>colônias</a:t>
            </a:r>
            <a:r>
              <a:rPr lang="en-GB" sz="3600" dirty="0" smtClean="0"/>
              <a:t> </a:t>
            </a:r>
            <a:r>
              <a:rPr lang="en-GB" sz="3600" dirty="0" err="1" smtClean="0"/>
              <a:t>individuais</a:t>
            </a:r>
            <a:r>
              <a:rPr lang="en-GB" sz="3600" dirty="0" smtClean="0"/>
              <a:t> de </a:t>
            </a:r>
            <a:r>
              <a:rPr lang="en-GB" sz="3600" dirty="0" err="1" smtClean="0"/>
              <a:t>células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00400" y="5627716"/>
            <a:ext cx="575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que </a:t>
            </a:r>
            <a:r>
              <a:rPr lang="en-GB" dirty="0" err="1" smtClean="0">
                <a:solidFill>
                  <a:srgbClr val="FF0000"/>
                </a:solidFill>
              </a:rPr>
              <a:t>precisamos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isolar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colônias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individuais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neste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ponto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Qual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antibiótico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usaríamos</a:t>
            </a:r>
            <a:r>
              <a:rPr lang="en-GB" dirty="0" smtClean="0">
                <a:solidFill>
                  <a:srgbClr val="FF0000"/>
                </a:solidFill>
              </a:rPr>
              <a:t> no </a:t>
            </a:r>
            <a:r>
              <a:rPr lang="en-GB" dirty="0" err="1" smtClean="0">
                <a:solidFill>
                  <a:srgbClr val="FF0000"/>
                </a:solidFill>
              </a:rPr>
              <a:t>nosso</a:t>
            </a:r>
            <a:r>
              <a:rPr lang="en-GB" smtClean="0">
                <a:solidFill>
                  <a:srgbClr val="FF0000"/>
                </a:solidFill>
              </a:rPr>
              <a:t> protocol?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28057" y="3936921"/>
            <a:ext cx="988283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5´GATC G A C A </a:t>
            </a:r>
            <a:r>
              <a:rPr lang="en-GB" sz="3600" dirty="0"/>
              <a:t>T</a:t>
            </a:r>
            <a:r>
              <a:rPr lang="en-GB" sz="3600" dirty="0" smtClean="0"/>
              <a:t> G C T G A G T A G A T </a:t>
            </a:r>
            <a:r>
              <a:rPr lang="en-GB" sz="3600" dirty="0" err="1" smtClean="0"/>
              <a:t>T</a:t>
            </a:r>
            <a:r>
              <a:rPr lang="en-GB" sz="3600" dirty="0" smtClean="0"/>
              <a:t> C 3´</a:t>
            </a:r>
          </a:p>
          <a:p>
            <a:r>
              <a:rPr lang="en-GB" sz="3600" dirty="0" smtClean="0"/>
              <a:t>               | |  | | |  | | |  | |  |  | |  | | | |  |</a:t>
            </a:r>
          </a:p>
          <a:p>
            <a:r>
              <a:rPr lang="en-GB" sz="3600" dirty="0" smtClean="0"/>
              <a:t>	 3´ C T G T A C G A C T C  A T C T A </a:t>
            </a:r>
            <a:r>
              <a:rPr lang="en-GB" sz="3600" dirty="0" err="1" smtClean="0"/>
              <a:t>A</a:t>
            </a:r>
            <a:r>
              <a:rPr lang="en-GB" sz="3600" dirty="0" smtClean="0"/>
              <a:t> G AAAA 5´</a:t>
            </a:r>
            <a:endParaRPr lang="en-GB" sz="3600" dirty="0"/>
          </a:p>
          <a:p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28057" y="745091"/>
            <a:ext cx="743139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err="1" smtClean="0"/>
              <a:t>Combinar</a:t>
            </a:r>
            <a:r>
              <a:rPr lang="en-GB" sz="2800" dirty="0" smtClean="0"/>
              <a:t> </a:t>
            </a:r>
            <a:r>
              <a:rPr lang="en-GB" sz="2800" dirty="0" err="1" smtClean="0"/>
              <a:t>oligonucleotídeos</a:t>
            </a:r>
            <a:r>
              <a:rPr lang="en-GB" sz="2800" dirty="0" smtClean="0"/>
              <a:t> no </a:t>
            </a:r>
            <a:r>
              <a:rPr lang="en-GB" sz="2800" dirty="0" err="1" smtClean="0"/>
              <a:t>mesmo</a:t>
            </a:r>
            <a:r>
              <a:rPr lang="en-GB" sz="2800" dirty="0" smtClean="0"/>
              <a:t> </a:t>
            </a:r>
            <a:r>
              <a:rPr lang="en-GB" sz="2800" dirty="0" err="1" smtClean="0"/>
              <a:t>tubo</a:t>
            </a:r>
            <a:endParaRPr lang="en-GB" sz="2800" dirty="0" smtClean="0"/>
          </a:p>
          <a:p>
            <a:r>
              <a:rPr lang="en-GB" sz="2800" dirty="0" err="1" smtClean="0"/>
              <a:t>Ferver</a:t>
            </a:r>
            <a:r>
              <a:rPr lang="en-GB" sz="2800" dirty="0" smtClean="0"/>
              <a:t> o </a:t>
            </a:r>
            <a:r>
              <a:rPr lang="en-GB" sz="2800" dirty="0" err="1" smtClean="0"/>
              <a:t>tubo</a:t>
            </a:r>
            <a:endParaRPr lang="en-GB" sz="2800" dirty="0" smtClean="0"/>
          </a:p>
          <a:p>
            <a:r>
              <a:rPr lang="en-GB" sz="2800" dirty="0" err="1" smtClean="0"/>
              <a:t>Deixar</a:t>
            </a:r>
            <a:r>
              <a:rPr lang="en-GB" sz="2800" dirty="0" smtClean="0"/>
              <a:t> </a:t>
            </a:r>
            <a:r>
              <a:rPr lang="en-GB" sz="2800" dirty="0" err="1" smtClean="0"/>
              <a:t>voltar</a:t>
            </a:r>
            <a:r>
              <a:rPr lang="en-GB" sz="2800" dirty="0" smtClean="0"/>
              <a:t> à </a:t>
            </a:r>
            <a:r>
              <a:rPr lang="en-GB" sz="2800" dirty="0" err="1" smtClean="0"/>
              <a:t>temperatura</a:t>
            </a:r>
            <a:r>
              <a:rPr lang="en-GB" sz="2800" dirty="0" smtClean="0"/>
              <a:t> </a:t>
            </a:r>
            <a:r>
              <a:rPr lang="en-GB" sz="2800" dirty="0" err="1" smtClean="0"/>
              <a:t>ambiente</a:t>
            </a:r>
            <a:r>
              <a:rPr lang="en-GB" sz="2800" dirty="0" smtClean="0"/>
              <a:t> lentamente</a:t>
            </a:r>
          </a:p>
          <a:p>
            <a:endParaRPr lang="en-GB" sz="2800" dirty="0" smtClean="0"/>
          </a:p>
          <a:p>
            <a:r>
              <a:rPr lang="en-GB" dirty="0">
                <a:solidFill>
                  <a:srgbClr val="FF0000"/>
                </a:solidFill>
              </a:rPr>
              <a:t>Como </a:t>
            </a:r>
            <a:r>
              <a:rPr lang="en-GB" dirty="0" err="1">
                <a:solidFill>
                  <a:srgbClr val="FF0000"/>
                </a:solidFill>
              </a:rPr>
              <a:t>este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procedimento</a:t>
            </a:r>
            <a:r>
              <a:rPr lang="en-GB" dirty="0">
                <a:solidFill>
                  <a:srgbClr val="FF0000"/>
                </a:solidFill>
              </a:rPr>
              <a:t> causa o </a:t>
            </a:r>
            <a:r>
              <a:rPr lang="en-GB" dirty="0" err="1">
                <a:solidFill>
                  <a:srgbClr val="FF0000"/>
                </a:solidFill>
              </a:rPr>
              <a:t>pareamento</a:t>
            </a:r>
            <a:r>
              <a:rPr lang="en-GB" dirty="0">
                <a:solidFill>
                  <a:srgbClr val="FF0000"/>
                </a:solidFill>
              </a:rPr>
              <a:t> dos </a:t>
            </a:r>
            <a:r>
              <a:rPr lang="en-GB" dirty="0" err="1">
                <a:solidFill>
                  <a:srgbClr val="FF0000"/>
                </a:solidFill>
              </a:rPr>
              <a:t>oligonucleotídeos</a:t>
            </a:r>
            <a:r>
              <a:rPr lang="en-GB" dirty="0">
                <a:solidFill>
                  <a:srgbClr val="FF0000"/>
                </a:solidFill>
              </a:rPr>
              <a:t>?</a:t>
            </a:r>
          </a:p>
          <a:p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53885" y="421925"/>
            <a:ext cx="606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15. </a:t>
            </a:r>
            <a:r>
              <a:rPr lang="en-GB" sz="3600" dirty="0" err="1" smtClean="0"/>
              <a:t>Anelar</a:t>
            </a:r>
            <a:r>
              <a:rPr lang="en-GB" sz="3600" dirty="0" smtClean="0"/>
              <a:t> </a:t>
            </a:r>
            <a:r>
              <a:rPr lang="en-GB" sz="3600" dirty="0" err="1" smtClean="0"/>
              <a:t>os</a:t>
            </a:r>
            <a:r>
              <a:rPr lang="en-GB" sz="3600" dirty="0" smtClean="0"/>
              <a:t> </a:t>
            </a:r>
            <a:r>
              <a:rPr lang="en-GB" sz="3600" dirty="0" err="1" smtClean="0"/>
              <a:t>oligonucleotídeos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28057" y="6122135"/>
            <a:ext cx="770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que </a:t>
            </a:r>
            <a:r>
              <a:rPr lang="en-GB" dirty="0" err="1" smtClean="0">
                <a:solidFill>
                  <a:srgbClr val="FF0000"/>
                </a:solidFill>
              </a:rPr>
              <a:t>fiz</a:t>
            </a:r>
            <a:r>
              <a:rPr lang="en-GB" dirty="0" smtClean="0">
                <a:solidFill>
                  <a:srgbClr val="FF0000"/>
                </a:solidFill>
              </a:rPr>
              <a:t> o design dos primers para que </a:t>
            </a:r>
            <a:r>
              <a:rPr lang="en-GB" dirty="0" err="1" smtClean="0">
                <a:solidFill>
                  <a:srgbClr val="FF0000"/>
                </a:solidFill>
              </a:rPr>
              <a:t>houvesse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nucleotídeos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não-pareados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7246" y="380981"/>
            <a:ext cx="739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1. </a:t>
            </a:r>
            <a:r>
              <a:rPr lang="en-GB" sz="3600" dirty="0" err="1" smtClean="0"/>
              <a:t>Transfectar</a:t>
            </a:r>
            <a:r>
              <a:rPr lang="en-GB" sz="3600" dirty="0" smtClean="0"/>
              <a:t> </a:t>
            </a:r>
            <a:r>
              <a:rPr lang="en-GB" sz="3600" dirty="0" err="1" smtClean="0"/>
              <a:t>células</a:t>
            </a:r>
            <a:r>
              <a:rPr lang="en-GB" sz="3600" dirty="0" smtClean="0"/>
              <a:t> com o </a:t>
            </a:r>
            <a:r>
              <a:rPr lang="en-GB" sz="3600" dirty="0" err="1" smtClean="0"/>
              <a:t>plasmídeo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8" y="2149520"/>
            <a:ext cx="6518328" cy="34808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736" y="2275442"/>
            <a:ext cx="3829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32513" y="504966"/>
            <a:ext cx="665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2. Western blot </a:t>
            </a:r>
            <a:r>
              <a:rPr lang="en-GB" sz="3200" dirty="0" err="1" smtClean="0"/>
              <a:t>ou</a:t>
            </a:r>
            <a:r>
              <a:rPr lang="en-GB" sz="3200" dirty="0" smtClean="0"/>
              <a:t> </a:t>
            </a:r>
            <a:r>
              <a:rPr lang="en-GB" sz="3200" dirty="0" err="1" smtClean="0"/>
              <a:t>imunofluorescência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3905" t="25152" r="39050" b="48242"/>
          <a:stretch/>
        </p:blipFill>
        <p:spPr>
          <a:xfrm>
            <a:off x="2389139" y="1036721"/>
            <a:ext cx="6428095" cy="29279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589" t="19430" b="41061"/>
          <a:stretch/>
        </p:blipFill>
        <p:spPr>
          <a:xfrm>
            <a:off x="2568633" y="3839612"/>
            <a:ext cx="6753568" cy="30183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669335" y="2500712"/>
            <a:ext cx="237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que </a:t>
            </a:r>
            <a:r>
              <a:rPr lang="en-GB" dirty="0" err="1" smtClean="0">
                <a:solidFill>
                  <a:srgbClr val="FF0000"/>
                </a:solidFill>
              </a:rPr>
              <a:t>fizemos</a:t>
            </a:r>
            <a:r>
              <a:rPr lang="en-GB" dirty="0" smtClean="0">
                <a:solidFill>
                  <a:srgbClr val="FF0000"/>
                </a:solidFill>
              </a:rPr>
              <a:t> um blot anti-</a:t>
            </a:r>
            <a:r>
              <a:rPr lang="en-GB" dirty="0" err="1" smtClean="0">
                <a:solidFill>
                  <a:srgbClr val="FF0000"/>
                </a:solidFill>
              </a:rPr>
              <a:t>tubulina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9714" y="587828"/>
            <a:ext cx="580979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3. </a:t>
            </a:r>
            <a:r>
              <a:rPr lang="en-GB" sz="3600" dirty="0" err="1" smtClean="0"/>
              <a:t>Comprar</a:t>
            </a:r>
            <a:r>
              <a:rPr lang="en-GB" sz="3600" dirty="0" smtClean="0"/>
              <a:t> </a:t>
            </a:r>
            <a:r>
              <a:rPr lang="en-GB" sz="3600" dirty="0" err="1" smtClean="0"/>
              <a:t>oligonucleotídeos</a:t>
            </a:r>
            <a:r>
              <a:rPr lang="en-GB" sz="3600" dirty="0" smtClean="0"/>
              <a:t> 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r="36929"/>
          <a:stretch/>
        </p:blipFill>
        <p:spPr>
          <a:xfrm>
            <a:off x="7224486" y="2295526"/>
            <a:ext cx="3399972" cy="323441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71600" y="2778687"/>
            <a:ext cx="51955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5´ GATCGACATGCTGAGTAGATTC 3´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5´ GAATCTACTCAGCATGTCAAAA 3´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103933" y="6121400"/>
            <a:ext cx="346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Por</a:t>
            </a:r>
            <a:r>
              <a:rPr lang="en-GB" dirty="0" smtClean="0">
                <a:solidFill>
                  <a:srgbClr val="FF0000"/>
                </a:solidFill>
              </a:rPr>
              <a:t> que </a:t>
            </a:r>
            <a:r>
              <a:rPr lang="en-GB" dirty="0" err="1" smtClean="0">
                <a:solidFill>
                  <a:srgbClr val="FF0000"/>
                </a:solidFill>
              </a:rPr>
              <a:t>precisamos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dois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oligos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76" y="2054415"/>
            <a:ext cx="9856644" cy="21627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50076" y="572049"/>
            <a:ext cx="10024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4. </a:t>
            </a:r>
            <a:r>
              <a:rPr lang="en-GB" sz="3600" dirty="0" err="1" smtClean="0"/>
              <a:t>Produzir</a:t>
            </a:r>
            <a:r>
              <a:rPr lang="en-GB" sz="3600" dirty="0" smtClean="0"/>
              <a:t> o </a:t>
            </a:r>
            <a:r>
              <a:rPr lang="en-GB" sz="3600" dirty="0" err="1" smtClean="0"/>
              <a:t>plasmídeo</a:t>
            </a:r>
            <a:r>
              <a:rPr lang="en-GB" sz="3600" dirty="0" smtClean="0"/>
              <a:t> de </a:t>
            </a:r>
            <a:r>
              <a:rPr lang="en-GB" sz="3600" dirty="0" err="1" smtClean="0"/>
              <a:t>interesse</a:t>
            </a:r>
            <a:r>
              <a:rPr lang="en-GB" sz="3600" dirty="0" smtClean="0"/>
              <a:t> </a:t>
            </a:r>
            <a:r>
              <a:rPr lang="en-GB" sz="3600" dirty="0" err="1" smtClean="0"/>
              <a:t>em</a:t>
            </a:r>
            <a:r>
              <a:rPr lang="en-GB" sz="3600" dirty="0"/>
              <a:t> </a:t>
            </a:r>
            <a:r>
              <a:rPr lang="en-GB" sz="3600" dirty="0" err="1" smtClean="0"/>
              <a:t>quantidade</a:t>
            </a:r>
            <a:r>
              <a:rPr lang="en-GB" sz="3600" dirty="0" smtClean="0"/>
              <a:t> </a:t>
            </a:r>
            <a:endParaRPr lang="pt-BR" sz="3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41752" y="5444836"/>
            <a:ext cx="644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Como </a:t>
            </a:r>
            <a:r>
              <a:rPr lang="en-GB" dirty="0" err="1" smtClean="0">
                <a:solidFill>
                  <a:srgbClr val="FF0000"/>
                </a:solidFill>
              </a:rPr>
              <a:t>poderíamos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testar</a:t>
            </a:r>
            <a:r>
              <a:rPr lang="en-GB" dirty="0" smtClean="0">
                <a:solidFill>
                  <a:srgbClr val="FF0000"/>
                </a:solidFill>
              </a:rPr>
              <a:t> se o </a:t>
            </a:r>
            <a:r>
              <a:rPr lang="en-GB" dirty="0" err="1" smtClean="0">
                <a:solidFill>
                  <a:srgbClr val="FF0000"/>
                </a:solidFill>
              </a:rPr>
              <a:t>plasmídeo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interesse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está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correto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91570" y="341194"/>
            <a:ext cx="653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5. CRISPR/Cas9 </a:t>
            </a:r>
            <a:r>
              <a:rPr lang="en-GB" sz="3200" dirty="0" err="1" smtClean="0"/>
              <a:t>corta</a:t>
            </a:r>
            <a:r>
              <a:rPr lang="en-GB" sz="3200" dirty="0" smtClean="0"/>
              <a:t> a </a:t>
            </a:r>
            <a:r>
              <a:rPr lang="en-GB" sz="3200" dirty="0" err="1" smtClean="0"/>
              <a:t>seqü</a:t>
            </a:r>
            <a:r>
              <a:rPr lang="en-GB" sz="3200" dirty="0" err="1"/>
              <a:t>ê</a:t>
            </a:r>
            <a:r>
              <a:rPr lang="en-GB" sz="3200" dirty="0" err="1" smtClean="0"/>
              <a:t>ncia-alvo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b="10191"/>
          <a:stretch/>
        </p:blipFill>
        <p:spPr>
          <a:xfrm>
            <a:off x="1496290" y="1502926"/>
            <a:ext cx="7550671" cy="37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7246" y="380981"/>
            <a:ext cx="7865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6. </a:t>
            </a:r>
            <a:r>
              <a:rPr lang="en-GB" sz="3600" dirty="0" err="1" smtClean="0"/>
              <a:t>Selecionar</a:t>
            </a:r>
            <a:r>
              <a:rPr lang="en-GB" sz="3600" dirty="0" smtClean="0"/>
              <a:t> </a:t>
            </a:r>
            <a:r>
              <a:rPr lang="en-GB" sz="3600" dirty="0" err="1" smtClean="0"/>
              <a:t>células</a:t>
            </a:r>
            <a:r>
              <a:rPr lang="en-GB" sz="3600" dirty="0" smtClean="0"/>
              <a:t> que </a:t>
            </a:r>
            <a:r>
              <a:rPr lang="en-GB" sz="3600" dirty="0" err="1" smtClean="0"/>
              <a:t>receberam</a:t>
            </a:r>
            <a:r>
              <a:rPr lang="en-GB" sz="3600" dirty="0" smtClean="0"/>
              <a:t> DNA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87" y="1415954"/>
            <a:ext cx="3280581" cy="49208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10436" y="256577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G418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0436" y="490182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G418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395855" y="3092335"/>
            <a:ext cx="308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 que é G418, </a:t>
            </a:r>
            <a:r>
              <a:rPr lang="en-GB" dirty="0" err="1" smtClean="0">
                <a:solidFill>
                  <a:srgbClr val="FF0000"/>
                </a:solidFill>
              </a:rPr>
              <a:t>como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funciona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9714" y="587828"/>
            <a:ext cx="1027159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7. </a:t>
            </a:r>
            <a:r>
              <a:rPr lang="en-GB" sz="3600" dirty="0" err="1" smtClean="0"/>
              <a:t>Baixar</a:t>
            </a:r>
            <a:r>
              <a:rPr lang="en-GB" sz="3600" dirty="0" smtClean="0"/>
              <a:t> a </a:t>
            </a:r>
            <a:r>
              <a:rPr lang="en-GB" sz="3600" dirty="0" err="1" smtClean="0"/>
              <a:t>sequência</a:t>
            </a:r>
            <a:r>
              <a:rPr lang="en-GB" sz="3600" dirty="0" smtClean="0"/>
              <a:t> do gene de </a:t>
            </a:r>
            <a:r>
              <a:rPr lang="en-GB" sz="3600" dirty="0" err="1" smtClean="0"/>
              <a:t>interesse</a:t>
            </a:r>
            <a:r>
              <a:rPr lang="en-GB" sz="3600" dirty="0" smtClean="0"/>
              <a:t> da internet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ENSEMBL genome browser</a:t>
            </a:r>
          </a:p>
          <a:p>
            <a:r>
              <a:rPr lang="pt-BR" sz="2800" dirty="0" smtClean="0">
                <a:hlinkClick r:id="rId2"/>
              </a:rPr>
              <a:t>https://www.ensembl.org/index.html</a:t>
            </a:r>
            <a:endParaRPr lang="pt-BR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UCSC genome browser</a:t>
            </a:r>
            <a:endParaRPr lang="en-GB" sz="2800" dirty="0"/>
          </a:p>
          <a:p>
            <a:r>
              <a:rPr lang="pt-BR" sz="2800" dirty="0" smtClean="0">
                <a:hlinkClick r:id="rId3"/>
              </a:rPr>
              <a:t>https://genome.ucsc.edu/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02873" y="4937760"/>
            <a:ext cx="681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Queremos</a:t>
            </a:r>
            <a:r>
              <a:rPr lang="en-GB" dirty="0" smtClean="0">
                <a:solidFill>
                  <a:srgbClr val="FF0000"/>
                </a:solidFill>
              </a:rPr>
              <a:t> a </a:t>
            </a:r>
            <a:r>
              <a:rPr lang="en-GB" dirty="0" err="1" smtClean="0">
                <a:solidFill>
                  <a:srgbClr val="FF0000"/>
                </a:solidFill>
              </a:rPr>
              <a:t>seqüência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completa</a:t>
            </a:r>
            <a:r>
              <a:rPr lang="en-GB" dirty="0" smtClean="0">
                <a:solidFill>
                  <a:srgbClr val="FF0000"/>
                </a:solidFill>
              </a:rPr>
              <a:t> do gene (DNA </a:t>
            </a:r>
            <a:r>
              <a:rPr lang="en-GB" dirty="0" err="1" smtClean="0">
                <a:solidFill>
                  <a:srgbClr val="FF0000"/>
                </a:solidFill>
              </a:rPr>
              <a:t>genômico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en-GB" dirty="0" err="1" smtClean="0">
                <a:solidFill>
                  <a:srgbClr val="FF0000"/>
                </a:solidFill>
              </a:rPr>
              <a:t>ou</a:t>
            </a:r>
            <a:r>
              <a:rPr lang="en-GB" dirty="0" smtClean="0">
                <a:solidFill>
                  <a:srgbClr val="FF0000"/>
                </a:solidFill>
              </a:rPr>
              <a:t> o cDNA?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43140"/>
          <a:stretch/>
        </p:blipFill>
        <p:spPr>
          <a:xfrm>
            <a:off x="3931694" y="1323833"/>
            <a:ext cx="4506566" cy="53703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91570" y="341194"/>
            <a:ext cx="6339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8.Reparo de DNA </a:t>
            </a:r>
            <a:r>
              <a:rPr lang="en-GB" sz="3200" dirty="0" err="1" smtClean="0"/>
              <a:t>introduz</a:t>
            </a:r>
            <a:r>
              <a:rPr lang="en-GB" sz="3200" dirty="0" smtClean="0"/>
              <a:t> </a:t>
            </a:r>
            <a:r>
              <a:rPr lang="en-GB" sz="3200" dirty="0" err="1" smtClean="0"/>
              <a:t>mutações</a:t>
            </a:r>
            <a:r>
              <a:rPr lang="en-GB" sz="3200" dirty="0" smtClean="0"/>
              <a:t> 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89444" y="3362699"/>
            <a:ext cx="2814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 que </a:t>
            </a:r>
            <a:r>
              <a:rPr lang="en-GB" dirty="0" err="1" smtClean="0">
                <a:solidFill>
                  <a:srgbClr val="FF0000"/>
                </a:solidFill>
              </a:rPr>
              <a:t>acontece</a:t>
            </a:r>
            <a:r>
              <a:rPr lang="en-GB" dirty="0" smtClean="0">
                <a:solidFill>
                  <a:srgbClr val="FF0000"/>
                </a:solidFill>
              </a:rPr>
              <a:t> se o </a:t>
            </a:r>
            <a:r>
              <a:rPr lang="en-GB" dirty="0" err="1" smtClean="0">
                <a:solidFill>
                  <a:srgbClr val="FF0000"/>
                </a:solidFill>
              </a:rPr>
              <a:t>reparo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não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introduzir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mutações</a:t>
            </a:r>
            <a:r>
              <a:rPr lang="en-GB" dirty="0" smtClean="0">
                <a:solidFill>
                  <a:srgbClr val="FF0000"/>
                </a:solidFill>
              </a:rPr>
              <a:t>?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555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IQUSP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NICOLAS</dc:creator>
  <cp:lastModifiedBy>Nicolas C Hoch</cp:lastModifiedBy>
  <cp:revision>7</cp:revision>
  <dcterms:created xsi:type="dcterms:W3CDTF">2018-10-29T14:45:55Z</dcterms:created>
  <dcterms:modified xsi:type="dcterms:W3CDTF">2020-12-10T00:43:31Z</dcterms:modified>
</cp:coreProperties>
</file>