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60" r:id="rId4"/>
    <p:sldId id="261" r:id="rId5"/>
    <p:sldId id="263" r:id="rId6"/>
    <p:sldId id="264" r:id="rId7"/>
    <p:sldId id="265" r:id="rId8"/>
    <p:sldId id="259" r:id="rId9"/>
    <p:sldId id="275" r:id="rId10"/>
    <p:sldId id="277" r:id="rId11"/>
    <p:sldId id="267" r:id="rId12"/>
    <p:sldId id="268" r:id="rId13"/>
    <p:sldId id="274" r:id="rId14"/>
    <p:sldId id="258" r:id="rId15"/>
    <p:sldId id="269" r:id="rId16"/>
    <p:sldId id="257" r:id="rId17"/>
  </p:sldIdLst>
  <p:sldSz cx="9144000" cy="6858000" type="screen4x3"/>
  <p:notesSz cx="6881813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73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FFEC65-77E4-4D3A-A194-C634B95CA346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556B0C-AB20-4FEA-9964-89C61DFD7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72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514125-7FB4-4E8A-B7F2-B36CAA86E33B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4091CE-DFE6-4E03-A0F9-102552E111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1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91CE-DFE6-4E03-A0F9-102552E111F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61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91CE-DFE6-4E03-A0F9-102552E111F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67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91CE-DFE6-4E03-A0F9-102552E111F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99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91CE-DFE6-4E03-A0F9-102552E111F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56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1CF4-243E-486B-8214-F6D8E644C1A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B7DC-CB82-499E-88BD-2ED41E7E4B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Drogas e sua produção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176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sz="2000" dirty="0"/>
              <a:t>Eletiva FSP</a:t>
            </a:r>
          </a:p>
          <a:p>
            <a:pPr algn="r"/>
            <a:r>
              <a:rPr lang="pt-BR" sz="2000" dirty="0"/>
              <a:t>22 de fevereiro de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às drogas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525963"/>
          </a:xfrm>
        </p:spPr>
        <p:txBody>
          <a:bodyPr>
            <a:noAutofit/>
          </a:bodyPr>
          <a:lstStyle/>
          <a:p>
            <a:r>
              <a:rPr lang="pt-BR" sz="2400" dirty="0"/>
              <a:t>2012 – polícia invadiu cracolândia, prendeu centenas de pessoas, internou muitas compulsoriamente, obrigou a andarem pelo centro... 90% de aprovação</a:t>
            </a:r>
          </a:p>
          <a:p>
            <a:endParaRPr lang="pt-BR" sz="2400" dirty="0"/>
          </a:p>
          <a:p>
            <a:r>
              <a:rPr lang="pt-BR" sz="2400" dirty="0"/>
              <a:t>Ao afã de resolver rápido e de modo simplificado problemas de tamanha complexidade chamamos </a:t>
            </a:r>
            <a:r>
              <a:rPr lang="pt-BR" sz="2400" b="1" dirty="0"/>
              <a:t>contrafissura</a:t>
            </a:r>
            <a:r>
              <a:rPr lang="pt-BR" sz="2400" dirty="0"/>
              <a:t>.” (</a:t>
            </a:r>
            <a:r>
              <a:rPr lang="pt-BR" sz="1800" dirty="0"/>
              <a:t>Antonio </a:t>
            </a:r>
            <a:r>
              <a:rPr lang="pt-BR" sz="1800" dirty="0" err="1"/>
              <a:t>Lancetti</a:t>
            </a:r>
            <a:r>
              <a:rPr lang="pt-BR" sz="2400" dirty="0"/>
              <a:t>)</a:t>
            </a:r>
          </a:p>
          <a:p>
            <a:pPr lvl="1"/>
            <a:r>
              <a:rPr lang="pt-BR" sz="2000" dirty="0"/>
              <a:t>Mídia – programas de governo – cuidadores  e terapeutas salvadores – reedição dos hospícios nas comunidades terapêuticas como parte </a:t>
            </a:r>
          </a:p>
          <a:p>
            <a:pPr lvl="1"/>
            <a:r>
              <a:rPr lang="pt-BR" sz="2000" dirty="0"/>
              <a:t>Focar o tratamento numa substância não é somente equivocado. Ela opera como álibi para criação de novos territórios de estado de exceção.</a:t>
            </a:r>
          </a:p>
          <a:p>
            <a:pPr lvl="1"/>
            <a:r>
              <a:rPr lang="pt-BR" sz="2000" dirty="0"/>
              <a:t>A </a:t>
            </a:r>
            <a:r>
              <a:rPr lang="pt-BR" sz="2000" dirty="0" err="1"/>
              <a:t>contrafissura</a:t>
            </a:r>
            <a:r>
              <a:rPr lang="pt-BR" sz="2000" dirty="0"/>
              <a:t> é uma paixão propriamente capitalística. Como uma alma, atravessa todos os territórios da existência e não se manifesta exclusivamente nos proibicionistas. Todos estamos nela como habitantes e habitados pela sociedade de controle.</a:t>
            </a:r>
          </a:p>
        </p:txBody>
      </p:sp>
    </p:spTree>
    <p:extLst>
      <p:ext uri="{BB962C8B-B14F-4D97-AF65-F5344CB8AC3E}">
        <p14:creationId xmlns:p14="http://schemas.microsoft.com/office/powerpoint/2010/main" val="297749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76672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“nossa legislação continua a fazer vista grossas às evidências de que </a:t>
            </a:r>
            <a:r>
              <a:rPr lang="pt-BR" sz="3600" b="1" dirty="0"/>
              <a:t>o sofrimento e as mortes associadas pelas autoridades e pela mídia ao uso de drogas em nossas grandes cidades decorrem principalmente da clandestinidade </a:t>
            </a:r>
            <a:r>
              <a:rPr lang="pt-BR" sz="3600" dirty="0"/>
              <a:t>que nutre o mercado e cria mundos de delinquência, ligados tanto ao tráfico quanto à repressão...”</a:t>
            </a:r>
          </a:p>
          <a:p>
            <a:r>
              <a:rPr lang="pt-BR" sz="3600" dirty="0"/>
              <a:t>(</a:t>
            </a:r>
            <a:r>
              <a:rPr lang="pt-BR" dirty="0"/>
              <a:t>Julio Assis Simões – prefácio de Drogas e Cultura</a:t>
            </a:r>
            <a:r>
              <a:rPr lang="pt-BR" sz="3600" dirty="0"/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4365104"/>
            <a:ext cx="1944216" cy="232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340768"/>
            <a:ext cx="75608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“muito do </a:t>
            </a:r>
            <a:r>
              <a:rPr lang="pt-BR" sz="3600" b="1" dirty="0"/>
              <a:t>conhecimento produzido sobre o uso de drogas se constituiu sob o ponto de vista do enfrentamento</a:t>
            </a:r>
            <a:r>
              <a:rPr lang="pt-BR" sz="3600" dirty="0"/>
              <a:t>, do combate a um mal...”</a:t>
            </a:r>
          </a:p>
          <a:p>
            <a:endParaRPr lang="pt-BR" sz="3600" dirty="0"/>
          </a:p>
          <a:p>
            <a:endParaRPr lang="pt-BR" sz="3600" dirty="0"/>
          </a:p>
          <a:p>
            <a:endParaRPr lang="pt-BR" sz="3600" dirty="0"/>
          </a:p>
          <a:p>
            <a:r>
              <a:rPr lang="pt-BR" sz="2800" dirty="0"/>
              <a:t>(</a:t>
            </a:r>
            <a:r>
              <a:rPr lang="pt-BR" dirty="0"/>
              <a:t>Beatriz </a:t>
            </a:r>
            <a:r>
              <a:rPr lang="pt-BR" dirty="0" err="1"/>
              <a:t>Labate</a:t>
            </a:r>
            <a:r>
              <a:rPr lang="pt-BR" dirty="0"/>
              <a:t> e Mauricio </a:t>
            </a:r>
            <a:r>
              <a:rPr lang="pt-BR" dirty="0" err="1"/>
              <a:t>Fiore</a:t>
            </a:r>
            <a:r>
              <a:rPr lang="pt-BR" dirty="0"/>
              <a:t>– introdução de Drogas e Cultura</a:t>
            </a:r>
            <a:r>
              <a:rPr lang="pt-BR" sz="2800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404664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Essa regulação / controle quem determina? Quem lucra? Que peso tem político, econômico e moral? </a:t>
            </a:r>
          </a:p>
          <a:p>
            <a:r>
              <a:rPr lang="pt-BR" sz="2800" b="1" dirty="0"/>
              <a:t>Até que ponto o fracasso da guerra às drogas é um triunfo para quem a propõe</a:t>
            </a:r>
            <a:r>
              <a:rPr lang="pt-BR" sz="2800" dirty="0"/>
              <a:t>? (</a:t>
            </a:r>
            <a:r>
              <a:rPr lang="pt-BR" sz="2000" dirty="0" err="1"/>
              <a:t>Escohotado</a:t>
            </a:r>
            <a:r>
              <a:rPr lang="pt-BR" sz="2000" dirty="0"/>
              <a:t>)</a:t>
            </a:r>
            <a:endParaRPr lang="pt-BR" sz="2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82320"/>
            <a:ext cx="5292080" cy="341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Encarceramento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4040188" cy="3951288"/>
          </a:xfrm>
        </p:spPr>
        <p:txBody>
          <a:bodyPr>
            <a:noAutofit/>
          </a:bodyPr>
          <a:lstStyle/>
          <a:p>
            <a:r>
              <a:rPr lang="pt-BR" dirty="0" err="1"/>
              <a:t>Sec</a:t>
            </a:r>
            <a:r>
              <a:rPr lang="pt-BR" dirty="0"/>
              <a:t> XVI e XVII – três quartos dos encarcerados mundial por dissidência religiosa</a:t>
            </a:r>
          </a:p>
          <a:p>
            <a:endParaRPr lang="pt-BR" dirty="0"/>
          </a:p>
          <a:p>
            <a:r>
              <a:rPr lang="pt-BR" dirty="0" err="1"/>
              <a:t>Sec</a:t>
            </a:r>
            <a:r>
              <a:rPr lang="pt-BR" dirty="0"/>
              <a:t> XIX e XX – dissidência política</a:t>
            </a:r>
          </a:p>
          <a:p>
            <a:endParaRPr lang="pt-BR" dirty="0"/>
          </a:p>
          <a:p>
            <a:r>
              <a:rPr lang="pt-BR" b="1" dirty="0" err="1"/>
              <a:t>Sec</a:t>
            </a:r>
            <a:r>
              <a:rPr lang="pt-BR" b="1" dirty="0"/>
              <a:t> XX e XXI – uso ou comércio de drogas ilícitas </a:t>
            </a:r>
          </a:p>
          <a:p>
            <a:pPr>
              <a:buNone/>
            </a:pPr>
            <a:r>
              <a:rPr lang="pt-BR" dirty="0"/>
              <a:t>(</a:t>
            </a:r>
            <a:r>
              <a:rPr lang="pt-BR" sz="1400" dirty="0"/>
              <a:t>A. </a:t>
            </a:r>
            <a:r>
              <a:rPr lang="pt-BR" sz="1400" dirty="0" err="1"/>
              <a:t>Escohotado</a:t>
            </a:r>
            <a:r>
              <a:rPr lang="pt-BR" sz="1400" dirty="0"/>
              <a:t> 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Brasil – 200.000 pessoas encarceradas</a:t>
            </a:r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66" y="3212976"/>
            <a:ext cx="4903134" cy="27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980728"/>
            <a:ext cx="835292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“...</a:t>
            </a:r>
            <a:r>
              <a:rPr lang="pt-BR" sz="2800" b="1" dirty="0"/>
              <a:t>concepção excessivamente </a:t>
            </a:r>
            <a:r>
              <a:rPr lang="pt-BR" sz="2800" b="1" dirty="0" err="1"/>
              <a:t>culturalista</a:t>
            </a:r>
            <a:r>
              <a:rPr lang="pt-BR" sz="2800" b="1" dirty="0"/>
              <a:t> </a:t>
            </a:r>
            <a:r>
              <a:rPr lang="pt-BR" sz="2800" dirty="0"/>
              <a:t>, que nega os efeitos fisiológicos dessas substâncias...</a:t>
            </a:r>
          </a:p>
          <a:p>
            <a:endParaRPr lang="pt-BR" sz="2800" dirty="0"/>
          </a:p>
          <a:p>
            <a:r>
              <a:rPr lang="pt-BR" sz="2800" b="1" dirty="0"/>
              <a:t>Perspectiva farmacológica reducionista </a:t>
            </a:r>
            <a:r>
              <a:rPr lang="pt-BR" sz="2800" dirty="0"/>
              <a:t>que toma o consumo dessas substâncias como contato entre um individuo universal e uma molécula capaz de engendrar os mesmos efeitos, ignorando dimensões históricas, simbólicas, políticas e morais...”</a:t>
            </a:r>
          </a:p>
          <a:p>
            <a:endParaRPr lang="pt-BR" sz="2500" dirty="0"/>
          </a:p>
          <a:p>
            <a:endParaRPr lang="pt-BR" sz="2500" dirty="0"/>
          </a:p>
          <a:p>
            <a:r>
              <a:rPr lang="pt-BR" sz="2500" dirty="0"/>
              <a:t>(</a:t>
            </a:r>
            <a:r>
              <a:rPr lang="pt-BR" dirty="0"/>
              <a:t>Beatriz </a:t>
            </a:r>
            <a:r>
              <a:rPr lang="pt-BR" dirty="0" err="1"/>
              <a:t>Labate</a:t>
            </a:r>
            <a:r>
              <a:rPr lang="pt-BR" dirty="0"/>
              <a:t> e Mauricio </a:t>
            </a:r>
            <a:r>
              <a:rPr lang="pt-BR" dirty="0" err="1"/>
              <a:t>Fiore</a:t>
            </a:r>
            <a:r>
              <a:rPr lang="pt-BR" dirty="0"/>
              <a:t>– introdução de Drogas e Cultura</a:t>
            </a:r>
            <a:r>
              <a:rPr lang="pt-BR" sz="2500" dirty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Quem são os sujeitos?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Usuário – “dependente químico “: objeto elemento </a:t>
            </a:r>
            <a:r>
              <a:rPr lang="pt-BR" dirty="0" err="1"/>
              <a:t>capturante</a:t>
            </a:r>
            <a:r>
              <a:rPr lang="pt-BR" dirty="0"/>
              <a:t> – negação do sujeito que é vítima da substancia portanto só sai dessa situação com abstinência, sem contato com o objeto</a:t>
            </a:r>
          </a:p>
          <a:p>
            <a:r>
              <a:rPr lang="pt-BR" dirty="0"/>
              <a:t>Divisão de humanos e não humanos – toda vida vale a pena ! (</a:t>
            </a:r>
            <a:r>
              <a:rPr lang="pt-BR" sz="2000" dirty="0"/>
              <a:t>Emerson</a:t>
            </a:r>
            <a:r>
              <a:rPr lang="pt-BR" dirty="0"/>
              <a:t> </a:t>
            </a:r>
            <a:r>
              <a:rPr lang="pt-BR" sz="2000" dirty="0" err="1"/>
              <a:t>Merhy</a:t>
            </a:r>
            <a:r>
              <a:rPr lang="pt-BR" dirty="0"/>
              <a:t>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725144"/>
            <a:ext cx="3176101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“...princípio de que </a:t>
            </a:r>
            <a:r>
              <a:rPr lang="pt-BR" sz="3600" b="1" dirty="0"/>
              <a:t>definições e práticas relacionadas às drogas são produtos históricos e culturais</a:t>
            </a:r>
            <a:r>
              <a:rPr lang="pt-BR" sz="3600" dirty="0"/>
              <a:t>, que remetem a modos particulares de compreensão, experimentação e engajamento no mundo, sujeitos a regularidades e padrões, mas também a variações e mudanças...”</a:t>
            </a:r>
          </a:p>
          <a:p>
            <a:r>
              <a:rPr lang="pt-BR" sz="3600" dirty="0"/>
              <a:t>(</a:t>
            </a:r>
            <a:r>
              <a:rPr lang="pt-BR" sz="2000" dirty="0"/>
              <a:t>Julio Assis Simões – prefácio de Drogas e Cultura</a:t>
            </a:r>
            <a:r>
              <a:rPr lang="pt-BR" sz="3600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há um grupo humano onde não se tenha detectado o uso de alguma droga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53101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Antiguidade droga – grego </a:t>
            </a:r>
            <a:r>
              <a:rPr lang="pt-BR" dirty="0" err="1"/>
              <a:t>phármakon</a:t>
            </a:r>
            <a:r>
              <a:rPr lang="pt-BR" dirty="0"/>
              <a:t> – remédio e veneno (inseparável)</a:t>
            </a:r>
          </a:p>
          <a:p>
            <a:r>
              <a:rPr lang="pt-BR" dirty="0"/>
              <a:t>Anos de esforço – cruzada farmacológica – autoridade sanitária passaram a classificar drogas lícitas e ilícitas</a:t>
            </a:r>
          </a:p>
          <a:p>
            <a:r>
              <a:rPr lang="pt-BR" dirty="0"/>
              <a:t>(</a:t>
            </a:r>
            <a:r>
              <a:rPr lang="pt-BR" sz="1800" dirty="0"/>
              <a:t>A. </a:t>
            </a:r>
            <a:r>
              <a:rPr lang="pt-BR" sz="1800" dirty="0" err="1"/>
              <a:t>Escohotado</a:t>
            </a:r>
            <a:r>
              <a:rPr lang="pt-BR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Drogas lícitas e ilícitas no tempo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25780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Inquisição - droga tabaco  - só satanás pode conferir ao homem a faculdade de soltar fumaça pela boca</a:t>
            </a:r>
          </a:p>
          <a:p>
            <a:r>
              <a:rPr lang="pt-BR" dirty="0"/>
              <a:t>1691 – região alemã de </a:t>
            </a:r>
            <a:r>
              <a:rPr lang="pt-BR" dirty="0" err="1"/>
              <a:t>Luneberg</a:t>
            </a:r>
            <a:r>
              <a:rPr lang="pt-BR" dirty="0"/>
              <a:t> decreta pena de morte para uso do tabaco, seguido de vários países</a:t>
            </a:r>
          </a:p>
          <a:p>
            <a:r>
              <a:rPr lang="pt-BR" dirty="0"/>
              <a:t>1642 – excomungado o usuário de tabaco</a:t>
            </a:r>
          </a:p>
          <a:p>
            <a:r>
              <a:rPr lang="pt-BR" dirty="0"/>
              <a:t>Antes de terminar século XVII o hábito de fumar tinha chegado a  todos os continentes</a:t>
            </a:r>
          </a:p>
          <a:p>
            <a:r>
              <a:rPr lang="pt-BR" dirty="0"/>
              <a:t>Café reprovado na parte protestante da Europa na mesma época</a:t>
            </a:r>
          </a:p>
          <a:p>
            <a:r>
              <a:rPr lang="pt-BR" dirty="0"/>
              <a:t>(</a:t>
            </a:r>
            <a:r>
              <a:rPr lang="pt-BR" sz="2200" dirty="0"/>
              <a:t>A. </a:t>
            </a:r>
            <a:r>
              <a:rPr lang="pt-BR" sz="2200" dirty="0" err="1"/>
              <a:t>Escohotado</a:t>
            </a:r>
            <a:r>
              <a:rPr lang="pt-BR" dirty="0"/>
              <a:t>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26255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Drogas lícitas e ilícitas no tempo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625" y="9327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Cocaína vendida em farmácia na Europa para depressão, fadiga, século XIX</a:t>
            </a:r>
          </a:p>
          <a:p>
            <a:r>
              <a:rPr lang="pt-BR" dirty="0"/>
              <a:t>Encontro Liga das nações para definir o que devia ser proibido – encontro de 1924 representante brasileiro propõe introduzir a maconha – ONU 1961 a colocou na lista de perigosos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(</a:t>
            </a:r>
            <a:r>
              <a:rPr lang="pt-BR" sz="1800" dirty="0"/>
              <a:t>A. </a:t>
            </a:r>
            <a:r>
              <a:rPr lang="pt-BR" sz="1800" dirty="0" err="1"/>
              <a:t>Escohotado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pic>
        <p:nvPicPr>
          <p:cNvPr id="1026" name="Picture 2" descr="Resultado de imagem para cocaina usada como remedio europa sec XIX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50246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ocaina usada como remedio europa sec XIX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77" y="4653136"/>
            <a:ext cx="3590809" cy="17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Drogas lícitas e ilícitas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3 tipo substâncias psicoativas</a:t>
            </a:r>
          </a:p>
          <a:p>
            <a:pPr lvl="1"/>
            <a:r>
              <a:rPr lang="pt-BR" dirty="0"/>
              <a:t>Ilícitas</a:t>
            </a:r>
          </a:p>
          <a:p>
            <a:pPr lvl="1"/>
            <a:r>
              <a:rPr lang="pt-BR" dirty="0"/>
              <a:t>Lícitas efeito </a:t>
            </a:r>
            <a:r>
              <a:rPr lang="pt-BR" dirty="0" err="1"/>
              <a:t>recreacional</a:t>
            </a:r>
            <a:endParaRPr lang="pt-BR" dirty="0"/>
          </a:p>
          <a:p>
            <a:pPr lvl="1"/>
            <a:r>
              <a:rPr lang="pt-BR" dirty="0"/>
              <a:t>Lícitas efeito terapêutico</a:t>
            </a:r>
          </a:p>
          <a:p>
            <a:r>
              <a:rPr lang="pt-BR" b="1" dirty="0"/>
              <a:t>Podemos ter uso abusivo nos três grupos</a:t>
            </a:r>
            <a:r>
              <a:rPr lang="pt-BR" dirty="0"/>
              <a:t> (um terço das intoxicações são por drogas farmacêuticas – </a:t>
            </a:r>
            <a:r>
              <a:rPr lang="pt-BR" sz="1900" dirty="0"/>
              <a:t>Henrique Carneiro</a:t>
            </a:r>
            <a:r>
              <a:rPr lang="pt-BR" dirty="0"/>
              <a:t>)</a:t>
            </a:r>
          </a:p>
          <a:p>
            <a:r>
              <a:rPr lang="pt-BR" dirty="0"/>
              <a:t>Industria Farmacêutica – monopólio comercial e de quem prescreve</a:t>
            </a:r>
          </a:p>
          <a:p>
            <a:r>
              <a:rPr lang="pt-BR" dirty="0"/>
              <a:t>(</a:t>
            </a:r>
            <a:r>
              <a:rPr lang="pt-BR" sz="2200" dirty="0"/>
              <a:t>Drogas: muito além da hipocrisia – Henrique Carneiro</a:t>
            </a:r>
            <a:r>
              <a:rPr lang="pt-BR" dirty="0"/>
              <a:t>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Drogas lícitas e ilícitas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4040188" cy="3951288"/>
          </a:xfrm>
        </p:spPr>
        <p:txBody>
          <a:bodyPr>
            <a:normAutofit fontScale="70000" lnSpcReduction="20000"/>
          </a:bodyPr>
          <a:lstStyle/>
          <a:p>
            <a:r>
              <a:rPr lang="pt-BR" sz="2800" b="1" dirty="0"/>
              <a:t>Se vende um modo de produção de subjetividades - Disputam estilos de vida</a:t>
            </a:r>
          </a:p>
          <a:p>
            <a:r>
              <a:rPr lang="pt-BR" sz="2800" dirty="0"/>
              <a:t>Anti psicóticos, soníferos, tranquilizantes e </a:t>
            </a:r>
            <a:r>
              <a:rPr lang="pt-BR" sz="2800" dirty="0" err="1"/>
              <a:t>anti-depressivos</a:t>
            </a:r>
            <a:r>
              <a:rPr lang="pt-BR" sz="2800" dirty="0"/>
              <a:t> - carros chefes da industria farmacêutica desde 1950</a:t>
            </a:r>
          </a:p>
          <a:p>
            <a:r>
              <a:rPr lang="pt-BR" sz="2800" dirty="0"/>
              <a:t>Crescem em venda ao mesmo tempo  que crescem as proibições a drogas de cultivo tradicional milenar</a:t>
            </a:r>
          </a:p>
          <a:p>
            <a:r>
              <a:rPr lang="pt-BR" sz="2800" dirty="0"/>
              <a:t>“</a:t>
            </a:r>
            <a:r>
              <a:rPr lang="pt-BR" sz="2800" b="1" dirty="0"/>
              <a:t>Legalização e controle público afastariam crime organizado</a:t>
            </a:r>
            <a:r>
              <a:rPr lang="pt-BR" sz="2800" dirty="0"/>
              <a:t>” </a:t>
            </a:r>
            <a:r>
              <a:rPr lang="pt-BR" sz="1800" dirty="0"/>
              <a:t>Henrique Carneiro</a:t>
            </a:r>
          </a:p>
        </p:txBody>
      </p:sp>
      <p:pic>
        <p:nvPicPr>
          <p:cNvPr id="4" name="Picture 3" descr="C:\Users\Treinamento-M83-PC2\Downloads\IMG_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3203848" cy="21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4850705" y="1309800"/>
            <a:ext cx="4041775" cy="3951288"/>
          </a:xfrm>
        </p:spPr>
        <p:txBody>
          <a:bodyPr>
            <a:normAutofit/>
          </a:bodyPr>
          <a:lstStyle/>
          <a:p>
            <a:pPr lvl="0"/>
            <a:r>
              <a:rPr lang="pt-BR" sz="1800" dirty="0">
                <a:solidFill>
                  <a:prstClr val="black"/>
                </a:solidFill>
              </a:rPr>
              <a:t>Estudo que reuniu dados de vários países que </a:t>
            </a:r>
            <a:r>
              <a:rPr lang="pt-BR" sz="1800" b="1" dirty="0">
                <a:solidFill>
                  <a:prstClr val="black"/>
                </a:solidFill>
              </a:rPr>
              <a:t>implementaram leis liberalizantes sobre o uso e o porte de drogas </a:t>
            </a:r>
            <a:r>
              <a:rPr lang="pt-BR" sz="1800" dirty="0">
                <a:solidFill>
                  <a:prstClr val="black"/>
                </a:solidFill>
              </a:rPr>
              <a:t>revelou que, no Reino Unido, na Itália, na Espanha e nos Estados Unidos, por exemplo, </a:t>
            </a:r>
            <a:r>
              <a:rPr lang="pt-BR" sz="1800" b="1" dirty="0">
                <a:solidFill>
                  <a:prstClr val="black"/>
                </a:solidFill>
              </a:rPr>
              <a:t>não foi verificado aumento significativo do consumo de </a:t>
            </a:r>
            <a:r>
              <a:rPr lang="pt-BR" sz="1800" b="1" dirty="0" err="1">
                <a:solidFill>
                  <a:prstClr val="black"/>
                </a:solidFill>
              </a:rPr>
              <a:t>drogas</a:t>
            </a:r>
            <a:r>
              <a:rPr lang="pt-BR" sz="1800" dirty="0" err="1">
                <a:solidFill>
                  <a:prstClr val="black"/>
                </a:solidFill>
              </a:rPr>
              <a:t> — tampouco</a:t>
            </a:r>
            <a:r>
              <a:rPr lang="pt-BR" sz="1800" dirty="0">
                <a:solidFill>
                  <a:prstClr val="black"/>
                </a:solidFill>
              </a:rPr>
              <a:t> generalizado. A pesquisa também mostrou que, embora tenham verificado aumento nas notificações por porte de drogas, não houve aumento dos índices de violência.</a:t>
            </a:r>
          </a:p>
          <a:p>
            <a:endParaRPr lang="pt-BR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às drogas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4525963"/>
          </a:xfrm>
        </p:spPr>
        <p:txBody>
          <a:bodyPr>
            <a:normAutofit fontScale="92500"/>
          </a:bodyPr>
          <a:lstStyle/>
          <a:p>
            <a:r>
              <a:rPr lang="pt-BR" dirty="0"/>
              <a:t>Estratégia </a:t>
            </a:r>
            <a:r>
              <a:rPr lang="pt-BR" dirty="0" err="1"/>
              <a:t>proibicionista</a:t>
            </a:r>
            <a:r>
              <a:rPr lang="pt-BR" dirty="0"/>
              <a:t> precisa do “ilícito” e da “epidemia” pra se legitimar</a:t>
            </a:r>
          </a:p>
          <a:p>
            <a:r>
              <a:rPr lang="pt-BR" dirty="0"/>
              <a:t>ONU – narcotráfico movimenta 400 bilhões de dólares / ano – disputa na </a:t>
            </a:r>
            <a:r>
              <a:rPr lang="pt-BR" dirty="0" err="1"/>
              <a:t>Assembléia</a:t>
            </a:r>
            <a:r>
              <a:rPr lang="pt-BR" dirty="0"/>
              <a:t> Mundial da Saúde</a:t>
            </a:r>
          </a:p>
          <a:p>
            <a:r>
              <a:rPr lang="pt-BR" dirty="0"/>
              <a:t>Ferramenta para manter pobres e negros marginalizados – “o sucesso da guerra às drogas foi fazer acreditar que um grupo está mais propenso ao crime que outro” </a:t>
            </a:r>
          </a:p>
          <a:p>
            <a:pPr>
              <a:buNone/>
            </a:pPr>
            <a:r>
              <a:rPr lang="pt-BR" sz="2000" dirty="0"/>
              <a:t>       Deborah Small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28" y="4221088"/>
            <a:ext cx="4708772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às drogas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29" y="908720"/>
            <a:ext cx="8964488" cy="4525963"/>
          </a:xfrm>
        </p:spPr>
        <p:txBody>
          <a:bodyPr>
            <a:noAutofit/>
          </a:bodyPr>
          <a:lstStyle/>
          <a:p>
            <a:r>
              <a:rPr lang="pt-BR" sz="2400" dirty="0"/>
              <a:t>Epidemia de </a:t>
            </a:r>
            <a:r>
              <a:rPr lang="pt-BR" sz="2400" dirty="0" err="1"/>
              <a:t>crack</a:t>
            </a:r>
            <a:r>
              <a:rPr lang="pt-BR" sz="2400" dirty="0"/>
              <a:t>?</a:t>
            </a:r>
          </a:p>
          <a:p>
            <a:r>
              <a:rPr lang="pt-BR" sz="2400" dirty="0"/>
              <a:t>Mal que se alastra... Campanha alarmista...</a:t>
            </a:r>
          </a:p>
          <a:p>
            <a:pPr marL="0" indent="0">
              <a:buNone/>
            </a:pPr>
            <a:r>
              <a:rPr lang="pt-BR" sz="2000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52" y="1916832"/>
            <a:ext cx="7405842" cy="46381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954</Words>
  <Application>Microsoft Office PowerPoint</Application>
  <PresentationFormat>Apresentação na tela (4:3)</PresentationFormat>
  <Paragraphs>82</Paragraphs>
  <Slides>16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do Office</vt:lpstr>
      <vt:lpstr>Drogas e sua produção  </vt:lpstr>
      <vt:lpstr>Apresentação do PowerPoint</vt:lpstr>
      <vt:lpstr>Não há um grupo humano onde não se tenha detectado o uso de alguma droga </vt:lpstr>
      <vt:lpstr>Drogas lícitas e ilícitas no tempo</vt:lpstr>
      <vt:lpstr>Drogas lícitas e ilícitas no tempo</vt:lpstr>
      <vt:lpstr>Drogas lícitas e ilícitas</vt:lpstr>
      <vt:lpstr>Drogas lícitas e ilícitas</vt:lpstr>
      <vt:lpstr>Guerra às drogas</vt:lpstr>
      <vt:lpstr>Guerra às drogas</vt:lpstr>
      <vt:lpstr>Guerra às drogas</vt:lpstr>
      <vt:lpstr>Apresentação do PowerPoint</vt:lpstr>
      <vt:lpstr>Apresentação do PowerPoint</vt:lpstr>
      <vt:lpstr>Apresentação do PowerPoint</vt:lpstr>
      <vt:lpstr>Encarceramento</vt:lpstr>
      <vt:lpstr>Apresentação do PowerPoint</vt:lpstr>
      <vt:lpstr>Quem são os sujeitos?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drogas no mundo</dc:title>
  <dc:creator>Treinamento</dc:creator>
  <cp:lastModifiedBy>Laura Feuerwerker</cp:lastModifiedBy>
  <cp:revision>79</cp:revision>
  <cp:lastPrinted>2017-02-21T22:46:36Z</cp:lastPrinted>
  <dcterms:created xsi:type="dcterms:W3CDTF">2017-02-20T14:16:53Z</dcterms:created>
  <dcterms:modified xsi:type="dcterms:W3CDTF">2020-02-27T14:41:06Z</dcterms:modified>
</cp:coreProperties>
</file>