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7"/>
  </p:notesMasterIdLst>
  <p:handoutMasterIdLst>
    <p:handoutMasterId r:id="rId28"/>
  </p:handoutMasterIdLst>
  <p:sldIdLst>
    <p:sldId id="446" r:id="rId13"/>
    <p:sldId id="620" r:id="rId14"/>
    <p:sldId id="727" r:id="rId15"/>
    <p:sldId id="703" r:id="rId16"/>
    <p:sldId id="721" r:id="rId17"/>
    <p:sldId id="718" r:id="rId18"/>
    <p:sldId id="719" r:id="rId19"/>
    <p:sldId id="720" r:id="rId20"/>
    <p:sldId id="724" r:id="rId21"/>
    <p:sldId id="725" r:id="rId22"/>
    <p:sldId id="726" r:id="rId23"/>
    <p:sldId id="722" r:id="rId24"/>
    <p:sldId id="723" r:id="rId25"/>
    <p:sldId id="679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DCD324"/>
    <a:srgbClr val="C0C1BF"/>
    <a:srgbClr val="7B2629"/>
    <a:srgbClr val="4D4D4F"/>
    <a:srgbClr val="505150"/>
    <a:srgbClr val="205C77"/>
    <a:srgbClr val="000000"/>
    <a:srgbClr val="226A8A"/>
    <a:srgbClr val="0F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111" d="100"/>
          <a:sy n="111" d="100"/>
        </p:scale>
        <p:origin x="91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79.png"/><Relationship Id="rId3" Type="http://schemas.openxmlformats.org/officeDocument/2006/relationships/image" Target="../media/image177.png"/><Relationship Id="rId21" Type="http://schemas.openxmlformats.org/officeDocument/2006/relationships/image" Target="../media/image196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5" Type="http://schemas.openxmlformats.org/officeDocument/2006/relationships/image" Target="../media/image201.png"/><Relationship Id="rId2" Type="http://schemas.openxmlformats.org/officeDocument/2006/relationships/image" Target="../media/image176.png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24" Type="http://schemas.openxmlformats.org/officeDocument/2006/relationships/image" Target="../media/image199.png"/><Relationship Id="rId5" Type="http://schemas.openxmlformats.org/officeDocument/2006/relationships/image" Target="../media/image175.png"/><Relationship Id="rId15" Type="http://schemas.openxmlformats.org/officeDocument/2006/relationships/image" Target="../media/image190.png"/><Relationship Id="rId23" Type="http://schemas.openxmlformats.org/officeDocument/2006/relationships/image" Target="../media/image198.png"/><Relationship Id="rId10" Type="http://schemas.openxmlformats.org/officeDocument/2006/relationships/image" Target="../media/image185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6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11" Type="http://schemas.openxmlformats.org/officeDocument/2006/relationships/image" Target="../media/image25.png"/><Relationship Id="rId5" Type="http://schemas.openxmlformats.org/officeDocument/2006/relationships/image" Target="../media/image265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9682" y="-2392"/>
            <a:ext cx="5516838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algn="ctr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25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Gráficos de potencial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3/12/2020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8" y="1045011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0" y="399948"/>
            <a:ext cx="8996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intensidade da força que agirá inicialmente sobre a partícula.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que sentido a partícula se deslocará inicialmente.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energia total da partícula (cinética + potencial).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maior valor da energia cinética que essa partícula pode atingir.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posições em que a partícula para.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6C59DD1-A6B6-4283-B54F-6F7CBFBFF400}"/>
                  </a:ext>
                </a:extLst>
              </p:cNvPr>
              <p:cNvSpPr txBox="1"/>
              <p:nvPr/>
            </p:nvSpPr>
            <p:spPr>
              <a:xfrm>
                <a:off x="78745" y="1728797"/>
                <a:ext cx="2199320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/>
                  <a:t>d)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𝑑𝑈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6C59DD1-A6B6-4283-B54F-6F7CBFBFF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5" y="1728797"/>
                <a:ext cx="2199320" cy="354584"/>
              </a:xfrm>
              <a:prstGeom prst="rect">
                <a:avLst/>
              </a:prstGeom>
              <a:blipFill>
                <a:blip r:embed="rId2"/>
                <a:stretch>
                  <a:fillRect l="-5817" t="-1724" r="-831" b="-206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CDA81B4-C064-4D8B-9865-51ACE80C5D4F}"/>
                  </a:ext>
                </a:extLst>
              </p:cNvPr>
              <p:cNvSpPr txBox="1"/>
              <p:nvPr/>
            </p:nvSpPr>
            <p:spPr>
              <a:xfrm>
                <a:off x="2358399" y="1801533"/>
                <a:ext cx="15465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=16−4→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CDA81B4-C064-4D8B-9865-51ACE80C5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99" y="1801533"/>
                <a:ext cx="1546577" cy="246221"/>
              </a:xfrm>
              <a:prstGeom prst="rect">
                <a:avLst/>
              </a:prstGeom>
              <a:blipFill>
                <a:blip r:embed="rId3"/>
                <a:stretch>
                  <a:fillRect l="-2756" r="-1181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5566AEF-1B39-478B-A02E-66C68C6D3577}"/>
                  </a:ext>
                </a:extLst>
              </p:cNvPr>
              <p:cNvSpPr txBox="1"/>
              <p:nvPr/>
            </p:nvSpPr>
            <p:spPr>
              <a:xfrm>
                <a:off x="3904976" y="1742309"/>
                <a:ext cx="208416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pt-BR" sz="1600" b="0" dirty="0"/>
                  <a:t> </a:t>
                </a:r>
                <a:r>
                  <a:rPr lang="pt-BR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x = 1 m,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pt-BR" sz="1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5566AEF-1B39-478B-A02E-66C68C6D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976" y="1742309"/>
                <a:ext cx="2084160" cy="338554"/>
              </a:xfrm>
              <a:prstGeom prst="rect">
                <a:avLst/>
              </a:prstGeom>
              <a:blipFill>
                <a:blip r:embed="rId4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A77827CD-7348-4B42-8FA0-ADF1F8305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926" y="112158"/>
            <a:ext cx="3175329" cy="19687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00BF904-9947-4D07-8A10-2B48C740D28A}"/>
              </a:ext>
            </a:extLst>
          </p:cNvPr>
          <p:cNvSpPr txBox="1"/>
          <p:nvPr/>
        </p:nvSpPr>
        <p:spPr>
          <a:xfrm>
            <a:off x="-13447" y="2199376"/>
            <a:ext cx="891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e)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abandonada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v=0 move-se no sentido da aceleração; como F&gt;0, move-se para a direita inicialmente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A09BEC2-FE6B-40E3-B428-56DA93B176D5}"/>
                  </a:ext>
                </a:extLst>
              </p:cNvPr>
              <p:cNvSpPr txBox="1"/>
              <p:nvPr/>
            </p:nvSpPr>
            <p:spPr>
              <a:xfrm>
                <a:off x="49228" y="2653925"/>
                <a:ext cx="62305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=−7 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K=0 (abandonada),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A09BEC2-FE6B-40E3-B428-56DA93B17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" y="2653925"/>
                <a:ext cx="6230547" cy="369332"/>
              </a:xfrm>
              <a:prstGeom prst="rect">
                <a:avLst/>
              </a:prstGeom>
              <a:blipFill>
                <a:blip r:embed="rId6"/>
                <a:stretch>
                  <a:fillRect l="-783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B293C84-95EF-4152-879D-7EBC22D5F5A4}"/>
                  </a:ext>
                </a:extLst>
              </p:cNvPr>
              <p:cNvSpPr txBox="1"/>
              <p:nvPr/>
            </p:nvSpPr>
            <p:spPr>
              <a:xfrm>
                <a:off x="6130178" y="2653925"/>
                <a:ext cx="135311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pt-BR" dirty="0"/>
                  <a:t> J (i)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B293C84-95EF-4152-879D-7EBC22D5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178" y="2653925"/>
                <a:ext cx="1353110" cy="369332"/>
              </a:xfrm>
              <a:prstGeom prst="rect">
                <a:avLst/>
              </a:prstGeom>
              <a:blipFill>
                <a:blip r:embed="rId7"/>
                <a:stretch>
                  <a:fillRect t="-8197" r="-450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480686D-B245-4CB0-B540-747CE9375ABF}"/>
                  </a:ext>
                </a:extLst>
              </p:cNvPr>
              <p:cNvSpPr txBox="1"/>
              <p:nvPr/>
            </p:nvSpPr>
            <p:spPr>
              <a:xfrm>
                <a:off x="1938641" y="3149666"/>
                <a:ext cx="7126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máximo quando U é mínimo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x=2 m (do item b)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−4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=−16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𝐽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480686D-B245-4CB0-B540-747CE9375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41" y="3149666"/>
                <a:ext cx="7126613" cy="338554"/>
              </a:xfrm>
              <a:prstGeom prst="rect">
                <a:avLst/>
              </a:prstGeom>
              <a:blipFill>
                <a:blip r:embed="rId8"/>
                <a:stretch>
                  <a:fillRect l="-428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3A7000-9D56-4064-8023-254ECA552C91}"/>
                  </a:ext>
                </a:extLst>
              </p:cNvPr>
              <p:cNvSpPr txBox="1"/>
              <p:nvPr/>
            </p:nvSpPr>
            <p:spPr>
              <a:xfrm>
                <a:off x="338443" y="3134184"/>
                <a:ext cx="1600199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pt-BR" sz="1800" dirty="0"/>
                  <a:t> </a:t>
                </a:r>
                <a:r>
                  <a:rPr lang="pt-BR" dirty="0"/>
                  <a:t>(</a:t>
                </a:r>
                <a:r>
                  <a:rPr lang="pt-BR" dirty="0" err="1"/>
                  <a:t>ii</a:t>
                </a:r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3A7000-9D56-4064-8023-254ECA55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43" y="3134184"/>
                <a:ext cx="1600199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CF8FE7-37EC-4C2D-88A4-0707D899E739}"/>
              </a:ext>
            </a:extLst>
          </p:cNvPr>
          <p:cNvSpPr txBox="1"/>
          <p:nvPr/>
        </p:nvSpPr>
        <p:spPr>
          <a:xfrm>
            <a:off x="78745" y="3135148"/>
            <a:ext cx="519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g)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9D96A5B-82B0-49E1-902C-C0E6C25C8E61}"/>
                  </a:ext>
                </a:extLst>
              </p:cNvPr>
              <p:cNvSpPr txBox="1"/>
              <p:nvPr/>
            </p:nvSpPr>
            <p:spPr>
              <a:xfrm>
                <a:off x="251347" y="3514370"/>
                <a:ext cx="738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Usando esse valor em (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 a energia de (i)-&gt;(i) em (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−7=−16+</m:t>
                    </m:r>
                    <m:r>
                      <a:rPr lang="pt-B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𝐾</m:t>
                    </m:r>
                    <m:r>
                      <a:rPr lang="pt-B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9D96A5B-82B0-49E1-902C-C0E6C25C8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" y="3514370"/>
                <a:ext cx="7381764" cy="369332"/>
              </a:xfrm>
              <a:prstGeom prst="rect">
                <a:avLst/>
              </a:prstGeom>
              <a:blipFill>
                <a:blip r:embed="rId10"/>
                <a:stretch>
                  <a:fillRect l="-661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E6B68EA-AF24-42D2-AD1A-953E085E9625}"/>
                  </a:ext>
                </a:extLst>
              </p:cNvPr>
              <p:cNvSpPr txBox="1"/>
              <p:nvPr/>
            </p:nvSpPr>
            <p:spPr>
              <a:xfrm>
                <a:off x="7477590" y="3560536"/>
                <a:ext cx="100226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E6B68EA-AF24-42D2-AD1A-953E085E9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590" y="3560536"/>
                <a:ext cx="1002262" cy="276999"/>
              </a:xfrm>
              <a:prstGeom prst="rect">
                <a:avLst/>
              </a:prstGeom>
              <a:blipFill>
                <a:blip r:embed="rId11"/>
                <a:stretch>
                  <a:fillRect l="-5488" r="-4878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0D9F43-C9E9-4B2A-A427-A520F01A6931}"/>
              </a:ext>
            </a:extLst>
          </p:cNvPr>
          <p:cNvSpPr txBox="1"/>
          <p:nvPr/>
        </p:nvSpPr>
        <p:spPr>
          <a:xfrm>
            <a:off x="44267" y="3906430"/>
            <a:ext cx="846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h)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v=0. Olhando o gráfico para E=-7 J, vemos que esses são pontos de retorno.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3A6E20E-DB3C-4C91-8C45-3086517F700A}"/>
                  </a:ext>
                </a:extLst>
              </p:cNvPr>
              <p:cNvSpPr txBox="1"/>
              <p:nvPr/>
            </p:nvSpPr>
            <p:spPr>
              <a:xfrm>
                <a:off x="251347" y="4234560"/>
                <a:ext cx="3584828" cy="27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=−7→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=±1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pt-BR" sz="1600" i="1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3A6E20E-DB3C-4C91-8C45-3086517F7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" y="4234560"/>
                <a:ext cx="3584828" cy="273665"/>
              </a:xfrm>
              <a:prstGeom prst="rect">
                <a:avLst/>
              </a:prstGeom>
              <a:blipFill>
                <a:blip r:embed="rId12"/>
                <a:stretch>
                  <a:fillRect l="-170" r="-850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8A2B82C-12D5-4021-B49C-FA85404FC211}"/>
                  </a:ext>
                </a:extLst>
              </p:cNvPr>
              <p:cNvSpPr txBox="1"/>
              <p:nvPr/>
            </p:nvSpPr>
            <p:spPr>
              <a:xfrm>
                <a:off x="4541594" y="4197075"/>
                <a:ext cx="3938258" cy="3614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Pontos de retorno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≅2,65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8A2B82C-12D5-4021-B49C-FA85404FC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94" y="4197075"/>
                <a:ext cx="3938258" cy="361446"/>
              </a:xfrm>
              <a:prstGeom prst="rect">
                <a:avLst/>
              </a:prstGeom>
              <a:blipFill>
                <a:blip r:embed="rId13"/>
                <a:stretch>
                  <a:fillRect l="-774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4B7ED0-E69E-449B-9095-426297EF8FAF}"/>
              </a:ext>
            </a:extLst>
          </p:cNvPr>
          <p:cNvSpPr txBox="1"/>
          <p:nvPr/>
        </p:nvSpPr>
        <p:spPr>
          <a:xfrm>
            <a:off x="254007" y="4557023"/>
            <a:ext cx="846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é importante excluir as raízes negativas – a partícula nunca consegue atravessar a barreira do potencial</a:t>
            </a:r>
          </a:p>
        </p:txBody>
      </p:sp>
    </p:spTree>
    <p:extLst>
      <p:ext uri="{BB962C8B-B14F-4D97-AF65-F5344CB8AC3E}">
        <p14:creationId xmlns:p14="http://schemas.microsoft.com/office/powerpoint/2010/main" val="311512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1" y="399948"/>
            <a:ext cx="573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Descreva o movimento que a partícula teria se fosse colocada em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m e, parada nessa posição, recebesse um impulso de módulo 90 kg m/s e orientado para a esquerda.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0370F2-A309-4F61-8978-66990409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8" y="532840"/>
            <a:ext cx="2830697" cy="17550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15B1901-F137-4C99-8F42-3054B35022F4}"/>
              </a:ext>
            </a:extLst>
          </p:cNvPr>
          <p:cNvSpPr txBox="1"/>
          <p:nvPr/>
        </p:nvSpPr>
        <p:spPr>
          <a:xfrm>
            <a:off x="1" y="1208534"/>
            <a:ext cx="610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Embora esteja fora do gráfico, o potencial somente cresce quando x cresce a partir de 3, e somente decresce, quando x diminui a partir de -3.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C135FB9-3B6A-4EFD-82BE-0468B0C06595}"/>
                  </a:ext>
                </a:extLst>
              </p:cNvPr>
              <p:cNvSpPr txBox="1"/>
              <p:nvPr/>
            </p:nvSpPr>
            <p:spPr>
              <a:xfrm>
                <a:off x="107576" y="2341379"/>
                <a:ext cx="72681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partícula oscila entre os pontos de retorno, em que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=425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(porque K=0)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C135FB9-3B6A-4EFD-82BE-0468B0C06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" y="2341379"/>
                <a:ext cx="7268135" cy="338554"/>
              </a:xfrm>
              <a:prstGeom prst="rect">
                <a:avLst/>
              </a:prstGeom>
              <a:blipFill>
                <a:blip r:embed="rId3"/>
                <a:stretch>
                  <a:fillRect l="-503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FFA1AF6-CEC0-40A1-B386-C1C3B700EF06}"/>
                  </a:ext>
                </a:extLst>
              </p:cNvPr>
              <p:cNvSpPr txBox="1"/>
              <p:nvPr/>
            </p:nvSpPr>
            <p:spPr>
              <a:xfrm>
                <a:off x="51852" y="1801420"/>
                <a:ext cx="4155689" cy="47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 (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=128+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198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132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=425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J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FFA1AF6-CEC0-40A1-B386-C1C3B700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1801420"/>
                <a:ext cx="4155689" cy="476221"/>
              </a:xfrm>
              <a:prstGeom prst="rect">
                <a:avLst/>
              </a:prstGeom>
              <a:blipFill>
                <a:blip r:embed="rId4"/>
                <a:stretch>
                  <a:fillRect l="-881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/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=425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/>
                  <a:t>m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blipFill>
                <a:blip r:embed="rId5"/>
                <a:stretch>
                  <a:fillRect l="-865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A9A3709-B699-4780-A900-6D2A51853D65}"/>
              </a:ext>
            </a:extLst>
          </p:cNvPr>
          <p:cNvSpPr txBox="1"/>
          <p:nvPr/>
        </p:nvSpPr>
        <p:spPr>
          <a:xfrm>
            <a:off x="51852" y="2940449"/>
            <a:ext cx="7876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impulsionada para a esquerda, a partícula aumenta de velocidade até x=2 m,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 um pouco a velocidade de 2 m a 0 m, aumenta um pouco a velocidade de 0m ate-2m,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onde passa a reduzir a velocidade até x = - 5 m, onde para e retorna,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BAE494-44A8-44C5-8CBD-472E0A4004C6}"/>
              </a:ext>
            </a:extLst>
          </p:cNvPr>
          <p:cNvSpPr txBox="1"/>
          <p:nvPr/>
        </p:nvSpPr>
        <p:spPr>
          <a:xfrm>
            <a:off x="51852" y="3665140"/>
            <a:ext cx="8587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move-se no sentido positivo, aumenta de velocidade até x=-2 m,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 um pouco a velocidade de -2 m a 0 m, aumenta um pouco a velocidade de 0m ate 2m,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onde passa a reduzir a velocidade até x = -5 m, onde para e retorna,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Aumentando de velocidade até x = 2m e segue oscilando entre -5 e 5 m.</a:t>
            </a:r>
          </a:p>
        </p:txBody>
      </p:sp>
    </p:spTree>
    <p:extLst>
      <p:ext uri="{BB962C8B-B14F-4D97-AF65-F5344CB8AC3E}">
        <p14:creationId xmlns:p14="http://schemas.microsoft.com/office/powerpoint/2010/main" val="422088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421"/>
          <p:cNvGrpSpPr/>
          <p:nvPr/>
        </p:nvGrpSpPr>
        <p:grpSpPr>
          <a:xfrm>
            <a:off x="7478327" y="561179"/>
            <a:ext cx="7047371" cy="4666956"/>
            <a:chOff x="0" y="0"/>
            <a:chExt cx="7126605" cy="4932680"/>
          </a:xfrm>
        </p:grpSpPr>
        <p:sp>
          <p:nvSpPr>
            <p:cNvPr id="4" name="Retângulo 3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5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4497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39"/>
            <p:cNvCxnSpPr>
              <a:cxnSpLocks noChangeShapeType="1"/>
            </p:cNvCxnSpPr>
            <p:nvPr/>
          </p:nvCxnSpPr>
          <p:spPr bwMode="auto">
            <a:xfrm rot="5400000" flipH="1">
              <a:off x="1468120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0"/>
            <p:cNvCxnSpPr>
              <a:cxnSpLocks noChangeShapeType="1"/>
            </p:cNvCxnSpPr>
            <p:nvPr/>
          </p:nvCxnSpPr>
          <p:spPr bwMode="auto">
            <a:xfrm rot="5400000" flipH="1">
              <a:off x="1457960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1"/>
            <p:cNvCxnSpPr>
              <a:cxnSpLocks noChangeShapeType="1"/>
            </p:cNvCxnSpPr>
            <p:nvPr/>
          </p:nvCxnSpPr>
          <p:spPr bwMode="auto">
            <a:xfrm rot="5400000" flipH="1">
              <a:off x="1457960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2"/>
            <p:cNvCxnSpPr>
              <a:cxnSpLocks noChangeShapeType="1"/>
            </p:cNvCxnSpPr>
            <p:nvPr/>
          </p:nvCxnSpPr>
          <p:spPr bwMode="auto">
            <a:xfrm rot="5400000" flipH="1">
              <a:off x="1457325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43"/>
            <p:cNvCxnSpPr>
              <a:cxnSpLocks noChangeShapeType="1"/>
            </p:cNvCxnSpPr>
            <p:nvPr/>
          </p:nvCxnSpPr>
          <p:spPr bwMode="auto">
            <a:xfrm rot="5400000" flipH="1">
              <a:off x="1465580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444"/>
            <p:cNvSpPr>
              <a:spLocks noChangeArrowheads="1"/>
            </p:cNvSpPr>
            <p:nvPr/>
          </p:nvSpPr>
          <p:spPr bwMode="auto">
            <a:xfrm>
              <a:off x="259080" y="387985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" name="Text Box 445"/>
            <p:cNvSpPr txBox="1">
              <a:spLocks noChangeArrowheads="1"/>
            </p:cNvSpPr>
            <p:nvPr/>
          </p:nvSpPr>
          <p:spPr bwMode="auto">
            <a:xfrm>
              <a:off x="358140" y="429259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5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6" name="Oval 457"/>
            <p:cNvSpPr>
              <a:spLocks noChangeArrowheads="1"/>
            </p:cNvSpPr>
            <p:nvPr/>
          </p:nvSpPr>
          <p:spPr bwMode="auto">
            <a:xfrm>
              <a:off x="12712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7" name="Oval 458"/>
            <p:cNvSpPr>
              <a:spLocks noChangeArrowheads="1"/>
            </p:cNvSpPr>
            <p:nvPr/>
          </p:nvSpPr>
          <p:spPr bwMode="auto">
            <a:xfrm>
              <a:off x="13112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8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40" name="Line 461"/>
            <p:cNvCxnSpPr>
              <a:cxnSpLocks noChangeShapeType="1"/>
            </p:cNvCxnSpPr>
            <p:nvPr/>
          </p:nvCxnSpPr>
          <p:spPr bwMode="auto">
            <a:xfrm flipV="1">
              <a:off x="1449705" y="0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464"/>
            <p:cNvCxnSpPr>
              <a:cxnSpLocks noChangeShapeType="1"/>
            </p:cNvCxnSpPr>
            <p:nvPr/>
          </p:nvCxnSpPr>
          <p:spPr bwMode="auto">
            <a:xfrm>
              <a:off x="620395" y="509905"/>
              <a:ext cx="1149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40"/>
              <p:cNvSpPr>
                <a:spLocks noChangeArrowheads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:r>
                  <a:rPr lang="pt-BR" sz="1600" dirty="0"/>
                  <a:t>No sistema de referência escolhido,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8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blipFill>
                <a:blip r:embed="rId2"/>
                <a:stretch>
                  <a:fillRect l="-770" t="-5455" b="-2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tângulo 121"/>
          <p:cNvSpPr/>
          <p:nvPr/>
        </p:nvSpPr>
        <p:spPr>
          <a:xfrm>
            <a:off x="-74805" y="1233896"/>
            <a:ext cx="408603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a deformação máxima da mola ?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-48774" y="335211"/>
            <a:ext cx="7371685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Bloco de massa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5,0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desliza na mesa com coeficientes de atrito estático e cinético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0,6 e 0,5;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colide com uma mola de constante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250 N/m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relaxada. O bloco atinge a mola com velocidade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-1" y="30616"/>
            <a:ext cx="383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3 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/>
              <p:cNvSpPr txBox="1"/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blipFill>
                <a:blip r:embed="rId3"/>
                <a:stretch>
                  <a:fillRect l="-3000" r="-200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ixaDeTexto 47"/>
              <p:cNvSpPr txBox="1"/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ixaDeTexto 48"/>
              <p:cNvSpPr txBox="1"/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/>
              <p:cNvSpPr txBox="1"/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:r>
                  <a:rPr lang="pt-BR" sz="1600" dirty="0"/>
                  <a:t>Deformação máxima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5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blipFill>
                <a:blip r:embed="rId7"/>
                <a:stretch>
                  <a:fillRect l="-971" t="-3390" b="-186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DeTexto 51"/>
              <p:cNvSpPr txBox="1"/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250 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pt-BR" sz="1400" dirty="0"/>
                  <a:t>A força de atrito é a única dissipativa nesse sistema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blipFill>
                <a:blip r:embed="rId9"/>
                <a:stretch>
                  <a:fillRect l="-1976" t="-25000" r="-1647" b="-3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DeTexto 53"/>
              <p:cNvSpPr txBox="1"/>
              <p:nvPr/>
            </p:nvSpPr>
            <p:spPr>
              <a:xfrm>
                <a:off x="178533" y="2603632"/>
                <a:ext cx="3538982" cy="2836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3" y="2603632"/>
                <a:ext cx="3538982" cy="283604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tângulo 43"/>
              <p:cNvSpPr/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tângulo 55"/>
              <p:cNvSpPr/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tângulo 56"/>
              <p:cNvSpPr/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tângulo 57"/>
              <p:cNvSpPr/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ângulo 58"/>
              <p:cNvSpPr/>
              <p:nvPr/>
            </p:nvSpPr>
            <p:spPr>
              <a:xfrm>
                <a:off x="3661520" y="3951333"/>
                <a:ext cx="1764073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20" y="3951333"/>
                <a:ext cx="1764073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tângulo 59"/>
              <p:cNvSpPr/>
              <p:nvPr/>
            </p:nvSpPr>
            <p:spPr>
              <a:xfrm>
                <a:off x="2492095" y="3543882"/>
                <a:ext cx="18166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−0,1=0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95" y="3543882"/>
                <a:ext cx="1816651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ixaDeTexto 60"/>
              <p:cNvSpPr txBox="1"/>
              <p:nvPr/>
            </p:nvSpPr>
            <p:spPr>
              <a:xfrm>
                <a:off x="4682963" y="3396658"/>
                <a:ext cx="2910092" cy="533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63" y="3396658"/>
                <a:ext cx="2910092" cy="5338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CaixaDeTexto 61"/>
              <p:cNvSpPr txBox="1"/>
              <p:nvPr/>
            </p:nvSpPr>
            <p:spPr>
              <a:xfrm>
                <a:off x="7659897" y="3375807"/>
                <a:ext cx="10804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0,073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=−0,273</m:t>
                      </m:r>
                    </m:oMath>
                  </m:oMathPara>
                </a14:m>
                <a:endParaRPr lang="pt-BR" sz="1600" b="0" dirty="0"/>
              </a:p>
            </p:txBody>
          </p:sp>
        </mc:Choice>
        <mc:Fallback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97" y="3375807"/>
                <a:ext cx="1080424" cy="492443"/>
              </a:xfrm>
              <a:prstGeom prst="rect">
                <a:avLst/>
              </a:prstGeom>
              <a:blipFill>
                <a:blip r:embed="rId18"/>
                <a:stretch>
                  <a:fillRect l="-2260" r="-3390" b="-1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tângulo 44"/>
              <p:cNvSpPr/>
              <p:nvPr/>
            </p:nvSpPr>
            <p:spPr>
              <a:xfrm>
                <a:off x="7348853" y="3946061"/>
                <a:ext cx="1376018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 0,073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53" y="3946061"/>
                <a:ext cx="1376018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63"/>
          <p:cNvCxnSpPr/>
          <p:nvPr/>
        </p:nvCxnSpPr>
        <p:spPr>
          <a:xfrm flipH="1" flipV="1">
            <a:off x="8130759" y="3647020"/>
            <a:ext cx="752712" cy="2212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CFCF3D4E-2AA7-46CF-A016-671C4869CA2C}"/>
              </a:ext>
            </a:extLst>
          </p:cNvPr>
          <p:cNvCxnSpPr/>
          <p:nvPr/>
        </p:nvCxnSpPr>
        <p:spPr>
          <a:xfrm>
            <a:off x="7377296" y="1305701"/>
            <a:ext cx="16551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/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blipFill>
                <a:blip r:embed="rId2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/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blipFill>
                <a:blip r:embed="rId21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3752EE3F-5E4B-436C-B3C2-94D2E2B0B3C2}"/>
              </a:ext>
            </a:extLst>
          </p:cNvPr>
          <p:cNvCxnSpPr/>
          <p:nvPr/>
        </p:nvCxnSpPr>
        <p:spPr>
          <a:xfrm>
            <a:off x="8355559" y="1227889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Seta: para a Direita 64">
            <a:extLst>
              <a:ext uri="{FF2B5EF4-FFF2-40B4-BE49-F238E27FC236}">
                <a16:creationId xmlns:a16="http://schemas.microsoft.com/office/drawing/2014/main" id="{77282A78-9385-4587-AE8C-24D5CC8CC372}"/>
              </a:ext>
            </a:extLst>
          </p:cNvPr>
          <p:cNvSpPr/>
          <p:nvPr/>
        </p:nvSpPr>
        <p:spPr>
          <a:xfrm>
            <a:off x="126536" y="2876052"/>
            <a:ext cx="1164636" cy="497378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(</a:t>
            </a:r>
            <a:r>
              <a:rPr lang="pt-BR" sz="1600" dirty="0" err="1"/>
              <a:t>ii</a:t>
            </a:r>
            <a:r>
              <a:rPr lang="pt-BR" sz="1600" dirty="0"/>
              <a:t>) em (i)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768F5A8A-D141-411E-83C1-3D632AAB16D0}"/>
              </a:ext>
            </a:extLst>
          </p:cNvPr>
          <p:cNvGrpSpPr/>
          <p:nvPr/>
        </p:nvGrpSpPr>
        <p:grpSpPr>
          <a:xfrm>
            <a:off x="32950" y="4262032"/>
            <a:ext cx="8972783" cy="348705"/>
            <a:chOff x="32950" y="4262032"/>
            <a:chExt cx="8972783" cy="348705"/>
          </a:xfrm>
        </p:grpSpPr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47113E41-8FBD-4191-86D1-674097EFD5CD}"/>
                </a:ext>
              </a:extLst>
            </p:cNvPr>
            <p:cNvSpPr txBox="1"/>
            <p:nvPr/>
          </p:nvSpPr>
          <p:spPr>
            <a:xfrm>
              <a:off x="32950" y="4272183"/>
              <a:ext cx="4011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Trabalho do atrito: -0,5*50*0,073= -1,83 J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BBF80BF3-D48B-4C13-9F28-BF32EC5F8AA7}"/>
                </a:ext>
              </a:extLst>
            </p:cNvPr>
            <p:cNvSpPr txBox="1"/>
            <p:nvPr/>
          </p:nvSpPr>
          <p:spPr>
            <a:xfrm>
              <a:off x="4288891" y="4262032"/>
              <a:ext cx="4716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Trabalho da força da mola = 0,5*250*0,073^2= -0,67 J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4640A2C0-ABE1-409C-B036-65A5DAA418FD}"/>
              </a:ext>
            </a:extLst>
          </p:cNvPr>
          <p:cNvGrpSpPr/>
          <p:nvPr/>
        </p:nvGrpSpPr>
        <p:grpSpPr>
          <a:xfrm>
            <a:off x="64833" y="4559710"/>
            <a:ext cx="9046217" cy="338554"/>
            <a:chOff x="64833" y="4559710"/>
            <a:chExt cx="9046217" cy="338554"/>
          </a:xfrm>
        </p:grpSpPr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89B0CBD0-F1B6-4247-AA3D-CA53FA9ED1F2}"/>
                </a:ext>
              </a:extLst>
            </p:cNvPr>
            <p:cNvSpPr txBox="1"/>
            <p:nvPr/>
          </p:nvSpPr>
          <p:spPr>
            <a:xfrm>
              <a:off x="64833" y="4559710"/>
              <a:ext cx="4190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Variação de energia cinética:0-0,5*5*1^2= -2,5 J 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DF832DF2-9BEF-48E6-96B5-6E26C5108759}"/>
                </a:ext>
              </a:extLst>
            </p:cNvPr>
            <p:cNvSpPr txBox="1"/>
            <p:nvPr/>
          </p:nvSpPr>
          <p:spPr>
            <a:xfrm>
              <a:off x="4288891" y="4559710"/>
              <a:ext cx="482215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/>
                <a:t>Trabalho da resultante = variação de energia cinética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43" grpId="0"/>
      <p:bldP spid="54" grpId="0"/>
      <p:bldP spid="56" grpId="0"/>
      <p:bldP spid="57" grpId="0"/>
      <p:bldP spid="58" grpId="0"/>
      <p:bldP spid="59" grpId="0" animBg="1"/>
      <p:bldP spid="60" grpId="0"/>
      <p:bldP spid="62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la 421"/>
          <p:cNvGrpSpPr/>
          <p:nvPr/>
        </p:nvGrpSpPr>
        <p:grpSpPr>
          <a:xfrm>
            <a:off x="7478327" y="567867"/>
            <a:ext cx="7047371" cy="4660268"/>
            <a:chOff x="0" y="7069"/>
            <a:chExt cx="7126605" cy="4925611"/>
          </a:xfrm>
        </p:grpSpPr>
        <p:sp>
          <p:nvSpPr>
            <p:cNvPr id="3" name="Retângulo 2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395863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9"/>
            <p:cNvCxnSpPr>
              <a:cxnSpLocks noChangeShapeType="1"/>
            </p:cNvCxnSpPr>
            <p:nvPr/>
          </p:nvCxnSpPr>
          <p:spPr bwMode="auto">
            <a:xfrm rot="5400000" flipH="1">
              <a:off x="1395863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40"/>
            <p:cNvCxnSpPr>
              <a:cxnSpLocks noChangeShapeType="1"/>
            </p:cNvCxnSpPr>
            <p:nvPr/>
          </p:nvCxnSpPr>
          <p:spPr bwMode="auto">
            <a:xfrm rot="5400000" flipH="1">
              <a:off x="1385703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1"/>
            <p:cNvCxnSpPr>
              <a:cxnSpLocks noChangeShapeType="1"/>
            </p:cNvCxnSpPr>
            <p:nvPr/>
          </p:nvCxnSpPr>
          <p:spPr bwMode="auto">
            <a:xfrm rot="5400000" flipH="1">
              <a:off x="1385703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2"/>
            <p:cNvCxnSpPr>
              <a:cxnSpLocks noChangeShapeType="1"/>
            </p:cNvCxnSpPr>
            <p:nvPr/>
          </p:nvCxnSpPr>
          <p:spPr bwMode="auto">
            <a:xfrm rot="5400000" flipH="1">
              <a:off x="1385068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3"/>
            <p:cNvCxnSpPr>
              <a:cxnSpLocks noChangeShapeType="1"/>
            </p:cNvCxnSpPr>
            <p:nvPr/>
          </p:nvCxnSpPr>
          <p:spPr bwMode="auto">
            <a:xfrm rot="5400000" flipH="1">
              <a:off x="1393323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444"/>
            <p:cNvSpPr>
              <a:spLocks noChangeArrowheads="1"/>
            </p:cNvSpPr>
            <p:nvPr/>
          </p:nvSpPr>
          <p:spPr bwMode="auto">
            <a:xfrm>
              <a:off x="521374" y="362310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" name="Text Box 445"/>
            <p:cNvSpPr txBox="1">
              <a:spLocks noChangeArrowheads="1"/>
            </p:cNvSpPr>
            <p:nvPr/>
          </p:nvSpPr>
          <p:spPr bwMode="auto">
            <a:xfrm>
              <a:off x="620433" y="403584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7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9" name="Line 461"/>
            <p:cNvCxnSpPr>
              <a:cxnSpLocks noChangeShapeType="1"/>
            </p:cNvCxnSpPr>
            <p:nvPr/>
          </p:nvCxnSpPr>
          <p:spPr bwMode="auto">
            <a:xfrm flipV="1">
              <a:off x="1392594" y="7069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" name="Conector de Seta Reta 41"/>
          <p:cNvCxnSpPr/>
          <p:nvPr/>
        </p:nvCxnSpPr>
        <p:spPr>
          <a:xfrm flipH="1">
            <a:off x="7906345" y="816665"/>
            <a:ext cx="364679" cy="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949024" y="538014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8449481" y="1122900"/>
            <a:ext cx="28683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8792272" y="1043979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0" y="433341"/>
            <a:ext cx="6622868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o que acontece depois que a mola atinge sua deformação máxima.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aixaDeTexto 55"/>
              <p:cNvSpPr txBox="1"/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blipFill>
                <a:blip r:embed="rId2"/>
                <a:stretch>
                  <a:fillRect l="-4487" r="-3205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aixaDeTexto 56"/>
              <p:cNvSpPr txBox="1"/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Com os dados do problema,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,6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5,0×10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</a:t>
                </a:r>
              </a:p>
            </p:txBody>
          </p:sp>
        </mc:Choice>
        <mc:Fallback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blipFill>
                <a:blip r:embed="rId3"/>
                <a:stretch>
                  <a:fillRect l="-2815" t="-30000" r="-134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aixaDeTexto 57"/>
              <p:cNvSpPr txBox="1"/>
              <p:nvPr/>
            </p:nvSpPr>
            <p:spPr>
              <a:xfrm>
                <a:off x="5941546" y="869320"/>
                <a:ext cx="1000209" cy="2462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46" y="869320"/>
                <a:ext cx="1000209" cy="246221"/>
              </a:xfrm>
              <a:prstGeom prst="rect">
                <a:avLst/>
              </a:prstGeom>
              <a:blipFill>
                <a:blip r:embed="rId4"/>
                <a:stretch>
                  <a:fillRect l="-4268" r="-365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aixaDeTexto 58"/>
              <p:cNvSpPr txBox="1"/>
              <p:nvPr/>
            </p:nvSpPr>
            <p:spPr>
              <a:xfrm>
                <a:off x="228600" y="1278785"/>
                <a:ext cx="1044452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78785"/>
                <a:ext cx="1044452" cy="276166"/>
              </a:xfrm>
              <a:prstGeom prst="rect">
                <a:avLst/>
              </a:prstGeom>
              <a:blipFill>
                <a:blip r:embed="rId5"/>
                <a:stretch>
                  <a:fillRect l="-4678" t="-37778" r="-2807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aixaDeTexto 59"/>
              <p:cNvSpPr txBox="1"/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=−250(0,073)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blipFill>
                <a:blip r:embed="rId6"/>
                <a:stretch>
                  <a:fillRect l="-2341" t="-37778" r="-15719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ixaDeTexto 60"/>
              <p:cNvSpPr txBox="1"/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=−18 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blipFill>
                <a:blip r:embed="rId7"/>
                <a:stretch>
                  <a:fillRect l="-2602" t="-34783" r="-1859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CaixaDeTexto 61"/>
              <p:cNvSpPr txBox="1"/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𝐶𝑜𝑚𝑜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&lt;30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𝑏𝑙𝑜𝑐𝑜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𝑓𝑖𝑐𝑎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𝑝𝑎𝑟𝑎𝑑𝑜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blipFill>
                <a:blip r:embed="rId8"/>
                <a:stretch>
                  <a:fillRect l="-465" t="-32653" r="-698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/>
          <p:cNvSpPr/>
          <p:nvPr/>
        </p:nvSpPr>
        <p:spPr>
          <a:xfrm>
            <a:off x="40345" y="2115837"/>
            <a:ext cx="752463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Qual a fração da energia inicial que é dissipada pelo atrito nesse processo.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aixaDeTexto 65"/>
              <p:cNvSpPr txBox="1"/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=−(0,5)(5,0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10)(0,073)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blipFill>
                <a:blip r:embed="rId9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ixaDeTexto 66"/>
              <p:cNvSpPr txBox="1"/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=−1,83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blipFill>
                <a:blip r:embed="rId10"/>
                <a:stretch>
                  <a:fillRect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ixaDeTexto 67"/>
          <p:cNvSpPr txBox="1"/>
          <p:nvPr/>
        </p:nvSpPr>
        <p:spPr>
          <a:xfrm>
            <a:off x="272145" y="3100431"/>
            <a:ext cx="1694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inicial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aixaDeTexto 68"/>
              <p:cNvSpPr txBox="1"/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aixaDeTexto 69"/>
              <p:cNvSpPr txBox="1"/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(5,0)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aixaDeTexto 70"/>
              <p:cNvSpPr txBox="1"/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blipFill>
                <a:blip r:embed="rId13"/>
                <a:stretch>
                  <a:fillRect l="-4762" r="-68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aixaDeTexto 71"/>
              <p:cNvSpPr txBox="1"/>
              <p:nvPr/>
            </p:nvSpPr>
            <p:spPr>
              <a:xfrm>
                <a:off x="530656" y="3710106"/>
                <a:ext cx="3590214" cy="510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𝐹𝑟𝑎𝑐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𝑝𝑒𝑟𝑑𝑖𝑑𝑎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1,83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=0,73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6" y="3710106"/>
                <a:ext cx="3590214" cy="5107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 para a Direita 72"/>
          <p:cNvSpPr/>
          <p:nvPr/>
        </p:nvSpPr>
        <p:spPr>
          <a:xfrm>
            <a:off x="4638710" y="3869386"/>
            <a:ext cx="653143" cy="1921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CaixaDeTexto 73"/>
              <p:cNvSpPr txBox="1"/>
              <p:nvPr/>
            </p:nvSpPr>
            <p:spPr>
              <a:xfrm>
                <a:off x="5775765" y="3800228"/>
                <a:ext cx="16156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73%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𝑓𝑜𝑖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𝑝𝑒𝑟𝑑𝑖𝑑𝑜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65" y="3800228"/>
                <a:ext cx="1615635" cy="246221"/>
              </a:xfrm>
              <a:prstGeom prst="rect">
                <a:avLst/>
              </a:prstGeom>
              <a:blipFill>
                <a:blip r:embed="rId15"/>
                <a:stretch>
                  <a:fillRect l="-2632" r="-376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/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pt-BR" sz="1600" b="0" dirty="0"/>
                  <a:t>Eq.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slide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anterior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blipFill>
                <a:blip r:embed="rId16"/>
                <a:stretch>
                  <a:fillRect l="-3257" t="-20455" b="-4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3" grpId="0" animBg="1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9425" y="724089"/>
            <a:ext cx="8420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10, somente os de números 3, 4, 5,  8, 18, 19, 22, 25 e 26.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da lista 8 está aberto até 5ª, 2:59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3ª Prova na 2ª ou 3ª feira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 substitutiva dia 14-15/12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39148" y="2893100"/>
            <a:ext cx="869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unidimensionais com atrito e forças conservativas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Deduzir a força a partir do gráfico do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0"/>
            <a:ext cx="90048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  <a:p>
            <a:r>
              <a:rPr lang="pt-BR" b="1" dirty="0"/>
              <a:t>Livro texto - HRK</a:t>
            </a:r>
            <a:endParaRPr lang="pt-BR" dirty="0"/>
          </a:p>
          <a:p>
            <a:r>
              <a:rPr lang="pt-BR" dirty="0"/>
              <a:t>12.3 Conservação da Energia Mecânica</a:t>
            </a:r>
          </a:p>
          <a:p>
            <a:r>
              <a:rPr lang="pt-BR" dirty="0"/>
              <a:t>12.5 Sistemas conservativos unidimensionais- solução completa</a:t>
            </a:r>
          </a:p>
          <a:p>
            <a:endParaRPr lang="pt-BR" dirty="0"/>
          </a:p>
          <a:p>
            <a:r>
              <a:rPr lang="pt-BR" dirty="0"/>
              <a:t>13.1 Trabalho realizado sobre um sistema por forças externas</a:t>
            </a:r>
          </a:p>
          <a:p>
            <a:r>
              <a:rPr lang="pt-BR" dirty="0"/>
              <a:t>13.2 Energia interna de um sistema de partículas</a:t>
            </a:r>
          </a:p>
          <a:p>
            <a:r>
              <a:rPr lang="pt-BR" dirty="0"/>
              <a:t>13.3 Trabalho do atrito</a:t>
            </a:r>
          </a:p>
          <a:p>
            <a:r>
              <a:rPr lang="pt-BR" dirty="0"/>
              <a:t>13.4 Conservação de energia em um sistema de partículas</a:t>
            </a:r>
          </a:p>
          <a:p>
            <a:r>
              <a:rPr lang="pt-BR" dirty="0"/>
              <a:t>13.5 Reações e decaimentos</a:t>
            </a:r>
          </a:p>
        </p:txBody>
      </p:sp>
    </p:spTree>
    <p:extLst>
      <p:ext uri="{BB962C8B-B14F-4D97-AF65-F5344CB8AC3E}">
        <p14:creationId xmlns:p14="http://schemas.microsoft.com/office/powerpoint/2010/main" val="13942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226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8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" y="348574"/>
            <a:ext cx="7844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Bumerangue com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125 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é arremessado de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1,06 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acima do solo com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v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=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12,3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Quando ele alcança a altura de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2,32 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sua velocidade é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9,57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Determine: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 trabalho realizado sobre o bumerangue pela força da gravidade. </a:t>
            </a:r>
            <a:endParaRPr lang="pt-BR" dirty="0"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33436" y="2312409"/>
            <a:ext cx="834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a energia cinética perdida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devido à resistência do ar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Ignore o giro do bumerangue.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AF48144-16F1-4CA5-BCF2-849592C2D8E2}"/>
              </a:ext>
            </a:extLst>
          </p:cNvPr>
          <p:cNvGrpSpPr/>
          <p:nvPr/>
        </p:nvGrpSpPr>
        <p:grpSpPr>
          <a:xfrm>
            <a:off x="130106" y="1686924"/>
            <a:ext cx="7029251" cy="268118"/>
            <a:chOff x="130106" y="1686924"/>
            <a:chExt cx="7029251" cy="268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130106" y="1686924"/>
                  <a:ext cx="1949701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06" y="1686924"/>
                  <a:ext cx="1949701" cy="265970"/>
                </a:xfrm>
                <a:prstGeom prst="rect">
                  <a:avLst/>
                </a:prstGeom>
                <a:blipFill>
                  <a:blip r:embed="rId2"/>
                  <a:stretch>
                    <a:fillRect l="-1875" r="-343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470922" y="1698049"/>
                  <a:ext cx="303499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=−0,125×9,8(2,32−1,06)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0922" y="1698049"/>
                  <a:ext cx="3034998" cy="256993"/>
                </a:xfrm>
                <a:prstGeom prst="rect">
                  <a:avLst/>
                </a:prstGeom>
                <a:blipFill>
                  <a:blip r:embed="rId3"/>
                  <a:stretch>
                    <a:fillRect l="-1004" r="-2008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5976918" y="1698049"/>
                  <a:ext cx="118243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=−1,54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918" y="1698049"/>
                  <a:ext cx="1182439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093" r="-5155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2381" y="1972585"/>
                <a:ext cx="8276515" cy="37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Podia ter sido usado para fazer o cálculo: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" y="1972585"/>
                <a:ext cx="8276515" cy="375937"/>
              </a:xfrm>
              <a:prstGeom prst="rect">
                <a:avLst/>
              </a:prstGeom>
              <a:blipFill>
                <a:blip r:embed="rId5"/>
                <a:stretch>
                  <a:fillRect l="-442"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C305AA0-9B7F-429A-8FA8-996A1EF5E185}"/>
              </a:ext>
            </a:extLst>
          </p:cNvPr>
          <p:cNvGrpSpPr/>
          <p:nvPr/>
        </p:nvGrpSpPr>
        <p:grpSpPr>
          <a:xfrm>
            <a:off x="82389" y="3697469"/>
            <a:ext cx="6652467" cy="584840"/>
            <a:chOff x="669819" y="3024433"/>
            <a:chExt cx="6652467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669819" y="3066495"/>
                  <a:ext cx="1629292" cy="5007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19" y="3066495"/>
                  <a:ext cx="1629292" cy="5007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2205647" y="3024433"/>
                  <a:ext cx="3455626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0,125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×9,8×1,06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12,3)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647" y="3024433"/>
                  <a:ext cx="3455626" cy="5848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6015069" y="3162356"/>
                  <a:ext cx="13072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=10,7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069" y="3162356"/>
                  <a:ext cx="1307217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Seta para a Direita 18"/>
            <p:cNvSpPr/>
            <p:nvPr/>
          </p:nvSpPr>
          <p:spPr>
            <a:xfrm>
              <a:off x="5608669" y="324869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A5D93877-3498-46F4-BCA8-849D9F3976A5}"/>
              </a:ext>
            </a:extLst>
          </p:cNvPr>
          <p:cNvGrpSpPr/>
          <p:nvPr/>
        </p:nvGrpSpPr>
        <p:grpSpPr>
          <a:xfrm>
            <a:off x="103787" y="4254723"/>
            <a:ext cx="6523230" cy="584840"/>
            <a:chOff x="531654" y="3525821"/>
            <a:chExt cx="6618029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531654" y="3539379"/>
                  <a:ext cx="1730089" cy="514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54" y="3539379"/>
                  <a:ext cx="1730089" cy="514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/>
                <p:cNvSpPr/>
                <p:nvPr/>
              </p:nvSpPr>
              <p:spPr>
                <a:xfrm>
                  <a:off x="2149095" y="3525821"/>
                  <a:ext cx="3455626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0,125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×9,8×2,32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9,57)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095" y="3525821"/>
                  <a:ext cx="3455626" cy="5848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5932875" y="3664389"/>
                  <a:ext cx="1216808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=8,57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875" y="3664389"/>
                  <a:ext cx="1216808" cy="358303"/>
                </a:xfrm>
                <a:prstGeom prst="rect">
                  <a:avLst/>
                </a:prstGeom>
                <a:blipFill>
                  <a:blip r:embed="rId11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Seta para a Direita 19"/>
            <p:cNvSpPr/>
            <p:nvPr/>
          </p:nvSpPr>
          <p:spPr>
            <a:xfrm>
              <a:off x="5604720" y="374428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0C9DB1E-3D10-46E5-A579-32A12533323C}"/>
              </a:ext>
            </a:extLst>
          </p:cNvPr>
          <p:cNvGrpSpPr/>
          <p:nvPr/>
        </p:nvGrpSpPr>
        <p:grpSpPr>
          <a:xfrm>
            <a:off x="8121820" y="510947"/>
            <a:ext cx="305229" cy="1239731"/>
            <a:chOff x="7136178" y="384490"/>
            <a:chExt cx="254426" cy="1416389"/>
          </a:xfrm>
        </p:grpSpPr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5ECC6E08-862D-4592-B5AF-AC39BA49A919}"/>
                </a:ext>
              </a:extLst>
            </p:cNvPr>
            <p:cNvCxnSpPr/>
            <p:nvPr/>
          </p:nvCxnSpPr>
          <p:spPr>
            <a:xfrm flipV="1">
              <a:off x="7390604" y="423120"/>
              <a:ext cx="0" cy="1377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8842C49B-7AB2-4EBA-81FA-D539A6C97750}"/>
                    </a:ext>
                  </a:extLst>
                </p:cNvPr>
                <p:cNvSpPr txBox="1"/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8842C49B-7AB2-4EBA-81FA-D539A6C97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919" r="-13514" b="-4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D2DF772F-62F3-4406-B884-9CCB280C4E93}"/>
                    </a:ext>
                  </a:extLst>
                </p:cNvPr>
                <p:cNvSpPr txBox="1"/>
                <p:nvPr/>
              </p:nvSpPr>
              <p:spPr>
                <a:xfrm>
                  <a:off x="7159478" y="1515646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D2DF772F-62F3-4406-B884-9CCB280C4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478" y="1515646"/>
                  <a:ext cx="21403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4286" r="-11905" b="-2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12A9C578-BE77-4EC7-B23A-4C73A446FBEF}"/>
              </a:ext>
            </a:extLst>
          </p:cNvPr>
          <p:cNvCxnSpPr/>
          <p:nvPr/>
        </p:nvCxnSpPr>
        <p:spPr>
          <a:xfrm>
            <a:off x="8628743" y="1016000"/>
            <a:ext cx="0" cy="76071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3DD0338-055A-4352-8159-6E7952EB0BBE}"/>
                  </a:ext>
                </a:extLst>
              </p:cNvPr>
              <p:cNvSpPr txBox="1"/>
              <p:nvPr/>
            </p:nvSpPr>
            <p:spPr>
              <a:xfrm>
                <a:off x="8723158" y="1157888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3DD0338-055A-4352-8159-6E7952EB0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158" y="1157888"/>
                <a:ext cx="197939" cy="276999"/>
              </a:xfrm>
              <a:prstGeom prst="rect">
                <a:avLst/>
              </a:prstGeom>
              <a:blipFill>
                <a:blip r:embed="rId14"/>
                <a:stretch>
                  <a:fillRect l="-31250" t="-48889" r="-10312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90CC7CDE-7A17-4C13-9E97-DB0FA42671A6}"/>
              </a:ext>
            </a:extLst>
          </p:cNvPr>
          <p:cNvGrpSpPr/>
          <p:nvPr/>
        </p:nvGrpSpPr>
        <p:grpSpPr>
          <a:xfrm>
            <a:off x="112450" y="1272177"/>
            <a:ext cx="7965810" cy="358958"/>
            <a:chOff x="112450" y="1272177"/>
            <a:chExt cx="7965810" cy="358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12450" y="1272177"/>
                  <a:ext cx="1002903" cy="2925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50" y="1272177"/>
                  <a:ext cx="1002903" cy="292581"/>
                </a:xfrm>
                <a:prstGeom prst="rect">
                  <a:avLst/>
                </a:prstGeom>
                <a:blipFill>
                  <a:blip r:embed="rId15"/>
                  <a:stretch>
                    <a:fillRect l="-4242" t="-33333" r="-31515" b="-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1450432" y="1286423"/>
                  <a:ext cx="1020600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432" y="1286423"/>
                  <a:ext cx="1020600" cy="276166"/>
                </a:xfrm>
                <a:prstGeom prst="rect">
                  <a:avLst/>
                </a:prstGeom>
                <a:blipFill>
                  <a:blip r:embed="rId16"/>
                  <a:stretch>
                    <a:fillRect l="-4790" t="-35556" r="-32335" b="-2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CD27F86F-79DA-41D6-A438-312DD1134DFE}"/>
                    </a:ext>
                  </a:extLst>
                </p:cNvPr>
                <p:cNvSpPr txBox="1"/>
                <p:nvPr/>
              </p:nvSpPr>
              <p:spPr>
                <a:xfrm>
                  <a:off x="2932720" y="1302359"/>
                  <a:ext cx="1732974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CD27F86F-79DA-41D6-A438-312DD1134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720" y="1302359"/>
                  <a:ext cx="1732974" cy="283604"/>
                </a:xfrm>
                <a:prstGeom prst="rect">
                  <a:avLst/>
                </a:prstGeom>
                <a:blipFill>
                  <a:blip r:embed="rId17"/>
                  <a:stretch>
                    <a:fillRect l="-2465" t="-26087" r="-17254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A56C353C-D0CA-4C01-A45E-A2E1792F43AB}"/>
                    </a:ext>
                  </a:extLst>
                </p:cNvPr>
                <p:cNvSpPr txBox="1"/>
                <p:nvPr/>
              </p:nvSpPr>
              <p:spPr>
                <a:xfrm>
                  <a:off x="5114885" y="1292581"/>
                  <a:ext cx="29633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não foi dado, mas não importa</a:t>
                  </a:r>
                  <a:r>
                    <a:rPr lang="pt-BR" sz="1600" dirty="0"/>
                    <a:t>!</a:t>
                  </a:r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A56C353C-D0CA-4C01-A45E-A2E1792F4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885" y="1292581"/>
                  <a:ext cx="2963375" cy="338554"/>
                </a:xfrm>
                <a:prstGeom prst="rect">
                  <a:avLst/>
                </a:prstGeom>
                <a:blipFill>
                  <a:blip r:embed="rId1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11D8C70C-67CB-43FC-9DE4-2DEF32B46FB3}"/>
                  </a:ext>
                </a:extLst>
              </p:cNvPr>
              <p:cNvSpPr txBox="1"/>
              <p:nvPr/>
            </p:nvSpPr>
            <p:spPr>
              <a:xfrm>
                <a:off x="7691125" y="1802265"/>
                <a:ext cx="145287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𝑚𝑔𝑦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neste referencial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11D8C70C-67CB-43FC-9DE4-2DEF32B4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25" y="1802265"/>
                <a:ext cx="1452875" cy="492443"/>
              </a:xfrm>
              <a:prstGeom prst="rect">
                <a:avLst/>
              </a:prstGeom>
              <a:blipFill>
                <a:blip r:embed="rId19"/>
                <a:stretch>
                  <a:fillRect l="-4202" r="-3361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FC11673-DC9A-41F5-BF07-7E6641321AEB}"/>
              </a:ext>
            </a:extLst>
          </p:cNvPr>
          <p:cNvGrpSpPr/>
          <p:nvPr/>
        </p:nvGrpSpPr>
        <p:grpSpPr>
          <a:xfrm>
            <a:off x="-24821" y="2657241"/>
            <a:ext cx="4659639" cy="624908"/>
            <a:chOff x="-1" y="4169261"/>
            <a:chExt cx="4659639" cy="624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/>
                <p:cNvSpPr/>
                <p:nvPr/>
              </p:nvSpPr>
              <p:spPr>
                <a:xfrm>
                  <a:off x="-1" y="4169261"/>
                  <a:ext cx="1669881" cy="607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Retâ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4169261"/>
                  <a:ext cx="1669881" cy="60773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1269553" y="4209329"/>
                  <a:ext cx="3390085" cy="584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9,57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−12,3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=−3,73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553" y="4209329"/>
                  <a:ext cx="3390085" cy="58484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BCDE471-C3C3-415A-AB12-6972E2500B64}"/>
                  </a:ext>
                </a:extLst>
              </p:cNvPr>
              <p:cNvSpPr txBox="1"/>
              <p:nvPr/>
            </p:nvSpPr>
            <p:spPr>
              <a:xfrm>
                <a:off x="5039879" y="2688719"/>
                <a:ext cx="3784407" cy="25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BCDE471-C3C3-415A-AB12-6972E250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79" y="2688719"/>
                <a:ext cx="3784407" cy="256993"/>
              </a:xfrm>
              <a:prstGeom prst="rect">
                <a:avLst/>
              </a:prstGeom>
              <a:blipFill>
                <a:blip r:embed="rId22"/>
                <a:stretch>
                  <a:fillRect l="-1932" b="-119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E7A63A48-CCC5-45B9-ABEE-B22910C30CD6}"/>
                  </a:ext>
                </a:extLst>
              </p:cNvPr>
              <p:cNvSpPr txBox="1"/>
              <p:nvPr/>
            </p:nvSpPr>
            <p:spPr>
              <a:xfrm>
                <a:off x="4553537" y="2976864"/>
                <a:ext cx="3122538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=−3,73−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−1,54</m:t>
                          </m:r>
                        </m:e>
                      </m:d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=−2,19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E7A63A48-CCC5-45B9-ABEE-B22910C30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37" y="2976864"/>
                <a:ext cx="3122538" cy="3172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058F017-3E37-431B-B08B-B2D6DC8E37C9}"/>
                  </a:ext>
                </a:extLst>
              </p:cNvPr>
              <p:cNvSpPr txBox="1"/>
              <p:nvPr/>
            </p:nvSpPr>
            <p:spPr>
              <a:xfrm>
                <a:off x="7557247" y="2929524"/>
                <a:ext cx="1583298" cy="3493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=−2,19</m:t>
                    </m:r>
                  </m:oMath>
                </a14:m>
                <a:r>
                  <a:rPr lang="pt-BR" sz="1600" dirty="0"/>
                  <a:t> J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058F017-3E37-431B-B08B-B2D6DC8E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247" y="2929524"/>
                <a:ext cx="1583298" cy="349326"/>
              </a:xfrm>
              <a:prstGeom prst="rect">
                <a:avLst/>
              </a:prstGeom>
              <a:blipFill>
                <a:blip r:embed="rId2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332EA439-AC64-4A8B-9083-42C3E55CBAE8}"/>
              </a:ext>
            </a:extLst>
          </p:cNvPr>
          <p:cNvSpPr txBox="1"/>
          <p:nvPr/>
        </p:nvSpPr>
        <p:spPr>
          <a:xfrm>
            <a:off x="107434" y="3328137"/>
            <a:ext cx="377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Solução por conservação da energia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DBD8B7E8-340B-4A50-BEA5-E70D21CC507D}"/>
              </a:ext>
            </a:extLst>
          </p:cNvPr>
          <p:cNvGrpSpPr/>
          <p:nvPr/>
        </p:nvGrpSpPr>
        <p:grpSpPr>
          <a:xfrm>
            <a:off x="6566501" y="3835392"/>
            <a:ext cx="2577499" cy="947710"/>
            <a:chOff x="6566501" y="3835392"/>
            <a:chExt cx="2577499" cy="947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/>
                <p:cNvSpPr/>
                <p:nvPr/>
              </p:nvSpPr>
              <p:spPr>
                <a:xfrm>
                  <a:off x="6857114" y="4130972"/>
                  <a:ext cx="2286886" cy="358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=−2,18 </m:t>
                      </m:r>
                    </m:oMath>
                  </a14:m>
                  <a:r>
                    <a:rPr lang="pt-BR" sz="1600" dirty="0"/>
                    <a:t>J</a:t>
                  </a:r>
                </a:p>
              </p:txBody>
            </p:sp>
          </mc:Choice>
          <mc:Fallback xmlns="">
            <p:sp>
              <p:nvSpPr>
                <p:cNvPr id="21" name="Retângu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114" y="4130972"/>
                  <a:ext cx="2286886" cy="358303"/>
                </a:xfrm>
                <a:prstGeom prst="rect">
                  <a:avLst/>
                </a:prstGeom>
                <a:blipFill>
                  <a:blip r:embed="rId25"/>
                  <a:stretch>
                    <a:fillRect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Chave Direita 57">
              <a:extLst>
                <a:ext uri="{FF2B5EF4-FFF2-40B4-BE49-F238E27FC236}">
                  <a16:creationId xmlns:a16="http://schemas.microsoft.com/office/drawing/2014/main" id="{79312095-F39F-4618-8AF1-F139F71D7CF3}"/>
                </a:ext>
              </a:extLst>
            </p:cNvPr>
            <p:cNvSpPr/>
            <p:nvPr/>
          </p:nvSpPr>
          <p:spPr>
            <a:xfrm>
              <a:off x="6566501" y="3835392"/>
              <a:ext cx="323454" cy="94771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68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0" grpId="0"/>
      <p:bldP spid="52" grpId="0"/>
      <p:bldP spid="55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45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8410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26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19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92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Átomo de massa m à distância r de átomo de massa M, com m&lt;&lt;M. U(r) é a energia potencial. </a:t>
            </a:r>
          </a:p>
          <a:p>
            <a:pPr indent="-1270" algn="just">
              <a:lnSpc>
                <a:spcPct val="115000"/>
              </a:lnSpc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Descreva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movimento desse átomo quando a energia mecânica total: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116" y="1197750"/>
            <a:ext cx="603022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maior que zero, como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representada no gráfico.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3565" y="4187357"/>
            <a:ext cx="3260829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menor que zero, como em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blipFill>
                <a:blip r:embed="rId3"/>
                <a:stretch>
                  <a:fillRect l="-4321" r="-3704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Pontos notáveis: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mínimo do potencial em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velocidade é máxima e força nula.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 de retorno em 0,25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velocidade nula, força positiva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Dois casos, conforme o sinal da velocidade inicial,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blipFill>
                <a:blip r:embed="rId6"/>
                <a:stretch>
                  <a:fillRect l="-406" t="-1705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88151" y="4468544"/>
            <a:ext cx="887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/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inicial p/ esquerda com rapidez crescente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e decrescente daí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retorno em 0,23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quando inverte o movimento e aumenta a velocidade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pt-B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desse ponto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prossegue reduzindo a velocidade até o infinito, aonde chega com velocidade finita.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blipFill>
                <a:blip r:embed="rId7"/>
                <a:stretch>
                  <a:fillRect l="-367" t="-220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/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sempre para a direita; se começa em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0,23&lt;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&lt;0,3,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move-se com velocidade crescente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onde passa a reduzir a velocidade e vai até o infinito, onde chega com vel. finita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blipFill>
                <a:blip r:embed="rId8"/>
                <a:stretch>
                  <a:fillRect l="-354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6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26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19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c,d,e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e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blipFill>
                <a:blip r:embed="rId3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blipFill>
                <a:blip r:embed="rId4"/>
                <a:stretch>
                  <a:fillRect l="-2756" r="-2362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/>
          <p:cNvCxnSpPr/>
          <p:nvPr/>
        </p:nvCxnSpPr>
        <p:spPr>
          <a:xfrm flipV="1">
            <a:off x="7060832" y="1569045"/>
            <a:ext cx="0" cy="43200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blipFill>
                <a:blip r:embed="rId6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blipFill>
                <a:blip r:embed="rId7"/>
                <a:stretch>
                  <a:fillRect l="-1570" r="-2242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641752" y="1594329"/>
                <a:ext cx="13794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pt-BR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52" y="1594329"/>
                <a:ext cx="1379416" cy="246221"/>
              </a:xfrm>
              <a:prstGeom prst="rect">
                <a:avLst/>
              </a:prstGeom>
              <a:blipFill>
                <a:blip r:embed="rId8"/>
                <a:stretch>
                  <a:fillRect l="-2643" r="-3524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4319" y="1892506"/>
                <a:ext cx="5294334" cy="542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2,5−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−2,8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aseline="300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−19</m:t>
                          </m:r>
                        </m:num>
                        <m:den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0,9−0,2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="0" i="0" baseline="3000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=−7,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1600" b="0" i="1" baseline="30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" y="1892506"/>
                <a:ext cx="5294334" cy="542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 para a Direita 25"/>
          <p:cNvSpPr/>
          <p:nvPr/>
        </p:nvSpPr>
        <p:spPr>
          <a:xfrm>
            <a:off x="4316444" y="1633701"/>
            <a:ext cx="304800" cy="177210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7" name="Retângulo 26"/>
          <p:cNvSpPr/>
          <p:nvPr/>
        </p:nvSpPr>
        <p:spPr>
          <a:xfrm>
            <a:off x="-43342" y="2452221"/>
            <a:ext cx="50957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f,g,h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blipFill>
                <a:blip r:embed="rId10"/>
                <a:stretch>
                  <a:fillRect l="-3636" r="-303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blipFill>
                <a:blip r:embed="rId11"/>
                <a:stretch>
                  <a:fillRect l="-1268" r="-19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0,4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blipFill>
                <a:blip r:embed="rId12"/>
                <a:stretch>
                  <a:fillRect l="-1739" r="-3043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blipFill>
                <a:blip r:embed="rId13"/>
                <a:stretch>
                  <a:fillRect l="-3659" r="-3659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blipFill>
                <a:blip r:embed="rId14"/>
                <a:stretch>
                  <a:fillRect l="-2353" r="-235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5382824" y="1884085"/>
            <a:ext cx="83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negativo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6405640" y="1568988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405640" y="1927190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B2AE92-A4D9-456A-A969-2F0D1080080B}"/>
              </a:ext>
            </a:extLst>
          </p:cNvPr>
          <p:cNvCxnSpPr>
            <a:cxnSpLocks/>
          </p:cNvCxnSpPr>
          <p:nvPr/>
        </p:nvCxnSpPr>
        <p:spPr>
          <a:xfrm flipV="1">
            <a:off x="6263296" y="1258159"/>
            <a:ext cx="2475545" cy="1069395"/>
          </a:xfrm>
          <a:prstGeom prst="line">
            <a:avLst/>
          </a:prstGeom>
          <a:ln w="127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/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=−7,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×10</m:t>
                    </m:r>
                    <m:r>
                      <m:rPr>
                        <m:nor/>
                      </m:rPr>
                      <a:rPr lang="pt-BR" sz="1600" baseline="30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16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/>
                  <a:t> , não depende da energia total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blipFill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D316497C-AEE5-4D85-AFD9-7475E0E4C91D}"/>
              </a:ext>
            </a:extLst>
          </p:cNvPr>
          <p:cNvSpPr txBox="1"/>
          <p:nvPr/>
        </p:nvSpPr>
        <p:spPr>
          <a:xfrm>
            <a:off x="21987" y="4105912"/>
            <a:ext cx="906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em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positiva e, em 0,45, é negativa – podem ser calculadas da mesma maneira que no item e </a:t>
            </a:r>
          </a:p>
        </p:txBody>
      </p:sp>
    </p:spTree>
    <p:extLst>
      <p:ext uri="{BB962C8B-B14F-4D97-AF65-F5344CB8AC3E}">
        <p14:creationId xmlns:p14="http://schemas.microsoft.com/office/powerpoint/2010/main" val="6301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0" grpId="0"/>
      <p:bldP spid="33" grpId="0"/>
      <p:bldP spid="34" grpId="0"/>
      <p:bldP spid="39" grpId="0"/>
      <p:bldP spid="16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 66 kg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 (não deixe de calcular alguns valores numéricos para definir bem a curva), destacando as posições onde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extremos. 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intensidade da força que agirá inicialmente sobre a partícula.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que sentido a partícula se deslocará inicialmente.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energia total da partícula (cinética + potencial).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maior valor da energia cinética que essa partícula pode atingir.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posições em que a partícula para.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Descreva o movimento que a partícula teria se fosse colocada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e, parada nessa posição, recebesse um impulso de módulo 198 kg m/s e orientado para a esquerda.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blipFill>
                <a:blip r:embed="rId2"/>
                <a:stretch>
                  <a:fillRect l="-339" r="-339" b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9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desloca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3; marque os valores extremos.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blipFill>
                <a:blip r:embed="rId2"/>
                <a:stretch>
                  <a:fillRect l="-339" b="-61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/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 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8=0→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1600" dirty="0"/>
                  <a:t>,83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blipFill>
                <a:blip r:embed="rId3"/>
                <a:stretch>
                  <a:fillRect l="-922" t="-13333" b="-4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BBA1E791-4FB6-4479-96DA-11032310AE6E}"/>
              </a:ext>
            </a:extLst>
          </p:cNvPr>
          <p:cNvSpPr txBox="1"/>
          <p:nvPr/>
        </p:nvSpPr>
        <p:spPr>
          <a:xfrm>
            <a:off x="413496" y="2079111"/>
            <a:ext cx="4874557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potencial é nulo em x = -2,82; x = 0 e x = 2,82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/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B0D76A5-01B8-472F-853D-9AA4ACA0F0CB}"/>
              </a:ext>
            </a:extLst>
          </p:cNvPr>
          <p:cNvSpPr txBox="1"/>
          <p:nvPr/>
        </p:nvSpPr>
        <p:spPr>
          <a:xfrm>
            <a:off x="303249" y="2500273"/>
            <a:ext cx="323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Extremo do potencial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força nula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/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=0→−4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238E1D82-6072-435A-981F-74D9BEFE13CD}"/>
              </a:ext>
            </a:extLst>
          </p:cNvPr>
          <p:cNvSpPr txBox="1"/>
          <p:nvPr/>
        </p:nvSpPr>
        <p:spPr>
          <a:xfrm>
            <a:off x="247508" y="3340100"/>
            <a:ext cx="622891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potencial é máximo ou mínimo local em x = 0, x=2 e x=-2 m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4844BD6-C038-45C5-AAA6-2061DAF24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754" y="1974897"/>
            <a:ext cx="3175329" cy="1968705"/>
          </a:xfrm>
          <a:prstGeom prst="rect">
            <a:avLst/>
          </a:prstGeom>
        </p:spPr>
      </p:pic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B21B3AF5-5AAE-48E4-8308-0A1E6E19612E}"/>
              </a:ext>
            </a:extLst>
          </p:cNvPr>
          <p:cNvSpPr/>
          <p:nvPr/>
        </p:nvSpPr>
        <p:spPr>
          <a:xfrm>
            <a:off x="7535205" y="1900767"/>
            <a:ext cx="1024403" cy="670983"/>
          </a:xfrm>
          <a:prstGeom prst="wedgeRectCallout">
            <a:avLst>
              <a:gd name="adj1" fmla="val -74633"/>
              <a:gd name="adj2" fmla="val 7274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Máximo local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6AF00AAD-55EF-47B6-B065-E807C9A28201}"/>
              </a:ext>
            </a:extLst>
          </p:cNvPr>
          <p:cNvSpPr/>
          <p:nvPr/>
        </p:nvSpPr>
        <p:spPr>
          <a:xfrm>
            <a:off x="5741927" y="4060394"/>
            <a:ext cx="1208888" cy="670983"/>
          </a:xfrm>
          <a:prstGeom prst="wedgeRectCallout">
            <a:avLst>
              <a:gd name="adj1" fmla="val 2332"/>
              <a:gd name="adj2" fmla="val -7480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AEE13D56-0E6F-4A38-AB78-2137E1DBFC81}"/>
              </a:ext>
            </a:extLst>
          </p:cNvPr>
          <p:cNvSpPr/>
          <p:nvPr/>
        </p:nvSpPr>
        <p:spPr>
          <a:xfrm>
            <a:off x="7856046" y="4075027"/>
            <a:ext cx="957945" cy="670983"/>
          </a:xfrm>
          <a:prstGeom prst="wedgeRectCallout">
            <a:avLst>
              <a:gd name="adj1" fmla="val -17249"/>
              <a:gd name="adj2" fmla="val -7685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AA2C97-328E-467D-9FAF-B6A2F6D66A55}"/>
              </a:ext>
            </a:extLst>
          </p:cNvPr>
          <p:cNvSpPr txBox="1"/>
          <p:nvPr/>
        </p:nvSpPr>
        <p:spPr>
          <a:xfrm>
            <a:off x="495014" y="4060394"/>
            <a:ext cx="423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máximos absolutos estão no infinito</a:t>
            </a:r>
          </a:p>
        </p:txBody>
      </p:sp>
    </p:spTree>
    <p:extLst>
      <p:ext uri="{BB962C8B-B14F-4D97-AF65-F5344CB8AC3E}">
        <p14:creationId xmlns:p14="http://schemas.microsoft.com/office/powerpoint/2010/main" val="109320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34954</TotalTime>
  <Words>2221</Words>
  <Application>Microsoft Office PowerPoint</Application>
  <PresentationFormat>Apresentação na tela (16:9)</PresentationFormat>
  <Paragraphs>213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14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1789</cp:revision>
  <dcterms:created xsi:type="dcterms:W3CDTF">2016-03-09T00:36:12Z</dcterms:created>
  <dcterms:modified xsi:type="dcterms:W3CDTF">2020-12-01T21:19:07Z</dcterms:modified>
</cp:coreProperties>
</file>