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4" r:id="rId2"/>
    <p:sldId id="293" r:id="rId3"/>
    <p:sldId id="277" r:id="rId4"/>
    <p:sldId id="288" r:id="rId5"/>
    <p:sldId id="286" r:id="rId6"/>
    <p:sldId id="287" r:id="rId7"/>
    <p:sldId id="290" r:id="rId8"/>
    <p:sldId id="280" r:id="rId9"/>
    <p:sldId id="279" r:id="rId10"/>
    <p:sldId id="289" r:id="rId11"/>
    <p:sldId id="292" r:id="rId12"/>
    <p:sldId id="291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DBE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F79B5-0E00-4341-9FB3-E0DC792DE130}" type="datetimeFigureOut">
              <a:rPr lang="pt-BR" smtClean="0"/>
              <a:t>28/11/2020</a:t>
            </a:fld>
            <a:endParaRPr lang="pt-BR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pt-B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C2DD-9D7B-47EA-892A-8DABC4845833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09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9583-873A-42FC-9E56-B870BA7B7B21}" type="datetime1">
              <a:rPr lang="pt-BR" smtClean="0"/>
              <a:t>28/11/2020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18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E7BE-D141-4BBF-BC6C-E5B87D6F26FF}" type="datetime1">
              <a:rPr lang="pt-BR" smtClean="0"/>
              <a:t>28/11/2020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91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ABEF-DAA4-424A-B280-A2C7F6561656}" type="datetime1">
              <a:rPr lang="pt-BR" smtClean="0"/>
              <a:t>28/11/2020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03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4A55-89AE-469F-86D8-0E9BA0A32C44}" type="datetime1">
              <a:rPr lang="pt-BR" smtClean="0"/>
              <a:t>28/11/2020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4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401E-5D8D-4333-89CE-786013539E50}" type="datetime1">
              <a:rPr lang="pt-BR" smtClean="0"/>
              <a:t>28/11/2020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83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BFA2-E1F0-4551-8786-65F3FCC396C0}" type="datetime1">
              <a:rPr lang="pt-BR" smtClean="0"/>
              <a:t>28/11/2020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1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429B-C2E6-46DE-B25C-257EC9649618}" type="datetime1">
              <a:rPr lang="pt-BR" smtClean="0"/>
              <a:t>28/11/2020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74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D94C-0C9C-4798-A5E7-45766419AAB1}" type="datetime1">
              <a:rPr lang="pt-BR" smtClean="0"/>
              <a:t>28/11/2020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7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7D20-A789-4566-B8AC-D2762B069AB0}" type="datetime1">
              <a:rPr lang="pt-BR" smtClean="0"/>
              <a:t>28/11/2020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15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768F-E905-43C3-8DDA-C4FBEC7B20E2}" type="datetime1">
              <a:rPr lang="pt-BR" smtClean="0"/>
              <a:t>28/11/2020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88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5706-D70C-4282-9283-DAA6E94F1C7E}" type="datetime1">
              <a:rPr lang="pt-BR" smtClean="0"/>
              <a:t>28/11/2020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42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49EA8-E7BF-4C21-BCE6-E9510DF46802}" type="datetime1">
              <a:rPr lang="pt-BR" smtClean="0"/>
              <a:t>28/11/2020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1D9D5-E222-497A-A395-BCD01B10D73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32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762"/>
            <a:ext cx="9144000" cy="60864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648557" y="385762"/>
            <a:ext cx="7772400" cy="1151792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LNIE II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4362453"/>
            <a:ext cx="6858000" cy="1655762"/>
          </a:xfrm>
        </p:spPr>
        <p:txBody>
          <a:bodyPr/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Alexander Yao </a:t>
            </a:r>
            <a:r>
              <a:rPr lang="de-DE" dirty="0" err="1" smtClean="0">
                <a:solidFill>
                  <a:schemeClr val="bg1"/>
                </a:solidFill>
              </a:rPr>
              <a:t>Cobbinah</a:t>
            </a:r>
            <a:endParaRPr lang="de-DE" dirty="0" smtClean="0">
              <a:solidFill>
                <a:schemeClr val="bg1"/>
              </a:solidFill>
            </a:endParaRPr>
          </a:p>
          <a:p>
            <a:pPr algn="l"/>
            <a:r>
              <a:rPr lang="de-DE" dirty="0" smtClean="0">
                <a:solidFill>
                  <a:schemeClr val="bg1"/>
                </a:solidFill>
              </a:rPr>
              <a:t>DL/USP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9470" y="1767256"/>
            <a:ext cx="254097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/>
              <a:t>Aula </a:t>
            </a:r>
            <a:r>
              <a:rPr lang="de-DE" b="1" dirty="0" smtClean="0"/>
              <a:t>11 – </a:t>
            </a:r>
            <a:r>
              <a:rPr lang="de-DE" b="1" dirty="0" err="1" smtClean="0"/>
              <a:t>Kimbundu</a:t>
            </a:r>
            <a:r>
              <a:rPr lang="de-DE" b="1" dirty="0" smtClean="0"/>
              <a:t> TAM</a:t>
            </a:r>
            <a:br>
              <a:rPr lang="de-DE" b="1" dirty="0" smtClean="0"/>
            </a:br>
            <a:r>
              <a:rPr lang="de-DE" b="1" dirty="0" smtClean="0"/>
              <a:t>26.11.2020</a:t>
            </a:r>
            <a:endParaRPr lang="pt-BR" b="1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B390F8F8-3ED1-42DA-9F56-0FEEA76DFC4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Perfeito</a:t>
            </a:r>
            <a:r>
              <a:rPr lang="de-DE" dirty="0" smtClean="0"/>
              <a:t> 2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10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331338"/>
              </p:ext>
            </p:extLst>
          </p:nvPr>
        </p:nvGraphicFramePr>
        <p:xfrm>
          <a:off x="1115429" y="1690689"/>
          <a:ext cx="5913052" cy="8534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90872">
                  <a:extLst>
                    <a:ext uri="{9D8B030D-6E8A-4147-A177-3AD203B41FA5}">
                      <a16:colId xmlns:a16="http://schemas.microsoft.com/office/drawing/2014/main" val="2917344527"/>
                    </a:ext>
                  </a:extLst>
                </a:gridCol>
                <a:gridCol w="835421">
                  <a:extLst>
                    <a:ext uri="{9D8B030D-6E8A-4147-A177-3AD203B41FA5}">
                      <a16:colId xmlns:a16="http://schemas.microsoft.com/office/drawing/2014/main" val="184921324"/>
                    </a:ext>
                  </a:extLst>
                </a:gridCol>
                <a:gridCol w="1821051">
                  <a:extLst>
                    <a:ext uri="{9D8B030D-6E8A-4147-A177-3AD203B41FA5}">
                      <a16:colId xmlns:a16="http://schemas.microsoft.com/office/drawing/2014/main" val="3395816411"/>
                    </a:ext>
                  </a:extLst>
                </a:gridCol>
                <a:gridCol w="1147047">
                  <a:extLst>
                    <a:ext uri="{9D8B030D-6E8A-4147-A177-3AD203B41FA5}">
                      <a16:colId xmlns:a16="http://schemas.microsoft.com/office/drawing/2014/main" val="214206652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687137144"/>
                    </a:ext>
                  </a:extLst>
                </a:gridCol>
                <a:gridCol w="172913">
                  <a:extLst>
                    <a:ext uri="{9D8B030D-6E8A-4147-A177-3AD203B41FA5}">
                      <a16:colId xmlns:a16="http://schemas.microsoft.com/office/drawing/2014/main" val="3533697637"/>
                    </a:ext>
                  </a:extLst>
                </a:gridCol>
                <a:gridCol w="591594">
                  <a:extLst>
                    <a:ext uri="{9D8B030D-6E8A-4147-A177-3AD203B41FA5}">
                      <a16:colId xmlns:a16="http://schemas.microsoft.com/office/drawing/2014/main" val="1517228273"/>
                    </a:ext>
                  </a:extLst>
                </a:gridCol>
                <a:gridCol w="591594">
                  <a:extLst>
                    <a:ext uri="{9D8B030D-6E8A-4147-A177-3AD203B41FA5}">
                      <a16:colId xmlns:a16="http://schemas.microsoft.com/office/drawing/2014/main" val="42202118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Manii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etu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u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a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rim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err="1" smtClean="0">
                          <a:effectLst/>
                        </a:rPr>
                        <a:t>ine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ma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err="1" smtClean="0">
                          <a:effectLst/>
                        </a:rPr>
                        <a:t>sa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 i="1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 i="1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99110" indent="-2286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 i="1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7939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de-DE" sz="1400" dirty="0" err="1" smtClean="0">
                          <a:effectLst/>
                        </a:rPr>
                        <a:t>mãe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Poss:Cl.1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de-DE" sz="1400" dirty="0" smtClean="0">
                          <a:effectLst/>
                        </a:rPr>
                        <a:t>3Sg-A-cultivar-Perf2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de-DE" sz="1400" dirty="0" smtClean="0">
                          <a:effectLst/>
                        </a:rPr>
                        <a:t>Cl.ma-</a:t>
                      </a:r>
                      <a:r>
                        <a:rPr lang="de-DE" sz="1400" dirty="0" err="1" smtClean="0">
                          <a:effectLst/>
                        </a:rPr>
                        <a:t>milho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3671082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Nossa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mãe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cultivou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milho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781929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Chatelaîn:L.42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606747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969045"/>
              </p:ext>
            </p:extLst>
          </p:nvPr>
        </p:nvGraphicFramePr>
        <p:xfrm>
          <a:off x="1022441" y="2924716"/>
          <a:ext cx="6412808" cy="10988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40811">
                  <a:extLst>
                    <a:ext uri="{9D8B030D-6E8A-4147-A177-3AD203B41FA5}">
                      <a16:colId xmlns:a16="http://schemas.microsoft.com/office/drawing/2014/main" val="1298380378"/>
                    </a:ext>
                  </a:extLst>
                </a:gridCol>
                <a:gridCol w="1416971">
                  <a:extLst>
                    <a:ext uri="{9D8B030D-6E8A-4147-A177-3AD203B41FA5}">
                      <a16:colId xmlns:a16="http://schemas.microsoft.com/office/drawing/2014/main" val="544291483"/>
                    </a:ext>
                  </a:extLst>
                </a:gridCol>
                <a:gridCol w="4355026">
                  <a:extLst>
                    <a:ext uri="{9D8B030D-6E8A-4147-A177-3AD203B41FA5}">
                      <a16:colId xmlns:a16="http://schemas.microsoft.com/office/drawing/2014/main" val="25295762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Ene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a-</a:t>
                      </a:r>
                      <a:r>
                        <a:rPr lang="en-GB" sz="1400" i="1" dirty="0" err="1" smtClean="0">
                          <a:effectLst/>
                        </a:rPr>
                        <a:t>zuat</a:t>
                      </a:r>
                      <a:r>
                        <a:rPr lang="en-GB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err="1" smtClean="0">
                          <a:effectLst/>
                        </a:rPr>
                        <a:t>ele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'</a:t>
                      </a:r>
                      <a:r>
                        <a:rPr lang="en-GB" sz="1400" i="1" dirty="0" err="1">
                          <a:effectLst/>
                        </a:rPr>
                        <a:t>nii</a:t>
                      </a:r>
                      <a:r>
                        <a:rPr lang="en-GB" sz="1400" i="1" dirty="0" smtClean="0">
                          <a:effectLst/>
                        </a:rPr>
                        <a:t>?</a:t>
                      </a:r>
                      <a:r>
                        <a:rPr lang="pt-BR" sz="1000" i="1" dirty="0">
                          <a:effectLst/>
                        </a:rPr>
                        <a:t> </a:t>
                      </a:r>
                      <a:endParaRPr lang="pt-BR" sz="10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0196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pt-BR" sz="1400" dirty="0" smtClean="0">
                          <a:effectLst/>
                        </a:rPr>
                        <a:t>3Pl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pt-BR" sz="1400" dirty="0" smtClean="0">
                          <a:effectLst/>
                        </a:rPr>
                        <a:t>3Pl-vestir-Perf2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pt-BR" sz="1400" dirty="0" smtClean="0">
                          <a:effectLst/>
                        </a:rPr>
                        <a:t>quê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21669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O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quê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vestiram</a:t>
                      </a:r>
                      <a:r>
                        <a:rPr lang="en-GB" sz="1400" dirty="0" smtClean="0">
                          <a:effectLst/>
                        </a:rPr>
                        <a:t>?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61720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err="1">
                          <a:effectLst/>
                        </a:rPr>
                        <a:t>Chatelaîn</a:t>
                      </a:r>
                      <a:r>
                        <a:rPr lang="de-DE" sz="1400" dirty="0">
                          <a:effectLst/>
                        </a:rPr>
                        <a:t>:</a:t>
                      </a:r>
                      <a:r>
                        <a:rPr lang="en-GB" sz="1400" dirty="0">
                          <a:effectLst/>
                        </a:rPr>
                        <a:t> L37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58708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474265"/>
              </p:ext>
            </p:extLst>
          </p:nvPr>
        </p:nvGraphicFramePr>
        <p:xfrm>
          <a:off x="4319022" y="2494440"/>
          <a:ext cx="4196328" cy="152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8776">
                  <a:extLst>
                    <a:ext uri="{9D8B030D-6E8A-4147-A177-3AD203B41FA5}">
                      <a16:colId xmlns:a16="http://schemas.microsoft.com/office/drawing/2014/main" val="2213142280"/>
                    </a:ext>
                  </a:extLst>
                </a:gridCol>
                <a:gridCol w="1398776">
                  <a:extLst>
                    <a:ext uri="{9D8B030D-6E8A-4147-A177-3AD203B41FA5}">
                      <a16:colId xmlns:a16="http://schemas.microsoft.com/office/drawing/2014/main" val="2466746193"/>
                    </a:ext>
                  </a:extLst>
                </a:gridCol>
                <a:gridCol w="1398776">
                  <a:extLst>
                    <a:ext uri="{9D8B030D-6E8A-4147-A177-3AD203B41FA5}">
                      <a16:colId xmlns:a16="http://schemas.microsoft.com/office/drawing/2014/main" val="576369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err="1" smtClean="0"/>
                        <a:t>consoante</a:t>
                      </a:r>
                      <a:r>
                        <a:rPr lang="de-DE" sz="1600" b="1" dirty="0" smtClean="0"/>
                        <a:t> oral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err="1" smtClean="0"/>
                        <a:t>consoante</a:t>
                      </a:r>
                      <a:r>
                        <a:rPr lang="de-DE" sz="1600" b="1" dirty="0" smtClean="0"/>
                        <a:t> nasal</a:t>
                      </a:r>
                      <a:endParaRPr lang="pt-B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56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 err="1" smtClean="0"/>
                        <a:t>vogal</a:t>
                      </a:r>
                      <a:r>
                        <a:rPr lang="de-DE" sz="1600" b="1" dirty="0" smtClean="0"/>
                        <a:t> medio </a:t>
                      </a:r>
                      <a:r>
                        <a:rPr lang="de-DE" sz="1600" b="1" dirty="0" err="1" smtClean="0"/>
                        <a:t>ou</a:t>
                      </a:r>
                      <a:r>
                        <a:rPr lang="de-DE" sz="1600" b="1" dirty="0" smtClean="0"/>
                        <a:t> </a:t>
                      </a:r>
                      <a:r>
                        <a:rPr lang="de-DE" sz="1600" b="1" dirty="0" err="1" smtClean="0"/>
                        <a:t>baixa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 smtClean="0"/>
                        <a:t>-</a:t>
                      </a:r>
                      <a:r>
                        <a:rPr lang="de-DE" sz="1600" i="1" dirty="0" err="1" smtClean="0"/>
                        <a:t>ele</a:t>
                      </a:r>
                      <a:endParaRPr lang="pt-B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 smtClean="0"/>
                        <a:t>-</a:t>
                      </a:r>
                      <a:r>
                        <a:rPr lang="de-DE" sz="1600" i="1" dirty="0" err="1" smtClean="0"/>
                        <a:t>ene</a:t>
                      </a:r>
                      <a:endParaRPr lang="pt-BR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82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 err="1" smtClean="0"/>
                        <a:t>vogal</a:t>
                      </a:r>
                      <a:r>
                        <a:rPr lang="de-DE" sz="1600" b="1" dirty="0" smtClean="0"/>
                        <a:t> </a:t>
                      </a:r>
                      <a:r>
                        <a:rPr lang="de-DE" sz="1600" b="1" dirty="0" err="1" smtClean="0"/>
                        <a:t>alta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 smtClean="0"/>
                        <a:t>-</a:t>
                      </a:r>
                      <a:r>
                        <a:rPr lang="de-DE" sz="1600" i="1" dirty="0" err="1" smtClean="0"/>
                        <a:t>ile</a:t>
                      </a:r>
                      <a:endParaRPr lang="pt-B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 smtClean="0"/>
                        <a:t>-</a:t>
                      </a:r>
                      <a:r>
                        <a:rPr lang="de-DE" sz="1600" i="1" dirty="0" err="1" smtClean="0"/>
                        <a:t>ine</a:t>
                      </a:r>
                      <a:endParaRPr lang="pt-BR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341788"/>
                  </a:ext>
                </a:extLst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806838"/>
              </p:ext>
            </p:extLst>
          </p:nvPr>
        </p:nvGraphicFramePr>
        <p:xfrm>
          <a:off x="628650" y="4398783"/>
          <a:ext cx="973455" cy="17175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3455">
                  <a:extLst>
                    <a:ext uri="{9D8B030D-6E8A-4147-A177-3AD203B41FA5}">
                      <a16:colId xmlns:a16="http://schemas.microsoft.com/office/drawing/2014/main" val="24124929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Pessoa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590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01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087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297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001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399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11633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35542"/>
              </p:ext>
            </p:extLst>
          </p:nvPr>
        </p:nvGraphicFramePr>
        <p:xfrm>
          <a:off x="1602105" y="4398783"/>
          <a:ext cx="1420064" cy="17175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20064">
                  <a:extLst>
                    <a:ext uri="{9D8B030D-6E8A-4147-A177-3AD203B41FA5}">
                      <a16:colId xmlns:a16="http://schemas.microsoft.com/office/drawing/2014/main" val="4063714052"/>
                    </a:ext>
                  </a:extLst>
                </a:gridCol>
              </a:tblGrid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151680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ng-a-bang-e</a:t>
                      </a:r>
                      <a:r>
                        <a:rPr lang="de-DE" sz="1400" i="1" dirty="0" smtClean="0">
                          <a:effectLst/>
                        </a:rPr>
                        <a:t>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02348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u-a-bang-e</a:t>
                      </a:r>
                      <a:r>
                        <a:rPr lang="de-DE" sz="1400" i="1" dirty="0" smtClean="0">
                          <a:effectLst/>
                        </a:rPr>
                        <a:t>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245838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u-a-bang-e</a:t>
                      </a:r>
                      <a:r>
                        <a:rPr lang="de-DE" sz="1400" i="1" dirty="0" smtClean="0">
                          <a:effectLst/>
                        </a:rPr>
                        <a:t>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157829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 smtClean="0">
                          <a:effectLst/>
                        </a:rPr>
                        <a:t>tu</a:t>
                      </a:r>
                      <a:r>
                        <a:rPr lang="en-GB" sz="1400" i="1" dirty="0" smtClean="0">
                          <a:effectLst/>
                        </a:rPr>
                        <a:t>-a-bang-e</a:t>
                      </a:r>
                      <a:r>
                        <a:rPr lang="de-DE" sz="1400" i="1" dirty="0" smtClean="0">
                          <a:effectLst/>
                        </a:rPr>
                        <a:t>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411823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nu-a-bang-e</a:t>
                      </a:r>
                      <a:r>
                        <a:rPr lang="de-DE" sz="1400" i="1" dirty="0" smtClean="0">
                          <a:effectLst/>
                        </a:rPr>
                        <a:t>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89317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a-bang-e</a:t>
                      </a:r>
                      <a:r>
                        <a:rPr lang="de-DE" sz="1400" i="1" dirty="0" smtClean="0">
                          <a:effectLst/>
                        </a:rPr>
                        <a:t>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0466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2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11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528418"/>
              </p:ext>
            </p:extLst>
          </p:nvPr>
        </p:nvGraphicFramePr>
        <p:xfrm>
          <a:off x="973250" y="1626437"/>
          <a:ext cx="6675163" cy="4251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0506">
                  <a:extLst>
                    <a:ext uri="{9D8B030D-6E8A-4147-A177-3AD203B41FA5}">
                      <a16:colId xmlns:a16="http://schemas.microsoft.com/office/drawing/2014/main" val="1663307156"/>
                    </a:ext>
                  </a:extLst>
                </a:gridCol>
                <a:gridCol w="2302546">
                  <a:extLst>
                    <a:ext uri="{9D8B030D-6E8A-4147-A177-3AD203B41FA5}">
                      <a16:colId xmlns:a16="http://schemas.microsoft.com/office/drawing/2014/main" val="301542767"/>
                    </a:ext>
                  </a:extLst>
                </a:gridCol>
                <a:gridCol w="2432111">
                  <a:extLst>
                    <a:ext uri="{9D8B030D-6E8A-4147-A177-3AD203B41FA5}">
                      <a16:colId xmlns:a16="http://schemas.microsoft.com/office/drawing/2014/main" val="3026786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Verbo banga ‘fazer’ 1Sg afirmativo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Verbo banga ‘fazer’ 1Sg afirmativo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031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presente futuro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ngi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banga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>
                          <a:effectLst/>
                        </a:rPr>
                        <a:t>ngibang-ami/ ki ngibanga</a:t>
                      </a:r>
                      <a:endParaRPr lang="pt-BR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6806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preterito 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a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>
                          <a:effectLst/>
                        </a:rPr>
                        <a:t>ngabangiami</a:t>
                      </a:r>
                      <a:endParaRPr lang="pt-BR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8927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preterito 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a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ele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(ki) ngabangeriami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8048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preterito</a:t>
                      </a:r>
                      <a:r>
                        <a:rPr lang="de-DE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-a-</a:t>
                      </a:r>
                      <a:r>
                        <a:rPr lang="de-DE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bâng</a:t>
                      </a:r>
                      <a:r>
                        <a:rPr lang="de-DE" sz="14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250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futuro</a:t>
                      </a:r>
                      <a:r>
                        <a:rPr lang="de-DE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de-DE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ondo</a:t>
                      </a:r>
                      <a:r>
                        <a:rPr lang="de-DE" sz="14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-bang-a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9281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futuro</a:t>
                      </a:r>
                      <a:r>
                        <a:rPr lang="de-DE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-á-bang-a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0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futuro</a:t>
                      </a:r>
                      <a:r>
                        <a:rPr lang="de-DE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-a-</a:t>
                      </a:r>
                      <a:r>
                        <a:rPr lang="de-DE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</a:t>
                      </a:r>
                      <a:r>
                        <a:rPr lang="de-DE" sz="14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-bang-a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256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progressivo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ondo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>
                          <a:effectLst/>
                        </a:rPr>
                        <a:t>(ki) ngondobangami</a:t>
                      </a:r>
                      <a:endParaRPr lang="pt-BR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294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condicional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ojo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(ki) ngojobangami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6020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dirty="0" err="1" smtClean="0"/>
                        <a:t>habitual</a:t>
                      </a:r>
                      <a:endParaRPr lang="pt-B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400" i="1" dirty="0" err="1" smtClean="0"/>
                        <a:t>ngeniobanga</a:t>
                      </a:r>
                      <a:endParaRPr lang="pt-BR" sz="1400" i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(ki) </a:t>
                      </a:r>
                      <a:r>
                        <a:rPr lang="pt-BR" sz="1400" i="1" dirty="0" smtClean="0">
                          <a:effectLst/>
                        </a:rPr>
                        <a:t>ngeniobangami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7727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subjuntivo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ngi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r>
                        <a:rPr lang="pt-BR" sz="1400" i="1" dirty="0" smtClean="0">
                          <a:effectLst/>
                        </a:rPr>
                        <a:t>(ki) ngibange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0062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8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12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020806"/>
              </p:ext>
            </p:extLst>
          </p:nvPr>
        </p:nvGraphicFramePr>
        <p:xfrm>
          <a:off x="594433" y="410038"/>
          <a:ext cx="7356196" cy="6080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8098">
                  <a:extLst>
                    <a:ext uri="{9D8B030D-6E8A-4147-A177-3AD203B41FA5}">
                      <a16:colId xmlns:a16="http://schemas.microsoft.com/office/drawing/2014/main" val="4239269763"/>
                    </a:ext>
                  </a:extLst>
                </a:gridCol>
                <a:gridCol w="3678098">
                  <a:extLst>
                    <a:ext uri="{9D8B030D-6E8A-4147-A177-3AD203B41FA5}">
                      <a16:colId xmlns:a16="http://schemas.microsoft.com/office/drawing/2014/main" val="18402731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pt-BR" sz="1400" dirty="0" smtClean="0">
                          <a:effectLst/>
                        </a:rPr>
                        <a:t>Kimbundu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pt-BR" sz="1400" dirty="0" smtClean="0">
                          <a:effectLst/>
                        </a:rPr>
                        <a:t>Português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3767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Pala 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ku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u-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abesa </a:t>
                      </a:r>
                      <a:r>
                        <a:rPr lang="pt-BR" sz="1400" dirty="0">
                          <a:effectLst/>
                        </a:rPr>
                        <a:t>ó muxima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Para vos agradar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15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Ng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eza</a:t>
                      </a:r>
                      <a:r>
                        <a:rPr lang="pt-BR" sz="1400" dirty="0" smtClean="0">
                          <a:effectLst/>
                        </a:rPr>
                        <a:t> mu 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kw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imbila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boba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Vim cantar aqui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8476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Ng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andal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ami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ó </a:t>
                      </a:r>
                      <a:r>
                        <a:rPr lang="pt-B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ki</a:t>
                      </a:r>
                      <a:r>
                        <a:rPr lang="pt-BR" sz="1400" dirty="0">
                          <a:effectLst/>
                        </a:rPr>
                        <a:t>tadi </a:t>
                      </a:r>
                      <a:r>
                        <a:rPr lang="pt-B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ki</a:t>
                      </a:r>
                      <a:r>
                        <a:rPr lang="pt-BR" sz="1400" dirty="0">
                          <a:effectLst/>
                        </a:rPr>
                        <a:t>enu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Não quero o vosso dinheiro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378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Ng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andala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tu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xikama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boba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Quero sentar-me aqui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64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Na 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ngi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tang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o misoso!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Para contar-vos histórias.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48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403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O mwenho </a:t>
                      </a:r>
                      <a:r>
                        <a:rPr lang="de-DE" sz="1400" dirty="0" smtClean="0">
                          <a:effectLst/>
                        </a:rPr>
                        <a:t>i</a:t>
                      </a:r>
                      <a:r>
                        <a:rPr lang="pt-BR" sz="1400" dirty="0" smtClean="0">
                          <a:effectLst/>
                        </a:rPr>
                        <a:t>u </a:t>
                      </a:r>
                      <a:r>
                        <a:rPr lang="pt-BR" sz="1400" dirty="0">
                          <a:effectLst/>
                        </a:rPr>
                        <a:t>utopia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Esta vida é uma utopia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45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Nu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ngi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lelese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o Muxima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Não nos façam rir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365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Tendel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enu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o maka ma kudia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Pensemos na comida do amanhã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63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Nzambi mu </a:t>
                      </a:r>
                      <a:r>
                        <a:rPr lang="pt-B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ki</a:t>
                      </a:r>
                      <a:r>
                        <a:rPr lang="pt-BR" sz="1400" dirty="0">
                          <a:effectLst/>
                        </a:rPr>
                        <a:t>bela </a:t>
                      </a:r>
                      <a:r>
                        <a:rPr lang="pt-B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ki</a:t>
                      </a:r>
                      <a:r>
                        <a:rPr lang="pt-BR" sz="1400" dirty="0">
                          <a:effectLst/>
                        </a:rPr>
                        <a:t>etu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Deus na nossa terra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984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tu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jimb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kya! Ngane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Já nos esqueceu, Senhores.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291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501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Fut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enu</a:t>
                      </a:r>
                      <a:r>
                        <a:rPr lang="pt-BR" sz="1400" dirty="0" smtClean="0">
                          <a:effectLst/>
                        </a:rPr>
                        <a:t> </a:t>
                      </a:r>
                      <a:r>
                        <a:rPr lang="pt-BR" sz="1400" dirty="0">
                          <a:effectLst/>
                        </a:rPr>
                        <a:t>o makongo kwa nuvale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Paguem as dívida com que vos nasceram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697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Sanga kizua 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mw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diwan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pt-BR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Porque um dia vocês se enganarão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846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Woso wa dimuna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Todos aqueles que se fazem de espertos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521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Mwene o makamba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São os companheiros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7057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K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jimb</a:t>
                      </a: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pt-BR" sz="1400" dirty="0" smtClean="0">
                          <a:solidFill>
                            <a:srgbClr val="FF0000"/>
                          </a:solidFill>
                          <a:effectLst/>
                        </a:rPr>
                        <a:t>eku</a:t>
                      </a:r>
                      <a:endParaRPr lang="pt-BR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Não se esqueçam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7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Nu </a:t>
                      </a:r>
                      <a:r>
                        <a:rPr lang="pt-B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ji</a:t>
                      </a:r>
                      <a:r>
                        <a:rPr lang="pt-BR" sz="1400" dirty="0">
                          <a:effectLst/>
                        </a:rPr>
                        <a:t>pange </a:t>
                      </a:r>
                      <a:r>
                        <a:rPr lang="pt-B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</a:t>
                      </a:r>
                      <a:r>
                        <a:rPr lang="pt-BR" sz="1400" dirty="0">
                          <a:effectLst/>
                        </a:rPr>
                        <a:t>ami </a:t>
                      </a:r>
                      <a:r>
                        <a:rPr lang="pt-B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</a:t>
                      </a:r>
                      <a:r>
                        <a:rPr lang="pt-BR" sz="1400" dirty="0">
                          <a:effectLst/>
                        </a:rPr>
                        <a:t>’a mavu!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Meus parentes da terra.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3250757"/>
                  </a:ext>
                </a:extLst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88369" y="6488668"/>
            <a:ext cx="99034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https://lyricstranslate.com/pt-br/pala-ku-nwa-abesa-%C3%B3-muxima-para-vos-agradar.html</a:t>
            </a:r>
          </a:p>
        </p:txBody>
      </p:sp>
    </p:spTree>
    <p:extLst>
      <p:ext uri="{BB962C8B-B14F-4D97-AF65-F5344CB8AC3E}">
        <p14:creationId xmlns:p14="http://schemas.microsoft.com/office/powerpoint/2010/main" val="19498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video</a:t>
            </a:r>
            <a:r>
              <a:rPr lang="de-DE" dirty="0"/>
              <a:t> </a:t>
            </a:r>
            <a:endParaRPr lang="de-DE" dirty="0" smtClean="0"/>
          </a:p>
          <a:p>
            <a:r>
              <a:rPr lang="de-DE" dirty="0" smtClean="0"/>
              <a:t>https</a:t>
            </a:r>
            <a:r>
              <a:rPr lang="de-DE" dirty="0"/>
              <a:t>://www.youtube.com/watch?v=8GOmpkUyflA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2178"/>
            <a:ext cx="9276712" cy="614582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8504" y="18772"/>
            <a:ext cx="3996104" cy="693406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classes</a:t>
            </a:r>
            <a:r>
              <a:rPr lang="de-DE" dirty="0" smtClean="0"/>
              <a:t> </a:t>
            </a:r>
            <a:r>
              <a:rPr lang="de-DE" dirty="0" err="1" smtClean="0"/>
              <a:t>locativas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3</a:t>
            </a:fld>
            <a:endParaRPr lang="pt-BR"/>
          </a:p>
        </p:txBody>
      </p:sp>
      <p:sp>
        <p:nvSpPr>
          <p:cNvPr id="5" name="Textfeld 4"/>
          <p:cNvSpPr txBox="1"/>
          <p:nvPr/>
        </p:nvSpPr>
        <p:spPr>
          <a:xfrm flipH="1">
            <a:off x="245017" y="2256694"/>
            <a:ext cx="5668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mu</a:t>
            </a:r>
            <a:endParaRPr lang="pt-BR" b="1" dirty="0"/>
          </a:p>
        </p:txBody>
      </p:sp>
      <p:sp>
        <p:nvSpPr>
          <p:cNvPr id="6" name="Textfeld 5"/>
          <p:cNvSpPr txBox="1"/>
          <p:nvPr/>
        </p:nvSpPr>
        <p:spPr>
          <a:xfrm flipH="1">
            <a:off x="239153" y="3965329"/>
            <a:ext cx="5668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ku</a:t>
            </a:r>
            <a:endParaRPr lang="pt-BR" b="1" dirty="0"/>
          </a:p>
        </p:txBody>
      </p:sp>
      <p:sp>
        <p:nvSpPr>
          <p:cNvPr id="7" name="Textfeld 6"/>
          <p:cNvSpPr txBox="1"/>
          <p:nvPr/>
        </p:nvSpPr>
        <p:spPr>
          <a:xfrm flipH="1">
            <a:off x="274325" y="5486397"/>
            <a:ext cx="5668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bu</a:t>
            </a:r>
            <a:endParaRPr lang="pt-BR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2154116" y="4061987"/>
            <a:ext cx="244826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u-</a:t>
            </a:r>
            <a:r>
              <a:rPr lang="de-DE" sz="1600" i="1" dirty="0" err="1" smtClean="0"/>
              <a:t>vutuk</a:t>
            </a:r>
            <a:r>
              <a:rPr lang="de-DE" sz="1600" i="1" dirty="0" smtClean="0"/>
              <a:t>-ê </a:t>
            </a:r>
            <a:r>
              <a:rPr lang="de-DE" sz="1600" i="1" dirty="0" err="1"/>
              <a:t>k</a:t>
            </a:r>
            <a:r>
              <a:rPr lang="de-DE" sz="1600" i="1" dirty="0" err="1" smtClean="0"/>
              <a:t>u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ki-tadi</a:t>
            </a:r>
            <a:endParaRPr lang="de-DE" sz="1600" i="1" dirty="0" smtClean="0"/>
          </a:p>
          <a:p>
            <a:r>
              <a:rPr lang="de-DE" sz="1600" dirty="0" smtClean="0"/>
              <a:t>3Sg-voltar </a:t>
            </a:r>
            <a:r>
              <a:rPr lang="de-DE" sz="1600" dirty="0" err="1" smtClean="0"/>
              <a:t>C.ku</a:t>
            </a:r>
            <a:r>
              <a:rPr lang="de-DE" sz="1600" dirty="0" smtClean="0"/>
              <a:t> C.ki-quintal</a:t>
            </a:r>
          </a:p>
          <a:p>
            <a:r>
              <a:rPr lang="de-DE" sz="1600" dirty="0" smtClean="0"/>
              <a:t>‚</a:t>
            </a:r>
            <a:r>
              <a:rPr lang="de-DE" sz="1600" dirty="0" err="1" smtClean="0"/>
              <a:t>ela</a:t>
            </a:r>
            <a:r>
              <a:rPr lang="de-DE" sz="1600" dirty="0" smtClean="0"/>
              <a:t> </a:t>
            </a:r>
            <a:r>
              <a:rPr lang="de-DE" sz="1600" dirty="0" err="1" smtClean="0"/>
              <a:t>volta</a:t>
            </a:r>
            <a:r>
              <a:rPr lang="de-DE" sz="1600" dirty="0" smtClean="0"/>
              <a:t> </a:t>
            </a:r>
            <a:r>
              <a:rPr lang="de-DE" sz="1600" dirty="0" err="1" smtClean="0"/>
              <a:t>no</a:t>
            </a:r>
            <a:r>
              <a:rPr lang="de-DE" sz="1600" dirty="0" smtClean="0"/>
              <a:t> </a:t>
            </a:r>
            <a:r>
              <a:rPr lang="de-DE" sz="1600" dirty="0" err="1" smtClean="0"/>
              <a:t>quintal</a:t>
            </a:r>
            <a:r>
              <a:rPr lang="de-DE" sz="1600" dirty="0" smtClean="0"/>
              <a:t>‘</a:t>
            </a:r>
            <a:endParaRPr lang="pt-BR" sz="1600" dirty="0"/>
          </a:p>
        </p:txBody>
      </p:sp>
      <p:sp>
        <p:nvSpPr>
          <p:cNvPr id="18" name="Textfeld 17"/>
          <p:cNvSpPr txBox="1"/>
          <p:nvPr/>
        </p:nvSpPr>
        <p:spPr>
          <a:xfrm>
            <a:off x="2157047" y="5635616"/>
            <a:ext cx="244533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u-</a:t>
            </a:r>
            <a:r>
              <a:rPr lang="de-DE" sz="1600" i="1" dirty="0" err="1" smtClean="0"/>
              <a:t>bixila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bu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kamasoxi</a:t>
            </a:r>
            <a:endParaRPr lang="de-DE" sz="1600" i="1" dirty="0" smtClean="0"/>
          </a:p>
          <a:p>
            <a:r>
              <a:rPr lang="de-DE" sz="1600" dirty="0" smtClean="0"/>
              <a:t>3Sg-arrive </a:t>
            </a:r>
            <a:r>
              <a:rPr lang="de-DE" sz="1600" dirty="0" err="1"/>
              <a:t>C</a:t>
            </a:r>
            <a:r>
              <a:rPr lang="de-DE" sz="1600" dirty="0" err="1" smtClean="0"/>
              <a:t>.bu</a:t>
            </a:r>
            <a:r>
              <a:rPr lang="de-DE" sz="1600" dirty="0" smtClean="0"/>
              <a:t> </a:t>
            </a:r>
            <a:r>
              <a:rPr lang="de-DE" sz="1600" dirty="0" err="1" smtClean="0"/>
              <a:t>Kamasoxi</a:t>
            </a:r>
            <a:endParaRPr lang="de-DE" sz="1600" dirty="0" smtClean="0"/>
          </a:p>
          <a:p>
            <a:r>
              <a:rPr lang="de-DE" sz="1600" dirty="0" smtClean="0"/>
              <a:t>‚</a:t>
            </a:r>
            <a:r>
              <a:rPr lang="de-DE" sz="1600" dirty="0" err="1" smtClean="0"/>
              <a:t>Ele</a:t>
            </a:r>
            <a:r>
              <a:rPr lang="de-DE" sz="1600" dirty="0" smtClean="0"/>
              <a:t> </a:t>
            </a:r>
            <a:r>
              <a:rPr lang="de-DE" sz="1600" dirty="0" err="1" smtClean="0"/>
              <a:t>chega</a:t>
            </a:r>
            <a:r>
              <a:rPr lang="de-DE" sz="1600" dirty="0" smtClean="0"/>
              <a:t> </a:t>
            </a:r>
            <a:r>
              <a:rPr lang="de-DE" sz="1600" dirty="0" err="1" smtClean="0"/>
              <a:t>em</a:t>
            </a:r>
            <a:r>
              <a:rPr lang="de-DE" sz="1600" dirty="0" smtClean="0"/>
              <a:t> </a:t>
            </a:r>
            <a:r>
              <a:rPr lang="de-DE" sz="1600" dirty="0" err="1" smtClean="0"/>
              <a:t>Kamasoxi</a:t>
            </a:r>
            <a:r>
              <a:rPr lang="de-DE" sz="1600" dirty="0" smtClean="0"/>
              <a:t>‘</a:t>
            </a:r>
            <a:endParaRPr lang="pt-BR" sz="1600" dirty="0"/>
          </a:p>
        </p:txBody>
      </p:sp>
      <p:sp>
        <p:nvSpPr>
          <p:cNvPr id="19" name="Textfeld 18"/>
          <p:cNvSpPr txBox="1"/>
          <p:nvPr/>
        </p:nvSpPr>
        <p:spPr>
          <a:xfrm>
            <a:off x="2104293" y="2013188"/>
            <a:ext cx="188706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a-</a:t>
            </a:r>
            <a:r>
              <a:rPr lang="de-DE" sz="1600" i="1" dirty="0" err="1" smtClean="0"/>
              <a:t>ia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mu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sala</a:t>
            </a:r>
            <a:endParaRPr lang="de-DE" sz="1600" i="1" dirty="0" smtClean="0"/>
          </a:p>
          <a:p>
            <a:r>
              <a:rPr lang="de-DE" sz="1600" dirty="0" smtClean="0"/>
              <a:t>3-ir C.mu </a:t>
            </a:r>
            <a:r>
              <a:rPr lang="de-DE" sz="1600" dirty="0" err="1" smtClean="0"/>
              <a:t>sala</a:t>
            </a:r>
            <a:endParaRPr lang="de-DE" sz="1600" dirty="0" smtClean="0"/>
          </a:p>
          <a:p>
            <a:r>
              <a:rPr lang="de-DE" sz="1600" dirty="0" smtClean="0"/>
              <a:t>‚</a:t>
            </a:r>
            <a:r>
              <a:rPr lang="de-DE" sz="1600" dirty="0" err="1" smtClean="0"/>
              <a:t>ela</a:t>
            </a:r>
            <a:r>
              <a:rPr lang="de-DE" sz="1600" dirty="0" smtClean="0"/>
              <a:t> </a:t>
            </a:r>
            <a:r>
              <a:rPr lang="de-DE" sz="1600" dirty="0" err="1" smtClean="0"/>
              <a:t>vai</a:t>
            </a:r>
            <a:r>
              <a:rPr lang="de-DE" sz="1600" dirty="0" smtClean="0"/>
              <a:t> </a:t>
            </a:r>
            <a:r>
              <a:rPr lang="de-DE" sz="1600" dirty="0" err="1" smtClean="0"/>
              <a:t>para</a:t>
            </a:r>
            <a:r>
              <a:rPr lang="de-DE" sz="1600" dirty="0" smtClean="0"/>
              <a:t> a </a:t>
            </a:r>
            <a:r>
              <a:rPr lang="de-DE" sz="1600" dirty="0" err="1" smtClean="0"/>
              <a:t>sala</a:t>
            </a:r>
            <a:r>
              <a:rPr lang="de-DE" sz="1600" dirty="0" smtClean="0"/>
              <a:t>‘</a:t>
            </a:r>
            <a:endParaRPr lang="pt-BR" sz="1600" dirty="0"/>
          </a:p>
        </p:txBody>
      </p:sp>
      <p:sp>
        <p:nvSpPr>
          <p:cNvPr id="20" name="Rechteck 19"/>
          <p:cNvSpPr/>
          <p:nvPr/>
        </p:nvSpPr>
        <p:spPr>
          <a:xfrm>
            <a:off x="4911623" y="5635052"/>
            <a:ext cx="4232377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pt-BR" sz="1600" i="1" dirty="0" smtClean="0"/>
              <a:t>bu-di-zanga       bu-atundu     o       njîla  i-moxi</a:t>
            </a:r>
          </a:p>
          <a:p>
            <a:r>
              <a:rPr lang="de-DE" sz="1600" dirty="0" err="1" smtClean="0"/>
              <a:t>C.bu-C.di-lago</a:t>
            </a:r>
            <a:r>
              <a:rPr lang="de-DE" sz="1600" dirty="0" smtClean="0"/>
              <a:t>   </a:t>
            </a:r>
            <a:r>
              <a:rPr lang="de-DE" sz="1600" dirty="0" err="1" smtClean="0"/>
              <a:t>Con.bu-saiu</a:t>
            </a:r>
            <a:r>
              <a:rPr lang="de-DE" sz="1600" dirty="0" smtClean="0"/>
              <a:t>   </a:t>
            </a:r>
            <a:r>
              <a:rPr lang="de-DE" sz="1600" dirty="0" err="1" smtClean="0"/>
              <a:t>Det</a:t>
            </a:r>
            <a:r>
              <a:rPr lang="de-DE" sz="1600" dirty="0" smtClean="0"/>
              <a:t>   </a:t>
            </a:r>
            <a:r>
              <a:rPr lang="de-DE" sz="1600" dirty="0" err="1" smtClean="0"/>
              <a:t>ave</a:t>
            </a:r>
            <a:r>
              <a:rPr lang="de-DE" sz="1600" dirty="0" smtClean="0"/>
              <a:t>   </a:t>
            </a:r>
            <a:r>
              <a:rPr lang="de-DE" sz="1600" dirty="0" err="1" smtClean="0"/>
              <a:t>Con.i</a:t>
            </a:r>
            <a:r>
              <a:rPr lang="de-DE" sz="1600" dirty="0" smtClean="0"/>
              <a:t>-um</a:t>
            </a:r>
          </a:p>
          <a:p>
            <a:r>
              <a:rPr lang="de-DE" sz="1600" dirty="0" smtClean="0"/>
              <a:t>‚do </a:t>
            </a:r>
            <a:r>
              <a:rPr lang="de-DE" sz="1600" dirty="0" err="1" smtClean="0"/>
              <a:t>lago</a:t>
            </a:r>
            <a:r>
              <a:rPr lang="de-DE" sz="1600" dirty="0" smtClean="0"/>
              <a:t> </a:t>
            </a:r>
            <a:r>
              <a:rPr lang="de-DE" sz="1600" dirty="0" err="1" smtClean="0"/>
              <a:t>saiu</a:t>
            </a:r>
            <a:r>
              <a:rPr lang="de-DE" sz="1600" dirty="0" smtClean="0"/>
              <a:t> um </a:t>
            </a:r>
            <a:r>
              <a:rPr lang="de-DE" sz="1600" dirty="0" err="1" smtClean="0"/>
              <a:t>pássaro</a:t>
            </a:r>
            <a:r>
              <a:rPr lang="de-DE" sz="1600" dirty="0" smtClean="0"/>
              <a:t>.‘</a:t>
            </a:r>
            <a:endParaRPr lang="pt-BR" sz="1600" dirty="0"/>
          </a:p>
        </p:txBody>
      </p:sp>
      <p:sp>
        <p:nvSpPr>
          <p:cNvPr id="22" name="Textfeld 21"/>
          <p:cNvSpPr txBox="1"/>
          <p:nvPr/>
        </p:nvSpPr>
        <p:spPr>
          <a:xfrm>
            <a:off x="1055078" y="2286001"/>
            <a:ext cx="1046285" cy="3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dentro</a:t>
            </a:r>
            <a:endParaRPr lang="pt-B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005255" y="3959471"/>
            <a:ext cx="1046285" cy="3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perto</a:t>
            </a:r>
            <a:endParaRPr lang="pt-B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005255" y="5480538"/>
            <a:ext cx="104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</a:t>
            </a:r>
            <a:r>
              <a:rPr lang="de-DE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cima</a:t>
            </a:r>
            <a:endParaRPr lang="pt-B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253760" y="1133730"/>
            <a:ext cx="182587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como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prefixo</a:t>
            </a:r>
            <a:endParaRPr lang="pt-BR" sz="2000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5597766" y="1127868"/>
            <a:ext cx="261893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com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concordância</a:t>
            </a:r>
            <a:endParaRPr lang="pt-BR" sz="2000" b="1" dirty="0"/>
          </a:p>
        </p:txBody>
      </p:sp>
      <p:sp>
        <p:nvSpPr>
          <p:cNvPr id="27" name="Rechteck 26"/>
          <p:cNvSpPr/>
          <p:nvPr/>
        </p:nvSpPr>
        <p:spPr>
          <a:xfrm>
            <a:off x="4410468" y="2013188"/>
            <a:ext cx="484602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BR" sz="1600" i="1" dirty="0" smtClean="0">
                <a:solidFill>
                  <a:srgbClr val="242424"/>
                </a:solidFill>
              </a:rPr>
              <a:t>Mu sanzala   i-enu </a:t>
            </a:r>
            <a:r>
              <a:rPr lang="pt-BR" sz="1600" i="1" dirty="0">
                <a:solidFill>
                  <a:srgbClr val="242424"/>
                </a:solidFill>
              </a:rPr>
              <a:t>ki </a:t>
            </a:r>
            <a:r>
              <a:rPr lang="pt-BR" sz="1600" i="1" dirty="0" smtClean="0">
                <a:solidFill>
                  <a:srgbClr val="242424"/>
                </a:solidFill>
              </a:rPr>
              <a:t>     mu-alê </a:t>
            </a:r>
            <a:r>
              <a:rPr lang="de-DE" sz="1600" i="1" dirty="0" smtClean="0">
                <a:solidFill>
                  <a:srgbClr val="242424"/>
                </a:solidFill>
              </a:rPr>
              <a:t>               </a:t>
            </a:r>
            <a:r>
              <a:rPr lang="pt-BR" sz="1600" i="1" dirty="0" smtClean="0">
                <a:solidFill>
                  <a:srgbClr val="242424"/>
                </a:solidFill>
              </a:rPr>
              <a:t>ji-nzo </a:t>
            </a:r>
            <a:r>
              <a:rPr lang="de-DE" sz="1600" i="1" dirty="0" smtClean="0">
                <a:solidFill>
                  <a:srgbClr val="242424"/>
                </a:solidFill>
              </a:rPr>
              <a:t>     </a:t>
            </a:r>
            <a:r>
              <a:rPr lang="pt-BR" sz="1600" i="1" dirty="0" smtClean="0">
                <a:solidFill>
                  <a:srgbClr val="242424"/>
                </a:solidFill>
              </a:rPr>
              <a:t>j-alebe</a:t>
            </a:r>
          </a:p>
          <a:p>
            <a:r>
              <a:rPr lang="de-DE" sz="1600" i="1" dirty="0" smtClean="0">
                <a:solidFill>
                  <a:srgbClr val="242424"/>
                </a:solidFill>
              </a:rPr>
              <a:t>C.mu </a:t>
            </a:r>
            <a:r>
              <a:rPr lang="de-DE" sz="1600" i="1" dirty="0" err="1" smtClean="0">
                <a:solidFill>
                  <a:srgbClr val="242424"/>
                </a:solidFill>
              </a:rPr>
              <a:t>aldeia</a:t>
            </a:r>
            <a:r>
              <a:rPr lang="de-DE" sz="1600" i="1" dirty="0" smtClean="0">
                <a:solidFill>
                  <a:srgbClr val="242424"/>
                </a:solidFill>
              </a:rPr>
              <a:t>  C.i2Pl </a:t>
            </a:r>
            <a:r>
              <a:rPr lang="de-DE" sz="1600" i="1" dirty="0" err="1" smtClean="0">
                <a:solidFill>
                  <a:srgbClr val="242424"/>
                </a:solidFill>
              </a:rPr>
              <a:t>Neg</a:t>
            </a:r>
            <a:r>
              <a:rPr lang="de-DE" sz="1600" i="1" dirty="0" smtClean="0">
                <a:solidFill>
                  <a:srgbClr val="242424"/>
                </a:solidFill>
              </a:rPr>
              <a:t> C.mu-</a:t>
            </a:r>
            <a:r>
              <a:rPr lang="de-DE" sz="1600" i="1" dirty="0" err="1" smtClean="0">
                <a:solidFill>
                  <a:srgbClr val="242424"/>
                </a:solidFill>
              </a:rPr>
              <a:t>não.estar</a:t>
            </a:r>
            <a:r>
              <a:rPr lang="de-DE" sz="1600" i="1" dirty="0" smtClean="0">
                <a:solidFill>
                  <a:srgbClr val="242424"/>
                </a:solidFill>
              </a:rPr>
              <a:t> </a:t>
            </a:r>
            <a:r>
              <a:rPr lang="de-DE" sz="1600" i="1" dirty="0" err="1" smtClean="0">
                <a:solidFill>
                  <a:srgbClr val="242424"/>
                </a:solidFill>
              </a:rPr>
              <a:t>C.ji-casa</a:t>
            </a:r>
            <a:r>
              <a:rPr lang="de-DE" sz="1600" i="1" dirty="0" smtClean="0">
                <a:solidFill>
                  <a:srgbClr val="242424"/>
                </a:solidFill>
              </a:rPr>
              <a:t> </a:t>
            </a:r>
            <a:r>
              <a:rPr lang="de-DE" sz="1600" i="1" dirty="0" err="1" smtClean="0">
                <a:solidFill>
                  <a:srgbClr val="242424"/>
                </a:solidFill>
              </a:rPr>
              <a:t>C.ji-alto</a:t>
            </a:r>
            <a:endParaRPr lang="pt-BR" sz="1600" i="1" dirty="0" smtClean="0">
              <a:solidFill>
                <a:srgbClr val="242424"/>
              </a:solidFill>
            </a:endParaRPr>
          </a:p>
          <a:p>
            <a:r>
              <a:rPr lang="de-DE" sz="1600" dirty="0" smtClean="0"/>
              <a:t>‚Na </a:t>
            </a:r>
            <a:r>
              <a:rPr lang="de-DE" sz="1600" dirty="0" err="1" smtClean="0"/>
              <a:t>vossa</a:t>
            </a:r>
            <a:r>
              <a:rPr lang="de-DE" sz="1600" dirty="0" smtClean="0"/>
              <a:t> </a:t>
            </a:r>
            <a:r>
              <a:rPr lang="de-DE" sz="1600" dirty="0" err="1" smtClean="0"/>
              <a:t>aldeia</a:t>
            </a:r>
            <a:r>
              <a:rPr lang="de-DE" sz="1600" dirty="0" smtClean="0"/>
              <a:t> </a:t>
            </a:r>
            <a:r>
              <a:rPr lang="de-DE" sz="1600" dirty="0" err="1" smtClean="0"/>
              <a:t>não</a:t>
            </a:r>
            <a:r>
              <a:rPr lang="de-DE" sz="1600" dirty="0" smtClean="0"/>
              <a:t> </a:t>
            </a:r>
            <a:r>
              <a:rPr lang="de-DE" sz="1600" dirty="0" err="1" smtClean="0"/>
              <a:t>tem</a:t>
            </a:r>
            <a:r>
              <a:rPr lang="de-DE" sz="1600" dirty="0" smtClean="0"/>
              <a:t> </a:t>
            </a:r>
            <a:r>
              <a:rPr lang="de-DE" sz="1600" dirty="0" err="1" smtClean="0"/>
              <a:t>casas</a:t>
            </a:r>
            <a:r>
              <a:rPr lang="de-DE" sz="1600" dirty="0" smtClean="0"/>
              <a:t> </a:t>
            </a:r>
            <a:r>
              <a:rPr lang="de-DE" sz="1600" dirty="0" err="1" smtClean="0"/>
              <a:t>altas</a:t>
            </a:r>
            <a:endParaRPr lang="pt-BR" sz="1600" dirty="0"/>
          </a:p>
        </p:txBody>
      </p:sp>
      <p:sp>
        <p:nvSpPr>
          <p:cNvPr id="28" name="Textfeld 27"/>
          <p:cNvSpPr txBox="1"/>
          <p:nvPr/>
        </p:nvSpPr>
        <p:spPr>
          <a:xfrm>
            <a:off x="5297695" y="4051658"/>
            <a:ext cx="244826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i="1" dirty="0" err="1" smtClean="0"/>
              <a:t>ku-ebi</a:t>
            </a:r>
            <a:r>
              <a:rPr lang="de-DE" sz="1600" i="1" dirty="0" smtClean="0"/>
              <a:t>         </a:t>
            </a:r>
            <a:r>
              <a:rPr lang="de-DE" sz="1600" i="1" dirty="0" err="1" smtClean="0"/>
              <a:t>ku-ala</a:t>
            </a:r>
            <a:r>
              <a:rPr lang="de-DE" sz="1600" i="1" dirty="0" smtClean="0"/>
              <a:t>….?</a:t>
            </a:r>
          </a:p>
          <a:p>
            <a:r>
              <a:rPr lang="de-DE" sz="1600" dirty="0" err="1" smtClean="0"/>
              <a:t>C.ku-Interr</a:t>
            </a:r>
            <a:r>
              <a:rPr lang="de-DE" sz="1600" dirty="0" smtClean="0"/>
              <a:t> </a:t>
            </a:r>
            <a:r>
              <a:rPr lang="de-DE" sz="1600" dirty="0" err="1" smtClean="0"/>
              <a:t>C.ku-estar</a:t>
            </a:r>
            <a:endParaRPr lang="de-DE" sz="1600" dirty="0" smtClean="0"/>
          </a:p>
          <a:p>
            <a:r>
              <a:rPr lang="de-DE" sz="1600" dirty="0" smtClean="0"/>
              <a:t>‚</a:t>
            </a:r>
            <a:r>
              <a:rPr lang="de-DE" sz="1600" dirty="0" err="1" smtClean="0"/>
              <a:t>Onde</a:t>
            </a:r>
            <a:r>
              <a:rPr lang="de-DE" sz="1600" dirty="0" smtClean="0"/>
              <a:t> </a:t>
            </a:r>
            <a:r>
              <a:rPr lang="de-DE" sz="1600" dirty="0" err="1" smtClean="0"/>
              <a:t>tem</a:t>
            </a:r>
            <a:r>
              <a:rPr lang="de-DE" sz="1600" dirty="0" smtClean="0"/>
              <a:t>‘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22264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8" grpId="0" animBg="1"/>
      <p:bldP spid="19" grpId="0" animBg="1"/>
      <p:bldP spid="20" grpId="0" animBg="1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TAM </a:t>
            </a:r>
            <a:r>
              <a:rPr lang="de-DE" dirty="0" err="1" smtClean="0"/>
              <a:t>em</a:t>
            </a:r>
            <a:r>
              <a:rPr lang="de-DE" dirty="0" smtClean="0"/>
              <a:t> Bantu</a:t>
            </a:r>
            <a:endParaRPr lang="pt-BR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aglutinante</a:t>
            </a:r>
            <a:endParaRPr lang="de-DE" dirty="0" smtClean="0"/>
          </a:p>
          <a:p>
            <a:r>
              <a:rPr lang="de-DE" dirty="0" err="1" smtClean="0"/>
              <a:t>muitos</a:t>
            </a:r>
            <a:r>
              <a:rPr lang="de-DE" dirty="0" smtClean="0"/>
              <a:t> </a:t>
            </a:r>
            <a:r>
              <a:rPr lang="de-DE" dirty="0" err="1" smtClean="0"/>
              <a:t>futuros</a:t>
            </a:r>
            <a:r>
              <a:rPr lang="de-DE" dirty="0" smtClean="0"/>
              <a:t> e </a:t>
            </a:r>
            <a:r>
              <a:rPr lang="de-DE" dirty="0" err="1" smtClean="0"/>
              <a:t>passados</a:t>
            </a:r>
            <a:endParaRPr lang="de-DE" dirty="0" smtClean="0"/>
          </a:p>
          <a:p>
            <a:r>
              <a:rPr lang="de-DE" dirty="0" smtClean="0"/>
              <a:t>tempo ante </a:t>
            </a:r>
            <a:r>
              <a:rPr lang="de-DE" dirty="0" err="1" smtClean="0"/>
              <a:t>aspecto</a:t>
            </a:r>
            <a:endParaRPr lang="de-DE" dirty="0" smtClean="0"/>
          </a:p>
          <a:p>
            <a:r>
              <a:rPr lang="de-DE" dirty="0" err="1" smtClean="0"/>
              <a:t>formas</a:t>
            </a:r>
            <a:r>
              <a:rPr lang="de-DE" dirty="0" smtClean="0"/>
              <a:t> simples e </a:t>
            </a:r>
            <a:r>
              <a:rPr lang="de-DE" dirty="0" err="1" smtClean="0"/>
              <a:t>perifrásticas</a:t>
            </a:r>
            <a:endParaRPr lang="de-DE" dirty="0" smtClean="0"/>
          </a:p>
          <a:p>
            <a:r>
              <a:rPr lang="de-DE" dirty="0" err="1" smtClean="0"/>
              <a:t>muitas</a:t>
            </a:r>
            <a:r>
              <a:rPr lang="de-DE" dirty="0" smtClean="0"/>
              <a:t> </a:t>
            </a:r>
            <a:r>
              <a:rPr lang="de-DE" dirty="0" err="1" smtClean="0"/>
              <a:t>formas</a:t>
            </a:r>
            <a:r>
              <a:rPr lang="de-DE" dirty="0" smtClean="0"/>
              <a:t> </a:t>
            </a:r>
            <a:r>
              <a:rPr lang="de-DE" dirty="0" err="1" smtClean="0"/>
              <a:t>são</a:t>
            </a:r>
            <a:r>
              <a:rPr lang="de-DE" dirty="0" smtClean="0"/>
              <a:t> </a:t>
            </a:r>
            <a:r>
              <a:rPr lang="de-DE" dirty="0" err="1" smtClean="0"/>
              <a:t>cognatas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31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5</a:t>
            </a:fld>
            <a:endParaRPr lang="pt-BR"/>
          </a:p>
        </p:txBody>
      </p:sp>
      <p:sp>
        <p:nvSpPr>
          <p:cNvPr id="10" name="Rechteck 9"/>
          <p:cNvSpPr/>
          <p:nvPr/>
        </p:nvSpPr>
        <p:spPr>
          <a:xfrm>
            <a:off x="440411" y="209437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i="1" dirty="0" smtClean="0"/>
              <a:t>naáré </a:t>
            </a:r>
            <a:r>
              <a:rPr lang="pt-BR" i="1" dirty="0"/>
              <a:t>kóha </a:t>
            </a:r>
            <a:r>
              <a:rPr lang="pt-BR" dirty="0"/>
              <a:t>– Kuria JE43 (Yukawa 2002:247) </a:t>
            </a:r>
            <a:endParaRPr lang="pt-BR" dirty="0" smtClean="0"/>
          </a:p>
          <a:p>
            <a:r>
              <a:rPr lang="pt-BR" i="1" dirty="0" smtClean="0"/>
              <a:t>n</a:t>
            </a:r>
            <a:r>
              <a:rPr lang="de-DE" i="1" dirty="0" smtClean="0"/>
              <a:t>        </a:t>
            </a:r>
            <a:r>
              <a:rPr lang="pt-BR" i="1" dirty="0" smtClean="0"/>
              <a:t> </a:t>
            </a:r>
            <a:r>
              <a:rPr lang="pt-BR" i="1" dirty="0"/>
              <a:t>N </a:t>
            </a:r>
            <a:r>
              <a:rPr lang="de-DE" i="1" dirty="0" smtClean="0"/>
              <a:t>    </a:t>
            </a:r>
            <a:r>
              <a:rPr lang="pt-BR" i="1" dirty="0" smtClean="0"/>
              <a:t>á </a:t>
            </a:r>
            <a:r>
              <a:rPr lang="de-DE" i="1" dirty="0" smtClean="0"/>
              <a:t>      </a:t>
            </a:r>
            <a:r>
              <a:rPr lang="pt-BR" i="1" dirty="0" smtClean="0"/>
              <a:t>ré </a:t>
            </a:r>
            <a:r>
              <a:rPr lang="de-DE" i="1" dirty="0" smtClean="0"/>
              <a:t>    </a:t>
            </a:r>
            <a:r>
              <a:rPr lang="pt-BR" i="1" dirty="0" smtClean="0"/>
              <a:t>kó</a:t>
            </a:r>
            <a:r>
              <a:rPr lang="de-DE" i="1" dirty="0" smtClean="0"/>
              <a:t>  </a:t>
            </a:r>
            <a:r>
              <a:rPr lang="pt-BR" i="1" dirty="0" smtClean="0"/>
              <a:t> h</a:t>
            </a:r>
            <a:r>
              <a:rPr lang="de-DE" i="1" dirty="0" smtClean="0"/>
              <a:t>     </a:t>
            </a:r>
            <a:r>
              <a:rPr lang="pt-BR" i="1" dirty="0" smtClean="0"/>
              <a:t> </a:t>
            </a:r>
            <a:r>
              <a:rPr lang="pt-BR" i="1" dirty="0"/>
              <a:t>a </a:t>
            </a:r>
            <a:endParaRPr lang="pt-BR" i="1" dirty="0" smtClean="0"/>
          </a:p>
          <a:p>
            <a:r>
              <a:rPr lang="pt-BR" dirty="0" smtClean="0"/>
              <a:t>PROG </a:t>
            </a:r>
            <a:r>
              <a:rPr lang="pt-BR" dirty="0"/>
              <a:t>1SG PAST AUX INF give FV </a:t>
            </a:r>
            <a:endParaRPr lang="pt-BR" dirty="0" smtClean="0"/>
          </a:p>
          <a:p>
            <a:r>
              <a:rPr lang="pt-BR" dirty="0" smtClean="0"/>
              <a:t>‘</a:t>
            </a:r>
            <a:r>
              <a:rPr lang="pt-BR" dirty="0"/>
              <a:t>I was giving’ </a:t>
            </a:r>
          </a:p>
        </p:txBody>
      </p:sp>
      <p:sp>
        <p:nvSpPr>
          <p:cNvPr id="11" name="Rechteck 10"/>
          <p:cNvSpPr/>
          <p:nvPr/>
        </p:nvSpPr>
        <p:spPr>
          <a:xfrm>
            <a:off x="440411" y="72167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i="1" dirty="0" smtClean="0"/>
              <a:t>nilikisoma</a:t>
            </a:r>
            <a:r>
              <a:rPr lang="pt-BR" dirty="0" smtClean="0"/>
              <a:t> </a:t>
            </a:r>
            <a:r>
              <a:rPr lang="pt-BR" dirty="0"/>
              <a:t>– Swahili G42 (Perrott 1957:35ff) </a:t>
            </a:r>
            <a:endParaRPr lang="pt-BR" dirty="0" smtClean="0"/>
          </a:p>
          <a:p>
            <a:r>
              <a:rPr lang="pt-BR" i="1" dirty="0" smtClean="0"/>
              <a:t>ni </a:t>
            </a:r>
            <a:r>
              <a:rPr lang="de-DE" i="1" dirty="0" smtClean="0"/>
              <a:t>    </a:t>
            </a:r>
            <a:r>
              <a:rPr lang="pt-BR" i="1" dirty="0" smtClean="0"/>
              <a:t>li</a:t>
            </a:r>
            <a:r>
              <a:rPr lang="de-DE" i="1" dirty="0" smtClean="0"/>
              <a:t>      </a:t>
            </a:r>
            <a:r>
              <a:rPr lang="pt-BR" i="1" dirty="0" smtClean="0"/>
              <a:t> ki</a:t>
            </a:r>
            <a:r>
              <a:rPr lang="de-DE" i="1" dirty="0" smtClean="0"/>
              <a:t>        </a:t>
            </a:r>
            <a:r>
              <a:rPr lang="pt-BR" i="1" dirty="0" smtClean="0"/>
              <a:t> </a:t>
            </a:r>
            <a:r>
              <a:rPr lang="pt-BR" i="1" dirty="0"/>
              <a:t>som </a:t>
            </a:r>
            <a:r>
              <a:rPr lang="de-DE" i="1" dirty="0" smtClean="0"/>
              <a:t> </a:t>
            </a:r>
            <a:r>
              <a:rPr lang="pt-BR" i="1" dirty="0" smtClean="0"/>
              <a:t>a </a:t>
            </a:r>
            <a:endParaRPr lang="pt-BR" i="1" dirty="0"/>
          </a:p>
          <a:p>
            <a:r>
              <a:rPr lang="pt-BR" dirty="0"/>
              <a:t>1SG PAST 3SG:7 read FV </a:t>
            </a:r>
          </a:p>
          <a:p>
            <a:r>
              <a:rPr lang="pt-BR" dirty="0"/>
              <a:t>‘I read it (the book)’ </a:t>
            </a:r>
          </a:p>
        </p:txBody>
      </p:sp>
      <p:sp>
        <p:nvSpPr>
          <p:cNvPr id="12" name="Rechteck 11"/>
          <p:cNvSpPr/>
          <p:nvPr/>
        </p:nvSpPr>
        <p:spPr>
          <a:xfrm>
            <a:off x="440411" y="349273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i="1" dirty="0" smtClean="0"/>
              <a:t>tutáaluile</a:t>
            </a:r>
            <a:r>
              <a:rPr lang="pt-BR" dirty="0" smtClean="0"/>
              <a:t> </a:t>
            </a:r>
            <a:r>
              <a:rPr lang="pt-BR" dirty="0"/>
              <a:t>– Lungu M14 (Kagaya 1987:384) </a:t>
            </a:r>
            <a:endParaRPr lang="pt-BR" dirty="0" smtClean="0"/>
          </a:p>
          <a:p>
            <a:r>
              <a:rPr lang="pt-BR" i="1" dirty="0" smtClean="0"/>
              <a:t>tu</a:t>
            </a:r>
            <a:r>
              <a:rPr lang="de-DE" i="1" dirty="0" smtClean="0"/>
              <a:t>   </a:t>
            </a:r>
            <a:r>
              <a:rPr lang="pt-BR" i="1" dirty="0" smtClean="0"/>
              <a:t> tá</a:t>
            </a:r>
            <a:r>
              <a:rPr lang="de-DE" i="1" dirty="0" smtClean="0"/>
              <a:t>   </a:t>
            </a:r>
            <a:r>
              <a:rPr lang="pt-BR" i="1" dirty="0" smtClean="0"/>
              <a:t> </a:t>
            </a:r>
            <a:r>
              <a:rPr lang="de-DE" i="1" dirty="0" smtClean="0"/>
              <a:t> </a:t>
            </a:r>
            <a:r>
              <a:rPr lang="pt-BR" i="1" dirty="0" smtClean="0"/>
              <a:t>a </a:t>
            </a:r>
            <a:r>
              <a:rPr lang="de-DE" i="1" dirty="0" smtClean="0"/>
              <a:t>               </a:t>
            </a:r>
            <a:r>
              <a:rPr lang="pt-BR" i="1" dirty="0" smtClean="0"/>
              <a:t>lu</a:t>
            </a:r>
            <a:r>
              <a:rPr lang="de-DE" i="1" dirty="0" smtClean="0"/>
              <a:t>      </a:t>
            </a:r>
            <a:r>
              <a:rPr lang="pt-BR" i="1" dirty="0" smtClean="0"/>
              <a:t>ile </a:t>
            </a:r>
            <a:endParaRPr lang="pt-BR" i="1" dirty="0"/>
          </a:p>
          <a:p>
            <a:r>
              <a:rPr lang="pt-BR" dirty="0"/>
              <a:t>1PL NEG REM PAST fight PAST </a:t>
            </a:r>
          </a:p>
          <a:p>
            <a:r>
              <a:rPr lang="pt-BR" dirty="0"/>
              <a:t>‘we did not fight’ </a:t>
            </a:r>
          </a:p>
        </p:txBody>
      </p:sp>
      <p:sp>
        <p:nvSpPr>
          <p:cNvPr id="13" name="Rechteck 12"/>
          <p:cNvSpPr/>
          <p:nvPr/>
        </p:nvSpPr>
        <p:spPr>
          <a:xfrm>
            <a:off x="440411" y="4931194"/>
            <a:ext cx="33799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/>
              <a:t>nicaali </a:t>
            </a:r>
            <a:r>
              <a:rPr lang="pt-BR" i="1" dirty="0"/>
              <a:t>kugura </a:t>
            </a:r>
            <a:r>
              <a:rPr lang="pt-BR" dirty="0"/>
              <a:t>– Ruri </a:t>
            </a:r>
            <a:r>
              <a:rPr lang="pt-BR" dirty="0" smtClean="0"/>
              <a:t>JE253</a:t>
            </a:r>
          </a:p>
          <a:p>
            <a:r>
              <a:rPr lang="pt-BR" i="1" dirty="0" smtClean="0"/>
              <a:t>ni </a:t>
            </a:r>
            <a:r>
              <a:rPr lang="pt-BR" i="1" dirty="0"/>
              <a:t>ca a li ku gur a </a:t>
            </a:r>
            <a:endParaRPr lang="pt-BR" i="1" dirty="0" smtClean="0"/>
          </a:p>
          <a:p>
            <a:r>
              <a:rPr lang="pt-BR" dirty="0" smtClean="0"/>
              <a:t>1SG </a:t>
            </a:r>
            <a:r>
              <a:rPr lang="pt-BR" dirty="0"/>
              <a:t>NEG PAST AUX INF buy FV </a:t>
            </a:r>
            <a:endParaRPr lang="pt-BR" dirty="0" smtClean="0"/>
          </a:p>
          <a:p>
            <a:r>
              <a:rPr lang="pt-BR" dirty="0" smtClean="0"/>
              <a:t>‘</a:t>
            </a:r>
            <a:r>
              <a:rPr lang="pt-BR" dirty="0"/>
              <a:t>I have not bought’ </a:t>
            </a:r>
          </a:p>
        </p:txBody>
      </p:sp>
    </p:spTree>
    <p:extLst>
      <p:ext uri="{BB962C8B-B14F-4D97-AF65-F5344CB8AC3E}">
        <p14:creationId xmlns:p14="http://schemas.microsoft.com/office/powerpoint/2010/main" val="212396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6</a:t>
            </a:fld>
            <a:endParaRPr lang="pt-BR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30" y="3531292"/>
            <a:ext cx="7159249" cy="102870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446510" y="1730799"/>
            <a:ext cx="7131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rgbClr val="FF00FF"/>
                </a:solidFill>
              </a:rPr>
              <a:t>initial </a:t>
            </a:r>
            <a:r>
              <a:rPr lang="pt-BR" dirty="0">
                <a:solidFill>
                  <a:srgbClr val="FF00FF"/>
                </a:solidFill>
              </a:rPr>
              <a:t>markers</a:t>
            </a:r>
            <a:r>
              <a:rPr lang="pt-BR" dirty="0"/>
              <a:t> – SM – </a:t>
            </a:r>
            <a:r>
              <a:rPr lang="pt-BR" dirty="0">
                <a:solidFill>
                  <a:srgbClr val="FF00FF"/>
                </a:solidFill>
              </a:rPr>
              <a:t>medial markers </a:t>
            </a:r>
            <a:r>
              <a:rPr lang="pt-BR" dirty="0"/>
              <a:t>– OM – </a:t>
            </a:r>
            <a:r>
              <a:rPr lang="pt-BR" b="1" dirty="0"/>
              <a:t>STEM</a:t>
            </a:r>
            <a:r>
              <a:rPr lang="pt-BR" dirty="0"/>
              <a:t> – </a:t>
            </a:r>
            <a:r>
              <a:rPr lang="pt-BR" dirty="0">
                <a:solidFill>
                  <a:srgbClr val="FF00FF"/>
                </a:solidFill>
              </a:rPr>
              <a:t>final markers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2657959" y="2410095"/>
            <a:ext cx="100739" cy="8987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3259809" y="2446260"/>
            <a:ext cx="100739" cy="8987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4375696" y="2407515"/>
            <a:ext cx="188555" cy="5914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eschweifte Klammer links 11"/>
          <p:cNvSpPr/>
          <p:nvPr/>
        </p:nvSpPr>
        <p:spPr>
          <a:xfrm rot="5400000">
            <a:off x="4460281" y="2556249"/>
            <a:ext cx="356461" cy="1553705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5587145" y="2407515"/>
            <a:ext cx="227300" cy="9375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6174797" y="2407515"/>
            <a:ext cx="572131" cy="9375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7281620" y="2399441"/>
            <a:ext cx="360341" cy="94560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2965340" y="736129"/>
            <a:ext cx="5124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/>
              <a:t>ni </a:t>
            </a:r>
            <a:r>
              <a:rPr lang="de-DE" i="1" dirty="0"/>
              <a:t>    </a:t>
            </a:r>
            <a:r>
              <a:rPr lang="de-DE" i="1" dirty="0" smtClean="0"/>
              <a:t>             </a:t>
            </a:r>
            <a:r>
              <a:rPr lang="pt-BR" i="1" dirty="0" smtClean="0">
                <a:solidFill>
                  <a:srgbClr val="FF00FF"/>
                </a:solidFill>
              </a:rPr>
              <a:t>li</a:t>
            </a:r>
            <a:r>
              <a:rPr lang="de-DE" i="1" dirty="0" smtClean="0">
                <a:solidFill>
                  <a:srgbClr val="FF00FF"/>
                </a:solidFill>
              </a:rPr>
              <a:t>  </a:t>
            </a:r>
            <a:r>
              <a:rPr lang="de-DE" i="1" dirty="0" smtClean="0"/>
              <a:t>               </a:t>
            </a:r>
            <a:r>
              <a:rPr lang="pt-BR" i="1" dirty="0" smtClean="0"/>
              <a:t>ki</a:t>
            </a:r>
            <a:r>
              <a:rPr lang="de-DE" i="1" dirty="0" smtClean="0"/>
              <a:t>          </a:t>
            </a:r>
            <a:r>
              <a:rPr lang="pt-BR" b="1" i="1" dirty="0" smtClean="0"/>
              <a:t>som</a:t>
            </a:r>
            <a:r>
              <a:rPr lang="pt-BR" i="1" dirty="0" smtClean="0"/>
              <a:t> </a:t>
            </a:r>
            <a:r>
              <a:rPr lang="de-DE" i="1" dirty="0" smtClean="0"/>
              <a:t>     </a:t>
            </a:r>
            <a:r>
              <a:rPr lang="pt-BR" i="1" dirty="0" smtClean="0">
                <a:solidFill>
                  <a:srgbClr val="FF00FF"/>
                </a:solidFill>
              </a:rPr>
              <a:t>a </a:t>
            </a:r>
            <a:endParaRPr lang="pt-BR" i="1" dirty="0">
              <a:solidFill>
                <a:srgbClr val="FF00FF"/>
              </a:solidFill>
            </a:endParaRPr>
          </a:p>
          <a:p>
            <a:r>
              <a:rPr lang="pt-BR" dirty="0"/>
              <a:t>1SG </a:t>
            </a:r>
            <a:r>
              <a:rPr lang="de-DE" dirty="0" smtClean="0"/>
              <a:t>             </a:t>
            </a:r>
            <a:r>
              <a:rPr lang="pt-BR" dirty="0" smtClean="0"/>
              <a:t>PAST </a:t>
            </a:r>
            <a:r>
              <a:rPr lang="de-DE" dirty="0" smtClean="0"/>
              <a:t>        </a:t>
            </a:r>
            <a:r>
              <a:rPr lang="pt-BR" dirty="0" smtClean="0"/>
              <a:t>3SG:7 </a:t>
            </a:r>
            <a:r>
              <a:rPr lang="de-DE" dirty="0" smtClean="0"/>
              <a:t>   </a:t>
            </a:r>
            <a:r>
              <a:rPr lang="pt-BR" dirty="0" smtClean="0"/>
              <a:t>read </a:t>
            </a:r>
            <a:r>
              <a:rPr lang="de-DE" dirty="0" smtClean="0"/>
              <a:t>     </a:t>
            </a:r>
            <a:r>
              <a:rPr lang="pt-BR" dirty="0" smtClean="0"/>
              <a:t>FV </a:t>
            </a:r>
            <a:endParaRPr lang="pt-BR" dirty="0"/>
          </a:p>
        </p:txBody>
      </p:sp>
      <p:sp>
        <p:nvSpPr>
          <p:cNvPr id="24" name="Rechteck 23"/>
          <p:cNvSpPr/>
          <p:nvPr/>
        </p:nvSpPr>
        <p:spPr>
          <a:xfrm>
            <a:off x="273111" y="874628"/>
            <a:ext cx="919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Swahili </a:t>
            </a:r>
          </a:p>
        </p:txBody>
      </p:sp>
      <p:sp>
        <p:nvSpPr>
          <p:cNvPr id="25" name="Rechteck 24"/>
          <p:cNvSpPr/>
          <p:nvPr/>
        </p:nvSpPr>
        <p:spPr>
          <a:xfrm>
            <a:off x="3725251" y="3678196"/>
            <a:ext cx="426203" cy="7215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chteck 25"/>
          <p:cNvSpPr/>
          <p:nvPr/>
        </p:nvSpPr>
        <p:spPr>
          <a:xfrm>
            <a:off x="4212954" y="3771183"/>
            <a:ext cx="426203" cy="7215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chteck 26"/>
          <p:cNvSpPr/>
          <p:nvPr/>
        </p:nvSpPr>
        <p:spPr>
          <a:xfrm>
            <a:off x="4708901" y="3511333"/>
            <a:ext cx="426203" cy="9814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Textfeld 27"/>
          <p:cNvSpPr txBox="1"/>
          <p:nvPr/>
        </p:nvSpPr>
        <p:spPr>
          <a:xfrm>
            <a:off x="3735092" y="4752627"/>
            <a:ext cx="16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cognatos</a:t>
            </a:r>
            <a:r>
              <a:rPr lang="de-DE" b="1" dirty="0" smtClean="0"/>
              <a:t>!</a:t>
            </a:r>
            <a:endParaRPr lang="pt-BR" b="1" dirty="0"/>
          </a:p>
        </p:txBody>
      </p:sp>
      <p:sp>
        <p:nvSpPr>
          <p:cNvPr id="29" name="Textfeld 28"/>
          <p:cNvSpPr txBox="1"/>
          <p:nvPr/>
        </p:nvSpPr>
        <p:spPr>
          <a:xfrm>
            <a:off x="1100380" y="5780868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Maho</a:t>
            </a:r>
            <a:r>
              <a:rPr lang="de-DE" dirty="0" smtClean="0"/>
              <a:t> 2006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147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23" grpId="0"/>
      <p:bldP spid="24" grpId="0"/>
      <p:bldP spid="25" grpId="0" animBg="1"/>
      <p:bldP spid="26" grpId="0" animBg="1"/>
      <p:bldP spid="27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Kimbundu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7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405870"/>
              </p:ext>
            </p:extLst>
          </p:nvPr>
        </p:nvGraphicFramePr>
        <p:xfrm>
          <a:off x="960261" y="1778835"/>
          <a:ext cx="3820966" cy="34434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85398">
                  <a:extLst>
                    <a:ext uri="{9D8B030D-6E8A-4147-A177-3AD203B41FA5}">
                      <a16:colId xmlns:a16="http://schemas.microsoft.com/office/drawing/2014/main" val="3348195521"/>
                    </a:ext>
                  </a:extLst>
                </a:gridCol>
                <a:gridCol w="1217784">
                  <a:extLst>
                    <a:ext uri="{9D8B030D-6E8A-4147-A177-3AD203B41FA5}">
                      <a16:colId xmlns:a16="http://schemas.microsoft.com/office/drawing/2014/main" val="2672615000"/>
                    </a:ext>
                  </a:extLst>
                </a:gridCol>
                <a:gridCol w="1217784">
                  <a:extLst>
                    <a:ext uri="{9D8B030D-6E8A-4147-A177-3AD203B41FA5}">
                      <a16:colId xmlns:a16="http://schemas.microsoft.com/office/drawing/2014/main" val="16487472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Label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Glosa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Morfema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332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TAM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>
                          <a:effectLst/>
                        </a:rPr>
                        <a:t>não presente?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a-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5283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Preterito</a:t>
                      </a:r>
                      <a:r>
                        <a:rPr lang="en-GB" sz="1400" dirty="0">
                          <a:effectLst/>
                        </a:rPr>
                        <a:t> 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>
                          <a:effectLst/>
                        </a:rPr>
                        <a:t>Pret 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effectLst/>
                        </a:rPr>
                        <a:t>-e/-V</a:t>
                      </a:r>
                      <a:endParaRPr lang="pt-BR" sz="14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128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Preterito</a:t>
                      </a:r>
                      <a:r>
                        <a:rPr lang="en-GB" sz="1400" dirty="0">
                          <a:effectLst/>
                        </a:rPr>
                        <a:t> 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>
                          <a:effectLst/>
                        </a:rPr>
                        <a:t>Pret 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</a:t>
                      </a:r>
                      <a:r>
                        <a:rPr lang="en-GB" sz="1400" i="1" dirty="0" err="1">
                          <a:effectLst/>
                        </a:rPr>
                        <a:t>ele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3627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Preterito</a:t>
                      </a:r>
                      <a:r>
                        <a:rPr lang="en-GB" sz="1400" dirty="0">
                          <a:effectLst/>
                        </a:rPr>
                        <a:t> 3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 dirty="0" err="1">
                          <a:effectLst/>
                        </a:rPr>
                        <a:t>Pret</a:t>
                      </a:r>
                      <a:r>
                        <a:rPr lang="en-GB" sz="1400" cap="small" dirty="0">
                          <a:effectLst/>
                        </a:rPr>
                        <a:t> 3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^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5660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Futuro 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 dirty="0" err="1">
                          <a:effectLst/>
                        </a:rPr>
                        <a:t>Fut</a:t>
                      </a:r>
                      <a:r>
                        <a:rPr lang="en-GB" sz="1400" cap="small" dirty="0">
                          <a:effectLst/>
                        </a:rPr>
                        <a:t> 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ondo</a:t>
                      </a:r>
                      <a:r>
                        <a:rPr lang="en-GB" sz="1400" i="1" dirty="0">
                          <a:effectLst/>
                        </a:rPr>
                        <a:t>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134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Futuro</a:t>
                      </a:r>
                      <a:r>
                        <a:rPr lang="en-GB" sz="1400" dirty="0">
                          <a:effectLst/>
                        </a:rPr>
                        <a:t> 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 dirty="0" err="1">
                          <a:effectLst/>
                        </a:rPr>
                        <a:t>Fut</a:t>
                      </a:r>
                      <a:r>
                        <a:rPr lang="en-GB" sz="1400" cap="small" dirty="0">
                          <a:effectLst/>
                        </a:rPr>
                        <a:t> 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`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3660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Futuro 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 dirty="0" err="1">
                          <a:effectLst/>
                        </a:rPr>
                        <a:t>Fut</a:t>
                      </a:r>
                      <a:r>
                        <a:rPr lang="en-GB" sz="1400" cap="small" dirty="0">
                          <a:effectLst/>
                        </a:rPr>
                        <a:t> 3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ka</a:t>
                      </a:r>
                      <a:r>
                        <a:rPr lang="en-GB" sz="1400" i="1" dirty="0">
                          <a:effectLst/>
                        </a:rPr>
                        <a:t>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491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Progressivo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 dirty="0" err="1">
                          <a:effectLst/>
                        </a:rPr>
                        <a:t>Prog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olo</a:t>
                      </a:r>
                      <a:r>
                        <a:rPr lang="en-GB" sz="1400" i="1" dirty="0">
                          <a:effectLst/>
                        </a:rPr>
                        <a:t>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03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Subjuntivo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>
                          <a:effectLst/>
                        </a:rPr>
                        <a:t>Subj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7384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Habitual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>
                          <a:effectLst/>
                        </a:rPr>
                        <a:t>Hab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enio</a:t>
                      </a:r>
                      <a:r>
                        <a:rPr lang="en-GB" sz="1400" i="1" dirty="0">
                          <a:effectLst/>
                        </a:rPr>
                        <a:t>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5200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Condicional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cap="small">
                          <a:effectLst/>
                        </a:rPr>
                        <a:t>Cond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ojo</a:t>
                      </a:r>
                      <a:r>
                        <a:rPr lang="en-GB" sz="1400" i="1" dirty="0">
                          <a:effectLst/>
                        </a:rPr>
                        <a:t>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5610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69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err="1" smtClean="0"/>
              <a:t>Morfologia</a:t>
            </a:r>
            <a:r>
              <a:rPr lang="de-DE" sz="3200" b="1" dirty="0" smtClean="0"/>
              <a:t> de </a:t>
            </a:r>
            <a:r>
              <a:rPr lang="de-DE" sz="3200" b="1" dirty="0" err="1" smtClean="0"/>
              <a:t>pessoa</a:t>
            </a:r>
            <a:r>
              <a:rPr lang="de-DE" sz="3200" b="1" dirty="0" smtClean="0"/>
              <a:t> e </a:t>
            </a:r>
            <a:r>
              <a:rPr lang="de-DE" sz="3200" b="1" dirty="0" err="1" smtClean="0"/>
              <a:t>numero</a:t>
            </a:r>
            <a:r>
              <a:rPr lang="de-DE" sz="3200" b="1" dirty="0" smtClean="0"/>
              <a:t>: </a:t>
            </a:r>
            <a:r>
              <a:rPr lang="de-DE" sz="3200" b="1" dirty="0" err="1" smtClean="0"/>
              <a:t>presente</a:t>
            </a:r>
            <a:endParaRPr lang="pt-BR" sz="32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8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44312"/>
              </p:ext>
            </p:extLst>
          </p:nvPr>
        </p:nvGraphicFramePr>
        <p:xfrm>
          <a:off x="1241168" y="3375454"/>
          <a:ext cx="973455" cy="17031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3455">
                  <a:extLst>
                    <a:ext uri="{9D8B030D-6E8A-4147-A177-3AD203B41FA5}">
                      <a16:colId xmlns:a16="http://schemas.microsoft.com/office/drawing/2014/main" val="24124929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Pessoa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590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01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087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297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001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399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11633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428713"/>
              </p:ext>
            </p:extLst>
          </p:nvPr>
        </p:nvGraphicFramePr>
        <p:xfrm>
          <a:off x="3188759" y="3375454"/>
          <a:ext cx="1273810" cy="17175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73810">
                  <a:extLst>
                    <a:ext uri="{9D8B030D-6E8A-4147-A177-3AD203B41FA5}">
                      <a16:colId xmlns:a16="http://schemas.microsoft.com/office/drawing/2014/main" val="1561713068"/>
                    </a:ext>
                  </a:extLst>
                </a:gridCol>
              </a:tblGrid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Presente</a:t>
                      </a:r>
                      <a:endParaRPr lang="pt-BR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63346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 smtClean="0">
                          <a:effectLst/>
                        </a:rPr>
                        <a:t>ngi</a:t>
                      </a:r>
                      <a:r>
                        <a:rPr lang="en-GB" sz="1400" i="1" dirty="0" smtClean="0">
                          <a:effectLst/>
                        </a:rPr>
                        <a:t>-bang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823596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u-bang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2402373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u-bang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1282969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 smtClean="0">
                          <a:effectLst/>
                        </a:rPr>
                        <a:t>tu</a:t>
                      </a:r>
                      <a:r>
                        <a:rPr lang="en-GB" sz="1400" i="1" dirty="0" smtClean="0">
                          <a:effectLst/>
                        </a:rPr>
                        <a:t>-bang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194019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nu-bang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6537183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a-bang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en-GB" sz="1400" i="1" dirty="0" smtClean="0">
                          <a:effectLst/>
                        </a:rPr>
                        <a:t>a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284042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60871"/>
              </p:ext>
            </p:extLst>
          </p:nvPr>
        </p:nvGraphicFramePr>
        <p:xfrm>
          <a:off x="4912019" y="3389868"/>
          <a:ext cx="973455" cy="17031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3455">
                  <a:extLst>
                    <a:ext uri="{9D8B030D-6E8A-4147-A177-3AD203B41FA5}">
                      <a16:colId xmlns:a16="http://schemas.microsoft.com/office/drawing/2014/main" val="335603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effectLst/>
                        </a:rPr>
                        <a:t>N</a:t>
                      </a:r>
                      <a:r>
                        <a:rPr lang="en-GB" sz="1400" b="1" dirty="0" err="1" smtClean="0">
                          <a:effectLst/>
                        </a:rPr>
                        <a:t>egação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3519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</a:t>
                      </a:r>
                      <a:r>
                        <a:rPr lang="en-GB" sz="1400" i="1" dirty="0" err="1">
                          <a:effectLst/>
                        </a:rPr>
                        <a:t>ami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98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-é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609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-ê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976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</a:t>
                      </a:r>
                      <a:r>
                        <a:rPr lang="en-GB" sz="1400" i="1" dirty="0" err="1">
                          <a:effectLst/>
                        </a:rPr>
                        <a:t>etu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714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</a:t>
                      </a:r>
                      <a:r>
                        <a:rPr lang="en-GB" sz="1400" i="1" dirty="0" err="1">
                          <a:effectLst/>
                        </a:rPr>
                        <a:t>enu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8401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-â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4276257"/>
                  </a:ext>
                </a:extLst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46347"/>
              </p:ext>
            </p:extLst>
          </p:nvPr>
        </p:nvGraphicFramePr>
        <p:xfrm>
          <a:off x="5885474" y="3375455"/>
          <a:ext cx="1830705" cy="17175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30705">
                  <a:extLst>
                    <a:ext uri="{9D8B030D-6E8A-4147-A177-3AD203B41FA5}">
                      <a16:colId xmlns:a16="http://schemas.microsoft.com/office/drawing/2014/main" val="2279465956"/>
                    </a:ext>
                  </a:extLst>
                </a:gridCol>
              </a:tblGrid>
              <a:tr h="254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Presente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 smtClean="0">
                          <a:effectLst/>
                        </a:rPr>
                        <a:t>negativo</a:t>
                      </a:r>
                      <a:endParaRPr lang="en-GB" sz="1400" b="1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5714549"/>
                  </a:ext>
                </a:extLst>
              </a:tr>
              <a:tr h="243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(</a:t>
                      </a:r>
                      <a:r>
                        <a:rPr lang="en-GB" sz="1400" i="1" dirty="0" err="1">
                          <a:effectLst/>
                        </a:rPr>
                        <a:t>ki</a:t>
                      </a:r>
                      <a:r>
                        <a:rPr lang="en-GB" sz="1400" i="1" dirty="0">
                          <a:effectLst/>
                        </a:rPr>
                        <a:t>) </a:t>
                      </a:r>
                      <a:r>
                        <a:rPr lang="en-GB" sz="1400" i="1" dirty="0" err="1">
                          <a:effectLst/>
                        </a:rPr>
                        <a:t>ngi</a:t>
                      </a:r>
                      <a:r>
                        <a:rPr lang="en-GB" sz="1400" i="1" dirty="0">
                          <a:effectLst/>
                        </a:rPr>
                        <a:t>-bang-</a:t>
                      </a:r>
                      <a:r>
                        <a:rPr lang="en-GB" sz="1400" i="1" dirty="0" err="1">
                          <a:effectLst/>
                        </a:rPr>
                        <a:t>ami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6348267"/>
                  </a:ext>
                </a:extLst>
              </a:tr>
              <a:tr h="243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k-u-bang-é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048607"/>
                  </a:ext>
                </a:extLst>
              </a:tr>
              <a:tr h="243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k-a-bang-ê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544405"/>
                  </a:ext>
                </a:extLst>
              </a:tr>
              <a:tr h="243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(</a:t>
                      </a:r>
                      <a:r>
                        <a:rPr lang="en-GB" sz="1400" i="1" dirty="0" err="1">
                          <a:effectLst/>
                        </a:rPr>
                        <a:t>ki</a:t>
                      </a:r>
                      <a:r>
                        <a:rPr lang="en-GB" sz="1400" i="1" dirty="0">
                          <a:effectLst/>
                        </a:rPr>
                        <a:t>) </a:t>
                      </a:r>
                      <a:r>
                        <a:rPr lang="en-GB" sz="1400" i="1" dirty="0" err="1" smtClean="0">
                          <a:effectLst/>
                        </a:rPr>
                        <a:t>tu</a:t>
                      </a:r>
                      <a:r>
                        <a:rPr lang="en-GB" sz="1400" i="1" dirty="0" smtClean="0">
                          <a:effectLst/>
                        </a:rPr>
                        <a:t>-bang-</a:t>
                      </a:r>
                      <a:r>
                        <a:rPr lang="en-GB" sz="1400" i="1" dirty="0" err="1" smtClean="0">
                          <a:effectLst/>
                        </a:rPr>
                        <a:t>etu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1340124"/>
                  </a:ext>
                </a:extLst>
              </a:tr>
              <a:tr h="243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(</a:t>
                      </a:r>
                      <a:r>
                        <a:rPr lang="en-GB" sz="1400" i="1" dirty="0" err="1">
                          <a:effectLst/>
                        </a:rPr>
                        <a:t>ki</a:t>
                      </a:r>
                      <a:r>
                        <a:rPr lang="en-GB" sz="1400" i="1" dirty="0">
                          <a:effectLst/>
                        </a:rPr>
                        <a:t>) nu-bang-</a:t>
                      </a:r>
                      <a:r>
                        <a:rPr lang="en-GB" sz="1400" i="1" dirty="0" err="1">
                          <a:effectLst/>
                        </a:rPr>
                        <a:t>enu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039205"/>
                  </a:ext>
                </a:extLst>
              </a:tr>
              <a:tr h="243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k-a-bang-â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474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54851"/>
              </p:ext>
            </p:extLst>
          </p:nvPr>
        </p:nvGraphicFramePr>
        <p:xfrm>
          <a:off x="2214623" y="3375454"/>
          <a:ext cx="973455" cy="17175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3455">
                  <a:extLst>
                    <a:ext uri="{9D8B030D-6E8A-4147-A177-3AD203B41FA5}">
                      <a16:colId xmlns:a16="http://schemas.microsoft.com/office/drawing/2014/main" val="4063714052"/>
                    </a:ext>
                  </a:extLst>
                </a:gridCol>
              </a:tblGrid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151680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ng(</a:t>
                      </a:r>
                      <a:r>
                        <a:rPr lang="en-GB" sz="1400" i="1" dirty="0" err="1">
                          <a:effectLst/>
                        </a:rPr>
                        <a:t>i</a:t>
                      </a:r>
                      <a:r>
                        <a:rPr lang="en-GB" sz="1400" i="1" dirty="0">
                          <a:effectLst/>
                        </a:rPr>
                        <a:t>)-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02348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u-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245838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u-/a-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157829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</a:rPr>
                        <a:t>tu</a:t>
                      </a:r>
                      <a:r>
                        <a:rPr lang="en-GB" sz="1400" i="1" dirty="0">
                          <a:effectLst/>
                        </a:rPr>
                        <a:t>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411823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nu-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89317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a-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0466792"/>
                  </a:ext>
                </a:extLst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2355742" y="1705102"/>
            <a:ext cx="3239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verbo</a:t>
            </a:r>
            <a:r>
              <a:rPr lang="de-DE" dirty="0" smtClean="0"/>
              <a:t>: </a:t>
            </a:r>
            <a:r>
              <a:rPr lang="de-DE" i="1" dirty="0" err="1" smtClean="0"/>
              <a:t>ku</a:t>
            </a:r>
            <a:r>
              <a:rPr lang="de-DE" i="1" dirty="0" smtClean="0"/>
              <a:t>-bang-a        </a:t>
            </a:r>
            <a:r>
              <a:rPr lang="de-DE" dirty="0" smtClean="0"/>
              <a:t>‘</a:t>
            </a:r>
            <a:r>
              <a:rPr lang="de-DE" dirty="0" err="1" smtClean="0"/>
              <a:t>fazer</a:t>
            </a:r>
            <a:r>
              <a:rPr lang="de-DE" dirty="0" smtClean="0"/>
              <a:t>‘</a:t>
            </a:r>
            <a:endParaRPr lang="pt-BR" dirty="0"/>
          </a:p>
        </p:txBody>
      </p:sp>
      <p:sp>
        <p:nvSpPr>
          <p:cNvPr id="13" name="Textfeld 12"/>
          <p:cNvSpPr txBox="1"/>
          <p:nvPr/>
        </p:nvSpPr>
        <p:spPr>
          <a:xfrm>
            <a:off x="2100790" y="2540278"/>
            <a:ext cx="1201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infinitivo</a:t>
            </a:r>
            <a:endParaRPr lang="pt-BR" sz="1600" dirty="0"/>
          </a:p>
        </p:txBody>
      </p:sp>
      <p:sp>
        <p:nvSpPr>
          <p:cNvPr id="14" name="Textfeld 13"/>
          <p:cNvSpPr txBox="1"/>
          <p:nvPr/>
        </p:nvSpPr>
        <p:spPr>
          <a:xfrm>
            <a:off x="3896016" y="2537695"/>
            <a:ext cx="1698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vogal</a:t>
            </a:r>
            <a:r>
              <a:rPr lang="de-DE" sz="1600" dirty="0" smtClean="0"/>
              <a:t> </a:t>
            </a:r>
            <a:r>
              <a:rPr lang="de-DE" sz="1600" dirty="0" err="1" smtClean="0"/>
              <a:t>temática</a:t>
            </a:r>
            <a:endParaRPr lang="pt-BR" sz="1600" dirty="0"/>
          </a:p>
        </p:txBody>
      </p:sp>
      <p:sp>
        <p:nvSpPr>
          <p:cNvPr id="15" name="Textfeld 14"/>
          <p:cNvSpPr txBox="1"/>
          <p:nvPr/>
        </p:nvSpPr>
        <p:spPr>
          <a:xfrm>
            <a:off x="3188078" y="2537695"/>
            <a:ext cx="1201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raiz</a:t>
            </a:r>
            <a:endParaRPr lang="pt-BR" dirty="0"/>
          </a:p>
        </p:txBody>
      </p:sp>
      <p:cxnSp>
        <p:nvCxnSpPr>
          <p:cNvPr id="17" name="Gerade Verbindung mit Pfeil 16"/>
          <p:cNvCxnSpPr>
            <a:endCxn id="13" idx="0"/>
          </p:cNvCxnSpPr>
          <p:nvPr/>
        </p:nvCxnSpPr>
        <p:spPr>
          <a:xfrm flipH="1">
            <a:off x="2701350" y="2088847"/>
            <a:ext cx="486728" cy="45143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H="1">
            <a:off x="3545273" y="2078663"/>
            <a:ext cx="56916" cy="4192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4009157" y="2071851"/>
            <a:ext cx="380040" cy="3613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84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3679879" cy="1012972"/>
          </a:xfrm>
        </p:spPr>
        <p:txBody>
          <a:bodyPr>
            <a:normAutofit/>
          </a:bodyPr>
          <a:lstStyle/>
          <a:p>
            <a:r>
              <a:rPr lang="de-DE" sz="3600" b="1" dirty="0" smtClean="0"/>
              <a:t>Tempo </a:t>
            </a:r>
            <a:r>
              <a:rPr lang="de-DE" sz="3600" b="1" dirty="0" err="1" smtClean="0"/>
              <a:t>passado</a:t>
            </a:r>
            <a:r>
              <a:rPr lang="de-DE" sz="3600" b="1" dirty="0" smtClean="0"/>
              <a:t> 1</a:t>
            </a:r>
            <a:endParaRPr lang="pt-BR" sz="36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D9D5-E222-497A-A395-BCD01B10D73C}" type="slidenum">
              <a:rPr lang="pt-BR" smtClean="0"/>
              <a:t>9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542287"/>
              </p:ext>
            </p:extLst>
          </p:nvPr>
        </p:nvGraphicFramePr>
        <p:xfrm>
          <a:off x="834067" y="1816033"/>
          <a:ext cx="7364536" cy="8534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23389">
                  <a:extLst>
                    <a:ext uri="{9D8B030D-6E8A-4147-A177-3AD203B41FA5}">
                      <a16:colId xmlns:a16="http://schemas.microsoft.com/office/drawing/2014/main" val="3925568405"/>
                    </a:ext>
                  </a:extLst>
                </a:gridCol>
                <a:gridCol w="1404620">
                  <a:extLst>
                    <a:ext uri="{9D8B030D-6E8A-4147-A177-3AD203B41FA5}">
                      <a16:colId xmlns:a16="http://schemas.microsoft.com/office/drawing/2014/main" val="2958129680"/>
                    </a:ext>
                  </a:extLst>
                </a:gridCol>
                <a:gridCol w="511489">
                  <a:extLst>
                    <a:ext uri="{9D8B030D-6E8A-4147-A177-3AD203B41FA5}">
                      <a16:colId xmlns:a16="http://schemas.microsoft.com/office/drawing/2014/main" val="3641956410"/>
                    </a:ext>
                  </a:extLst>
                </a:gridCol>
                <a:gridCol w="1022976">
                  <a:extLst>
                    <a:ext uri="{9D8B030D-6E8A-4147-A177-3AD203B41FA5}">
                      <a16:colId xmlns:a16="http://schemas.microsoft.com/office/drawing/2014/main" val="2941698222"/>
                    </a:ext>
                  </a:extLst>
                </a:gridCol>
                <a:gridCol w="3702062">
                  <a:extLst>
                    <a:ext uri="{9D8B030D-6E8A-4147-A177-3AD203B41FA5}">
                      <a16:colId xmlns:a16="http://schemas.microsoft.com/office/drawing/2014/main" val="22862981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Muene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u</a:t>
                      </a:r>
                      <a:r>
                        <a:rPr lang="de-DE" sz="1400" i="1" dirty="0">
                          <a:effectLst/>
                        </a:rPr>
                        <a:t>-</a:t>
                      </a:r>
                      <a:r>
                        <a:rPr lang="pt-BR" sz="1400" i="1" dirty="0">
                          <a:effectLst/>
                        </a:rPr>
                        <a:t>a</a:t>
                      </a:r>
                      <a:r>
                        <a:rPr lang="de-DE" sz="1400" i="1" dirty="0">
                          <a:effectLst/>
                        </a:rPr>
                        <a:t>-</a:t>
                      </a:r>
                      <a:r>
                        <a:rPr lang="pt-BR" sz="1400" i="1" dirty="0">
                          <a:effectLst/>
                        </a:rPr>
                        <a:t>bang</a:t>
                      </a:r>
                      <a:r>
                        <a:rPr lang="de-DE" sz="1400" i="1" dirty="0">
                          <a:effectLst/>
                        </a:rPr>
                        <a:t>-</a:t>
                      </a:r>
                      <a:r>
                        <a:rPr lang="pt-BR" sz="1400" i="1" dirty="0">
                          <a:effectLst/>
                        </a:rPr>
                        <a:t>e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>
                          <a:effectLst/>
                        </a:rPr>
                        <a:t>o</a:t>
                      </a:r>
                      <a:endParaRPr lang="pt-BR" sz="1400" i="1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ki</a:t>
                      </a:r>
                      <a:r>
                        <a:rPr lang="de-DE" sz="1400" i="1" dirty="0">
                          <a:effectLst/>
                        </a:rPr>
                        <a:t>-</a:t>
                      </a:r>
                      <a:r>
                        <a:rPr lang="pt-BR" sz="1400" i="1" dirty="0">
                          <a:effectLst/>
                        </a:rPr>
                        <a:t>alu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e</a:t>
                      </a:r>
                      <a:r>
                        <a:rPr lang="de-DE" sz="1400" i="1" dirty="0">
                          <a:effectLst/>
                        </a:rPr>
                        <a:t>-</a:t>
                      </a:r>
                      <a:r>
                        <a:rPr lang="pt-BR" sz="1400" i="1" dirty="0">
                          <a:effectLst/>
                        </a:rPr>
                        <a:t>ki</a:t>
                      </a:r>
                      <a:r>
                        <a:rPr lang="de-DE" sz="1400" i="1" dirty="0">
                          <a:effectLst/>
                        </a:rPr>
                        <a:t>.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4910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Pro:3Sg</a:t>
                      </a:r>
                      <a:endParaRPr lang="pt-BR" sz="14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3Sg-A-fazer-Perf1</a:t>
                      </a:r>
                      <a:endParaRPr lang="pt-BR" sz="14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Det</a:t>
                      </a:r>
                      <a:endParaRPr lang="pt-BR" sz="14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Cl.ki-cadeira</a:t>
                      </a:r>
                      <a:endParaRPr lang="pt-BR" sz="14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err="1">
                          <a:effectLst/>
                        </a:rPr>
                        <a:t>Dem.prox:Cl.ki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6992599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fez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essa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cadeira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endParaRPr lang="pt-BR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592304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400" dirty="0" err="1">
                          <a:effectLst/>
                        </a:rPr>
                        <a:t>Chatelaîn</a:t>
                      </a:r>
                      <a:r>
                        <a:rPr lang="de-DE" sz="1400" dirty="0">
                          <a:effectLst/>
                        </a:rPr>
                        <a:t>: L.34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20410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133480"/>
              </p:ext>
            </p:extLst>
          </p:nvPr>
        </p:nvGraphicFramePr>
        <p:xfrm>
          <a:off x="834067" y="3107408"/>
          <a:ext cx="6729106" cy="8534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56792">
                  <a:extLst>
                    <a:ext uri="{9D8B030D-6E8A-4147-A177-3AD203B41FA5}">
                      <a16:colId xmlns:a16="http://schemas.microsoft.com/office/drawing/2014/main" val="3869242219"/>
                    </a:ext>
                  </a:extLst>
                </a:gridCol>
                <a:gridCol w="1616551">
                  <a:extLst>
                    <a:ext uri="{9D8B030D-6E8A-4147-A177-3AD203B41FA5}">
                      <a16:colId xmlns:a16="http://schemas.microsoft.com/office/drawing/2014/main" val="2926528843"/>
                    </a:ext>
                  </a:extLst>
                </a:gridCol>
                <a:gridCol w="1720312">
                  <a:extLst>
                    <a:ext uri="{9D8B030D-6E8A-4147-A177-3AD203B41FA5}">
                      <a16:colId xmlns:a16="http://schemas.microsoft.com/office/drawing/2014/main" val="3742626291"/>
                    </a:ext>
                  </a:extLst>
                </a:gridCol>
                <a:gridCol w="526942">
                  <a:extLst>
                    <a:ext uri="{9D8B030D-6E8A-4147-A177-3AD203B41FA5}">
                      <a16:colId xmlns:a16="http://schemas.microsoft.com/office/drawing/2014/main" val="115276774"/>
                    </a:ext>
                  </a:extLst>
                </a:gridCol>
                <a:gridCol w="960895">
                  <a:extLst>
                    <a:ext uri="{9D8B030D-6E8A-4147-A177-3AD203B41FA5}">
                      <a16:colId xmlns:a16="http://schemas.microsoft.com/office/drawing/2014/main" val="1133440502"/>
                    </a:ext>
                  </a:extLst>
                </a:gridCol>
                <a:gridCol w="1247614">
                  <a:extLst>
                    <a:ext uri="{9D8B030D-6E8A-4147-A177-3AD203B41FA5}">
                      <a16:colId xmlns:a16="http://schemas.microsoft.com/office/drawing/2014/main" val="35539095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O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mu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kongo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u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a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som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o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>
                          <a:effectLst/>
                        </a:rPr>
                        <a:t>o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u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ta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400" i="1" dirty="0" smtClean="0">
                          <a:effectLst/>
                        </a:rPr>
                        <a:t>u</a:t>
                      </a:r>
                      <a:r>
                        <a:rPr lang="de-DE" sz="1400" i="1" dirty="0" smtClean="0">
                          <a:effectLst/>
                        </a:rPr>
                        <a:t>-</a:t>
                      </a:r>
                      <a:r>
                        <a:rPr lang="pt-BR" sz="1400" i="1" dirty="0" smtClean="0">
                          <a:effectLst/>
                        </a:rPr>
                        <a:t>é</a:t>
                      </a:r>
                      <a:endParaRPr lang="pt-BR" sz="14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3771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de-DE" sz="1400" dirty="0" err="1" smtClean="0">
                          <a:effectLst/>
                        </a:rPr>
                        <a:t>Det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Cl.mu-</a:t>
                      </a:r>
                      <a:r>
                        <a:rPr lang="de-DE" sz="1400" dirty="0" err="1" smtClean="0">
                          <a:effectLst/>
                        </a:rPr>
                        <a:t>caçador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3Sg-A-carregar-Perf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de-DE" sz="1400" dirty="0" err="1" smtClean="0">
                          <a:effectLst/>
                        </a:rPr>
                        <a:t>Det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effectLst/>
                        </a:rPr>
                        <a:t>Cl.u-fusil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Agr.u-2Sg:Poss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935363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„O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caçador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carregou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de-DE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fusil</a:t>
                      </a:r>
                      <a:r>
                        <a:rPr lang="de-DE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endParaRPr lang="pt-BR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84596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400" dirty="0" err="1">
                          <a:effectLst/>
                        </a:rPr>
                        <a:t>Chatelaîn</a:t>
                      </a:r>
                      <a:r>
                        <a:rPr lang="de-DE" sz="1400" dirty="0">
                          <a:effectLst/>
                        </a:rPr>
                        <a:t>: L.34</a:t>
                      </a:r>
                      <a:endParaRPr lang="pt-BR" sz="14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953341"/>
                  </a:ext>
                </a:extLst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56816"/>
              </p:ext>
            </p:extLst>
          </p:nvPr>
        </p:nvGraphicFramePr>
        <p:xfrm>
          <a:off x="628650" y="4398783"/>
          <a:ext cx="973455" cy="17175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3455">
                  <a:extLst>
                    <a:ext uri="{9D8B030D-6E8A-4147-A177-3AD203B41FA5}">
                      <a16:colId xmlns:a16="http://schemas.microsoft.com/office/drawing/2014/main" val="24124929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Pessoa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590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01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087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3Sg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297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001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399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3Pl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11633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19380"/>
              </p:ext>
            </p:extLst>
          </p:nvPr>
        </p:nvGraphicFramePr>
        <p:xfrm>
          <a:off x="1602105" y="4398783"/>
          <a:ext cx="1420064" cy="17175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20064">
                  <a:extLst>
                    <a:ext uri="{9D8B030D-6E8A-4147-A177-3AD203B41FA5}">
                      <a16:colId xmlns:a16="http://schemas.microsoft.com/office/drawing/2014/main" val="4063714052"/>
                    </a:ext>
                  </a:extLst>
                </a:gridCol>
              </a:tblGrid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151680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ng-a-bang-e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02348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u-a-bang-e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245838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u-a-bang-e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157829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 smtClean="0">
                          <a:effectLst/>
                        </a:rPr>
                        <a:t>tu</a:t>
                      </a:r>
                      <a:r>
                        <a:rPr lang="en-GB" sz="1400" i="1" dirty="0" smtClean="0">
                          <a:effectLst/>
                        </a:rPr>
                        <a:t>-a-bang-e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411823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nu-a-bang-e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89317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a-bang-e</a:t>
                      </a:r>
                      <a:endParaRPr lang="pt-BR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0466792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5036949" y="643180"/>
            <a:ext cx="2239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prefixo</a:t>
            </a:r>
            <a:r>
              <a:rPr lang="de-DE" dirty="0" smtClean="0"/>
              <a:t>: </a:t>
            </a:r>
            <a:r>
              <a:rPr lang="de-DE" i="1" dirty="0" smtClean="0"/>
              <a:t>a-</a:t>
            </a:r>
          </a:p>
          <a:p>
            <a:r>
              <a:rPr lang="de-DE" dirty="0" err="1" smtClean="0"/>
              <a:t>sufixo</a:t>
            </a:r>
            <a:r>
              <a:rPr lang="de-DE" dirty="0" smtClean="0"/>
              <a:t>: </a:t>
            </a:r>
            <a:r>
              <a:rPr lang="de-DE" i="1" dirty="0" smtClean="0"/>
              <a:t>-e/V</a:t>
            </a:r>
            <a:endParaRPr lang="pt-BR" i="1" dirty="0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17401"/>
              </p:ext>
            </p:extLst>
          </p:nvPr>
        </p:nvGraphicFramePr>
        <p:xfrm>
          <a:off x="6938708" y="486460"/>
          <a:ext cx="1864330" cy="17175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2165">
                  <a:extLst>
                    <a:ext uri="{9D8B030D-6E8A-4147-A177-3AD203B41FA5}">
                      <a16:colId xmlns:a16="http://schemas.microsoft.com/office/drawing/2014/main" val="4063714052"/>
                    </a:ext>
                  </a:extLst>
                </a:gridCol>
                <a:gridCol w="932165">
                  <a:extLst>
                    <a:ext uri="{9D8B030D-6E8A-4147-A177-3AD203B41FA5}">
                      <a16:colId xmlns:a16="http://schemas.microsoft.com/office/drawing/2014/main" val="2692101134"/>
                    </a:ext>
                  </a:extLst>
                </a:gridCol>
              </a:tblGrid>
              <a:tr h="245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vogal</a:t>
                      </a:r>
                      <a:r>
                        <a:rPr lang="de-DE" sz="1200" b="1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da </a:t>
                      </a:r>
                      <a:r>
                        <a:rPr lang="de-DE" sz="1200" b="1" i="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raiz</a:t>
                      </a:r>
                      <a:endParaRPr lang="pt-BR" sz="12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sz="12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151680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</a:t>
                      </a:r>
                      <a:endParaRPr lang="pt-BR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pt-BR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02348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e</a:t>
                      </a:r>
                      <a:endParaRPr lang="pt-BR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pt-BR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245838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</a:t>
                      </a:r>
                      <a:endParaRPr lang="pt-BR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pt-BR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157829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o</a:t>
                      </a:r>
                      <a:endParaRPr lang="pt-BR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pt-BR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411823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u</a:t>
                      </a:r>
                      <a:endParaRPr lang="pt-BR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pt-BR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89317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r>
                        <a:rPr lang="de-DE" sz="1200" dirty="0" err="1" smtClean="0"/>
                        <a:t>polisilabico</a:t>
                      </a:r>
                      <a:endParaRPr lang="pt-BR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pt-BR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0466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52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869</Words>
  <Application>Microsoft Office PowerPoint</Application>
  <PresentationFormat>Bildschirmpräsentation (4:3)</PresentationFormat>
  <Paragraphs>327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Charis SIL</vt:lpstr>
      <vt:lpstr>Times New Roman</vt:lpstr>
      <vt:lpstr>Office</vt:lpstr>
      <vt:lpstr>LNIE II</vt:lpstr>
      <vt:lpstr>PowerPoint-Präsentation</vt:lpstr>
      <vt:lpstr>classes locativas</vt:lpstr>
      <vt:lpstr>TAM em Bantu</vt:lpstr>
      <vt:lpstr>PowerPoint-Präsentation</vt:lpstr>
      <vt:lpstr>PowerPoint-Präsentation</vt:lpstr>
      <vt:lpstr>Kimbundu</vt:lpstr>
      <vt:lpstr>Morfologia de pessoa e numero: presente</vt:lpstr>
      <vt:lpstr>Tempo passado 1</vt:lpstr>
      <vt:lpstr>Perfeito 2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anon.</dc:creator>
  <cp:lastModifiedBy>anon.</cp:lastModifiedBy>
  <cp:revision>56</cp:revision>
  <dcterms:created xsi:type="dcterms:W3CDTF">2020-11-12T19:53:20Z</dcterms:created>
  <dcterms:modified xsi:type="dcterms:W3CDTF">2020-11-28T03:44:46Z</dcterms:modified>
</cp:coreProperties>
</file>