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Sniglet"/>
      <p:regular r:id="rId17"/>
    </p:embeddedFont>
    <p:embeddedFont>
      <p:font typeface="Poppins Medium"/>
      <p:regular r:id="rId18"/>
      <p:bold r:id="rId19"/>
      <p:italic r:id="rId20"/>
      <p:boldItalic r:id="rId21"/>
    </p:embeddedFont>
    <p:embeddedFont>
      <p:font typeface="Quicksan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italic.fntdata"/><Relationship Id="rId11" Type="http://schemas.openxmlformats.org/officeDocument/2006/relationships/slide" Target="slides/slide7.xml"/><Relationship Id="rId22" Type="http://schemas.openxmlformats.org/officeDocument/2006/relationships/font" Target="fonts/Quicksand-regular.fntdata"/><Relationship Id="rId10" Type="http://schemas.openxmlformats.org/officeDocument/2006/relationships/slide" Target="slides/slide6.xml"/><Relationship Id="rId21" Type="http://schemas.openxmlformats.org/officeDocument/2006/relationships/font" Target="fonts/PoppinsMedium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Quicksan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nigle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oppinsMedium-bold.fntdata"/><Relationship Id="rId6" Type="http://schemas.openxmlformats.org/officeDocument/2006/relationships/slide" Target="slides/slide2.xml"/><Relationship Id="rId18" Type="http://schemas.openxmlformats.org/officeDocument/2006/relationships/font" Target="fonts/Poppins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dd557c759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dd557c75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dd557c759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dd557c75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dd558f709_1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dd558f70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dd557c759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dd557c7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de2e1961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de2e196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dd557c759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dd557c75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dd557c759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dd557c75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key color">
  <p:cSld name="BLANK_1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2E3037"/>
                </a:solidFill>
              </a:defRPr>
            </a:lvl1pPr>
            <a:lvl2pPr lvl="1">
              <a:buNone/>
              <a:defRPr>
                <a:solidFill>
                  <a:srgbClr val="2E3037"/>
                </a:solidFill>
              </a:defRPr>
            </a:lvl2pPr>
            <a:lvl3pPr lvl="2">
              <a:buNone/>
              <a:defRPr>
                <a:solidFill>
                  <a:srgbClr val="2E3037"/>
                </a:solidFill>
              </a:defRPr>
            </a:lvl3pPr>
            <a:lvl4pPr lvl="3">
              <a:buNone/>
              <a:defRPr>
                <a:solidFill>
                  <a:srgbClr val="2E3037"/>
                </a:solidFill>
              </a:defRPr>
            </a:lvl4pPr>
            <a:lvl5pPr lvl="4">
              <a:buNone/>
              <a:defRPr>
                <a:solidFill>
                  <a:srgbClr val="2E3037"/>
                </a:solidFill>
              </a:defRPr>
            </a:lvl5pPr>
            <a:lvl6pPr lvl="5">
              <a:buNone/>
              <a:defRPr>
                <a:solidFill>
                  <a:srgbClr val="2E3037"/>
                </a:solidFill>
              </a:defRPr>
            </a:lvl6pPr>
            <a:lvl7pPr lvl="6">
              <a:buNone/>
              <a:defRPr>
                <a:solidFill>
                  <a:srgbClr val="2E3037"/>
                </a:solidFill>
              </a:defRPr>
            </a:lvl7pPr>
            <a:lvl8pPr lvl="7">
              <a:buNone/>
              <a:defRPr>
                <a:solidFill>
                  <a:srgbClr val="2E3037"/>
                </a:solidFill>
              </a:defRPr>
            </a:lvl8pPr>
            <a:lvl9pPr lvl="8">
              <a:buNone/>
              <a:defRPr>
                <a:solidFill>
                  <a:srgbClr val="2E3037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1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/>
          <p:nvPr/>
        </p:nvSpPr>
        <p:spPr>
          <a:xfrm flipH="1">
            <a:off x="632556" y="2267403"/>
            <a:ext cx="614400" cy="6144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94563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4"/>
          <p:cNvSpPr/>
          <p:nvPr/>
        </p:nvSpPr>
        <p:spPr>
          <a:xfrm>
            <a:off x="638325" y="2267417"/>
            <a:ext cx="614400" cy="6144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633225" y="2161800"/>
            <a:ext cx="6700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rgbClr val="39C0BA"/>
              </a:buClr>
              <a:buSzPts val="2800"/>
              <a:buChar char="◦"/>
              <a:defRPr i="1" sz="2800">
                <a:solidFill>
                  <a:srgbClr val="39C0BA"/>
                </a:solidFill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▫"/>
              <a:defRPr i="1" sz="2800">
                <a:solidFill>
                  <a:srgbClr val="39C0BA"/>
                </a:solidFill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i="1" sz="2800">
                <a:solidFill>
                  <a:srgbClr val="39C0BA"/>
                </a:solidFill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i="1" sz="2800">
                <a:solidFill>
                  <a:srgbClr val="39C0BA"/>
                </a:solidFill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i="1" sz="2800">
                <a:solidFill>
                  <a:srgbClr val="39C0BA"/>
                </a:solidFill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i="1" sz="2800">
                <a:solidFill>
                  <a:srgbClr val="39C0BA"/>
                </a:solidFill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i="1" sz="2800">
                <a:solidFill>
                  <a:srgbClr val="39C0BA"/>
                </a:solidFill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i="1" sz="2800">
                <a:solidFill>
                  <a:srgbClr val="39C0BA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i="1" sz="2800">
                <a:solidFill>
                  <a:srgbClr val="39C0BA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286541" y="2244031"/>
            <a:ext cx="1306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b="1" sz="480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9C0BA"/>
                </a:solidFill>
              </a:defRPr>
            </a:lvl1pPr>
            <a:lvl2pPr lvl="1">
              <a:buNone/>
              <a:defRPr>
                <a:solidFill>
                  <a:srgbClr val="39C0BA"/>
                </a:solidFill>
              </a:defRPr>
            </a:lvl2pPr>
            <a:lvl3pPr lvl="2">
              <a:buNone/>
              <a:defRPr>
                <a:solidFill>
                  <a:srgbClr val="39C0BA"/>
                </a:solidFill>
              </a:defRPr>
            </a:lvl3pPr>
            <a:lvl4pPr lvl="3">
              <a:buNone/>
              <a:defRPr>
                <a:solidFill>
                  <a:srgbClr val="39C0BA"/>
                </a:solidFill>
              </a:defRPr>
            </a:lvl4pPr>
            <a:lvl5pPr lvl="4">
              <a:buNone/>
              <a:defRPr>
                <a:solidFill>
                  <a:srgbClr val="39C0BA"/>
                </a:solidFill>
              </a:defRPr>
            </a:lvl5pPr>
            <a:lvl6pPr lvl="5">
              <a:buNone/>
              <a:defRPr>
                <a:solidFill>
                  <a:srgbClr val="39C0BA"/>
                </a:solidFill>
              </a:defRPr>
            </a:lvl6pPr>
            <a:lvl7pPr lvl="6">
              <a:buNone/>
              <a:defRPr>
                <a:solidFill>
                  <a:srgbClr val="39C0BA"/>
                </a:solidFill>
              </a:defRPr>
            </a:lvl7pPr>
            <a:lvl8pPr lvl="7">
              <a:buNone/>
              <a:defRPr>
                <a:solidFill>
                  <a:srgbClr val="39C0BA"/>
                </a:solidFill>
              </a:defRPr>
            </a:lvl8pPr>
            <a:lvl9pPr lvl="8">
              <a:buNone/>
              <a:defRPr>
                <a:solidFill>
                  <a:srgbClr val="39C0B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165475" y="1174117"/>
            <a:ext cx="330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71570" y="1174117"/>
            <a:ext cx="330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165475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692249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219023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8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65475" y="4331317"/>
            <a:ext cx="75213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9"/>
          <p:cNvSpPr/>
          <p:nvPr/>
        </p:nvSpPr>
        <p:spPr>
          <a:xfrm>
            <a:off x="844675" y="45051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j_nyyRLwU8k" TargetMode="External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1319175" y="1490794"/>
            <a:ext cx="6680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ESTUDO DE CASO: AUTOMAÇÃO </a:t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1319175" y="3027575"/>
            <a:ext cx="21987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Empresa: Interlight</a:t>
            </a:r>
            <a:endParaRPr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965800" y="3859950"/>
            <a:ext cx="21987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Turma 1 - Grupo 5: </a:t>
            </a:r>
            <a:endParaRPr sz="11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niglet"/>
              <a:buChar char="●"/>
            </a:pPr>
            <a:r>
              <a:rPr lang="en"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Lucas Teodoro Lopes</a:t>
            </a:r>
            <a:endParaRPr sz="11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niglet"/>
              <a:buChar char="●"/>
            </a:pPr>
            <a:r>
              <a:rPr lang="en"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Gabriel Junji</a:t>
            </a:r>
            <a:endParaRPr sz="11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niglet"/>
              <a:buChar char="●"/>
            </a:pPr>
            <a:r>
              <a:rPr lang="en"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Felipe Takeda</a:t>
            </a:r>
            <a:endParaRPr sz="11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655175" y="355250"/>
            <a:ext cx="510300" cy="5394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 txBox="1"/>
          <p:nvPr>
            <p:ph idx="4294967295" type="body"/>
          </p:nvPr>
        </p:nvSpPr>
        <p:spPr>
          <a:xfrm>
            <a:off x="1273625" y="1157825"/>
            <a:ext cx="67500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Impact"/>
                <a:ea typeface="Impact"/>
                <a:cs typeface="Impact"/>
                <a:sym typeface="Impact"/>
              </a:rPr>
              <a:t>Recomendações</a:t>
            </a:r>
            <a:endParaRPr sz="15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Impact"/>
              <a:ea typeface="Impact"/>
              <a:cs typeface="Impact"/>
              <a:sym typeface="Impact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Sniglet"/>
              <a:buChar char="◦"/>
            </a:pPr>
            <a:r>
              <a:rPr lang="en" sz="1400">
                <a:latin typeface="Sniglet"/>
                <a:ea typeface="Sniglet"/>
                <a:cs typeface="Sniglet"/>
                <a:sym typeface="Sniglet"/>
              </a:rPr>
              <a:t>Sistema integrado entre os processos anteriores e posteriores ao torno.</a:t>
            </a:r>
            <a:endParaRPr sz="14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Sniglet"/>
              <a:ea typeface="Sniglet"/>
              <a:cs typeface="Sniglet"/>
              <a:sym typeface="Sniglet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Sniglet"/>
              <a:buChar char="◦"/>
            </a:pPr>
            <a:r>
              <a:rPr lang="en" sz="1400">
                <a:latin typeface="Sniglet"/>
                <a:ea typeface="Sniglet"/>
                <a:cs typeface="Sniglet"/>
                <a:sym typeface="Sniglet"/>
              </a:rPr>
              <a:t>Intensificação do manutenção preventiva.</a:t>
            </a:r>
            <a:endParaRPr sz="1400"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62" name="Google Shape;162;p21"/>
          <p:cNvGrpSpPr/>
          <p:nvPr/>
        </p:nvGrpSpPr>
        <p:grpSpPr>
          <a:xfrm>
            <a:off x="730692" y="436607"/>
            <a:ext cx="359272" cy="376691"/>
            <a:chOff x="5961125" y="1623900"/>
            <a:chExt cx="427450" cy="448175"/>
          </a:xfrm>
        </p:grpSpPr>
        <p:sp>
          <p:nvSpPr>
            <p:cNvPr id="163" name="Google Shape;163;p2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2"/>
          <p:cNvSpPr txBox="1"/>
          <p:nvPr>
            <p:ph idx="4294967295" type="body"/>
          </p:nvPr>
        </p:nvSpPr>
        <p:spPr>
          <a:xfrm>
            <a:off x="1165475" y="1157825"/>
            <a:ext cx="73578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1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6" name="Google Shape;176;p22"/>
          <p:cNvSpPr txBox="1"/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CONSIDERAÇÕES FINAIS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idx="4294967295" type="ctrTitle"/>
          </p:nvPr>
        </p:nvSpPr>
        <p:spPr>
          <a:xfrm>
            <a:off x="1321400" y="2929950"/>
            <a:ext cx="1648200" cy="53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E3037"/>
                </a:solidFill>
              </a:rPr>
              <a:t>Obrigado!</a:t>
            </a:r>
            <a:endParaRPr b="1" sz="2200">
              <a:solidFill>
                <a:srgbClr val="2E3037"/>
              </a:solidFill>
            </a:endParaRPr>
          </a:p>
        </p:txBody>
      </p:sp>
      <p:sp>
        <p:nvSpPr>
          <p:cNvPr id="182" name="Google Shape;182;p23"/>
          <p:cNvSpPr txBox="1"/>
          <p:nvPr>
            <p:ph idx="4294967295" type="subTitle"/>
          </p:nvPr>
        </p:nvSpPr>
        <p:spPr>
          <a:xfrm>
            <a:off x="1248275" y="2266938"/>
            <a:ext cx="73377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3F3F3"/>
                </a:solidFill>
              </a:rPr>
              <a:t>Fim</a:t>
            </a:r>
            <a:endParaRPr b="1" sz="3600">
              <a:solidFill>
                <a:srgbClr val="F3F3F3"/>
              </a:solidFill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1165475" y="604610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Empresa: Interlight</a:t>
            </a:r>
            <a:endParaRPr sz="2400"/>
          </a:p>
        </p:txBody>
      </p:sp>
      <p:sp>
        <p:nvSpPr>
          <p:cNvPr id="79" name="Google Shape;79;p13"/>
          <p:cNvSpPr txBox="1"/>
          <p:nvPr/>
        </p:nvSpPr>
        <p:spPr>
          <a:xfrm>
            <a:off x="1165475" y="1249820"/>
            <a:ext cx="3451800" cy="23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Sobre:</a:t>
            </a:r>
            <a:endParaRPr sz="120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Localizada na cidade de Itapevi (Grande São Paulo), a empresa brasileira possui 13 mil m² de área produtiva e administrativa. É especializada na produção de das luminárias e demais sistemas de iluminação, seja para projetos residenciais, comerciais, corporativos ou industriais. </a:t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b="2723" l="29354" r="29358" t="0"/>
          <a:stretch/>
        </p:blipFill>
        <p:spPr>
          <a:xfrm>
            <a:off x="5544125" y="604600"/>
            <a:ext cx="2583600" cy="2517600"/>
          </a:xfrm>
          <a:prstGeom prst="ellipse">
            <a:avLst/>
          </a:prstGeom>
          <a:noFill/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4">
            <a:alphaModFix/>
          </a:blip>
          <a:srcRect b="28267" l="0" r="0" t="30877"/>
          <a:stretch/>
        </p:blipFill>
        <p:spPr>
          <a:xfrm>
            <a:off x="3527675" y="3779150"/>
            <a:ext cx="2133600" cy="8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TORNEAMENTO</a:t>
            </a:r>
            <a:endParaRPr sz="3600"/>
          </a:p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niglet"/>
                <a:ea typeface="Sniglet"/>
                <a:cs typeface="Sniglet"/>
                <a:sym typeface="Sniglet"/>
              </a:rPr>
              <a:t>Processo de automação estudado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E3037"/>
              </a:solidFill>
              <a:highlight>
                <a:srgbClr val="000000"/>
              </a:highlight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E3037"/>
              </a:solidFill>
              <a:highlight>
                <a:srgbClr val="000000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1" name="Google Shape;91;p14"/>
          <p:cNvGrpSpPr/>
          <p:nvPr/>
        </p:nvGrpSpPr>
        <p:grpSpPr>
          <a:xfrm>
            <a:off x="803886" y="2435132"/>
            <a:ext cx="247421" cy="279382"/>
            <a:chOff x="2594050" y="1631825"/>
            <a:chExt cx="439625" cy="439625"/>
          </a:xfrm>
        </p:grpSpPr>
        <p:sp>
          <p:nvSpPr>
            <p:cNvPr id="92" name="Google Shape;92;p1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TORNEAMENTO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1165475" y="1121350"/>
            <a:ext cx="7357800" cy="168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Char char="◦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 que é o torneamento?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45720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Torneamento é um dos processos mais importantes dentro da usinagem. E  consiste na fabricação de peças cilínd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ricas,  onde a peça executa o movimento de</a:t>
            </a: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corte rotativo (fixada a um eixo) e a ferramenta o movimento de translativo de avanço. 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PROCESSO PRODUTIVO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1165475" y="1182225"/>
            <a:ext cx="7357800" cy="12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 setor especificado produz aproximadamente 1900 peças por dia, sendo: canoplas, tampas, corpos, aros, entre outras. Essas peças podem ser em aço, alumínio, ferro, bronze, latão ou outras ligas. </a:t>
            </a:r>
            <a:endParaRPr sz="14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45720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0" l="11515" r="11507" t="0"/>
          <a:stretch/>
        </p:blipFill>
        <p:spPr>
          <a:xfrm>
            <a:off x="2229600" y="2917692"/>
            <a:ext cx="1860000" cy="1812300"/>
          </a:xfrm>
          <a:prstGeom prst="ellipse">
            <a:avLst/>
          </a:prstGeom>
          <a:noFill/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15749" r="15742" t="0"/>
          <a:stretch/>
        </p:blipFill>
        <p:spPr>
          <a:xfrm>
            <a:off x="5381700" y="2917701"/>
            <a:ext cx="1860000" cy="1812300"/>
          </a:xfrm>
          <a:prstGeom prst="ellipse">
            <a:avLst/>
          </a:prstGeom>
          <a:noFill/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TORNOS CNC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1165475" y="1042850"/>
            <a:ext cx="7357800" cy="68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 setor analisado conta com 2 modelos de tornos, ambos funcionam a partir da programação cartesiana CNC.</a:t>
            </a:r>
            <a:endParaRPr sz="15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5159" l="0" r="0" t="8417"/>
          <a:stretch/>
        </p:blipFill>
        <p:spPr>
          <a:xfrm>
            <a:off x="1204850" y="2815550"/>
            <a:ext cx="2701925" cy="17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1165575" y="2218750"/>
            <a:ext cx="27018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Torno CNC Romi Center 30D</a:t>
            </a:r>
            <a:endParaRPr sz="16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5145300" y="2218750"/>
            <a:ext cx="30546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Torno CNC </a:t>
            </a: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Index MC200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3017" r="4406" t="0"/>
          <a:stretch/>
        </p:blipFill>
        <p:spPr>
          <a:xfrm>
            <a:off x="5145300" y="2815550"/>
            <a:ext cx="3054558" cy="17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Vídeo - Torno CNC ROMI Centur 30D</a:t>
            </a:r>
            <a:endParaRPr/>
          </a:p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Os tornos CNC da Linha Centur oferecem grande versatilidade para usinagem de diferentes tipos de peças, com ótimos níveis de potência, rapidez de movimentos e precisão de usinagem.&#10;&#10;São equipados com CNC Siemens Sinumerik 828D, de alta performance e hardware de alta confiabilidade, que oferece excelentes recursos de programação, operação, e simulação de usinagem." id="129" name="Google Shape;129;p18" title="Torno CNC ROMI Centur 30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588" y="1101000"/>
            <a:ext cx="4969766" cy="372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1143000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DESCRIÇÃO AUTOMAÇÃO TORNO CNC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143000" y="1104875"/>
            <a:ext cx="3746100" cy="3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AutoNum type="arabicPeriod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Sensores / Transdutores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AutoNum type="arabicPeriod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Indústria 4.0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AutoNum type="arabicPeriod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Flexibilidade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niglet"/>
              <a:buAutoNum type="arabicPeriod"/>
            </a:pPr>
            <a:r>
              <a:rPr lang="en" sz="18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Funções humanas</a:t>
            </a:r>
            <a:endParaRPr sz="18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325" y="894650"/>
            <a:ext cx="3609731" cy="407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8523157" y="48283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655175" y="355250"/>
            <a:ext cx="510300" cy="539400"/>
          </a:xfrm>
          <a:prstGeom prst="ellipse">
            <a:avLst/>
          </a:prstGeom>
          <a:solidFill>
            <a:srgbClr val="39C0BA"/>
          </a:solidFill>
          <a:ln cap="flat" cmpd="sng" w="2857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 txBox="1"/>
          <p:nvPr>
            <p:ph idx="4294967295" type="body"/>
          </p:nvPr>
        </p:nvSpPr>
        <p:spPr>
          <a:xfrm>
            <a:off x="1165475" y="1192300"/>
            <a:ext cx="7357800" cy="32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>
                <a:latin typeface="Impact"/>
                <a:ea typeface="Impact"/>
                <a:cs typeface="Impact"/>
                <a:sym typeface="Impact"/>
              </a:rPr>
              <a:t>Pontos Destacados</a:t>
            </a:r>
            <a:endParaRPr sz="15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Impact"/>
              <a:ea typeface="Impact"/>
              <a:cs typeface="Impact"/>
              <a:sym typeface="Impact"/>
            </a:endParaRP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SzPts val="1400"/>
              <a:buFont typeface="Sniglet"/>
              <a:buChar char="◦"/>
            </a:pPr>
            <a:r>
              <a:rPr lang="en" sz="1400">
                <a:latin typeface="Sniglet"/>
                <a:ea typeface="Sniglet"/>
                <a:cs typeface="Sniglet"/>
                <a:sym typeface="Sniglet"/>
              </a:rPr>
              <a:t>O processo de torno está diretamente ligado a outros processos como a fundição, a rebarbação, a </a:t>
            </a:r>
            <a:r>
              <a:rPr lang="en" sz="1400">
                <a:latin typeface="Sniglet"/>
                <a:ea typeface="Sniglet"/>
                <a:cs typeface="Sniglet"/>
                <a:sym typeface="Sniglet"/>
              </a:rPr>
              <a:t>furação, entre outros. E esses setores devem se conversar entre si.</a:t>
            </a:r>
            <a:endParaRPr sz="1400"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Sniglet"/>
              <a:ea typeface="Sniglet"/>
              <a:cs typeface="Sniglet"/>
              <a:sym typeface="Sniglet"/>
            </a:endParaRP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SzPts val="1400"/>
              <a:buFont typeface="Sniglet"/>
              <a:buChar char="◦"/>
            </a:pPr>
            <a:r>
              <a:rPr lang="en" sz="1400">
                <a:latin typeface="Sniglet"/>
                <a:ea typeface="Sniglet"/>
                <a:cs typeface="Sniglet"/>
                <a:sym typeface="Sniglet"/>
              </a:rPr>
              <a:t>Em caso de falha/ defeito na máquina a produção é parada pois não existe nenhuma outra ferramenta capaz de executar o serviço. </a:t>
            </a:r>
            <a:endParaRPr sz="1500"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146" name="Google Shape;146;p20"/>
          <p:cNvGrpSpPr/>
          <p:nvPr/>
        </p:nvGrpSpPr>
        <p:grpSpPr>
          <a:xfrm>
            <a:off x="730692" y="436607"/>
            <a:ext cx="359272" cy="376691"/>
            <a:chOff x="5961125" y="1623900"/>
            <a:chExt cx="427450" cy="448175"/>
          </a:xfrm>
        </p:grpSpPr>
        <p:sp>
          <p:nvSpPr>
            <p:cNvPr id="147" name="Google Shape;147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