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5"/>
  </p:notesMasterIdLst>
  <p:sldIdLst>
    <p:sldId id="353" r:id="rId2"/>
    <p:sldId id="285" r:id="rId3"/>
    <p:sldId id="428" r:id="rId4"/>
    <p:sldId id="433" r:id="rId5"/>
    <p:sldId id="411" r:id="rId6"/>
    <p:sldId id="412" r:id="rId7"/>
    <p:sldId id="434" r:id="rId8"/>
    <p:sldId id="413" r:id="rId9"/>
    <p:sldId id="414" r:id="rId10"/>
    <p:sldId id="415" r:id="rId11"/>
    <p:sldId id="456" r:id="rId12"/>
    <p:sldId id="527" r:id="rId13"/>
    <p:sldId id="418" r:id="rId14"/>
    <p:sldId id="529" r:id="rId15"/>
    <p:sldId id="436" r:id="rId16"/>
    <p:sldId id="427" r:id="rId17"/>
    <p:sldId id="437" r:id="rId18"/>
    <p:sldId id="429" r:id="rId19"/>
    <p:sldId id="530" r:id="rId20"/>
    <p:sldId id="531" r:id="rId21"/>
    <p:sldId id="309" r:id="rId22"/>
    <p:sldId id="349" r:id="rId23"/>
    <p:sldId id="316" r:id="rId2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1" autoAdjust="0"/>
    <p:restoredTop sz="94671" autoAdjust="0"/>
  </p:normalViewPr>
  <p:slideViewPr>
    <p:cSldViewPr>
      <p:cViewPr>
        <p:scale>
          <a:sx n="72" d="100"/>
          <a:sy n="72" d="100"/>
        </p:scale>
        <p:origin x="151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úlio Venturini de Souza | DAS Advogados" userId="ce8f6437-24a8-45bc-b358-039b0c1143ca" providerId="ADAL" clId="{FA181821-2816-4AB0-9C05-B47DC19B90FC}"/>
    <pc:docChg chg="modSld">
      <pc:chgData name="Túlio Venturini de Souza | DAS Advogados" userId="ce8f6437-24a8-45bc-b358-039b0c1143ca" providerId="ADAL" clId="{FA181821-2816-4AB0-9C05-B47DC19B90FC}" dt="2020-09-17T11:51:29.261" v="0" actId="207"/>
      <pc:docMkLst>
        <pc:docMk/>
      </pc:docMkLst>
      <pc:sldChg chg="modSp mod">
        <pc:chgData name="Túlio Venturini de Souza | DAS Advogados" userId="ce8f6437-24a8-45bc-b358-039b0c1143ca" providerId="ADAL" clId="{FA181821-2816-4AB0-9C05-B47DC19B90FC}" dt="2020-09-17T11:51:29.261" v="0" actId="207"/>
        <pc:sldMkLst>
          <pc:docMk/>
          <pc:sldMk cId="1130966260" sldId="453"/>
        </pc:sldMkLst>
        <pc:spChg chg="mod">
          <ac:chgData name="Túlio Venturini de Souza | DAS Advogados" userId="ce8f6437-24a8-45bc-b358-039b0c1143ca" providerId="ADAL" clId="{FA181821-2816-4AB0-9C05-B47DC19B90FC}" dt="2020-09-17T11:51:29.261" v="0" actId="207"/>
          <ac:spMkLst>
            <pc:docMk/>
            <pc:sldMk cId="1130966260" sldId="453"/>
            <ac:spMk id="7" creationId="{00000000-0000-0000-0000-000000000000}"/>
          </ac:spMkLst>
        </pc:spChg>
      </pc:sldChg>
    </pc:docChg>
  </pc:docChgLst>
  <pc:docChgLst>
    <pc:chgData name="Túlio Venturini de Souza | DAS Advogados" userId="ce8f6437-24a8-45bc-b358-039b0c1143ca" providerId="ADAL" clId="{0D19E0F5-F94E-4ECD-B3BB-C510D1CE5393}"/>
    <pc:docChg chg="custSel delSld modSld">
      <pc:chgData name="Túlio Venturini de Souza | DAS Advogados" userId="ce8f6437-24a8-45bc-b358-039b0c1143ca" providerId="ADAL" clId="{0D19E0F5-F94E-4ECD-B3BB-C510D1CE5393}" dt="2020-09-24T11:29:00.779" v="5" actId="47"/>
      <pc:docMkLst>
        <pc:docMk/>
      </pc:docMkLst>
      <pc:sldChg chg="modSp mod">
        <pc:chgData name="Túlio Venturini de Souza | DAS Advogados" userId="ce8f6437-24a8-45bc-b358-039b0c1143ca" providerId="ADAL" clId="{0D19E0F5-F94E-4ECD-B3BB-C510D1CE5393}" dt="2020-09-24T11:19:22.698" v="4" actId="27636"/>
        <pc:sldMkLst>
          <pc:docMk/>
          <pc:sldMk cId="1130966260" sldId="433"/>
        </pc:sldMkLst>
        <pc:spChg chg="mod">
          <ac:chgData name="Túlio Venturini de Souza | DAS Advogados" userId="ce8f6437-24a8-45bc-b358-039b0c1143ca" providerId="ADAL" clId="{0D19E0F5-F94E-4ECD-B3BB-C510D1CE5393}" dt="2020-09-24T11:19:22.698" v="4" actId="27636"/>
          <ac:spMkLst>
            <pc:docMk/>
            <pc:sldMk cId="1130966260" sldId="433"/>
            <ac:spMk id="3" creationId="{88DC8CDF-1115-4A0D-8B4C-6C4244770DF9}"/>
          </ac:spMkLst>
        </pc:spChg>
      </pc:sldChg>
      <pc:sldChg chg="del">
        <pc:chgData name="Túlio Venturini de Souza | DAS Advogados" userId="ce8f6437-24a8-45bc-b358-039b0c1143ca" providerId="ADAL" clId="{0D19E0F5-F94E-4ECD-B3BB-C510D1CE5393}" dt="2020-09-24T11:29:00.779" v="5" actId="47"/>
        <pc:sldMkLst>
          <pc:docMk/>
          <pc:sldMk cId="4074562311" sldId="5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178206-14BA-4FB7-8FA0-499853454B75}" type="datetimeFigureOut">
              <a:rPr lang="pt-BR" smtClean="0"/>
              <a:pPr/>
              <a:t>24/09/2020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28521-8300-480F-A532-809ECBC40EF2}" type="slidenum">
              <a:rPr lang="pt-BR" smtClean="0"/>
              <a:pPr/>
              <a:t>‹nº›</a:t>
            </a:fld>
            <a:endParaRPr lang="pt-BR"/>
          </a:p>
        </p:txBody>
      </p:sp>
    </p:spTree>
    <p:extLst>
      <p:ext uri="{BB962C8B-B14F-4D97-AF65-F5344CB8AC3E}">
        <p14:creationId xmlns:p14="http://schemas.microsoft.com/office/powerpoint/2010/main" val="960774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428521-8300-480F-A532-809ECBC40EF2}" type="slidenum">
              <a:rPr lang="pt-BR" smtClean="0"/>
              <a:pPr/>
              <a:t>3</a:t>
            </a:fld>
            <a:endParaRPr lang="pt-BR"/>
          </a:p>
        </p:txBody>
      </p:sp>
    </p:spTree>
    <p:extLst>
      <p:ext uri="{BB962C8B-B14F-4D97-AF65-F5344CB8AC3E}">
        <p14:creationId xmlns:p14="http://schemas.microsoft.com/office/powerpoint/2010/main" val="3303237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428521-8300-480F-A532-809ECBC40EF2}" type="slidenum">
              <a:rPr lang="pt-BR" smtClean="0"/>
              <a:pPr/>
              <a:t>12</a:t>
            </a:fld>
            <a:endParaRPr lang="pt-BR"/>
          </a:p>
        </p:txBody>
      </p:sp>
    </p:spTree>
    <p:extLst>
      <p:ext uri="{BB962C8B-B14F-4D97-AF65-F5344CB8AC3E}">
        <p14:creationId xmlns:p14="http://schemas.microsoft.com/office/powerpoint/2010/main" val="411658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428521-8300-480F-A532-809ECBC40EF2}" type="slidenum">
              <a:rPr lang="pt-BR" smtClean="0"/>
              <a:pPr/>
              <a:t>13</a:t>
            </a:fld>
            <a:endParaRPr lang="pt-BR"/>
          </a:p>
        </p:txBody>
      </p:sp>
    </p:spTree>
    <p:extLst>
      <p:ext uri="{BB962C8B-B14F-4D97-AF65-F5344CB8AC3E}">
        <p14:creationId xmlns:p14="http://schemas.microsoft.com/office/powerpoint/2010/main" val="3303237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428521-8300-480F-A532-809ECBC40EF2}" type="slidenum">
              <a:rPr lang="pt-BR" smtClean="0"/>
              <a:pPr/>
              <a:t>14</a:t>
            </a:fld>
            <a:endParaRPr lang="pt-BR"/>
          </a:p>
        </p:txBody>
      </p:sp>
    </p:spTree>
    <p:extLst>
      <p:ext uri="{BB962C8B-B14F-4D97-AF65-F5344CB8AC3E}">
        <p14:creationId xmlns:p14="http://schemas.microsoft.com/office/powerpoint/2010/main" val="1896506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428521-8300-480F-A532-809ECBC40EF2}" type="slidenum">
              <a:rPr lang="pt-BR" smtClean="0"/>
              <a:pPr/>
              <a:t>15</a:t>
            </a:fld>
            <a:endParaRPr lang="pt-BR"/>
          </a:p>
        </p:txBody>
      </p:sp>
    </p:spTree>
    <p:extLst>
      <p:ext uri="{BB962C8B-B14F-4D97-AF65-F5344CB8AC3E}">
        <p14:creationId xmlns:p14="http://schemas.microsoft.com/office/powerpoint/2010/main" val="3303237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428521-8300-480F-A532-809ECBC40EF2}" type="slidenum">
              <a:rPr lang="pt-BR" smtClean="0"/>
              <a:pPr/>
              <a:t>16</a:t>
            </a:fld>
            <a:endParaRPr lang="pt-BR"/>
          </a:p>
        </p:txBody>
      </p:sp>
    </p:spTree>
    <p:extLst>
      <p:ext uri="{BB962C8B-B14F-4D97-AF65-F5344CB8AC3E}">
        <p14:creationId xmlns:p14="http://schemas.microsoft.com/office/powerpoint/2010/main" val="3303237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428521-8300-480F-A532-809ECBC40EF2}" type="slidenum">
              <a:rPr lang="pt-BR" smtClean="0"/>
              <a:pPr/>
              <a:t>17</a:t>
            </a:fld>
            <a:endParaRPr lang="pt-BR"/>
          </a:p>
        </p:txBody>
      </p:sp>
    </p:spTree>
    <p:extLst>
      <p:ext uri="{BB962C8B-B14F-4D97-AF65-F5344CB8AC3E}">
        <p14:creationId xmlns:p14="http://schemas.microsoft.com/office/powerpoint/2010/main" val="3303237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428521-8300-480F-A532-809ECBC40EF2}" type="slidenum">
              <a:rPr lang="pt-BR" smtClean="0"/>
              <a:pPr/>
              <a:t>18</a:t>
            </a:fld>
            <a:endParaRPr lang="pt-BR"/>
          </a:p>
        </p:txBody>
      </p:sp>
    </p:spTree>
    <p:extLst>
      <p:ext uri="{BB962C8B-B14F-4D97-AF65-F5344CB8AC3E}">
        <p14:creationId xmlns:p14="http://schemas.microsoft.com/office/powerpoint/2010/main" val="3303237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428521-8300-480F-A532-809ECBC40EF2}" type="slidenum">
              <a:rPr lang="pt-BR" smtClean="0"/>
              <a:pPr/>
              <a:t>19</a:t>
            </a:fld>
            <a:endParaRPr lang="pt-BR"/>
          </a:p>
        </p:txBody>
      </p:sp>
    </p:spTree>
    <p:extLst>
      <p:ext uri="{BB962C8B-B14F-4D97-AF65-F5344CB8AC3E}">
        <p14:creationId xmlns:p14="http://schemas.microsoft.com/office/powerpoint/2010/main" val="2999563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428521-8300-480F-A532-809ECBC40EF2}" type="slidenum">
              <a:rPr lang="pt-BR" smtClean="0"/>
              <a:pPr/>
              <a:t>20</a:t>
            </a:fld>
            <a:endParaRPr lang="pt-BR"/>
          </a:p>
        </p:txBody>
      </p:sp>
    </p:spTree>
    <p:extLst>
      <p:ext uri="{BB962C8B-B14F-4D97-AF65-F5344CB8AC3E}">
        <p14:creationId xmlns:p14="http://schemas.microsoft.com/office/powerpoint/2010/main" val="3172838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428521-8300-480F-A532-809ECBC40EF2}" type="slidenum">
              <a:rPr lang="pt-BR" smtClean="0"/>
              <a:pPr/>
              <a:t>21</a:t>
            </a:fld>
            <a:endParaRPr lang="pt-BR" dirty="0"/>
          </a:p>
        </p:txBody>
      </p:sp>
    </p:spTree>
    <p:extLst>
      <p:ext uri="{BB962C8B-B14F-4D97-AF65-F5344CB8AC3E}">
        <p14:creationId xmlns:p14="http://schemas.microsoft.com/office/powerpoint/2010/main" val="3303237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428521-8300-480F-A532-809ECBC40EF2}" type="slidenum">
              <a:rPr lang="pt-BR" smtClean="0"/>
              <a:pPr/>
              <a:t>4</a:t>
            </a:fld>
            <a:endParaRPr lang="pt-BR"/>
          </a:p>
        </p:txBody>
      </p:sp>
    </p:spTree>
    <p:extLst>
      <p:ext uri="{BB962C8B-B14F-4D97-AF65-F5344CB8AC3E}">
        <p14:creationId xmlns:p14="http://schemas.microsoft.com/office/powerpoint/2010/main" val="3303237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428521-8300-480F-A532-809ECBC40EF2}" type="slidenum">
              <a:rPr lang="pt-BR" smtClean="0"/>
              <a:pPr/>
              <a:t>22</a:t>
            </a:fld>
            <a:endParaRPr lang="pt-BR"/>
          </a:p>
        </p:txBody>
      </p:sp>
    </p:spTree>
    <p:extLst>
      <p:ext uri="{BB962C8B-B14F-4D97-AF65-F5344CB8AC3E}">
        <p14:creationId xmlns:p14="http://schemas.microsoft.com/office/powerpoint/2010/main" val="330323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428521-8300-480F-A532-809ECBC40EF2}" type="slidenum">
              <a:rPr lang="pt-BR" smtClean="0"/>
              <a:pPr/>
              <a:t>5</a:t>
            </a:fld>
            <a:endParaRPr lang="pt-BR"/>
          </a:p>
        </p:txBody>
      </p:sp>
    </p:spTree>
    <p:extLst>
      <p:ext uri="{BB962C8B-B14F-4D97-AF65-F5344CB8AC3E}">
        <p14:creationId xmlns:p14="http://schemas.microsoft.com/office/powerpoint/2010/main" val="3303237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428521-8300-480F-A532-809ECBC40EF2}" type="slidenum">
              <a:rPr lang="pt-BR" smtClean="0"/>
              <a:pPr/>
              <a:t>6</a:t>
            </a:fld>
            <a:endParaRPr lang="pt-BR"/>
          </a:p>
        </p:txBody>
      </p:sp>
    </p:spTree>
    <p:extLst>
      <p:ext uri="{BB962C8B-B14F-4D97-AF65-F5344CB8AC3E}">
        <p14:creationId xmlns:p14="http://schemas.microsoft.com/office/powerpoint/2010/main" val="3303237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428521-8300-480F-A532-809ECBC40EF2}" type="slidenum">
              <a:rPr lang="pt-BR" smtClean="0"/>
              <a:pPr/>
              <a:t>7</a:t>
            </a:fld>
            <a:endParaRPr lang="pt-BR"/>
          </a:p>
        </p:txBody>
      </p:sp>
    </p:spTree>
    <p:extLst>
      <p:ext uri="{BB962C8B-B14F-4D97-AF65-F5344CB8AC3E}">
        <p14:creationId xmlns:p14="http://schemas.microsoft.com/office/powerpoint/2010/main" val="330323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428521-8300-480F-A532-809ECBC40EF2}" type="slidenum">
              <a:rPr lang="pt-BR" smtClean="0"/>
              <a:pPr/>
              <a:t>8</a:t>
            </a:fld>
            <a:endParaRPr lang="pt-BR"/>
          </a:p>
        </p:txBody>
      </p:sp>
    </p:spTree>
    <p:extLst>
      <p:ext uri="{BB962C8B-B14F-4D97-AF65-F5344CB8AC3E}">
        <p14:creationId xmlns:p14="http://schemas.microsoft.com/office/powerpoint/2010/main" val="3303237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428521-8300-480F-A532-809ECBC40EF2}" type="slidenum">
              <a:rPr lang="pt-BR" smtClean="0"/>
              <a:pPr/>
              <a:t>9</a:t>
            </a:fld>
            <a:endParaRPr lang="pt-BR"/>
          </a:p>
        </p:txBody>
      </p:sp>
    </p:spTree>
    <p:extLst>
      <p:ext uri="{BB962C8B-B14F-4D97-AF65-F5344CB8AC3E}">
        <p14:creationId xmlns:p14="http://schemas.microsoft.com/office/powerpoint/2010/main" val="3303237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428521-8300-480F-A532-809ECBC40EF2}" type="slidenum">
              <a:rPr lang="pt-BR" smtClean="0"/>
              <a:pPr/>
              <a:t>10</a:t>
            </a:fld>
            <a:endParaRPr lang="pt-BR"/>
          </a:p>
        </p:txBody>
      </p:sp>
    </p:spTree>
    <p:extLst>
      <p:ext uri="{BB962C8B-B14F-4D97-AF65-F5344CB8AC3E}">
        <p14:creationId xmlns:p14="http://schemas.microsoft.com/office/powerpoint/2010/main" val="3303237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428521-8300-480F-A532-809ECBC40EF2}" type="slidenum">
              <a:rPr lang="pt-BR" smtClean="0"/>
              <a:pPr/>
              <a:t>11</a:t>
            </a:fld>
            <a:endParaRPr lang="pt-BR"/>
          </a:p>
        </p:txBody>
      </p:sp>
    </p:spTree>
    <p:extLst>
      <p:ext uri="{BB962C8B-B14F-4D97-AF65-F5344CB8AC3E}">
        <p14:creationId xmlns:p14="http://schemas.microsoft.com/office/powerpoint/2010/main" val="262113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E8A6B4D7-403B-44F3-9EEB-0DAF330B8988}" type="datetimeFigureOut">
              <a:rPr lang="pt-BR" smtClean="0"/>
              <a:pPr/>
              <a:t>24/09/2020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4248D1-958E-4A17-8F16-5031EF8C7CEA}"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8A6B4D7-403B-44F3-9EEB-0DAF330B8988}" type="datetimeFigureOut">
              <a:rPr lang="pt-BR" smtClean="0"/>
              <a:pPr/>
              <a:t>24/09/2020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4248D1-958E-4A17-8F16-5031EF8C7CEA}"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8A6B4D7-403B-44F3-9EEB-0DAF330B8988}" type="datetimeFigureOut">
              <a:rPr lang="pt-BR" smtClean="0"/>
              <a:pPr/>
              <a:t>24/09/2020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4248D1-958E-4A17-8F16-5031EF8C7CEA}"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8A6B4D7-403B-44F3-9EEB-0DAF330B8988}" type="datetimeFigureOut">
              <a:rPr lang="pt-BR" smtClean="0"/>
              <a:pPr/>
              <a:t>24/09/2020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4248D1-958E-4A17-8F16-5031EF8C7CEA}"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E8A6B4D7-403B-44F3-9EEB-0DAF330B8988}" type="datetimeFigureOut">
              <a:rPr lang="pt-BR" smtClean="0"/>
              <a:pPr/>
              <a:t>24/09/2020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4248D1-958E-4A17-8F16-5031EF8C7CEA}"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8A6B4D7-403B-44F3-9EEB-0DAF330B8988}" type="datetimeFigureOut">
              <a:rPr lang="pt-BR" smtClean="0"/>
              <a:pPr/>
              <a:t>24/09/2020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4248D1-958E-4A17-8F16-5031EF8C7CEA}"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8A6B4D7-403B-44F3-9EEB-0DAF330B8988}" type="datetimeFigureOut">
              <a:rPr lang="pt-BR" smtClean="0"/>
              <a:pPr/>
              <a:t>24/09/2020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94248D1-958E-4A17-8F16-5031EF8C7CEA}"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E8A6B4D7-403B-44F3-9EEB-0DAF330B8988}" type="datetimeFigureOut">
              <a:rPr lang="pt-BR" smtClean="0"/>
              <a:pPr/>
              <a:t>24/09/2020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94248D1-958E-4A17-8F16-5031EF8C7CEA}"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8A6B4D7-403B-44F3-9EEB-0DAF330B8988}" type="datetimeFigureOut">
              <a:rPr lang="pt-BR" smtClean="0"/>
              <a:pPr/>
              <a:t>24/09/2020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94248D1-958E-4A17-8F16-5031EF8C7CEA}"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E8A6B4D7-403B-44F3-9EEB-0DAF330B8988}" type="datetimeFigureOut">
              <a:rPr lang="pt-BR" smtClean="0"/>
              <a:pPr/>
              <a:t>24/09/2020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4248D1-958E-4A17-8F16-5031EF8C7CEA}"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E8A6B4D7-403B-44F3-9EEB-0DAF330B8988}" type="datetimeFigureOut">
              <a:rPr lang="pt-BR" smtClean="0"/>
              <a:pPr/>
              <a:t>24/09/2020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4248D1-958E-4A17-8F16-5031EF8C7CEA}"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6B4D7-403B-44F3-9EEB-0DAF330B8988}" type="datetimeFigureOut">
              <a:rPr lang="pt-BR" smtClean="0"/>
              <a:pPr/>
              <a:t>24/09/2020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248D1-958E-4A17-8F16-5031EF8C7CEA}"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0EjqmP78dn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youtu.be/ZFWjQvT2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2374145"/>
            <a:ext cx="91440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50925" algn="l"/>
              </a:tabLst>
            </a:pPr>
            <a:r>
              <a:rPr kumimoji="0" lang="pt-BR" sz="2800" b="1" i="0" u="none" strike="noStrike" cap="none" normalizeH="0" baseline="0" dirty="0">
                <a:ln>
                  <a:noFill/>
                </a:ln>
                <a:solidFill>
                  <a:schemeClr val="accent2">
                    <a:lumMod val="50000"/>
                  </a:schemeClr>
                </a:solidFill>
                <a:effectLst/>
                <a:latin typeface="+mj-lt"/>
                <a:ea typeface="Times New Roman" pitchFamily="18" charset="0"/>
                <a:cs typeface="Calibri" pitchFamily="34" charset="0"/>
              </a:rPr>
              <a:t>Disciplina</a:t>
            </a:r>
            <a:r>
              <a:rPr kumimoji="0" lang="pt-BR" sz="2800" b="0" i="0" u="none" strike="noStrike" cap="none" normalizeH="0" baseline="0" dirty="0">
                <a:ln>
                  <a:noFill/>
                </a:ln>
                <a:solidFill>
                  <a:schemeClr val="accent2">
                    <a:lumMod val="50000"/>
                  </a:schemeClr>
                </a:solidFill>
                <a:effectLst/>
                <a:latin typeface="+mj-lt"/>
                <a:ea typeface="Times New Roman" pitchFamily="18" charset="0"/>
                <a:cs typeface="Calibri" pitchFamily="34" charset="0"/>
              </a:rPr>
              <a:t>: </a:t>
            </a:r>
            <a:r>
              <a:rPr kumimoji="0" lang="pt-BR" sz="2800" b="0" i="0" u="none" strike="noStrike" cap="small" normalizeH="0" dirty="0">
                <a:ln>
                  <a:noFill/>
                </a:ln>
                <a:solidFill>
                  <a:schemeClr val="tx1"/>
                </a:solidFill>
                <a:effectLst/>
                <a:latin typeface="+mj-lt"/>
                <a:ea typeface="Times New Roman" pitchFamily="18" charset="0"/>
                <a:cs typeface="Calibri" pitchFamily="34" charset="0"/>
              </a:rPr>
              <a:t>Direito Tributário Constitucional</a:t>
            </a:r>
          </a:p>
          <a:p>
            <a:pPr fontAlgn="base">
              <a:spcBef>
                <a:spcPct val="0"/>
              </a:spcBef>
              <a:spcAft>
                <a:spcPct val="0"/>
              </a:spcAft>
              <a:tabLst>
                <a:tab pos="1050925" algn="l"/>
              </a:tabLst>
            </a:pPr>
            <a:r>
              <a:rPr lang="pt-BR" sz="2800" b="1" dirty="0">
                <a:solidFill>
                  <a:schemeClr val="accent2">
                    <a:lumMod val="50000"/>
                  </a:schemeClr>
                </a:solidFill>
                <a:latin typeface="+mj-lt"/>
                <a:ea typeface="Times New Roman" pitchFamily="18" charset="0"/>
                <a:cs typeface="Calibri" pitchFamily="34" charset="0"/>
              </a:rPr>
              <a:t>Docente</a:t>
            </a:r>
            <a:r>
              <a:rPr lang="pt-BR" sz="2800" cap="small" dirty="0">
                <a:latin typeface="+mj-lt"/>
                <a:ea typeface="Times New Roman" pitchFamily="18" charset="0"/>
                <a:cs typeface="Calibri" pitchFamily="34" charset="0"/>
              </a:rPr>
              <a:t>: </a:t>
            </a:r>
            <a:r>
              <a:rPr lang="pt-BR" sz="2400" b="1" cap="small" dirty="0">
                <a:solidFill>
                  <a:schemeClr val="tx1">
                    <a:lumMod val="95000"/>
                    <a:lumOff val="5000"/>
                  </a:schemeClr>
                </a:solidFill>
                <a:ea typeface="Times New Roman" pitchFamily="18" charset="0"/>
                <a:cs typeface="Calibri" pitchFamily="34" charset="0"/>
              </a:rPr>
              <a:t>Professor Titular Luís Eduardo </a:t>
            </a:r>
            <a:r>
              <a:rPr lang="pt-BR" sz="2400" b="1" cap="small" dirty="0" err="1">
                <a:solidFill>
                  <a:schemeClr val="tx1">
                    <a:lumMod val="95000"/>
                    <a:lumOff val="5000"/>
                  </a:schemeClr>
                </a:solidFill>
                <a:ea typeface="Times New Roman" pitchFamily="18" charset="0"/>
                <a:cs typeface="Calibri" pitchFamily="34" charset="0"/>
              </a:rPr>
              <a:t>Schoueri</a:t>
            </a:r>
            <a:r>
              <a:rPr lang="pt-BR" sz="2400" b="1" cap="small" dirty="0">
                <a:solidFill>
                  <a:schemeClr val="tx1">
                    <a:lumMod val="95000"/>
                    <a:lumOff val="5000"/>
                  </a:schemeClr>
                </a:solidFill>
                <a:ea typeface="Times New Roman" pitchFamily="18" charset="0"/>
                <a:cs typeface="Calibri" pitchFamily="34" charset="0"/>
              </a:rPr>
              <a:t> | Professor Associado Paulo Ayres Barreto</a:t>
            </a:r>
            <a:endParaRPr lang="pt-BR" sz="2400" cap="small" dirty="0">
              <a:solidFill>
                <a:schemeClr val="tx1">
                  <a:lumMod val="95000"/>
                  <a:lumOff val="5000"/>
                </a:schemeClr>
              </a:solidFill>
              <a:cs typeface="Arial" pitchFamily="34" charset="0"/>
            </a:endParaRPr>
          </a:p>
          <a:p>
            <a:pPr eaLnBrk="0" fontAlgn="base" hangingPunct="0">
              <a:spcBef>
                <a:spcPct val="0"/>
              </a:spcBef>
              <a:spcAft>
                <a:spcPct val="0"/>
              </a:spcAft>
              <a:tabLst>
                <a:tab pos="1050925" algn="l"/>
              </a:tabLst>
            </a:pPr>
            <a:endParaRPr lang="pt-BR" sz="4200" b="1" dirty="0">
              <a:solidFill>
                <a:srgbClr val="006600"/>
              </a:solidFill>
              <a:latin typeface="+mj-lt"/>
              <a:ea typeface="Times New Roman" pitchFamily="18" charset="0"/>
              <a:cs typeface="Calibri" pitchFamily="34" charset="0"/>
            </a:endParaRPr>
          </a:p>
          <a:p>
            <a:pPr algn="ctr" eaLnBrk="0" fontAlgn="base" hangingPunct="0">
              <a:spcBef>
                <a:spcPct val="0"/>
              </a:spcBef>
              <a:spcAft>
                <a:spcPct val="0"/>
              </a:spcAft>
              <a:tabLst>
                <a:tab pos="1050925" algn="l"/>
              </a:tabLst>
            </a:pPr>
            <a:r>
              <a:rPr lang="pt-BR" sz="2800" b="1" cap="small" dirty="0">
                <a:effectLst>
                  <a:outerShdw blurRad="38100" dist="38100" dir="2700000" algn="tl">
                    <a:srgbClr val="000000">
                      <a:alpha val="43137"/>
                    </a:srgbClr>
                  </a:outerShdw>
                </a:effectLst>
                <a:latin typeface="Arno Pro Smbd" pitchFamily="18" charset="0"/>
                <a:cs typeface="Arial" pitchFamily="34" charset="0"/>
              </a:rPr>
              <a:t>Manutenção do crédito do IPI em aquisições de matérias-primas e insumos provenientes da ZFM</a:t>
            </a:r>
            <a:endParaRPr lang="pt-BR" sz="2800" dirty="0">
              <a:latin typeface="+mj-lt"/>
              <a:cs typeface="Arial" pitchFamily="34" charset="0"/>
            </a:endParaRPr>
          </a:p>
          <a:p>
            <a:pPr eaLnBrk="0" fontAlgn="base" hangingPunct="0">
              <a:spcBef>
                <a:spcPct val="0"/>
              </a:spcBef>
              <a:spcAft>
                <a:spcPct val="0"/>
              </a:spcAft>
              <a:tabLst>
                <a:tab pos="1050925" algn="l"/>
              </a:tabLst>
            </a:pPr>
            <a:endParaRPr lang="pt-BR" sz="2800" dirty="0">
              <a:latin typeface="+mj-lt"/>
              <a:cs typeface="Arial" pitchFamily="34" charset="0"/>
            </a:endParaRPr>
          </a:p>
          <a:p>
            <a:pPr algn="ctr" eaLnBrk="0" fontAlgn="base" hangingPunct="0">
              <a:spcBef>
                <a:spcPct val="0"/>
              </a:spcBef>
              <a:spcAft>
                <a:spcPct val="0"/>
              </a:spcAft>
              <a:tabLst>
                <a:tab pos="1050925" algn="l"/>
              </a:tabLst>
            </a:pPr>
            <a:endParaRPr lang="pt-BR" sz="2800" dirty="0">
              <a:latin typeface="+mj-lt"/>
              <a:cs typeface="Arial" pitchFamily="34" charset="0"/>
            </a:endParaRPr>
          </a:p>
        </p:txBody>
      </p:sp>
      <p:pic>
        <p:nvPicPr>
          <p:cNvPr id="2055" name="Picture 7" descr="http://www.direito.usp.br/images/topo_home.gif"/>
          <p:cNvPicPr>
            <a:picLocks noChangeAspect="1" noChangeArrowheads="1"/>
          </p:cNvPicPr>
          <p:nvPr/>
        </p:nvPicPr>
        <p:blipFill>
          <a:blip r:embed="rId2" cstate="print"/>
          <a:srcRect/>
          <a:stretch>
            <a:fillRect/>
          </a:stretch>
        </p:blipFill>
        <p:spPr bwMode="auto">
          <a:xfrm>
            <a:off x="0" y="41682"/>
            <a:ext cx="9110919" cy="151511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7560840" cy="638944"/>
          </a:xfrm>
          <a:solidFill>
            <a:schemeClr val="accent2">
              <a:lumMod val="50000"/>
            </a:schemeClr>
          </a:solidFill>
          <a:effectLst>
            <a:reflection blurRad="6350" stA="50000" endA="300" endPos="55000" dir="5400000" sy="-100000" algn="bl" rotWithShape="0"/>
          </a:effectLst>
        </p:spPr>
        <p:txBody>
          <a:bodyPr>
            <a:normAutofit fontScale="90000"/>
          </a:bodyPr>
          <a:lstStyle/>
          <a:p>
            <a:r>
              <a:rPr lang="pt-BR" sz="4800" b="1" cap="small" dirty="0">
                <a:solidFill>
                  <a:schemeClr val="bg1"/>
                </a:solidFill>
                <a:effectLst>
                  <a:outerShdw blurRad="38100" dist="38100" dir="2700000" algn="tl">
                    <a:srgbClr val="000000">
                      <a:alpha val="43137"/>
                    </a:srgbClr>
                  </a:outerShdw>
                </a:effectLst>
              </a:rPr>
              <a:t>Contextualização - IPI</a:t>
            </a:r>
          </a:p>
        </p:txBody>
      </p:sp>
      <p:sp>
        <p:nvSpPr>
          <p:cNvPr id="10" name="CaixaDeTexto 9">
            <a:extLst>
              <a:ext uri="{FF2B5EF4-FFF2-40B4-BE49-F238E27FC236}">
                <a16:creationId xmlns:a16="http://schemas.microsoft.com/office/drawing/2014/main" id="{FDC706EC-C930-48F3-92D8-01587B2C0601}"/>
              </a:ext>
            </a:extLst>
          </p:cNvPr>
          <p:cNvSpPr txBox="1"/>
          <p:nvPr/>
        </p:nvSpPr>
        <p:spPr>
          <a:xfrm>
            <a:off x="611560" y="1340768"/>
            <a:ext cx="6768752" cy="461665"/>
          </a:xfrm>
          <a:prstGeom prst="rect">
            <a:avLst/>
          </a:prstGeom>
          <a:noFill/>
        </p:spPr>
        <p:txBody>
          <a:bodyPr wrap="square">
            <a:spAutoFit/>
          </a:bodyPr>
          <a:lstStyle/>
          <a:p>
            <a:r>
              <a:rPr lang="pt-BR" altLang="pt-BR" sz="2400" b="1" cap="small" dirty="0">
                <a:effectLst>
                  <a:outerShdw blurRad="38100" dist="38100" dir="2700000" algn="tl">
                    <a:srgbClr val="000000">
                      <a:alpha val="43137"/>
                    </a:srgbClr>
                  </a:outerShdw>
                </a:effectLst>
                <a:latin typeface="+mj-lt"/>
              </a:rPr>
              <a:t>Não Cumulatividade do IPI na jurisprudência do STF</a:t>
            </a:r>
            <a:endParaRPr lang="pt-BR" sz="2400" dirty="0">
              <a:latin typeface="+mj-lt"/>
            </a:endParaRPr>
          </a:p>
        </p:txBody>
      </p:sp>
      <p:sp>
        <p:nvSpPr>
          <p:cNvPr id="4" name="Retângulo 3">
            <a:extLst>
              <a:ext uri="{FF2B5EF4-FFF2-40B4-BE49-F238E27FC236}">
                <a16:creationId xmlns:a16="http://schemas.microsoft.com/office/drawing/2014/main" id="{091FEF4A-F6B2-4BED-A7D8-0D10F64A8EB5}"/>
              </a:ext>
            </a:extLst>
          </p:cNvPr>
          <p:cNvSpPr/>
          <p:nvPr/>
        </p:nvSpPr>
        <p:spPr>
          <a:xfrm>
            <a:off x="681667" y="2204864"/>
            <a:ext cx="7420626" cy="3416320"/>
          </a:xfrm>
          <a:prstGeom prst="rect">
            <a:avLst/>
          </a:prstGeom>
        </p:spPr>
        <p:txBody>
          <a:bodyPr wrap="square">
            <a:spAutoFit/>
          </a:bodyPr>
          <a:lstStyle/>
          <a:p>
            <a:pPr algn="just"/>
            <a:r>
              <a:rPr lang="pt-BR" b="1" u="sng" cap="small" dirty="0">
                <a:latin typeface="+mj-lt"/>
                <a:cs typeface="Times New Roman" panose="02020603050405020304" pitchFamily="18" charset="0"/>
              </a:rPr>
              <a:t>Jurisprudência anterior – RE 212.484-2</a:t>
            </a:r>
          </a:p>
          <a:p>
            <a:pPr algn="just"/>
            <a:r>
              <a:rPr lang="pt-BR" b="1" cap="small" dirty="0">
                <a:solidFill>
                  <a:srgbClr val="00B050"/>
                </a:solidFill>
                <a:latin typeface="+mj-lt"/>
                <a:cs typeface="Times New Roman" panose="02020603050405020304" pitchFamily="18" charset="0"/>
              </a:rPr>
              <a:t>Favorável ao contribuinte</a:t>
            </a:r>
          </a:p>
          <a:p>
            <a:pPr algn="just"/>
            <a:endParaRPr lang="pt-BR" b="1" u="sng" cap="small" dirty="0">
              <a:latin typeface="+mj-lt"/>
              <a:cs typeface="Times New Roman" panose="02020603050405020304" pitchFamily="18" charset="0"/>
            </a:endParaRPr>
          </a:p>
          <a:p>
            <a:pPr algn="just"/>
            <a:r>
              <a:rPr lang="pt-BR" dirty="0">
                <a:latin typeface="+mj-lt"/>
                <a:cs typeface="Times New Roman" panose="02020603050405020304" pitchFamily="18" charset="0"/>
              </a:rPr>
              <a:t>EMENTA: CONSTITUCIONAL. TRIBUTÁRIO. IPI. ISENÇÃO INCIDENTE SOBRE INSUMOS. DIREITO DE CRÉDITO. PRINCÍPIO DA NÃO CUMULATIVIDADE. OFENSA NÃO CARACTERIZADA. </a:t>
            </a:r>
            <a:r>
              <a:rPr lang="pt-BR" b="1" u="sng" dirty="0">
                <a:solidFill>
                  <a:srgbClr val="C00000"/>
                </a:solidFill>
                <a:latin typeface="+mj-lt"/>
                <a:cs typeface="Times New Roman" panose="02020603050405020304" pitchFamily="18" charset="0"/>
              </a:rPr>
              <a:t>Não ocorre ofensa à CF </a:t>
            </a:r>
            <a:r>
              <a:rPr lang="pt-BR" dirty="0">
                <a:latin typeface="+mj-lt"/>
                <a:cs typeface="Times New Roman" panose="02020603050405020304" pitchFamily="18" charset="0"/>
              </a:rPr>
              <a:t>(art. 153, § 3º, II) quando o contribuinte do IPI </a:t>
            </a:r>
            <a:r>
              <a:rPr lang="pt-BR" b="1" u="sng" dirty="0">
                <a:solidFill>
                  <a:srgbClr val="C00000"/>
                </a:solidFill>
                <a:latin typeface="+mj-lt"/>
                <a:cs typeface="Times New Roman" panose="02020603050405020304" pitchFamily="18" charset="0"/>
              </a:rPr>
              <a:t>credita-se do valor do tributo</a:t>
            </a:r>
            <a:r>
              <a:rPr lang="pt-BR" dirty="0">
                <a:latin typeface="+mj-lt"/>
                <a:cs typeface="Times New Roman" panose="02020603050405020304" pitchFamily="18" charset="0"/>
              </a:rPr>
              <a:t> incidente sobre insumos adquiridos sob o regime de </a:t>
            </a:r>
            <a:r>
              <a:rPr lang="pt-BR" b="1" u="sng" dirty="0">
                <a:solidFill>
                  <a:srgbClr val="C00000"/>
                </a:solidFill>
                <a:latin typeface="+mj-lt"/>
                <a:cs typeface="Times New Roman" panose="02020603050405020304" pitchFamily="18" charset="0"/>
              </a:rPr>
              <a:t>isenção</a:t>
            </a:r>
            <a:r>
              <a:rPr lang="pt-BR" dirty="0">
                <a:latin typeface="+mj-lt"/>
                <a:cs typeface="Times New Roman" panose="02020603050405020304" pitchFamily="18" charset="0"/>
              </a:rPr>
              <a:t>. Recurso não conhecido.</a:t>
            </a:r>
          </a:p>
          <a:p>
            <a:pPr algn="just"/>
            <a:endParaRPr lang="pt-BR" dirty="0">
              <a:latin typeface="+mj-lt"/>
              <a:cs typeface="Times New Roman" panose="02020603050405020304" pitchFamily="18" charset="0"/>
            </a:endParaRPr>
          </a:p>
          <a:p>
            <a:pPr algn="just"/>
            <a:r>
              <a:rPr lang="pt-BR" dirty="0">
                <a:latin typeface="+mj-lt"/>
                <a:cs typeface="Times New Roman" panose="02020603050405020304" pitchFamily="18" charset="0"/>
              </a:rPr>
              <a:t>(RE 212484, Relator(a):  Min. ILMAR GALVÃO, Relator(a) p/ Acórdão:  Min. NELSON JOBIM, Tribunal Pleno, julgado em 05/03/1998, DJ 27-11-1998 PP-00022 EMENT VOL-01933-04 PP-00725 RTJ VOL-00167-02 PP-00698)</a:t>
            </a:r>
          </a:p>
        </p:txBody>
      </p:sp>
    </p:spTree>
    <p:extLst>
      <p:ext uri="{BB962C8B-B14F-4D97-AF65-F5344CB8AC3E}">
        <p14:creationId xmlns:p14="http://schemas.microsoft.com/office/powerpoint/2010/main" val="1130966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7560840" cy="638944"/>
          </a:xfrm>
          <a:solidFill>
            <a:schemeClr val="accent2">
              <a:lumMod val="50000"/>
            </a:schemeClr>
          </a:solidFill>
          <a:effectLst>
            <a:reflection blurRad="6350" stA="50000" endA="300" endPos="55000" dir="5400000" sy="-100000" algn="bl" rotWithShape="0"/>
          </a:effectLst>
        </p:spPr>
        <p:txBody>
          <a:bodyPr>
            <a:normAutofit fontScale="90000"/>
          </a:bodyPr>
          <a:lstStyle/>
          <a:p>
            <a:r>
              <a:rPr lang="pt-BR" sz="4800" b="1" cap="small" dirty="0">
                <a:solidFill>
                  <a:schemeClr val="bg1"/>
                </a:solidFill>
                <a:effectLst>
                  <a:outerShdw blurRad="38100" dist="38100" dir="2700000" algn="tl">
                    <a:srgbClr val="000000">
                      <a:alpha val="43137"/>
                    </a:srgbClr>
                  </a:outerShdw>
                </a:effectLst>
              </a:rPr>
              <a:t>Contextualização - IPI</a:t>
            </a:r>
          </a:p>
        </p:txBody>
      </p:sp>
      <p:sp>
        <p:nvSpPr>
          <p:cNvPr id="10" name="CaixaDeTexto 9">
            <a:extLst>
              <a:ext uri="{FF2B5EF4-FFF2-40B4-BE49-F238E27FC236}">
                <a16:creationId xmlns:a16="http://schemas.microsoft.com/office/drawing/2014/main" id="{FDC706EC-C930-48F3-92D8-01587B2C0601}"/>
              </a:ext>
            </a:extLst>
          </p:cNvPr>
          <p:cNvSpPr txBox="1"/>
          <p:nvPr/>
        </p:nvSpPr>
        <p:spPr>
          <a:xfrm>
            <a:off x="611560" y="1340768"/>
            <a:ext cx="6768752" cy="461665"/>
          </a:xfrm>
          <a:prstGeom prst="rect">
            <a:avLst/>
          </a:prstGeom>
          <a:noFill/>
        </p:spPr>
        <p:txBody>
          <a:bodyPr wrap="square">
            <a:spAutoFit/>
          </a:bodyPr>
          <a:lstStyle/>
          <a:p>
            <a:r>
              <a:rPr lang="pt-BR" altLang="pt-BR" sz="2400" b="1" cap="small" dirty="0">
                <a:effectLst>
                  <a:outerShdw blurRad="38100" dist="38100" dir="2700000" algn="tl">
                    <a:srgbClr val="000000">
                      <a:alpha val="43137"/>
                    </a:srgbClr>
                  </a:outerShdw>
                </a:effectLst>
                <a:latin typeface="+mj-lt"/>
              </a:rPr>
              <a:t>Não Cumulatividade do IPI na jurisprudência do STF</a:t>
            </a:r>
            <a:endParaRPr lang="pt-BR" sz="2400" dirty="0">
              <a:latin typeface="+mj-lt"/>
            </a:endParaRPr>
          </a:p>
        </p:txBody>
      </p:sp>
      <p:sp>
        <p:nvSpPr>
          <p:cNvPr id="6" name="Retângulo 5">
            <a:extLst>
              <a:ext uri="{FF2B5EF4-FFF2-40B4-BE49-F238E27FC236}">
                <a16:creationId xmlns:a16="http://schemas.microsoft.com/office/drawing/2014/main" id="{63433419-393A-4A3A-BF79-BE97ED10A618}"/>
              </a:ext>
            </a:extLst>
          </p:cNvPr>
          <p:cNvSpPr/>
          <p:nvPr/>
        </p:nvSpPr>
        <p:spPr>
          <a:xfrm>
            <a:off x="611559" y="1988840"/>
            <a:ext cx="7848873" cy="3718979"/>
          </a:xfrm>
          <a:prstGeom prst="rect">
            <a:avLst/>
          </a:prstGeom>
        </p:spPr>
        <p:txBody>
          <a:bodyPr wrap="square">
            <a:spAutoFit/>
          </a:bodyPr>
          <a:lstStyle/>
          <a:p>
            <a:pPr algn="just"/>
            <a:r>
              <a:rPr lang="pt-BR" b="1" u="sng" cap="small" dirty="0">
                <a:latin typeface="+mj-lt"/>
                <a:cs typeface="Times New Roman" panose="02020603050405020304" pitchFamily="18" charset="0"/>
              </a:rPr>
              <a:t>Jurisprudência atual – RE 353.657-5</a:t>
            </a:r>
          </a:p>
          <a:p>
            <a:pPr algn="just"/>
            <a:r>
              <a:rPr lang="pt-BR" b="1" cap="small" dirty="0" err="1">
                <a:solidFill>
                  <a:srgbClr val="C00000"/>
                </a:solidFill>
                <a:latin typeface="+mj-lt"/>
                <a:cs typeface="Times New Roman" panose="02020603050405020304" pitchFamily="18" charset="0"/>
              </a:rPr>
              <a:t>Desavorável</a:t>
            </a:r>
            <a:r>
              <a:rPr lang="pt-BR" b="1" cap="small" dirty="0">
                <a:solidFill>
                  <a:srgbClr val="C00000"/>
                </a:solidFill>
                <a:latin typeface="+mj-lt"/>
                <a:cs typeface="Times New Roman" panose="02020603050405020304" pitchFamily="18" charset="0"/>
              </a:rPr>
              <a:t> ao contribuinte</a:t>
            </a:r>
          </a:p>
          <a:p>
            <a:pPr algn="just"/>
            <a:endParaRPr lang="pt-BR" b="1" u="sng" cap="small" dirty="0">
              <a:latin typeface="+mj-lt"/>
              <a:cs typeface="Times New Roman" panose="02020603050405020304" pitchFamily="18" charset="0"/>
            </a:endParaRPr>
          </a:p>
          <a:p>
            <a:pPr algn="just"/>
            <a:r>
              <a:rPr lang="pt-BR" dirty="0">
                <a:latin typeface="+mj-lt"/>
                <a:cs typeface="Times New Roman" panose="02020603050405020304" pitchFamily="18" charset="0"/>
              </a:rPr>
              <a:t>“IPI - INSUMO - ALÍQUOTA ZERO - </a:t>
            </a:r>
            <a:r>
              <a:rPr lang="pt-BR" b="1" dirty="0">
                <a:solidFill>
                  <a:srgbClr val="C00000"/>
                </a:solidFill>
                <a:latin typeface="+mj-lt"/>
                <a:cs typeface="Times New Roman" panose="02020603050405020304" pitchFamily="18" charset="0"/>
              </a:rPr>
              <a:t>AUSÊNCIA DE DIREITO AO CREDITAMENTO</a:t>
            </a:r>
            <a:r>
              <a:rPr lang="pt-BR" dirty="0">
                <a:latin typeface="+mj-lt"/>
                <a:cs typeface="Times New Roman" panose="02020603050405020304" pitchFamily="18" charset="0"/>
              </a:rPr>
              <a:t>. Conforme disposto no inciso II do § 3º do artigo 153 da Constituição Federal, observa-se o princípio da não-cumulatividade compensando-se o que for devido em cada operação com o montante cobrado nas anteriores, ante o que </a:t>
            </a:r>
            <a:r>
              <a:rPr lang="pt-BR" b="1" u="sng" dirty="0">
                <a:solidFill>
                  <a:srgbClr val="C00000"/>
                </a:solidFill>
                <a:latin typeface="+mj-lt"/>
                <a:cs typeface="Times New Roman" panose="02020603050405020304" pitchFamily="18" charset="0"/>
              </a:rPr>
              <a:t>não se pode cogitar de direito a crédito quando o insumo entra na indústria considerada a alíquota zero</a:t>
            </a:r>
            <a:r>
              <a:rPr lang="pt-BR" dirty="0">
                <a:latin typeface="+mj-lt"/>
                <a:cs typeface="Times New Roman" panose="02020603050405020304" pitchFamily="18" charset="0"/>
              </a:rPr>
              <a:t>. (...)”</a:t>
            </a:r>
          </a:p>
          <a:p>
            <a:pPr algn="just"/>
            <a:endParaRPr lang="pt-BR" dirty="0">
              <a:latin typeface="+mj-lt"/>
              <a:cs typeface="Times New Roman" panose="02020603050405020304" pitchFamily="18" charset="0"/>
            </a:endParaRPr>
          </a:p>
          <a:p>
            <a:pPr algn="just"/>
            <a:r>
              <a:rPr lang="pt-BR" dirty="0">
                <a:latin typeface="+mj-lt"/>
                <a:cs typeface="Times New Roman" panose="02020603050405020304" pitchFamily="18" charset="0"/>
              </a:rPr>
              <a:t>(RE 353657, Relator(a):  Min. MARCO AURÉLIO, Tribunal Pleno, julgado em 25/06/2007, DJe-041 DIVULG 06-03-2008 PUBLIC 07-03-2008 EMENT VOL-02310-03 PP-00502 RTJ VOL-00205-02 PP-00807)</a:t>
            </a:r>
          </a:p>
        </p:txBody>
      </p:sp>
    </p:spTree>
    <p:extLst>
      <p:ext uri="{BB962C8B-B14F-4D97-AF65-F5344CB8AC3E}">
        <p14:creationId xmlns:p14="http://schemas.microsoft.com/office/powerpoint/2010/main" val="2707300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7560840" cy="638944"/>
          </a:xfrm>
          <a:solidFill>
            <a:schemeClr val="accent2">
              <a:lumMod val="50000"/>
            </a:schemeClr>
          </a:solidFill>
          <a:effectLst>
            <a:reflection blurRad="6350" stA="50000" endA="300" endPos="55000" dir="5400000" sy="-100000" algn="bl" rotWithShape="0"/>
          </a:effectLst>
        </p:spPr>
        <p:txBody>
          <a:bodyPr>
            <a:normAutofit fontScale="90000"/>
          </a:bodyPr>
          <a:lstStyle/>
          <a:p>
            <a:r>
              <a:rPr lang="pt-BR" sz="4800" b="1" cap="small" dirty="0">
                <a:solidFill>
                  <a:schemeClr val="bg1"/>
                </a:solidFill>
                <a:effectLst>
                  <a:outerShdw blurRad="38100" dist="38100" dir="2700000" algn="tl">
                    <a:srgbClr val="000000">
                      <a:alpha val="43137"/>
                    </a:srgbClr>
                  </a:outerShdw>
                </a:effectLst>
              </a:rPr>
              <a:t>Contextualização - ZFM</a:t>
            </a:r>
          </a:p>
        </p:txBody>
      </p:sp>
      <p:sp>
        <p:nvSpPr>
          <p:cNvPr id="7" name="CaixaDeTexto 6">
            <a:extLst>
              <a:ext uri="{FF2B5EF4-FFF2-40B4-BE49-F238E27FC236}">
                <a16:creationId xmlns:a16="http://schemas.microsoft.com/office/drawing/2014/main" id="{800DE15F-946C-47B6-A0A6-F66CF3D133F5}"/>
              </a:ext>
            </a:extLst>
          </p:cNvPr>
          <p:cNvSpPr txBox="1"/>
          <p:nvPr/>
        </p:nvSpPr>
        <p:spPr>
          <a:xfrm>
            <a:off x="611558" y="1205815"/>
            <a:ext cx="7416826" cy="461665"/>
          </a:xfrm>
          <a:prstGeom prst="rect">
            <a:avLst/>
          </a:prstGeom>
          <a:noFill/>
        </p:spPr>
        <p:txBody>
          <a:bodyPr wrap="square">
            <a:spAutoFit/>
          </a:bodyPr>
          <a:lstStyle/>
          <a:p>
            <a:r>
              <a:rPr lang="pt-BR" altLang="pt-BR" sz="2400" b="1" cap="small" dirty="0">
                <a:effectLst>
                  <a:outerShdw blurRad="38100" dist="38100" dir="2700000" algn="tl">
                    <a:srgbClr val="000000">
                      <a:alpha val="43137"/>
                    </a:srgbClr>
                  </a:outerShdw>
                </a:effectLst>
                <a:latin typeface="+mj-lt"/>
              </a:rPr>
              <a:t>Não Cumulatividade do IPI e insumos adquiridos na ZFM</a:t>
            </a:r>
            <a:endParaRPr lang="pt-BR" sz="2400" dirty="0">
              <a:latin typeface="+mj-lt"/>
            </a:endParaRPr>
          </a:p>
        </p:txBody>
      </p:sp>
      <p:sp>
        <p:nvSpPr>
          <p:cNvPr id="4" name="CaixaDeTexto 3">
            <a:extLst>
              <a:ext uri="{FF2B5EF4-FFF2-40B4-BE49-F238E27FC236}">
                <a16:creationId xmlns:a16="http://schemas.microsoft.com/office/drawing/2014/main" id="{D3E85A26-D3B2-4CEB-8E0F-EA2DBD1C157D}"/>
              </a:ext>
            </a:extLst>
          </p:cNvPr>
          <p:cNvSpPr txBox="1"/>
          <p:nvPr/>
        </p:nvSpPr>
        <p:spPr>
          <a:xfrm>
            <a:off x="22067" y="2132856"/>
            <a:ext cx="6474835" cy="2885405"/>
          </a:xfrm>
          <a:prstGeom prst="rect">
            <a:avLst/>
          </a:prstGeom>
          <a:noFill/>
        </p:spPr>
        <p:txBody>
          <a:bodyPr wrap="square" rtlCol="0">
            <a:spAutoFit/>
          </a:bodyPr>
          <a:lstStyle/>
          <a:p>
            <a:pPr marL="214313" indent="-214313" algn="just">
              <a:buFontTx/>
              <a:buChar char="-"/>
            </a:pPr>
            <a:r>
              <a:rPr lang="pt-BR" sz="1650" b="1" dirty="0">
                <a:solidFill>
                  <a:srgbClr val="C00000"/>
                </a:solidFill>
                <a:latin typeface="+mj-lt"/>
                <a:cs typeface="Times New Roman" panose="02020603050405020304" pitchFamily="18" charset="0"/>
              </a:rPr>
              <a:t>Lei 1.806/53 </a:t>
            </a:r>
            <a:r>
              <a:rPr lang="pt-BR" sz="1650" b="1" dirty="0">
                <a:latin typeface="+mj-lt"/>
                <a:cs typeface="Times New Roman" panose="02020603050405020304" pitchFamily="18" charset="0"/>
              </a:rPr>
              <a:t>– Plano de Valorização Econômica da Amazônia</a:t>
            </a:r>
          </a:p>
          <a:p>
            <a:pPr marL="214313" indent="-214313" algn="just">
              <a:buFontTx/>
              <a:buChar char="-"/>
            </a:pPr>
            <a:endParaRPr lang="pt-BR" sz="1650" b="1" dirty="0">
              <a:latin typeface="+mj-lt"/>
              <a:cs typeface="Times New Roman" panose="02020603050405020304" pitchFamily="18" charset="0"/>
            </a:endParaRPr>
          </a:p>
          <a:p>
            <a:pPr marL="214313" indent="-214313" algn="just">
              <a:buFontTx/>
              <a:buChar char="-"/>
            </a:pPr>
            <a:r>
              <a:rPr lang="pt-BR" sz="1650" b="1" dirty="0">
                <a:solidFill>
                  <a:srgbClr val="C00000"/>
                </a:solidFill>
                <a:latin typeface="+mj-lt"/>
                <a:cs typeface="Times New Roman" panose="02020603050405020304" pitchFamily="18" charset="0"/>
              </a:rPr>
              <a:t>Lei 3.173/57 </a:t>
            </a:r>
            <a:r>
              <a:rPr lang="pt-BR" sz="1650" b="1" dirty="0">
                <a:latin typeface="+mj-lt"/>
                <a:cs typeface="Times New Roman" panose="02020603050405020304" pitchFamily="18" charset="0"/>
              </a:rPr>
              <a:t>– Criação de uma zona franca armazenamento ou depósito, guarda, conservação beneficiamento e retirada de mercadorias, artigos e produtos de qualquer natureza, provenientes do estrangeiro e destinados ao consumo interno da Amazônia, como dos países interessados, limítrofes do Brasil ou que sejam banhados por águas tributárias do rio Amazonas</a:t>
            </a:r>
          </a:p>
          <a:p>
            <a:pPr marL="214313" indent="-214313" algn="just">
              <a:buFontTx/>
              <a:buChar char="-"/>
            </a:pPr>
            <a:endParaRPr lang="pt-BR" sz="1650" b="1" dirty="0">
              <a:latin typeface="+mj-lt"/>
              <a:cs typeface="Times New Roman" panose="02020603050405020304" pitchFamily="18" charset="0"/>
            </a:endParaRPr>
          </a:p>
          <a:p>
            <a:pPr marL="214313" indent="-214313" algn="just">
              <a:buFontTx/>
              <a:buChar char="-"/>
            </a:pPr>
            <a:r>
              <a:rPr lang="pt-BR" sz="1650" b="1" dirty="0">
                <a:solidFill>
                  <a:srgbClr val="C00000"/>
                </a:solidFill>
                <a:latin typeface="+mj-lt"/>
                <a:cs typeface="Times New Roman" panose="02020603050405020304" pitchFamily="18" charset="0"/>
              </a:rPr>
              <a:t>Decreto-Lei 288/67</a:t>
            </a:r>
            <a:r>
              <a:rPr lang="pt-BR" sz="1650" b="1" dirty="0">
                <a:latin typeface="+mj-lt"/>
                <a:cs typeface="Times New Roman" panose="02020603050405020304" pitchFamily="18" charset="0"/>
              </a:rPr>
              <a:t>– Criada a </a:t>
            </a:r>
            <a:r>
              <a:rPr lang="pt-BR" sz="1650" b="1" dirty="0" err="1">
                <a:latin typeface="+mj-lt"/>
                <a:cs typeface="Times New Roman" panose="02020603050405020304" pitchFamily="18" charset="0"/>
              </a:rPr>
              <a:t>ZFM</a:t>
            </a:r>
            <a:r>
              <a:rPr lang="pt-BR" sz="1650" b="1" dirty="0">
                <a:latin typeface="+mj-lt"/>
                <a:cs typeface="Times New Roman" panose="02020603050405020304" pitchFamily="18" charset="0"/>
              </a:rPr>
              <a:t>, área de livre comércio de importação e exportação e de incentivos fiscais especiais </a:t>
            </a:r>
            <a:r>
              <a:rPr lang="pt-BR" sz="1650" dirty="0">
                <a:latin typeface="+mj-lt"/>
                <a:cs typeface="Times New Roman" panose="02020603050405020304" pitchFamily="18" charset="0"/>
              </a:rPr>
              <a:t>.</a:t>
            </a:r>
          </a:p>
        </p:txBody>
      </p:sp>
      <p:pic>
        <p:nvPicPr>
          <p:cNvPr id="5" name="Picture 2" descr="Resultado de imagem para zona franca de manaus">
            <a:extLst>
              <a:ext uri="{FF2B5EF4-FFF2-40B4-BE49-F238E27FC236}">
                <a16:creationId xmlns:a16="http://schemas.microsoft.com/office/drawing/2014/main" id="{E0B8D3A4-2F38-44C8-B7BA-403C1CFD87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0526" y="1905820"/>
            <a:ext cx="1030595" cy="656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esultado de imagem para getulio vargas">
            <a:extLst>
              <a:ext uri="{FF2B5EF4-FFF2-40B4-BE49-F238E27FC236}">
                <a16:creationId xmlns:a16="http://schemas.microsoft.com/office/drawing/2014/main" id="{7F98A453-1D6A-49D4-B061-357D6D790DDC}"/>
              </a:ext>
            </a:extLst>
          </p:cNvPr>
          <p:cNvPicPr>
            <a:picLocks noChangeAspect="1" noChangeArrowheads="1"/>
          </p:cNvPicPr>
          <p:nvPr/>
        </p:nvPicPr>
        <p:blipFill>
          <a:blip r:embed="rId4" cstate="print"/>
          <a:srcRect/>
          <a:stretch>
            <a:fillRect/>
          </a:stretch>
        </p:blipFill>
        <p:spPr bwMode="auto">
          <a:xfrm>
            <a:off x="7513086" y="2800661"/>
            <a:ext cx="1348035" cy="1785389"/>
          </a:xfrm>
          <a:prstGeom prst="rect">
            <a:avLst/>
          </a:prstGeom>
          <a:noFill/>
        </p:spPr>
      </p:pic>
      <p:pic>
        <p:nvPicPr>
          <p:cNvPr id="16" name="Picture 2" descr="Resultado de imagem para governo militar">
            <a:extLst>
              <a:ext uri="{FF2B5EF4-FFF2-40B4-BE49-F238E27FC236}">
                <a16:creationId xmlns:a16="http://schemas.microsoft.com/office/drawing/2014/main" id="{72285341-8421-497C-A0EC-5F17EA16C560}"/>
              </a:ext>
            </a:extLst>
          </p:cNvPr>
          <p:cNvPicPr>
            <a:picLocks noChangeAspect="1" noChangeArrowheads="1"/>
          </p:cNvPicPr>
          <p:nvPr/>
        </p:nvPicPr>
        <p:blipFill>
          <a:blip r:embed="rId5" cstate="print"/>
          <a:srcRect/>
          <a:stretch>
            <a:fillRect/>
          </a:stretch>
        </p:blipFill>
        <p:spPr bwMode="auto">
          <a:xfrm>
            <a:off x="7162385" y="4869160"/>
            <a:ext cx="1936447" cy="1393422"/>
          </a:xfrm>
          <a:prstGeom prst="rect">
            <a:avLst/>
          </a:prstGeom>
          <a:noFill/>
        </p:spPr>
      </p:pic>
      <p:pic>
        <p:nvPicPr>
          <p:cNvPr id="18" name="Picture 2" descr="Resultado de imagem para juscelino kubitschek">
            <a:extLst>
              <a:ext uri="{FF2B5EF4-FFF2-40B4-BE49-F238E27FC236}">
                <a16:creationId xmlns:a16="http://schemas.microsoft.com/office/drawing/2014/main" id="{094071D7-9147-4183-AF8A-0793E3864545}"/>
              </a:ext>
            </a:extLst>
          </p:cNvPr>
          <p:cNvPicPr>
            <a:picLocks noChangeAspect="1" noChangeArrowheads="1"/>
          </p:cNvPicPr>
          <p:nvPr/>
        </p:nvPicPr>
        <p:blipFill>
          <a:blip r:embed="rId6" cstate="print"/>
          <a:srcRect/>
          <a:stretch>
            <a:fillRect/>
          </a:stretch>
        </p:blipFill>
        <p:spPr bwMode="auto">
          <a:xfrm>
            <a:off x="6535008" y="3738644"/>
            <a:ext cx="1286802" cy="1694813"/>
          </a:xfrm>
          <a:prstGeom prst="rect">
            <a:avLst/>
          </a:prstGeom>
          <a:noFill/>
        </p:spPr>
      </p:pic>
    </p:spTree>
    <p:extLst>
      <p:ext uri="{BB962C8B-B14F-4D97-AF65-F5344CB8AC3E}">
        <p14:creationId xmlns:p14="http://schemas.microsoft.com/office/powerpoint/2010/main" val="455859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7560840" cy="638944"/>
          </a:xfrm>
          <a:solidFill>
            <a:schemeClr val="accent2">
              <a:lumMod val="50000"/>
            </a:schemeClr>
          </a:solidFill>
          <a:effectLst>
            <a:reflection blurRad="6350" stA="50000" endA="300" endPos="55000" dir="5400000" sy="-100000" algn="bl" rotWithShape="0"/>
          </a:effectLst>
        </p:spPr>
        <p:txBody>
          <a:bodyPr>
            <a:normAutofit fontScale="90000"/>
          </a:bodyPr>
          <a:lstStyle/>
          <a:p>
            <a:r>
              <a:rPr lang="pt-BR" sz="4800" b="1" cap="small" dirty="0">
                <a:solidFill>
                  <a:schemeClr val="bg1"/>
                </a:solidFill>
                <a:effectLst>
                  <a:outerShdw blurRad="38100" dist="38100" dir="2700000" algn="tl">
                    <a:srgbClr val="000000">
                      <a:alpha val="43137"/>
                    </a:srgbClr>
                  </a:outerShdw>
                </a:effectLst>
              </a:rPr>
              <a:t>Contextualização - ZFM</a:t>
            </a:r>
          </a:p>
        </p:txBody>
      </p:sp>
      <p:sp>
        <p:nvSpPr>
          <p:cNvPr id="7" name="CaixaDeTexto 6">
            <a:extLst>
              <a:ext uri="{FF2B5EF4-FFF2-40B4-BE49-F238E27FC236}">
                <a16:creationId xmlns:a16="http://schemas.microsoft.com/office/drawing/2014/main" id="{B90C7711-B5D2-417C-A8F2-CBB08EEF7EC0}"/>
              </a:ext>
            </a:extLst>
          </p:cNvPr>
          <p:cNvSpPr txBox="1"/>
          <p:nvPr/>
        </p:nvSpPr>
        <p:spPr>
          <a:xfrm>
            <a:off x="611560" y="1412776"/>
            <a:ext cx="7920880" cy="461665"/>
          </a:xfrm>
          <a:prstGeom prst="rect">
            <a:avLst/>
          </a:prstGeom>
          <a:noFill/>
        </p:spPr>
        <p:txBody>
          <a:bodyPr wrap="square">
            <a:spAutoFit/>
          </a:bodyPr>
          <a:lstStyle/>
          <a:p>
            <a:r>
              <a:rPr lang="pt-BR" altLang="pt-BR" sz="2400" b="1" cap="small" dirty="0">
                <a:effectLst>
                  <a:outerShdw blurRad="38100" dist="38100" dir="2700000" algn="tl">
                    <a:srgbClr val="000000">
                      <a:alpha val="43137"/>
                    </a:srgbClr>
                  </a:outerShdw>
                </a:effectLst>
                <a:latin typeface="+mj-lt"/>
              </a:rPr>
              <a:t>Não Cumulatividade do IPI e insumos adquiridos na ZFM</a:t>
            </a:r>
            <a:endParaRPr lang="pt-BR" sz="2400" dirty="0">
              <a:latin typeface="+mj-lt"/>
            </a:endParaRPr>
          </a:p>
        </p:txBody>
      </p:sp>
      <p:pic>
        <p:nvPicPr>
          <p:cNvPr id="4" name="Picture 2" descr="Resultado de imagem para zona franca de manaus">
            <a:extLst>
              <a:ext uri="{FF2B5EF4-FFF2-40B4-BE49-F238E27FC236}">
                <a16:creationId xmlns:a16="http://schemas.microsoft.com/office/drawing/2014/main" id="{F968AAFF-B0D0-45A4-8B9C-BCB0240C46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3314" y="1358096"/>
            <a:ext cx="898172" cy="57214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a:extLst>
              <a:ext uri="{FF2B5EF4-FFF2-40B4-BE49-F238E27FC236}">
                <a16:creationId xmlns:a16="http://schemas.microsoft.com/office/drawing/2014/main" id="{1A338D99-8CC5-4D58-B946-D4CADC134AD8}"/>
              </a:ext>
            </a:extLst>
          </p:cNvPr>
          <p:cNvPicPr>
            <a:picLocks noChangeAspect="1"/>
          </p:cNvPicPr>
          <p:nvPr/>
        </p:nvPicPr>
        <p:blipFill>
          <a:blip r:embed="rId4"/>
          <a:stretch>
            <a:fillRect/>
          </a:stretch>
        </p:blipFill>
        <p:spPr>
          <a:xfrm>
            <a:off x="343646" y="2305497"/>
            <a:ext cx="8456708" cy="3440212"/>
          </a:xfrm>
          <a:prstGeom prst="rect">
            <a:avLst/>
          </a:prstGeom>
        </p:spPr>
      </p:pic>
    </p:spTree>
    <p:extLst>
      <p:ext uri="{BB962C8B-B14F-4D97-AF65-F5344CB8AC3E}">
        <p14:creationId xmlns:p14="http://schemas.microsoft.com/office/powerpoint/2010/main" val="1130966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7560840" cy="638944"/>
          </a:xfrm>
          <a:solidFill>
            <a:schemeClr val="accent2">
              <a:lumMod val="50000"/>
            </a:schemeClr>
          </a:solidFill>
          <a:effectLst>
            <a:reflection blurRad="6350" stA="50000" endA="300" endPos="55000" dir="5400000" sy="-100000" algn="bl" rotWithShape="0"/>
          </a:effectLst>
        </p:spPr>
        <p:txBody>
          <a:bodyPr>
            <a:normAutofit fontScale="90000"/>
          </a:bodyPr>
          <a:lstStyle/>
          <a:p>
            <a:r>
              <a:rPr lang="pt-BR" sz="4800" b="1" cap="small" dirty="0">
                <a:solidFill>
                  <a:schemeClr val="bg1"/>
                </a:solidFill>
                <a:effectLst>
                  <a:outerShdw blurRad="38100" dist="38100" dir="2700000" algn="tl">
                    <a:srgbClr val="000000">
                      <a:alpha val="43137"/>
                    </a:srgbClr>
                  </a:outerShdw>
                </a:effectLst>
              </a:rPr>
              <a:t>Contextualização - ZFM</a:t>
            </a:r>
          </a:p>
        </p:txBody>
      </p:sp>
      <p:sp>
        <p:nvSpPr>
          <p:cNvPr id="7" name="CaixaDeTexto 6">
            <a:extLst>
              <a:ext uri="{FF2B5EF4-FFF2-40B4-BE49-F238E27FC236}">
                <a16:creationId xmlns:a16="http://schemas.microsoft.com/office/drawing/2014/main" id="{B90C7711-B5D2-417C-A8F2-CBB08EEF7EC0}"/>
              </a:ext>
            </a:extLst>
          </p:cNvPr>
          <p:cNvSpPr txBox="1"/>
          <p:nvPr/>
        </p:nvSpPr>
        <p:spPr>
          <a:xfrm>
            <a:off x="611560" y="1412776"/>
            <a:ext cx="7920880" cy="461665"/>
          </a:xfrm>
          <a:prstGeom prst="rect">
            <a:avLst/>
          </a:prstGeom>
          <a:noFill/>
        </p:spPr>
        <p:txBody>
          <a:bodyPr wrap="square">
            <a:spAutoFit/>
          </a:bodyPr>
          <a:lstStyle/>
          <a:p>
            <a:r>
              <a:rPr lang="pt-BR" altLang="pt-BR" sz="2400" b="1" cap="small" dirty="0">
                <a:effectLst>
                  <a:outerShdw blurRad="38100" dist="38100" dir="2700000" algn="tl">
                    <a:srgbClr val="000000">
                      <a:alpha val="43137"/>
                    </a:srgbClr>
                  </a:outerShdw>
                </a:effectLst>
                <a:latin typeface="+mj-lt"/>
              </a:rPr>
              <a:t>Não Cumulatividade do IPI e insumos adquiridos na ZFM</a:t>
            </a:r>
            <a:endParaRPr lang="pt-BR" sz="2400" dirty="0">
              <a:latin typeface="+mj-lt"/>
            </a:endParaRPr>
          </a:p>
        </p:txBody>
      </p:sp>
      <p:pic>
        <p:nvPicPr>
          <p:cNvPr id="4" name="Picture 2" descr="Resultado de imagem para zona franca de manaus">
            <a:extLst>
              <a:ext uri="{FF2B5EF4-FFF2-40B4-BE49-F238E27FC236}">
                <a16:creationId xmlns:a16="http://schemas.microsoft.com/office/drawing/2014/main" id="{F968AAFF-B0D0-45A4-8B9C-BCB0240C46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3314" y="1358096"/>
            <a:ext cx="898172" cy="57214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E70E573A-3F32-4BA8-B436-FE830B8CC437}"/>
              </a:ext>
            </a:extLst>
          </p:cNvPr>
          <p:cNvPicPr>
            <a:picLocks noChangeAspect="1"/>
          </p:cNvPicPr>
          <p:nvPr/>
        </p:nvPicPr>
        <p:blipFill>
          <a:blip r:embed="rId4"/>
          <a:stretch>
            <a:fillRect/>
          </a:stretch>
        </p:blipFill>
        <p:spPr>
          <a:xfrm>
            <a:off x="1051303" y="1929121"/>
            <a:ext cx="7041393" cy="4694262"/>
          </a:xfrm>
          <a:prstGeom prst="rect">
            <a:avLst/>
          </a:prstGeom>
        </p:spPr>
      </p:pic>
    </p:spTree>
    <p:extLst>
      <p:ext uri="{BB962C8B-B14F-4D97-AF65-F5344CB8AC3E}">
        <p14:creationId xmlns:p14="http://schemas.microsoft.com/office/powerpoint/2010/main" val="960032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7560840" cy="638944"/>
          </a:xfrm>
          <a:solidFill>
            <a:schemeClr val="accent2">
              <a:lumMod val="50000"/>
            </a:schemeClr>
          </a:solidFill>
          <a:effectLst>
            <a:reflection blurRad="6350" stA="50000" endA="300" endPos="55000" dir="5400000" sy="-100000" algn="bl" rotWithShape="0"/>
          </a:effectLst>
        </p:spPr>
        <p:txBody>
          <a:bodyPr>
            <a:normAutofit fontScale="90000"/>
          </a:bodyPr>
          <a:lstStyle/>
          <a:p>
            <a:r>
              <a:rPr lang="pt-BR" sz="4800" b="1" cap="small" dirty="0">
                <a:solidFill>
                  <a:schemeClr val="bg1"/>
                </a:solidFill>
                <a:effectLst>
                  <a:outerShdw blurRad="38100" dist="38100" dir="2700000" algn="tl">
                    <a:srgbClr val="000000">
                      <a:alpha val="43137"/>
                    </a:srgbClr>
                  </a:outerShdw>
                </a:effectLst>
              </a:rPr>
              <a:t>TRF da 3ª Região</a:t>
            </a:r>
          </a:p>
        </p:txBody>
      </p:sp>
      <p:sp>
        <p:nvSpPr>
          <p:cNvPr id="4" name="Retângulo 3"/>
          <p:cNvSpPr/>
          <p:nvPr/>
        </p:nvSpPr>
        <p:spPr>
          <a:xfrm>
            <a:off x="683568" y="1772816"/>
            <a:ext cx="1584176" cy="461665"/>
          </a:xfrm>
          <a:prstGeom prst="rect">
            <a:avLst/>
          </a:prstGeom>
          <a:solidFill>
            <a:schemeClr val="bg1">
              <a:lumMod val="85000"/>
            </a:schemeClr>
          </a:solidFill>
        </p:spPr>
        <p:txBody>
          <a:bodyPr wrap="square">
            <a:spAutoFit/>
          </a:bodyPr>
          <a:lstStyle/>
          <a:p>
            <a:pPr algn="ctr"/>
            <a:r>
              <a:rPr lang="pt-BR" sz="2400" b="1" dirty="0">
                <a:solidFill>
                  <a:schemeClr val="tx1">
                    <a:lumMod val="75000"/>
                    <a:lumOff val="25000"/>
                  </a:schemeClr>
                </a:solidFill>
              </a:rPr>
              <a:t>Nokia</a:t>
            </a:r>
          </a:p>
        </p:txBody>
      </p:sp>
      <p:pic>
        <p:nvPicPr>
          <p:cNvPr id="5" name="Picture 3"/>
          <p:cNvPicPr>
            <a:picLocks noChangeAspect="1" noChangeArrowheads="1"/>
          </p:cNvPicPr>
          <p:nvPr/>
        </p:nvPicPr>
        <p:blipFill>
          <a:blip r:embed="rId3" cstate="print"/>
          <a:srcRect/>
          <a:stretch>
            <a:fillRect/>
          </a:stretch>
        </p:blipFill>
        <p:spPr bwMode="auto">
          <a:xfrm>
            <a:off x="2411760" y="1833823"/>
            <a:ext cx="504056" cy="371041"/>
          </a:xfrm>
          <a:prstGeom prst="rect">
            <a:avLst/>
          </a:prstGeom>
          <a:noFill/>
          <a:ln w="9525">
            <a:noFill/>
            <a:miter lim="800000"/>
            <a:headEnd/>
            <a:tailEnd/>
          </a:ln>
        </p:spPr>
      </p:pic>
      <p:sp>
        <p:nvSpPr>
          <p:cNvPr id="7" name="Retângulo 6"/>
          <p:cNvSpPr/>
          <p:nvPr/>
        </p:nvSpPr>
        <p:spPr>
          <a:xfrm>
            <a:off x="2987824" y="1448196"/>
            <a:ext cx="5328592" cy="1107996"/>
          </a:xfrm>
          <a:prstGeom prst="rect">
            <a:avLst/>
          </a:prstGeom>
          <a:noFill/>
        </p:spPr>
        <p:txBody>
          <a:bodyPr wrap="square">
            <a:spAutoFit/>
          </a:bodyPr>
          <a:lstStyle/>
          <a:p>
            <a:pPr algn="just"/>
            <a:r>
              <a:rPr lang="pt-BR" sz="2200" dirty="0">
                <a:solidFill>
                  <a:schemeClr val="tx1">
                    <a:lumMod val="75000"/>
                    <a:lumOff val="25000"/>
                  </a:schemeClr>
                </a:solidFill>
              </a:rPr>
              <a:t>Impetra MS com o intuito de aproveitar os créditos de IPI decorrentes das operações de aquisição de produtos provindos da ZFM.</a:t>
            </a:r>
          </a:p>
        </p:txBody>
      </p:sp>
      <p:sp>
        <p:nvSpPr>
          <p:cNvPr id="8" name="Retângulo 7"/>
          <p:cNvSpPr/>
          <p:nvPr/>
        </p:nvSpPr>
        <p:spPr>
          <a:xfrm>
            <a:off x="683568" y="2780928"/>
            <a:ext cx="7488832" cy="3816429"/>
          </a:xfrm>
          <a:prstGeom prst="rect">
            <a:avLst/>
          </a:prstGeom>
          <a:noFill/>
        </p:spPr>
        <p:txBody>
          <a:bodyPr wrap="square">
            <a:spAutoFit/>
          </a:bodyPr>
          <a:lstStyle/>
          <a:p>
            <a:pPr algn="ctr"/>
            <a:r>
              <a:rPr lang="pt-BR" sz="2200" b="1" dirty="0">
                <a:solidFill>
                  <a:schemeClr val="tx1">
                    <a:lumMod val="75000"/>
                    <a:lumOff val="25000"/>
                  </a:schemeClr>
                </a:solidFill>
              </a:rPr>
              <a:t>A sentença do Tribunal </a:t>
            </a:r>
            <a:r>
              <a:rPr lang="pt-BR" sz="2200" b="1" i="1" dirty="0">
                <a:solidFill>
                  <a:schemeClr val="tx1">
                    <a:lumMod val="75000"/>
                    <a:lumOff val="25000"/>
                  </a:schemeClr>
                </a:solidFill>
              </a:rPr>
              <a:t>a quo</a:t>
            </a:r>
            <a:r>
              <a:rPr lang="pt-BR" sz="2200" b="1" dirty="0">
                <a:solidFill>
                  <a:schemeClr val="tx1">
                    <a:lumMod val="75000"/>
                    <a:lumOff val="25000"/>
                  </a:schemeClr>
                </a:solidFill>
              </a:rPr>
              <a:t> julgou improcedente o pedido;</a:t>
            </a:r>
          </a:p>
          <a:p>
            <a:pPr algn="ctr"/>
            <a:endParaRPr lang="pt-BR" sz="2200" b="1" dirty="0">
              <a:solidFill>
                <a:schemeClr val="tx1">
                  <a:lumMod val="75000"/>
                  <a:lumOff val="25000"/>
                </a:schemeClr>
              </a:solidFill>
            </a:endParaRPr>
          </a:p>
          <a:p>
            <a:pPr algn="ctr"/>
            <a:r>
              <a:rPr lang="pt-BR" sz="2200" b="1" dirty="0">
                <a:solidFill>
                  <a:schemeClr val="tx1">
                    <a:lumMod val="75000"/>
                    <a:lumOff val="25000"/>
                  </a:schemeClr>
                </a:solidFill>
              </a:rPr>
              <a:t>Todavia, no TRF-3 (tribunal </a:t>
            </a:r>
            <a:r>
              <a:rPr lang="pt-BR" sz="2200" b="1" i="1" dirty="0">
                <a:solidFill>
                  <a:schemeClr val="tx1">
                    <a:lumMod val="75000"/>
                    <a:lumOff val="25000"/>
                  </a:schemeClr>
                </a:solidFill>
              </a:rPr>
              <a:t>ad quem</a:t>
            </a:r>
            <a:r>
              <a:rPr lang="pt-BR" sz="2200" b="1" dirty="0">
                <a:solidFill>
                  <a:schemeClr val="tx1">
                    <a:lumMod val="75000"/>
                    <a:lumOff val="25000"/>
                  </a:schemeClr>
                </a:solidFill>
              </a:rPr>
              <a:t>):</a:t>
            </a:r>
          </a:p>
          <a:p>
            <a:pPr algn="ctr"/>
            <a:r>
              <a:rPr lang="pt-BR" sz="2200" b="1" dirty="0">
                <a:solidFill>
                  <a:srgbClr val="C00000"/>
                </a:solidFill>
              </a:rPr>
              <a:t>1.</a:t>
            </a:r>
          </a:p>
          <a:p>
            <a:pPr algn="ctr"/>
            <a:r>
              <a:rPr lang="pt-BR" sz="2200" dirty="0">
                <a:solidFill>
                  <a:schemeClr val="tx1">
                    <a:lumMod val="75000"/>
                    <a:lumOff val="25000"/>
                  </a:schemeClr>
                </a:solidFill>
              </a:rPr>
              <a:t>Acolhe-se a apropriação dos créditos decorrentes de insumos, matéria-prima e material de embalagem adquiridos juntos à ZFM (RE 212.484)</a:t>
            </a:r>
          </a:p>
          <a:p>
            <a:pPr algn="ctr"/>
            <a:endParaRPr lang="pt-BR" sz="2200" dirty="0">
              <a:solidFill>
                <a:schemeClr val="tx1">
                  <a:lumMod val="75000"/>
                  <a:lumOff val="25000"/>
                </a:schemeClr>
              </a:solidFill>
            </a:endParaRPr>
          </a:p>
          <a:p>
            <a:pPr algn="ctr"/>
            <a:r>
              <a:rPr lang="pt-BR" sz="2200" b="1" dirty="0">
                <a:solidFill>
                  <a:srgbClr val="C00000"/>
                </a:solidFill>
              </a:rPr>
              <a:t>2.</a:t>
            </a:r>
          </a:p>
          <a:p>
            <a:pPr algn="ctr"/>
            <a:r>
              <a:rPr lang="pt-BR" sz="2200" dirty="0">
                <a:solidFill>
                  <a:schemeClr val="tx1">
                    <a:lumMod val="75000"/>
                    <a:lumOff val="25000"/>
                  </a:schemeClr>
                </a:solidFill>
              </a:rPr>
              <a:t>Densidade normativa da não cumulatividade do IPI em face do caráter extrafiscal dos incentivos albergados pela ZFM</a:t>
            </a:r>
          </a:p>
        </p:txBody>
      </p:sp>
    </p:spTree>
    <p:extLst>
      <p:ext uri="{BB962C8B-B14F-4D97-AF65-F5344CB8AC3E}">
        <p14:creationId xmlns:p14="http://schemas.microsoft.com/office/powerpoint/2010/main" val="1130966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7560840" cy="638944"/>
          </a:xfrm>
          <a:solidFill>
            <a:schemeClr val="accent2">
              <a:lumMod val="50000"/>
            </a:schemeClr>
          </a:solidFill>
          <a:effectLst>
            <a:reflection blurRad="6350" stA="50000" endA="300" endPos="55000" dir="5400000" sy="-100000" algn="bl" rotWithShape="0"/>
          </a:effectLst>
        </p:spPr>
        <p:txBody>
          <a:bodyPr>
            <a:normAutofit fontScale="90000"/>
          </a:bodyPr>
          <a:lstStyle/>
          <a:p>
            <a:r>
              <a:rPr lang="pt-BR" sz="4800" b="1" cap="small" dirty="0">
                <a:solidFill>
                  <a:schemeClr val="bg1"/>
                </a:solidFill>
                <a:effectLst>
                  <a:outerShdw blurRad="38100" dist="38100" dir="2700000" algn="tl">
                    <a:srgbClr val="000000">
                      <a:alpha val="43137"/>
                    </a:srgbClr>
                  </a:outerShdw>
                </a:effectLst>
              </a:rPr>
              <a:t>STF – RE 592.891</a:t>
            </a:r>
          </a:p>
        </p:txBody>
      </p:sp>
      <p:sp>
        <p:nvSpPr>
          <p:cNvPr id="7" name="Retângulo 6"/>
          <p:cNvSpPr/>
          <p:nvPr/>
        </p:nvSpPr>
        <p:spPr>
          <a:xfrm>
            <a:off x="1187624" y="1556792"/>
            <a:ext cx="1872208" cy="830997"/>
          </a:xfrm>
          <a:prstGeom prst="rect">
            <a:avLst/>
          </a:prstGeom>
          <a:solidFill>
            <a:schemeClr val="bg1">
              <a:lumMod val="85000"/>
            </a:schemeClr>
          </a:solidFill>
        </p:spPr>
        <p:txBody>
          <a:bodyPr wrap="square">
            <a:spAutoFit/>
          </a:bodyPr>
          <a:lstStyle/>
          <a:p>
            <a:pPr algn="ctr"/>
            <a:r>
              <a:rPr lang="pt-BR" sz="2400" b="1" dirty="0">
                <a:solidFill>
                  <a:schemeClr val="tx1">
                    <a:lumMod val="75000"/>
                    <a:lumOff val="25000"/>
                  </a:schemeClr>
                </a:solidFill>
              </a:rPr>
              <a:t>União Federal</a:t>
            </a:r>
          </a:p>
        </p:txBody>
      </p:sp>
      <p:pic>
        <p:nvPicPr>
          <p:cNvPr id="8" name="Picture 3"/>
          <p:cNvPicPr>
            <a:picLocks noChangeAspect="1" noChangeArrowheads="1"/>
          </p:cNvPicPr>
          <p:nvPr/>
        </p:nvPicPr>
        <p:blipFill>
          <a:blip r:embed="rId3" cstate="print"/>
          <a:srcRect/>
          <a:stretch>
            <a:fillRect/>
          </a:stretch>
        </p:blipFill>
        <p:spPr bwMode="auto">
          <a:xfrm>
            <a:off x="3203848" y="1617799"/>
            <a:ext cx="432048" cy="318035"/>
          </a:xfrm>
          <a:prstGeom prst="rect">
            <a:avLst/>
          </a:prstGeom>
          <a:noFill/>
          <a:ln w="9525">
            <a:noFill/>
            <a:miter lim="800000"/>
            <a:headEnd/>
            <a:tailEnd/>
          </a:ln>
        </p:spPr>
      </p:pic>
      <p:sp>
        <p:nvSpPr>
          <p:cNvPr id="9" name="Retângulo 8"/>
          <p:cNvSpPr/>
          <p:nvPr/>
        </p:nvSpPr>
        <p:spPr>
          <a:xfrm>
            <a:off x="3707904" y="1412776"/>
            <a:ext cx="4032448" cy="1107996"/>
          </a:xfrm>
          <a:prstGeom prst="rect">
            <a:avLst/>
          </a:prstGeom>
          <a:noFill/>
        </p:spPr>
        <p:txBody>
          <a:bodyPr wrap="square">
            <a:spAutoFit/>
          </a:bodyPr>
          <a:lstStyle/>
          <a:p>
            <a:pPr algn="just"/>
            <a:r>
              <a:rPr lang="pt-BR" sz="2200" dirty="0">
                <a:solidFill>
                  <a:schemeClr val="tx1">
                    <a:lumMod val="75000"/>
                    <a:lumOff val="25000"/>
                  </a:schemeClr>
                </a:solidFill>
              </a:rPr>
              <a:t>Tendo em vista o resultado do acórdão exarado pelo TRF-3, apresenta o RE em epígrafe</a:t>
            </a:r>
            <a:endParaRPr lang="pt-BR" sz="2200" b="1" dirty="0">
              <a:solidFill>
                <a:srgbClr val="C00000"/>
              </a:solidFill>
            </a:endParaRPr>
          </a:p>
        </p:txBody>
      </p:sp>
      <p:sp>
        <p:nvSpPr>
          <p:cNvPr id="13" name="Retângulo 12"/>
          <p:cNvSpPr/>
          <p:nvPr/>
        </p:nvSpPr>
        <p:spPr>
          <a:xfrm>
            <a:off x="683568" y="3177654"/>
            <a:ext cx="7488832" cy="430887"/>
          </a:xfrm>
          <a:prstGeom prst="rect">
            <a:avLst/>
          </a:prstGeom>
          <a:noFill/>
        </p:spPr>
        <p:txBody>
          <a:bodyPr wrap="square">
            <a:spAutoFit/>
          </a:bodyPr>
          <a:lstStyle/>
          <a:p>
            <a:pPr algn="ctr"/>
            <a:r>
              <a:rPr lang="pt-BR" sz="2200" b="1" dirty="0">
                <a:solidFill>
                  <a:schemeClr val="tx1">
                    <a:lumMod val="75000"/>
                    <a:lumOff val="25000"/>
                  </a:schemeClr>
                </a:solidFill>
              </a:rPr>
              <a:t>Teses do Fisco</a:t>
            </a:r>
            <a:endParaRPr lang="pt-BR" sz="2200" b="1" dirty="0">
              <a:solidFill>
                <a:srgbClr val="C00000"/>
              </a:solidFill>
            </a:endParaRPr>
          </a:p>
        </p:txBody>
      </p:sp>
      <p:sp>
        <p:nvSpPr>
          <p:cNvPr id="24" name="CaixaDeTexto 23">
            <a:extLst>
              <a:ext uri="{FF2B5EF4-FFF2-40B4-BE49-F238E27FC236}">
                <a16:creationId xmlns:a16="http://schemas.microsoft.com/office/drawing/2014/main" id="{AC47D70A-6FC2-450A-9FFB-D908EE2CBE57}"/>
              </a:ext>
            </a:extLst>
          </p:cNvPr>
          <p:cNvSpPr txBox="1"/>
          <p:nvPr/>
        </p:nvSpPr>
        <p:spPr>
          <a:xfrm>
            <a:off x="971600" y="3587205"/>
            <a:ext cx="6695728" cy="2308324"/>
          </a:xfrm>
          <a:prstGeom prst="rect">
            <a:avLst/>
          </a:prstGeom>
          <a:noFill/>
        </p:spPr>
        <p:txBody>
          <a:bodyPr wrap="square">
            <a:spAutoFit/>
          </a:bodyPr>
          <a:lstStyle/>
          <a:p>
            <a:pPr algn="ctr"/>
            <a:r>
              <a:rPr lang="pt-BR" sz="1800" b="1" dirty="0">
                <a:solidFill>
                  <a:srgbClr val="C00000"/>
                </a:solidFill>
              </a:rPr>
              <a:t>1.</a:t>
            </a:r>
          </a:p>
          <a:p>
            <a:pPr algn="ctr"/>
            <a:r>
              <a:rPr lang="pt-BR" dirty="0">
                <a:solidFill>
                  <a:schemeClr val="tx1">
                    <a:lumMod val="75000"/>
                    <a:lumOff val="25000"/>
                  </a:schemeClr>
                </a:solidFill>
              </a:rPr>
              <a:t>O princípio da não-cumulatividade </a:t>
            </a:r>
            <a:r>
              <a:rPr lang="pt-BR" i="1" dirty="0">
                <a:solidFill>
                  <a:schemeClr val="tx1">
                    <a:lumMod val="75000"/>
                    <a:lumOff val="25000"/>
                  </a:schemeClr>
                </a:solidFill>
              </a:rPr>
              <a:t>exige </a:t>
            </a:r>
            <a:r>
              <a:rPr lang="pt-BR" dirty="0">
                <a:solidFill>
                  <a:schemeClr val="tx1">
                    <a:lumMod val="75000"/>
                    <a:lumOff val="25000"/>
                  </a:schemeClr>
                </a:solidFill>
              </a:rPr>
              <a:t>tributo cobrado na operação anterior;</a:t>
            </a:r>
            <a:endParaRPr lang="pt-BR" sz="1800" dirty="0">
              <a:solidFill>
                <a:schemeClr val="tx1">
                  <a:lumMod val="75000"/>
                  <a:lumOff val="25000"/>
                </a:schemeClr>
              </a:solidFill>
            </a:endParaRPr>
          </a:p>
          <a:p>
            <a:pPr algn="ctr"/>
            <a:endParaRPr lang="pt-BR" sz="1800" dirty="0">
              <a:solidFill>
                <a:schemeClr val="tx1">
                  <a:lumMod val="75000"/>
                  <a:lumOff val="25000"/>
                </a:schemeClr>
              </a:solidFill>
            </a:endParaRPr>
          </a:p>
          <a:p>
            <a:pPr algn="ctr"/>
            <a:r>
              <a:rPr lang="pt-BR" sz="1800" b="1" dirty="0">
                <a:solidFill>
                  <a:srgbClr val="C00000"/>
                </a:solidFill>
              </a:rPr>
              <a:t>2.</a:t>
            </a:r>
          </a:p>
          <a:p>
            <a:pPr algn="ctr"/>
            <a:r>
              <a:rPr lang="pt-BR" dirty="0">
                <a:solidFill>
                  <a:schemeClr val="tx1">
                    <a:lumMod val="75000"/>
                    <a:lumOff val="25000"/>
                  </a:schemeClr>
                </a:solidFill>
              </a:rPr>
              <a:t>Na hipótese de se entender pela possibilidade do crédito, o valor da alíquota presumida deverá ser o relativo ao insumo adquirido; não do produto industrializado.</a:t>
            </a:r>
            <a:endParaRPr lang="pt-BR" sz="1800" dirty="0">
              <a:solidFill>
                <a:schemeClr val="tx1">
                  <a:lumMod val="75000"/>
                  <a:lumOff val="25000"/>
                </a:schemeClr>
              </a:solidFill>
            </a:endParaRPr>
          </a:p>
        </p:txBody>
      </p:sp>
    </p:spTree>
    <p:extLst>
      <p:ext uri="{BB962C8B-B14F-4D97-AF65-F5344CB8AC3E}">
        <p14:creationId xmlns:p14="http://schemas.microsoft.com/office/powerpoint/2010/main" val="1130966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7560840" cy="638944"/>
          </a:xfrm>
          <a:solidFill>
            <a:schemeClr val="accent2">
              <a:lumMod val="50000"/>
            </a:schemeClr>
          </a:solidFill>
          <a:effectLst>
            <a:reflection blurRad="6350" stA="50000" endA="300" endPos="55000" dir="5400000" sy="-100000" algn="bl" rotWithShape="0"/>
          </a:effectLst>
        </p:spPr>
        <p:txBody>
          <a:bodyPr>
            <a:normAutofit fontScale="90000"/>
          </a:bodyPr>
          <a:lstStyle/>
          <a:p>
            <a:r>
              <a:rPr lang="pt-BR" sz="4800" b="1" cap="small" dirty="0">
                <a:solidFill>
                  <a:schemeClr val="bg1"/>
                </a:solidFill>
                <a:effectLst>
                  <a:outerShdw blurRad="38100" dist="38100" dir="2700000" algn="tl">
                    <a:srgbClr val="000000">
                      <a:alpha val="43137"/>
                    </a:srgbClr>
                  </a:outerShdw>
                </a:effectLst>
              </a:rPr>
              <a:t>Sustentação Oral – Link</a:t>
            </a:r>
          </a:p>
        </p:txBody>
      </p:sp>
      <p:sp>
        <p:nvSpPr>
          <p:cNvPr id="5" name="CaixaDeTexto 4">
            <a:extLst>
              <a:ext uri="{FF2B5EF4-FFF2-40B4-BE49-F238E27FC236}">
                <a16:creationId xmlns:a16="http://schemas.microsoft.com/office/drawing/2014/main" id="{E6931F61-DE22-4E52-BC1D-A480B97E3DEB}"/>
              </a:ext>
            </a:extLst>
          </p:cNvPr>
          <p:cNvSpPr txBox="1"/>
          <p:nvPr/>
        </p:nvSpPr>
        <p:spPr>
          <a:xfrm>
            <a:off x="1808820" y="2348880"/>
            <a:ext cx="5526360" cy="523220"/>
          </a:xfrm>
          <a:prstGeom prst="rect">
            <a:avLst/>
          </a:prstGeom>
          <a:noFill/>
        </p:spPr>
        <p:txBody>
          <a:bodyPr wrap="square">
            <a:spAutoFit/>
          </a:bodyPr>
          <a:lstStyle/>
          <a:p>
            <a:pPr algn="ctr"/>
            <a:r>
              <a:rPr lang="pt-BR" sz="2800" dirty="0">
                <a:hlinkClick r:id="rId3"/>
              </a:rPr>
              <a:t>https://youtu.be/0EjqmP78dnM</a:t>
            </a:r>
            <a:endParaRPr lang="pt-BR" sz="2800" dirty="0"/>
          </a:p>
        </p:txBody>
      </p:sp>
      <p:sp>
        <p:nvSpPr>
          <p:cNvPr id="7" name="CaixaDeTexto 6">
            <a:extLst>
              <a:ext uri="{FF2B5EF4-FFF2-40B4-BE49-F238E27FC236}">
                <a16:creationId xmlns:a16="http://schemas.microsoft.com/office/drawing/2014/main" id="{627B8D25-CE03-4364-B421-75EC616FB2D6}"/>
              </a:ext>
            </a:extLst>
          </p:cNvPr>
          <p:cNvSpPr txBox="1"/>
          <p:nvPr/>
        </p:nvSpPr>
        <p:spPr>
          <a:xfrm>
            <a:off x="2047410" y="3140968"/>
            <a:ext cx="5049180" cy="523220"/>
          </a:xfrm>
          <a:prstGeom prst="rect">
            <a:avLst/>
          </a:prstGeom>
          <a:noFill/>
        </p:spPr>
        <p:txBody>
          <a:bodyPr wrap="square">
            <a:spAutoFit/>
          </a:bodyPr>
          <a:lstStyle/>
          <a:p>
            <a:pPr algn="ctr"/>
            <a:r>
              <a:rPr lang="pt-BR" sz="2800" dirty="0">
                <a:hlinkClick r:id="rId4">
                  <a:extLst>
                    <a:ext uri="{A12FA001-AC4F-418D-AE19-62706E023703}">
                      <ahyp:hlinkClr xmlns:ahyp="http://schemas.microsoft.com/office/drawing/2018/hyperlinkcolor" val="tx"/>
                    </a:ext>
                  </a:extLst>
                </a:hlinkClick>
              </a:rPr>
              <a:t>https://youtu.be/ZFWjQvT2cOM</a:t>
            </a:r>
            <a:endParaRPr lang="pt-BR" sz="2800" dirty="0"/>
          </a:p>
        </p:txBody>
      </p:sp>
    </p:spTree>
    <p:extLst>
      <p:ext uri="{BB962C8B-B14F-4D97-AF65-F5344CB8AC3E}">
        <p14:creationId xmlns:p14="http://schemas.microsoft.com/office/powerpoint/2010/main" val="1130966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7560840" cy="638944"/>
          </a:xfrm>
          <a:solidFill>
            <a:schemeClr val="accent2">
              <a:lumMod val="50000"/>
            </a:schemeClr>
          </a:solidFill>
          <a:effectLst>
            <a:reflection blurRad="6350" stA="50000" endA="300" endPos="55000" dir="5400000" sy="-100000" algn="bl" rotWithShape="0"/>
          </a:effectLst>
        </p:spPr>
        <p:txBody>
          <a:bodyPr>
            <a:normAutofit fontScale="90000"/>
          </a:bodyPr>
          <a:lstStyle/>
          <a:p>
            <a:r>
              <a:rPr lang="pt-BR" sz="4800" b="1" cap="small" dirty="0">
                <a:solidFill>
                  <a:schemeClr val="bg1"/>
                </a:solidFill>
                <a:effectLst>
                  <a:outerShdw blurRad="38100" dist="38100" dir="2700000" algn="tl">
                    <a:srgbClr val="000000">
                      <a:alpha val="43137"/>
                    </a:srgbClr>
                  </a:outerShdw>
                </a:effectLst>
              </a:rPr>
              <a:t>Voto Min. Alexandre de Moraes</a:t>
            </a:r>
          </a:p>
        </p:txBody>
      </p:sp>
      <p:sp>
        <p:nvSpPr>
          <p:cNvPr id="13" name="CaixaDeTexto 12">
            <a:extLst>
              <a:ext uri="{FF2B5EF4-FFF2-40B4-BE49-F238E27FC236}">
                <a16:creationId xmlns:a16="http://schemas.microsoft.com/office/drawing/2014/main" id="{32794E1D-964D-476F-B169-CFE636A0EE31}"/>
              </a:ext>
            </a:extLst>
          </p:cNvPr>
          <p:cNvSpPr txBox="1"/>
          <p:nvPr/>
        </p:nvSpPr>
        <p:spPr>
          <a:xfrm>
            <a:off x="683568" y="1340768"/>
            <a:ext cx="4536504" cy="4801314"/>
          </a:xfrm>
          <a:prstGeom prst="rect">
            <a:avLst/>
          </a:prstGeom>
          <a:noFill/>
        </p:spPr>
        <p:txBody>
          <a:bodyPr wrap="square">
            <a:spAutoFit/>
          </a:bodyPr>
          <a:lstStyle/>
          <a:p>
            <a:pPr algn="just"/>
            <a:r>
              <a:rPr lang="pt-BR" dirty="0">
                <a:effectLst/>
                <a:latin typeface="+mj-lt"/>
              </a:rPr>
              <a:t>“</a:t>
            </a:r>
            <a:r>
              <a:rPr lang="pt-BR" i="1" dirty="0">
                <a:effectLst/>
                <a:latin typeface="+mj-lt"/>
              </a:rPr>
              <a:t>Portanto, a atual jurisprudência do SUPREMO TRIBUNAL FEDERAL encontra-se consolidada no sentido de que o princípio da não cumulatividade não assegura, na operação de saída tributada, o aproveitamento de créditos decorrentes da aquisição de insumos cuja entrada foi desonerada (por isenção, por alíquota zero ou por não incidência).</a:t>
            </a:r>
          </a:p>
          <a:p>
            <a:pPr algn="just"/>
            <a:endParaRPr lang="pt-BR" i="1" dirty="0">
              <a:latin typeface="+mj-lt"/>
            </a:endParaRPr>
          </a:p>
          <a:p>
            <a:pPr algn="just"/>
            <a:r>
              <a:rPr lang="pt-BR" i="1" dirty="0">
                <a:latin typeface="+mj-lt"/>
              </a:rPr>
              <a:t>(...)</a:t>
            </a:r>
          </a:p>
          <a:p>
            <a:pPr algn="just"/>
            <a:endParaRPr lang="pt-BR" i="1" dirty="0">
              <a:latin typeface="+mj-lt"/>
            </a:endParaRPr>
          </a:p>
          <a:p>
            <a:pPr algn="just"/>
            <a:r>
              <a:rPr lang="pt-BR" i="1" dirty="0">
                <a:effectLst/>
                <a:latin typeface="+mj-lt"/>
              </a:rPr>
              <a:t>Com a devida vênia ao entendimento em contrário, não há como extrair desses dispositivos, nem direta, nem indiretamente, a conclusão de que neles está consagrado o direito a creditamento de IPI na aquisição de produtos isentos oriundos da ZFM</a:t>
            </a:r>
            <a:r>
              <a:rPr lang="pt-BR" dirty="0">
                <a:effectLst/>
                <a:latin typeface="+mj-lt"/>
              </a:rPr>
              <a:t>”</a:t>
            </a:r>
            <a:r>
              <a:rPr lang="pt-BR" i="1" dirty="0">
                <a:effectLst/>
                <a:latin typeface="+mj-lt"/>
              </a:rPr>
              <a:t>.</a:t>
            </a:r>
            <a:endParaRPr lang="pt-BR" i="1" dirty="0">
              <a:latin typeface="+mj-lt"/>
            </a:endParaRPr>
          </a:p>
        </p:txBody>
      </p:sp>
      <p:pic>
        <p:nvPicPr>
          <p:cNvPr id="14" name="Imagem 13" descr="Homem de terno e gravata&#10;&#10;Descrição gerada automaticamente">
            <a:extLst>
              <a:ext uri="{FF2B5EF4-FFF2-40B4-BE49-F238E27FC236}">
                <a16:creationId xmlns:a16="http://schemas.microsoft.com/office/drawing/2014/main" id="{22F3AC75-8092-4103-AC46-05F562AC73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1340768"/>
            <a:ext cx="3276851" cy="4801314"/>
          </a:xfrm>
          <a:prstGeom prst="rect">
            <a:avLst/>
          </a:prstGeom>
        </p:spPr>
      </p:pic>
    </p:spTree>
    <p:extLst>
      <p:ext uri="{BB962C8B-B14F-4D97-AF65-F5344CB8AC3E}">
        <p14:creationId xmlns:p14="http://schemas.microsoft.com/office/powerpoint/2010/main" val="1130966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7560840" cy="638944"/>
          </a:xfrm>
          <a:solidFill>
            <a:schemeClr val="accent2">
              <a:lumMod val="50000"/>
            </a:schemeClr>
          </a:solidFill>
          <a:effectLst>
            <a:reflection blurRad="6350" stA="50000" endA="300" endPos="55000" dir="5400000" sy="-100000" algn="bl" rotWithShape="0"/>
          </a:effectLst>
        </p:spPr>
        <p:txBody>
          <a:bodyPr>
            <a:normAutofit fontScale="90000"/>
          </a:bodyPr>
          <a:lstStyle/>
          <a:p>
            <a:r>
              <a:rPr lang="pt-BR" sz="4800" b="1" cap="small" dirty="0">
                <a:solidFill>
                  <a:schemeClr val="bg1"/>
                </a:solidFill>
                <a:effectLst>
                  <a:outerShdw blurRad="38100" dist="38100" dir="2700000" algn="tl">
                    <a:srgbClr val="000000">
                      <a:alpha val="43137"/>
                    </a:srgbClr>
                  </a:outerShdw>
                </a:effectLst>
              </a:rPr>
              <a:t>Voto Min. Rosa Weber</a:t>
            </a:r>
          </a:p>
        </p:txBody>
      </p:sp>
      <p:sp>
        <p:nvSpPr>
          <p:cNvPr id="13" name="CaixaDeTexto 12">
            <a:extLst>
              <a:ext uri="{FF2B5EF4-FFF2-40B4-BE49-F238E27FC236}">
                <a16:creationId xmlns:a16="http://schemas.microsoft.com/office/drawing/2014/main" id="{32794E1D-964D-476F-B169-CFE636A0EE31}"/>
              </a:ext>
            </a:extLst>
          </p:cNvPr>
          <p:cNvSpPr txBox="1"/>
          <p:nvPr/>
        </p:nvSpPr>
        <p:spPr>
          <a:xfrm>
            <a:off x="333743" y="1329816"/>
            <a:ext cx="4824536" cy="5355312"/>
          </a:xfrm>
          <a:prstGeom prst="rect">
            <a:avLst/>
          </a:prstGeom>
          <a:noFill/>
        </p:spPr>
        <p:txBody>
          <a:bodyPr wrap="square">
            <a:spAutoFit/>
          </a:bodyPr>
          <a:lstStyle/>
          <a:p>
            <a:pPr algn="just"/>
            <a:r>
              <a:rPr lang="pt-BR" dirty="0">
                <a:effectLst/>
                <a:latin typeface="+mj-lt"/>
              </a:rPr>
              <a:t>“</a:t>
            </a:r>
            <a:r>
              <a:rPr lang="pt-BR" i="1" dirty="0">
                <a:effectLst/>
                <a:latin typeface="+mj-lt"/>
              </a:rPr>
              <a:t>O Supremo Tribunal Federal, ao julgamento em 1998 do Recurso Extraordinário nº 212.484, Relator Ministro Ilmar Galvão e Redator para o acórdão Ministro Nelson Jobim, entendeu que o creditamento do IPI sobre insumos adquiridos sob o regime de isenção – no caso regional – é compatível com a não cumulatividade.</a:t>
            </a:r>
          </a:p>
          <a:p>
            <a:pPr algn="just"/>
            <a:endParaRPr lang="pt-BR" i="1" dirty="0">
              <a:latin typeface="+mj-lt"/>
            </a:endParaRPr>
          </a:p>
          <a:p>
            <a:pPr algn="just"/>
            <a:r>
              <a:rPr lang="pt-BR" i="1" dirty="0">
                <a:latin typeface="+mj-lt"/>
              </a:rPr>
              <a:t>(...)</a:t>
            </a:r>
          </a:p>
          <a:p>
            <a:pPr algn="just"/>
            <a:endParaRPr lang="pt-BR" i="1" dirty="0">
              <a:latin typeface="+mj-lt"/>
            </a:endParaRPr>
          </a:p>
          <a:p>
            <a:pPr algn="just"/>
            <a:r>
              <a:rPr lang="pt-BR" i="1" dirty="0">
                <a:effectLst/>
                <a:latin typeface="+mj-lt"/>
              </a:rPr>
              <a:t>Desse modo, esta Corte reconheceu a existência de um direito constitucional ao creditamento do IPI nas aquisições de produtos decorrente de operação sem cobrança de imposto em razão de incentivo fiscal mantido diretamente pela Constituição, pois estava em jogo isenção, tendo em vista que as empresas produtoras de xarope de Coca-Cola haviam transferido sua produção para Zona Franca de Manaus”.</a:t>
            </a:r>
            <a:endParaRPr lang="pt-BR" i="1" dirty="0">
              <a:latin typeface="+mj-lt"/>
            </a:endParaRPr>
          </a:p>
        </p:txBody>
      </p:sp>
      <p:pic>
        <p:nvPicPr>
          <p:cNvPr id="6" name="Imagem 5" descr="Mulher olhando para o lado&#10;&#10;Descrição gerada automaticamente">
            <a:extLst>
              <a:ext uri="{FF2B5EF4-FFF2-40B4-BE49-F238E27FC236}">
                <a16:creationId xmlns:a16="http://schemas.microsoft.com/office/drawing/2014/main" id="{7CD7A10B-8667-4523-9E3B-66E7EFA12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340768"/>
            <a:ext cx="3669573" cy="5112567"/>
          </a:xfrm>
          <a:prstGeom prst="rect">
            <a:avLst/>
          </a:prstGeom>
        </p:spPr>
      </p:pic>
    </p:spTree>
    <p:extLst>
      <p:ext uri="{BB962C8B-B14F-4D97-AF65-F5344CB8AC3E}">
        <p14:creationId xmlns:p14="http://schemas.microsoft.com/office/powerpoint/2010/main" val="64323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50000"/>
              </a:schemeClr>
            </a:gs>
            <a:gs pos="34000">
              <a:schemeClr val="accent2">
                <a:lumMod val="60000"/>
                <a:lumOff val="40000"/>
              </a:schemeClr>
            </a:gs>
            <a:gs pos="0">
              <a:schemeClr val="accent2">
                <a:lumMod val="50000"/>
              </a:schemeClr>
            </a:gs>
            <a:gs pos="17071">
              <a:schemeClr val="accent2">
                <a:lumMod val="75000"/>
              </a:schemeClr>
            </a:gs>
            <a:gs pos="67000">
              <a:schemeClr val="accent2">
                <a:lumMod val="20000"/>
                <a:lumOff val="80000"/>
              </a:schemeClr>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4" name="Retângulo 3"/>
          <p:cNvSpPr/>
          <p:nvPr/>
        </p:nvSpPr>
        <p:spPr>
          <a:xfrm>
            <a:off x="645220" y="2924944"/>
            <a:ext cx="7704856" cy="2123658"/>
          </a:xfrm>
          <a:prstGeom prst="rect">
            <a:avLst/>
          </a:prstGeom>
        </p:spPr>
        <p:txBody>
          <a:bodyPr wrap="square">
            <a:spAutoFit/>
          </a:bodyPr>
          <a:lstStyle/>
          <a:p>
            <a:pPr algn="ctr"/>
            <a:r>
              <a:rPr lang="pt-BR" sz="6000" b="1" cap="small" dirty="0">
                <a:effectLst>
                  <a:outerShdw blurRad="38100" dist="38100" dir="2700000" algn="tl">
                    <a:srgbClr val="000000">
                      <a:alpha val="43137"/>
                    </a:srgbClr>
                  </a:outerShdw>
                </a:effectLst>
                <a:latin typeface="Arno Pro Smbd" pitchFamily="18" charset="0"/>
                <a:cs typeface="Arial" pitchFamily="34" charset="0"/>
              </a:rPr>
              <a:t>Apresentação do caso </a:t>
            </a:r>
          </a:p>
          <a:p>
            <a:pPr marL="342900" indent="-342900">
              <a:buFont typeface="Wingdings" pitchFamily="2" charset="2"/>
              <a:buChar char="§"/>
            </a:pPr>
            <a:endParaRPr lang="pt-BR" sz="2400" b="1" cap="small" dirty="0"/>
          </a:p>
          <a:p>
            <a:pPr marL="342900" indent="-342900">
              <a:buFont typeface="Wingdings" pitchFamily="2" charset="2"/>
              <a:buChar char="§"/>
            </a:pPr>
            <a:endParaRPr lang="pt-BR" sz="2400" b="1" cap="small" dirty="0"/>
          </a:p>
          <a:p>
            <a:pPr marL="342900" indent="-342900">
              <a:buFont typeface="Wingdings" pitchFamily="2" charset="2"/>
              <a:buChar char="§"/>
            </a:pPr>
            <a:endParaRPr lang="pt-BR" sz="2400" b="1" dirty="0"/>
          </a:p>
        </p:txBody>
      </p:sp>
      <p:sp>
        <p:nvSpPr>
          <p:cNvPr id="3" name="Título 2"/>
          <p:cNvSpPr>
            <a:spLocks noGrp="1"/>
          </p:cNvSpPr>
          <p:nvPr>
            <p:ph type="title"/>
          </p:nvPr>
        </p:nvSpPr>
        <p:spPr/>
        <p:txBody>
          <a:bodyPr/>
          <a:lstStyle/>
          <a:p>
            <a:r>
              <a:rPr lang="pt-BR" dirty="0"/>
              <a:t> </a:t>
            </a:r>
          </a:p>
        </p:txBody>
      </p:sp>
    </p:spTree>
    <p:extLst>
      <p:ext uri="{BB962C8B-B14F-4D97-AF65-F5344CB8AC3E}">
        <p14:creationId xmlns:p14="http://schemas.microsoft.com/office/powerpoint/2010/main" val="3489740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7560840" cy="638944"/>
          </a:xfrm>
          <a:solidFill>
            <a:schemeClr val="accent2">
              <a:lumMod val="50000"/>
            </a:schemeClr>
          </a:solidFill>
          <a:effectLst>
            <a:reflection blurRad="6350" stA="50000" endA="300" endPos="55000" dir="5400000" sy="-100000" algn="bl" rotWithShape="0"/>
          </a:effectLst>
        </p:spPr>
        <p:txBody>
          <a:bodyPr>
            <a:normAutofit fontScale="90000"/>
          </a:bodyPr>
          <a:lstStyle/>
          <a:p>
            <a:r>
              <a:rPr lang="pt-BR" sz="4800" b="1" cap="small" dirty="0">
                <a:solidFill>
                  <a:schemeClr val="bg1"/>
                </a:solidFill>
                <a:effectLst>
                  <a:outerShdw blurRad="38100" dist="38100" dir="2700000" algn="tl">
                    <a:srgbClr val="000000">
                      <a:alpha val="43137"/>
                    </a:srgbClr>
                  </a:outerShdw>
                </a:effectLst>
              </a:rPr>
              <a:t>Voto Min. Edson Fachin</a:t>
            </a:r>
          </a:p>
        </p:txBody>
      </p:sp>
      <p:sp>
        <p:nvSpPr>
          <p:cNvPr id="13" name="CaixaDeTexto 12">
            <a:extLst>
              <a:ext uri="{FF2B5EF4-FFF2-40B4-BE49-F238E27FC236}">
                <a16:creationId xmlns:a16="http://schemas.microsoft.com/office/drawing/2014/main" id="{32794E1D-964D-476F-B169-CFE636A0EE31}"/>
              </a:ext>
            </a:extLst>
          </p:cNvPr>
          <p:cNvSpPr txBox="1"/>
          <p:nvPr/>
        </p:nvSpPr>
        <p:spPr>
          <a:xfrm>
            <a:off x="27789" y="1979712"/>
            <a:ext cx="5436096" cy="3754874"/>
          </a:xfrm>
          <a:prstGeom prst="rect">
            <a:avLst/>
          </a:prstGeom>
          <a:noFill/>
        </p:spPr>
        <p:txBody>
          <a:bodyPr wrap="square">
            <a:spAutoFit/>
          </a:bodyPr>
          <a:lstStyle/>
          <a:p>
            <a:pPr algn="just"/>
            <a:r>
              <a:rPr lang="pt-BR" sz="1400" dirty="0">
                <a:effectLst/>
                <a:latin typeface="+mj-lt"/>
              </a:rPr>
              <a:t>“</a:t>
            </a:r>
            <a:r>
              <a:rPr lang="pt-BR" sz="1400" i="1" dirty="0">
                <a:effectLst/>
                <a:latin typeface="+mj-lt"/>
              </a:rPr>
              <a:t>Em relação à Zona Franca de Manaus, tem-se sua criação na Lei3.173/1957. Essa área de livre comércio de importação e exportação e de incentivos fiscais especiais foi regulada pelo Decreto-Lei 288/1967,“estabelecida com a finalidade de criar no interior da Amazônia um centro industrial, comercial e agropecuário dotado de condições econômicas que permitam seu desenvolvimento, em face dos fatores locais e da grande distância, a que se encontram, os centros consumidores de seus produtos,” como se depreende do art. 1º, caput, do diploma normativo supracitado</a:t>
            </a:r>
          </a:p>
          <a:p>
            <a:pPr algn="just"/>
            <a:endParaRPr lang="pt-BR" sz="1400" i="1" dirty="0">
              <a:latin typeface="+mj-lt"/>
            </a:endParaRPr>
          </a:p>
          <a:p>
            <a:pPr algn="just"/>
            <a:r>
              <a:rPr lang="pt-BR" sz="1400" i="1" dirty="0">
                <a:latin typeface="+mj-lt"/>
              </a:rPr>
              <a:t>(...)</a:t>
            </a:r>
          </a:p>
          <a:p>
            <a:pPr algn="just"/>
            <a:endParaRPr lang="pt-BR" sz="1400" i="1" dirty="0">
              <a:latin typeface="+mj-lt"/>
            </a:endParaRPr>
          </a:p>
          <a:p>
            <a:pPr algn="just"/>
            <a:r>
              <a:rPr lang="pt-BR" sz="1400" i="1" dirty="0">
                <a:effectLst/>
                <a:latin typeface="+mj-lt"/>
              </a:rPr>
              <a:t>Por   conseguinte,   depreende-se   um   arcabouço   de   múltiplos   níveis normativos com vistas a estabelecer importante região socio econômica, por   razões   de   soberania   nacional,   inserção   nas   cadeias   globais   de consumo   e   produção,   integração   econômica   regional   e   redução   das desigualdades regionais em âmbito federativo.”</a:t>
            </a:r>
            <a:endParaRPr lang="pt-BR" sz="1400" i="1" dirty="0">
              <a:latin typeface="+mj-lt"/>
            </a:endParaRPr>
          </a:p>
        </p:txBody>
      </p:sp>
      <p:pic>
        <p:nvPicPr>
          <p:cNvPr id="4" name="Imagem 3">
            <a:extLst>
              <a:ext uri="{FF2B5EF4-FFF2-40B4-BE49-F238E27FC236}">
                <a16:creationId xmlns:a16="http://schemas.microsoft.com/office/drawing/2014/main" id="{539AD313-9A3E-4EF8-8900-6FC6A96A6381}"/>
              </a:ext>
            </a:extLst>
          </p:cNvPr>
          <p:cNvPicPr>
            <a:picLocks noChangeAspect="1"/>
          </p:cNvPicPr>
          <p:nvPr/>
        </p:nvPicPr>
        <p:blipFill>
          <a:blip r:embed="rId3"/>
          <a:stretch>
            <a:fillRect/>
          </a:stretch>
        </p:blipFill>
        <p:spPr>
          <a:xfrm>
            <a:off x="5796136" y="1703942"/>
            <a:ext cx="3221755" cy="4306414"/>
          </a:xfrm>
          <a:prstGeom prst="rect">
            <a:avLst/>
          </a:prstGeom>
        </p:spPr>
      </p:pic>
    </p:spTree>
    <p:extLst>
      <p:ext uri="{BB962C8B-B14F-4D97-AF65-F5344CB8AC3E}">
        <p14:creationId xmlns:p14="http://schemas.microsoft.com/office/powerpoint/2010/main" val="438326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7560840" cy="638944"/>
          </a:xfrm>
          <a:solidFill>
            <a:schemeClr val="accent2">
              <a:lumMod val="50000"/>
            </a:schemeClr>
          </a:solidFill>
          <a:effectLst>
            <a:reflection blurRad="6350" stA="50000" endA="300" endPos="55000" dir="5400000" sy="-100000" algn="bl" rotWithShape="0"/>
          </a:effectLst>
        </p:spPr>
        <p:txBody>
          <a:bodyPr>
            <a:noAutofit/>
          </a:bodyPr>
          <a:lstStyle/>
          <a:p>
            <a:pPr algn="l"/>
            <a:r>
              <a:rPr lang="pt-BR" sz="4200" b="1" cap="small" dirty="0">
                <a:solidFill>
                  <a:schemeClr val="bg1"/>
                </a:solidFill>
                <a:effectLst>
                  <a:outerShdw blurRad="38100" dist="38100" dir="2700000" algn="tl">
                    <a:srgbClr val="000000">
                      <a:alpha val="43137"/>
                    </a:srgbClr>
                  </a:outerShdw>
                </a:effectLst>
              </a:rPr>
              <a:t>   Resultado do julgamento</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201193"/>
            <a:ext cx="1000727" cy="142760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etângulo 4"/>
          <p:cNvSpPr/>
          <p:nvPr/>
        </p:nvSpPr>
        <p:spPr>
          <a:xfrm>
            <a:off x="628328" y="2060848"/>
            <a:ext cx="7632848" cy="4093428"/>
          </a:xfrm>
          <a:prstGeom prst="rect">
            <a:avLst/>
          </a:prstGeom>
        </p:spPr>
        <p:txBody>
          <a:bodyPr wrap="square">
            <a:spAutoFit/>
          </a:bodyPr>
          <a:lstStyle/>
          <a:p>
            <a:pPr algn="just"/>
            <a:r>
              <a:rPr lang="pt-BR" sz="2600" b="1" u="sng" cap="small" dirty="0">
                <a:solidFill>
                  <a:schemeClr val="tx1">
                    <a:lumMod val="65000"/>
                    <a:lumOff val="35000"/>
                  </a:schemeClr>
                </a:solidFill>
              </a:rPr>
              <a:t>Decisão</a:t>
            </a:r>
            <a:r>
              <a:rPr lang="pt-BR" sz="2600" b="1" cap="small" dirty="0">
                <a:solidFill>
                  <a:schemeClr val="tx1">
                    <a:lumMod val="65000"/>
                    <a:lumOff val="35000"/>
                  </a:schemeClr>
                </a:solidFill>
              </a:rPr>
              <a:t>: </a:t>
            </a:r>
            <a:r>
              <a:rPr lang="pt-BR" sz="2800" dirty="0"/>
              <a:t>“Há direito ao creditamento de IPI na entrada de insumos, matéria prima e material de embalagem adquiridos junto à Zona Franca de Manaus sob o regime de isenção, considerada a previsão de incentivos regionais constante do artigo 43, parágrafo 2º, inciso III, da Constituição Federal, combinada com o comando do artigo 40 do Ato das Disposições Constitucionais Transitórias (ADCT)”</a:t>
            </a:r>
            <a:endParaRPr lang="pt-BR" sz="2600" dirty="0">
              <a:solidFill>
                <a:schemeClr val="tx1">
                  <a:lumMod val="65000"/>
                  <a:lumOff val="35000"/>
                </a:schemeClr>
              </a:solidFill>
            </a:endParaRPr>
          </a:p>
        </p:txBody>
      </p:sp>
    </p:spTree>
    <p:extLst>
      <p:ext uri="{BB962C8B-B14F-4D97-AF65-F5344CB8AC3E}">
        <p14:creationId xmlns:p14="http://schemas.microsoft.com/office/powerpoint/2010/main" val="4286103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7560840" cy="638944"/>
          </a:xfrm>
          <a:solidFill>
            <a:schemeClr val="accent2">
              <a:lumMod val="50000"/>
            </a:schemeClr>
          </a:solidFill>
          <a:effectLst>
            <a:reflection blurRad="6350" stA="50000" endA="300" endPos="55000" dir="5400000" sy="-100000" algn="bl" rotWithShape="0"/>
          </a:effectLst>
        </p:spPr>
        <p:txBody>
          <a:bodyPr>
            <a:normAutofit fontScale="90000"/>
          </a:bodyPr>
          <a:lstStyle/>
          <a:p>
            <a:r>
              <a:rPr lang="pt-BR" sz="4800" b="1" cap="small" dirty="0">
                <a:solidFill>
                  <a:schemeClr val="bg1"/>
                </a:solidFill>
                <a:effectLst>
                  <a:outerShdw blurRad="38100" dist="38100" dir="2700000" algn="tl">
                    <a:srgbClr val="000000">
                      <a:alpha val="43137"/>
                    </a:srgbClr>
                  </a:outerShdw>
                </a:effectLst>
              </a:rPr>
              <a:t>Outras Questões</a:t>
            </a:r>
          </a:p>
        </p:txBody>
      </p:sp>
      <p:sp>
        <p:nvSpPr>
          <p:cNvPr id="4" name="Retângulo 3"/>
          <p:cNvSpPr/>
          <p:nvPr/>
        </p:nvSpPr>
        <p:spPr>
          <a:xfrm>
            <a:off x="560512" y="2636912"/>
            <a:ext cx="7704856" cy="2062103"/>
          </a:xfrm>
          <a:prstGeom prst="rect">
            <a:avLst/>
          </a:prstGeom>
        </p:spPr>
        <p:txBody>
          <a:bodyPr wrap="square">
            <a:spAutoFit/>
          </a:bodyPr>
          <a:lstStyle/>
          <a:p>
            <a:pPr algn="ctr"/>
            <a:r>
              <a:rPr lang="pt-BR" sz="8000" b="1" cap="small" dirty="0"/>
              <a:t>Dúvidas?</a:t>
            </a:r>
          </a:p>
          <a:p>
            <a:pPr marL="342900" indent="-342900">
              <a:buFont typeface="Wingdings" pitchFamily="2" charset="2"/>
              <a:buChar char="§"/>
            </a:pPr>
            <a:endParaRPr lang="pt-BR" sz="2400" b="1" cap="small" dirty="0"/>
          </a:p>
          <a:p>
            <a:endParaRPr lang="pt-BR" sz="2400" b="1" cap="small" dirty="0"/>
          </a:p>
        </p:txBody>
      </p:sp>
    </p:spTree>
    <p:extLst>
      <p:ext uri="{BB962C8B-B14F-4D97-AF65-F5344CB8AC3E}">
        <p14:creationId xmlns:p14="http://schemas.microsoft.com/office/powerpoint/2010/main" val="1977208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1742619"/>
            <a:ext cx="9144000"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tabLst>
                <a:tab pos="1050925" algn="l"/>
              </a:tabLst>
            </a:pPr>
            <a:endParaRPr lang="pt-BR" sz="3200" b="1" dirty="0">
              <a:solidFill>
                <a:srgbClr val="006600"/>
              </a:solidFill>
              <a:latin typeface="+mj-lt"/>
              <a:ea typeface="Times New Roman" pitchFamily="18" charset="0"/>
              <a:cs typeface="Calibri" pitchFamily="34" charset="0"/>
            </a:endParaRPr>
          </a:p>
          <a:p>
            <a:pPr algn="ctr" eaLnBrk="0" fontAlgn="base" hangingPunct="0">
              <a:spcBef>
                <a:spcPct val="0"/>
              </a:spcBef>
              <a:spcAft>
                <a:spcPct val="0"/>
              </a:spcAft>
              <a:tabLst>
                <a:tab pos="1050925" algn="l"/>
              </a:tabLst>
            </a:pPr>
            <a:endParaRPr lang="pt-BR" sz="4000" b="1" cap="small" dirty="0"/>
          </a:p>
          <a:p>
            <a:pPr algn="ctr" eaLnBrk="0" fontAlgn="base" hangingPunct="0">
              <a:spcBef>
                <a:spcPct val="0"/>
              </a:spcBef>
              <a:spcAft>
                <a:spcPct val="0"/>
              </a:spcAft>
              <a:tabLst>
                <a:tab pos="1050925" algn="l"/>
              </a:tabLst>
            </a:pPr>
            <a:r>
              <a:rPr lang="pt-BR" sz="9600" b="1" cap="small" dirty="0">
                <a:effectLst>
                  <a:outerShdw blurRad="38100" dist="38100" dir="2700000" algn="tl">
                    <a:srgbClr val="000000">
                      <a:alpha val="43137"/>
                    </a:srgbClr>
                  </a:outerShdw>
                </a:effectLst>
                <a:latin typeface="Arno Pro Smbd" pitchFamily="18" charset="0"/>
              </a:rPr>
              <a:t>Obrigado!</a:t>
            </a:r>
            <a:endParaRPr lang="pt-BR" sz="6600" dirty="0">
              <a:effectLst>
                <a:outerShdw blurRad="38100" dist="38100" dir="2700000" algn="tl">
                  <a:srgbClr val="000000">
                    <a:alpha val="43137"/>
                  </a:srgbClr>
                </a:outerShdw>
              </a:effectLst>
              <a:latin typeface="Arno Pro Smbd" pitchFamily="18" charset="0"/>
              <a:cs typeface="Arial" pitchFamily="34" charset="0"/>
            </a:endParaRPr>
          </a:p>
          <a:p>
            <a:pPr eaLnBrk="0" fontAlgn="base" hangingPunct="0">
              <a:spcBef>
                <a:spcPct val="0"/>
              </a:spcBef>
              <a:spcAft>
                <a:spcPct val="0"/>
              </a:spcAft>
              <a:tabLst>
                <a:tab pos="1050925" algn="l"/>
              </a:tabLst>
            </a:pPr>
            <a:endParaRPr lang="pt-BR" dirty="0">
              <a:latin typeface="+mj-lt"/>
              <a:cs typeface="Arial" pitchFamily="34" charset="0"/>
            </a:endParaRPr>
          </a:p>
          <a:p>
            <a:pPr algn="ctr" eaLnBrk="0" fontAlgn="base" hangingPunct="0">
              <a:spcBef>
                <a:spcPct val="0"/>
              </a:spcBef>
              <a:spcAft>
                <a:spcPct val="0"/>
              </a:spcAft>
              <a:tabLst>
                <a:tab pos="1050925" algn="l"/>
              </a:tabLst>
            </a:pPr>
            <a:r>
              <a:rPr lang="pt-BR" sz="3200" b="1" cap="small" dirty="0">
                <a:solidFill>
                  <a:schemeClr val="accent2">
                    <a:lumMod val="50000"/>
                  </a:schemeClr>
                </a:solidFill>
                <a:latin typeface="Bookman Old Style" pitchFamily="18" charset="0"/>
                <a:cs typeface="Arial" pitchFamily="34" charset="0"/>
              </a:rPr>
              <a:t>leonardo.branco@usp.br</a:t>
            </a:r>
          </a:p>
          <a:p>
            <a:pPr algn="ctr" eaLnBrk="0" fontAlgn="base" hangingPunct="0">
              <a:spcBef>
                <a:spcPct val="0"/>
              </a:spcBef>
              <a:spcAft>
                <a:spcPct val="0"/>
              </a:spcAft>
              <a:tabLst>
                <a:tab pos="1050925" algn="l"/>
              </a:tabLst>
            </a:pPr>
            <a:r>
              <a:rPr lang="pt-BR" sz="3200" b="1" cap="small" dirty="0">
                <a:solidFill>
                  <a:schemeClr val="accent2">
                    <a:lumMod val="50000"/>
                  </a:schemeClr>
                </a:solidFill>
                <a:latin typeface="Bookman Old Style" pitchFamily="18" charset="0"/>
                <a:cs typeface="Arial" pitchFamily="34" charset="0"/>
              </a:rPr>
              <a:t>tulio.venturini.souza@usp.br</a:t>
            </a:r>
          </a:p>
        </p:txBody>
      </p:sp>
      <p:pic>
        <p:nvPicPr>
          <p:cNvPr id="2055" name="Picture 7" descr="http://www.direito.usp.br/images/topo_home.gif"/>
          <p:cNvPicPr>
            <a:picLocks noChangeAspect="1" noChangeArrowheads="1"/>
          </p:cNvPicPr>
          <p:nvPr/>
        </p:nvPicPr>
        <p:blipFill>
          <a:blip r:embed="rId2" cstate="print"/>
          <a:srcRect/>
          <a:stretch>
            <a:fillRect/>
          </a:stretch>
        </p:blipFill>
        <p:spPr bwMode="auto">
          <a:xfrm>
            <a:off x="0" y="41682"/>
            <a:ext cx="9110919" cy="1515110"/>
          </a:xfrm>
          <a:prstGeom prst="rect">
            <a:avLst/>
          </a:prstGeom>
          <a:noFill/>
        </p:spPr>
      </p:pic>
    </p:spTree>
    <p:extLst>
      <p:ext uri="{BB962C8B-B14F-4D97-AF65-F5344CB8AC3E}">
        <p14:creationId xmlns:p14="http://schemas.microsoft.com/office/powerpoint/2010/main" val="426803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7560840" cy="638944"/>
          </a:xfrm>
          <a:solidFill>
            <a:schemeClr val="accent2">
              <a:lumMod val="50000"/>
            </a:schemeClr>
          </a:solidFill>
          <a:effectLst>
            <a:reflection blurRad="6350" stA="50000" endA="300" endPos="55000" dir="5400000" sy="-100000" algn="bl" rotWithShape="0"/>
          </a:effectLst>
        </p:spPr>
        <p:txBody>
          <a:bodyPr>
            <a:normAutofit fontScale="90000"/>
          </a:bodyPr>
          <a:lstStyle/>
          <a:p>
            <a:r>
              <a:rPr lang="pt-BR" sz="4800" b="1" cap="small" dirty="0">
                <a:solidFill>
                  <a:schemeClr val="bg1"/>
                </a:solidFill>
                <a:effectLst>
                  <a:outerShdw blurRad="38100" dist="38100" dir="2700000" algn="tl">
                    <a:srgbClr val="000000">
                      <a:alpha val="43137"/>
                    </a:srgbClr>
                  </a:outerShdw>
                </a:effectLst>
              </a:rPr>
              <a:t>Contextualização</a:t>
            </a:r>
          </a:p>
        </p:txBody>
      </p:sp>
      <p:sp>
        <p:nvSpPr>
          <p:cNvPr id="9" name="Título 7">
            <a:extLst>
              <a:ext uri="{FF2B5EF4-FFF2-40B4-BE49-F238E27FC236}">
                <a16:creationId xmlns:a16="http://schemas.microsoft.com/office/drawing/2014/main" id="{94407C9A-1F43-46D6-8AF2-E74C0066D667}"/>
              </a:ext>
            </a:extLst>
          </p:cNvPr>
          <p:cNvSpPr txBox="1">
            <a:spLocks/>
          </p:cNvSpPr>
          <p:nvPr/>
        </p:nvSpPr>
        <p:spPr>
          <a:xfrm>
            <a:off x="611560" y="1196753"/>
            <a:ext cx="8071719" cy="638944"/>
          </a:xfrm>
          <a:prstGeom prst="rect">
            <a:avLst/>
          </a:prstGeom>
        </p:spPr>
        <p:txBody>
          <a:bodyPr vert="horz" lIns="91440" tIns="45720" rIns="91440" bIns="45720" rtlCol="0" anchor="t">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altLang="pt-BR" sz="7400" b="1" cap="small" dirty="0">
                <a:effectLst>
                  <a:outerShdw blurRad="38100" dist="38100" dir="2700000" algn="tl">
                    <a:srgbClr val="000000">
                      <a:alpha val="43137"/>
                    </a:srgbClr>
                  </a:outerShdw>
                </a:effectLst>
              </a:rPr>
              <a:t>Modalidades de tributação sobre a venda</a:t>
            </a:r>
            <a:br>
              <a:rPr lang="pt-BR" altLang="pt-BR" sz="2600" b="1" cap="small" dirty="0">
                <a:effectLst>
                  <a:outerShdw blurRad="38100" dist="38100" dir="2700000" algn="tl">
                    <a:srgbClr val="000000">
                      <a:alpha val="43137"/>
                    </a:srgbClr>
                  </a:outerShdw>
                </a:effectLst>
                <a:latin typeface="Open Sans"/>
              </a:rPr>
            </a:br>
            <a:r>
              <a:rPr lang="pt-BR" altLang="pt-BR" sz="2600" b="1" cap="small" dirty="0">
                <a:effectLst>
                  <a:outerShdw blurRad="38100" dist="38100" dir="2700000" algn="tl">
                    <a:srgbClr val="000000">
                      <a:alpha val="43137"/>
                    </a:srgbClr>
                  </a:outerShdw>
                </a:effectLst>
                <a:latin typeface="Open Sans"/>
              </a:rPr>
              <a:t> </a:t>
            </a:r>
            <a:br>
              <a:rPr lang="pt-BR" altLang="pt-BR" sz="2400" b="1" dirty="0">
                <a:latin typeface="Open Sans"/>
              </a:rPr>
            </a:br>
            <a:endParaRPr lang="pt-BR" altLang="pt-BR" sz="2300" b="1" dirty="0">
              <a:latin typeface="Open Sans"/>
            </a:endParaRPr>
          </a:p>
        </p:txBody>
      </p:sp>
      <p:sp>
        <p:nvSpPr>
          <p:cNvPr id="11" name="CaixaDeTexto 10">
            <a:extLst>
              <a:ext uri="{FF2B5EF4-FFF2-40B4-BE49-F238E27FC236}">
                <a16:creationId xmlns:a16="http://schemas.microsoft.com/office/drawing/2014/main" id="{EDC9E662-A8A0-451D-ABD2-A7755DE91BFF}"/>
              </a:ext>
            </a:extLst>
          </p:cNvPr>
          <p:cNvSpPr txBox="1"/>
          <p:nvPr/>
        </p:nvSpPr>
        <p:spPr>
          <a:xfrm>
            <a:off x="199568" y="1906150"/>
            <a:ext cx="5236528" cy="4247317"/>
          </a:xfrm>
          <a:prstGeom prst="rect">
            <a:avLst/>
          </a:prstGeom>
          <a:noFill/>
        </p:spPr>
        <p:txBody>
          <a:bodyPr wrap="square" rtlCol="0">
            <a:spAutoFit/>
          </a:bodyPr>
          <a:lstStyle/>
          <a:p>
            <a:pPr marL="285750" indent="-285750" algn="just">
              <a:buFontTx/>
              <a:buChar char="-"/>
            </a:pPr>
            <a:r>
              <a:rPr lang="pt-BR" b="1" dirty="0">
                <a:latin typeface="+mj-lt"/>
                <a:cs typeface="Times New Roman" panose="02020603050405020304" pitchFamily="18" charset="0"/>
              </a:rPr>
              <a:t>Imposto multifásico cumulativo – </a:t>
            </a:r>
            <a:r>
              <a:rPr lang="pt-BR" dirty="0">
                <a:latin typeface="+mj-lt"/>
                <a:cs typeface="Times New Roman" panose="02020603050405020304" pitchFamily="18" charset="0"/>
              </a:rPr>
              <a:t>cobrado em cada uma das transações pelas quais a mercadoria passa desde a fonte de produção até entrega ao consumidor.</a:t>
            </a:r>
          </a:p>
          <a:p>
            <a:pPr marL="285750" indent="-285750" algn="just">
              <a:buFontTx/>
              <a:buChar char="-"/>
            </a:pPr>
            <a:endParaRPr lang="pt-BR" b="1" dirty="0">
              <a:latin typeface="+mj-lt"/>
              <a:cs typeface="Times New Roman" panose="02020603050405020304" pitchFamily="18" charset="0"/>
            </a:endParaRPr>
          </a:p>
          <a:p>
            <a:pPr marL="285750" indent="-285750" algn="just">
              <a:buFontTx/>
              <a:buChar char="-"/>
            </a:pPr>
            <a:r>
              <a:rPr lang="pt-BR" b="1" dirty="0">
                <a:latin typeface="+mj-lt"/>
                <a:cs typeface="Times New Roman" panose="02020603050405020304" pitchFamily="18" charset="0"/>
              </a:rPr>
              <a:t>Imposto monofásico – </a:t>
            </a:r>
            <a:r>
              <a:rPr lang="pt-BR" dirty="0">
                <a:latin typeface="+mj-lt"/>
                <a:cs typeface="Times New Roman" panose="02020603050405020304" pitchFamily="18" charset="0"/>
              </a:rPr>
              <a:t>cobrado apenas uma vez, seja do produtor, seja do atacadista, seja do varejista, em um só ponto do processo de produção e distribuição.</a:t>
            </a:r>
          </a:p>
          <a:p>
            <a:pPr marL="285750" indent="-285750" algn="just">
              <a:buFontTx/>
              <a:buChar char="-"/>
            </a:pPr>
            <a:endParaRPr lang="pt-BR" b="1" dirty="0">
              <a:latin typeface="+mj-lt"/>
              <a:cs typeface="Times New Roman" panose="02020603050405020304" pitchFamily="18" charset="0"/>
            </a:endParaRPr>
          </a:p>
          <a:p>
            <a:pPr marL="285750" indent="-285750" algn="just">
              <a:buFontTx/>
              <a:buChar char="-"/>
            </a:pPr>
            <a:r>
              <a:rPr lang="pt-BR" b="1" dirty="0">
                <a:latin typeface="+mj-lt"/>
                <a:cs typeface="Times New Roman" panose="02020603050405020304" pitchFamily="18" charset="0"/>
              </a:rPr>
              <a:t>Imposto de valor acrescido – </a:t>
            </a:r>
            <a:r>
              <a:rPr lang="pt-BR" dirty="0">
                <a:latin typeface="+mj-lt"/>
                <a:cs typeface="Times New Roman" panose="02020603050405020304" pitchFamily="18" charset="0"/>
              </a:rPr>
              <a:t>cobrado em cada transação, desde a produção até entrega ao consumidor. O imposto recai, em cada transação, apenas sobre o valor acrescido à mercadoria pelo vendedor.</a:t>
            </a:r>
          </a:p>
        </p:txBody>
      </p:sp>
      <p:pic>
        <p:nvPicPr>
          <p:cNvPr id="19" name="Picture 2" descr="C:\Users\Caio Takano\Desktop\Alcides Jorge Costa.jpg">
            <a:extLst>
              <a:ext uri="{FF2B5EF4-FFF2-40B4-BE49-F238E27FC236}">
                <a16:creationId xmlns:a16="http://schemas.microsoft.com/office/drawing/2014/main" id="{5C50E1E2-E83C-435B-BB4C-34B7DBD8B4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2932" y="1835697"/>
            <a:ext cx="2219468" cy="416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66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7560840" cy="638944"/>
          </a:xfrm>
          <a:solidFill>
            <a:schemeClr val="accent2">
              <a:lumMod val="50000"/>
            </a:schemeClr>
          </a:solidFill>
          <a:effectLst>
            <a:reflection blurRad="6350" stA="50000" endA="300" endPos="55000" dir="5400000" sy="-100000" algn="bl" rotWithShape="0"/>
          </a:effectLst>
        </p:spPr>
        <p:txBody>
          <a:bodyPr>
            <a:normAutofit fontScale="90000"/>
          </a:bodyPr>
          <a:lstStyle/>
          <a:p>
            <a:r>
              <a:rPr lang="pt-BR" sz="4800" b="1" cap="small" dirty="0">
                <a:solidFill>
                  <a:schemeClr val="bg1"/>
                </a:solidFill>
                <a:effectLst>
                  <a:outerShdw blurRad="38100" dist="38100" dir="2700000" algn="tl">
                    <a:srgbClr val="000000">
                      <a:alpha val="43137"/>
                    </a:srgbClr>
                  </a:outerShdw>
                </a:effectLst>
              </a:rPr>
              <a:t>Contextualização</a:t>
            </a:r>
          </a:p>
        </p:txBody>
      </p:sp>
      <p:sp>
        <p:nvSpPr>
          <p:cNvPr id="8" name="Título 7">
            <a:extLst>
              <a:ext uri="{FF2B5EF4-FFF2-40B4-BE49-F238E27FC236}">
                <a16:creationId xmlns:a16="http://schemas.microsoft.com/office/drawing/2014/main" id="{FA4CBD77-8C06-4F2B-9277-6CA105775AA3}"/>
              </a:ext>
            </a:extLst>
          </p:cNvPr>
          <p:cNvSpPr txBox="1">
            <a:spLocks/>
          </p:cNvSpPr>
          <p:nvPr/>
        </p:nvSpPr>
        <p:spPr>
          <a:xfrm>
            <a:off x="611560" y="1124744"/>
            <a:ext cx="11322423" cy="39009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altLang="pt-BR" sz="2400" b="1" cap="small" dirty="0">
                <a:effectLst>
                  <a:outerShdw blurRad="38100" dist="38100" dir="2700000" algn="tl">
                    <a:srgbClr val="000000">
                      <a:alpha val="43137"/>
                    </a:srgbClr>
                  </a:outerShdw>
                </a:effectLst>
              </a:rPr>
              <a:t>Não Cumulatividade</a:t>
            </a:r>
            <a:br>
              <a:rPr lang="pt-BR" altLang="pt-BR" sz="2400" b="1" dirty="0">
                <a:latin typeface="Open Sans"/>
              </a:rPr>
            </a:br>
            <a:endParaRPr lang="pt-BR" altLang="pt-BR" sz="2400" b="1" dirty="0">
              <a:latin typeface="Open Sans"/>
            </a:endParaRPr>
          </a:p>
        </p:txBody>
      </p:sp>
      <p:sp>
        <p:nvSpPr>
          <p:cNvPr id="3" name="Espaço Reservado para Conteúdo 2">
            <a:extLst>
              <a:ext uri="{FF2B5EF4-FFF2-40B4-BE49-F238E27FC236}">
                <a16:creationId xmlns:a16="http://schemas.microsoft.com/office/drawing/2014/main" id="{88DC8CDF-1115-4A0D-8B4C-6C4244770DF9}"/>
              </a:ext>
            </a:extLst>
          </p:cNvPr>
          <p:cNvSpPr txBox="1">
            <a:spLocks/>
          </p:cNvSpPr>
          <p:nvPr/>
        </p:nvSpPr>
        <p:spPr>
          <a:xfrm>
            <a:off x="395536" y="1988840"/>
            <a:ext cx="7632848" cy="3744416"/>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lnSpc>
                <a:spcPct val="90000"/>
              </a:lnSpc>
            </a:pPr>
            <a:r>
              <a:rPr lang="pt-BR" sz="1600" b="1" cap="small" dirty="0">
                <a:solidFill>
                  <a:srgbClr val="C00000"/>
                </a:solidFill>
                <a:latin typeface="+mj-lt"/>
                <a:cs typeface="Times New Roman" pitchFamily="18" charset="0"/>
              </a:rPr>
              <a:t>Método direto subtrativo </a:t>
            </a:r>
          </a:p>
          <a:p>
            <a:pPr marL="350838" indent="0" algn="just">
              <a:lnSpc>
                <a:spcPct val="90000"/>
              </a:lnSpc>
              <a:buNone/>
            </a:pPr>
            <a:r>
              <a:rPr lang="pt-BR" sz="1600" b="1" i="1" dirty="0">
                <a:solidFill>
                  <a:srgbClr val="C00000"/>
                </a:solidFill>
                <a:latin typeface="+mj-lt"/>
                <a:cs typeface="Times New Roman" pitchFamily="18" charset="0"/>
              </a:rPr>
              <a:t>(ou método de subtração base sobre base)</a:t>
            </a:r>
            <a:endParaRPr lang="pt-BR" sz="1600" i="1" dirty="0">
              <a:solidFill>
                <a:srgbClr val="C00000"/>
              </a:solidFill>
              <a:latin typeface="+mj-lt"/>
              <a:cs typeface="Times New Roman" pitchFamily="18" charset="0"/>
            </a:endParaRPr>
          </a:p>
          <a:p>
            <a:pPr marL="350838" indent="0" algn="just">
              <a:lnSpc>
                <a:spcPct val="90000"/>
              </a:lnSpc>
              <a:buNone/>
            </a:pPr>
            <a:r>
              <a:rPr lang="pt-BR" sz="1600" dirty="0">
                <a:solidFill>
                  <a:srgbClr val="C00000"/>
                </a:solidFill>
                <a:latin typeface="+mj-lt"/>
                <a:cs typeface="Times New Roman" pitchFamily="18" charset="0"/>
              </a:rPr>
              <a:t>O contribuinte promove a aplicação da alíquota do tributo sobre a diferença entre as entradas e saídas;</a:t>
            </a:r>
          </a:p>
          <a:p>
            <a:pPr algn="just">
              <a:lnSpc>
                <a:spcPct val="90000"/>
              </a:lnSpc>
            </a:pPr>
            <a:endParaRPr lang="pt-BR" sz="1600" dirty="0">
              <a:latin typeface="+mj-lt"/>
              <a:cs typeface="Times New Roman" pitchFamily="18" charset="0"/>
            </a:endParaRPr>
          </a:p>
          <a:p>
            <a:pPr algn="just">
              <a:lnSpc>
                <a:spcPct val="90000"/>
              </a:lnSpc>
            </a:pPr>
            <a:r>
              <a:rPr lang="pt-BR" sz="1600" b="1" cap="small" dirty="0">
                <a:latin typeface="+mj-lt"/>
                <a:cs typeface="Times New Roman" pitchFamily="18" charset="0"/>
              </a:rPr>
              <a:t>Método direto aditivo</a:t>
            </a:r>
            <a:r>
              <a:rPr lang="pt-BR" sz="1600" cap="small" dirty="0">
                <a:latin typeface="+mj-lt"/>
                <a:cs typeface="Times New Roman" pitchFamily="18" charset="0"/>
              </a:rPr>
              <a:t> </a:t>
            </a:r>
          </a:p>
          <a:p>
            <a:pPr marL="350838" indent="0" algn="just">
              <a:lnSpc>
                <a:spcPct val="90000"/>
              </a:lnSpc>
              <a:buNone/>
            </a:pPr>
            <a:r>
              <a:rPr lang="pt-BR" sz="1600" dirty="0">
                <a:latin typeface="+mj-lt"/>
                <a:cs typeface="Times New Roman" pitchFamily="18" charset="0"/>
              </a:rPr>
              <a:t>Aplica-se a alíquota tributária sobre o valor agregado;</a:t>
            </a:r>
          </a:p>
          <a:p>
            <a:pPr marL="114300" indent="0" algn="just">
              <a:lnSpc>
                <a:spcPct val="90000"/>
              </a:lnSpc>
              <a:buNone/>
            </a:pPr>
            <a:endParaRPr lang="pt-BR" sz="1600" b="1" dirty="0">
              <a:latin typeface="+mj-lt"/>
              <a:cs typeface="Times New Roman" pitchFamily="18" charset="0"/>
            </a:endParaRPr>
          </a:p>
          <a:p>
            <a:pPr algn="just">
              <a:lnSpc>
                <a:spcPct val="90000"/>
              </a:lnSpc>
            </a:pPr>
            <a:r>
              <a:rPr lang="pt-BR" sz="1600" b="1" cap="small" dirty="0">
                <a:latin typeface="+mj-lt"/>
                <a:cs typeface="Times New Roman" pitchFamily="18" charset="0"/>
              </a:rPr>
              <a:t>Método indireto aditivo</a:t>
            </a:r>
          </a:p>
          <a:p>
            <a:pPr marL="350838" indent="0" algn="just">
              <a:lnSpc>
                <a:spcPct val="90000"/>
              </a:lnSpc>
              <a:buNone/>
            </a:pPr>
            <a:r>
              <a:rPr lang="pt-BR" sz="1600" dirty="0">
                <a:latin typeface="+mj-lt"/>
                <a:cs typeface="Times New Roman" pitchFamily="18" charset="0"/>
              </a:rPr>
              <a:t>O tributo é calculado mediante a somatória da aplicação da alíquota para cada um dos elementos componentes do valor agregado pelo contribuinte;</a:t>
            </a:r>
          </a:p>
          <a:p>
            <a:pPr algn="just">
              <a:lnSpc>
                <a:spcPct val="90000"/>
              </a:lnSpc>
            </a:pPr>
            <a:endParaRPr lang="pt-BR" sz="1600" dirty="0">
              <a:latin typeface="+mj-lt"/>
              <a:cs typeface="Times New Roman" pitchFamily="18" charset="0"/>
            </a:endParaRPr>
          </a:p>
          <a:p>
            <a:pPr algn="just">
              <a:lnSpc>
                <a:spcPct val="90000"/>
              </a:lnSpc>
            </a:pPr>
            <a:r>
              <a:rPr lang="pt-BR" sz="1600" b="1" cap="small" dirty="0">
                <a:solidFill>
                  <a:schemeClr val="accent1">
                    <a:lumMod val="50000"/>
                  </a:schemeClr>
                </a:solidFill>
                <a:latin typeface="+mj-lt"/>
                <a:cs typeface="Times New Roman" pitchFamily="18" charset="0"/>
              </a:rPr>
              <a:t>Método de subtração de imposto sobre imposto </a:t>
            </a:r>
          </a:p>
          <a:p>
            <a:pPr marL="350838" indent="0" algn="just">
              <a:lnSpc>
                <a:spcPct val="90000"/>
              </a:lnSpc>
              <a:buNone/>
            </a:pPr>
            <a:r>
              <a:rPr lang="pt-BR" sz="1600" b="1" i="1" dirty="0">
                <a:solidFill>
                  <a:schemeClr val="accent1">
                    <a:lumMod val="50000"/>
                  </a:schemeClr>
                </a:solidFill>
                <a:latin typeface="+mj-lt"/>
                <a:cs typeface="Times New Roman" pitchFamily="18" charset="0"/>
              </a:rPr>
              <a:t>(ou tributo sobre tributo)</a:t>
            </a:r>
            <a:r>
              <a:rPr lang="pt-BR" sz="1600" i="1" dirty="0">
                <a:solidFill>
                  <a:schemeClr val="accent1">
                    <a:lumMod val="50000"/>
                  </a:schemeClr>
                </a:solidFill>
                <a:latin typeface="+mj-lt"/>
                <a:cs typeface="Times New Roman" pitchFamily="18" charset="0"/>
              </a:rPr>
              <a:t> </a:t>
            </a:r>
          </a:p>
          <a:p>
            <a:pPr marL="350838" indent="0" algn="just">
              <a:lnSpc>
                <a:spcPct val="90000"/>
              </a:lnSpc>
              <a:buNone/>
            </a:pPr>
            <a:r>
              <a:rPr lang="pt-BR" sz="1600" dirty="0">
                <a:solidFill>
                  <a:schemeClr val="accent1">
                    <a:lumMod val="50000"/>
                  </a:schemeClr>
                </a:solidFill>
                <a:latin typeface="+mj-lt"/>
                <a:cs typeface="Times New Roman" pitchFamily="18" charset="0"/>
              </a:rPr>
              <a:t>A apuração se dá mediante a subtração do tributo devido nas etapas anteriores.</a:t>
            </a:r>
          </a:p>
        </p:txBody>
      </p:sp>
    </p:spTree>
    <p:extLst>
      <p:ext uri="{BB962C8B-B14F-4D97-AF65-F5344CB8AC3E}">
        <p14:creationId xmlns:p14="http://schemas.microsoft.com/office/powerpoint/2010/main" val="1130966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7560840" cy="638944"/>
          </a:xfrm>
          <a:solidFill>
            <a:schemeClr val="accent2">
              <a:lumMod val="50000"/>
            </a:schemeClr>
          </a:solidFill>
          <a:effectLst>
            <a:reflection blurRad="6350" stA="50000" endA="300" endPos="55000" dir="5400000" sy="-100000" algn="bl" rotWithShape="0"/>
          </a:effectLst>
        </p:spPr>
        <p:txBody>
          <a:bodyPr>
            <a:normAutofit fontScale="90000"/>
          </a:bodyPr>
          <a:lstStyle/>
          <a:p>
            <a:r>
              <a:rPr lang="pt-BR" sz="4800" b="1" cap="small" dirty="0">
                <a:solidFill>
                  <a:schemeClr val="bg1"/>
                </a:solidFill>
                <a:effectLst>
                  <a:outerShdw blurRad="38100" dist="38100" dir="2700000" algn="tl">
                    <a:srgbClr val="000000">
                      <a:alpha val="43137"/>
                    </a:srgbClr>
                  </a:outerShdw>
                </a:effectLst>
              </a:rPr>
              <a:t>Contextualização</a:t>
            </a:r>
          </a:p>
        </p:txBody>
      </p:sp>
      <p:sp>
        <p:nvSpPr>
          <p:cNvPr id="9" name="CaixaDeTexto 8">
            <a:extLst>
              <a:ext uri="{FF2B5EF4-FFF2-40B4-BE49-F238E27FC236}">
                <a16:creationId xmlns:a16="http://schemas.microsoft.com/office/drawing/2014/main" id="{5BF51F7E-1BCD-47F6-85F4-ABEBDB519C20}"/>
              </a:ext>
            </a:extLst>
          </p:cNvPr>
          <p:cNvSpPr txBox="1"/>
          <p:nvPr/>
        </p:nvSpPr>
        <p:spPr>
          <a:xfrm>
            <a:off x="609201" y="1314071"/>
            <a:ext cx="6480720" cy="461665"/>
          </a:xfrm>
          <a:prstGeom prst="rect">
            <a:avLst/>
          </a:prstGeom>
          <a:noFill/>
        </p:spPr>
        <p:txBody>
          <a:bodyPr wrap="square">
            <a:spAutoFit/>
          </a:bodyPr>
          <a:lstStyle/>
          <a:p>
            <a:r>
              <a:rPr lang="pt-BR" altLang="pt-BR" sz="2400" b="1" cap="small" dirty="0">
                <a:effectLst>
                  <a:outerShdw blurRad="38100" dist="38100" dir="2700000" algn="tl">
                    <a:srgbClr val="000000">
                      <a:alpha val="43137"/>
                    </a:srgbClr>
                  </a:outerShdw>
                </a:effectLst>
                <a:latin typeface="+mj-lt"/>
              </a:rPr>
              <a:t>Características gerais dos regimes não-cumulativos</a:t>
            </a:r>
            <a:endParaRPr lang="pt-BR" sz="2400" dirty="0">
              <a:latin typeface="+mj-lt"/>
            </a:endParaRPr>
          </a:p>
        </p:txBody>
      </p:sp>
      <p:sp>
        <p:nvSpPr>
          <p:cNvPr id="4" name="Retângulo 3">
            <a:extLst>
              <a:ext uri="{FF2B5EF4-FFF2-40B4-BE49-F238E27FC236}">
                <a16:creationId xmlns:a16="http://schemas.microsoft.com/office/drawing/2014/main" id="{E3AB9D6A-CE82-4DFB-973B-9F155C8E3D8C}"/>
              </a:ext>
            </a:extLst>
          </p:cNvPr>
          <p:cNvSpPr/>
          <p:nvPr/>
        </p:nvSpPr>
        <p:spPr>
          <a:xfrm>
            <a:off x="179512" y="1770836"/>
            <a:ext cx="7726906" cy="4682500"/>
          </a:xfrm>
          <a:prstGeom prst="rect">
            <a:avLst/>
          </a:prstGeom>
        </p:spPr>
        <p:txBody>
          <a:bodyPr wrap="square">
            <a:spAutoFit/>
          </a:bodyPr>
          <a:lstStyle/>
          <a:p>
            <a:pPr marL="742950" lvl="6" indent="-285750" algn="just">
              <a:lnSpc>
                <a:spcPct val="150000"/>
              </a:lnSpc>
              <a:spcAft>
                <a:spcPts val="1200"/>
              </a:spcAft>
              <a:buFont typeface="Wingdings" panose="05000000000000000000" pitchFamily="2" charset="2"/>
              <a:buChar char="§"/>
            </a:pPr>
            <a:r>
              <a:rPr lang="pt-BR" sz="2400" dirty="0">
                <a:latin typeface="+mj-lt"/>
              </a:rPr>
              <a:t>Compensação de créditos e débitos de imposto;</a:t>
            </a:r>
          </a:p>
          <a:p>
            <a:pPr marL="742950" lvl="6" indent="-285750" algn="just">
              <a:lnSpc>
                <a:spcPct val="150000"/>
              </a:lnSpc>
              <a:spcAft>
                <a:spcPts val="1200"/>
              </a:spcAft>
              <a:buFont typeface="Wingdings" panose="05000000000000000000" pitchFamily="2" charset="2"/>
              <a:buChar char="§"/>
            </a:pPr>
            <a:r>
              <a:rPr lang="pt-BR" sz="2400" dirty="0">
                <a:latin typeface="+mj-lt"/>
              </a:rPr>
              <a:t>Busca a neutralidade na formação do preço ao consumidor;</a:t>
            </a:r>
          </a:p>
          <a:p>
            <a:pPr marL="742950" lvl="6" indent="-285750" algn="just">
              <a:lnSpc>
                <a:spcPct val="150000"/>
              </a:lnSpc>
              <a:spcAft>
                <a:spcPts val="1200"/>
              </a:spcAft>
              <a:buFont typeface="Wingdings" panose="05000000000000000000" pitchFamily="2" charset="2"/>
              <a:buChar char="§"/>
            </a:pPr>
            <a:r>
              <a:rPr lang="pt-BR" sz="2400" dirty="0">
                <a:latin typeface="+mj-lt"/>
              </a:rPr>
              <a:t>Desoneração da exportação (“Princípio do Destino”);</a:t>
            </a:r>
          </a:p>
          <a:p>
            <a:pPr marL="742950" lvl="6" indent="-285750" algn="just">
              <a:lnSpc>
                <a:spcPct val="150000"/>
              </a:lnSpc>
              <a:spcAft>
                <a:spcPts val="1200"/>
              </a:spcAft>
              <a:buFont typeface="Wingdings" panose="05000000000000000000" pitchFamily="2" charset="2"/>
              <a:buChar char="§"/>
            </a:pPr>
            <a:r>
              <a:rPr lang="pt-BR" sz="2400" dirty="0">
                <a:latin typeface="+mj-lt"/>
              </a:rPr>
              <a:t>Visualização da carga tributária na cadeia produtiva;</a:t>
            </a:r>
          </a:p>
          <a:p>
            <a:pPr marL="742950" lvl="6" indent="-285750" algn="just">
              <a:lnSpc>
                <a:spcPct val="150000"/>
              </a:lnSpc>
              <a:spcAft>
                <a:spcPts val="1200"/>
              </a:spcAft>
              <a:buFont typeface="Wingdings" panose="05000000000000000000" pitchFamily="2" charset="2"/>
              <a:buChar char="§"/>
            </a:pPr>
            <a:r>
              <a:rPr lang="pt-BR" sz="2400" dirty="0">
                <a:latin typeface="+mj-lt"/>
              </a:rPr>
              <a:t>Efeito de recuperação;</a:t>
            </a:r>
          </a:p>
          <a:p>
            <a:pPr marL="742950" lvl="6" indent="-285750" algn="just">
              <a:lnSpc>
                <a:spcPct val="150000"/>
              </a:lnSpc>
              <a:spcAft>
                <a:spcPts val="1200"/>
              </a:spcAft>
              <a:buFont typeface="Wingdings" panose="05000000000000000000" pitchFamily="2" charset="2"/>
              <a:buChar char="§"/>
            </a:pPr>
            <a:r>
              <a:rPr lang="pt-BR" sz="2400" dirty="0">
                <a:latin typeface="+mj-lt"/>
              </a:rPr>
              <a:t>Apuração por período de tempo.</a:t>
            </a:r>
          </a:p>
        </p:txBody>
      </p:sp>
    </p:spTree>
    <p:extLst>
      <p:ext uri="{BB962C8B-B14F-4D97-AF65-F5344CB8AC3E}">
        <p14:creationId xmlns:p14="http://schemas.microsoft.com/office/powerpoint/2010/main" val="1130966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7560840" cy="638944"/>
          </a:xfrm>
          <a:solidFill>
            <a:schemeClr val="accent2">
              <a:lumMod val="50000"/>
            </a:schemeClr>
          </a:solidFill>
          <a:effectLst>
            <a:reflection blurRad="6350" stA="50000" endA="300" endPos="55000" dir="5400000" sy="-100000" algn="bl" rotWithShape="0"/>
          </a:effectLst>
        </p:spPr>
        <p:txBody>
          <a:bodyPr>
            <a:normAutofit fontScale="90000"/>
          </a:bodyPr>
          <a:lstStyle/>
          <a:p>
            <a:r>
              <a:rPr lang="pt-BR" sz="4800" b="1" cap="small" dirty="0">
                <a:solidFill>
                  <a:schemeClr val="bg1"/>
                </a:solidFill>
                <a:effectLst>
                  <a:outerShdw blurRad="38100" dist="38100" dir="2700000" algn="tl">
                    <a:srgbClr val="000000">
                      <a:alpha val="43137"/>
                    </a:srgbClr>
                  </a:outerShdw>
                </a:effectLst>
              </a:rPr>
              <a:t>Contextualização</a:t>
            </a:r>
          </a:p>
        </p:txBody>
      </p:sp>
      <p:sp>
        <p:nvSpPr>
          <p:cNvPr id="10" name="CaixaDeTexto 9">
            <a:extLst>
              <a:ext uri="{FF2B5EF4-FFF2-40B4-BE49-F238E27FC236}">
                <a16:creationId xmlns:a16="http://schemas.microsoft.com/office/drawing/2014/main" id="{F1898862-4B7B-4BEE-8D8D-F426327299A2}"/>
              </a:ext>
            </a:extLst>
          </p:cNvPr>
          <p:cNvSpPr txBox="1"/>
          <p:nvPr/>
        </p:nvSpPr>
        <p:spPr>
          <a:xfrm>
            <a:off x="611560" y="1268760"/>
            <a:ext cx="6768752" cy="738664"/>
          </a:xfrm>
          <a:prstGeom prst="rect">
            <a:avLst/>
          </a:prstGeom>
          <a:noFill/>
        </p:spPr>
        <p:txBody>
          <a:bodyPr wrap="square">
            <a:spAutoFit/>
          </a:bodyPr>
          <a:lstStyle/>
          <a:p>
            <a:r>
              <a:rPr lang="pt-BR" altLang="pt-BR" sz="2400" b="1" cap="small" dirty="0">
                <a:effectLst>
                  <a:outerShdw blurRad="38100" dist="38100" dir="2700000" algn="tl">
                    <a:srgbClr val="000000">
                      <a:alpha val="43137"/>
                    </a:srgbClr>
                  </a:outerShdw>
                </a:effectLst>
                <a:latin typeface="+mj-lt"/>
              </a:rPr>
              <a:t>Síntese – Desafios da Não-Cumulatividade</a:t>
            </a:r>
            <a:br>
              <a:rPr lang="pt-BR" altLang="pt-BR" sz="1600" b="1" dirty="0">
                <a:latin typeface="Open Sans"/>
              </a:rPr>
            </a:br>
            <a:endParaRPr lang="pt-BR" dirty="0"/>
          </a:p>
        </p:txBody>
      </p:sp>
      <p:sp>
        <p:nvSpPr>
          <p:cNvPr id="4" name="CaixaDeTexto 3">
            <a:extLst>
              <a:ext uri="{FF2B5EF4-FFF2-40B4-BE49-F238E27FC236}">
                <a16:creationId xmlns:a16="http://schemas.microsoft.com/office/drawing/2014/main" id="{8B2FA597-772A-4488-B837-9D0895E77962}"/>
              </a:ext>
            </a:extLst>
          </p:cNvPr>
          <p:cNvSpPr txBox="1"/>
          <p:nvPr/>
        </p:nvSpPr>
        <p:spPr>
          <a:xfrm>
            <a:off x="241771" y="1937206"/>
            <a:ext cx="8290669" cy="3785652"/>
          </a:xfrm>
          <a:prstGeom prst="rect">
            <a:avLst/>
          </a:prstGeom>
          <a:noFill/>
        </p:spPr>
        <p:txBody>
          <a:bodyPr wrap="square" rtlCol="0">
            <a:spAutoFit/>
          </a:bodyPr>
          <a:lstStyle/>
          <a:p>
            <a:pPr marL="285750" indent="-285750">
              <a:spcAft>
                <a:spcPts val="300"/>
              </a:spcAft>
              <a:buFontTx/>
              <a:buChar char="-"/>
            </a:pPr>
            <a:r>
              <a:rPr lang="pt-BR" sz="2000" b="1" dirty="0">
                <a:solidFill>
                  <a:schemeClr val="tx2">
                    <a:lumMod val="75000"/>
                  </a:schemeClr>
                </a:solidFill>
                <a:latin typeface="+mj-lt"/>
                <a:cs typeface="Times New Roman" panose="02020603050405020304" pitchFamily="18" charset="0"/>
              </a:rPr>
              <a:t>Limitações legais e infralegais ao creditamento;</a:t>
            </a:r>
          </a:p>
          <a:p>
            <a:pPr>
              <a:spcAft>
                <a:spcPts val="300"/>
              </a:spcAft>
            </a:pPr>
            <a:endParaRPr lang="pt-BR" sz="2000" b="1" dirty="0">
              <a:solidFill>
                <a:schemeClr val="tx2">
                  <a:lumMod val="75000"/>
                </a:schemeClr>
              </a:solidFill>
              <a:latin typeface="+mj-lt"/>
              <a:cs typeface="Times New Roman" panose="02020603050405020304" pitchFamily="18" charset="0"/>
            </a:endParaRPr>
          </a:p>
          <a:p>
            <a:pPr marL="285750" indent="-285750">
              <a:spcAft>
                <a:spcPts val="300"/>
              </a:spcAft>
              <a:buFontTx/>
              <a:buChar char="-"/>
            </a:pPr>
            <a:r>
              <a:rPr lang="pt-BR" sz="2000" b="1" dirty="0">
                <a:solidFill>
                  <a:schemeClr val="tx2">
                    <a:lumMod val="75000"/>
                  </a:schemeClr>
                </a:solidFill>
                <a:latin typeface="+mj-lt"/>
                <a:cs typeface="Times New Roman" panose="02020603050405020304" pitchFamily="18" charset="0"/>
              </a:rPr>
              <a:t>Insuficiência de técnicas de desoneração das exportações e acúmulo de créditos em operações de importação;</a:t>
            </a:r>
          </a:p>
          <a:p>
            <a:pPr>
              <a:spcAft>
                <a:spcPts val="300"/>
              </a:spcAft>
            </a:pPr>
            <a:endParaRPr lang="pt-BR" sz="2000" b="1" dirty="0">
              <a:solidFill>
                <a:schemeClr val="tx2">
                  <a:lumMod val="75000"/>
                </a:schemeClr>
              </a:solidFill>
              <a:latin typeface="+mj-lt"/>
              <a:cs typeface="Times New Roman" panose="02020603050405020304" pitchFamily="18" charset="0"/>
            </a:endParaRPr>
          </a:p>
          <a:p>
            <a:pPr marL="285750" indent="-285750">
              <a:spcAft>
                <a:spcPts val="300"/>
              </a:spcAft>
              <a:buFontTx/>
              <a:buChar char="-"/>
            </a:pPr>
            <a:r>
              <a:rPr lang="pt-BR" sz="2000" b="1" dirty="0">
                <a:solidFill>
                  <a:schemeClr val="tx2">
                    <a:lumMod val="75000"/>
                  </a:schemeClr>
                </a:solidFill>
                <a:latin typeface="+mj-lt"/>
                <a:cs typeface="Times New Roman" panose="02020603050405020304" pitchFamily="18" charset="0"/>
              </a:rPr>
              <a:t>Complexidade legislativa e insegurança jurídica em relação aos critérios para tomada de crédito;</a:t>
            </a:r>
          </a:p>
          <a:p>
            <a:pPr marL="285750" indent="-285750">
              <a:spcAft>
                <a:spcPts val="300"/>
              </a:spcAft>
              <a:buFontTx/>
              <a:buChar char="-"/>
            </a:pPr>
            <a:endParaRPr lang="pt-BR" sz="2000" b="1" dirty="0">
              <a:latin typeface="+mj-lt"/>
              <a:cs typeface="Times New Roman" panose="02020603050405020304" pitchFamily="18" charset="0"/>
            </a:endParaRPr>
          </a:p>
          <a:p>
            <a:pPr marL="285750" indent="-285750">
              <a:spcAft>
                <a:spcPts val="300"/>
              </a:spcAft>
              <a:buFontTx/>
              <a:buChar char="-"/>
            </a:pPr>
            <a:r>
              <a:rPr lang="pt-BR" sz="2000" b="1" i="1" dirty="0">
                <a:solidFill>
                  <a:schemeClr val="tx1">
                    <a:lumMod val="85000"/>
                    <a:lumOff val="15000"/>
                  </a:schemeClr>
                </a:solidFill>
                <a:latin typeface="+mj-lt"/>
                <a:cs typeface="Times New Roman" panose="02020603050405020304" pitchFamily="18" charset="0"/>
              </a:rPr>
              <a:t>Guerra Fiscal;</a:t>
            </a:r>
          </a:p>
          <a:p>
            <a:pPr marL="285750" indent="-285750">
              <a:spcAft>
                <a:spcPts val="300"/>
              </a:spcAft>
              <a:buFontTx/>
              <a:buChar char="-"/>
            </a:pPr>
            <a:endParaRPr lang="pt-BR" sz="2000" b="1" dirty="0">
              <a:solidFill>
                <a:schemeClr val="tx1">
                  <a:lumMod val="85000"/>
                  <a:lumOff val="15000"/>
                </a:schemeClr>
              </a:solidFill>
              <a:latin typeface="+mj-lt"/>
              <a:cs typeface="Times New Roman" panose="02020603050405020304" pitchFamily="18" charset="0"/>
            </a:endParaRPr>
          </a:p>
          <a:p>
            <a:pPr marL="285750" indent="-285750">
              <a:spcAft>
                <a:spcPts val="300"/>
              </a:spcAft>
              <a:buFontTx/>
              <a:buChar char="-"/>
            </a:pPr>
            <a:r>
              <a:rPr lang="pt-BR" sz="2000" b="1" i="1" dirty="0">
                <a:solidFill>
                  <a:schemeClr val="tx1">
                    <a:lumMod val="85000"/>
                    <a:lumOff val="15000"/>
                  </a:schemeClr>
                </a:solidFill>
                <a:latin typeface="+mj-lt"/>
                <a:cs typeface="Times New Roman" panose="02020603050405020304" pitchFamily="18" charset="0"/>
              </a:rPr>
              <a:t>Técnicas de simplificação (simples nacional e substituição tributária).</a:t>
            </a:r>
            <a:endParaRPr lang="pt-BR" sz="2300" dirty="0">
              <a:latin typeface="Open Sans"/>
              <a:cs typeface="Times New Roman" panose="02020603050405020304" pitchFamily="18" charset="0"/>
            </a:endParaRPr>
          </a:p>
        </p:txBody>
      </p:sp>
    </p:spTree>
    <p:extLst>
      <p:ext uri="{BB962C8B-B14F-4D97-AF65-F5344CB8AC3E}">
        <p14:creationId xmlns:p14="http://schemas.microsoft.com/office/powerpoint/2010/main" val="1130966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7560840" cy="638944"/>
          </a:xfrm>
          <a:solidFill>
            <a:schemeClr val="accent2">
              <a:lumMod val="50000"/>
            </a:schemeClr>
          </a:solidFill>
          <a:effectLst>
            <a:reflection blurRad="6350" stA="50000" endA="300" endPos="55000" dir="5400000" sy="-100000" algn="bl" rotWithShape="0"/>
          </a:effectLst>
        </p:spPr>
        <p:txBody>
          <a:bodyPr>
            <a:normAutofit fontScale="90000"/>
          </a:bodyPr>
          <a:lstStyle/>
          <a:p>
            <a:r>
              <a:rPr lang="pt-BR" sz="4800" b="1" cap="small" dirty="0">
                <a:solidFill>
                  <a:schemeClr val="bg1"/>
                </a:solidFill>
                <a:effectLst>
                  <a:outerShdw blurRad="38100" dist="38100" dir="2700000" algn="tl">
                    <a:srgbClr val="000000">
                      <a:alpha val="43137"/>
                    </a:srgbClr>
                  </a:outerShdw>
                </a:effectLst>
              </a:rPr>
              <a:t>Contextualização</a:t>
            </a:r>
          </a:p>
        </p:txBody>
      </p:sp>
      <p:sp>
        <p:nvSpPr>
          <p:cNvPr id="11" name="CaixaDeTexto 10">
            <a:extLst>
              <a:ext uri="{FF2B5EF4-FFF2-40B4-BE49-F238E27FC236}">
                <a16:creationId xmlns:a16="http://schemas.microsoft.com/office/drawing/2014/main" id="{05BCE188-8C32-4509-B9BE-2E210BB21885}"/>
              </a:ext>
            </a:extLst>
          </p:cNvPr>
          <p:cNvSpPr txBox="1"/>
          <p:nvPr/>
        </p:nvSpPr>
        <p:spPr>
          <a:xfrm>
            <a:off x="611560" y="1340768"/>
            <a:ext cx="7272808" cy="954107"/>
          </a:xfrm>
          <a:prstGeom prst="rect">
            <a:avLst/>
          </a:prstGeom>
          <a:noFill/>
        </p:spPr>
        <p:txBody>
          <a:bodyPr wrap="square">
            <a:spAutoFit/>
          </a:bodyPr>
          <a:lstStyle/>
          <a:p>
            <a:r>
              <a:rPr lang="pt-BR" altLang="pt-BR" sz="2800" b="1" cap="small" dirty="0">
                <a:effectLst>
                  <a:outerShdw blurRad="38100" dist="38100" dir="2700000" algn="tl">
                    <a:srgbClr val="000000">
                      <a:alpha val="43137"/>
                    </a:srgbClr>
                  </a:outerShdw>
                </a:effectLst>
                <a:latin typeface="+mj-lt"/>
              </a:rPr>
              <a:t>Não Cumulatividade x Cumulatividade - Geral</a:t>
            </a:r>
            <a:br>
              <a:rPr lang="pt-BR" altLang="pt-BR" sz="2800" b="1" dirty="0">
                <a:latin typeface="+mj-lt"/>
              </a:rPr>
            </a:br>
            <a:endParaRPr lang="pt-BR" sz="2800" dirty="0">
              <a:latin typeface="+mj-lt"/>
            </a:endParaRPr>
          </a:p>
        </p:txBody>
      </p:sp>
      <p:pic>
        <p:nvPicPr>
          <p:cNvPr id="12" name="Imagem 11">
            <a:extLst>
              <a:ext uri="{FF2B5EF4-FFF2-40B4-BE49-F238E27FC236}">
                <a16:creationId xmlns:a16="http://schemas.microsoft.com/office/drawing/2014/main" id="{DD17F580-9147-4F6F-85C0-D713D958E9B1}"/>
              </a:ext>
            </a:extLst>
          </p:cNvPr>
          <p:cNvPicPr>
            <a:picLocks noChangeAspect="1"/>
          </p:cNvPicPr>
          <p:nvPr/>
        </p:nvPicPr>
        <p:blipFill>
          <a:blip r:embed="rId3"/>
          <a:stretch>
            <a:fillRect/>
          </a:stretch>
        </p:blipFill>
        <p:spPr>
          <a:xfrm>
            <a:off x="617421" y="2117253"/>
            <a:ext cx="7272808" cy="4303436"/>
          </a:xfrm>
          <a:prstGeom prst="rect">
            <a:avLst/>
          </a:prstGeom>
        </p:spPr>
      </p:pic>
    </p:spTree>
    <p:extLst>
      <p:ext uri="{BB962C8B-B14F-4D97-AF65-F5344CB8AC3E}">
        <p14:creationId xmlns:p14="http://schemas.microsoft.com/office/powerpoint/2010/main" val="1130966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7560840" cy="638944"/>
          </a:xfrm>
          <a:solidFill>
            <a:schemeClr val="accent2">
              <a:lumMod val="50000"/>
            </a:schemeClr>
          </a:solidFill>
          <a:effectLst>
            <a:reflection blurRad="6350" stA="50000" endA="300" endPos="55000" dir="5400000" sy="-100000" algn="bl" rotWithShape="0"/>
          </a:effectLst>
        </p:spPr>
        <p:txBody>
          <a:bodyPr>
            <a:normAutofit fontScale="90000"/>
          </a:bodyPr>
          <a:lstStyle/>
          <a:p>
            <a:r>
              <a:rPr lang="pt-BR" sz="4800" b="1" cap="small" dirty="0">
                <a:solidFill>
                  <a:schemeClr val="bg1"/>
                </a:solidFill>
                <a:effectLst>
                  <a:outerShdw blurRad="38100" dist="38100" dir="2700000" algn="tl">
                    <a:srgbClr val="000000">
                      <a:alpha val="43137"/>
                    </a:srgbClr>
                  </a:outerShdw>
                </a:effectLst>
              </a:rPr>
              <a:t>Contextualização - IPI</a:t>
            </a:r>
          </a:p>
        </p:txBody>
      </p:sp>
      <p:sp>
        <p:nvSpPr>
          <p:cNvPr id="9" name="CaixaDeTexto 8">
            <a:extLst>
              <a:ext uri="{FF2B5EF4-FFF2-40B4-BE49-F238E27FC236}">
                <a16:creationId xmlns:a16="http://schemas.microsoft.com/office/drawing/2014/main" id="{DBCF5CAE-DF29-4F13-832F-061E6C7594C7}"/>
              </a:ext>
            </a:extLst>
          </p:cNvPr>
          <p:cNvSpPr txBox="1"/>
          <p:nvPr/>
        </p:nvSpPr>
        <p:spPr>
          <a:xfrm>
            <a:off x="611560" y="1340768"/>
            <a:ext cx="4572000" cy="984885"/>
          </a:xfrm>
          <a:prstGeom prst="rect">
            <a:avLst/>
          </a:prstGeom>
          <a:noFill/>
        </p:spPr>
        <p:txBody>
          <a:bodyPr wrap="square">
            <a:spAutoFit/>
          </a:bodyPr>
          <a:lstStyle/>
          <a:p>
            <a:r>
              <a:rPr lang="pt-BR" altLang="pt-BR" sz="2400" b="1" cap="small" dirty="0">
                <a:effectLst>
                  <a:outerShdw blurRad="38100" dist="38100" dir="2700000" algn="tl">
                    <a:srgbClr val="000000">
                      <a:alpha val="43137"/>
                    </a:srgbClr>
                  </a:outerShdw>
                </a:effectLst>
                <a:latin typeface="+mj-lt"/>
              </a:rPr>
              <a:t>Não Cumulatividade do IPI</a:t>
            </a:r>
            <a:br>
              <a:rPr lang="pt-BR" altLang="pt-BR" sz="1600" b="1" dirty="0">
                <a:latin typeface="Open Sans"/>
              </a:rPr>
            </a:br>
            <a:br>
              <a:rPr lang="pt-BR" altLang="pt-BR" sz="1600" b="1" dirty="0">
                <a:latin typeface="Open Sans"/>
              </a:rPr>
            </a:br>
            <a:endParaRPr lang="pt-BR" dirty="0"/>
          </a:p>
        </p:txBody>
      </p:sp>
      <p:sp>
        <p:nvSpPr>
          <p:cNvPr id="4" name="Rectangle 3">
            <a:extLst>
              <a:ext uri="{FF2B5EF4-FFF2-40B4-BE49-F238E27FC236}">
                <a16:creationId xmlns:a16="http://schemas.microsoft.com/office/drawing/2014/main" id="{D824CDFF-8A01-4ECB-9531-3558E197A1DE}"/>
              </a:ext>
            </a:extLst>
          </p:cNvPr>
          <p:cNvSpPr txBox="1">
            <a:spLocks noChangeArrowheads="1"/>
          </p:cNvSpPr>
          <p:nvPr/>
        </p:nvSpPr>
        <p:spPr>
          <a:xfrm>
            <a:off x="611560" y="1916831"/>
            <a:ext cx="6768752" cy="39604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altLang="pt-BR" sz="2000" b="1" i="1" dirty="0">
                <a:latin typeface="+mj-lt"/>
                <a:cs typeface="Times New Roman" panose="02020603050405020304" pitchFamily="18" charset="0"/>
              </a:rPr>
              <a:t>“Art. 153. </a:t>
            </a:r>
            <a:r>
              <a:rPr lang="pt-BR" sz="2000" i="1" dirty="0">
                <a:solidFill>
                  <a:srgbClr val="000000"/>
                </a:solidFill>
                <a:latin typeface="+mj-lt"/>
                <a:cs typeface="Times New Roman" panose="02020603050405020304" pitchFamily="18" charset="0"/>
              </a:rPr>
              <a:t>§ 3º - O imposto previsto no inciso IV [IPI]:</a:t>
            </a:r>
          </a:p>
          <a:p>
            <a:pPr marL="0" indent="0" algn="just">
              <a:buNone/>
            </a:pPr>
            <a:r>
              <a:rPr lang="pt-BR" sz="2000" i="1" dirty="0">
                <a:solidFill>
                  <a:srgbClr val="000000"/>
                </a:solidFill>
                <a:latin typeface="+mj-lt"/>
                <a:cs typeface="Times New Roman" panose="02020603050405020304" pitchFamily="18" charset="0"/>
              </a:rPr>
              <a:t>(...)</a:t>
            </a:r>
          </a:p>
          <a:p>
            <a:pPr marL="0" indent="0" algn="just">
              <a:buNone/>
            </a:pPr>
            <a:r>
              <a:rPr lang="pt-BR" sz="2000" i="1" dirty="0">
                <a:solidFill>
                  <a:srgbClr val="000000"/>
                </a:solidFill>
                <a:latin typeface="+mj-lt"/>
                <a:cs typeface="Times New Roman" panose="02020603050405020304" pitchFamily="18" charset="0"/>
              </a:rPr>
              <a:t>II - será </a:t>
            </a:r>
            <a:r>
              <a:rPr lang="pt-BR" sz="2000" b="1" i="1" u="sng" dirty="0">
                <a:solidFill>
                  <a:srgbClr val="C00000"/>
                </a:solidFill>
                <a:latin typeface="+mj-lt"/>
                <a:cs typeface="Times New Roman" panose="02020603050405020304" pitchFamily="18" charset="0"/>
              </a:rPr>
              <a:t>não-cumulativo</a:t>
            </a:r>
            <a:r>
              <a:rPr lang="pt-BR" sz="2000" i="1" dirty="0">
                <a:solidFill>
                  <a:srgbClr val="000000"/>
                </a:solidFill>
                <a:latin typeface="+mj-lt"/>
                <a:cs typeface="Times New Roman" panose="02020603050405020304" pitchFamily="18" charset="0"/>
              </a:rPr>
              <a:t>, compensando-se o que for devido em cada operação com o montante cobrado nas anteriores”;</a:t>
            </a:r>
          </a:p>
          <a:p>
            <a:pPr marL="0" indent="0">
              <a:lnSpc>
                <a:spcPct val="90000"/>
              </a:lnSpc>
              <a:buNone/>
            </a:pPr>
            <a:endParaRPr lang="pt-BR" altLang="pt-BR" sz="2400" dirty="0">
              <a:latin typeface="Open Sans"/>
              <a:cs typeface="Times New Roman" panose="02020603050405020304" pitchFamily="18" charset="0"/>
            </a:endParaRPr>
          </a:p>
        </p:txBody>
      </p:sp>
      <p:sp>
        <p:nvSpPr>
          <p:cNvPr id="12" name="CaixaDeTexto 11">
            <a:extLst>
              <a:ext uri="{FF2B5EF4-FFF2-40B4-BE49-F238E27FC236}">
                <a16:creationId xmlns:a16="http://schemas.microsoft.com/office/drawing/2014/main" id="{B28F2038-BEEE-484F-A9E0-EC9D1FEC618C}"/>
              </a:ext>
            </a:extLst>
          </p:cNvPr>
          <p:cNvSpPr txBox="1"/>
          <p:nvPr/>
        </p:nvSpPr>
        <p:spPr>
          <a:xfrm>
            <a:off x="611560" y="4221088"/>
            <a:ext cx="5976664" cy="2554545"/>
          </a:xfrm>
          <a:prstGeom prst="rect">
            <a:avLst/>
          </a:prstGeom>
          <a:noFill/>
        </p:spPr>
        <p:txBody>
          <a:bodyPr wrap="square" rtlCol="0">
            <a:spAutoFit/>
          </a:bodyPr>
          <a:lstStyle/>
          <a:p>
            <a:pPr algn="just"/>
            <a:r>
              <a:rPr lang="pt-BR" sz="1600" i="1" dirty="0">
                <a:latin typeface="+mj-lt"/>
                <a:cs typeface="Times New Roman" panose="02020603050405020304" pitchFamily="18" charset="0"/>
              </a:rPr>
              <a:t>“Ao contrário do previsto para o ICMS (art. 155, II, §2º) – que veda o direito a crédito nos casos de isenção e não incidência – </a:t>
            </a:r>
            <a:r>
              <a:rPr lang="pt-BR" sz="1600" b="1" i="1" u="sng" dirty="0">
                <a:solidFill>
                  <a:srgbClr val="C00000"/>
                </a:solidFill>
                <a:latin typeface="+mj-lt"/>
                <a:cs typeface="Times New Roman" panose="02020603050405020304" pitchFamily="18" charset="0"/>
              </a:rPr>
              <a:t>a CF nada limita no tocante ao IPI, sendo pleno o direito de crédito</a:t>
            </a:r>
            <a:r>
              <a:rPr lang="pt-BR" sz="1600" i="1" dirty="0">
                <a:latin typeface="+mj-lt"/>
                <a:cs typeface="Times New Roman" panose="02020603050405020304" pitchFamily="18" charset="0"/>
              </a:rPr>
              <a:t> independentemente das espécies de desonerações tributárias (aquisição de bens ou produtos industrializados isentos, sujeitos à alíquota zero, imune, livres de direito etc.) (...) </a:t>
            </a:r>
            <a:r>
              <a:rPr lang="pt-BR" sz="1600" b="1" i="1" u="sng" dirty="0">
                <a:solidFill>
                  <a:srgbClr val="C00000"/>
                </a:solidFill>
                <a:latin typeface="+mj-lt"/>
                <a:cs typeface="Times New Roman" panose="02020603050405020304" pitchFamily="18" charset="0"/>
              </a:rPr>
              <a:t>A dicção constitucional não impõe que o crédito esteja vinculado a um determinado bem adquirido</a:t>
            </a:r>
            <a:r>
              <a:rPr lang="pt-BR" sz="1600" i="1" dirty="0">
                <a:latin typeface="+mj-lt"/>
                <a:cs typeface="Times New Roman" panose="02020603050405020304" pitchFamily="18" charset="0"/>
              </a:rPr>
              <a:t>, e só possa ser mantido se o produto final (em que tenha sido utilizado, integrado ou participado) for tributado, também gerando débito de IPI”</a:t>
            </a:r>
          </a:p>
        </p:txBody>
      </p:sp>
      <p:pic>
        <p:nvPicPr>
          <p:cNvPr id="14" name="Picture 2" descr="C:\Users\Caio Takano\Dropbox\FGV\04. Direito Processual Tributário\Soares_Melo01.jpg">
            <a:extLst>
              <a:ext uri="{FF2B5EF4-FFF2-40B4-BE49-F238E27FC236}">
                <a16:creationId xmlns:a16="http://schemas.microsoft.com/office/drawing/2014/main" id="{1C705574-35F7-41FD-A66D-D547A705D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242611"/>
            <a:ext cx="138588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aixaDeTexto 15">
            <a:extLst>
              <a:ext uri="{FF2B5EF4-FFF2-40B4-BE49-F238E27FC236}">
                <a16:creationId xmlns:a16="http://schemas.microsoft.com/office/drawing/2014/main" id="{3688BF29-0B15-48A9-9B42-AF14A459DDDB}"/>
              </a:ext>
            </a:extLst>
          </p:cNvPr>
          <p:cNvSpPr txBox="1"/>
          <p:nvPr/>
        </p:nvSpPr>
        <p:spPr>
          <a:xfrm>
            <a:off x="6719338" y="6088559"/>
            <a:ext cx="1843739" cy="769441"/>
          </a:xfrm>
          <a:prstGeom prst="rect">
            <a:avLst/>
          </a:prstGeom>
          <a:noFill/>
        </p:spPr>
        <p:txBody>
          <a:bodyPr wrap="square" rtlCol="0">
            <a:spAutoFit/>
          </a:bodyPr>
          <a:lstStyle/>
          <a:p>
            <a:pPr algn="ctr"/>
            <a:r>
              <a:rPr lang="pt-BR" sz="1600"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José Eduardo Soares de Melo</a:t>
            </a:r>
          </a:p>
          <a:p>
            <a:pPr algn="ctr"/>
            <a:r>
              <a:rPr lang="pt-BR" sz="1200" dirty="0">
                <a:latin typeface="Times New Roman" panose="02020603050405020304" pitchFamily="18" charset="0"/>
                <a:cs typeface="Times New Roman" panose="02020603050405020304" pitchFamily="18" charset="0"/>
              </a:rPr>
              <a:t>Professor Titular PUC/SP</a:t>
            </a:r>
          </a:p>
        </p:txBody>
      </p:sp>
    </p:spTree>
    <p:extLst>
      <p:ext uri="{BB962C8B-B14F-4D97-AF65-F5344CB8AC3E}">
        <p14:creationId xmlns:p14="http://schemas.microsoft.com/office/powerpoint/2010/main" val="1130966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7560840" cy="638944"/>
          </a:xfrm>
          <a:solidFill>
            <a:schemeClr val="accent2">
              <a:lumMod val="50000"/>
            </a:schemeClr>
          </a:solidFill>
          <a:effectLst>
            <a:reflection blurRad="6350" stA="50000" endA="300" endPos="55000" dir="5400000" sy="-100000" algn="bl" rotWithShape="0"/>
          </a:effectLst>
        </p:spPr>
        <p:txBody>
          <a:bodyPr>
            <a:normAutofit fontScale="90000"/>
          </a:bodyPr>
          <a:lstStyle/>
          <a:p>
            <a:r>
              <a:rPr lang="pt-BR" sz="4800" b="1" cap="small" dirty="0">
                <a:solidFill>
                  <a:schemeClr val="bg1"/>
                </a:solidFill>
                <a:effectLst>
                  <a:outerShdw blurRad="38100" dist="38100" dir="2700000" algn="tl">
                    <a:srgbClr val="000000">
                      <a:alpha val="43137"/>
                    </a:srgbClr>
                  </a:outerShdw>
                </a:effectLst>
              </a:rPr>
              <a:t>Contextualização - IPI</a:t>
            </a:r>
          </a:p>
        </p:txBody>
      </p:sp>
      <p:sp>
        <p:nvSpPr>
          <p:cNvPr id="7" name="CaixaDeTexto 6">
            <a:extLst>
              <a:ext uri="{FF2B5EF4-FFF2-40B4-BE49-F238E27FC236}">
                <a16:creationId xmlns:a16="http://schemas.microsoft.com/office/drawing/2014/main" id="{2F0E2C5E-27B5-4057-BB97-41C2A28FDE04}"/>
              </a:ext>
            </a:extLst>
          </p:cNvPr>
          <p:cNvSpPr txBox="1"/>
          <p:nvPr/>
        </p:nvSpPr>
        <p:spPr>
          <a:xfrm>
            <a:off x="611560" y="1268760"/>
            <a:ext cx="4968552" cy="461665"/>
          </a:xfrm>
          <a:prstGeom prst="rect">
            <a:avLst/>
          </a:prstGeom>
          <a:noFill/>
        </p:spPr>
        <p:txBody>
          <a:bodyPr wrap="square">
            <a:spAutoFit/>
          </a:bodyPr>
          <a:lstStyle/>
          <a:p>
            <a:r>
              <a:rPr lang="pt-BR" altLang="pt-BR" sz="2400" b="1" cap="small" dirty="0">
                <a:effectLst>
                  <a:outerShdw blurRad="38100" dist="38100" dir="2700000" algn="tl">
                    <a:srgbClr val="000000">
                      <a:alpha val="43137"/>
                    </a:srgbClr>
                  </a:outerShdw>
                </a:effectLst>
                <a:latin typeface="+mj-lt"/>
              </a:rPr>
              <a:t>Não Cumulatividade do IPI</a:t>
            </a:r>
            <a:endParaRPr lang="pt-BR" sz="2400" dirty="0">
              <a:latin typeface="+mj-lt"/>
            </a:endParaRPr>
          </a:p>
        </p:txBody>
      </p:sp>
      <p:sp>
        <p:nvSpPr>
          <p:cNvPr id="4" name="CaixaDeTexto 3">
            <a:extLst>
              <a:ext uri="{FF2B5EF4-FFF2-40B4-BE49-F238E27FC236}">
                <a16:creationId xmlns:a16="http://schemas.microsoft.com/office/drawing/2014/main" id="{DE887036-FB0E-457B-9705-7A76F824A672}"/>
              </a:ext>
            </a:extLst>
          </p:cNvPr>
          <p:cNvSpPr txBox="1"/>
          <p:nvPr/>
        </p:nvSpPr>
        <p:spPr>
          <a:xfrm>
            <a:off x="365770" y="1955577"/>
            <a:ext cx="8412460" cy="4555093"/>
          </a:xfrm>
          <a:prstGeom prst="rect">
            <a:avLst/>
          </a:prstGeom>
          <a:noFill/>
        </p:spPr>
        <p:txBody>
          <a:bodyPr wrap="square" rtlCol="0">
            <a:spAutoFit/>
          </a:bodyPr>
          <a:lstStyle/>
          <a:p>
            <a:pPr marL="342900" indent="-342900" algn="just">
              <a:buFont typeface="Wingdings" panose="05000000000000000000" pitchFamily="2" charset="2"/>
              <a:buChar char="ü"/>
            </a:pPr>
            <a:r>
              <a:rPr lang="pt-BR" b="1" u="sng" dirty="0">
                <a:effectLst>
                  <a:outerShdw blurRad="38100" dist="38100" dir="2700000" algn="tl">
                    <a:srgbClr val="000000">
                      <a:alpha val="43137"/>
                    </a:srgbClr>
                  </a:outerShdw>
                </a:effectLst>
                <a:latin typeface="+mj-lt"/>
                <a:cs typeface="Times New Roman" panose="02020603050405020304" pitchFamily="18" charset="0"/>
              </a:rPr>
              <a:t>Insumos</a:t>
            </a:r>
            <a:r>
              <a:rPr lang="pt-BR" dirty="0">
                <a:latin typeface="+mj-lt"/>
                <a:cs typeface="Times New Roman" panose="02020603050405020304" pitchFamily="18" charset="0"/>
              </a:rPr>
              <a:t>: todos os fatores necessários à atividade da pessoa jurídica, que entrem na elaboração do produto (por ex.: matérias-primas)</a:t>
            </a:r>
          </a:p>
          <a:p>
            <a:pPr marL="342900" indent="-342900" algn="just">
              <a:buFont typeface="Wingdings" panose="05000000000000000000" pitchFamily="2" charset="2"/>
              <a:buChar char="ü"/>
            </a:pPr>
            <a:endParaRPr lang="pt-BR" dirty="0">
              <a:latin typeface="+mj-lt"/>
              <a:cs typeface="Times New Roman" panose="02020603050405020304" pitchFamily="18" charset="0"/>
            </a:endParaRPr>
          </a:p>
          <a:p>
            <a:pPr marL="342900" indent="-342900" algn="just">
              <a:buFont typeface="Wingdings" panose="05000000000000000000" pitchFamily="2" charset="2"/>
              <a:buChar char="ü"/>
            </a:pPr>
            <a:r>
              <a:rPr lang="pt-BR" b="1" u="sng" dirty="0">
                <a:effectLst>
                  <a:outerShdw blurRad="38100" dist="38100" dir="2700000" algn="tl">
                    <a:srgbClr val="000000">
                      <a:alpha val="43137"/>
                    </a:srgbClr>
                  </a:outerShdw>
                </a:effectLst>
                <a:latin typeface="+mj-lt"/>
                <a:cs typeface="Times New Roman" panose="02020603050405020304" pitchFamily="18" charset="0"/>
              </a:rPr>
              <a:t>Produtos intermediários</a:t>
            </a:r>
            <a:r>
              <a:rPr lang="pt-BR" dirty="0">
                <a:latin typeface="+mj-lt"/>
                <a:cs typeface="Times New Roman" panose="02020603050405020304" pitchFamily="18" charset="0"/>
              </a:rPr>
              <a:t>: quaisquer outros bens, desde que não contabilizados pelo contribuinte em seu ativo permanente, que sofram, em função da ação exercida diretamente sobre o produto em fabricação, alterações tais como desgaste, dano ou perda de propriedades físicas ou químicas;</a:t>
            </a:r>
          </a:p>
          <a:p>
            <a:pPr marL="342900" indent="-342900" algn="just">
              <a:buFont typeface="Wingdings" panose="05000000000000000000" pitchFamily="2" charset="2"/>
              <a:buChar char="ü"/>
            </a:pPr>
            <a:endParaRPr lang="pt-BR" dirty="0">
              <a:latin typeface="+mj-lt"/>
              <a:cs typeface="Times New Roman" panose="02020603050405020304" pitchFamily="18" charset="0"/>
            </a:endParaRPr>
          </a:p>
          <a:p>
            <a:pPr marL="342900" indent="-342900" algn="just">
              <a:buFont typeface="Wingdings" panose="05000000000000000000" pitchFamily="2" charset="2"/>
              <a:buChar char="ü"/>
            </a:pPr>
            <a:r>
              <a:rPr lang="pt-BR" b="1" u="sng"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Bens de uso e consumo</a:t>
            </a:r>
            <a:r>
              <a:rPr lang="pt-BR" dirty="0">
                <a:latin typeface="+mj-lt"/>
                <a:cs typeface="Times New Roman" panose="02020603050405020304" pitchFamily="18" charset="0"/>
              </a:rPr>
              <a:t>: bens que não integram fisicamente o produto final, mas sofrem desgaste indireto no processo produtivo, integrando-se financeiramente ao produto final. </a:t>
            </a:r>
          </a:p>
          <a:p>
            <a:pPr marL="342900" indent="-342900" algn="just">
              <a:buFont typeface="Wingdings" panose="05000000000000000000" pitchFamily="2" charset="2"/>
              <a:buChar char="ü"/>
            </a:pPr>
            <a:endParaRPr lang="pt-BR" dirty="0">
              <a:latin typeface="+mj-lt"/>
              <a:cs typeface="Times New Roman" panose="02020603050405020304" pitchFamily="18" charset="0"/>
            </a:endParaRPr>
          </a:p>
          <a:p>
            <a:pPr algn="just"/>
            <a:r>
              <a:rPr lang="pt-BR" b="1" u="sng" dirty="0">
                <a:latin typeface="+mj-lt"/>
                <a:cs typeface="Times New Roman" panose="02020603050405020304" pitchFamily="18" charset="0"/>
              </a:rPr>
              <a:t>STJ</a:t>
            </a:r>
            <a:r>
              <a:rPr lang="pt-BR" dirty="0">
                <a:latin typeface="+mj-lt"/>
                <a:cs typeface="Times New Roman" panose="02020603050405020304" pitchFamily="18" charset="0"/>
              </a:rPr>
              <a:t>: “os </a:t>
            </a:r>
            <a:r>
              <a:rPr lang="pt-BR" b="1" u="sng" dirty="0">
                <a:latin typeface="+mj-lt"/>
                <a:cs typeface="Times New Roman" panose="02020603050405020304" pitchFamily="18" charset="0"/>
              </a:rPr>
              <a:t>bens de uso e consumo</a:t>
            </a:r>
            <a:r>
              <a:rPr lang="pt-BR" dirty="0">
                <a:latin typeface="+mj-lt"/>
                <a:cs typeface="Times New Roman" panose="02020603050405020304" pitchFamily="18" charset="0"/>
              </a:rPr>
              <a:t> sofreram desgaste indireto no processo produtivo, </a:t>
            </a:r>
            <a:r>
              <a:rPr lang="pt-BR" b="1" u="sng" dirty="0">
                <a:solidFill>
                  <a:srgbClr val="C00000"/>
                </a:solidFill>
                <a:latin typeface="+mj-lt"/>
                <a:cs typeface="Times New Roman" panose="02020603050405020304" pitchFamily="18" charset="0"/>
              </a:rPr>
              <a:t>não</a:t>
            </a:r>
            <a:r>
              <a:rPr lang="pt-BR" b="1" u="sng" dirty="0">
                <a:latin typeface="+mj-lt"/>
                <a:cs typeface="Times New Roman" panose="02020603050405020304" pitchFamily="18" charset="0"/>
              </a:rPr>
              <a:t> sendo cabível o creditamento do IPI pago na sua aquisição</a:t>
            </a:r>
            <a:r>
              <a:rPr lang="pt-BR" dirty="0">
                <a:latin typeface="+mj-lt"/>
                <a:cs typeface="Times New Roman" panose="02020603050405020304" pitchFamily="18" charset="0"/>
              </a:rPr>
              <a:t>”. (</a:t>
            </a:r>
            <a:r>
              <a:rPr lang="pt-BR" dirty="0" err="1">
                <a:latin typeface="+mj-lt"/>
                <a:cs typeface="Times New Roman" panose="02020603050405020304" pitchFamily="18" charset="0"/>
              </a:rPr>
              <a:t>REsp</a:t>
            </a:r>
            <a:r>
              <a:rPr lang="pt-BR" dirty="0">
                <a:latin typeface="+mj-lt"/>
                <a:cs typeface="Times New Roman" panose="02020603050405020304" pitchFamily="18" charset="0"/>
              </a:rPr>
              <a:t> 608.181/SC, Rel. Ministro </a:t>
            </a:r>
            <a:r>
              <a:rPr lang="pt-BR" dirty="0" err="1">
                <a:latin typeface="+mj-lt"/>
                <a:cs typeface="Times New Roman" panose="02020603050405020304" pitchFamily="18" charset="0"/>
              </a:rPr>
              <a:t>Teori</a:t>
            </a:r>
            <a:r>
              <a:rPr lang="pt-BR" dirty="0">
                <a:latin typeface="+mj-lt"/>
                <a:cs typeface="Times New Roman" panose="02020603050405020304" pitchFamily="18" charset="0"/>
              </a:rPr>
              <a:t> Albino Zavascki, Primeira Turma, julgado em 06/10/2005, DJ 27/03/2006)</a:t>
            </a:r>
          </a:p>
          <a:p>
            <a:pPr marL="342900" indent="-342900" algn="just">
              <a:buFont typeface="Wingdings" panose="05000000000000000000" pitchFamily="2" charset="2"/>
              <a:buChar char="ü"/>
            </a:pPr>
            <a:endParaRPr lang="pt-B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966260"/>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14205</TotalTime>
  <Words>1733</Words>
  <Application>Microsoft Office PowerPoint</Application>
  <PresentationFormat>Apresentação na tela (4:3)</PresentationFormat>
  <Paragraphs>165</Paragraphs>
  <Slides>23</Slides>
  <Notes>20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23</vt:i4>
      </vt:variant>
    </vt:vector>
  </HeadingPairs>
  <TitlesOfParts>
    <vt:vector size="31" baseType="lpstr">
      <vt:lpstr>Arial</vt:lpstr>
      <vt:lpstr>Arno Pro Smbd</vt:lpstr>
      <vt:lpstr>Bookman Old Style</vt:lpstr>
      <vt:lpstr>Calibri</vt:lpstr>
      <vt:lpstr>Open Sans</vt:lpstr>
      <vt:lpstr>Times New Roman</vt:lpstr>
      <vt:lpstr>Wingdings</vt:lpstr>
      <vt:lpstr>Tema do Office</vt:lpstr>
      <vt:lpstr>Apresentação do PowerPoint</vt:lpstr>
      <vt:lpstr> </vt:lpstr>
      <vt:lpstr>Contextualização</vt:lpstr>
      <vt:lpstr>Contextualização</vt:lpstr>
      <vt:lpstr>Contextualização</vt:lpstr>
      <vt:lpstr>Contextualização</vt:lpstr>
      <vt:lpstr>Contextualização</vt:lpstr>
      <vt:lpstr>Contextualização - IPI</vt:lpstr>
      <vt:lpstr>Contextualização - IPI</vt:lpstr>
      <vt:lpstr>Contextualização - IPI</vt:lpstr>
      <vt:lpstr>Contextualização - IPI</vt:lpstr>
      <vt:lpstr>Contextualização - ZFM</vt:lpstr>
      <vt:lpstr>Contextualização - ZFM</vt:lpstr>
      <vt:lpstr>Contextualização - ZFM</vt:lpstr>
      <vt:lpstr>TRF da 3ª Região</vt:lpstr>
      <vt:lpstr>STF – RE 592.891</vt:lpstr>
      <vt:lpstr>Sustentação Oral – Link</vt:lpstr>
      <vt:lpstr>Voto Min. Alexandre de Moraes</vt:lpstr>
      <vt:lpstr>Voto Min. Rosa Weber</vt:lpstr>
      <vt:lpstr>Voto Min. Edson Fachin</vt:lpstr>
      <vt:lpstr>   Resultado do julgamento</vt:lpstr>
      <vt:lpstr>Outras Questões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CAIO TAKANO</dc:creator>
  <cp:lastModifiedBy>Túlio Venturini de Souza | DAS Advogados</cp:lastModifiedBy>
  <cp:revision>613</cp:revision>
  <dcterms:created xsi:type="dcterms:W3CDTF">2012-04-17T00:21:09Z</dcterms:created>
  <dcterms:modified xsi:type="dcterms:W3CDTF">2020-09-24T11:29:33Z</dcterms:modified>
</cp:coreProperties>
</file>