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5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notesMasterIdLst>
    <p:notesMasterId r:id="rId21"/>
  </p:notesMasterIdLst>
  <p:handoutMasterIdLst>
    <p:handoutMasterId r:id="rId22"/>
  </p:handoutMasterIdLst>
  <p:sldIdLst>
    <p:sldId id="446" r:id="rId13"/>
    <p:sldId id="620" r:id="rId14"/>
    <p:sldId id="621" r:id="rId15"/>
    <p:sldId id="622" r:id="rId16"/>
    <p:sldId id="689" r:id="rId17"/>
    <p:sldId id="690" r:id="rId18"/>
    <p:sldId id="691" r:id="rId19"/>
    <p:sldId id="679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to Vanin" initials="VV" lastIdx="1" clrIdx="0">
    <p:extLst>
      <p:ext uri="{19B8F6BF-5375-455C-9EA6-DF929625EA0E}">
        <p15:presenceInfo xmlns:p15="http://schemas.microsoft.com/office/powerpoint/2012/main" userId="ab049b3e1bfdcd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324"/>
    <a:srgbClr val="C0C1BF"/>
    <a:srgbClr val="7B2629"/>
    <a:srgbClr val="90272A"/>
    <a:srgbClr val="4D4D4F"/>
    <a:srgbClr val="505150"/>
    <a:srgbClr val="205C77"/>
    <a:srgbClr val="000000"/>
    <a:srgbClr val="226A8A"/>
    <a:srgbClr val="0F6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0"/>
  </p:normalViewPr>
  <p:slideViewPr>
    <p:cSldViewPr snapToGrid="0" snapToObjects="1">
      <p:cViewPr varScale="1">
        <p:scale>
          <a:sx n="100" d="100"/>
          <a:sy n="100" d="100"/>
        </p:scale>
        <p:origin x="82" y="30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973D1-BC9A-4EEB-8C7C-54D973C31F64}" type="datetimeFigureOut">
              <a:rPr lang="pt-BR" smtClean="0"/>
              <a:t>21/11/2020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F3358-085B-4A7D-A503-842E9EF86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92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9F337E-1A9C-492B-9F8B-3FE1295DB191}" type="slidenum">
              <a:rPr lang="pt-BR" altLang="en-US" smtClean="0"/>
              <a:pPr/>
              <a:t>1</a:t>
            </a:fld>
            <a:endParaRPr lang="pt-BR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549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92717"/>
            <a:ext cx="9142096" cy="35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0F66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82207"/>
            <a:ext cx="9144000" cy="3612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dina@if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hyperlink" Target="mailto:vanin@if.usp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137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12" Type="http://schemas.openxmlformats.org/officeDocument/2006/relationships/image" Target="../media/image136.png"/><Relationship Id="rId17" Type="http://schemas.openxmlformats.org/officeDocument/2006/relationships/image" Target="../media/image141.png"/><Relationship Id="rId2" Type="http://schemas.openxmlformats.org/officeDocument/2006/relationships/image" Target="../media/image127.png"/><Relationship Id="rId16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1.png"/><Relationship Id="rId11" Type="http://schemas.openxmlformats.org/officeDocument/2006/relationships/image" Target="../media/image135.png"/><Relationship Id="rId5" Type="http://schemas.openxmlformats.org/officeDocument/2006/relationships/image" Target="../media/image130.png"/><Relationship Id="rId15" Type="http://schemas.openxmlformats.org/officeDocument/2006/relationships/image" Target="../media/image139.png"/><Relationship Id="rId10" Type="http://schemas.openxmlformats.org/officeDocument/2006/relationships/image" Target="../media/image134.png"/><Relationship Id="rId4" Type="http://schemas.openxmlformats.org/officeDocument/2006/relationships/image" Target="../media/image129.png"/><Relationship Id="rId9" Type="http://schemas.openxmlformats.org/officeDocument/2006/relationships/image" Target="../media/image133.png"/><Relationship Id="rId14" Type="http://schemas.openxmlformats.org/officeDocument/2006/relationships/image" Target="../media/image1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29.png"/><Relationship Id="rId3" Type="http://schemas.openxmlformats.org/officeDocument/2006/relationships/image" Target="../media/image142.png"/><Relationship Id="rId21" Type="http://schemas.openxmlformats.org/officeDocument/2006/relationships/image" Target="../media/image16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8.png"/><Relationship Id="rId2" Type="http://schemas.openxmlformats.org/officeDocument/2006/relationships/image" Target="../media/image10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5.png"/><Relationship Id="rId11" Type="http://schemas.openxmlformats.org/officeDocument/2006/relationships/image" Target="../media/image15.png"/><Relationship Id="rId24" Type="http://schemas.openxmlformats.org/officeDocument/2006/relationships/image" Target="../media/image27.png"/><Relationship Id="rId5" Type="http://schemas.openxmlformats.org/officeDocument/2006/relationships/image" Target="../media/image144.png"/><Relationship Id="rId15" Type="http://schemas.openxmlformats.org/officeDocument/2006/relationships/image" Target="../media/image19.png"/><Relationship Id="rId23" Type="http://schemas.openxmlformats.org/officeDocument/2006/relationships/image" Target="../media/image26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143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54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3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5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51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Relationship Id="rId27" Type="http://schemas.openxmlformats.org/officeDocument/2006/relationships/image" Target="../media/image5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029685" y="-2391"/>
            <a:ext cx="4956061" cy="104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pt-BR" sz="3000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>Mecânica</a:t>
            </a:r>
            <a:br>
              <a:rPr lang="pt-BR" sz="3000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</a:br>
            <a:r>
              <a:rPr lang="pt-BR" sz="2100" b="1" kern="0" dirty="0">
                <a:ea typeface="+mj-ea"/>
                <a:cs typeface="Arial" pitchFamily="34" charset="0"/>
              </a:rPr>
              <a:t>4300153 – Segundo semestre de 2020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pt-BR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>22</a:t>
            </a:r>
            <a:r>
              <a:rPr lang="pt-BR" b="1" kern="0" baseline="30000" dirty="0">
                <a:solidFill>
                  <a:srgbClr val="FF0000"/>
                </a:solidFill>
                <a:ea typeface="+mj-ea"/>
                <a:cs typeface="Arial" pitchFamily="34" charset="0"/>
              </a:rPr>
              <a:t>a</a:t>
            </a:r>
            <a:r>
              <a:rPr lang="pt-BR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> Aula. Aplicação da energia nas colisões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1730" y="3938095"/>
            <a:ext cx="5076825" cy="88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kern="0" dirty="0"/>
              <a:t>Nilberto Medina e Vito Vanin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kern="0" dirty="0">
                <a:solidFill>
                  <a:srgbClr val="002060"/>
                </a:solidFill>
                <a:hlinkClick r:id="rId3"/>
              </a:rPr>
              <a:t>medina@if.usp.br</a:t>
            </a:r>
            <a:r>
              <a:rPr lang="pt-BR" b="1" kern="0" dirty="0">
                <a:solidFill>
                  <a:srgbClr val="002060"/>
                </a:solidFill>
              </a:rPr>
              <a:t>, </a:t>
            </a:r>
            <a:r>
              <a:rPr lang="pt-BR" b="1" kern="0" dirty="0">
                <a:solidFill>
                  <a:srgbClr val="002060"/>
                </a:solidFill>
                <a:hlinkClick r:id="rId4"/>
              </a:rPr>
              <a:t>vanin@if.usp.br</a:t>
            </a:r>
            <a:endParaRPr lang="pt-BR" b="1" kern="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kern="0" dirty="0">
                <a:solidFill>
                  <a:srgbClr val="002060"/>
                </a:solidFill>
              </a:rPr>
              <a:t>23-24/11/2020</a:t>
            </a:r>
          </a:p>
        </p:txBody>
      </p:sp>
      <p:sp>
        <p:nvSpPr>
          <p:cNvPr id="2" name="AutoShape 6" descr="Resultado de imagem para galileo galilei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42" y="1051735"/>
            <a:ext cx="5210036" cy="288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2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8792" y="-122820"/>
            <a:ext cx="1821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70C0"/>
                </a:solidFill>
              </a:rPr>
              <a:t>Avisos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65467" y="851836"/>
            <a:ext cx="84204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Participar das monitorias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Listas de exercícios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8, finalizar!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Entrega do relatório 6 até domingo a noite.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Participem do Fórum sobre “Experimentos Online”</a:t>
            </a:r>
          </a:p>
        </p:txBody>
      </p:sp>
    </p:spTree>
    <p:extLst>
      <p:ext uri="{BB962C8B-B14F-4D97-AF65-F5344CB8AC3E}">
        <p14:creationId xmlns:p14="http://schemas.microsoft.com/office/powerpoint/2010/main" val="144102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8949" y="76782"/>
            <a:ext cx="900485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Trabalho e Energia Cinética</a:t>
            </a:r>
          </a:p>
          <a:p>
            <a:r>
              <a:rPr lang="pt-BR" b="1" dirty="0"/>
              <a:t>Livro texto - HRK</a:t>
            </a:r>
          </a:p>
          <a:p>
            <a:r>
              <a:rPr lang="pt-BR" dirty="0"/>
              <a:t>11.1 Trabalho e Energia</a:t>
            </a:r>
          </a:p>
          <a:p>
            <a:r>
              <a:rPr lang="pt-BR" dirty="0"/>
              <a:t>11.2 Trabalho realizado por uma força constante</a:t>
            </a:r>
          </a:p>
          <a:p>
            <a:r>
              <a:rPr lang="pt-BR" dirty="0"/>
              <a:t>11.3 Potência</a:t>
            </a:r>
          </a:p>
          <a:p>
            <a:r>
              <a:rPr lang="pt-BR" dirty="0"/>
              <a:t>11.4 Trabalho realizado por uma força variável</a:t>
            </a:r>
          </a:p>
          <a:p>
            <a:r>
              <a:rPr lang="pt-BR" dirty="0"/>
              <a:t>11.6 Teorema do Trabalho – Energia</a:t>
            </a:r>
          </a:p>
          <a:p>
            <a:r>
              <a:rPr lang="pt-BR" b="1" dirty="0"/>
              <a:t>11.8 Energia cinética em colisões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45992ED-F437-4BD3-A6EB-288B1219FFD9}"/>
              </a:ext>
            </a:extLst>
          </p:cNvPr>
          <p:cNvSpPr txBox="1"/>
          <p:nvPr/>
        </p:nvSpPr>
        <p:spPr>
          <a:xfrm>
            <a:off x="208949" y="2539290"/>
            <a:ext cx="86935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Definir trabalho.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Calcular o trabalho de uma força constante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Definir potência – taxa de realização de trabalho/tempo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Calcular o trabalho de uma força variável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Definir a energia de movimento = energia cinética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Relacionar trabalho com energia cinética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/>
              <a:t>Verificar o comportamento da Energia Cinética nas colisões</a:t>
            </a:r>
          </a:p>
        </p:txBody>
      </p:sp>
    </p:spTree>
    <p:extLst>
      <p:ext uri="{BB962C8B-B14F-4D97-AF65-F5344CB8AC3E}">
        <p14:creationId xmlns:p14="http://schemas.microsoft.com/office/powerpoint/2010/main" val="99578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2712" y="834179"/>
            <a:ext cx="90048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Livro texto - HRK</a:t>
            </a:r>
          </a:p>
          <a:p>
            <a:endParaRPr lang="pt-BR" sz="2000" b="1" dirty="0"/>
          </a:p>
          <a:p>
            <a:endParaRPr lang="pt-BR" sz="2000" b="1" dirty="0"/>
          </a:p>
          <a:p>
            <a:r>
              <a:rPr lang="pt-BR" sz="2000" b="1" dirty="0">
                <a:solidFill>
                  <a:srgbClr val="FF0000"/>
                </a:solidFill>
              </a:rPr>
              <a:t>Capítulo 11 Trabalho e energia</a:t>
            </a:r>
          </a:p>
          <a:p>
            <a:r>
              <a:rPr lang="pt-BR" sz="2000" b="1" dirty="0">
                <a:solidFill>
                  <a:srgbClr val="FF0000"/>
                </a:solidFill>
              </a:rPr>
              <a:t>			Energia cinética – energia relacionada com o movimento</a:t>
            </a:r>
          </a:p>
          <a:p>
            <a:endParaRPr lang="pt-BR" sz="2000" b="1" dirty="0"/>
          </a:p>
          <a:p>
            <a:r>
              <a:rPr lang="pt-BR" sz="2000" b="1" dirty="0"/>
              <a:t>Capítulo 12  Energia potencial</a:t>
            </a:r>
          </a:p>
          <a:p>
            <a:endParaRPr lang="pt-BR" sz="2000" b="1" dirty="0"/>
          </a:p>
          <a:p>
            <a:r>
              <a:rPr lang="pt-BR" sz="2000" b="1" dirty="0"/>
              <a:t>Capítulo 13 Conservação da Energia Mecânica</a:t>
            </a:r>
          </a:p>
        </p:txBody>
      </p:sp>
      <p:sp>
        <p:nvSpPr>
          <p:cNvPr id="3" name="Retângulo 2"/>
          <p:cNvSpPr/>
          <p:nvPr/>
        </p:nvSpPr>
        <p:spPr>
          <a:xfrm>
            <a:off x="208949" y="69673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Próximos capítulos</a:t>
            </a:r>
          </a:p>
        </p:txBody>
      </p:sp>
    </p:spTree>
    <p:extLst>
      <p:ext uri="{BB962C8B-B14F-4D97-AF65-F5344CB8AC3E}">
        <p14:creationId xmlns:p14="http://schemas.microsoft.com/office/powerpoint/2010/main" val="24836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0" y="414745"/>
                <a:ext cx="7637930" cy="927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>
                  <a:spcAft>
                    <a:spcPts val="600"/>
                  </a:spcAft>
                </a:pPr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e B se chocam; massa de A é 2,0 kg e a de B é 3,0 kg. Velocidades antes da colisão: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𝑖𝐴</m:t>
                        </m:r>
                      </m:sub>
                    </m:sSub>
                    <m:r>
                      <a:rPr lang="pt-BR" sz="1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=15</m:t>
                    </m:r>
                    <m:acc>
                      <m:accPr>
                        <m:chr m:val="⃗"/>
                        <m:ctrlP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pt-BR" sz="1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+30</m:t>
                    </m:r>
                    <m:acc>
                      <m:accPr>
                        <m:chr m:val="⃗"/>
                        <m:ctrlP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𝑖𝐵</m:t>
                        </m:r>
                      </m:sub>
                    </m:sSub>
                    <m:r>
                      <a:rPr lang="pt-BR" sz="1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=−10</m:t>
                    </m:r>
                    <m:acc>
                      <m:accPr>
                        <m:chr m:val="⃗"/>
                        <m:ctrlP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pt-BR" sz="1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+5</m:t>
                    </m:r>
                    <m:acc>
                      <m:accPr>
                        <m:chr m:val="⃗"/>
                        <m:ctrlP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pt-BR" sz="16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 </m:t>
                    </m:r>
                    <m:r>
                      <m:rPr>
                        <m:sty m:val="p"/>
                      </m:rPr>
                      <a:rPr lang="pt-BR" sz="16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pós a colisão,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𝑓𝐴</m:t>
                        </m:r>
                      </m:sub>
                    </m:sSub>
                    <m:r>
                      <a:rPr lang="pt-BR" sz="1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=−6</m:t>
                    </m:r>
                    <m:acc>
                      <m:accPr>
                        <m:chr m:val="⃗"/>
                        <m:ctrlP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pt-BR" sz="1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+30</m:t>
                    </m:r>
                    <m:acc>
                      <m:accPr>
                        <m:chr m:val="⃗"/>
                        <m:ctrlP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(em m/s). </a:t>
                </a:r>
              </a:p>
              <a:p>
                <a:pPr algn="just" hangingPunct="0">
                  <a:spcAft>
                    <a:spcPts val="600"/>
                  </a:spcAft>
                </a:pPr>
                <a:r>
                  <a:rPr lang="pt-BR" sz="16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Determine: </a:t>
                </a:r>
                <a:r>
                  <a:rPr lang="pt-BR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velocidade final de B.</a:t>
                </a:r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4745"/>
                <a:ext cx="7637930" cy="927690"/>
              </a:xfrm>
              <a:prstGeom prst="rect">
                <a:avLst/>
              </a:prstGeom>
              <a:blipFill>
                <a:blip r:embed="rId2"/>
                <a:stretch>
                  <a:fillRect l="-399" t="-1974" r="-399" b="-78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2"/>
          <p:cNvSpPr/>
          <p:nvPr/>
        </p:nvSpPr>
        <p:spPr>
          <a:xfrm>
            <a:off x="-88900" y="2731899"/>
            <a:ext cx="4976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spcAft>
                <a:spcPts val="600"/>
              </a:spcAft>
            </a:pPr>
            <a:r>
              <a:rPr lang="pt-B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energia cinética ganha ou perdida na colisão</a:t>
            </a:r>
            <a:r>
              <a:rPr lang="pt-B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5314" y="7684"/>
            <a:ext cx="4418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070C0"/>
                </a:solidFill>
              </a:rPr>
              <a:t>Lista 8. Exercício 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49521" y="1352256"/>
                <a:ext cx="691279" cy="3015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1" y="1352256"/>
                <a:ext cx="691279" cy="301557"/>
              </a:xfrm>
              <a:prstGeom prst="rect">
                <a:avLst/>
              </a:prstGeom>
              <a:blipFill>
                <a:blip r:embed="rId3"/>
                <a:stretch>
                  <a:fillRect l="-6195" t="-32653" r="-35398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255480" y="1378349"/>
                <a:ext cx="2981326" cy="2659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pt-B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𝑖𝐴</m:t>
                        </m:r>
                      </m:sub>
                    </m:sSub>
                    <m:sSub>
                      <m:sSubPr>
                        <m:ctrlPr>
                          <a:rPr lang="pt-B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pt-B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pt-B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𝑓𝐵</m:t>
                        </m:r>
                      </m:sub>
                    </m:sSub>
                  </m:oMath>
                </a14:m>
                <a:r>
                  <a:rPr lang="pt-BR" sz="16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pt-B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pt-BR" sz="16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480" y="1378349"/>
                <a:ext cx="2981326" cy="265970"/>
              </a:xfrm>
              <a:prstGeom prst="rect">
                <a:avLst/>
              </a:prstGeom>
              <a:blipFill>
                <a:blip r:embed="rId4"/>
                <a:stretch>
                  <a:fillRect l="-1840" t="-31818" r="-613" b="-409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49520" y="1747178"/>
                <a:ext cx="5417561" cy="2659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t-B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  <m:sSub>
                          <m:sSubPr>
                            <m:ctrlPr>
                              <a:rPr lang="pt-B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𝑓𝐵</m:t>
                            </m:r>
                          </m:sub>
                        </m:sSub>
                        <m:r>
                          <a:rPr lang="pt-B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=2,0(</m:t>
                        </m:r>
                      </m:e>
                      <m:sub>
                        <m:r>
                          <a:rPr lang="pt-B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pt-B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15</m:t>
                    </m:r>
                    <m:acc>
                      <m:accPr>
                        <m:chr m:val="⃗"/>
                        <m:ctrlP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pt-B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+30</m:t>
                    </m:r>
                    <m:acc>
                      <m:accPr>
                        <m:chr m:val="⃗"/>
                        <m:ctrlP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pt-B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pt-B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+3,0</m:t>
                    </m:r>
                    <m:d>
                      <m:dPr>
                        <m:ctrlPr>
                          <a:rPr lang="pt-B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−10</m:t>
                        </m:r>
                        <m:acc>
                          <m:accPr>
                            <m:chr m:val="⃗"/>
                            <m:ctrlPr>
                              <a:rPr lang="pt-B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+5</m:t>
                        </m:r>
                        <m:acc>
                          <m:accPr>
                            <m:chr m:val="⃗"/>
                            <m:ctrlPr>
                              <a:rPr lang="pt-B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acc>
                      </m:e>
                    </m:d>
                    <m:r>
                      <a:rPr lang="pt-B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−2,0(</m:t>
                    </m:r>
                    <m:r>
                      <a:rPr lang="pt-B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−6</m:t>
                    </m:r>
                    <m:acc>
                      <m:accPr>
                        <m:chr m:val="⃗"/>
                        <m:ctrlP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pt-B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+30</m:t>
                    </m:r>
                    <m:acc>
                      <m:accPr>
                        <m:chr m:val="⃗"/>
                        <m:ctrlP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pt-BR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0" y="1747178"/>
                <a:ext cx="5417561" cy="265970"/>
              </a:xfrm>
              <a:prstGeom prst="rect">
                <a:avLst/>
              </a:prstGeom>
              <a:blipFill>
                <a:blip r:embed="rId5"/>
                <a:stretch>
                  <a:fillRect l="-1351" t="-34884" r="-1914" b="-395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143582" y="2132048"/>
                <a:ext cx="2586204" cy="5178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pt-B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𝑓𝐵</m:t>
                              </m:r>
                            </m:sub>
                          </m:sSub>
                          <m:r>
                            <a:rPr lang="pt-B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pt-B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acc>
                                <m:accPr>
                                  <m:chr m:val="⃗"/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</m:acc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+15</m:t>
                              </m:r>
                              <m:acc>
                                <m:accPr>
                                  <m:chr m:val="⃗"/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pt-B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  <m:sub>
                          <m:r>
                            <a:rPr lang="pt-B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pt-BR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acc>
                        <m:accPr>
                          <m:chr m:val="⃗"/>
                          <m:ctrlPr>
                            <a:rPr lang="pt-BR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</m:acc>
                      <m:r>
                        <a:rPr lang="pt-BR" sz="1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acc>
                        <m:accPr>
                          <m:chr m:val="⃗"/>
                          <m:ctrlPr>
                            <a:rPr lang="pt-BR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e>
                      </m:acc>
                      <m:r>
                        <a:rPr lang="pt-BR" sz="16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</m:t>
                      </m:r>
                    </m:oMath>
                  </m:oMathPara>
                </a14:m>
                <a:endParaRPr lang="pt-BR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82" y="2132048"/>
                <a:ext cx="2586204" cy="5178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3138341" y="2203554"/>
                <a:ext cx="2293833" cy="39158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𝑓𝐵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4</m:t>
                    </m:r>
                    <m:acc>
                      <m:accPr>
                        <m:chr m:val="⃗"/>
                        <m:ctrlPr>
                          <a:rPr lang="pt-B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pt-B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+5</m:t>
                    </m:r>
                    <m:acc>
                      <m:accPr>
                        <m:chr m:val="⃗"/>
                        <m:ctrlPr>
                          <a:rPr lang="pt-B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em m/s</a:t>
                </a:r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341" y="2203554"/>
                <a:ext cx="2293833" cy="391582"/>
              </a:xfrm>
              <a:prstGeom prst="rect">
                <a:avLst/>
              </a:prstGeom>
              <a:blipFill>
                <a:blip r:embed="rId7"/>
                <a:stretch>
                  <a:fillRect t="-20000" r="-1596" b="-169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4029489" y="2664295"/>
                <a:ext cx="2356820" cy="495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pt-BR" sz="1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sz="1400" b="0" i="1" smtClean="0">
                                  <a:latin typeface="Cambria Math" panose="02040503050406030204" pitchFamily="18" charset="0"/>
                                </a:rPr>
                                <m:t>𝑖𝐴</m:t>
                              </m:r>
                            </m:sub>
                          </m:sSub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pt-BR" sz="14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sz="1400" b="0" i="1" smtClean="0">
                                  <a:latin typeface="Cambria Math" panose="02040503050406030204" pitchFamily="18" charset="0"/>
                                </a:rPr>
                                <m:t>𝑖𝐵</m:t>
                              </m:r>
                            </m:sub>
                          </m:sSub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489" y="2664295"/>
                <a:ext cx="2356820" cy="495649"/>
              </a:xfrm>
              <a:prstGeom prst="rect">
                <a:avLst/>
              </a:prstGeom>
              <a:blipFill>
                <a:blip r:embed="rId8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6386309" y="2664295"/>
                <a:ext cx="27028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pt-B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4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pt-BR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 sz="1400" i="1">
                                <a:latin typeface="Cambria Math" panose="02040503050406030204" pitchFamily="18" charset="0"/>
                              </a:rPr>
                              <m:t>𝑖𝐴</m:t>
                            </m:r>
                          </m:sub>
                        </m:sSub>
                        <m:r>
                          <a:rPr lang="pt-BR" sz="1400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pt-B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1400" i="1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pt-BR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sz="1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1400" i="1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pt-BR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sz="1400" b="0" i="1" smtClean="0">
                        <a:latin typeface="Cambria Math" panose="02040503050406030204" pitchFamily="18" charset="0"/>
                      </a:rPr>
                      <m:t>=1125</m:t>
                    </m:r>
                    <m:sSup>
                      <m:sSupPr>
                        <m:ctrlPr>
                          <a:rPr lang="pt-BR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pt-BR" sz="1400">
                                <a:latin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pt-BR" sz="140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m:rPr>
                                <m:sty m:val="p"/>
                              </m:rPr>
                              <a:rPr lang="pt-BR" sz="140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d>
                      </m:e>
                      <m:sup>
                        <m:r>
                          <a:rPr lang="pt-B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1400" dirty="0"/>
                  <a:t> </a:t>
                </a: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309" y="2664295"/>
                <a:ext cx="2702856" cy="215444"/>
              </a:xfrm>
              <a:prstGeom prst="rect">
                <a:avLst/>
              </a:prstGeom>
              <a:blipFill>
                <a:blip r:embed="rId9"/>
                <a:stretch>
                  <a:fillRect l="-3160" t="-34286" b="-371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6334271" y="2971494"/>
                <a:ext cx="26073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acc>
                                <m:accPr>
                                  <m:chr m:val="⃗"/>
                                  <m:ctrlP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𝑖𝐵</m:t>
                              </m:r>
                            </m:sub>
                          </m:s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=125</m:t>
                      </m:r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pt-BR" sz="140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pt-BR" sz="140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lang="pt-BR" sz="140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</m:d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271" y="2971494"/>
                <a:ext cx="2607317" cy="215444"/>
              </a:xfrm>
              <a:prstGeom prst="rect">
                <a:avLst/>
              </a:prstGeom>
              <a:blipFill>
                <a:blip r:embed="rId10"/>
                <a:stretch>
                  <a:fillRect t="-33333" b="-3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157690" y="3087279"/>
                <a:ext cx="3429000" cy="495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∙1125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∙125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=1312 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90" y="3087279"/>
                <a:ext cx="3429000" cy="495649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ângulo 14"/>
              <p:cNvSpPr/>
              <p:nvPr/>
            </p:nvSpPr>
            <p:spPr>
              <a:xfrm>
                <a:off x="326392" y="3591498"/>
                <a:ext cx="2356820" cy="495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pt-BR" sz="1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sz="1400" b="0" i="1" smtClean="0">
                                  <a:latin typeface="Cambria Math" panose="02040503050406030204" pitchFamily="18" charset="0"/>
                                </a:rPr>
                                <m:t>𝑓𝐴</m:t>
                              </m:r>
                            </m:sub>
                          </m:sSub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pt-BR" sz="14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sz="1400" b="0" i="1" smtClean="0">
                                  <a:latin typeface="Cambria Math" panose="02040503050406030204" pitchFamily="18" charset="0"/>
                                </a:rPr>
                                <m:t>𝑓𝐵</m:t>
                              </m:r>
                            </m:sub>
                          </m:sSub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5" name="Retâ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92" y="3591498"/>
                <a:ext cx="2356820" cy="495649"/>
              </a:xfrm>
              <a:prstGeom prst="rect">
                <a:avLst/>
              </a:prstGeom>
              <a:blipFill>
                <a:blip r:embed="rId12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2829469" y="3553411"/>
                <a:ext cx="2527359" cy="2369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acc>
                                <m:accPr>
                                  <m:chr m:val="⃗"/>
                                  <m:ctrlP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𝑓𝐴</m:t>
                              </m:r>
                            </m:sub>
                          </m:s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=936</m:t>
                      </m:r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pt-BR" sz="140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pt-BR" sz="140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lang="pt-BR" sz="140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</m:d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469" y="3553411"/>
                <a:ext cx="2527359" cy="236924"/>
              </a:xfrm>
              <a:prstGeom prst="rect">
                <a:avLst/>
              </a:prstGeom>
              <a:blipFill>
                <a:blip r:embed="rId13"/>
                <a:stretch>
                  <a:fillRect l="-1928" t="-33333" b="-205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829469" y="3820279"/>
                <a:ext cx="2332433" cy="2369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acc>
                                <m:accPr>
                                  <m:chr m:val="⃗"/>
                                  <m:ctrlP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𝑓𝐵</m:t>
                              </m:r>
                            </m:sub>
                          </m:s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=41</m:t>
                      </m:r>
                      <m:sSup>
                        <m:s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pt-BR" sz="140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pt-BR" sz="140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lang="pt-BR" sz="140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</m:d>
                        </m:e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469" y="3820279"/>
                <a:ext cx="2332433" cy="236924"/>
              </a:xfrm>
              <a:prstGeom prst="rect">
                <a:avLst/>
              </a:prstGeom>
              <a:blipFill>
                <a:blip r:embed="rId14"/>
                <a:stretch>
                  <a:fillRect l="-2089" t="-33333" b="-205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-148376" y="4232902"/>
                <a:ext cx="3429000" cy="495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∙936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∙41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=998 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8376" y="4232902"/>
                <a:ext cx="3429000" cy="495649"/>
              </a:xfrm>
              <a:prstGeom prst="rect">
                <a:avLst/>
              </a:prstGeom>
              <a:blipFill>
                <a:blip r:embed="rId1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3340100" y="4357937"/>
                <a:ext cx="1412886" cy="307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100" y="4357937"/>
                <a:ext cx="1412886" cy="307905"/>
              </a:xfrm>
              <a:prstGeom prst="rect">
                <a:avLst/>
              </a:prstGeom>
              <a:blipFill>
                <a:blip r:embed="rId16"/>
                <a:stretch>
                  <a:fillRect l="-3448" r="-862" b="-3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eta para a Direita 19">
            <a:extLst>
              <a:ext uri="{FF2B5EF4-FFF2-40B4-BE49-F238E27FC236}">
                <a16:creationId xmlns:a16="http://schemas.microsoft.com/office/drawing/2014/main" id="{04C58A49-75C2-4F97-A66C-0DD4425BDDBD}"/>
              </a:ext>
            </a:extLst>
          </p:cNvPr>
          <p:cNvSpPr/>
          <p:nvPr/>
        </p:nvSpPr>
        <p:spPr>
          <a:xfrm>
            <a:off x="4845801" y="4398305"/>
            <a:ext cx="384005" cy="18477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5432174" y="4338098"/>
                <a:ext cx="1362809" cy="27699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=−314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174" y="4338098"/>
                <a:ext cx="1362809" cy="276999"/>
              </a:xfrm>
              <a:prstGeom prst="rect">
                <a:avLst/>
              </a:prstGeom>
              <a:blipFill>
                <a:blip r:embed="rId17"/>
                <a:stretch>
                  <a:fillRect l="-2679" r="-4464" b="-3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>
            <a:extLst>
              <a:ext uri="{FF2B5EF4-FFF2-40B4-BE49-F238E27FC236}">
                <a16:creationId xmlns:a16="http://schemas.microsoft.com/office/drawing/2014/main" id="{0ACF454F-F350-444F-9434-A7FC2348E746}"/>
              </a:ext>
            </a:extLst>
          </p:cNvPr>
          <p:cNvSpPr txBox="1"/>
          <p:nvPr/>
        </p:nvSpPr>
        <p:spPr>
          <a:xfrm>
            <a:off x="6997351" y="4144425"/>
            <a:ext cx="200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Colisão inelástica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perda de energia</a:t>
            </a:r>
          </a:p>
        </p:txBody>
      </p:sp>
    </p:spTree>
    <p:extLst>
      <p:ext uri="{BB962C8B-B14F-4D97-AF65-F5344CB8AC3E}">
        <p14:creationId xmlns:p14="http://schemas.microsoft.com/office/powerpoint/2010/main" val="325839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653" y="367247"/>
            <a:ext cx="58328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Átomo de hidrogênio com velocidade cuja magnitude é </a:t>
            </a:r>
            <a:r>
              <a:rPr lang="pt-BR" sz="16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colide </a:t>
            </a:r>
          </a:p>
          <a:p>
            <a:pPr algn="just" hangingPunct="0"/>
            <a:r>
              <a:rPr lang="pt-BR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elasticamente</a:t>
            </a:r>
            <a:r>
              <a:rPr lang="pt-BR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molécula de hidrogênio em repouso e deflete 45</a:t>
            </a:r>
            <a:r>
              <a:rPr lang="pt-BR" sz="1600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spcAft>
                <a:spcPts val="0"/>
              </a:spcAft>
              <a:buFont typeface="+mj-lt"/>
              <a:buAutoNum type="alphaLcParenR"/>
            </a:pPr>
            <a: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Calcule a magnitude da velocidade do átomo após a colisão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5314" y="7684"/>
            <a:ext cx="4418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070C0"/>
                </a:solidFill>
              </a:rPr>
              <a:t>Lista 8. Exercício 11</a:t>
            </a:r>
          </a:p>
        </p:txBody>
      </p:sp>
      <p:sp>
        <p:nvSpPr>
          <p:cNvPr id="5" name="Oval 34"/>
          <p:cNvSpPr>
            <a:spLocks noChangeArrowheads="1"/>
          </p:cNvSpPr>
          <p:nvPr/>
        </p:nvSpPr>
        <p:spPr bwMode="auto">
          <a:xfrm>
            <a:off x="7087380" y="1533035"/>
            <a:ext cx="144462" cy="144463"/>
          </a:xfrm>
          <a:prstGeom prst="ellipse">
            <a:avLst/>
          </a:prstGeom>
          <a:solidFill>
            <a:srgbClr val="FF0000"/>
          </a:solidFill>
          <a:ln w="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>
            <a:off x="7857981" y="777720"/>
            <a:ext cx="9525" cy="1424517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6991081" y="1566238"/>
            <a:ext cx="2042160" cy="38894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29"/>
          <p:cNvSpPr>
            <a:spLocks/>
          </p:cNvSpPr>
          <p:nvPr/>
        </p:nvSpPr>
        <p:spPr bwMode="auto">
          <a:xfrm>
            <a:off x="8198789" y="1567897"/>
            <a:ext cx="98425" cy="252412"/>
          </a:xfrm>
          <a:custGeom>
            <a:avLst/>
            <a:gdLst>
              <a:gd name="T0" fmla="*/ 0 w 62"/>
              <a:gd name="T1" fmla="*/ 159 h 159"/>
              <a:gd name="T2" fmla="*/ 62 w 62"/>
              <a:gd name="T3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" h="159">
                <a:moveTo>
                  <a:pt x="0" y="159"/>
                </a:moveTo>
                <a:cubicBezTo>
                  <a:pt x="40" y="114"/>
                  <a:pt x="62" y="57"/>
                  <a:pt x="62" y="0"/>
                </a:cubicBez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cxnSp>
        <p:nvCxnSpPr>
          <p:cNvPr id="9" name="Conector de Seta Reta 8"/>
          <p:cNvCxnSpPr/>
          <p:nvPr/>
        </p:nvCxnSpPr>
        <p:spPr>
          <a:xfrm flipH="1">
            <a:off x="7884050" y="905180"/>
            <a:ext cx="565567" cy="680505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 flipV="1">
            <a:off x="7856370" y="1597805"/>
            <a:ext cx="845346" cy="550965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29"/>
          <p:cNvSpPr>
            <a:spLocks/>
          </p:cNvSpPr>
          <p:nvPr/>
        </p:nvSpPr>
        <p:spPr bwMode="auto">
          <a:xfrm rot="17964962">
            <a:off x="8138176" y="1262075"/>
            <a:ext cx="219652" cy="299031"/>
          </a:xfrm>
          <a:custGeom>
            <a:avLst/>
            <a:gdLst>
              <a:gd name="T0" fmla="*/ 0 w 62"/>
              <a:gd name="T1" fmla="*/ 159 h 159"/>
              <a:gd name="T2" fmla="*/ 62 w 62"/>
              <a:gd name="T3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" h="159">
                <a:moveTo>
                  <a:pt x="0" y="159"/>
                </a:moveTo>
                <a:cubicBezTo>
                  <a:pt x="40" y="114"/>
                  <a:pt x="62" y="57"/>
                  <a:pt x="62" y="0"/>
                </a:cubicBez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8220982" y="1167704"/>
                <a:ext cx="7952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=45°</m:t>
                      </m:r>
                    </m:oMath>
                  </m:oMathPara>
                </a14:m>
                <a:endParaRPr lang="pt-BR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982" y="1167704"/>
                <a:ext cx="795212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34"/>
          <p:cNvSpPr>
            <a:spLocks noChangeArrowheads="1"/>
          </p:cNvSpPr>
          <p:nvPr/>
        </p:nvSpPr>
        <p:spPr bwMode="auto">
          <a:xfrm>
            <a:off x="7447154" y="1489979"/>
            <a:ext cx="202461" cy="204124"/>
          </a:xfrm>
          <a:prstGeom prst="ellipse">
            <a:avLst/>
          </a:prstGeom>
          <a:solidFill>
            <a:srgbClr val="00B0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Oval 34"/>
          <p:cNvSpPr>
            <a:spLocks noChangeArrowheads="1"/>
          </p:cNvSpPr>
          <p:nvPr/>
        </p:nvSpPr>
        <p:spPr bwMode="auto">
          <a:xfrm>
            <a:off x="8232787" y="1832428"/>
            <a:ext cx="216830" cy="211368"/>
          </a:xfrm>
          <a:prstGeom prst="ellipse">
            <a:avLst/>
          </a:prstGeom>
          <a:solidFill>
            <a:srgbClr val="00B0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Rectangle 50"/>
          <p:cNvSpPr>
            <a:spLocks noChangeArrowheads="1"/>
          </p:cNvSpPr>
          <p:nvPr/>
        </p:nvSpPr>
        <p:spPr bwMode="auto">
          <a:xfrm>
            <a:off x="7468548" y="1680100"/>
            <a:ext cx="18915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pt-BR" altLang="pt-BR" sz="1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50"/>
          <p:cNvSpPr>
            <a:spLocks noChangeArrowheads="1"/>
          </p:cNvSpPr>
          <p:nvPr/>
        </p:nvSpPr>
        <p:spPr bwMode="auto">
          <a:xfrm>
            <a:off x="8019292" y="1902124"/>
            <a:ext cx="18915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pt-BR" altLang="pt-BR" sz="1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50"/>
          <p:cNvSpPr>
            <a:spLocks noChangeArrowheads="1"/>
          </p:cNvSpPr>
          <p:nvPr/>
        </p:nvSpPr>
        <p:spPr bwMode="auto">
          <a:xfrm>
            <a:off x="8077019" y="898162"/>
            <a:ext cx="1298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7087227" y="1250627"/>
                <a:ext cx="1846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7227" y="1250627"/>
                <a:ext cx="184666" cy="276999"/>
              </a:xfrm>
              <a:prstGeom prst="rect">
                <a:avLst/>
              </a:prstGeom>
              <a:blipFill>
                <a:blip r:embed="rId3"/>
                <a:stretch>
                  <a:fillRect l="-33333" t="-43478" r="-103333" b="-108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8874750" y="1578192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4750" y="1578192"/>
                <a:ext cx="141705" cy="215444"/>
              </a:xfrm>
              <a:prstGeom prst="rect">
                <a:avLst/>
              </a:prstGeom>
              <a:blipFill>
                <a:blip r:embed="rId4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7548384" y="708587"/>
                <a:ext cx="304801" cy="2222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384" y="708587"/>
                <a:ext cx="304801" cy="222250"/>
              </a:xfrm>
              <a:prstGeom prst="rect">
                <a:avLst/>
              </a:prstGeom>
              <a:blipFill>
                <a:blip r:embed="rId5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34"/>
          <p:cNvSpPr>
            <a:spLocks noChangeArrowheads="1"/>
          </p:cNvSpPr>
          <p:nvPr/>
        </p:nvSpPr>
        <p:spPr bwMode="auto">
          <a:xfrm>
            <a:off x="8233232" y="985818"/>
            <a:ext cx="144462" cy="144463"/>
          </a:xfrm>
          <a:prstGeom prst="ellipse">
            <a:avLst/>
          </a:prstGeom>
          <a:solidFill>
            <a:srgbClr val="FF0000"/>
          </a:solidFill>
          <a:ln w="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6932168" y="915181"/>
            <a:ext cx="679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7942094" y="587862"/>
            <a:ext cx="831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8358695" y="1554400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8695" y="1554400"/>
                <a:ext cx="214931" cy="276999"/>
              </a:xfrm>
              <a:prstGeom prst="rect">
                <a:avLst/>
              </a:prstGeom>
              <a:blipFill>
                <a:blip r:embed="rId6"/>
                <a:stretch>
                  <a:fillRect l="-28571" r="-25714" b="-2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50"/>
          <p:cNvSpPr>
            <a:spLocks noChangeArrowheads="1"/>
          </p:cNvSpPr>
          <p:nvPr/>
        </p:nvSpPr>
        <p:spPr bwMode="auto">
          <a:xfrm>
            <a:off x="7092927" y="1685914"/>
            <a:ext cx="1298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149521" y="1173924"/>
                <a:ext cx="691279" cy="3015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1" y="1173924"/>
                <a:ext cx="691279" cy="301557"/>
              </a:xfrm>
              <a:prstGeom prst="rect">
                <a:avLst/>
              </a:prstGeom>
              <a:blipFill>
                <a:blip r:embed="rId7"/>
                <a:stretch>
                  <a:fillRect l="-6195" t="-32653" r="-35398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1318722" y="1178921"/>
                <a:ext cx="37261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em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𝑚𝑣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(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722" y="1178921"/>
                <a:ext cx="3726148" cy="246221"/>
              </a:xfrm>
              <a:prstGeom prst="rect">
                <a:avLst/>
              </a:prstGeom>
              <a:blipFill>
                <a:blip r:embed="rId8"/>
                <a:stretch>
                  <a:fillRect r="-327" b="-317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aixaDeTexto 27"/>
          <p:cNvSpPr txBox="1"/>
          <p:nvPr/>
        </p:nvSpPr>
        <p:spPr>
          <a:xfrm>
            <a:off x="6991081" y="1820733"/>
            <a:ext cx="383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7378448" y="1841783"/>
            <a:ext cx="64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/>
              <p:cNvSpPr txBox="1"/>
              <p:nvPr/>
            </p:nvSpPr>
            <p:spPr>
              <a:xfrm>
                <a:off x="1273230" y="1468095"/>
                <a:ext cx="38569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em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       0=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sen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(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𝑖𝑖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30" name="CaixaDe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230" y="1468095"/>
                <a:ext cx="3856953" cy="246221"/>
              </a:xfrm>
              <a:prstGeom prst="rect">
                <a:avLst/>
              </a:prstGeom>
              <a:blipFill>
                <a:blip r:embed="rId9"/>
                <a:stretch>
                  <a:fillRect l="-158" r="-1106" b="-3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aixaDeTexto 30"/>
          <p:cNvSpPr txBox="1"/>
          <p:nvPr/>
        </p:nvSpPr>
        <p:spPr>
          <a:xfrm>
            <a:off x="53096" y="1696042"/>
            <a:ext cx="154574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Choque elástico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/>
              <p:cNvSpPr txBox="1"/>
              <p:nvPr/>
            </p:nvSpPr>
            <p:spPr>
              <a:xfrm>
                <a:off x="209382" y="2091039"/>
                <a:ext cx="258564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/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)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82" y="2091039"/>
                <a:ext cx="2585644" cy="461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1554919" y="1684238"/>
                <a:ext cx="922047" cy="365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919" y="1684238"/>
                <a:ext cx="922047" cy="365998"/>
              </a:xfrm>
              <a:prstGeom prst="rect">
                <a:avLst/>
              </a:prstGeom>
              <a:blipFill>
                <a:blip r:embed="rId11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Seta para a Direita 33">
            <a:extLst>
              <a:ext uri="{FF2B5EF4-FFF2-40B4-BE49-F238E27FC236}">
                <a16:creationId xmlns:a16="http://schemas.microsoft.com/office/drawing/2014/main" id="{04C58A49-75C2-4F97-A66C-0DD4425BDDBD}"/>
              </a:ext>
            </a:extLst>
          </p:cNvPr>
          <p:cNvSpPr/>
          <p:nvPr/>
        </p:nvSpPr>
        <p:spPr>
          <a:xfrm>
            <a:off x="2910039" y="2252810"/>
            <a:ext cx="377259" cy="1859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3377810" y="2187668"/>
                <a:ext cx="1369286" cy="271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/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810" y="2187668"/>
                <a:ext cx="1369286" cy="271356"/>
              </a:xfrm>
              <a:prstGeom prst="rect">
                <a:avLst/>
              </a:prstGeom>
              <a:blipFill>
                <a:blip r:embed="rId12"/>
                <a:stretch>
                  <a:fillRect l="-1333" r="-444" b="-159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/>
              <p:cNvSpPr txBox="1"/>
              <p:nvPr/>
            </p:nvSpPr>
            <p:spPr>
              <a:xfrm>
                <a:off x="5215362" y="2173348"/>
                <a:ext cx="1877565" cy="27135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/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  (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𝑖𝑖𝑖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CaixaDe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362" y="2173348"/>
                <a:ext cx="1877565" cy="271356"/>
              </a:xfrm>
              <a:prstGeom prst="rect">
                <a:avLst/>
              </a:prstGeom>
              <a:blipFill>
                <a:blip r:embed="rId13"/>
                <a:stretch>
                  <a:fillRect l="-1948" r="-2922" b="-295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tângulo 37"/>
              <p:cNvSpPr/>
              <p:nvPr/>
            </p:nvSpPr>
            <p:spPr>
              <a:xfrm>
                <a:off x="1216268" y="2638281"/>
                <a:ext cx="289316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6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𝑚𝑣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1600" i="1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600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38" name="Retângulo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68" y="2638281"/>
                <a:ext cx="2893164" cy="338554"/>
              </a:xfrm>
              <a:prstGeom prst="rect">
                <a:avLst/>
              </a:prstGeom>
              <a:blipFill>
                <a:blip r:embed="rId14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tângulo 38"/>
              <p:cNvSpPr/>
              <p:nvPr/>
            </p:nvSpPr>
            <p:spPr>
              <a:xfrm>
                <a:off x="56814" y="2638281"/>
                <a:ext cx="12602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𝑖𝑖</m:t>
                      </m:r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39" name="Retângulo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4" y="2638281"/>
                <a:ext cx="1260280" cy="338554"/>
              </a:xfrm>
              <a:prstGeom prst="rect">
                <a:avLst/>
              </a:prstGeom>
              <a:blipFill>
                <a:blip r:embed="rId1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tângulo 39"/>
              <p:cNvSpPr/>
              <p:nvPr/>
            </p:nvSpPr>
            <p:spPr>
              <a:xfrm>
                <a:off x="1194264" y="2919954"/>
                <a:ext cx="291252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     </m:t>
                      </m:r>
                      <m:r>
                        <a:rPr lang="pt-BR" sz="1600" i="1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sen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40" name="Retângulo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264" y="2919954"/>
                <a:ext cx="2912529" cy="338554"/>
              </a:xfrm>
              <a:prstGeom prst="rect">
                <a:avLst/>
              </a:prstGeom>
              <a:blipFill>
                <a:blip r:embed="rId16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tângulo 40"/>
              <p:cNvSpPr/>
              <p:nvPr/>
            </p:nvSpPr>
            <p:spPr>
              <a:xfrm>
                <a:off x="5475520" y="2679171"/>
                <a:ext cx="29023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pt-BR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BR" sz="16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BR" sz="1600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pt-BR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41" name="Retângulo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520" y="2679171"/>
                <a:ext cx="2902333" cy="338554"/>
              </a:xfrm>
              <a:prstGeom prst="rect">
                <a:avLst/>
              </a:prstGeom>
              <a:blipFill>
                <a:blip r:embed="rId1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tângulo 41"/>
              <p:cNvSpPr/>
              <p:nvPr/>
            </p:nvSpPr>
            <p:spPr>
              <a:xfrm>
                <a:off x="5408376" y="2959291"/>
                <a:ext cx="306026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pt-BR" sz="16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sen</m:t>
                              </m:r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  </m:t>
                      </m:r>
                      <m:sSup>
                        <m:s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pt-BR" sz="1600" i="0">
                                  <a:latin typeface="Cambria Math" panose="02040503050406030204" pitchFamily="18" charset="0"/>
                                </a:rPr>
                                <m:t>sen</m:t>
                              </m:r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pt-BR" sz="1600" dirty="0"/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42" name="Retângulo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376" y="2959291"/>
                <a:ext cx="3060261" cy="338554"/>
              </a:xfrm>
              <a:prstGeom prst="rect">
                <a:avLst/>
              </a:prstGeom>
              <a:blipFill>
                <a:blip r:embed="rId18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tângulo 42"/>
              <p:cNvSpPr/>
              <p:nvPr/>
            </p:nvSpPr>
            <p:spPr>
              <a:xfrm>
                <a:off x="801706" y="3268442"/>
                <a:ext cx="3976538" cy="363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Sup>
                            <m:sSubSupPr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pt-BR" sz="16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/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43" name="Retângulo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706" y="3268442"/>
                <a:ext cx="3976538" cy="363689"/>
              </a:xfrm>
              <a:prstGeom prst="rect">
                <a:avLst/>
              </a:prstGeom>
              <a:blipFill>
                <a:blip r:embed="rId19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tângulo 43"/>
              <p:cNvSpPr/>
              <p:nvPr/>
            </p:nvSpPr>
            <p:spPr>
              <a:xfrm>
                <a:off x="825967" y="3572041"/>
                <a:ext cx="2721194" cy="341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Sup>
                            <m:sSubSupPr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pt-BR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sen</m:t>
                              </m:r>
                            </m:e>
                            <m:sup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sen</m:t>
                          </m:r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44" name="Retângulo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67" y="3572041"/>
                <a:ext cx="2721194" cy="341888"/>
              </a:xfrm>
              <a:prstGeom prst="rect">
                <a:avLst/>
              </a:prstGeom>
              <a:blipFill>
                <a:blip r:embed="rId20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Seta para a Direita 44">
            <a:extLst>
              <a:ext uri="{FF2B5EF4-FFF2-40B4-BE49-F238E27FC236}">
                <a16:creationId xmlns:a16="http://schemas.microsoft.com/office/drawing/2014/main" id="{04C58A49-75C2-4F97-A66C-0DD4425BDDBD}"/>
              </a:ext>
            </a:extLst>
          </p:cNvPr>
          <p:cNvSpPr/>
          <p:nvPr/>
        </p:nvSpPr>
        <p:spPr>
          <a:xfrm>
            <a:off x="4175312" y="2610625"/>
            <a:ext cx="1163170" cy="716076"/>
          </a:xfrm>
          <a:prstGeom prst="rightArrow">
            <a:avLst>
              <a:gd name="adj1" fmla="val 65023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corta m</a:t>
            </a:r>
          </a:p>
          <a:p>
            <a:pPr algn="ctr"/>
            <a:r>
              <a:rPr lang="pt-BR" sz="1600" dirty="0">
                <a:solidFill>
                  <a:srgbClr val="FFFF00"/>
                </a:solidFill>
              </a:rPr>
              <a:t>quadra</a:t>
            </a:r>
          </a:p>
        </p:txBody>
      </p:sp>
      <p:cxnSp>
        <p:nvCxnSpPr>
          <p:cNvPr id="48" name="Conector reto 47"/>
          <p:cNvCxnSpPr/>
          <p:nvPr/>
        </p:nvCxnSpPr>
        <p:spPr>
          <a:xfrm>
            <a:off x="550516" y="3913929"/>
            <a:ext cx="441843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/>
              <p:cNvSpPr txBox="1"/>
              <p:nvPr/>
            </p:nvSpPr>
            <p:spPr>
              <a:xfrm>
                <a:off x="588723" y="3465986"/>
                <a:ext cx="2372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9" name="CaixaDe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23" y="3465986"/>
                <a:ext cx="237244" cy="276999"/>
              </a:xfrm>
              <a:prstGeom prst="rect">
                <a:avLst/>
              </a:prstGeom>
              <a:blipFill>
                <a:blip r:embed="rId21"/>
                <a:stretch>
                  <a:fillRect l="-21053" r="-18421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tângulo 49"/>
              <p:cNvSpPr/>
              <p:nvPr/>
            </p:nvSpPr>
            <p:spPr>
              <a:xfrm>
                <a:off x="4227" y="3898357"/>
                <a:ext cx="5955156" cy="363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Sup>
                            <m:sSubSupPr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pt-BR" sz="16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pt-BR" sz="16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sen</m:t>
                          </m:r>
                        </m:e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Sup>
                        <m:sSub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/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6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pt-BR" sz="16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sen</m:t>
                              </m:r>
                            </m:e>
                            <m:sup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50" name="Retângulo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" y="3898357"/>
                <a:ext cx="5955156" cy="363689"/>
              </a:xfrm>
              <a:prstGeom prst="rect">
                <a:avLst/>
              </a:prstGeom>
              <a:blipFill>
                <a:blip r:embed="rId2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Seta para a Direita 50">
            <a:extLst>
              <a:ext uri="{FF2B5EF4-FFF2-40B4-BE49-F238E27FC236}">
                <a16:creationId xmlns:a16="http://schemas.microsoft.com/office/drawing/2014/main" id="{04C58A49-75C2-4F97-A66C-0DD4425BDDBD}"/>
              </a:ext>
            </a:extLst>
          </p:cNvPr>
          <p:cNvSpPr/>
          <p:nvPr/>
        </p:nvSpPr>
        <p:spPr>
          <a:xfrm>
            <a:off x="5799298" y="3987235"/>
            <a:ext cx="377259" cy="1859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tângulo 51"/>
              <p:cNvSpPr/>
              <p:nvPr/>
            </p:nvSpPr>
            <p:spPr>
              <a:xfrm>
                <a:off x="6256743" y="3865281"/>
                <a:ext cx="2485937" cy="329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Sup>
                            <m:sSubSupPr>
                              <m:ctrlPr>
                                <a:rPr lang="pt-B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  <m:sup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sSubSup>
                        <m:sSubSup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/>
                        <m:sup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52" name="Retângulo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743" y="3865281"/>
                <a:ext cx="2485937" cy="32970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ixaDeTexto 52"/>
              <p:cNvSpPr txBox="1"/>
              <p:nvPr/>
            </p:nvSpPr>
            <p:spPr>
              <a:xfrm>
                <a:off x="169344" y="4401218"/>
                <a:ext cx="20769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substituindo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𝑖𝑖𝑖</m:t>
                          </m:r>
                        </m:e>
                      </m:d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vem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53" name="CaixaDeTexto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4" y="4401218"/>
                <a:ext cx="2076914" cy="246221"/>
              </a:xfrm>
              <a:prstGeom prst="rect">
                <a:avLst/>
              </a:prstGeom>
              <a:blipFill>
                <a:blip r:embed="rId24"/>
                <a:stretch>
                  <a:fillRect l="-2059" r="-882" b="-7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tângulo 53"/>
              <p:cNvSpPr/>
              <p:nvPr/>
            </p:nvSpPr>
            <p:spPr>
              <a:xfrm>
                <a:off x="2604490" y="4322785"/>
                <a:ext cx="3037242" cy="329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sSubSup>
                            <m:sSubSup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/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)=</m:t>
                          </m:r>
                        </m:e>
                        <m:sup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sSubSup>
                        <m:sSubSup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/>
                        <m:sup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54" name="Retângulo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490" y="4322785"/>
                <a:ext cx="3037242" cy="329706"/>
              </a:xfrm>
              <a:prstGeom prst="rect">
                <a:avLst/>
              </a:prstGeom>
              <a:blipFill>
                <a:blip r:embed="rId25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Seta para a Direita 54">
            <a:extLst>
              <a:ext uri="{FF2B5EF4-FFF2-40B4-BE49-F238E27FC236}">
                <a16:creationId xmlns:a16="http://schemas.microsoft.com/office/drawing/2014/main" id="{04C58A49-75C2-4F97-A66C-0DD4425BDDBD}"/>
              </a:ext>
            </a:extLst>
          </p:cNvPr>
          <p:cNvSpPr/>
          <p:nvPr/>
        </p:nvSpPr>
        <p:spPr>
          <a:xfrm>
            <a:off x="5698937" y="4461001"/>
            <a:ext cx="377259" cy="1859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tângulo 55"/>
              <p:cNvSpPr/>
              <p:nvPr/>
            </p:nvSpPr>
            <p:spPr>
              <a:xfrm>
                <a:off x="6310859" y="4342483"/>
                <a:ext cx="2402773" cy="36368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/>
                            <m:sup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bSup>
                        <m:sSub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56" name="Retângulo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859" y="4342483"/>
                <a:ext cx="2402773" cy="36368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Seta para a Direita 33">
            <a:extLst>
              <a:ext uri="{FF2B5EF4-FFF2-40B4-BE49-F238E27FC236}">
                <a16:creationId xmlns:a16="http://schemas.microsoft.com/office/drawing/2014/main" id="{29E8AF7C-08C3-48BB-BC0C-A86B13C6F063}"/>
              </a:ext>
            </a:extLst>
          </p:cNvPr>
          <p:cNvSpPr/>
          <p:nvPr/>
        </p:nvSpPr>
        <p:spPr>
          <a:xfrm>
            <a:off x="4837608" y="2252868"/>
            <a:ext cx="377259" cy="1859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35" name="Balão de Fala: Retângulo 34">
            <a:extLst>
              <a:ext uri="{FF2B5EF4-FFF2-40B4-BE49-F238E27FC236}">
                <a16:creationId xmlns:a16="http://schemas.microsoft.com/office/drawing/2014/main" id="{99E4D49A-1756-4347-9AF1-08E0CFE3444A}"/>
              </a:ext>
            </a:extLst>
          </p:cNvPr>
          <p:cNvSpPr/>
          <p:nvPr/>
        </p:nvSpPr>
        <p:spPr>
          <a:xfrm>
            <a:off x="5818241" y="19617"/>
            <a:ext cx="1514268" cy="913309"/>
          </a:xfrm>
          <a:prstGeom prst="wedgeRectCallout">
            <a:avLst>
              <a:gd name="adj1" fmla="val 111825"/>
              <a:gd name="adj2" fmla="val 81420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Vamos manter </a:t>
            </a:r>
            <a:r>
              <a:rPr lang="pt-BR" sz="1400" i="1" dirty="0">
                <a:latin typeface="Symbol" panose="05050102010706020507" pitchFamily="18" charset="2"/>
              </a:rPr>
              <a:t>q</a:t>
            </a:r>
            <a:r>
              <a:rPr lang="pt-BR" sz="1400" dirty="0"/>
              <a:t> no lugar de 45º até o momento de fazer as contas</a:t>
            </a:r>
          </a:p>
        </p:txBody>
      </p:sp>
    </p:spTree>
    <p:extLst>
      <p:ext uri="{BB962C8B-B14F-4D97-AF65-F5344CB8AC3E}">
        <p14:creationId xmlns:p14="http://schemas.microsoft.com/office/powerpoint/2010/main" val="10417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 animBg="1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9" grpId="0"/>
      <p:bldP spid="50" grpId="0"/>
      <p:bldP spid="51" grpId="0" animBg="1"/>
      <p:bldP spid="52" grpId="0"/>
      <p:bldP spid="53" grpId="0"/>
      <p:bldP spid="54" grpId="0"/>
      <p:bldP spid="55" grpId="0" animBg="1"/>
      <p:bldP spid="56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0" y="15426"/>
                <a:ext cx="2647200" cy="39754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/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426"/>
                <a:ext cx="2647200" cy="397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0" y="449516"/>
                <a:ext cx="216770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rearranjando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os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termos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9516"/>
                <a:ext cx="2167708" cy="246221"/>
              </a:xfrm>
              <a:prstGeom prst="rect">
                <a:avLst/>
              </a:prstGeom>
              <a:blipFill>
                <a:blip r:embed="rId3"/>
                <a:stretch>
                  <a:fillRect l="-1404" b="-3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150692" y="377571"/>
                <a:ext cx="2651752" cy="36368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bSup>
                        <m:sSub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pt-BR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/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692" y="377571"/>
                <a:ext cx="2651752" cy="3636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788813" y="383664"/>
                <a:ext cx="24835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equação do 2</a:t>
                </a:r>
                <a:r>
                  <a:rPr lang="pt-BR" sz="1600" baseline="30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º </a:t>
                </a:r>
                <a:r>
                  <a:rPr lang="pt-BR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grau 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pt-BR" sz="16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pt-BR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813" y="383664"/>
                <a:ext cx="2483588" cy="338554"/>
              </a:xfrm>
              <a:prstGeom prst="rect">
                <a:avLst/>
              </a:prstGeom>
              <a:blipFill>
                <a:blip r:embed="rId5"/>
                <a:stretch>
                  <a:fillRect l="-1474" t="-5455" b="-236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7117188" y="449515"/>
                <a:ext cx="1585626" cy="246221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188" y="449515"/>
                <a:ext cx="1585626" cy="246221"/>
              </a:xfrm>
              <a:prstGeom prst="rect">
                <a:avLst/>
              </a:prstGeom>
              <a:blipFill>
                <a:blip r:embed="rId6"/>
                <a:stretch>
                  <a:fillRect l="-1154" t="-2500" r="-1923" b="-7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9216" y="723296"/>
                <a:ext cx="4039631" cy="545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16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pt-BR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  <m:func>
                                        <m:funcPr>
                                          <m:ctrlPr>
                                            <a:rPr lang="pt-BR" sz="1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sz="1600" i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pt-BR" sz="16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−4(3)(</m:t>
                              </m:r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pt-BR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pt-BR" sz="1600" dirty="0"/>
                            <m:t> </m:t>
                          </m:r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</m:den>
                      </m:f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6" y="723296"/>
                <a:ext cx="4039631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5087593" y="678206"/>
                <a:ext cx="3424784" cy="545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16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6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+12</m:t>
                              </m:r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pt-BR" sz="1600" dirty="0"/>
                            <m:t> </m:t>
                          </m:r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593" y="678206"/>
                <a:ext cx="3424784" cy="5456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101797" y="1471745"/>
                <a:ext cx="1222899" cy="5172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p>
                          </m:sSup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97" y="1471745"/>
                <a:ext cx="1222899" cy="5172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1718203" y="1244262"/>
                <a:ext cx="2906437" cy="7312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ad>
                            <m:radPr>
                              <m:degHide m:val="on"/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pt-BR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+12</m:t>
                              </m:r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pt-BR" sz="1600" dirty="0"/>
                            <m:t> </m:t>
                          </m:r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203" y="1244262"/>
                <a:ext cx="2906437" cy="73129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922053" y="1257014"/>
                <a:ext cx="2987948" cy="5858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pt-BR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pt-B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t-BR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pt-BR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t-BR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14</m:t>
                                      </m:r>
                                    </m:e>
                                  </m:rad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pt-BR" sz="1600" dirty="0"/>
                                <m:t> </m:t>
                              </m:r>
                            </m:e>
                          </m:eqArr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053" y="1257014"/>
                <a:ext cx="2987948" cy="58580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7533807" y="1477074"/>
                <a:ext cx="1503050" cy="27699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0,86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pt-BR" dirty="0"/>
                  <a:t> (</a:t>
                </a:r>
                <a:r>
                  <a:rPr lang="pt-BR" dirty="0" err="1"/>
                  <a:t>iv</a:t>
                </a:r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807" y="1477074"/>
                <a:ext cx="1503050" cy="276999"/>
              </a:xfrm>
              <a:prstGeom prst="rect">
                <a:avLst/>
              </a:prstGeom>
              <a:blipFill>
                <a:blip r:embed="rId12"/>
                <a:stretch>
                  <a:fillRect l="-4065" t="-28261" r="-6098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eta para a Direita 12">
            <a:extLst>
              <a:ext uri="{FF2B5EF4-FFF2-40B4-BE49-F238E27FC236}">
                <a16:creationId xmlns:a16="http://schemas.microsoft.com/office/drawing/2014/main" id="{04C58A49-75C2-4F97-A66C-0DD4425BDDBD}"/>
              </a:ext>
            </a:extLst>
          </p:cNvPr>
          <p:cNvSpPr/>
          <p:nvPr/>
        </p:nvSpPr>
        <p:spPr>
          <a:xfrm>
            <a:off x="4448973" y="914483"/>
            <a:ext cx="377259" cy="1859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4" name="Seta para a Direita 13">
            <a:extLst>
              <a:ext uri="{FF2B5EF4-FFF2-40B4-BE49-F238E27FC236}">
                <a16:creationId xmlns:a16="http://schemas.microsoft.com/office/drawing/2014/main" id="{04C58A49-75C2-4F97-A66C-0DD4425BDDBD}"/>
              </a:ext>
            </a:extLst>
          </p:cNvPr>
          <p:cNvSpPr/>
          <p:nvPr/>
        </p:nvSpPr>
        <p:spPr>
          <a:xfrm>
            <a:off x="4972669" y="1549914"/>
            <a:ext cx="377259" cy="1859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5" name="Retângulo 14"/>
          <p:cNvSpPr/>
          <p:nvPr/>
        </p:nvSpPr>
        <p:spPr>
          <a:xfrm>
            <a:off x="107142" y="2076918"/>
            <a:ext cx="8929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hangingPunct="0">
              <a:spcAft>
                <a:spcPts val="600"/>
              </a:spcAft>
              <a:buFont typeface="+mj-lt"/>
              <a:buAutoNum type="alphaLcParenR"/>
            </a:pPr>
            <a:r>
              <a:rPr lang="pt-BR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direção de movimento da molécula e a magnitude de sua velocidade.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286501" y="2466295"/>
                <a:ext cx="3621248" cy="24955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do</m:t>
                      </m:r>
                      <m:r>
                        <a:rPr lang="pt-B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slide</m:t>
                      </m:r>
                      <m:r>
                        <a:rPr lang="pt-B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anterior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:  </m:t>
                      </m:r>
                      <m:sSubSup>
                        <m:sSubSup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𝑖𝑖𝑖</m:t>
                          </m:r>
                        </m:e>
                      </m:d>
                      <m:r>
                        <a:rPr lang="pt-BR" sz="1600" b="0" i="0" smtClean="0">
                          <a:latin typeface="Cambria Math" panose="02040503050406030204" pitchFamily="18" charset="0"/>
                        </a:rPr>
                        <m:t> →</m:t>
                      </m:r>
                    </m:oMath>
                  </m:oMathPara>
                </a14:m>
                <a:endPara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01" y="2466295"/>
                <a:ext cx="3621248" cy="249555"/>
              </a:xfrm>
              <a:prstGeom prst="rect">
                <a:avLst/>
              </a:prstGeom>
              <a:blipFill>
                <a:blip r:embed="rId13"/>
                <a:stretch>
                  <a:fillRect l="-1178" r="-505" b="-195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61041" y="2758576"/>
                <a:ext cx="1491562" cy="638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f>
                            <m:f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1" y="2758576"/>
                <a:ext cx="1491562" cy="6387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2354553" y="2770459"/>
                <a:ext cx="2094420" cy="6215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f>
                            <m:f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sSup>
                                    <m:sSupPr>
                                      <m:ctrlPr>
                                        <a:rPr lang="pt-BR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sz="16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1600" i="1">
                                              <a:latin typeface="Cambria Math" panose="02040503050406030204" pitchFamily="18" charset="0"/>
                                            </a:rPr>
                                            <m:t>0,86</m:t>
                                          </m:r>
                                          <m:r>
                                            <a:rPr lang="pt-B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  <m:sup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553" y="2770459"/>
                <a:ext cx="2094420" cy="62151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ângulo 19"/>
              <p:cNvSpPr/>
              <p:nvPr/>
            </p:nvSpPr>
            <p:spPr>
              <a:xfrm>
                <a:off x="9034" y="3339848"/>
                <a:ext cx="2240292" cy="606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pt-BR" sz="16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f>
                            <m:f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(1−(0,86</m:t>
                          </m:r>
                          <m:sSup>
                            <m:sSup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0" name="Retâ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4" y="3339848"/>
                <a:ext cx="2240292" cy="6066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Seta para a Direita 20">
            <a:extLst>
              <a:ext uri="{FF2B5EF4-FFF2-40B4-BE49-F238E27FC236}">
                <a16:creationId xmlns:a16="http://schemas.microsoft.com/office/drawing/2014/main" id="{04C58A49-75C2-4F97-A66C-0DD4425BDDBD}"/>
              </a:ext>
            </a:extLst>
          </p:cNvPr>
          <p:cNvSpPr/>
          <p:nvPr/>
        </p:nvSpPr>
        <p:spPr>
          <a:xfrm>
            <a:off x="2251411" y="3586504"/>
            <a:ext cx="377259" cy="1859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tângulo 21"/>
              <p:cNvSpPr/>
              <p:nvPr/>
            </p:nvSpPr>
            <p:spPr>
              <a:xfrm>
                <a:off x="2722730" y="3199785"/>
                <a:ext cx="2317109" cy="819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pt-B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ad>
                        <m:radPr>
                          <m:degHide m:val="on"/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(1−(0,86</m:t>
                              </m:r>
                              <m:sSup>
                                <m:sSup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BR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2" name="Retâ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730" y="3199785"/>
                <a:ext cx="2317109" cy="81984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tângulo 22"/>
              <p:cNvSpPr/>
              <p:nvPr/>
            </p:nvSpPr>
            <p:spPr>
              <a:xfrm>
                <a:off x="5810121" y="3424481"/>
                <a:ext cx="1395189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0,36 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Retâ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121" y="3424481"/>
                <a:ext cx="1395189" cy="369332"/>
              </a:xfrm>
              <a:prstGeom prst="rect">
                <a:avLst/>
              </a:prstGeom>
              <a:blipFill>
                <a:blip r:embed="rId1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Seta para a Direita 23">
            <a:extLst>
              <a:ext uri="{FF2B5EF4-FFF2-40B4-BE49-F238E27FC236}">
                <a16:creationId xmlns:a16="http://schemas.microsoft.com/office/drawing/2014/main" id="{04C58A49-75C2-4F97-A66C-0DD4425BDDBD}"/>
              </a:ext>
            </a:extLst>
          </p:cNvPr>
          <p:cNvSpPr/>
          <p:nvPr/>
        </p:nvSpPr>
        <p:spPr>
          <a:xfrm>
            <a:off x="5256201" y="3560609"/>
            <a:ext cx="377259" cy="1859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64626" y="3847268"/>
                <a:ext cx="212910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da</m:t>
                      </m:r>
                      <m:r>
                        <a:rPr lang="pt-B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equa</m:t>
                      </m:r>
                      <m:r>
                        <a:rPr lang="pt-BR" sz="1600" b="0" i="0" smtClean="0">
                          <a:latin typeface="Cambria Math" panose="02040503050406030204" pitchFamily="18" charset="0"/>
                        </a:rPr>
                        <m:t>çã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lang="pt-B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𝑖𝑖</m:t>
                          </m:r>
                        </m:e>
                      </m:d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temos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26" y="3847268"/>
                <a:ext cx="2129108" cy="246221"/>
              </a:xfrm>
              <a:prstGeom prst="rect">
                <a:avLst/>
              </a:prstGeom>
              <a:blipFill>
                <a:blip r:embed="rId19"/>
                <a:stretch>
                  <a:fillRect b="-317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/>
              <p:cNvSpPr/>
              <p:nvPr/>
            </p:nvSpPr>
            <p:spPr>
              <a:xfrm>
                <a:off x="130975" y="4164474"/>
                <a:ext cx="1770356" cy="5973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16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sen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6" name="Retâ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75" y="4164474"/>
                <a:ext cx="1770356" cy="59734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1625550" y="4100325"/>
                <a:ext cx="1106841" cy="65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550" y="4100325"/>
                <a:ext cx="1106841" cy="65146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2587264" y="4092153"/>
                <a:ext cx="993029" cy="65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264" y="4092153"/>
                <a:ext cx="993029" cy="65146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tângulo 28"/>
              <p:cNvSpPr/>
              <p:nvPr/>
            </p:nvSpPr>
            <p:spPr>
              <a:xfrm>
                <a:off x="3907749" y="4075982"/>
                <a:ext cx="2003433" cy="65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16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0,86 </m:t>
                              </m:r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/>
                          </m:sSub>
                        </m:num>
                        <m:den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0,36 </m:t>
                              </m:r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/>
                          </m:sSub>
                        </m:den>
                      </m:f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9" name="Retâ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749" y="4075982"/>
                <a:ext cx="2003433" cy="65146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Seta para a Direita 29">
            <a:extLst>
              <a:ext uri="{FF2B5EF4-FFF2-40B4-BE49-F238E27FC236}">
                <a16:creationId xmlns:a16="http://schemas.microsoft.com/office/drawing/2014/main" id="{04C58A49-75C2-4F97-A66C-0DD4425BDDBD}"/>
              </a:ext>
            </a:extLst>
          </p:cNvPr>
          <p:cNvSpPr/>
          <p:nvPr/>
        </p:nvSpPr>
        <p:spPr>
          <a:xfrm>
            <a:off x="5856187" y="4333090"/>
            <a:ext cx="377259" cy="1859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6293426" y="4256778"/>
                <a:ext cx="13886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16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=0,84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426" y="4256778"/>
                <a:ext cx="1388650" cy="338554"/>
              </a:xfrm>
              <a:prstGeom prst="rect">
                <a:avLst/>
              </a:prstGeom>
              <a:blipFill>
                <a:blip r:embed="rId2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7761019" y="4241389"/>
                <a:ext cx="1296124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=57,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019" y="4241389"/>
                <a:ext cx="1296124" cy="369332"/>
              </a:xfrm>
              <a:prstGeom prst="rect">
                <a:avLst/>
              </a:prstGeom>
              <a:blipFill>
                <a:blip r:embed="rId2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Seta para a Direita 32">
            <a:extLst>
              <a:ext uri="{FF2B5EF4-FFF2-40B4-BE49-F238E27FC236}">
                <a16:creationId xmlns:a16="http://schemas.microsoft.com/office/drawing/2014/main" id="{04C58A49-75C2-4F97-A66C-0DD4425BDDBD}"/>
              </a:ext>
            </a:extLst>
          </p:cNvPr>
          <p:cNvSpPr/>
          <p:nvPr/>
        </p:nvSpPr>
        <p:spPr>
          <a:xfrm>
            <a:off x="1597272" y="2810602"/>
            <a:ext cx="746113" cy="57476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(</a:t>
            </a:r>
            <a:r>
              <a:rPr lang="pt-BR" sz="1600" dirty="0" err="1"/>
              <a:t>iv</a:t>
            </a:r>
            <a:r>
              <a:rPr lang="pt-BR" sz="1600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Balão de Fala: Retângulo com Cantos Arredondados 16">
                <a:extLst>
                  <a:ext uri="{FF2B5EF4-FFF2-40B4-BE49-F238E27FC236}">
                    <a16:creationId xmlns:a16="http://schemas.microsoft.com/office/drawing/2014/main" id="{300416FD-D55A-4D8C-AF48-796A43932006}"/>
                  </a:ext>
                </a:extLst>
              </p:cNvPr>
              <p:cNvSpPr/>
              <p:nvPr/>
            </p:nvSpPr>
            <p:spPr>
              <a:xfrm>
                <a:off x="29216" y="1209857"/>
                <a:ext cx="963858" cy="320990"/>
              </a:xfrm>
              <a:prstGeom prst="wedgeRoundRectCallout">
                <a:avLst>
                  <a:gd name="adj1" fmla="val -3394"/>
                  <a:gd name="adj2" fmla="val 81351"/>
                  <a:gd name="adj3" fmla="val 16667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=45°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7" name="Balão de Fala: Retângulo com Cantos Arredondados 16">
                <a:extLst>
                  <a:ext uri="{FF2B5EF4-FFF2-40B4-BE49-F238E27FC236}">
                    <a16:creationId xmlns:a16="http://schemas.microsoft.com/office/drawing/2014/main" id="{300416FD-D55A-4D8C-AF48-796A439320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6" y="1209857"/>
                <a:ext cx="963858" cy="320990"/>
              </a:xfrm>
              <a:prstGeom prst="wedgeRoundRectCallout">
                <a:avLst>
                  <a:gd name="adj1" fmla="val -3394"/>
                  <a:gd name="adj2" fmla="val 81351"/>
                  <a:gd name="adj3" fmla="val 16667"/>
                </a:avLst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Balão de Pensamento: Nuvem 34">
                <a:extLst>
                  <a:ext uri="{FF2B5EF4-FFF2-40B4-BE49-F238E27FC236}">
                    <a16:creationId xmlns:a16="http://schemas.microsoft.com/office/drawing/2014/main" id="{A673B068-91EE-4932-9A25-54EC56ED92F8}"/>
                  </a:ext>
                </a:extLst>
              </p:cNvPr>
              <p:cNvSpPr/>
              <p:nvPr/>
            </p:nvSpPr>
            <p:spPr>
              <a:xfrm>
                <a:off x="6293426" y="1989002"/>
                <a:ext cx="2754599" cy="1334763"/>
              </a:xfrm>
              <a:prstGeom prst="cloudCallout">
                <a:avLst>
                  <a:gd name="adj1" fmla="val -43354"/>
                  <a:gd name="adj2" fmla="val 59061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/>
                  <a:t>Nas equações (i) e (</a:t>
                </a:r>
                <a:r>
                  <a:rPr lang="pt-BR" sz="1400" dirty="0" err="1"/>
                  <a:t>ii</a:t>
                </a:r>
                <a:r>
                  <a:rPr lang="pt-BR" sz="1400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pt-BR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t-BR" sz="14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pt-BR" sz="1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pt-B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1400" dirty="0"/>
                  <a:t> são </a:t>
                </a:r>
                <a:r>
                  <a:rPr lang="pt-BR" sz="1400" b="1" dirty="0"/>
                  <a:t>módulos</a:t>
                </a:r>
                <a:r>
                  <a:rPr lang="pt-BR" sz="1400" dirty="0"/>
                  <a:t>, portanto positivos – descartamos as   </a:t>
                </a:r>
                <a:r>
                  <a:rPr lang="pt-BR" sz="1400" dirty="0" err="1"/>
                  <a:t>raizes</a:t>
                </a:r>
                <a:r>
                  <a:rPr lang="pt-BR" sz="1400" dirty="0"/>
                  <a:t> negativas</a:t>
                </a:r>
              </a:p>
            </p:txBody>
          </p:sp>
        </mc:Choice>
        <mc:Fallback xmlns="">
          <p:sp>
            <p:nvSpPr>
              <p:cNvPr id="35" name="Balão de Pensamento: Nuvem 34">
                <a:extLst>
                  <a:ext uri="{FF2B5EF4-FFF2-40B4-BE49-F238E27FC236}">
                    <a16:creationId xmlns:a16="http://schemas.microsoft.com/office/drawing/2014/main" id="{A673B068-91EE-4932-9A25-54EC56ED92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426" y="1989002"/>
                <a:ext cx="2754599" cy="1334763"/>
              </a:xfrm>
              <a:prstGeom prst="cloudCallout">
                <a:avLst>
                  <a:gd name="adj1" fmla="val -43354"/>
                  <a:gd name="adj2" fmla="val 59061"/>
                </a:avLst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Seta: para Baixo 35">
            <a:extLst>
              <a:ext uri="{FF2B5EF4-FFF2-40B4-BE49-F238E27FC236}">
                <a16:creationId xmlns:a16="http://schemas.microsoft.com/office/drawing/2014/main" id="{B64F610A-4F4D-48B8-B841-9622F4A9378E}"/>
              </a:ext>
            </a:extLst>
          </p:cNvPr>
          <p:cNvSpPr/>
          <p:nvPr/>
        </p:nvSpPr>
        <p:spPr>
          <a:xfrm rot="12357382">
            <a:off x="7817702" y="1736339"/>
            <a:ext cx="199231" cy="3454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378764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 animBg="1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 animBg="1"/>
      <p:bldP spid="17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23982" y="1620111"/>
            <a:ext cx="790082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Até a próxima aula</a:t>
            </a:r>
            <a:endParaRPr lang="pt-BR" sz="6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5E9BD33-3A50-4AFB-911F-07871BCE7A0F}"/>
              </a:ext>
            </a:extLst>
          </p:cNvPr>
          <p:cNvGrpSpPr/>
          <p:nvPr/>
        </p:nvGrpSpPr>
        <p:grpSpPr>
          <a:xfrm>
            <a:off x="2122026" y="3040349"/>
            <a:ext cx="3007220" cy="1211683"/>
            <a:chOff x="3200400" y="1386961"/>
            <a:chExt cx="3007220" cy="1211683"/>
          </a:xfrm>
        </p:grpSpPr>
        <p:sp>
          <p:nvSpPr>
            <p:cNvPr id="5" name="Arco 4">
              <a:extLst>
                <a:ext uri="{FF2B5EF4-FFF2-40B4-BE49-F238E27FC236}">
                  <a16:creationId xmlns:a16="http://schemas.microsoft.com/office/drawing/2014/main" id="{486A087E-96ED-4CD8-B413-37637192FC58}"/>
                </a:ext>
              </a:extLst>
            </p:cNvPr>
            <p:cNvSpPr/>
            <p:nvPr/>
          </p:nvSpPr>
          <p:spPr>
            <a:xfrm>
              <a:off x="3200400" y="1463040"/>
              <a:ext cx="891540" cy="1108710"/>
            </a:xfrm>
            <a:prstGeom prst="arc">
              <a:avLst>
                <a:gd name="adj1" fmla="val 21397151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Arco 5">
              <a:extLst>
                <a:ext uri="{FF2B5EF4-FFF2-40B4-BE49-F238E27FC236}">
                  <a16:creationId xmlns:a16="http://schemas.microsoft.com/office/drawing/2014/main" id="{21BFD98B-E5D7-44E5-BE65-1EDF3EB05093}"/>
                </a:ext>
              </a:extLst>
            </p:cNvPr>
            <p:cNvSpPr/>
            <p:nvPr/>
          </p:nvSpPr>
          <p:spPr>
            <a:xfrm flipV="1">
              <a:off x="3624692" y="1429557"/>
              <a:ext cx="467248" cy="1169087"/>
            </a:xfrm>
            <a:prstGeom prst="arc">
              <a:avLst>
                <a:gd name="adj1" fmla="val 21497924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Arco 6">
              <a:extLst>
                <a:ext uri="{FF2B5EF4-FFF2-40B4-BE49-F238E27FC236}">
                  <a16:creationId xmlns:a16="http://schemas.microsoft.com/office/drawing/2014/main" id="{1DB5EEF2-07F1-41E0-A789-C4A8F7D1B378}"/>
                </a:ext>
              </a:extLst>
            </p:cNvPr>
            <p:cNvSpPr/>
            <p:nvPr/>
          </p:nvSpPr>
          <p:spPr>
            <a:xfrm>
              <a:off x="3624031" y="1464720"/>
              <a:ext cx="898264" cy="1091328"/>
            </a:xfrm>
            <a:prstGeom prst="arc">
              <a:avLst>
                <a:gd name="adj1" fmla="val 21397151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Arco 7">
              <a:extLst>
                <a:ext uri="{FF2B5EF4-FFF2-40B4-BE49-F238E27FC236}">
                  <a16:creationId xmlns:a16="http://schemas.microsoft.com/office/drawing/2014/main" id="{32CB52B7-6113-4439-BCEC-4925EA54A2C8}"/>
                </a:ext>
              </a:extLst>
            </p:cNvPr>
            <p:cNvSpPr/>
            <p:nvPr/>
          </p:nvSpPr>
          <p:spPr>
            <a:xfrm flipV="1">
              <a:off x="4055047" y="1411065"/>
              <a:ext cx="467248" cy="1169087"/>
            </a:xfrm>
            <a:prstGeom prst="arc">
              <a:avLst>
                <a:gd name="adj1" fmla="val 21497924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Arco 8">
              <a:extLst>
                <a:ext uri="{FF2B5EF4-FFF2-40B4-BE49-F238E27FC236}">
                  <a16:creationId xmlns:a16="http://schemas.microsoft.com/office/drawing/2014/main" id="{1768E060-C423-48A6-95E3-851787DFFC1A}"/>
                </a:ext>
              </a:extLst>
            </p:cNvPr>
            <p:cNvSpPr/>
            <p:nvPr/>
          </p:nvSpPr>
          <p:spPr>
            <a:xfrm>
              <a:off x="4052052" y="1447344"/>
              <a:ext cx="891540" cy="1108710"/>
            </a:xfrm>
            <a:prstGeom prst="arc">
              <a:avLst>
                <a:gd name="adj1" fmla="val 21397151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Arco 9">
              <a:extLst>
                <a:ext uri="{FF2B5EF4-FFF2-40B4-BE49-F238E27FC236}">
                  <a16:creationId xmlns:a16="http://schemas.microsoft.com/office/drawing/2014/main" id="{6F39B27C-409F-4F43-8B22-90055F61B6C8}"/>
                </a:ext>
              </a:extLst>
            </p:cNvPr>
            <p:cNvSpPr/>
            <p:nvPr/>
          </p:nvSpPr>
          <p:spPr>
            <a:xfrm flipV="1">
              <a:off x="4476344" y="1413861"/>
              <a:ext cx="467248" cy="1169087"/>
            </a:xfrm>
            <a:prstGeom prst="arc">
              <a:avLst>
                <a:gd name="adj1" fmla="val 21497924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Arco 10">
              <a:extLst>
                <a:ext uri="{FF2B5EF4-FFF2-40B4-BE49-F238E27FC236}">
                  <a16:creationId xmlns:a16="http://schemas.microsoft.com/office/drawing/2014/main" id="{3B7E82C8-D56C-4AF3-8671-62C230B1876E}"/>
                </a:ext>
              </a:extLst>
            </p:cNvPr>
            <p:cNvSpPr/>
            <p:nvPr/>
          </p:nvSpPr>
          <p:spPr>
            <a:xfrm>
              <a:off x="4475644" y="1447340"/>
              <a:ext cx="891540" cy="1108710"/>
            </a:xfrm>
            <a:prstGeom prst="arc">
              <a:avLst>
                <a:gd name="adj1" fmla="val 21397151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Arco 11">
              <a:extLst>
                <a:ext uri="{FF2B5EF4-FFF2-40B4-BE49-F238E27FC236}">
                  <a16:creationId xmlns:a16="http://schemas.microsoft.com/office/drawing/2014/main" id="{9251F5EE-C1E7-49BE-8BF3-21807DF952EE}"/>
                </a:ext>
              </a:extLst>
            </p:cNvPr>
            <p:cNvSpPr/>
            <p:nvPr/>
          </p:nvSpPr>
          <p:spPr>
            <a:xfrm flipV="1">
              <a:off x="4899936" y="1386961"/>
              <a:ext cx="467248" cy="1169087"/>
            </a:xfrm>
            <a:prstGeom prst="arc">
              <a:avLst>
                <a:gd name="adj1" fmla="val 21497924"/>
                <a:gd name="adj2" fmla="val 11532072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Arco 12">
              <a:extLst>
                <a:ext uri="{FF2B5EF4-FFF2-40B4-BE49-F238E27FC236}">
                  <a16:creationId xmlns:a16="http://schemas.microsoft.com/office/drawing/2014/main" id="{E24D2E2A-D7F5-4146-A7B8-8F685E1D6ABB}"/>
                </a:ext>
              </a:extLst>
            </p:cNvPr>
            <p:cNvSpPr/>
            <p:nvPr/>
          </p:nvSpPr>
          <p:spPr>
            <a:xfrm>
              <a:off x="4899219" y="1447345"/>
              <a:ext cx="883016" cy="1141213"/>
            </a:xfrm>
            <a:prstGeom prst="arc">
              <a:avLst>
                <a:gd name="adj1" fmla="val 21397151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Arco 13">
              <a:extLst>
                <a:ext uri="{FF2B5EF4-FFF2-40B4-BE49-F238E27FC236}">
                  <a16:creationId xmlns:a16="http://schemas.microsoft.com/office/drawing/2014/main" id="{67493DC3-B391-4373-9775-4BF6D23CB52C}"/>
                </a:ext>
              </a:extLst>
            </p:cNvPr>
            <p:cNvSpPr/>
            <p:nvPr/>
          </p:nvSpPr>
          <p:spPr>
            <a:xfrm flipV="1">
              <a:off x="5316787" y="1393691"/>
              <a:ext cx="467248" cy="1169087"/>
            </a:xfrm>
            <a:prstGeom prst="arc">
              <a:avLst>
                <a:gd name="adj1" fmla="val 21497924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Arco 14">
              <a:extLst>
                <a:ext uri="{FF2B5EF4-FFF2-40B4-BE49-F238E27FC236}">
                  <a16:creationId xmlns:a16="http://schemas.microsoft.com/office/drawing/2014/main" id="{021BE6AB-11B3-48AD-917D-ADCF94286E0A}"/>
                </a:ext>
              </a:extLst>
            </p:cNvPr>
            <p:cNvSpPr/>
            <p:nvPr/>
          </p:nvSpPr>
          <p:spPr>
            <a:xfrm>
              <a:off x="5316080" y="1447345"/>
              <a:ext cx="891540" cy="1108710"/>
            </a:xfrm>
            <a:prstGeom prst="arc">
              <a:avLst>
                <a:gd name="adj1" fmla="val 21397151"/>
                <a:gd name="adj2" fmla="val 11087989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Arco 15">
              <a:extLst>
                <a:ext uri="{FF2B5EF4-FFF2-40B4-BE49-F238E27FC236}">
                  <a16:creationId xmlns:a16="http://schemas.microsoft.com/office/drawing/2014/main" id="{6AB0567D-4499-4A20-9467-0C374DE3148D}"/>
                </a:ext>
              </a:extLst>
            </p:cNvPr>
            <p:cNvSpPr/>
            <p:nvPr/>
          </p:nvSpPr>
          <p:spPr>
            <a:xfrm flipV="1">
              <a:off x="5740372" y="1386966"/>
              <a:ext cx="467248" cy="1169087"/>
            </a:xfrm>
            <a:prstGeom prst="arc">
              <a:avLst>
                <a:gd name="adj1" fmla="val 21497924"/>
                <a:gd name="adj2" fmla="val 55844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2279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31624</TotalTime>
  <Words>804</Words>
  <Application>Microsoft Office PowerPoint</Application>
  <PresentationFormat>Apresentação na tela (16:9)</PresentationFormat>
  <Paragraphs>133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12</vt:i4>
      </vt:variant>
      <vt:variant>
        <vt:lpstr>Títulos de slides</vt:lpstr>
      </vt:variant>
      <vt:variant>
        <vt:i4>8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Eau</vt:lpstr>
      <vt:lpstr>Eau Sans Bold</vt:lpstr>
      <vt:lpstr>Eau Sans Bold Lining</vt:lpstr>
      <vt:lpstr>Symbol</vt:lpstr>
      <vt:lpstr>Times New Roman</vt:lpstr>
      <vt:lpstr>Wingdings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Cisne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Vito Vanin</cp:lastModifiedBy>
  <cp:revision>1631</cp:revision>
  <dcterms:created xsi:type="dcterms:W3CDTF">2016-03-09T00:36:12Z</dcterms:created>
  <dcterms:modified xsi:type="dcterms:W3CDTF">2020-11-21T15:27:36Z</dcterms:modified>
</cp:coreProperties>
</file>