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a13a29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ea13a29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9cd8d6b6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9cd8d6b6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9cd8d6b6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9cd8d6b6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9cd8d6b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9cd8d6b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9cd8d6b6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9cd8d6b6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9cd8d6b6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9cd8d6b6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9cd8d6b6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9cd8d6b6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cd8d6b6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9cd8d6b6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b075bd5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b075bd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d8c9f3f8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d8c9f3f8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672c95f8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672c95f8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9b5984c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9b5984c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9cd8d6b6c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9cd8d6b6c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b0643a82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b0643a8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 interessante uma revisão rápida de tudo?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d5e90d2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d5e90d2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9cd8d6b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9cd8d6b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672c95f8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672c95f8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672c95f84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672c95f84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cd8d6b6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9cd8d6b6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672c95f84_0_2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672c95f8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d5e90d2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d5e90d2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24385" r="24937" t="0"/>
          <a:stretch/>
        </p:blipFill>
        <p:spPr>
          <a:xfrm>
            <a:off x="36550" y="21389"/>
            <a:ext cx="575475" cy="468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830392" y="1191219"/>
            <a:ext cx="1491554" cy="45900"/>
            <a:chOff x="830392" y="1191219"/>
            <a:chExt cx="1491554" cy="4590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1366812" y="1027739"/>
              <a:ext cx="45826" cy="372859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995485" y="1026163"/>
              <a:ext cx="45826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8" name="Google Shape;88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ELT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96" name="Google Shape;96;p13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9" name="Google Shape;99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830392" y="1191182"/>
            <a:ext cx="1491554" cy="45938"/>
            <a:chOff x="830392" y="1191182"/>
            <a:chExt cx="1491554" cy="45938"/>
          </a:xfrm>
        </p:grpSpPr>
        <p:sp>
          <p:nvSpPr>
            <p:cNvPr id="32" name="Google Shape;32;p4"/>
            <p:cNvSpPr/>
            <p:nvPr/>
          </p:nvSpPr>
          <p:spPr>
            <a:xfrm rot="-5400000">
              <a:off x="1366796" y="1027682"/>
              <a:ext cx="45900" cy="372900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995392" y="1026182"/>
              <a:ext cx="45900" cy="3759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830392" y="1191182"/>
            <a:ext cx="1491554" cy="45938"/>
            <a:chOff x="830392" y="1191182"/>
            <a:chExt cx="1491554" cy="45938"/>
          </a:xfrm>
        </p:grpSpPr>
        <p:sp>
          <p:nvSpPr>
            <p:cNvPr id="43" name="Google Shape;43;p5"/>
            <p:cNvSpPr/>
            <p:nvPr/>
          </p:nvSpPr>
          <p:spPr>
            <a:xfrm rot="-5400000">
              <a:off x="1366796" y="1027682"/>
              <a:ext cx="45900" cy="372900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-5400000">
              <a:off x="995392" y="1026182"/>
              <a:ext cx="45900" cy="3759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6"/>
          <p:cNvGrpSpPr/>
          <p:nvPr/>
        </p:nvGrpSpPr>
        <p:grpSpPr>
          <a:xfrm>
            <a:off x="830392" y="1191182"/>
            <a:ext cx="1491554" cy="45938"/>
            <a:chOff x="830392" y="1191182"/>
            <a:chExt cx="1491554" cy="45938"/>
          </a:xfrm>
        </p:grpSpPr>
        <p:sp>
          <p:nvSpPr>
            <p:cNvPr id="52" name="Google Shape;52;p6"/>
            <p:cNvSpPr/>
            <p:nvPr/>
          </p:nvSpPr>
          <p:spPr>
            <a:xfrm rot="-5400000">
              <a:off x="1366796" y="1027682"/>
              <a:ext cx="45900" cy="372900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 rot="-5400000">
              <a:off x="995392" y="1026182"/>
              <a:ext cx="45900" cy="3759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>
            <a:off x="830392" y="1191182"/>
            <a:ext cx="1491554" cy="45938"/>
            <a:chOff x="830392" y="1191182"/>
            <a:chExt cx="1491554" cy="45938"/>
          </a:xfrm>
        </p:grpSpPr>
        <p:sp>
          <p:nvSpPr>
            <p:cNvPr id="62" name="Google Shape;62;p7"/>
            <p:cNvSpPr/>
            <p:nvPr/>
          </p:nvSpPr>
          <p:spPr>
            <a:xfrm rot="-5400000">
              <a:off x="1366796" y="1027682"/>
              <a:ext cx="45900" cy="372900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 rot="-5400000">
              <a:off x="995392" y="1026182"/>
              <a:ext cx="45900" cy="3759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8" name="Google Shape;6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182"/>
            <a:ext cx="1491554" cy="45938"/>
            <a:chOff x="830392" y="1191182"/>
            <a:chExt cx="1491554" cy="45938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1366796" y="1027682"/>
              <a:ext cx="45900" cy="372900"/>
            </a:xfrm>
            <a:prstGeom prst="rect">
              <a:avLst/>
            </a:prstGeom>
            <a:solidFill>
              <a:srgbClr val="E93D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995392" y="1026182"/>
              <a:ext cx="45900" cy="37590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 rot="-5400000">
              <a:off x="1739646" y="1027719"/>
              <a:ext cx="45900" cy="372900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 rot="-5400000">
              <a:off x="2112546" y="1027719"/>
              <a:ext cx="45900" cy="372900"/>
            </a:xfrm>
            <a:prstGeom prst="rect">
              <a:avLst/>
            </a:prstGeom>
            <a:solidFill>
              <a:srgbClr val="199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nsorboard.dev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tensorflow.org/" TargetMode="External"/><Relationship Id="rId4" Type="http://schemas.openxmlformats.org/officeDocument/2006/relationships/hyperlink" Target="https://arxiv.org/pdf/1603.04467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Seminário </a:t>
            </a:r>
            <a:r>
              <a:rPr lang="en"/>
              <a:t>TensorFlow</a:t>
            </a:r>
            <a:endParaRPr/>
          </a:p>
        </p:txBody>
      </p:sp>
      <p:sp>
        <p:nvSpPr>
          <p:cNvPr id="120" name="Google Shape;120;p15"/>
          <p:cNvSpPr txBox="1"/>
          <p:nvPr>
            <p:ph idx="1" type="subTitle"/>
          </p:nvPr>
        </p:nvSpPr>
        <p:spPr>
          <a:xfrm>
            <a:off x="799475" y="3789150"/>
            <a:ext cx="76182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Jônatas de Souza Nascimento</a:t>
            </a:r>
            <a:r>
              <a:rPr lang="en"/>
              <a:t>, George Othon Silva Santos 11/2020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968750" y="2057400"/>
            <a:ext cx="5403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Mac 434/6967 - Laboratório Avançado de Ciência de Dados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Abstração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777600" y="2013700"/>
            <a:ext cx="6820500" cy="13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Não é necessário de saber os pormenores dos algoritmos de aprendizado de máquina, o desenvolvedor pode se ater a lógica de programação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Abstração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5" y="1703513"/>
            <a:ext cx="3866725" cy="32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b="0" l="0" r="3892" t="0"/>
          <a:stretch/>
        </p:blipFill>
        <p:spPr>
          <a:xfrm>
            <a:off x="4119425" y="2153900"/>
            <a:ext cx="4619675" cy="23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727650" y="1178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Tensorflow Lite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27650" y="1670100"/>
            <a:ext cx="5322300" cy="28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Modelos pré prontos e/ou customizáveis,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ode ser utilizado para as mais diversas aplicações de machine learning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Aplicação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: Classificação de Imagens e identificação de objetos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27766"/>
          <a:stretch/>
        </p:blipFill>
        <p:spPr>
          <a:xfrm>
            <a:off x="6201500" y="714100"/>
            <a:ext cx="2893199" cy="371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4">
            <a:alphaModFix/>
          </a:blip>
          <a:srcRect b="29127" l="0" r="0" t="17476"/>
          <a:stretch/>
        </p:blipFill>
        <p:spPr>
          <a:xfrm>
            <a:off x="4013200" y="3066125"/>
            <a:ext cx="2188300" cy="207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TensorFlow tem a maior comunidade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56" y="1724050"/>
            <a:ext cx="5575494" cy="32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TensorFlow vs Pytorch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777600" y="2101500"/>
            <a:ext cx="68205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Diferença Estrutural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 grafo do TensorFlow é definido estaticamente, ou seja, uma vez definido não pode ser alterado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 grafo do Pytorch é definido dinamicamente, sendo assim, permite que ele seja modificado enquanto é executado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Mais fácil de debugar no Pytorch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TensorFlow vs Pytorch</a:t>
            </a:r>
            <a:endParaRPr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777600" y="2101500"/>
            <a:ext cx="68205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Visualização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 TensorFlow possui o TensorBoard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 Pytorch não possui uma ferramenta própria de visualização, necessitando de pacotes adicionais (Visdom), que não possuem a versatilidade do TensorBoard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TensorFlow vs Pytorch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777600" y="2101500"/>
            <a:ext cx="68205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Usabilidade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Por possuir facilidade em debugar, o Pytorch costuma ser o preferido para modelos menores e de pequena escala. Amplamente utilizado na academia para pesquisas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versatilidade e portabilidade do TensorFlow, aliados a sua ferramenta de visualização o tornam preferido para grandes companhias e projetos.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Ferramentas Úteis</a:t>
            </a:r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1301375" y="2571750"/>
            <a:ext cx="43071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TensorBoard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TensorFlow Extended (TFX)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TensorBoard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729450" y="2131900"/>
            <a:ext cx="57282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Conjunto de ferramentas de visualização do TensorFlow, que nos permite: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718350" y="2323825"/>
            <a:ext cx="57504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Acompanhamento e visualização de métricas como perda e precisão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Visualização do grafo do modelo (ops e camadas)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Visualização de histogramas de pesos, viés ou outros tensores conforme eles mudam ao longo do tempo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Projeção de embeddings em um espaço dimensional inferior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Exibição de dados de imagem, texto e áudio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Criação de perfis de programas do TensorFlow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202124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Muito mais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727800" y="5768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TensorBoard</a:t>
            </a:r>
            <a:endParaRPr/>
          </a:p>
        </p:txBody>
      </p:sp>
      <p:sp>
        <p:nvSpPr>
          <p:cNvPr id="254" name="Google Shape;254;p33"/>
          <p:cNvSpPr txBox="1"/>
          <p:nvPr/>
        </p:nvSpPr>
        <p:spPr>
          <a:xfrm>
            <a:off x="569850" y="4381250"/>
            <a:ext cx="30534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TensorBoard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425548"/>
            <a:ext cx="7207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5">
            <a:alphaModFix/>
          </a:blip>
          <a:srcRect b="0" l="0" r="33927" t="0"/>
          <a:stretch/>
        </p:blipFill>
        <p:spPr>
          <a:xfrm>
            <a:off x="5099075" y="2376850"/>
            <a:ext cx="4314650" cy="24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idx="4294967295"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Tópicos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29450" y="2571750"/>
            <a:ext cx="6002400" cy="2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 que é o TensorFlow?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Arquitetura e funcionalidade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Por que utilizar o TensorFlow?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Ferramentas Úteis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727800" y="5768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425066"/>
                </a:solidFill>
                <a:latin typeface="Arial"/>
                <a:ea typeface="Arial"/>
                <a:cs typeface="Arial"/>
                <a:sym typeface="Arial"/>
              </a:rPr>
              <a:t>TensorFlow Extended (TFX)</a:t>
            </a:r>
            <a:endParaRPr sz="2250">
              <a:solidFill>
                <a:srgbClr val="425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865875" y="1539350"/>
            <a:ext cx="67272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425066"/>
                </a:solidFill>
              </a:rPr>
              <a:t>Plataforma completa para a implantação de pipelines de produção de ML</a:t>
            </a:r>
            <a:endParaRPr b="1" sz="2250">
              <a:solidFill>
                <a:srgbClr val="425066"/>
              </a:solidFill>
            </a:endParaRPr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35350"/>
            <a:ext cx="8839200" cy="227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idx="4294967295" type="title"/>
          </p:nvPr>
        </p:nvSpPr>
        <p:spPr>
          <a:xfrm>
            <a:off x="727800" y="14057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888075" y="2220225"/>
            <a:ext cx="6113100" cy="18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TensorFlow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Artigo: TensorFlow: Large-Scale Machine Learning on Heterogeneous Distributed Systems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TensorFlow o que é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729450" y="2571750"/>
            <a:ext cx="7600500" cy="22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Sistema de implementação de modelos de aprendizado de máquina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Projeto desenvolvido pelo Google Brain, com assistência do grupo de pesquisa de Machine Intelligence da Google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Um dos maiores frameworks de aprendizado de máquina hoje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Utilizado por grandes empresas como Intel, Arbnb, Coca Cola, Uber e a própria Google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Arquitetura e funcionalidade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191525" y="2619850"/>
            <a:ext cx="43071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Tensor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Grafos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Detalhes avançados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694050" y="1172925"/>
            <a:ext cx="77559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Tensor</a:t>
            </a:r>
            <a:endParaRPr sz="3500"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694050" y="2018825"/>
            <a:ext cx="4014000" cy="15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O tensor é uma matriz (ou um array) com múltiplas dimensões. O tensorflow suporta uma variedade de elementos nesses tensores desde inteiros, floats/doubles até strings e números complexos.</a:t>
            </a:r>
            <a:endParaRPr sz="1600"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75" y="2139800"/>
            <a:ext cx="4267750" cy="14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730000" y="1318650"/>
            <a:ext cx="46380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Grafos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975" y="959699"/>
            <a:ext cx="2944976" cy="3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730000" y="2022350"/>
            <a:ext cx="57759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 computação do TensorFlow ocorre por meio de Grafos: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Nós são operações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(Edges)São tensores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Grafos no Tensorflow são estáticos, uma vez implementados não podem ser alterados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Primeiro se constrói o grafo (modelo)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Depois se executa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que usar o TensorFlow?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301375" y="2571750"/>
            <a:ext cx="43071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Portabilidade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Abstração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Comunidade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Visualização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Comparação Pytorch vs TensorFlow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Computação de Gradiente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300" y="1488850"/>
            <a:ext cx="3874700" cy="284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423275" y="1941725"/>
            <a:ext cx="50976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É comum em algoritmos de machine learning ser necessário o cálculo de gradientes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Por isso o TensorFlow possui um procedimento de cálculo automático de gradiente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Isso permite uma facilidade adicional na implementação de algoritmos complexos, com um custo adicional de memória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777600" y="1188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dos principais pilares do TensorFlow é sua Portabilidade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777600" y="2101500"/>
            <a:ext cx="68205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 TensorFlow foi projetado de modo que seja fácil e funcional implementar algoritmos em: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CPUs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GPUs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TPUs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Dispositivos celulares (TensorFlow Lite)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Dispositivos IoT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