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297" r:id="rId2"/>
    <p:sldId id="281" r:id="rId3"/>
    <p:sldId id="441" r:id="rId4"/>
    <p:sldId id="442" r:id="rId5"/>
    <p:sldId id="444" r:id="rId6"/>
    <p:sldId id="445" r:id="rId7"/>
    <p:sldId id="347" r:id="rId8"/>
    <p:sldId id="434" r:id="rId9"/>
    <p:sldId id="451" r:id="rId10"/>
    <p:sldId id="435" r:id="rId11"/>
    <p:sldId id="436" r:id="rId12"/>
    <p:sldId id="437" r:id="rId13"/>
    <p:sldId id="438" r:id="rId14"/>
    <p:sldId id="439" r:id="rId15"/>
    <p:sldId id="440" r:id="rId16"/>
    <p:sldId id="446" r:id="rId17"/>
    <p:sldId id="450" r:id="rId18"/>
    <p:sldId id="448" r:id="rId19"/>
    <p:sldId id="452" r:id="rId20"/>
    <p:sldId id="453" r:id="rId21"/>
    <p:sldId id="455" r:id="rId22"/>
    <p:sldId id="454" r:id="rId23"/>
    <p:sldId id="457" r:id="rId24"/>
    <p:sldId id="456" r:id="rId25"/>
    <p:sldId id="458" r:id="rId26"/>
    <p:sldId id="447" r:id="rId27"/>
    <p:sldId id="459" r:id="rId28"/>
    <p:sldId id="460" r:id="rId29"/>
    <p:sldId id="462" r:id="rId30"/>
    <p:sldId id="282" r:id="rId31"/>
    <p:sldId id="283" r:id="rId32"/>
    <p:sldId id="463" r:id="rId33"/>
    <p:sldId id="461" r:id="rId34"/>
  </p:sldIdLst>
  <p:sldSz cx="9144000" cy="6858000" type="screen4x3"/>
  <p:notesSz cx="6858000" cy="9144000"/>
  <p:defaultTextStyle>
    <a:lvl1pPr marL="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4660"/>
  </p:normalViewPr>
  <p:slideViewPr>
    <p:cSldViewPr>
      <p:cViewPr varScale="1">
        <p:scale>
          <a:sx n="98" d="100"/>
          <a:sy n="98" d="100"/>
        </p:scale>
        <p:origin x="595" y="86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C238408C-6839-46EE-8131-EDA75C487F2E}" type="datetimeFigureOut">
              <a:rPr lang="en-US"/>
              <a:pPr/>
              <a:t>11/18/2020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87D77045-401A-4D5E-BFE3-54C21A8A6634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61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9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9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09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55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48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95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84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69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0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0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0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59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92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pt-BR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pt-BR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pt-BR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pt-BR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pt-BR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pt-BR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pt-BR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fld id="{743653DA-8BF4-4869-96FE-9BCF43372D46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72AC53DF-4216-466D-99A7-94400E6C2A25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pt-BR" sz="3800"/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pt-BR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n-US"/>
              <a:t>Click to edit Master subtitle style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pt-BR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pt-BR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/>
          <a:p>
            <a:pPr eaLnBrk="1" latinLnBrk="0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t-BR" sz="20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pt-BR" sz="4000"/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pt-B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t-BR" sz="2000" b="1"/>
            </a:lvl2pPr>
            <a:lvl3pPr eaLnBrk="1" latinLnBrk="0" hangingPunct="1">
              <a:buNone/>
              <a:defRPr kumimoji="0" lang="pt-BR" sz="1800" b="1"/>
            </a:lvl3pPr>
            <a:lvl4pPr eaLnBrk="1" latinLnBrk="0" hangingPunct="1">
              <a:buNone/>
              <a:defRPr kumimoji="0" lang="pt-BR" sz="1600" b="1"/>
            </a:lvl4pPr>
            <a:lvl5pPr eaLnBrk="1" latinLnBrk="0" hangingPunct="1">
              <a:buNone/>
              <a:defRPr kumimoji="0" lang="pt-BR" sz="1600" b="1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pt-BR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pt-BR" sz="2000" b="1"/>
            </a:lvl2pPr>
            <a:lvl3pPr eaLnBrk="1" latinLnBrk="0" hangingPunct="1">
              <a:buNone/>
              <a:defRPr kumimoji="0" lang="pt-BR" sz="1800" b="1"/>
            </a:lvl3pPr>
            <a:lvl4pPr eaLnBrk="1" latinLnBrk="0" hangingPunct="1">
              <a:buNone/>
              <a:defRPr kumimoji="0" lang="pt-BR" sz="1600" b="1"/>
            </a:lvl4pPr>
            <a:lvl5pPr eaLnBrk="1" latinLnBrk="0" hangingPunct="1">
              <a:buNone/>
              <a:defRPr kumimoji="0" lang="pt-BR" sz="1600" b="1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pt-BR" sz="4000" cap="none" baseline="0"/>
            </a:lvl1pPr>
            <a:extLst/>
          </a:lstStyle>
          <a:p>
            <a:pPr eaLnBrk="1" latinLnBrk="0" hangingPunct="1"/>
            <a:r>
              <a:rPr lang="en-US" dirty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pt-BR" sz="3600" b="0"/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pt-BR" sz="1800"/>
            </a:lvl1pPr>
            <a:lvl2pPr eaLnBrk="1" latinLnBrk="0" hangingPunct="1">
              <a:buNone/>
              <a:defRPr kumimoji="0" lang="pt-BR" sz="1200"/>
            </a:lvl2pPr>
            <a:lvl3pPr eaLnBrk="1" latinLnBrk="0" hangingPunct="1">
              <a:buNone/>
              <a:defRPr kumimoji="0" lang="pt-BR" sz="1000"/>
            </a:lvl3pPr>
            <a:lvl4pPr eaLnBrk="1" latinLnBrk="0" hangingPunct="1">
              <a:buNone/>
              <a:defRPr kumimoji="0" lang="pt-BR" sz="900"/>
            </a:lvl4pPr>
            <a:lvl5pPr eaLnBrk="1" latinLnBrk="0" hangingPunct="1">
              <a:buNone/>
              <a:defRPr kumimoji="0" lang="pt-BR" sz="9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6272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pt-BR" sz="2100" b="0"/>
            </a:lvl1pPr>
            <a:extLst/>
          </a:lstStyle>
          <a:p>
            <a:pPr eaLnBrk="1" latinLnBrk="0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pt-BR"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pt-BR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pt-BR" sz="1200"/>
            </a:lvl2pPr>
            <a:lvl3pPr eaLnBrk="1" latinLnBrk="0" hangingPunct="1">
              <a:defRPr kumimoji="0" lang="pt-BR" sz="1000"/>
            </a:lvl3pPr>
            <a:lvl4pPr eaLnBrk="1" latinLnBrk="0" hangingPunct="1">
              <a:defRPr kumimoji="0" lang="pt-BR" sz="900"/>
            </a:lvl4pPr>
            <a:lvl5pPr eaLnBrk="1" latinLnBrk="0" hangingPunct="1">
              <a:defRPr kumimoji="0" lang="pt-BR" sz="9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lang="en-US"/>
              <a:pPr/>
              <a:t>11/18/2020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/>
              <a:pPr/>
              <a:t>‹nº›</a:t>
            </a:fld>
            <a:endParaRPr kumimoji="0"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eaLnBrk="1" latinLnBrk="0" hangingPunct="1"/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pt-BR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pt-BR">
                <a:solidFill>
                  <a:schemeClr val="tx2"/>
                </a:solidFill>
              </a:rPr>
              <a:pPr/>
              <a:t>18/11/2020</a:t>
            </a:fld>
            <a:endParaRPr kumimoji="0" lang="pt-BR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pt-BR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pt-BR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pt-BR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pt-BR" sz="1200">
                <a:solidFill>
                  <a:schemeClr val="tx2"/>
                </a:solidFill>
              </a:rPr>
              <a:pPr algn="l"/>
              <a:t>‹nº›</a:t>
            </a:fld>
            <a:endParaRPr kumimoji="0" lang="pt-B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pt-BR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pt-B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pt-B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pt-BR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pt-BR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jpg"/><Relationship Id="rId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685800" y="1772816"/>
            <a:ext cx="7772400" cy="197485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  <a:effectLst/>
              </a:rPr>
              <a:t>Nutrição</a:t>
            </a:r>
            <a:br>
              <a:rPr lang="pt-BR" dirty="0">
                <a:solidFill>
                  <a:schemeClr val="bg1"/>
                </a:solidFill>
                <a:effectLst/>
              </a:rPr>
            </a:br>
            <a:br>
              <a:rPr lang="pt-BR">
                <a:solidFill>
                  <a:schemeClr val="bg1"/>
                </a:solidFill>
                <a:effectLst/>
              </a:rPr>
            </a:br>
            <a:br>
              <a:rPr lang="pt-BR" dirty="0">
                <a:solidFill>
                  <a:schemeClr val="bg1"/>
                </a:solidFill>
                <a:effectLst/>
              </a:rPr>
            </a:br>
            <a:endParaRPr lang="pt-BR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4294967295"/>
          </p:nvPr>
        </p:nvSpPr>
        <p:spPr>
          <a:xfrm>
            <a:off x="1371600" y="5334000"/>
            <a:ext cx="7772400" cy="105251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QBQ 0215 – Farmácia Noturno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276752" y="620688"/>
            <a:ext cx="7416824" cy="504056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effectLst/>
              </a:rPr>
              <a:t>Balanço de nitrogênio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Quantidade de nitrogênio ingerido - Quantidade de nitrogênio excretado.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Balanço = 0         Equilíbrio nitrogenado. 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Aumenta o conteúdo proteico da dieta: também aumenta a excreção. </a:t>
            </a:r>
            <a:r>
              <a:rPr lang="pt-BR" b="1" dirty="0">
                <a:solidFill>
                  <a:schemeClr val="bg1"/>
                </a:solidFill>
              </a:rPr>
              <a:t>MANTÉM O EQUILÍBRIO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i="1" dirty="0">
                <a:solidFill>
                  <a:schemeClr val="bg1"/>
                </a:solidFill>
              </a:rPr>
              <a:t>Balanço de nitrogênio positivo</a:t>
            </a:r>
            <a:r>
              <a:rPr lang="pt-BR" dirty="0">
                <a:solidFill>
                  <a:schemeClr val="bg1"/>
                </a:solidFill>
              </a:rPr>
              <a:t>: excreção de nitrogênio menor do que ingestão,. quando há aumento real do conteúdo proteico por formação efetiva de tecido, como durante o crescimento, a gravidez, lactação.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i="1" dirty="0">
                <a:solidFill>
                  <a:schemeClr val="bg1"/>
                </a:solidFill>
              </a:rPr>
              <a:t>Balanço de nitrogênio negativo:</a:t>
            </a:r>
            <a:r>
              <a:rPr lang="pt-BR" dirty="0">
                <a:solidFill>
                  <a:schemeClr val="bg1"/>
                </a:solidFill>
              </a:rPr>
              <a:t> a eliminação é maior do que a ingestão. jejum, dietas pobres em proteínas ou contendo proteínas de baixo valor biológico, e dietas pobres em carboidratos. Diabetes, câncer e infecções, queimaduras graves, cirurgias.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35696" y="206084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3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276752" y="620688"/>
            <a:ext cx="3071112" cy="504056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effectLst/>
              </a:rPr>
              <a:t>Valor nutricional das proteínas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5" y="148478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Conteúdo proteico:</a:t>
            </a:r>
          </a:p>
          <a:p>
            <a:r>
              <a:rPr lang="pt-BR" dirty="0">
                <a:solidFill>
                  <a:schemeClr val="bg1"/>
                </a:solidFill>
              </a:rPr>
              <a:t> g de proteína/100 g alimento (%).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2644" y="188640"/>
            <a:ext cx="5403811" cy="6669360"/>
            <a:chOff x="276752" y="-125519"/>
            <a:chExt cx="6375412" cy="77890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752" y="-99392"/>
              <a:ext cx="5334000" cy="77628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5139" y="-125519"/>
              <a:ext cx="2867025" cy="7172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59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A qualidade nutricional das proteínas depende da sua </a:t>
            </a:r>
            <a:r>
              <a:rPr lang="pt-BR" b="1" dirty="0" err="1">
                <a:solidFill>
                  <a:srgbClr val="000000"/>
                </a:solidFill>
              </a:rPr>
              <a:t>digestibilidade</a:t>
            </a:r>
            <a:r>
              <a:rPr lang="pt-BR" b="1" dirty="0">
                <a:solidFill>
                  <a:srgbClr val="000000"/>
                </a:solidFill>
              </a:rPr>
              <a:t> e composição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 D</a:t>
            </a:r>
            <a:r>
              <a:rPr lang="pt-BR" i="1" dirty="0">
                <a:solidFill>
                  <a:srgbClr val="000000"/>
                </a:solidFill>
              </a:rPr>
              <a:t>igestibilidade</a:t>
            </a:r>
            <a:r>
              <a:rPr lang="pt-BR" dirty="0">
                <a:solidFill>
                  <a:srgbClr val="000000"/>
                </a:solidFill>
              </a:rPr>
              <a:t>  (D) é o porcentual da proteína ingerida que é digerida e efetivamente absorvida no trato gastrointestinal. 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844824"/>
            <a:ext cx="6153150" cy="1076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99592" y="3518426"/>
            <a:ext cx="5886225" cy="2524125"/>
            <a:chOff x="899592" y="3518426"/>
            <a:chExt cx="5886225" cy="2524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92" y="3573016"/>
              <a:ext cx="4095750" cy="2466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5592" y="3518426"/>
              <a:ext cx="1800225" cy="2524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35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Andale Sans for VST" panose="020B0502000000000001" pitchFamily="34" charset="0"/>
                <a:cs typeface="Arial" panose="020B0604020202020204" pitchFamily="34" charset="0"/>
              </a:rPr>
              <a:t>Valor nutricional </a:t>
            </a:r>
          </a:p>
          <a:p>
            <a:endParaRPr lang="pt-BR" b="1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Conteúdo de aminoácidos essenciais.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NPU (net </a:t>
            </a:r>
            <a:r>
              <a:rPr lang="pt-BR" dirty="0" err="1">
                <a:solidFill>
                  <a:srgbClr val="000000"/>
                </a:solidFill>
              </a:rPr>
              <a:t>protein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utilization</a:t>
            </a:r>
            <a:r>
              <a:rPr lang="pt-BR" dirty="0">
                <a:solidFill>
                  <a:srgbClr val="000000"/>
                </a:solidFill>
              </a:rPr>
              <a:t>). 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7324725" cy="9810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1560" y="3076763"/>
            <a:ext cx="4260351" cy="3543300"/>
            <a:chOff x="971600" y="3076763"/>
            <a:chExt cx="4260351" cy="35433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3076763"/>
              <a:ext cx="3228975" cy="3543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3251" y="3084985"/>
              <a:ext cx="1028700" cy="349567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92080" y="35730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Proteínas deficientes em apenas 1 aa essencial são incapaz de manter o equilíbrio nitrogenado.</a:t>
            </a:r>
          </a:p>
        </p:txBody>
      </p:sp>
    </p:spTree>
    <p:extLst>
      <p:ext uri="{BB962C8B-B14F-4D97-AF65-F5344CB8AC3E}">
        <p14:creationId xmlns:p14="http://schemas.microsoft.com/office/powerpoint/2010/main" val="140433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Andale Sans for VST" panose="020B0502000000000001" pitchFamily="34" charset="0"/>
                <a:cs typeface="Arial" panose="020B0604020202020204" pitchFamily="34" charset="0"/>
              </a:rPr>
              <a:t>Valor nutricional </a:t>
            </a:r>
          </a:p>
          <a:p>
            <a:endParaRPr lang="pt-BR" sz="2400" dirty="0">
              <a:solidFill>
                <a:srgbClr val="000000"/>
              </a:solidFill>
              <a:latin typeface="Andale Sans for VST" panose="020B0502000000000001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80928"/>
            <a:ext cx="7324725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37112"/>
            <a:ext cx="5362575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268760"/>
            <a:ext cx="6153150" cy="107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3665036"/>
            <a:ext cx="297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NPU (net </a:t>
            </a:r>
            <a:r>
              <a:rPr lang="pt-BR" dirty="0" err="1">
                <a:solidFill>
                  <a:srgbClr val="000000"/>
                </a:solidFill>
              </a:rPr>
              <a:t>protein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utilization</a:t>
            </a:r>
            <a:r>
              <a:rPr lang="pt-BR" dirty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2641" y="2210224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rgbClr val="000000"/>
                </a:solidFill>
              </a:rPr>
              <a:t>Digestibilidade</a:t>
            </a:r>
            <a:r>
              <a:rPr lang="pt-BR" dirty="0">
                <a:solidFill>
                  <a:srgbClr val="000000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06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136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Quantidades recomendadas de proteína na dieta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A ingestão proteica mínima depende do NPU das proteínas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Necessário saber as proteínas que compõem a dieta.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dose mínima diária de</a:t>
            </a:r>
            <a:r>
              <a:rPr lang="pt-BR" b="1" dirty="0">
                <a:solidFill>
                  <a:schemeClr val="bg1"/>
                </a:solidFill>
              </a:rPr>
              <a:t> 0,8 g de proteína/Kg </a:t>
            </a:r>
            <a:r>
              <a:rPr lang="pt-BR" dirty="0">
                <a:solidFill>
                  <a:schemeClr val="bg1"/>
                </a:solidFill>
              </a:rPr>
              <a:t>de peso corpóreo, considerando-se a ingestão de proteínas de alto NPU, como as de origem animal. </a:t>
            </a:r>
          </a:p>
          <a:p>
            <a:r>
              <a:rPr lang="pt-BR" dirty="0">
                <a:solidFill>
                  <a:schemeClr val="bg1"/>
                </a:solidFill>
              </a:rPr>
              <a:t>56 g para um homem de 70 kg </a:t>
            </a:r>
          </a:p>
          <a:p>
            <a:r>
              <a:rPr lang="pt-BR" dirty="0">
                <a:solidFill>
                  <a:schemeClr val="bg1"/>
                </a:solidFill>
              </a:rPr>
              <a:t>44 g para uma mulher de 55 kg.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Dietas com baixo NPU: proteínas de baixa qualidade, </a:t>
            </a:r>
            <a:r>
              <a:rPr lang="pt-BR" b="1" dirty="0">
                <a:solidFill>
                  <a:schemeClr val="bg1"/>
                </a:solidFill>
              </a:rPr>
              <a:t>1,4 g de proteína/Kg de peso</a:t>
            </a:r>
            <a:r>
              <a:rPr lang="pt-BR" dirty="0">
                <a:solidFill>
                  <a:schemeClr val="bg1"/>
                </a:solidFill>
              </a:rPr>
              <a:t>, </a:t>
            </a:r>
          </a:p>
          <a:p>
            <a:r>
              <a:rPr lang="pt-BR" dirty="0">
                <a:solidFill>
                  <a:schemeClr val="bg1"/>
                </a:solidFill>
              </a:rPr>
              <a:t>~ 100 g /dia  para um homem adulto.</a:t>
            </a:r>
          </a:p>
          <a:p>
            <a:endParaRPr lang="pt-BR" i="1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Outro fator que interfere nas doses mínimas recomendadas de proteína é o suprimento energético da dieta sob a forma de carboidratos e lipídios: sua ingestão concomitante reduz a utilização de proteínas como fonte de energia.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6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sz="2400" b="1" dirty="0">
                <a:solidFill>
                  <a:srgbClr val="000000"/>
                </a:solidFill>
              </a:rPr>
              <a:t>Carboidratos na Dieta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940639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 Desejável:</a:t>
            </a:r>
          </a:p>
          <a:p>
            <a:r>
              <a:rPr lang="pt-BR" dirty="0">
                <a:solidFill>
                  <a:schemeClr val="bg1"/>
                </a:solidFill>
              </a:rPr>
              <a:t> - Polissacarídeos como o amido;</a:t>
            </a:r>
          </a:p>
          <a:p>
            <a:r>
              <a:rPr lang="pt-BR" dirty="0">
                <a:solidFill>
                  <a:schemeClr val="bg1"/>
                </a:solidFill>
              </a:rPr>
              <a:t> - Apenas 1 pequena quantidade como açúcares (sacarose; </a:t>
            </a:r>
            <a:r>
              <a:rPr lang="pt-BR" dirty="0" err="1">
                <a:solidFill>
                  <a:schemeClr val="bg1"/>
                </a:solidFill>
              </a:rPr>
              <a:t>glicose+frutose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4784"/>
            <a:ext cx="4278331" cy="1807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645440"/>
            <a:ext cx="4819500" cy="1836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66563" y="126876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AMIDO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5229" y="4308098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SACAROSE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1726782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1960" y="4645440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6705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Carboidratos na Dieta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44" y="1484784"/>
            <a:ext cx="4278331" cy="1807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4208" y="121204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AMIDO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42" y="1136332"/>
            <a:ext cx="4680520" cy="4311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3280" y="3292220"/>
            <a:ext cx="382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Ligações (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pt-BR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</a:rPr>
              <a:t> 4); ramificações 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pt-BR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</a:rPr>
              <a:t>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285" y="4408489"/>
            <a:ext cx="3863250" cy="1382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28107" y="4077072"/>
            <a:ext cx="125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CELULOSE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1627" y="5790822"/>
            <a:ext cx="252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Ligações (</a:t>
            </a:r>
            <a:r>
              <a:rPr lang="el-GR" dirty="0">
                <a:solidFill>
                  <a:schemeClr val="bg1"/>
                </a:solidFill>
                <a:sym typeface="Symbol" panose="05050102010706020507" pitchFamily="18" charset="2"/>
              </a:rPr>
              <a:t></a:t>
            </a:r>
            <a:r>
              <a:rPr lang="pt-BR" dirty="0">
                <a:solidFill>
                  <a:schemeClr val="bg1"/>
                </a:solidFill>
              </a:rPr>
              <a:t>1</a:t>
            </a:r>
            <a:r>
              <a:rPr lang="pt-BR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pt-BR" dirty="0">
                <a:solidFill>
                  <a:schemeClr val="bg1"/>
                </a:solidFill>
              </a:rPr>
              <a:t> 4); linear 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65232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Amido</a:t>
            </a:r>
          </a:p>
          <a:p>
            <a:r>
              <a:rPr lang="pt-BR" dirty="0">
                <a:solidFill>
                  <a:schemeClr val="bg1"/>
                </a:solidFill>
              </a:rPr>
              <a:t>glicogênio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5605453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Celulose</a:t>
            </a:r>
          </a:p>
        </p:txBody>
      </p:sp>
    </p:spTree>
    <p:extLst>
      <p:ext uri="{BB962C8B-B14F-4D97-AF65-F5344CB8AC3E}">
        <p14:creationId xmlns:p14="http://schemas.microsoft.com/office/powerpoint/2010/main" val="179636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Fibras na Dieta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508" y="927932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 que são as </a:t>
            </a:r>
            <a:r>
              <a:rPr lang="pt-BR" b="1" i="1" dirty="0">
                <a:solidFill>
                  <a:schemeClr val="bg1"/>
                </a:solidFill>
              </a:rPr>
              <a:t>fibras dietéticas</a:t>
            </a:r>
            <a:r>
              <a:rPr lang="pt-BR" dirty="0">
                <a:solidFill>
                  <a:schemeClr val="bg1"/>
                </a:solidFill>
              </a:rPr>
              <a:t>?</a:t>
            </a:r>
          </a:p>
          <a:p>
            <a:r>
              <a:rPr lang="pt-BR" dirty="0">
                <a:solidFill>
                  <a:schemeClr val="bg1"/>
                </a:solidFill>
              </a:rPr>
              <a:t> - componentes dos alimentos que sejam resistentes à hidrólise pelas enzimas digestivas do estômago e intestino delgado dos seres humanos e que sofram fermentação pelos microrganismos presentes no intestino grosso (cólon).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b="1" i="1" dirty="0">
                <a:solidFill>
                  <a:schemeClr val="bg1"/>
                </a:solidFill>
              </a:rPr>
              <a:t>fibras solúveis</a:t>
            </a:r>
            <a:r>
              <a:rPr lang="pt-BR" b="1" dirty="0">
                <a:solidFill>
                  <a:schemeClr val="bg1"/>
                </a:solidFill>
              </a:rPr>
              <a:t>  em água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 err="1">
                <a:solidFill>
                  <a:schemeClr val="bg1"/>
                </a:solidFill>
              </a:rPr>
              <a:t>heteropolissacarídios</a:t>
            </a:r>
            <a:r>
              <a:rPr lang="pt-BR" dirty="0">
                <a:solidFill>
                  <a:schemeClr val="bg1"/>
                </a:solidFill>
              </a:rPr>
              <a:t> (formados por </a:t>
            </a:r>
            <a:r>
              <a:rPr lang="pt-BR" dirty="0" err="1">
                <a:solidFill>
                  <a:schemeClr val="bg1"/>
                </a:solidFill>
              </a:rPr>
              <a:t>monossacarídios</a:t>
            </a:r>
            <a:r>
              <a:rPr lang="pt-BR" dirty="0">
                <a:solidFill>
                  <a:schemeClr val="bg1"/>
                </a:solidFill>
              </a:rPr>
              <a:t> diferentes) ramificados, como as pectinas, gomas e mucilagens;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fermentadas por bactérias durante o trânsito pelo cólon.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polpa de frutas, legumes, aveia, cevada, milho, lentilha, feijões e outras leguminosas.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b="1" i="1" dirty="0">
                <a:solidFill>
                  <a:schemeClr val="bg1"/>
                </a:solidFill>
              </a:rPr>
              <a:t>fibras insolúveis em água:</a:t>
            </a:r>
            <a:r>
              <a:rPr lang="pt-BR" dirty="0">
                <a:solidFill>
                  <a:schemeClr val="bg1"/>
                </a:solidFill>
              </a:rPr>
              <a:t> (</a:t>
            </a:r>
            <a:r>
              <a:rPr lang="pt-BR" b="1" dirty="0">
                <a:solidFill>
                  <a:schemeClr val="bg1"/>
                </a:solidFill>
              </a:rPr>
              <a:t>celulose)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mais resistentes à fermentação no cólon. 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bg1"/>
                </a:solidFill>
              </a:rPr>
              <a:t>cereais integrais (principalmente trigo) e alimentos deles derivados, e em legumes, verduras, frutas e sementes em geral.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Fibras na Dieta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508" y="927932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fibras solúveis</a:t>
            </a:r>
            <a:r>
              <a:rPr lang="pt-BR" b="1" dirty="0">
                <a:solidFill>
                  <a:schemeClr val="bg1"/>
                </a:solidFill>
              </a:rPr>
              <a:t>  em água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 err="1">
                <a:solidFill>
                  <a:schemeClr val="bg1"/>
                </a:solidFill>
              </a:rPr>
              <a:t>heteropolissacarídios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fermentadas por bactérias durante o trânsito pelo cólon.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Ligam-se a sais biliares, diminuindo sua reabsorção;</a:t>
            </a:r>
          </a:p>
          <a:p>
            <a:r>
              <a:rPr lang="pt-BR" i="1" dirty="0">
                <a:solidFill>
                  <a:schemeClr val="bg1"/>
                </a:solidFill>
              </a:rPr>
              <a:t>Colesterol repõe os sais biliares, portanto fibras solúveis </a:t>
            </a:r>
            <a:r>
              <a:rPr lang="pt-BR" i="1" dirty="0">
                <a:solidFill>
                  <a:schemeClr val="bg1"/>
                </a:solidFill>
                <a:sym typeface="Symbol" panose="05050102010706020507" pitchFamily="18" charset="2"/>
              </a:rPr>
              <a:t> colesterol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  <a:sym typeface="Symbol" panose="05050102010706020507" pitchFamily="18" charset="2"/>
              </a:rPr>
              <a:t>Retardam o esvaziamento gástrico e a absorção de glicose: reduzem a glicemia pós-prandial</a:t>
            </a:r>
            <a:endParaRPr lang="pt-BR" i="1" dirty="0">
              <a:solidFill>
                <a:schemeClr val="bg1"/>
              </a:solidFill>
            </a:endParaRPr>
          </a:p>
          <a:p>
            <a:endParaRPr lang="pt-BR" b="1" i="1" dirty="0">
              <a:solidFill>
                <a:schemeClr val="bg1"/>
              </a:solidFill>
            </a:endParaRPr>
          </a:p>
          <a:p>
            <a:endParaRPr lang="pt-BR" b="1" i="1" dirty="0">
              <a:solidFill>
                <a:schemeClr val="bg1"/>
              </a:solidFill>
            </a:endParaRPr>
          </a:p>
          <a:p>
            <a:endParaRPr lang="pt-BR" b="1" i="1" dirty="0">
              <a:solidFill>
                <a:schemeClr val="bg1"/>
              </a:solidFill>
            </a:endParaRPr>
          </a:p>
          <a:p>
            <a:r>
              <a:rPr lang="pt-BR" b="1" i="1" dirty="0">
                <a:solidFill>
                  <a:schemeClr val="bg1"/>
                </a:solidFill>
              </a:rPr>
              <a:t>fibras insolúveis em água:</a:t>
            </a:r>
            <a:r>
              <a:rPr lang="pt-BR" dirty="0">
                <a:solidFill>
                  <a:schemeClr val="bg1"/>
                </a:solidFill>
              </a:rPr>
              <a:t> (</a:t>
            </a:r>
            <a:r>
              <a:rPr lang="pt-BR" b="1" dirty="0">
                <a:solidFill>
                  <a:schemeClr val="bg1"/>
                </a:solidFill>
              </a:rPr>
              <a:t>celulose)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mais resistentes à fermentação no cólon.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Aumentam a massa fecal; estimula o transito intestinal;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Uma refeição rica em fibras é processada mais lentamente e tem volume maior que uma refeição com baixo teor de fibra, acarretando uma sensação de </a:t>
            </a:r>
            <a:r>
              <a:rPr lang="pt-BR" b="1" dirty="0">
                <a:solidFill>
                  <a:schemeClr val="bg1"/>
                </a:solidFill>
              </a:rPr>
              <a:t>saciedade</a:t>
            </a:r>
            <a:r>
              <a:rPr lang="pt-BR" dirty="0">
                <a:solidFill>
                  <a:schemeClr val="bg1"/>
                </a:solidFill>
              </a:rPr>
              <a:t> maior, além de ser, em geral, menos calórica.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5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46211" y="443483"/>
            <a:ext cx="8518277" cy="644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CONCEITOS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Alimentação e Nutrientes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 typeface="Wingdings" pitchFamily="2" charset="2"/>
              <a:buChar char=""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Macronutrientes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Carboidratos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Gorduras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Proteínas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São os principais componentes da dieta, são os responsáveis pelo fornecimento de calorias e manutenção do estado de nutrição dos indivíduos.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Para saúde: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Manter o balanço energético e funções corporais vitais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Relação com doenças crônicas</a:t>
            </a:r>
          </a:p>
          <a:p>
            <a:pPr marL="53975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Doença coronariana cardíaca</a:t>
            </a:r>
          </a:p>
          <a:p>
            <a:pPr marL="53975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Hiperinsulinemia</a:t>
            </a:r>
          </a:p>
          <a:p>
            <a:pPr marL="53975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Obesidade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3936"/>
            <a:ext cx="3816424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0252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6736" cy="936104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  <a:effectLst/>
              </a:rPr>
              <a:t>Ácidos graxos essenciais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3382091" cy="5328592"/>
          </a:xfrm>
        </p:spPr>
        <p:txBody>
          <a:bodyPr numCol="1">
            <a:normAutofit fontScale="85000" lnSpcReduction="20000"/>
          </a:bodyPr>
          <a:lstStyle/>
          <a:p>
            <a:pPr lvl="0"/>
            <a:endParaRPr lang="pt-BR" sz="1400" dirty="0"/>
          </a:p>
          <a:p>
            <a:pPr>
              <a:spcAft>
                <a:spcPts val="300"/>
              </a:spcAft>
            </a:pPr>
            <a:r>
              <a:rPr lang="pt-BR" dirty="0"/>
              <a:t>Precisamos ingerir lipídios pois  eles contém os </a:t>
            </a:r>
            <a:r>
              <a:rPr lang="pt-BR" i="1" dirty="0"/>
              <a:t>ácidos graxos essenciais</a:t>
            </a:r>
            <a:r>
              <a:rPr lang="pt-BR" dirty="0"/>
              <a:t> e por serem o veículo para a absorção das </a:t>
            </a:r>
            <a:r>
              <a:rPr lang="pt-BR" i="1" dirty="0"/>
              <a:t>vitaminas lipossolúveis</a:t>
            </a:r>
            <a:r>
              <a:rPr lang="pt-BR" dirty="0"/>
              <a:t>. </a:t>
            </a:r>
          </a:p>
          <a:p>
            <a:pPr>
              <a:spcAft>
                <a:spcPts val="300"/>
              </a:spcAft>
            </a:pPr>
            <a:endParaRPr lang="pt-BR" dirty="0"/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Symbol" pitchFamily="18" charset="2"/>
              </a:rPr>
              <a:t>D</a:t>
            </a:r>
            <a:r>
              <a:rPr lang="pt-BR" baseline="30000" dirty="0"/>
              <a:t>12</a:t>
            </a:r>
            <a:r>
              <a:rPr lang="pt-BR" dirty="0"/>
              <a:t> (ácido linoleico, </a:t>
            </a:r>
            <a:r>
              <a:rPr lang="pt-BR" dirty="0">
                <a:latin typeface="Symbol" pitchFamily="18" charset="2"/>
              </a:rPr>
              <a:t>w</a:t>
            </a:r>
            <a:r>
              <a:rPr lang="pt-BR" dirty="0"/>
              <a:t>-6) 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Symbol" pitchFamily="18" charset="2"/>
              </a:rPr>
              <a:t>D</a:t>
            </a:r>
            <a:r>
              <a:rPr lang="pt-BR" baseline="30000" dirty="0"/>
              <a:t>15</a:t>
            </a:r>
            <a:r>
              <a:rPr lang="pt-BR" dirty="0"/>
              <a:t> (</a:t>
            </a:r>
            <a:r>
              <a:rPr lang="pt-BR" dirty="0">
                <a:latin typeface="Symbol" pitchFamily="18" charset="2"/>
              </a:rPr>
              <a:t>a</a:t>
            </a:r>
            <a:r>
              <a:rPr lang="pt-BR" dirty="0"/>
              <a:t>-linolênico, </a:t>
            </a:r>
            <a:r>
              <a:rPr lang="pt-BR" dirty="0">
                <a:latin typeface="Symbol" pitchFamily="18" charset="2"/>
              </a:rPr>
              <a:t>w</a:t>
            </a:r>
            <a:r>
              <a:rPr lang="pt-BR" dirty="0"/>
              <a:t>-3).</a:t>
            </a:r>
          </a:p>
          <a:p>
            <a:pPr lvl="0">
              <a:spcAft>
                <a:spcPts val="300"/>
              </a:spcAft>
            </a:pPr>
            <a:endParaRPr lang="pt-BR" dirty="0"/>
          </a:p>
          <a:p>
            <a:pPr>
              <a:spcAft>
                <a:spcPts val="300"/>
              </a:spcAft>
            </a:pPr>
            <a:endParaRPr lang="pt-BR" dirty="0"/>
          </a:p>
          <a:p>
            <a:pPr>
              <a:spcAft>
                <a:spcPts val="300"/>
              </a:spcAft>
            </a:pPr>
            <a:r>
              <a:rPr lang="pt-BR" dirty="0"/>
              <a:t>crescimento e no funcionamento, em especial do sistema nervoso;</a:t>
            </a:r>
          </a:p>
          <a:p>
            <a:pPr>
              <a:spcAft>
                <a:spcPts val="300"/>
              </a:spcAft>
            </a:pPr>
            <a:r>
              <a:rPr lang="pt-BR" dirty="0"/>
              <a:t>precursores dos eicosanoides e mensageiros intracelulares</a:t>
            </a:r>
          </a:p>
          <a:p>
            <a:pPr>
              <a:spcAft>
                <a:spcPts val="300"/>
              </a:spcAft>
            </a:pPr>
            <a:endParaRPr lang="pt-BR" dirty="0"/>
          </a:p>
          <a:p>
            <a:pPr>
              <a:spcAft>
                <a:spcPts val="300"/>
              </a:spcAft>
            </a:pPr>
            <a:r>
              <a:rPr lang="pt-BR" dirty="0"/>
              <a:t>óleos vegetais, que têm alto conteúdo de ácidos graxos poli-insaturados.).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35" y="1058410"/>
            <a:ext cx="5294365" cy="5589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6759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6736" cy="936104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  <a:effectLst/>
              </a:rPr>
              <a:t>Ácidos graxos derivados do ácido linoleico (</a:t>
            </a:r>
            <a:r>
              <a:rPr lang="pt-BR" sz="2800" dirty="0">
                <a:solidFill>
                  <a:schemeClr val="tx1"/>
                </a:solidFill>
                <a:effectLst/>
                <a:latin typeface="Symbol" pitchFamily="18" charset="2"/>
              </a:rPr>
              <a:t>w</a:t>
            </a:r>
            <a:r>
              <a:rPr lang="pt-BR" sz="2800" dirty="0">
                <a:solidFill>
                  <a:schemeClr val="tx1"/>
                </a:solidFill>
                <a:effectLst/>
              </a:rPr>
              <a:t>-6).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7878" y="1052736"/>
            <a:ext cx="8166570" cy="2304256"/>
          </a:xfrm>
        </p:spPr>
        <p:txBody>
          <a:bodyPr numCol="1">
            <a:noAutofit/>
          </a:bodyPr>
          <a:lstStyle/>
          <a:p>
            <a:pPr lvl="0"/>
            <a:r>
              <a:rPr lang="pt-BR" sz="2000" dirty="0"/>
              <a:t>o ácido araquidônico 20:4(</a:t>
            </a:r>
            <a:r>
              <a:rPr lang="pt-BR" sz="2000" dirty="0">
                <a:latin typeface="Symbol" pitchFamily="18" charset="2"/>
              </a:rPr>
              <a:t>D</a:t>
            </a:r>
            <a:r>
              <a:rPr lang="pt-BR" sz="2000" baseline="30000" dirty="0"/>
              <a:t>5,8,11,14</a:t>
            </a:r>
            <a:r>
              <a:rPr lang="pt-BR" sz="2000" dirty="0"/>
              <a:t>) é o ácido graxo poliinsaturados de cadeia longa mais abundante na membrana plasmática.</a:t>
            </a:r>
          </a:p>
          <a:p>
            <a:r>
              <a:rPr lang="pt-BR" sz="2000" dirty="0"/>
              <a:t>é o precursor de diversos lipídios importantes tais como prostaglandinas (inflamação, dor e febre), leucotrienos (processos alérgicos agudos; ex. asma) e </a:t>
            </a:r>
            <a:r>
              <a:rPr lang="pt-BR" sz="2000" dirty="0" err="1"/>
              <a:t>tromboxanos</a:t>
            </a:r>
            <a:r>
              <a:rPr lang="pt-BR" sz="2000" dirty="0"/>
              <a:t> (coagulação).</a:t>
            </a:r>
          </a:p>
          <a:p>
            <a:pPr lvl="0"/>
            <a:endParaRPr lang="pt-BR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7995805" cy="4018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8907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6736" cy="936104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  <a:effectLst/>
              </a:rPr>
              <a:t>Ácidos graxos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2776"/>
            <a:ext cx="1485900" cy="524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38" y="1122408"/>
            <a:ext cx="666750" cy="556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338" y="1156417"/>
            <a:ext cx="1152525" cy="549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313" y="1090779"/>
            <a:ext cx="1162050" cy="5572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560" y="5517232"/>
            <a:ext cx="4473803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648732" y="1683389"/>
            <a:ext cx="4473803" cy="314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5364088" y="171020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não há consenso sobre a proporção adequada de ácidos graxos ω-6/ω-3 na dieta mas: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Atualmente dietas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pouco α-linolênico (ω-3) (peixes, EPA e DHA; ácidos graxos de cadeia longa).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 aumento do emprego de óleos vegetais com alta concentração de ácido linoleico (ω-6). </a:t>
            </a:r>
          </a:p>
        </p:txBody>
      </p:sp>
    </p:spTree>
    <p:extLst>
      <p:ext uri="{BB962C8B-B14F-4D97-AF65-F5344CB8AC3E}">
        <p14:creationId xmlns:p14="http://schemas.microsoft.com/office/powerpoint/2010/main" val="243779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6736" cy="936104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  <a:effectLst/>
              </a:rPr>
              <a:t>Ácidos graxos  e lipoproteínas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143"/>
            <a:ext cx="4256459" cy="3200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052736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Ácidos graxos saturados promovem o aumento do nível plasmático do LDL-colesterol e de </a:t>
            </a:r>
            <a:r>
              <a:rPr lang="pt-BR" dirty="0" err="1">
                <a:solidFill>
                  <a:srgbClr val="000000"/>
                </a:solidFill>
              </a:rPr>
              <a:t>triacilgliceróis</a:t>
            </a:r>
            <a:r>
              <a:rPr lang="pt-BR" dirty="0">
                <a:solidFill>
                  <a:srgbClr val="000000"/>
                </a:solidFill>
              </a:rPr>
              <a:t>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Os ácidos graxos poli-insaturados do tipo ω-6 (de óleos vegetais, em geral) reduzem o LDL-colesterol e, discretamente, o HDL-colesterol.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Os ácidos graxos monoinsaturados diminuindo a fração LDL sem alterar a fração HDL, que é a fração protetora.</a:t>
            </a:r>
          </a:p>
          <a:p>
            <a:endParaRPr lang="pt-BR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2940" y="3501008"/>
            <a:ext cx="421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O </a:t>
            </a:r>
            <a:r>
              <a:rPr lang="pt-BR" b="1" dirty="0">
                <a:solidFill>
                  <a:srgbClr val="000000"/>
                </a:solidFill>
              </a:rPr>
              <a:t>azeite de oliva  </a:t>
            </a:r>
            <a:r>
              <a:rPr lang="pt-BR" dirty="0">
                <a:solidFill>
                  <a:srgbClr val="000000"/>
                </a:solidFill>
              </a:rPr>
              <a:t>é rico em ácidos graxos monoinsaturados, principalmente ácido oleico (18:1 Δ9 ω-9).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É a maior fonte de gordura utilizada pelas populações da região do Mar Mediterrâneo, que apresentam baixa incidência de aterosclerose.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46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26736" cy="936104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  <a:effectLst/>
              </a:rPr>
              <a:t>Ácidos graxos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1520" y="1083054"/>
            <a:ext cx="5738866" cy="5619750"/>
            <a:chOff x="1788141" y="1023343"/>
            <a:chExt cx="5738866" cy="5619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141" y="1289204"/>
              <a:ext cx="1828800" cy="5257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4279" y="1044396"/>
              <a:ext cx="676275" cy="54959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5450" y="1080507"/>
              <a:ext cx="495300" cy="5495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2382" y="1023343"/>
              <a:ext cx="628650" cy="56197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2457" y="1040761"/>
              <a:ext cx="676275" cy="55626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88732" y="1023345"/>
              <a:ext cx="571500" cy="54864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60232" y="1023345"/>
              <a:ext cx="866775" cy="5534025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6156176" y="1140218"/>
            <a:ext cx="2376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ácidos graxos poli-insaturados de cadeia longa do tipo ω-3 (EPA e DHA):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prevenção de doenças cardiovasculares.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ação antitrombótica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reduzem os níveis de </a:t>
            </a:r>
            <a:r>
              <a:rPr lang="pt-BR" dirty="0" err="1">
                <a:solidFill>
                  <a:srgbClr val="000000"/>
                </a:solidFill>
              </a:rPr>
              <a:t>triacilgliceróis</a:t>
            </a:r>
            <a:r>
              <a:rPr lang="pt-BR" dirty="0">
                <a:solidFill>
                  <a:srgbClr val="000000"/>
                </a:solidFill>
              </a:rPr>
              <a:t> e de LDL-colesterol e aumentam o HDL-colesterol.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reduzem a resposta inflamatória sistêmica.</a:t>
            </a:r>
          </a:p>
          <a:p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7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25430" y="-95971"/>
            <a:ext cx="7926736" cy="936104"/>
          </a:xfrm>
        </p:spPr>
        <p:txBody>
          <a:bodyPr/>
          <a:lstStyle/>
          <a:p>
            <a:r>
              <a:rPr lang="pt-BR" sz="2800" dirty="0">
                <a:solidFill>
                  <a:schemeClr val="tx1"/>
                </a:solidFill>
                <a:effectLst/>
              </a:rPr>
              <a:t>Ácidos graxos </a:t>
            </a:r>
            <a:r>
              <a:rPr lang="pt-BR" sz="2800" dirty="0" err="1">
                <a:solidFill>
                  <a:schemeClr val="tx1"/>
                </a:solidFill>
                <a:effectLst/>
              </a:rPr>
              <a:t>trans</a:t>
            </a:r>
            <a:endParaRPr lang="pt-BR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1100264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As duplas ligações com configuração </a:t>
            </a:r>
            <a:r>
              <a:rPr lang="pt-BR" i="1" dirty="0" err="1">
                <a:solidFill>
                  <a:srgbClr val="000000"/>
                </a:solidFill>
              </a:rPr>
              <a:t>trans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b="1" dirty="0">
                <a:solidFill>
                  <a:srgbClr val="000000"/>
                </a:solidFill>
              </a:rPr>
              <a:t>não</a:t>
            </a:r>
            <a:r>
              <a:rPr lang="pt-BR" dirty="0">
                <a:solidFill>
                  <a:srgbClr val="000000"/>
                </a:solidFill>
              </a:rPr>
              <a:t> produzem dobras nas moléculas : compactação como os ácidos graxos saturados  - fluidez de membranas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Promovem o risco aumentado de doenças coronarianas —aumento do LDL-colesterol e redução do HDL-colesterol,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A maior fonte de ácidos graxos </a:t>
            </a:r>
            <a:r>
              <a:rPr lang="pt-BR" i="1" dirty="0" err="1">
                <a:solidFill>
                  <a:srgbClr val="000000"/>
                </a:solidFill>
              </a:rPr>
              <a:t>trans</a:t>
            </a:r>
            <a:r>
              <a:rPr lang="pt-BR" dirty="0">
                <a:solidFill>
                  <a:srgbClr val="000000"/>
                </a:solidFill>
              </a:rPr>
              <a:t> é a </a:t>
            </a:r>
            <a:r>
              <a:rPr lang="pt-BR" i="1" dirty="0">
                <a:solidFill>
                  <a:srgbClr val="000000"/>
                </a:solidFill>
              </a:rPr>
              <a:t>gordura hidrogenada</a:t>
            </a:r>
            <a:r>
              <a:rPr lang="pt-BR" dirty="0">
                <a:solidFill>
                  <a:srgbClr val="000000"/>
                </a:solidFill>
              </a:rPr>
              <a:t>, também chamada de </a:t>
            </a:r>
            <a:r>
              <a:rPr lang="pt-BR" i="1" dirty="0">
                <a:solidFill>
                  <a:srgbClr val="000000"/>
                </a:solidFill>
              </a:rPr>
              <a:t>gordura vegetal</a:t>
            </a:r>
            <a:r>
              <a:rPr lang="pt-BR" dirty="0">
                <a:solidFill>
                  <a:srgbClr val="000000"/>
                </a:solidFill>
              </a:rPr>
              <a:t> — 90 a 95% dos </a:t>
            </a:r>
            <a:r>
              <a:rPr lang="pt-BR" i="1" dirty="0" err="1">
                <a:solidFill>
                  <a:srgbClr val="000000"/>
                </a:solidFill>
              </a:rPr>
              <a:t>trans</a:t>
            </a:r>
            <a:r>
              <a:rPr lang="pt-BR" dirty="0">
                <a:solidFill>
                  <a:srgbClr val="000000"/>
                </a:solidFill>
              </a:rPr>
              <a:t> da dieta são dela derivados. 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98" y="4163373"/>
            <a:ext cx="4033118" cy="2694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19625"/>
            <a:ext cx="333375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93" y="7568"/>
            <a:ext cx="2420407" cy="14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7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b="1" dirty="0">
                <a:solidFill>
                  <a:srgbClr val="000000"/>
                </a:solidFill>
              </a:rPr>
              <a:t>Colesterol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63888" y="3933056"/>
            <a:ext cx="2869917" cy="2160675"/>
            <a:chOff x="1389693" y="4203235"/>
            <a:chExt cx="2869917" cy="2160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693" y="4239835"/>
              <a:ext cx="1704975" cy="21240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4668" y="4491130"/>
              <a:ext cx="704850" cy="1838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4203235"/>
              <a:ext cx="1847850" cy="29527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67544" y="1196752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alimentos que contêm colesterol são ricos em ácidos graxos saturados, os verdadeiros responsáveis pela alteração do perfil de lipídios plasmáticos.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O ovo é o único produto animal rico em colesterol e pobre em gordura saturada: o seu consumo não afeta as lipoproteínas e os </a:t>
            </a:r>
            <a:r>
              <a:rPr lang="pt-BR" dirty="0" err="1">
                <a:solidFill>
                  <a:srgbClr val="000000"/>
                </a:solidFill>
              </a:rPr>
              <a:t>triacilgliceróis</a:t>
            </a:r>
            <a:r>
              <a:rPr lang="pt-BR" dirty="0">
                <a:solidFill>
                  <a:srgbClr val="000000"/>
                </a:solidFill>
              </a:rPr>
              <a:t> plasmáticos; além disto, trata-se de um alimento de alto valor nutritivo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769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Recomendações gerais para lipídios da dieta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572" y="177281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manutenção de baixos teores de lipídios totais (25 a 30% do conteúdo calórico da dieta);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Baixos teores de gorduras saturadas (no máximo 10% das calorias totais);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Sem ácidos graxos </a:t>
            </a:r>
            <a:r>
              <a:rPr lang="pt-BR" i="1" dirty="0" err="1">
                <a:solidFill>
                  <a:srgbClr val="000000"/>
                </a:solidFill>
              </a:rPr>
              <a:t>trans</a:t>
            </a:r>
            <a:r>
              <a:rPr lang="pt-BR" dirty="0">
                <a:solidFill>
                  <a:srgbClr val="000000"/>
                </a:solidFill>
              </a:rPr>
              <a:t> ;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diminuição da razão ω-6 (ácido linoleico)/ ω-3 (ácido α-linolênico);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Aumento do consumo de ω-3 de cadeia longa (EPA e DHA, por meio do consumo de peixes). 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1827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59" y="145919"/>
            <a:ext cx="2381250" cy="1924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Micronutrientes </a:t>
            </a:r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00" y="777308"/>
            <a:ext cx="9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Vitaminas e íons inorgânicos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As </a:t>
            </a:r>
            <a:r>
              <a:rPr lang="pt-BR" b="1" dirty="0">
                <a:solidFill>
                  <a:srgbClr val="000000"/>
                </a:solidFill>
              </a:rPr>
              <a:t>vitaminas</a:t>
            </a:r>
            <a:r>
              <a:rPr lang="pt-BR" dirty="0">
                <a:solidFill>
                  <a:srgbClr val="000000"/>
                </a:solidFill>
              </a:rPr>
              <a:t> não são estocadas em níveis apreciáveis, </a:t>
            </a:r>
          </a:p>
          <a:p>
            <a:r>
              <a:rPr lang="pt-BR" dirty="0">
                <a:solidFill>
                  <a:srgbClr val="000000"/>
                </a:solidFill>
              </a:rPr>
              <a:t>devendo ser supridas continuamente pela dieta.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As </a:t>
            </a:r>
            <a:r>
              <a:rPr lang="pt-BR" b="1" i="1" dirty="0">
                <a:solidFill>
                  <a:srgbClr val="000000"/>
                </a:solidFill>
              </a:rPr>
              <a:t>vitaminas hidrossolúveis</a:t>
            </a:r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incluem as vitaminas do complexo B e a vitamina C; </a:t>
            </a:r>
          </a:p>
          <a:p>
            <a:r>
              <a:rPr lang="pt-BR" dirty="0">
                <a:solidFill>
                  <a:srgbClr val="000000"/>
                </a:solidFill>
              </a:rPr>
              <a:t>excessos de vitaminas hidrossolúveis são excretados na urina.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9" y="3519181"/>
            <a:ext cx="8202537" cy="30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03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Micronutrientes </a:t>
            </a:r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00" y="908720"/>
            <a:ext cx="9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As </a:t>
            </a:r>
            <a:r>
              <a:rPr lang="pt-BR" b="1" i="1" dirty="0">
                <a:solidFill>
                  <a:srgbClr val="000000"/>
                </a:solidFill>
              </a:rPr>
              <a:t>vitaminas lipossolúveis</a:t>
            </a:r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— </a:t>
            </a:r>
            <a:r>
              <a:rPr lang="pt-BR" i="1" dirty="0">
                <a:solidFill>
                  <a:srgbClr val="000000"/>
                </a:solidFill>
              </a:rPr>
              <a:t>A, D, E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i="1" dirty="0">
                <a:solidFill>
                  <a:srgbClr val="000000"/>
                </a:solidFill>
              </a:rPr>
              <a:t>K</a:t>
            </a:r>
            <a:r>
              <a:rPr lang="pt-BR" dirty="0">
                <a:solidFill>
                  <a:srgbClr val="000000"/>
                </a:solidFill>
              </a:rPr>
              <a:t> — são eliminadas mais lentamente e a ingestão aumentada pode ocasionar efeitos danosos, particularmente no caso das vitaminas A e D.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São derivadas do isopreno.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Ocorrem em alimentos de origem vegetal, incluindo óleos, ou alimentos animais ricos em gordura; são absorvidas no intestino delgado juntamente com os lipídios e, como estes, incorporadas em </a:t>
            </a:r>
            <a:r>
              <a:rPr lang="pt-BR" dirty="0" err="1">
                <a:solidFill>
                  <a:srgbClr val="000000"/>
                </a:solidFill>
              </a:rPr>
              <a:t>quilomícrons</a:t>
            </a:r>
            <a:r>
              <a:rPr lang="pt-BR" dirty="0">
                <a:solidFill>
                  <a:srgbClr val="000000"/>
                </a:solidFill>
              </a:rPr>
              <a:t>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A vitamina K participa como cofator para a coagulação sanguínea.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37" y="4592709"/>
            <a:ext cx="8342101" cy="12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9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Ingestão Calórica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276" y="107815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 Lipídios e carboidratos: função fornecer energia para os processos vitais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 - Aminoácidos : precursores para síntese de proteínas e compostos nitrogenados (10 a 15 % dos aminoácidos ingeridos são oxidados)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796" y="2500850"/>
            <a:ext cx="8244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000000"/>
                </a:solidFill>
              </a:rPr>
              <a:t>Taxa metabólica basal</a:t>
            </a:r>
            <a:r>
              <a:rPr lang="pt-BR" dirty="0">
                <a:solidFill>
                  <a:srgbClr val="000000"/>
                </a:solidFill>
              </a:rPr>
              <a:t>: energia necessária para a manutenção dos processos vitais básicos;</a:t>
            </a:r>
          </a:p>
          <a:p>
            <a:r>
              <a:rPr lang="pt-BR" dirty="0">
                <a:solidFill>
                  <a:srgbClr val="000000"/>
                </a:solidFill>
              </a:rPr>
              <a:t>  - transporte ativo através das membranas celulares e </a:t>
            </a:r>
          </a:p>
          <a:p>
            <a:r>
              <a:rPr lang="pt-BR" dirty="0">
                <a:solidFill>
                  <a:srgbClr val="000000"/>
                </a:solidFill>
              </a:rPr>
              <a:t>  - funcionamento do sistema nervoso central consomem mais de 50% dos gastos energéticos basais. 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36" y="4883551"/>
            <a:ext cx="1179432" cy="1480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569872"/>
            <a:ext cx="1392734" cy="17942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44" y="42005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</a:rPr>
              <a:t>Ingestão calórica diária recomendada para indivíduos adultos</a:t>
            </a:r>
            <a:r>
              <a:rPr lang="pt-BR" dirty="0">
                <a:solidFill>
                  <a:srgbClr val="000000"/>
                </a:solidFill>
              </a:rPr>
              <a:t>. 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6187" y="6330495"/>
            <a:ext cx="3585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Sedentário, com atividades físicas leves.</a:t>
            </a:r>
          </a:p>
        </p:txBody>
      </p:sp>
    </p:spTree>
    <p:extLst>
      <p:ext uri="{BB962C8B-B14F-4D97-AF65-F5344CB8AC3E}">
        <p14:creationId xmlns:p14="http://schemas.microsoft.com/office/powerpoint/2010/main" val="560577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404664"/>
            <a:ext cx="8590285" cy="60818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CONCEITOS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 typeface="Wingdings" pitchFamily="2" charset="2"/>
              <a:buChar char=""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Micronutrientes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Minerais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Microminerais - (Presentes em menores quantidades, mas com funções específicas essenciais)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Ferro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Zinco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Cobre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Iodo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Cromo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Selênio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Manganês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Molibdênio</a:t>
            </a:r>
          </a:p>
          <a:p>
            <a:pPr marL="3635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Níquel.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09" y="2506337"/>
            <a:ext cx="2647370" cy="1932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9151"/>
            <a:ext cx="1844960" cy="195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07770"/>
            <a:ext cx="2108525" cy="210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25519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0853" y="404664"/>
            <a:ext cx="8662293" cy="61538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CONCEITOS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 typeface="Wingdings" pitchFamily="2" charset="2"/>
              <a:buChar char=""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Micronutrientes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Minerais</a:t>
            </a: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Elementos Ultra Traços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(Presentes em diminutas quantidades e com funções metabólica ainda não elucidadas)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Flúor, Cobalto, Silício, Vanádio, Estanho, Chumbo, Mercúrio, Boro, Lítio, Estrôncio, Cádmio, Arsênio.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3119"/>
            <a:ext cx="2303382" cy="2303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83117"/>
            <a:ext cx="2472691" cy="2303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49" y="3976637"/>
            <a:ext cx="2305351" cy="233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116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Vitaminas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046" y="1124744"/>
            <a:ext cx="6800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A </a:t>
            </a:r>
            <a:r>
              <a:rPr lang="pt-BR" b="1" dirty="0">
                <a:solidFill>
                  <a:srgbClr val="000000"/>
                </a:solidFill>
              </a:rPr>
              <a:t>vitamina A</a:t>
            </a:r>
            <a:r>
              <a:rPr lang="pt-BR" dirty="0">
                <a:solidFill>
                  <a:srgbClr val="000000"/>
                </a:solidFill>
              </a:rPr>
              <a:t>, obtida principalmente a partir de carotenoides vegetais, está envolvida nas reações da visão e no crescimento e diferenciação celular; devido a esta última ação, o ácido </a:t>
            </a:r>
            <a:r>
              <a:rPr lang="pt-BR" dirty="0" err="1">
                <a:solidFill>
                  <a:srgbClr val="000000"/>
                </a:solidFill>
              </a:rPr>
              <a:t>retinoico</a:t>
            </a:r>
            <a:r>
              <a:rPr lang="pt-BR" dirty="0">
                <a:solidFill>
                  <a:srgbClr val="000000"/>
                </a:solidFill>
              </a:rPr>
              <a:t>, uma das formas da vitamina A, tem sido utilizado para estimular a renovação da epiderme.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Compostos precursores da </a:t>
            </a:r>
            <a:r>
              <a:rPr lang="pt-BR" b="1" dirty="0">
                <a:solidFill>
                  <a:srgbClr val="000000"/>
                </a:solidFill>
              </a:rPr>
              <a:t>vitamina D</a:t>
            </a:r>
            <a:r>
              <a:rPr lang="pt-BR" dirty="0">
                <a:solidFill>
                  <a:srgbClr val="000000"/>
                </a:solidFill>
              </a:rPr>
              <a:t>, presentes nos alimentos ou na pele de animais (como o 7-deidro-colesterol, um derivado do colesterol), são convertidos por radiação ultravioleta em formas inativas da vitamina, que, após sofrerem modificações enzimáticas no fígado e rim, passam a exibir atividade de hormônios reguladores do metabolismo de </a:t>
            </a:r>
            <a:r>
              <a:rPr lang="pt-BR" b="1" dirty="0">
                <a:solidFill>
                  <a:srgbClr val="000000"/>
                </a:solidFill>
              </a:rPr>
              <a:t>cálcio</a:t>
            </a:r>
            <a:r>
              <a:rPr lang="pt-BR" dirty="0">
                <a:solidFill>
                  <a:srgbClr val="000000"/>
                </a:solidFill>
              </a:rPr>
              <a:t> e fosfato; </a:t>
            </a:r>
          </a:p>
          <a:p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75631"/>
              </p:ext>
            </p:extLst>
          </p:nvPr>
        </p:nvGraphicFramePr>
        <p:xfrm>
          <a:off x="7031408" y="116632"/>
          <a:ext cx="2081518" cy="256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HOTO-PAINT" r:id="rId3" imgW="2679480" imgH="3301920" progId="CorelPHOTOPAINT.Image.16">
                  <p:embed/>
                </p:oleObj>
              </mc:Choice>
              <mc:Fallback>
                <p:oleObj name="PHOTO-PAINT" r:id="rId3" imgW="2679480" imgH="33019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1408" y="116632"/>
                        <a:ext cx="2081518" cy="256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540600"/>
            <a:ext cx="3566485" cy="23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1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 Vitaminas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046" y="1124744"/>
            <a:ext cx="8995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A vitamina E localiza-se, predominantemente, na bicamada lipídica de membranas celulares e na monocamada lipídica de lipoproteínas plasmáticas. Sua função principal é evitar que os ácidos graxos insaturados constituintes dessas estruturas sejam oxidados por radicais livres.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Além da vitamina E, os carotenoides e as vitaminas A e C também agem como antioxidantes, bloqueando a ação lesiva de radicais livres sobre as estruturas celulares. </a:t>
            </a:r>
          </a:p>
          <a:p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7" y="3861048"/>
            <a:ext cx="870090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Ingestão Calórica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648" y="782211"/>
            <a:ext cx="8244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A taxa metabólica basal: 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medida pela produção de calor ou pelo oxigênio consumido por um sujeito em repouso e acordado, 12 horas após a última refeição.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proporcional à área de superfície corpórea, mais diretamente à massa magra (músculos, ossos e vísceras, ou o peso corpóreo menos o peso da massa adiposa)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1.800 kcal/dia (7.530 </a:t>
            </a:r>
            <a:r>
              <a:rPr lang="pt-BR" dirty="0" err="1">
                <a:solidFill>
                  <a:srgbClr val="000000"/>
                </a:solidFill>
              </a:rPr>
              <a:t>kJ</a:t>
            </a:r>
            <a:r>
              <a:rPr lang="pt-BR" dirty="0">
                <a:solidFill>
                  <a:srgbClr val="000000"/>
                </a:solidFill>
              </a:rPr>
              <a:t>) para homens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 1.400 kcal/dia (5.850 </a:t>
            </a:r>
            <a:r>
              <a:rPr lang="pt-BR" dirty="0" err="1">
                <a:solidFill>
                  <a:srgbClr val="000000"/>
                </a:solidFill>
              </a:rPr>
              <a:t>kJ</a:t>
            </a:r>
            <a:r>
              <a:rPr lang="pt-BR" dirty="0">
                <a:solidFill>
                  <a:srgbClr val="000000"/>
                </a:solidFill>
              </a:rPr>
              <a:t>) para mulheres.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 consumo de energia por minuto: 1 kcal, um pouco menos do que isto para mulheres e um pouco mais, para homens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gasto total de energia é a soma da taxa metabólica basal e da energia gasta nas diferentes atividades diárias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79712" y="4869160"/>
            <a:ext cx="5567443" cy="1752195"/>
            <a:chOff x="484055" y="3450709"/>
            <a:chExt cx="5567443" cy="17521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055" y="3481094"/>
              <a:ext cx="3732415" cy="16441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960" y="3501008"/>
              <a:ext cx="1104123" cy="1656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1418" y="3450709"/>
              <a:ext cx="720080" cy="175219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822266" y="4550127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Gasto calórico</a:t>
            </a:r>
          </a:p>
        </p:txBody>
      </p:sp>
    </p:spTree>
    <p:extLst>
      <p:ext uri="{BB962C8B-B14F-4D97-AF65-F5344CB8AC3E}">
        <p14:creationId xmlns:p14="http://schemas.microsoft.com/office/powerpoint/2010/main" val="32247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Ingestão Calórica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064" y="889046"/>
            <a:ext cx="7982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doses recomendadas de ingestão calórica</a:t>
            </a:r>
            <a:r>
              <a:rPr lang="pt-BR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 o menor valor compatível com a manutenção da saúde e um grau apropriado de atividade física;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b="1" i="1" dirty="0">
                <a:solidFill>
                  <a:srgbClr val="000000"/>
                </a:solidFill>
              </a:rPr>
              <a:t>equilíbrio energético</a:t>
            </a:r>
            <a:r>
              <a:rPr lang="pt-BR" dirty="0">
                <a:solidFill>
                  <a:srgbClr val="000000"/>
                </a:solidFill>
              </a:rPr>
              <a:t>: a ingestão calórica deve contrabalançar o gasto de energia de modo a manter um peso corpóreo constante.</a:t>
            </a:r>
            <a:endParaRPr lang="pt-BR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19274"/>
            <a:ext cx="3403875" cy="343872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575" y="3543462"/>
          <a:ext cx="2523006" cy="33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-PAINT" r:id="rId4" imgW="889920" imgH="1170360" progId="CorelPHOTOPAINT.Image.16">
                  <p:embed/>
                </p:oleObj>
              </mc:Choice>
              <mc:Fallback>
                <p:oleObj name="PHOTO-PAINT" r:id="rId4" imgW="889920" imgH="1170360" progId="CorelPHOTOPAINT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5" y="3543462"/>
                        <a:ext cx="2523006" cy="331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6732" y="3059668"/>
            <a:ext cx="347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Levantamento de controle remoto</a:t>
            </a:r>
          </a:p>
        </p:txBody>
      </p:sp>
    </p:spTree>
    <p:extLst>
      <p:ext uri="{BB962C8B-B14F-4D97-AF65-F5344CB8AC3E}">
        <p14:creationId xmlns:p14="http://schemas.microsoft.com/office/powerpoint/2010/main" val="352751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</a:rPr>
              <a:t>Contribuição dos alimentos para a ingestão calórica</a:t>
            </a:r>
          </a:p>
          <a:p>
            <a:endParaRPr lang="pt-BR" b="1" dirty="0">
              <a:solidFill>
                <a:srgbClr val="000000"/>
              </a:solidFill>
            </a:endParaRPr>
          </a:p>
          <a:p>
            <a:endParaRPr lang="pt-BR" b="1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uma dieta contendo: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60% de carboidratos,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25 a 30% de lipídios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10 a 15% de proteínas.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6952"/>
            <a:ext cx="1812395" cy="2277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11987" y="3001832"/>
            <a:ext cx="623639" cy="2237128"/>
            <a:chOff x="2987824" y="2995095"/>
            <a:chExt cx="1215161" cy="3397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509" y="3564786"/>
              <a:ext cx="1191793" cy="28275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824" y="2995095"/>
              <a:ext cx="1215161" cy="81789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139952" y="33537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- Necessário ingerir 5 g de carboidratos / 100 kcal</a:t>
            </a:r>
          </a:p>
          <a:p>
            <a:r>
              <a:rPr lang="pt-BR" dirty="0">
                <a:solidFill>
                  <a:schemeClr val="bg1"/>
                </a:solidFill>
              </a:rPr>
              <a:t>	- poupa aminoácidos;</a:t>
            </a:r>
          </a:p>
          <a:p>
            <a:r>
              <a:rPr lang="pt-BR" dirty="0">
                <a:solidFill>
                  <a:schemeClr val="bg1"/>
                </a:solidFill>
              </a:rPr>
              <a:t>	-previne cetose.</a:t>
            </a:r>
          </a:p>
        </p:txBody>
      </p:sp>
    </p:spTree>
    <p:extLst>
      <p:ext uri="{BB962C8B-B14F-4D97-AF65-F5344CB8AC3E}">
        <p14:creationId xmlns:p14="http://schemas.microsoft.com/office/powerpoint/2010/main" val="79946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67544" y="145201"/>
            <a:ext cx="7772400" cy="990600"/>
          </a:xfrm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effectLst/>
              </a:rPr>
              <a:t>Degradação de proteínas e aminoácidos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55576" y="1124744"/>
            <a:ext cx="8215312" cy="5357812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proteínas são constantemente degradadas e sintetizadas.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indivíduo adulto renova ~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400g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proteínas por dia!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composição de aminoácidos das proteínas varia, o conjunto de aminoácidos gerados pela degradação nem sempre pode ser reutilizado para compor as proteínas sendo sintetizadas.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aminoácidos excedentes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armazenados e são oxidados para a produção de energia e seus grupos amino eliminados na forma de uréia.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indivíduo adulto saudável elimina o equivalente a 100g de aminoácidos por dia. Portanto, essas 100g precisam ser repostas com a alimentação.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276752" y="620688"/>
            <a:ext cx="7416824" cy="504056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effectLst/>
              </a:rPr>
              <a:t>Nutrição Proteica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752" y="1155197"/>
            <a:ext cx="8389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Precisamos da ingestão de proteínas pois :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rgbClr val="000000"/>
                </a:solidFill>
              </a:rPr>
              <a:t>O organismo humano não dispõe de reservas de proteína ou aminoácidos e é incapaz de sintetizar </a:t>
            </a:r>
            <a:r>
              <a:rPr lang="pt-BR" b="1" dirty="0">
                <a:solidFill>
                  <a:srgbClr val="000000"/>
                </a:solidFill>
              </a:rPr>
              <a:t>nove </a:t>
            </a:r>
            <a:r>
              <a:rPr lang="pt-BR" dirty="0">
                <a:solidFill>
                  <a:srgbClr val="000000"/>
                </a:solidFill>
              </a:rPr>
              <a:t>dos vinte aminoácidos </a:t>
            </a:r>
          </a:p>
          <a:p>
            <a:pPr marL="342900" indent="-342900">
              <a:buAutoNum type="arabicPeriod"/>
            </a:pPr>
            <a:r>
              <a:rPr lang="pt-BR" dirty="0">
                <a:solidFill>
                  <a:srgbClr val="000000"/>
                </a:solidFill>
              </a:rPr>
              <a:t>As proteínas sintetizadas em um dado instante não são as mesmas que estão sendo degradadas: os aminoácidos não utilizados, ainda que sejam aminoácidos essenciais, são oxidados.</a:t>
            </a:r>
          </a:p>
          <a:p>
            <a:pPr marL="342900" indent="-342900">
              <a:buAutoNum type="arabicPeriod" startAt="3"/>
            </a:pPr>
            <a:r>
              <a:rPr lang="pt-BR" dirty="0">
                <a:solidFill>
                  <a:srgbClr val="000000"/>
                </a:solidFill>
              </a:rPr>
              <a:t>A </a:t>
            </a:r>
            <a:r>
              <a:rPr lang="pt-BR" dirty="0" err="1">
                <a:solidFill>
                  <a:srgbClr val="000000"/>
                </a:solidFill>
              </a:rPr>
              <a:t>gliconeogênese</a:t>
            </a:r>
            <a:r>
              <a:rPr lang="pt-BR" dirty="0">
                <a:solidFill>
                  <a:srgbClr val="000000"/>
                </a:solidFill>
              </a:rPr>
              <a:t> utiliza seletivamente os esqueletos de carbono dos aminoácidos </a:t>
            </a:r>
            <a:r>
              <a:rPr lang="pt-BR" dirty="0" err="1">
                <a:solidFill>
                  <a:srgbClr val="000000"/>
                </a:solidFill>
              </a:rPr>
              <a:t>glicogênicos</a:t>
            </a:r>
            <a:r>
              <a:rPr lang="pt-BR" dirty="0">
                <a:solidFill>
                  <a:srgbClr val="000000"/>
                </a:solidFill>
              </a:rPr>
              <a:t>, retirando-os do conjunto em proporções significativas</a:t>
            </a:r>
          </a:p>
          <a:p>
            <a:pPr marL="342900" indent="-342900">
              <a:buAutoNum type="arabicPeriod" startAt="3"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 perda de nitrogênio nunca deixa de existir, mesmo quando um indivíduo recebe uma dieta isenta de proteínas. </a:t>
            </a:r>
          </a:p>
          <a:p>
            <a:r>
              <a:rPr lang="pt-BR" dirty="0">
                <a:solidFill>
                  <a:schemeClr val="bg1"/>
                </a:solidFill>
              </a:rPr>
              <a:t>Perda em homem adulto (70 kg):  3,7 g de nitrogênio por dia (23 g de proteína</a:t>
            </a:r>
            <a:r>
              <a:rPr lang="pt-BR" b="1" dirty="0">
                <a:solidFill>
                  <a:schemeClr val="bg1"/>
                </a:solidFill>
              </a:rPr>
              <a:t>)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r>
              <a:rPr lang="pt-BR" dirty="0">
                <a:solidFill>
                  <a:schemeClr val="bg1"/>
                </a:solidFill>
              </a:rPr>
              <a:t>A chamada </a:t>
            </a:r>
            <a:r>
              <a:rPr lang="pt-BR" b="1" dirty="0">
                <a:solidFill>
                  <a:schemeClr val="bg1"/>
                </a:solidFill>
              </a:rPr>
              <a:t>excreção mínima obrigatória</a:t>
            </a:r>
            <a:r>
              <a:rPr lang="pt-BR" dirty="0">
                <a:solidFill>
                  <a:schemeClr val="bg1"/>
                </a:solidFill>
              </a:rPr>
              <a:t>, que reflete a renovação basal de proteínas corpóreas.</a:t>
            </a:r>
          </a:p>
          <a:p>
            <a:r>
              <a:rPr lang="pt-BR" dirty="0">
                <a:solidFill>
                  <a:schemeClr val="bg1"/>
                </a:solidFill>
              </a:rPr>
              <a:t>Dieta balanceada: excreção média de 16 g de nitrogênio/ dia (100 g de proteína).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 </a:t>
            </a:r>
            <a:r>
              <a:rPr lang="pt-BR" i="1" dirty="0">
                <a:solidFill>
                  <a:schemeClr val="bg1"/>
                </a:solidFill>
              </a:rPr>
              <a:t>única</a:t>
            </a:r>
            <a:r>
              <a:rPr lang="pt-BR" dirty="0">
                <a:solidFill>
                  <a:schemeClr val="bg1"/>
                </a:solidFill>
              </a:rPr>
              <a:t> forma de </a:t>
            </a:r>
            <a:r>
              <a:rPr lang="pt-BR" b="1" dirty="0">
                <a:solidFill>
                  <a:schemeClr val="bg1"/>
                </a:solidFill>
              </a:rPr>
              <a:t>repor</a:t>
            </a:r>
            <a:r>
              <a:rPr lang="pt-BR" dirty="0">
                <a:solidFill>
                  <a:schemeClr val="bg1"/>
                </a:solidFill>
              </a:rPr>
              <a:t> esta perda e manter estável o conjunto de aminoácidos, é a ingestão de proteínas.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460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371600" y="357188"/>
            <a:ext cx="7772400" cy="992187"/>
          </a:xfrm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  <a:effectLst/>
              </a:rPr>
              <a:t>Aminoácidos essenciais e não-essenciais</a:t>
            </a:r>
          </a:p>
        </p:txBody>
      </p:sp>
      <p:pic>
        <p:nvPicPr>
          <p:cNvPr id="6" name="Picture 2" descr="F18-12.1.GIF018                                                00006045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85860"/>
            <a:ext cx="5435600" cy="528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86471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2276</Words>
  <Application>Microsoft Office PowerPoint</Application>
  <PresentationFormat>Apresentação na tela (4:3)</PresentationFormat>
  <Paragraphs>280</Paragraphs>
  <Slides>33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Andale Sans for VST</vt:lpstr>
      <vt:lpstr>Arial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IntroducingPowerPoint2007</vt:lpstr>
      <vt:lpstr>PHOTO-PAINT</vt:lpstr>
      <vt:lpstr>Nutrição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Degradação de proteínas e aminoácidos</vt:lpstr>
      <vt:lpstr>Nutrição Proteica</vt:lpstr>
      <vt:lpstr>Aminoácidos essenciais e não-essenciais</vt:lpstr>
      <vt:lpstr>Balanço de nitrogênio</vt:lpstr>
      <vt:lpstr>Valor nutricional das proteínas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Ácidos graxos essenciais</vt:lpstr>
      <vt:lpstr>Ácidos graxos derivados do ácido linoleico (w-6).</vt:lpstr>
      <vt:lpstr>Ácidos graxos</vt:lpstr>
      <vt:lpstr>Ácidos graxos  e lipoproteínas</vt:lpstr>
      <vt:lpstr>Ácidos graxos</vt:lpstr>
      <vt:lpstr>Ácidos graxos trans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2009-09-08T16:15:38Z</dcterms:created>
  <dcterms:modified xsi:type="dcterms:W3CDTF">2020-11-18T22:06:31Z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