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421" r:id="rId3"/>
    <p:sldId id="430" r:id="rId4"/>
    <p:sldId id="431" r:id="rId5"/>
    <p:sldId id="321" r:id="rId6"/>
    <p:sldId id="441" r:id="rId7"/>
    <p:sldId id="443" r:id="rId8"/>
    <p:sldId id="432" r:id="rId9"/>
    <p:sldId id="433" r:id="rId10"/>
    <p:sldId id="437" r:id="rId11"/>
    <p:sldId id="442" r:id="rId12"/>
    <p:sldId id="444" r:id="rId13"/>
    <p:sldId id="439" r:id="rId14"/>
    <p:sldId id="440" r:id="rId15"/>
    <p:sldId id="267" r:id="rId16"/>
    <p:sldId id="268" r:id="rId17"/>
    <p:sldId id="435" r:id="rId18"/>
    <p:sldId id="436" r:id="rId19"/>
    <p:sldId id="4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64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avi.nakano.PRO\Dropbox\Disciplinas\PRO3213\2018%20resolu&#231;&#227;o%20exemplos%20TI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Plan1!$D$7:$D$15</c:f>
              <c:numCache>
                <c:formatCode>0%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0.5</c:v>
                </c:pt>
              </c:numCache>
            </c:numRef>
          </c:cat>
          <c:val>
            <c:numRef>
              <c:f>Plan1!$E$7:$E$15</c:f>
              <c:numCache>
                <c:formatCode>"R$"#,##0.00_);[Red]\("R$"#,##0.00\)</c:formatCode>
                <c:ptCount val="9"/>
                <c:pt idx="0">
                  <c:v>-5</c:v>
                </c:pt>
                <c:pt idx="1">
                  <c:v>-2.9370478350070139</c:v>
                </c:pt>
                <c:pt idx="2">
                  <c:v>-1.5777610818933074</c:v>
                </c:pt>
                <c:pt idx="3">
                  <c:v>-0.72326785567518626</c:v>
                </c:pt>
                <c:pt idx="4">
                  <c:v>-0.23148148148146439</c:v>
                </c:pt>
                <c:pt idx="5">
                  <c:v>0</c:v>
                </c:pt>
                <c:pt idx="6">
                  <c:v>4.5516613563952778E-2</c:v>
                </c:pt>
                <c:pt idx="7">
                  <c:v>-4.0644210740234034E-2</c:v>
                </c:pt>
                <c:pt idx="8">
                  <c:v>-0.74074074074074281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4F-424B-B835-3F266DD1C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849288"/>
        <c:axId val="319851640"/>
      </c:lineChart>
      <c:catAx>
        <c:axId val="3198492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51640"/>
        <c:crosses val="autoZero"/>
        <c:auto val="1"/>
        <c:lblAlgn val="ctr"/>
        <c:lblOffset val="100"/>
        <c:noMultiLvlLbl val="0"/>
      </c:catAx>
      <c:valAx>
        <c:axId val="319851640"/>
        <c:scaling>
          <c:orientation val="minMax"/>
          <c:max val="0.4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.00_);[Red]\(&quot;R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492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27E9A-E423-844D-9B9B-A33EE32A62F7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C2844-B6DD-B843-AAC2-DA41FEBD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461FE814-84A7-8B4E-B5F3-616EE07D5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CE194D-6EDE-5E43-A4D5-588DF0AB25ED}" type="slidenum">
              <a:rPr lang="pt-BR" altLang="en-US"/>
              <a:pPr eaLnBrk="1" hangingPunct="1"/>
              <a:t>5</a:t>
            </a:fld>
            <a:endParaRPr lang="pt-BR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1A7B29F-0886-114E-946B-7E5CFEA9E4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 w="12700" cap="flat">
            <a:solidFill>
              <a:schemeClr val="tx1"/>
            </a:solidFill>
          </a:ln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E05E5587-1B90-BA4A-A0A9-BB66302C3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5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72E4-C963-044B-B9E5-A30F77A9D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35076-3B79-904D-B06D-56D4A5803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CE291-760A-4A41-9BFC-7924667D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2D687-D99B-8C4B-86C2-C73A02AE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6670A-7962-6943-B442-9266A1DF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BF9A-850A-E140-B352-F478C36D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8CE26-D99D-AE4A-882C-7D22837EF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7846-C9B6-3D44-A53F-09D89BE5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110E9-929C-A541-BA5B-94DE70AA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CAEFD-26EC-814D-A847-17E4E10F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2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EBEDD-7685-0C4A-9607-D582EF774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3D1D4-BB36-0440-926D-3770C9C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0A47F-52BD-4748-9110-82390515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A7D8-4E62-F744-8E15-30BA7EC1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654C-C5DC-C844-A400-AFF7CC2D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3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B61B-0FFF-C04D-8A53-EFA30EDB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EA20-0EE5-B745-83AE-421D9BA1B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8018-5630-7A4F-879B-BB7E103E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AD7A0-4608-724C-9D19-680E8E00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646E-AD91-1F48-BDA4-ACCFA53F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B204-073E-9D4D-A332-68294A41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60085-614F-E641-B0A8-749E38805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03667-57B8-2C4A-A608-EA87C6BA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15536-FFCD-6D47-B47A-80C781AA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2D7DF-2D2F-AA40-AE59-D71B7C27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8051-3DDC-0C40-B85B-AE211061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EAF6-371E-0C46-8806-E55F12D47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EAF4F-8A39-F14A-BFFF-29A0D497A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ED332-AEAE-494B-A1E7-261D4A36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D9C60-94DE-3D4E-9655-3580F01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93A2B-299B-7A47-BCF8-589A6336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7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2465-9A83-EE4C-AD98-E8612CEA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15C56-DCC1-9342-9D4D-FB35E78F7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5F3DB-2435-8D4C-A364-3FAFC718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E60FC-D5A5-1D4C-9F08-17D9125CE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DAA94-1D71-5545-9D53-203D727A7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59F87-943D-324C-920B-FE619157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8414B-07E7-514A-AC86-3EE6AEF2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77077-A95D-3F4A-91B1-65F1EE6B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1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9ABB-DF6C-6440-B2DB-16713C0A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9FD3C-61A8-AA4B-9E4D-823B02B2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68832-1BC2-0B4C-B2A9-196C95EA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DABCF-2E8E-7D40-9479-A26A28B4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6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64302-1991-EC4E-BAA0-0A7EEF97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7251B-B7D2-3E43-8ACB-4CA590F5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50E06-CFE4-4A48-AC06-E47ED5EF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9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B0F6-6E26-1948-A8D4-16658845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265BF-8643-E144-9817-DF645A3F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FA1A2-632B-1B43-8CA8-B1F5A21B9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9AD30-F3B1-804B-AF11-DD6F9777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938A2-3EEC-994F-BD18-4A9FEFF4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FEF87-DFCB-D14F-9DA5-1136C4A5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60F4-ED0B-D74A-9838-AAFFB9A5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5AE62-5088-CA49-9735-4325F347A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A8CEB-F6AF-5F4F-B386-8DC6BBE5A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1B141-6F76-4549-96A0-A7A7EC42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F6F99-D9EB-CF42-BEFF-37CA18B4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C8F8F-D938-6C4E-95D0-0E4098B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4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80381-2B8E-8D4F-9F7A-8F23A0D3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A81D0-E4B2-B146-81F8-CDE8EB6B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7C536-1925-AF44-BD42-A7C4B18DE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3401-C0AB-CE41-8B90-B608ED823065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6E8F-C6D7-4448-AD9D-74FB91942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E4915-B163-FB49-BF73-773B5FF65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9546-989D-1E45-BFC4-1956A225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4775-9279-264B-9DED-DF8CBCA36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ENGENHARIA ECONÔMICA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5F3D5-F6C3-DD4B-8C70-4B08B764F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 3213 / 2020</a:t>
            </a:r>
          </a:p>
          <a:p>
            <a:r>
              <a:rPr lang="en-US" dirty="0" err="1"/>
              <a:t>Profa</a:t>
            </a:r>
            <a:r>
              <a:rPr lang="en-US" dirty="0"/>
              <a:t>. Dra. Ana Paula </a:t>
            </a:r>
            <a:r>
              <a:rPr lang="en-US" dirty="0" err="1"/>
              <a:t>Paes</a:t>
            </a:r>
            <a:r>
              <a:rPr lang="en-US" dirty="0"/>
              <a:t> </a:t>
            </a:r>
            <a:r>
              <a:rPr lang="en-US" dirty="0" err="1"/>
              <a:t>Leme</a:t>
            </a:r>
            <a:r>
              <a:rPr lang="en-US" dirty="0"/>
              <a:t> Barbosa</a:t>
            </a:r>
          </a:p>
          <a:p>
            <a:endParaRPr lang="en-US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90A424-5B7E-374E-BCB6-F30FCA14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332" y="5712254"/>
            <a:ext cx="1169194" cy="4810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15A8F5-E254-2841-B87F-3FE308650E34}"/>
              </a:ext>
            </a:extLst>
          </p:cNvPr>
          <p:cNvSpPr txBox="1"/>
          <p:nvPr/>
        </p:nvSpPr>
        <p:spPr>
          <a:xfrm>
            <a:off x="10004394" y="6220105"/>
            <a:ext cx="17985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University of São Paulo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F84123-A2A2-0B49-83DD-1FDCD755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12" y="5342924"/>
            <a:ext cx="713517" cy="812868"/>
          </a:xfrm>
          <a:prstGeom prst="rect">
            <a:avLst/>
          </a:prstGeom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id="{8931D214-8009-AC40-BCDB-42C4D50BF0DB}"/>
              </a:ext>
            </a:extLst>
          </p:cNvPr>
          <p:cNvSpPr txBox="1"/>
          <p:nvPr/>
        </p:nvSpPr>
        <p:spPr>
          <a:xfrm>
            <a:off x="545702" y="6070064"/>
            <a:ext cx="1501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Polytechnic School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7119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48D1-3846-B346-8015-F9A0F3A2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 INTERNA DE RETORNO – TIR (</a:t>
            </a:r>
            <a:r>
              <a:rPr lang="en-US" dirty="0" err="1"/>
              <a:t>ou</a:t>
            </a:r>
            <a:r>
              <a:rPr lang="en-US" dirty="0"/>
              <a:t> Internal Return Rate – IRR)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6743D-2D3C-F44F-810F-A72C03359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TIR (</a:t>
            </a:r>
            <a:r>
              <a:rPr lang="en-US" dirty="0" err="1"/>
              <a:t>ou</a:t>
            </a:r>
            <a:r>
              <a:rPr lang="en-US" dirty="0"/>
              <a:t> IRR) é a taxa que, </a:t>
            </a:r>
            <a:r>
              <a:rPr lang="en-US" dirty="0" err="1"/>
              <a:t>aplicada</a:t>
            </a:r>
            <a:r>
              <a:rPr lang="en-US" dirty="0"/>
              <a:t> a um </a:t>
            </a:r>
            <a:r>
              <a:rPr lang="en-US" dirty="0" err="1"/>
              <a:t>fluxo</a:t>
            </a:r>
            <a:r>
              <a:rPr lang="en-US" dirty="0"/>
              <a:t> de </a:t>
            </a:r>
            <a:r>
              <a:rPr lang="en-US" dirty="0" err="1"/>
              <a:t>caixa</a:t>
            </a:r>
            <a:r>
              <a:rPr lang="en-US" dirty="0"/>
              <a:t>, </a:t>
            </a:r>
            <a:r>
              <a:rPr lang="en-US" dirty="0" err="1"/>
              <a:t>torna</a:t>
            </a:r>
            <a:r>
              <a:rPr lang="en-US" dirty="0"/>
              <a:t> o </a:t>
            </a:r>
            <a:r>
              <a:rPr lang="en-US" dirty="0" err="1"/>
              <a:t>saldo</a:t>
            </a:r>
            <a:r>
              <a:rPr lang="en-US" dirty="0"/>
              <a:t> final dos </a:t>
            </a:r>
            <a:r>
              <a:rPr lang="en-US" dirty="0" err="1"/>
              <a:t>pagamentos</a:t>
            </a:r>
            <a:r>
              <a:rPr lang="en-US" dirty="0"/>
              <a:t> e </a:t>
            </a:r>
            <a:r>
              <a:rPr lang="en-US" dirty="0" err="1"/>
              <a:t>recebimentos</a:t>
            </a:r>
            <a:r>
              <a:rPr lang="en-US" dirty="0"/>
              <a:t> </a:t>
            </a:r>
            <a:r>
              <a:rPr lang="en-US" dirty="0" err="1"/>
              <a:t>igual</a:t>
            </a:r>
            <a:r>
              <a:rPr lang="en-US" dirty="0"/>
              <a:t> a zero.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B1E20-D1D3-7649-8907-89F8171E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25F776E-AFB1-4A42-A7BF-2D04DFE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613" y="3429000"/>
            <a:ext cx="4765675" cy="2547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AC265E-4FDE-9747-9A8D-A5A7EABC9DDB}"/>
              </a:ext>
            </a:extLst>
          </p:cNvPr>
          <p:cNvSpPr txBox="1"/>
          <p:nvPr/>
        </p:nvSpPr>
        <p:spPr>
          <a:xfrm>
            <a:off x="6546459" y="2924731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Qual a taxa </a:t>
            </a:r>
            <a:r>
              <a:rPr lang="en-US" dirty="0" err="1">
                <a:solidFill>
                  <a:srgbClr val="C00000"/>
                </a:solidFill>
              </a:rPr>
              <a:t>em</a:t>
            </a:r>
            <a:r>
              <a:rPr lang="en-US" dirty="0">
                <a:solidFill>
                  <a:srgbClr val="C00000"/>
                </a:solidFill>
              </a:rPr>
              <a:t> que o </a:t>
            </a:r>
            <a:r>
              <a:rPr lang="en-US" dirty="0" err="1">
                <a:solidFill>
                  <a:srgbClr val="C00000"/>
                </a:solidFill>
              </a:rPr>
              <a:t>Fluxo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fica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igual</a:t>
            </a:r>
            <a:r>
              <a:rPr lang="en-US" dirty="0">
                <a:solidFill>
                  <a:srgbClr val="C00000"/>
                </a:solidFill>
              </a:rPr>
              <a:t> a 0?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BF122-2A5B-7F4C-A823-55E4964A9890}"/>
              </a:ext>
            </a:extLst>
          </p:cNvPr>
          <p:cNvSpPr txBox="1"/>
          <p:nvPr/>
        </p:nvSpPr>
        <p:spPr>
          <a:xfrm>
            <a:off x="1309408" y="3429000"/>
            <a:ext cx="40879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     =   VP  +   </a:t>
            </a:r>
            <a:r>
              <a:rPr lang="en-US" u="sng" dirty="0"/>
              <a:t>VF1      </a:t>
            </a:r>
            <a:r>
              <a:rPr lang="en-US" dirty="0"/>
              <a:t>+  </a:t>
            </a:r>
            <a:r>
              <a:rPr lang="en-US" u="sng" dirty="0"/>
              <a:t>VF2 </a:t>
            </a:r>
            <a:r>
              <a:rPr lang="en-US" dirty="0"/>
              <a:t> +     </a:t>
            </a:r>
            <a:r>
              <a:rPr lang="en-US" u="sng" dirty="0"/>
              <a:t>VF3 </a:t>
            </a:r>
            <a:r>
              <a:rPr lang="en-US" dirty="0"/>
              <a:t> + …</a:t>
            </a:r>
            <a:endParaRPr lang="en-US" u="sng" dirty="0"/>
          </a:p>
          <a:p>
            <a:r>
              <a:rPr lang="en-US" dirty="0"/>
              <a:t>                        (1+i)ˆn    (1+i)ˆn2.  (1+i)ˆn3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D350AA-B4AE-FF47-8206-3B01C7CB3898}"/>
              </a:ext>
            </a:extLst>
          </p:cNvPr>
          <p:cNvSpPr txBox="1"/>
          <p:nvPr/>
        </p:nvSpPr>
        <p:spPr>
          <a:xfrm>
            <a:off x="2400301" y="3333384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[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2DAB1-8220-E54B-866D-DB17198B0C83}"/>
              </a:ext>
            </a:extLst>
          </p:cNvPr>
          <p:cNvSpPr txBox="1"/>
          <p:nvPr/>
        </p:nvSpPr>
        <p:spPr>
          <a:xfrm>
            <a:off x="5105849" y="3294063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]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FC9D2F-3381-FA47-AFE4-F3FA193997F7}"/>
              </a:ext>
            </a:extLst>
          </p:cNvPr>
          <p:cNvCxnSpPr/>
          <p:nvPr/>
        </p:nvCxnSpPr>
        <p:spPr>
          <a:xfrm>
            <a:off x="2971800" y="4075331"/>
            <a:ext cx="0" cy="627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7165F2-F96D-444E-93C6-888BC8A3946F}"/>
              </a:ext>
            </a:extLst>
          </p:cNvPr>
          <p:cNvSpPr txBox="1"/>
          <p:nvPr/>
        </p:nvSpPr>
        <p:spPr>
          <a:xfrm>
            <a:off x="2571181" y="496303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= TIR</a:t>
            </a:r>
          </a:p>
        </p:txBody>
      </p:sp>
    </p:spTree>
    <p:extLst>
      <p:ext uri="{BB962C8B-B14F-4D97-AF65-F5344CB8AC3E}">
        <p14:creationId xmlns:p14="http://schemas.microsoft.com/office/powerpoint/2010/main" val="68556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E767-4997-7F41-969B-C014D0C4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7A415-89B6-E241-AEFD-C87A2557C5D0}"/>
              </a:ext>
            </a:extLst>
          </p:cNvPr>
          <p:cNvSpPr/>
          <p:nvPr/>
        </p:nvSpPr>
        <p:spPr>
          <a:xfrm>
            <a:off x="2200275" y="1485901"/>
            <a:ext cx="86296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DEFINIÇÃO: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Taxa que </a:t>
            </a:r>
            <a:r>
              <a:rPr lang="en-US" sz="2400" dirty="0" err="1"/>
              <a:t>iguala</a:t>
            </a:r>
            <a:r>
              <a:rPr lang="en-US" sz="2400" dirty="0"/>
              <a:t> o valor </a:t>
            </a:r>
            <a:r>
              <a:rPr lang="en-US" sz="2400" dirty="0" err="1"/>
              <a:t>presente</a:t>
            </a:r>
            <a:r>
              <a:rPr lang="en-US" sz="2400" dirty="0"/>
              <a:t> das entradas de </a:t>
            </a:r>
            <a:r>
              <a:rPr lang="en-US" sz="2400" dirty="0" err="1"/>
              <a:t>caixa</a:t>
            </a:r>
            <a:r>
              <a:rPr lang="en-US" sz="2400" dirty="0"/>
              <a:t> com o valor </a:t>
            </a:r>
            <a:r>
              <a:rPr lang="en-US" sz="2400" dirty="0" err="1"/>
              <a:t>presente</a:t>
            </a:r>
            <a:r>
              <a:rPr lang="en-US" sz="2400" dirty="0"/>
              <a:t> das </a:t>
            </a:r>
            <a:r>
              <a:rPr lang="en-US" sz="2400" dirty="0" err="1"/>
              <a:t>saídas</a:t>
            </a:r>
            <a:r>
              <a:rPr lang="en-US" sz="2400" dirty="0"/>
              <a:t> (dos custos do </a:t>
            </a:r>
            <a:r>
              <a:rPr lang="en-US" sz="2400" dirty="0" err="1"/>
              <a:t>projeto</a:t>
            </a:r>
            <a:r>
              <a:rPr lang="en-US" sz="2400" dirty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Taxa de </a:t>
            </a:r>
            <a:r>
              <a:rPr lang="en-US" sz="2400" dirty="0" err="1"/>
              <a:t>desconto</a:t>
            </a:r>
            <a:r>
              <a:rPr lang="en-US" sz="2400" dirty="0"/>
              <a:t> que </a:t>
            </a:r>
            <a:r>
              <a:rPr lang="en-US" sz="2400" dirty="0" err="1"/>
              <a:t>força</a:t>
            </a:r>
            <a:r>
              <a:rPr lang="en-US" sz="2400" dirty="0"/>
              <a:t> o VPL de um </a:t>
            </a:r>
            <a:r>
              <a:rPr lang="en-US" sz="2400" dirty="0" err="1"/>
              <a:t>projeto</a:t>
            </a:r>
            <a:r>
              <a:rPr lang="en-US" sz="2400" dirty="0"/>
              <a:t> ser </a:t>
            </a:r>
            <a:r>
              <a:rPr lang="en-US" sz="2400" dirty="0" err="1"/>
              <a:t>igual</a:t>
            </a:r>
            <a:r>
              <a:rPr lang="en-US" sz="2400" dirty="0"/>
              <a:t> a zero.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DECISÃO: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Aceitar</a:t>
            </a:r>
            <a:r>
              <a:rPr lang="en-US" sz="2400" dirty="0"/>
              <a:t> TIR </a:t>
            </a:r>
            <a:r>
              <a:rPr lang="en-US" sz="2400" dirty="0" err="1"/>
              <a:t>obtida</a:t>
            </a:r>
            <a:r>
              <a:rPr lang="en-US" sz="2400" dirty="0"/>
              <a:t> &gt; </a:t>
            </a:r>
            <a:r>
              <a:rPr lang="en-US" sz="2400" dirty="0" err="1"/>
              <a:t>custo</a:t>
            </a:r>
            <a:r>
              <a:rPr lang="en-US" sz="2400" dirty="0"/>
              <a:t> de capital (taxa de </a:t>
            </a:r>
            <a:r>
              <a:rPr lang="en-US" sz="2400" dirty="0" err="1"/>
              <a:t>corte</a:t>
            </a:r>
            <a:r>
              <a:rPr lang="en-US" sz="2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LÓGICA: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Projetos</a:t>
            </a:r>
            <a:r>
              <a:rPr lang="en-US" sz="2400" dirty="0"/>
              <a:t> com TIR &gt; </a:t>
            </a:r>
            <a:r>
              <a:rPr lang="en-US" sz="2400" dirty="0" err="1"/>
              <a:t>custo</a:t>
            </a:r>
            <a:r>
              <a:rPr lang="en-US" sz="2400" dirty="0"/>
              <a:t> de capital </a:t>
            </a:r>
            <a:r>
              <a:rPr lang="en-US" sz="2400" dirty="0" err="1"/>
              <a:t>aumentam</a:t>
            </a:r>
            <a:r>
              <a:rPr lang="en-US" sz="2400" dirty="0"/>
              <a:t> a </a:t>
            </a:r>
            <a:r>
              <a:rPr lang="en-US" sz="2400" dirty="0" err="1"/>
              <a:t>riqueza</a:t>
            </a:r>
            <a:r>
              <a:rPr lang="en-US" sz="2400" dirty="0"/>
              <a:t> do </a:t>
            </a:r>
            <a:r>
              <a:rPr lang="en-US" sz="2400" dirty="0" err="1"/>
              <a:t>acionista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28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8A5-AAF0-A948-B287-2519E1F8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F333-8595-3A42-8CE5-D764FD21D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PONTOS FORTES: </a:t>
            </a:r>
          </a:p>
          <a:p>
            <a:r>
              <a:rPr lang="en-US" dirty="0" err="1"/>
              <a:t>Considera</a:t>
            </a:r>
            <a:r>
              <a:rPr lang="en-US" dirty="0"/>
              <a:t> o </a:t>
            </a:r>
            <a:r>
              <a:rPr lang="en-US" dirty="0" err="1"/>
              <a:t>fluxo</a:t>
            </a:r>
            <a:r>
              <a:rPr lang="en-US" dirty="0"/>
              <a:t> total</a:t>
            </a:r>
          </a:p>
          <a:p>
            <a:r>
              <a:rPr lang="en-US" dirty="0" err="1"/>
              <a:t>Considera</a:t>
            </a:r>
            <a:r>
              <a:rPr lang="en-US" dirty="0"/>
              <a:t> o valor do </a:t>
            </a:r>
            <a:r>
              <a:rPr lang="en-US" dirty="0" err="1"/>
              <a:t>dinheiro</a:t>
            </a:r>
            <a:r>
              <a:rPr lang="en-US" dirty="0"/>
              <a:t> no tempo </a:t>
            </a:r>
          </a:p>
          <a:p>
            <a:r>
              <a:rPr lang="en-US" dirty="0" err="1"/>
              <a:t>Fácil</a:t>
            </a:r>
            <a:r>
              <a:rPr lang="en-US" dirty="0"/>
              <a:t> de ser </a:t>
            </a:r>
            <a:r>
              <a:rPr lang="en-US" dirty="0" err="1"/>
              <a:t>comparada</a:t>
            </a:r>
            <a:r>
              <a:rPr lang="en-US" dirty="0"/>
              <a:t> com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taxas</a:t>
            </a:r>
            <a:r>
              <a:rPr lang="en-US" dirty="0"/>
              <a:t> no </a:t>
            </a:r>
            <a:r>
              <a:rPr lang="en-US" dirty="0" err="1"/>
              <a:t>mercado</a:t>
            </a:r>
            <a:r>
              <a:rPr lang="en-US" dirty="0"/>
              <a:t>, </a:t>
            </a:r>
            <a:r>
              <a:rPr lang="en-US" dirty="0" err="1"/>
              <a:t>medida</a:t>
            </a:r>
            <a:r>
              <a:rPr lang="en-US" dirty="0"/>
              <a:t> </a:t>
            </a:r>
            <a:r>
              <a:rPr lang="en-US" dirty="0" err="1"/>
              <a:t>preferida</a:t>
            </a:r>
            <a:r>
              <a:rPr lang="en-US" dirty="0"/>
              <a:t> para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/>
              <a:t>decisões</a:t>
            </a:r>
            <a:r>
              <a:rPr lang="en-US" dirty="0"/>
              <a:t>.  </a:t>
            </a:r>
          </a:p>
          <a:p>
            <a:r>
              <a:rPr lang="en-US" dirty="0" err="1"/>
              <a:t>Fornece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“</a:t>
            </a:r>
            <a:r>
              <a:rPr lang="en-US" dirty="0" err="1"/>
              <a:t>margem</a:t>
            </a:r>
            <a:r>
              <a:rPr lang="en-US" dirty="0"/>
              <a:t> de </a:t>
            </a:r>
            <a:r>
              <a:rPr lang="en-US" dirty="0" err="1"/>
              <a:t>segurança</a:t>
            </a:r>
            <a:r>
              <a:rPr lang="en-US" dirty="0"/>
              <a:t>” </a:t>
            </a:r>
            <a:r>
              <a:rPr lang="en-US" dirty="0" err="1"/>
              <a:t>inerente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previsões</a:t>
            </a:r>
            <a:r>
              <a:rPr lang="en-US" dirty="0"/>
              <a:t> de </a:t>
            </a:r>
            <a:r>
              <a:rPr lang="en-US" dirty="0" err="1"/>
              <a:t>fluxos</a:t>
            </a:r>
            <a:r>
              <a:rPr lang="en-US" dirty="0"/>
              <a:t> de </a:t>
            </a:r>
            <a:r>
              <a:rPr lang="en-US" dirty="0" err="1"/>
              <a:t>caixa</a:t>
            </a:r>
            <a:r>
              <a:rPr lang="en-US" dirty="0"/>
              <a:t> (</a:t>
            </a:r>
            <a:r>
              <a:rPr lang="en-US" dirty="0" err="1"/>
              <a:t>queda</a:t>
            </a:r>
            <a:r>
              <a:rPr lang="en-US" dirty="0"/>
              <a:t> da taxa “</a:t>
            </a:r>
            <a:r>
              <a:rPr lang="en-US" dirty="0" err="1"/>
              <a:t>suportável</a:t>
            </a:r>
            <a:r>
              <a:rPr lang="en-US" dirty="0"/>
              <a:t>”) </a:t>
            </a:r>
          </a:p>
          <a:p>
            <a:pPr marL="0" indent="0">
              <a:buNone/>
            </a:pPr>
            <a:r>
              <a:rPr lang="en-US" dirty="0"/>
              <a:t>PONTOS FRACOS: </a:t>
            </a:r>
          </a:p>
          <a:p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válido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para </a:t>
            </a:r>
            <a:r>
              <a:rPr lang="en-US" dirty="0" err="1"/>
              <a:t>fluxo</a:t>
            </a:r>
            <a:r>
              <a:rPr lang="en-US" dirty="0"/>
              <a:t> de </a:t>
            </a:r>
            <a:r>
              <a:rPr lang="en-US" dirty="0" err="1"/>
              <a:t>caixa</a:t>
            </a:r>
            <a:r>
              <a:rPr lang="en-US" dirty="0"/>
              <a:t> </a:t>
            </a:r>
            <a:r>
              <a:rPr lang="en-US" dirty="0" err="1"/>
              <a:t>convencional</a:t>
            </a:r>
            <a:r>
              <a:rPr lang="en-US" dirty="0"/>
              <a:t> (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convencionais</a:t>
            </a:r>
            <a:r>
              <a:rPr lang="en-US" dirty="0"/>
              <a:t> = </a:t>
            </a:r>
            <a:r>
              <a:rPr lang="en-US" dirty="0" err="1"/>
              <a:t>várias</a:t>
            </a:r>
            <a:r>
              <a:rPr lang="en-US" dirty="0"/>
              <a:t> TIRs) </a:t>
            </a:r>
          </a:p>
          <a:p>
            <a:r>
              <a:rPr lang="en-US" dirty="0" err="1"/>
              <a:t>Pressupõe</a:t>
            </a:r>
            <a:r>
              <a:rPr lang="en-US" dirty="0"/>
              <a:t> taxa de </a:t>
            </a:r>
            <a:r>
              <a:rPr lang="en-US" dirty="0" err="1"/>
              <a:t>reinvestimento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realista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fluxos</a:t>
            </a:r>
            <a:r>
              <a:rPr lang="en-US" dirty="0"/>
              <a:t> de </a:t>
            </a:r>
            <a:r>
              <a:rPr lang="en-US" dirty="0" err="1"/>
              <a:t>caixa</a:t>
            </a:r>
            <a:r>
              <a:rPr lang="en-US" dirty="0"/>
              <a:t> </a:t>
            </a:r>
            <a:r>
              <a:rPr lang="en-US" dirty="0" err="1"/>
              <a:t>gerados</a:t>
            </a:r>
            <a:r>
              <a:rPr lang="en-US" dirty="0"/>
              <a:t> (</a:t>
            </a:r>
            <a:r>
              <a:rPr lang="en-US" dirty="0" err="1"/>
              <a:t>reinvestimento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taxa do </a:t>
            </a:r>
            <a:r>
              <a:rPr lang="en-US" dirty="0" err="1"/>
              <a:t>projeto</a:t>
            </a:r>
            <a:r>
              <a:rPr lang="en-US" dirty="0"/>
              <a:t>, mas </a:t>
            </a:r>
            <a:r>
              <a:rPr lang="en-US" dirty="0" err="1"/>
              <a:t>reinvestimento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custo</a:t>
            </a:r>
            <a:r>
              <a:rPr lang="en-US" dirty="0"/>
              <a:t> de capital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pressuposto</a:t>
            </a:r>
            <a:r>
              <a:rPr lang="en-US" dirty="0"/>
              <a:t> </a:t>
            </a:r>
            <a:r>
              <a:rPr lang="en-US" dirty="0" err="1"/>
              <a:t>melhor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907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4329-AC42-564F-8BEC-024B6D10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Pensando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Exercício</a:t>
            </a:r>
            <a:r>
              <a:rPr lang="en-US" sz="2800" dirty="0"/>
              <a:t> 03 no excel)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C3C35-360C-474F-89DA-AE36F1A68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 </a:t>
            </a:r>
            <a:r>
              <a:rPr lang="en-US" dirty="0" err="1"/>
              <a:t>é</a:t>
            </a:r>
            <a:r>
              <a:rPr lang="en-US" dirty="0"/>
              <a:t> a taxa que </a:t>
            </a:r>
            <a:r>
              <a:rPr lang="en-US" dirty="0" err="1"/>
              <a:t>iguala</a:t>
            </a:r>
            <a:r>
              <a:rPr lang="en-US" dirty="0"/>
              <a:t> o </a:t>
            </a:r>
            <a:r>
              <a:rPr lang="en-US" dirty="0" err="1"/>
              <a:t>fluxo</a:t>
            </a:r>
            <a:r>
              <a:rPr lang="en-US" dirty="0"/>
              <a:t> de Caixa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inicial</a:t>
            </a:r>
            <a:r>
              <a:rPr lang="en-US" dirty="0"/>
              <a:t>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74D82F-EBD1-3A40-B93C-4554EC5C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443162"/>
            <a:ext cx="5934141" cy="2617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F1888-2198-BC4A-83E0-6308D192808A}"/>
              </a:ext>
            </a:extLst>
          </p:cNvPr>
          <p:cNvSpPr txBox="1"/>
          <p:nvPr/>
        </p:nvSpPr>
        <p:spPr>
          <a:xfrm>
            <a:off x="4629150" y="2614613"/>
            <a:ext cx="10005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Entradas</a:t>
            </a:r>
          </a:p>
        </p:txBody>
      </p:sp>
    </p:spTree>
    <p:extLst>
      <p:ext uri="{BB962C8B-B14F-4D97-AF65-F5344CB8AC3E}">
        <p14:creationId xmlns:p14="http://schemas.microsoft.com/office/powerpoint/2010/main" val="257450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44FB-D53C-874A-BF0B-E5E78865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60B365F-F41D-CF42-9C3F-9D2DAB278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14449"/>
              </p:ext>
            </p:extLst>
          </p:nvPr>
        </p:nvGraphicFramePr>
        <p:xfrm>
          <a:off x="2590800" y="1831975"/>
          <a:ext cx="70104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Gráfico" r:id="rId3" imgW="3708400" imgH="2463800" progId="Excel.Chart.8">
                  <p:embed/>
                </p:oleObj>
              </mc:Choice>
              <mc:Fallback>
                <p:oleObj name="Gráfico" r:id="rId3" imgW="3708400" imgH="2463800" progId="Excel.Chart.8">
                  <p:embed/>
                  <p:pic>
                    <p:nvPicPr>
                      <p:cNvPr id="6146" name="Object 3">
                        <a:extLst>
                          <a:ext uri="{FF2B5EF4-FFF2-40B4-BE49-F238E27FC236}">
                            <a16:creationId xmlns:a16="http://schemas.microsoft.com/office/drawing/2014/main" id="{F310D974-61D0-B14E-8FE0-ACDD281401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31975"/>
                        <a:ext cx="7010400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97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limitação da TIR:</a:t>
            </a:r>
            <a:br>
              <a:rPr lang="pt-BR" dirty="0"/>
            </a:br>
            <a:r>
              <a:rPr lang="pt-BR" dirty="0"/>
              <a:t> Fluxo não convencional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1900" y="1878941"/>
            <a:ext cx="9620247" cy="1612775"/>
          </a:xfrm>
        </p:spPr>
        <p:txBody>
          <a:bodyPr/>
          <a:lstStyle/>
          <a:p>
            <a:r>
              <a:rPr lang="pt-BR" dirty="0"/>
              <a:t>Projeto com investimento de $60.000, retorno de $155.000 no 1º ano, e custo de desinstalação de $100.000 no 2º ano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3575720" y="4725144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4007768" y="4725144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5735960" y="3429000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7320136" y="4725144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143672" y="5157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60.000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07968" y="37797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155.000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92144" y="51571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100.000</a:t>
            </a:r>
          </a:p>
        </p:txBody>
      </p:sp>
    </p:spTree>
    <p:extLst>
      <p:ext uri="{BB962C8B-B14F-4D97-AF65-F5344CB8AC3E}">
        <p14:creationId xmlns:p14="http://schemas.microsoft.com/office/powerpoint/2010/main" val="242108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Fluxo não convencional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1"/>
          </p:nvPr>
        </p:nvGraphicFramePr>
        <p:xfrm>
          <a:off x="1981200" y="1806736"/>
          <a:ext cx="3096344" cy="4112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0%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-R$5,00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5%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-R$2,94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10%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-R$1,58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15%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-R$0,72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20%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-R$0,23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25%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R$0,00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30%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R$0,05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35%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-R$0,04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50%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-R$0,74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Espaço Reservado para Conteúdo 10"/>
          <p:cNvGraphicFramePr>
            <a:graphicFrameLocks noGrp="1"/>
          </p:cNvGraphicFramePr>
          <p:nvPr>
            <p:ph sz="half" idx="2"/>
          </p:nvPr>
        </p:nvGraphicFramePr>
        <p:xfrm>
          <a:off x="5231904" y="1600201"/>
          <a:ext cx="49788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76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17D6-1343-D245-B31B-B02742B8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PAYBACK SIMPLES (excel Ex.03)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F320-EAEB-5946-85F9-7A92F00E7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períodos</a:t>
            </a:r>
            <a:r>
              <a:rPr lang="en-US" dirty="0"/>
              <a:t> que </a:t>
            </a:r>
            <a:r>
              <a:rPr lang="en-US" dirty="0" err="1"/>
              <a:t>torna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fluxos</a:t>
            </a:r>
            <a:r>
              <a:rPr lang="en-US" dirty="0"/>
              <a:t> de </a:t>
            </a:r>
            <a:r>
              <a:rPr lang="en-US" dirty="0" err="1"/>
              <a:t>caixas</a:t>
            </a:r>
            <a:r>
              <a:rPr lang="en-US" dirty="0"/>
              <a:t> </a:t>
            </a:r>
            <a:r>
              <a:rPr lang="en-US" dirty="0" err="1"/>
              <a:t>negativo</a:t>
            </a:r>
            <a:r>
              <a:rPr lang="en-US" dirty="0"/>
              <a:t>, </a:t>
            </a:r>
            <a:r>
              <a:rPr lang="en-US" dirty="0" err="1"/>
              <a:t>iguais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positivos</a:t>
            </a:r>
            <a:r>
              <a:rPr lang="en-US" dirty="0"/>
              <a:t>. </a:t>
            </a:r>
          </a:p>
          <a:p>
            <a:endParaRPr lang="en-US" dirty="0"/>
          </a:p>
          <a:p>
            <a:pPr lvl="1"/>
            <a:r>
              <a:rPr lang="en-US" dirty="0"/>
              <a:t>i = 0% (payback simples)</a:t>
            </a:r>
          </a:p>
          <a:p>
            <a:pPr lvl="1"/>
            <a:r>
              <a:rPr lang="en-US" dirty="0"/>
              <a:t>i &gt; 0% (payback </a:t>
            </a:r>
            <a:r>
              <a:rPr lang="en-US" dirty="0" err="1"/>
              <a:t>descontado</a:t>
            </a:r>
            <a:r>
              <a:rPr lang="en-US" dirty="0"/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2FCD0C-A2EE-7D4A-AEFD-AE0200092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03143"/>
              </p:ext>
            </p:extLst>
          </p:nvPr>
        </p:nvGraphicFramePr>
        <p:xfrm>
          <a:off x="5729288" y="3269775"/>
          <a:ext cx="3990972" cy="2560320"/>
        </p:xfrm>
        <a:graphic>
          <a:graphicData uri="http://schemas.openxmlformats.org/drawingml/2006/table">
            <a:tbl>
              <a:tblPr/>
              <a:tblGrid>
                <a:gridCol w="957262">
                  <a:extLst>
                    <a:ext uri="{9D8B030D-6E8A-4147-A177-3AD203B41FA5}">
                      <a16:colId xmlns:a16="http://schemas.microsoft.com/office/drawing/2014/main" val="3685861831"/>
                    </a:ext>
                  </a:extLst>
                </a:gridCol>
                <a:gridCol w="1703386">
                  <a:extLst>
                    <a:ext uri="{9D8B030D-6E8A-4147-A177-3AD203B41FA5}">
                      <a16:colId xmlns:a16="http://schemas.microsoft.com/office/drawing/2014/main" val="334474462"/>
                    </a:ext>
                  </a:extLst>
                </a:gridCol>
                <a:gridCol w="1330324">
                  <a:extLst>
                    <a:ext uri="{9D8B030D-6E8A-4147-A177-3AD203B41FA5}">
                      <a16:colId xmlns:a16="http://schemas.microsoft.com/office/drawing/2014/main" val="2267495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effectLst/>
                        </a:rPr>
                        <a:t>Ano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w Cen MT,Bold"/>
                        </a:rPr>
                        <a:t>Fluxo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w Cen MT,Bold"/>
                        </a:rPr>
                        <a:t> de Caixa 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w Cen MT,Bold"/>
                        </a:rPr>
                        <a:t>Fluxo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w Cen MT,Bold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w Cen MT,Bold"/>
                        </a:rPr>
                        <a:t>acum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79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-30.000,00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-30.000,00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93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1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-4.000,00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-34.000,00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67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2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15.000,00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w Cen MT" panose="020B0602020104020603" pitchFamily="34" charset="77"/>
                        </a:rPr>
                        <a:t>-19.000,00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63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3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16.000,00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w Cen MT" panose="020B0602020104020603" pitchFamily="34" charset="77"/>
                        </a:rPr>
                        <a:t>-3.000,00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09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w Cen MT" panose="020B0602020104020603" pitchFamily="34" charset="77"/>
                        </a:rPr>
                        <a:t>4 </a:t>
                      </a:r>
                      <a:endParaRPr lang="en-US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8.000,00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5.000,00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24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5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8.000,00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w Cen MT" panose="020B0602020104020603" pitchFamily="34" charset="77"/>
                        </a:rPr>
                        <a:t>13.000,00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202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C02180-8F45-264F-908F-FA10518F883A}"/>
              </a:ext>
            </a:extLst>
          </p:cNvPr>
          <p:cNvSpPr txBox="1"/>
          <p:nvPr/>
        </p:nvSpPr>
        <p:spPr>
          <a:xfrm>
            <a:off x="9886950" y="5100637"/>
            <a:ext cx="177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Payback: ~4 </a:t>
            </a:r>
            <a:r>
              <a:rPr lang="en-US" dirty="0" err="1"/>
              <a:t>anos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3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17D6-1343-D245-B31B-B02742B8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PAYBACK DESCONTADO (excel Ex.03)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F320-EAEB-5946-85F9-7A92F00E7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períodos</a:t>
            </a:r>
            <a:r>
              <a:rPr lang="en-US" dirty="0"/>
              <a:t> que </a:t>
            </a:r>
            <a:r>
              <a:rPr lang="en-US" dirty="0" err="1"/>
              <a:t>torna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fluxos</a:t>
            </a:r>
            <a:r>
              <a:rPr lang="en-US" dirty="0"/>
              <a:t> de </a:t>
            </a:r>
            <a:r>
              <a:rPr lang="en-US" dirty="0" err="1"/>
              <a:t>caixas</a:t>
            </a:r>
            <a:r>
              <a:rPr lang="en-US" dirty="0"/>
              <a:t> </a:t>
            </a:r>
            <a:r>
              <a:rPr lang="en-US" dirty="0" err="1"/>
              <a:t>negativo</a:t>
            </a:r>
            <a:r>
              <a:rPr lang="en-US" dirty="0"/>
              <a:t>, </a:t>
            </a:r>
            <a:r>
              <a:rPr lang="en-US" dirty="0" err="1"/>
              <a:t>iguais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positivos</a:t>
            </a:r>
            <a:r>
              <a:rPr lang="en-US" dirty="0"/>
              <a:t>. </a:t>
            </a:r>
            <a:r>
              <a:rPr lang="en-US" dirty="0" err="1"/>
              <a:t>Fluxo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ser </a:t>
            </a:r>
            <a:r>
              <a:rPr lang="en-US" dirty="0" err="1"/>
              <a:t>descontado</a:t>
            </a:r>
            <a:r>
              <a:rPr lang="en-US" dirty="0"/>
              <a:t> a </a:t>
            </a:r>
            <a:r>
              <a:rPr lang="en-US" dirty="0" err="1"/>
              <a:t>uma</a:t>
            </a:r>
            <a:r>
              <a:rPr lang="en-US" dirty="0"/>
              <a:t> taxa </a:t>
            </a:r>
            <a:r>
              <a:rPr lang="en-US" dirty="0" err="1"/>
              <a:t>definida</a:t>
            </a:r>
            <a:r>
              <a:rPr lang="en-US" dirty="0"/>
              <a:t> antes de </a:t>
            </a:r>
            <a:r>
              <a:rPr lang="en-US" dirty="0" err="1"/>
              <a:t>identificar</a:t>
            </a:r>
            <a:r>
              <a:rPr lang="en-US" dirty="0"/>
              <a:t> o payback.</a:t>
            </a:r>
          </a:p>
          <a:p>
            <a:endParaRPr lang="en-US" dirty="0"/>
          </a:p>
          <a:p>
            <a:pPr lvl="1"/>
            <a:r>
              <a:rPr lang="en-US" dirty="0" err="1"/>
              <a:t>i</a:t>
            </a:r>
            <a:r>
              <a:rPr lang="en-US" dirty="0"/>
              <a:t> &gt; 0% (payback </a:t>
            </a:r>
            <a:r>
              <a:rPr lang="en-US" dirty="0" err="1"/>
              <a:t>descontado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exercícios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= 10%</a:t>
            </a:r>
          </a:p>
        </p:txBody>
      </p:sp>
    </p:spTree>
    <p:extLst>
      <p:ext uri="{BB962C8B-B14F-4D97-AF65-F5344CB8AC3E}">
        <p14:creationId xmlns:p14="http://schemas.microsoft.com/office/powerpoint/2010/main" val="219568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BB78-B8D0-4549-874B-6DB2A562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Índice</a:t>
            </a:r>
            <a:r>
              <a:rPr lang="en-US" dirty="0"/>
              <a:t> de </a:t>
            </a:r>
            <a:r>
              <a:rPr lang="en-US" dirty="0" err="1"/>
              <a:t>Lucratividade</a:t>
            </a:r>
            <a:r>
              <a:rPr lang="en-US" dirty="0"/>
              <a:t> (IL)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19784-6F7E-5441-8238-E237B1600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DEFINIÇÃO: </a:t>
            </a:r>
          </a:p>
          <a:p>
            <a:r>
              <a:rPr lang="en-US" dirty="0" err="1"/>
              <a:t>Relação</a:t>
            </a:r>
            <a:r>
              <a:rPr lang="en-US" dirty="0"/>
              <a:t> entre valor </a:t>
            </a:r>
            <a:r>
              <a:rPr lang="en-US" dirty="0" err="1"/>
              <a:t>presente</a:t>
            </a:r>
            <a:r>
              <a:rPr lang="en-US" dirty="0"/>
              <a:t> dos </a:t>
            </a:r>
            <a:r>
              <a:rPr lang="en-US" dirty="0" err="1"/>
              <a:t>fluxos</a:t>
            </a:r>
            <a:r>
              <a:rPr lang="en-US" dirty="0"/>
              <a:t> de entradas e </a:t>
            </a:r>
            <a:r>
              <a:rPr lang="en-US" dirty="0" err="1"/>
              <a:t>os</a:t>
            </a:r>
            <a:r>
              <a:rPr lang="en-US" dirty="0"/>
              <a:t> de </a:t>
            </a:r>
            <a:r>
              <a:rPr lang="en-US" dirty="0" err="1"/>
              <a:t>saída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DECISÃO: </a:t>
            </a:r>
            <a:r>
              <a:rPr lang="en-US" dirty="0" err="1"/>
              <a:t>Aceitar</a:t>
            </a:r>
            <a:r>
              <a:rPr lang="en-US" dirty="0"/>
              <a:t> </a:t>
            </a:r>
            <a:r>
              <a:rPr lang="en-US" dirty="0" err="1"/>
              <a:t>projeto</a:t>
            </a:r>
            <a:r>
              <a:rPr lang="en-US" dirty="0"/>
              <a:t> de </a:t>
            </a:r>
            <a:r>
              <a:rPr lang="en-US" dirty="0" err="1"/>
              <a:t>investimento</a:t>
            </a:r>
            <a:r>
              <a:rPr lang="en-US" dirty="0"/>
              <a:t> se IL &gt; 1, por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atratividade</a:t>
            </a:r>
            <a:r>
              <a:rPr lang="en-US" dirty="0"/>
              <a:t> </a:t>
            </a:r>
            <a:r>
              <a:rPr lang="en-US" dirty="0" err="1"/>
              <a:t>econômica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PONTOS FORTES: </a:t>
            </a:r>
          </a:p>
          <a:p>
            <a:r>
              <a:rPr lang="en-US" dirty="0" err="1"/>
              <a:t>Todos</a:t>
            </a:r>
            <a:r>
              <a:rPr lang="en-US" dirty="0"/>
              <a:t> do VPL </a:t>
            </a:r>
          </a:p>
          <a:p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dimensão</a:t>
            </a:r>
            <a:r>
              <a:rPr lang="en-US" dirty="0"/>
              <a:t> do valor </a:t>
            </a:r>
            <a:r>
              <a:rPr lang="en-US" dirty="0" err="1"/>
              <a:t>relativo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9345549-7DD5-7948-A061-29DC6278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4" y="365125"/>
            <a:ext cx="4256789" cy="11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5EB-CBF0-B940-B046-F1407298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7F94-32AA-6F4C-8596-3A07CB67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5" y="2366680"/>
            <a:ext cx="5950367" cy="21246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Critérios</a:t>
            </a:r>
            <a:r>
              <a:rPr lang="en-US" dirty="0"/>
              <a:t> de </a:t>
            </a:r>
            <a:r>
              <a:rPr lang="en-US" dirty="0" err="1"/>
              <a:t>decisão</a:t>
            </a:r>
            <a:r>
              <a:rPr lang="en-US" dirty="0"/>
              <a:t> </a:t>
            </a:r>
            <a:r>
              <a:rPr lang="en-US" dirty="0" err="1"/>
              <a:t>econômica</a:t>
            </a:r>
            <a:endParaRPr lang="en-US" dirty="0"/>
          </a:p>
          <a:p>
            <a:r>
              <a:rPr lang="en-US" dirty="0"/>
              <a:t>Payback</a:t>
            </a:r>
          </a:p>
          <a:p>
            <a:r>
              <a:rPr lang="en-US" dirty="0"/>
              <a:t>VPL</a:t>
            </a:r>
          </a:p>
          <a:p>
            <a:r>
              <a:rPr lang="en-US" dirty="0"/>
              <a:t>TIR</a:t>
            </a:r>
          </a:p>
          <a:p>
            <a:r>
              <a:rPr lang="en-US" dirty="0" err="1"/>
              <a:t>Exercícios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3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54F8-2639-B848-9851-70F91095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Engenharia</a:t>
            </a:r>
            <a:r>
              <a:rPr lang="en-US" dirty="0"/>
              <a:t> </a:t>
            </a:r>
            <a:r>
              <a:rPr lang="en-US" dirty="0" err="1"/>
              <a:t>econômica</a:t>
            </a:r>
            <a:endParaRPr lang="en-US" dirty="0"/>
          </a:p>
        </p:txBody>
      </p:sp>
      <p:sp>
        <p:nvSpPr>
          <p:cNvPr id="4" name="Text Box 1028">
            <a:extLst>
              <a:ext uri="{FF2B5EF4-FFF2-40B4-BE49-F238E27FC236}">
                <a16:creationId xmlns:a16="http://schemas.microsoft.com/office/drawing/2014/main" id="{B7D125D5-325D-E146-9CFF-1649C788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2" y="2736502"/>
            <a:ext cx="8277225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dirty="0"/>
              <a:t>Métodos para tomada de decisão (escolha entre alternativas), considerando o aspecto econômico-financeiro</a:t>
            </a:r>
          </a:p>
        </p:txBody>
      </p:sp>
    </p:spTree>
    <p:extLst>
      <p:ext uri="{BB962C8B-B14F-4D97-AF65-F5344CB8AC3E}">
        <p14:creationId xmlns:p14="http://schemas.microsoft.com/office/powerpoint/2010/main" val="77419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4185-D2CC-AC4D-9D38-E8E2CD6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462" y="2540538"/>
            <a:ext cx="4305518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Etapas</a:t>
            </a:r>
            <a:r>
              <a:rPr lang="en-US" sz="4800" dirty="0"/>
              <a:t> para </a:t>
            </a:r>
            <a:r>
              <a:rPr lang="en-US" sz="4800" dirty="0" err="1"/>
              <a:t>decisão</a:t>
            </a:r>
            <a:r>
              <a:rPr lang="en-US" sz="4800" dirty="0"/>
              <a:t> entre </a:t>
            </a:r>
            <a:r>
              <a:rPr lang="en-US" sz="4800" dirty="0" err="1"/>
              <a:t>alternativas</a:t>
            </a:r>
            <a:endParaRPr lang="en-US" sz="4800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DBDC4AE-E685-3D4D-BFC1-07270FF1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6253"/>
          <a:stretch/>
        </p:blipFill>
        <p:spPr>
          <a:xfrm>
            <a:off x="733506" y="391251"/>
            <a:ext cx="5536001" cy="6017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D2C23-4799-5845-B4DC-289C6C3EE258}"/>
              </a:ext>
            </a:extLst>
          </p:cNvPr>
          <p:cNvSpPr txBox="1"/>
          <p:nvPr/>
        </p:nvSpPr>
        <p:spPr>
          <a:xfrm>
            <a:off x="1494330" y="6451792"/>
            <a:ext cx="2509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Blank e Tarquin (2008), p.10</a:t>
            </a:r>
          </a:p>
        </p:txBody>
      </p:sp>
    </p:spTree>
    <p:extLst>
      <p:ext uri="{BB962C8B-B14F-4D97-AF65-F5344CB8AC3E}">
        <p14:creationId xmlns:p14="http://schemas.microsoft.com/office/powerpoint/2010/main" val="22254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4">
            <a:extLst>
              <a:ext uri="{FF2B5EF4-FFF2-40B4-BE49-F238E27FC236}">
                <a16:creationId xmlns:a16="http://schemas.microsoft.com/office/drawing/2014/main" id="{DF15A52B-AB86-2B4C-9D6A-5D80A460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D553AC-AF36-834C-B1DF-52C0C58D27E2}" type="slidenum">
              <a:rPr lang="pt-BR" altLang="en-US">
                <a:solidFill>
                  <a:schemeClr val="bg1"/>
                </a:solidFill>
              </a:rPr>
              <a:pPr eaLnBrk="1" hangingPunct="1"/>
              <a:t>5</a:t>
            </a:fld>
            <a:r>
              <a:rPr lang="pt-BR" altLang="en-US">
                <a:solidFill>
                  <a:schemeClr val="bg1"/>
                </a:solidFill>
              </a:rPr>
              <a:t>/86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0E9DD13-3DC5-184D-BFCD-BBB55C4EC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9" y="5756276"/>
            <a:ext cx="2668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F36D5D2-A252-744D-9622-18C9D5F5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6" y="3436939"/>
            <a:ext cx="4937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6EC9BB83-9C23-0448-9F26-8D1EA344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1826" y="3436939"/>
            <a:ext cx="4937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</a:rPr>
              <a:t>80</a:t>
            </a:r>
          </a:p>
        </p:txBody>
      </p:sp>
      <p:grpSp>
        <p:nvGrpSpPr>
          <p:cNvPr id="40966" name="Group 5">
            <a:extLst>
              <a:ext uri="{FF2B5EF4-FFF2-40B4-BE49-F238E27FC236}">
                <a16:creationId xmlns:a16="http://schemas.microsoft.com/office/drawing/2014/main" id="{DFC2435C-B598-7A45-BFBB-A0B32ADEBF17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2767014"/>
            <a:ext cx="5975350" cy="649287"/>
            <a:chOff x="1442" y="1743"/>
            <a:chExt cx="3764" cy="409"/>
          </a:xfrm>
        </p:grpSpPr>
        <p:sp>
          <p:nvSpPr>
            <p:cNvPr id="40985" name="Line 6">
              <a:extLst>
                <a:ext uri="{FF2B5EF4-FFF2-40B4-BE49-F238E27FC236}">
                  <a16:creationId xmlns:a16="http://schemas.microsoft.com/office/drawing/2014/main" id="{4A682E7C-EE0A-F748-9C90-D2FB88A6B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2" y="1743"/>
              <a:ext cx="0" cy="40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Line 7">
              <a:extLst>
                <a:ext uri="{FF2B5EF4-FFF2-40B4-BE49-F238E27FC236}">
                  <a16:creationId xmlns:a16="http://schemas.microsoft.com/office/drawing/2014/main" id="{D7070701-1CEF-014A-BE6E-648D6D88D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6" y="1743"/>
              <a:ext cx="0" cy="40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Line 8">
              <a:extLst>
                <a:ext uri="{FF2B5EF4-FFF2-40B4-BE49-F238E27FC236}">
                  <a16:creationId xmlns:a16="http://schemas.microsoft.com/office/drawing/2014/main" id="{03BE5EE1-AD86-DE4B-994F-57F6BF381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7" y="1743"/>
              <a:ext cx="0" cy="40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9">
              <a:extLst>
                <a:ext uri="{FF2B5EF4-FFF2-40B4-BE49-F238E27FC236}">
                  <a16:creationId xmlns:a16="http://schemas.microsoft.com/office/drawing/2014/main" id="{D6A44B13-B982-E84C-A512-D6FDD01BF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6" y="1743"/>
              <a:ext cx="0" cy="40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Line 10">
              <a:extLst>
                <a:ext uri="{FF2B5EF4-FFF2-40B4-BE49-F238E27FC236}">
                  <a16:creationId xmlns:a16="http://schemas.microsoft.com/office/drawing/2014/main" id="{45EB71CD-E206-B64F-AC44-B70ACCAD1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2" y="1948"/>
              <a:ext cx="37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7" name="Rectangle 11">
            <a:extLst>
              <a:ext uri="{FF2B5EF4-FFF2-40B4-BE49-F238E27FC236}">
                <a16:creationId xmlns:a16="http://schemas.microsoft.com/office/drawing/2014/main" id="{9FCA0322-E917-374E-92C1-ABD7D561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9" y="3436939"/>
            <a:ext cx="49372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40968" name="Rectangle 12">
            <a:extLst>
              <a:ext uri="{FF2B5EF4-FFF2-40B4-BE49-F238E27FC236}">
                <a16:creationId xmlns:a16="http://schemas.microsoft.com/office/drawing/2014/main" id="{AB2F7378-2ACC-6D44-943D-165CC9500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1" y="2316164"/>
            <a:ext cx="33983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0969" name="Rectangle 13">
            <a:extLst>
              <a:ext uri="{FF2B5EF4-FFF2-40B4-BE49-F238E27FC236}">
                <a16:creationId xmlns:a16="http://schemas.microsoft.com/office/drawing/2014/main" id="{ADDF508E-3B57-AA41-85BF-DED51BB9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2316164"/>
            <a:ext cx="33983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970" name="Rectangle 14">
            <a:extLst>
              <a:ext uri="{FF2B5EF4-FFF2-40B4-BE49-F238E27FC236}">
                <a16:creationId xmlns:a16="http://schemas.microsoft.com/office/drawing/2014/main" id="{00D110AE-AC15-1B48-B64E-2D5B0EA4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4" y="2316164"/>
            <a:ext cx="33983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971" name="Rectangle 15">
            <a:extLst>
              <a:ext uri="{FF2B5EF4-FFF2-40B4-BE49-F238E27FC236}">
                <a16:creationId xmlns:a16="http://schemas.microsoft.com/office/drawing/2014/main" id="{9EED30AE-5C84-3E4E-B990-2B7D83F6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901" y="2316164"/>
            <a:ext cx="33983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972" name="Rectangle 16">
            <a:extLst>
              <a:ext uri="{FF2B5EF4-FFF2-40B4-BE49-F238E27FC236}">
                <a16:creationId xmlns:a16="http://schemas.microsoft.com/office/drawing/2014/main" id="{3DCC0B14-CD62-F541-86E4-79CE72F9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6" y="2689226"/>
            <a:ext cx="80150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2400" b="1">
                <a:latin typeface="Times New Roman" panose="02020603050405020304" pitchFamily="18" charset="0"/>
              </a:rPr>
              <a:t>10%</a:t>
            </a:r>
          </a:p>
        </p:txBody>
      </p:sp>
      <p:sp>
        <p:nvSpPr>
          <p:cNvPr id="40973" name="Rectangle 17">
            <a:extLst>
              <a:ext uri="{FF2B5EF4-FFF2-40B4-BE49-F238E27FC236}">
                <a16:creationId xmlns:a16="http://schemas.microsoft.com/office/drawing/2014/main" id="{051227A2-D427-3147-8266-E90DFA43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1817688"/>
            <a:ext cx="1989904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sz="3200" b="1" dirty="0">
                <a:latin typeface="Times New Roman" panose="02020603050405020304" pitchFamily="18" charset="0"/>
              </a:rPr>
              <a:t>Projeto L:</a:t>
            </a:r>
          </a:p>
        </p:txBody>
      </p:sp>
      <p:sp>
        <p:nvSpPr>
          <p:cNvPr id="40974" name="Line 18">
            <a:extLst>
              <a:ext uri="{FF2B5EF4-FFF2-40B4-BE49-F238E27FC236}">
                <a16:creationId xmlns:a16="http://schemas.microsoft.com/office/drawing/2014/main" id="{DAD7864F-2FD1-BA4F-B383-040A20C744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8976" y="4533900"/>
            <a:ext cx="3184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9">
            <a:extLst>
              <a:ext uri="{FF2B5EF4-FFF2-40B4-BE49-F238E27FC236}">
                <a16:creationId xmlns:a16="http://schemas.microsoft.com/office/drawing/2014/main" id="{3F21A8E7-E05B-EC4D-B5B9-CE9614C7BA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8975" y="4968876"/>
            <a:ext cx="5327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20">
            <a:extLst>
              <a:ext uri="{FF2B5EF4-FFF2-40B4-BE49-F238E27FC236}">
                <a16:creationId xmlns:a16="http://schemas.microsoft.com/office/drawing/2014/main" id="{E78E64CB-788D-0148-BEC7-9BA203304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9" y="3382964"/>
            <a:ext cx="24145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altLang="en-US" sz="2400" b="1">
                <a:latin typeface="Times New Roman" panose="02020603050405020304" pitchFamily="18" charset="0"/>
              </a:rPr>
              <a:t>-100,00</a:t>
            </a:r>
          </a:p>
          <a:p>
            <a:pPr>
              <a:lnSpc>
                <a:spcPct val="120000"/>
              </a:lnSpc>
            </a:pPr>
            <a:r>
              <a:rPr lang="pt-BR" altLang="en-US" sz="2400" b="1">
                <a:latin typeface="Times New Roman" panose="02020603050405020304" pitchFamily="18" charset="0"/>
              </a:rPr>
              <a:t>     9,09</a:t>
            </a:r>
          </a:p>
          <a:p>
            <a:pPr>
              <a:lnSpc>
                <a:spcPct val="120000"/>
              </a:lnSpc>
            </a:pPr>
            <a:r>
              <a:rPr lang="pt-BR" altLang="en-US" sz="2400" b="1">
                <a:latin typeface="Times New Roman" panose="02020603050405020304" pitchFamily="18" charset="0"/>
              </a:rPr>
              <a:t>   49,58</a:t>
            </a:r>
          </a:p>
          <a:p>
            <a:pPr>
              <a:lnSpc>
                <a:spcPct val="120000"/>
              </a:lnSpc>
            </a:pPr>
            <a:r>
              <a:rPr lang="pt-BR" altLang="en-US" sz="2400" b="1" u="sng">
                <a:latin typeface="Times New Roman" panose="02020603050405020304" pitchFamily="18" charset="0"/>
              </a:rPr>
              <a:t>   60,11</a:t>
            </a:r>
            <a:endParaRPr lang="pt-BR" altLang="en-US" sz="24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t-BR" altLang="en-US" sz="2800" b="1" u="sng">
                <a:latin typeface="Times New Roman" panose="02020603050405020304" pitchFamily="18" charset="0"/>
              </a:rPr>
              <a:t>  18,78</a:t>
            </a:r>
            <a:r>
              <a:rPr lang="pt-BR" altLang="en-US" sz="2800" b="1">
                <a:latin typeface="Times New Roman" panose="02020603050405020304" pitchFamily="18" charset="0"/>
              </a:rPr>
              <a:t> = VPL</a:t>
            </a:r>
            <a:r>
              <a:rPr lang="pt-BR" altLang="en-US" sz="2800" b="1" baseline="-25000">
                <a:latin typeface="Times New Roman" panose="02020603050405020304" pitchFamily="18" charset="0"/>
              </a:rPr>
              <a:t>L</a:t>
            </a:r>
            <a:endParaRPr lang="pt-BR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0977" name="Line 21">
            <a:extLst>
              <a:ext uri="{FF2B5EF4-FFF2-40B4-BE49-F238E27FC236}">
                <a16:creationId xmlns:a16="http://schemas.microsoft.com/office/drawing/2014/main" id="{FC6BD73A-8D35-5C4B-9B47-CA1D69B3E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3843339"/>
            <a:ext cx="0" cy="681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22">
            <a:extLst>
              <a:ext uri="{FF2B5EF4-FFF2-40B4-BE49-F238E27FC236}">
                <a16:creationId xmlns:a16="http://schemas.microsoft.com/office/drawing/2014/main" id="{2BED1031-D3D3-B746-A4A8-546D32821C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8976" y="4083050"/>
            <a:ext cx="1343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3">
            <a:extLst>
              <a:ext uri="{FF2B5EF4-FFF2-40B4-BE49-F238E27FC236}">
                <a16:creationId xmlns:a16="http://schemas.microsoft.com/office/drawing/2014/main" id="{A55A776C-9843-CF48-B605-042D15945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2000" y="3841750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4">
            <a:extLst>
              <a:ext uri="{FF2B5EF4-FFF2-40B4-BE49-F238E27FC236}">
                <a16:creationId xmlns:a16="http://schemas.microsoft.com/office/drawing/2014/main" id="{2813FD16-8D16-D446-B036-DFD5BBD3E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00" y="3843338"/>
            <a:ext cx="0" cy="1109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5">
            <a:extLst>
              <a:ext uri="{FF2B5EF4-FFF2-40B4-BE49-F238E27FC236}">
                <a16:creationId xmlns:a16="http://schemas.microsoft.com/office/drawing/2014/main" id="{25F30E39-B9F1-D948-A355-33FD3F435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5730875"/>
            <a:ext cx="104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6">
            <a:extLst>
              <a:ext uri="{FF2B5EF4-FFF2-40B4-BE49-F238E27FC236}">
                <a16:creationId xmlns:a16="http://schemas.microsoft.com/office/drawing/2014/main" id="{78C7D631-C2CA-0B45-AE6E-F9E38919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442913"/>
            <a:ext cx="790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4800" dirty="0">
                <a:latin typeface="+mn-lt"/>
              </a:rPr>
              <a:t>Valor Presente Líquido (VPL)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CAEC3-C0CA-2447-BC49-8363CE0C47BE}"/>
              </a:ext>
            </a:extLst>
          </p:cNvPr>
          <p:cNvSpPr txBox="1"/>
          <p:nvPr/>
        </p:nvSpPr>
        <p:spPr>
          <a:xfrm>
            <a:off x="271463" y="2900363"/>
            <a:ext cx="11945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10%</a:t>
            </a:r>
          </a:p>
          <a:p>
            <a:r>
              <a:rPr lang="en-US" dirty="0"/>
              <a:t>VP = -1000</a:t>
            </a:r>
          </a:p>
          <a:p>
            <a:r>
              <a:rPr lang="en-US" dirty="0"/>
              <a:t>VF1 = 10</a:t>
            </a:r>
          </a:p>
          <a:p>
            <a:r>
              <a:rPr lang="en-US" dirty="0"/>
              <a:t>VF2 = 60</a:t>
            </a:r>
          </a:p>
          <a:p>
            <a:r>
              <a:rPr lang="en-US" dirty="0"/>
              <a:t>VF3 = 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724FE-3ECE-CF4C-9F0D-84C639C903CB}"/>
              </a:ext>
            </a:extLst>
          </p:cNvPr>
          <p:cNvSpPr txBox="1"/>
          <p:nvPr/>
        </p:nvSpPr>
        <p:spPr>
          <a:xfrm>
            <a:off x="7162800" y="5316538"/>
            <a:ext cx="38763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VPL = VP  + </a:t>
            </a:r>
            <a:r>
              <a:rPr lang="en-US" u="sng" dirty="0"/>
              <a:t>VF1      </a:t>
            </a:r>
            <a:r>
              <a:rPr lang="en-US" dirty="0"/>
              <a:t>+  </a:t>
            </a:r>
            <a:r>
              <a:rPr lang="en-US" u="sng" dirty="0"/>
              <a:t>VF2 </a:t>
            </a:r>
            <a:r>
              <a:rPr lang="en-US" dirty="0"/>
              <a:t> +     </a:t>
            </a:r>
            <a:r>
              <a:rPr lang="en-US" u="sng" dirty="0"/>
              <a:t>VF3 </a:t>
            </a:r>
            <a:r>
              <a:rPr lang="en-US" dirty="0"/>
              <a:t> + …</a:t>
            </a:r>
            <a:endParaRPr lang="en-US" u="sng" dirty="0"/>
          </a:p>
          <a:p>
            <a:r>
              <a:rPr lang="en-US" dirty="0"/>
              <a:t>                    (1+i)ˆn    (1+i)ˆn2.  (1+i)ˆn3  </a:t>
            </a:r>
          </a:p>
        </p:txBody>
      </p:sp>
    </p:spTree>
    <p:extLst>
      <p:ext uri="{BB962C8B-B14F-4D97-AF65-F5344CB8AC3E}">
        <p14:creationId xmlns:p14="http://schemas.microsoft.com/office/powerpoint/2010/main" val="11467062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883E-D1CA-2741-9012-15582EE4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42AC47-7BBE-8F4E-A94A-4DE850159156}"/>
              </a:ext>
            </a:extLst>
          </p:cNvPr>
          <p:cNvSpPr/>
          <p:nvPr/>
        </p:nvSpPr>
        <p:spPr>
          <a:xfrm>
            <a:off x="1957388" y="159922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DEFINIÇÃO: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Diferença</a:t>
            </a:r>
            <a:r>
              <a:rPr lang="en-US" sz="2400" dirty="0"/>
              <a:t> entre o valor </a:t>
            </a:r>
            <a:r>
              <a:rPr lang="en-US" sz="2400" dirty="0" err="1"/>
              <a:t>presente</a:t>
            </a:r>
            <a:r>
              <a:rPr lang="en-US" sz="2400" dirty="0"/>
              <a:t> de entradas e valor </a:t>
            </a:r>
            <a:r>
              <a:rPr lang="en-US" sz="2400" dirty="0" err="1"/>
              <a:t>presente</a:t>
            </a:r>
            <a:r>
              <a:rPr lang="en-US" sz="2400" dirty="0"/>
              <a:t> das </a:t>
            </a:r>
            <a:r>
              <a:rPr lang="en-US" sz="2400" dirty="0" err="1"/>
              <a:t>saídas</a:t>
            </a:r>
            <a:r>
              <a:rPr lang="en-US" sz="2400" dirty="0"/>
              <a:t>, </a:t>
            </a:r>
            <a:r>
              <a:rPr lang="en-US" sz="2400" dirty="0" err="1"/>
              <a:t>descontadas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custo</a:t>
            </a:r>
            <a:r>
              <a:rPr lang="en-US" sz="2400" dirty="0"/>
              <a:t> de capital;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Desconta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fluxos</a:t>
            </a:r>
            <a:r>
              <a:rPr lang="en-US" sz="2400" dirty="0"/>
              <a:t> de </a:t>
            </a:r>
            <a:r>
              <a:rPr lang="en-US" sz="2400" dirty="0" err="1"/>
              <a:t>caixa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custo</a:t>
            </a:r>
            <a:r>
              <a:rPr lang="en-US" sz="2400" dirty="0"/>
              <a:t> de capital do </a:t>
            </a:r>
            <a:r>
              <a:rPr lang="en-US" sz="2400" dirty="0" err="1"/>
              <a:t>projeto</a:t>
            </a:r>
            <a:r>
              <a:rPr lang="en-US" sz="2400" dirty="0"/>
              <a:t>, </a:t>
            </a:r>
            <a:r>
              <a:rPr lang="en-US" sz="2400" dirty="0" err="1"/>
              <a:t>somando</a:t>
            </a:r>
            <a:r>
              <a:rPr lang="en-US" sz="2400" dirty="0"/>
              <a:t> </a:t>
            </a:r>
            <a:r>
              <a:rPr lang="en-US" sz="2400" dirty="0" err="1"/>
              <a:t>esses</a:t>
            </a:r>
            <a:r>
              <a:rPr lang="en-US" sz="2400" dirty="0"/>
              <a:t> </a:t>
            </a:r>
            <a:r>
              <a:rPr lang="en-US" sz="2400" dirty="0" err="1"/>
              <a:t>fluxos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DECISÃO: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Aceitar</a:t>
            </a:r>
            <a:r>
              <a:rPr lang="en-US" sz="2400" dirty="0"/>
              <a:t> VPL &gt; 0 (VPL </a:t>
            </a:r>
            <a:r>
              <a:rPr lang="en-US" sz="2400" dirty="0" err="1"/>
              <a:t>positivo</a:t>
            </a:r>
            <a:r>
              <a:rPr lang="en-US" sz="2400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LÓGICA: </a:t>
            </a:r>
            <a:r>
              <a:rPr lang="en-US" sz="2400" dirty="0" err="1"/>
              <a:t>Projetos</a:t>
            </a:r>
            <a:r>
              <a:rPr lang="en-US" sz="2400" dirty="0"/>
              <a:t> com VPL </a:t>
            </a:r>
            <a:r>
              <a:rPr lang="en-US" sz="2400" dirty="0" err="1"/>
              <a:t>positivos</a:t>
            </a:r>
            <a:r>
              <a:rPr lang="en-US" sz="2400" dirty="0"/>
              <a:t> </a:t>
            </a:r>
            <a:r>
              <a:rPr lang="en-US" sz="2400" dirty="0" err="1"/>
              <a:t>estarão</a:t>
            </a:r>
            <a:r>
              <a:rPr lang="en-US" sz="2400" dirty="0"/>
              <a:t> </a:t>
            </a:r>
            <a:r>
              <a:rPr lang="en-US" sz="2400" dirty="0" err="1"/>
              <a:t>gerando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caixa</a:t>
            </a:r>
            <a:r>
              <a:rPr lang="en-US" sz="2400" dirty="0"/>
              <a:t> do que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necessário</a:t>
            </a:r>
            <a:r>
              <a:rPr lang="en-US" sz="2400" dirty="0"/>
              <a:t> para </a:t>
            </a:r>
            <a:r>
              <a:rPr lang="en-US" sz="2400" dirty="0" err="1"/>
              <a:t>pagar</a:t>
            </a:r>
            <a:r>
              <a:rPr lang="en-US" sz="2400" dirty="0"/>
              <a:t> o capital de </a:t>
            </a:r>
            <a:r>
              <a:rPr lang="en-US" sz="2400" dirty="0" err="1"/>
              <a:t>terceiros</a:t>
            </a:r>
            <a:r>
              <a:rPr lang="en-US" sz="2400" dirty="0"/>
              <a:t> e </a:t>
            </a:r>
            <a:r>
              <a:rPr lang="en-US" sz="2400" dirty="0" err="1"/>
              <a:t>oferecer</a:t>
            </a:r>
            <a:r>
              <a:rPr lang="en-US" sz="2400" dirty="0"/>
              <a:t> a taxa de </a:t>
            </a:r>
            <a:r>
              <a:rPr lang="en-US" sz="2400" dirty="0" err="1"/>
              <a:t>retorno</a:t>
            </a:r>
            <a:r>
              <a:rPr lang="en-US" sz="2400" dirty="0"/>
              <a:t> </a:t>
            </a:r>
            <a:r>
              <a:rPr lang="en-US" sz="2400" dirty="0" err="1"/>
              <a:t>requerida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acionistas</a:t>
            </a:r>
            <a:r>
              <a:rPr lang="en-US" sz="2400" dirty="0"/>
              <a:t>, </a:t>
            </a:r>
            <a:r>
              <a:rPr lang="en-US" sz="2400" dirty="0" err="1"/>
              <a:t>cabendo</a:t>
            </a:r>
            <a:r>
              <a:rPr lang="en-US" sz="2400" dirty="0"/>
              <a:t> o </a:t>
            </a:r>
            <a:r>
              <a:rPr lang="en-US" sz="2400" dirty="0" err="1"/>
              <a:t>excesso</a:t>
            </a:r>
            <a:r>
              <a:rPr lang="en-US" sz="2400" dirty="0"/>
              <a:t> de </a:t>
            </a:r>
            <a:r>
              <a:rPr lang="en-US" sz="2400" dirty="0" err="1"/>
              <a:t>caixa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acionistas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720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8185-63DD-0A46-A6FE-7DEBDC0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2EA405-A10F-0C4C-B16C-C530410C39F9}"/>
              </a:ext>
            </a:extLst>
          </p:cNvPr>
          <p:cNvSpPr/>
          <p:nvPr/>
        </p:nvSpPr>
        <p:spPr>
          <a:xfrm>
            <a:off x="1847849" y="1690688"/>
            <a:ext cx="89392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PONTOS FORTES: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Medida</a:t>
            </a:r>
            <a:r>
              <a:rPr lang="en-US" sz="2800" dirty="0"/>
              <a:t> </a:t>
            </a:r>
            <a:r>
              <a:rPr lang="en-US" sz="2800" dirty="0" err="1"/>
              <a:t>direta</a:t>
            </a:r>
            <a:r>
              <a:rPr lang="en-US" sz="2800" dirty="0"/>
              <a:t> do </a:t>
            </a:r>
            <a:r>
              <a:rPr lang="en-US" sz="2800" dirty="0" err="1"/>
              <a:t>desempenho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$, </a:t>
            </a:r>
            <a:r>
              <a:rPr lang="en-US" sz="2800" dirty="0" err="1"/>
              <a:t>melhor</a:t>
            </a:r>
            <a:r>
              <a:rPr lang="en-US" sz="2800" dirty="0"/>
              <a:t> </a:t>
            </a:r>
            <a:r>
              <a:rPr lang="en-US" sz="2800" dirty="0" err="1"/>
              <a:t>medida</a:t>
            </a:r>
            <a:r>
              <a:rPr lang="en-US" sz="2800" dirty="0"/>
              <a:t> </a:t>
            </a:r>
            <a:r>
              <a:rPr lang="en-US" sz="2800" dirty="0" err="1"/>
              <a:t>isolada</a:t>
            </a:r>
            <a:r>
              <a:rPr lang="en-US" sz="2800" dirty="0"/>
              <a:t> de </a:t>
            </a:r>
            <a:r>
              <a:rPr lang="en-US" sz="2800" dirty="0" err="1"/>
              <a:t>lucratividade</a:t>
            </a:r>
            <a:r>
              <a:rPr lang="en-US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Considera</a:t>
            </a:r>
            <a:r>
              <a:rPr lang="en-US" sz="2800" dirty="0"/>
              <a:t> o </a:t>
            </a:r>
            <a:r>
              <a:rPr lang="en-US" sz="2800" dirty="0" err="1"/>
              <a:t>fluxo</a:t>
            </a:r>
            <a:r>
              <a:rPr lang="en-US" sz="2800" dirty="0"/>
              <a:t> total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Considera</a:t>
            </a:r>
            <a:r>
              <a:rPr lang="en-US" sz="2800" dirty="0"/>
              <a:t> o valor do </a:t>
            </a:r>
            <a:r>
              <a:rPr lang="en-US" sz="2800" dirty="0" err="1"/>
              <a:t>dinheiro</a:t>
            </a:r>
            <a:r>
              <a:rPr lang="en-US" sz="2800" dirty="0"/>
              <a:t> no tempo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Admite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única</a:t>
            </a:r>
            <a:r>
              <a:rPr lang="en-US" sz="2800" dirty="0"/>
              <a:t> </a:t>
            </a:r>
            <a:r>
              <a:rPr lang="en-US" sz="2800" dirty="0" err="1"/>
              <a:t>resposta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PONTOS FRACOS: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VPL </a:t>
            </a:r>
            <a:r>
              <a:rPr lang="en-US" sz="2800" dirty="0" err="1"/>
              <a:t>é</a:t>
            </a:r>
            <a:r>
              <a:rPr lang="en-US" sz="2800" dirty="0"/>
              <a:t> valor </a:t>
            </a:r>
            <a:r>
              <a:rPr lang="en-US" sz="2800" dirty="0" err="1"/>
              <a:t>absoluto</a:t>
            </a:r>
            <a:r>
              <a:rPr lang="en-US" sz="2800" dirty="0"/>
              <a:t> (e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relativo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função</a:t>
            </a:r>
            <a:r>
              <a:rPr lang="en-US" sz="2800" dirty="0"/>
              <a:t> do </a:t>
            </a:r>
            <a:r>
              <a:rPr lang="en-US" sz="2800" dirty="0" err="1"/>
              <a:t>investimento</a:t>
            </a:r>
            <a:r>
              <a:rPr lang="en-US" sz="2800" dirty="0"/>
              <a:t>), por </a:t>
            </a:r>
            <a:r>
              <a:rPr lang="en-US" sz="2800" dirty="0" err="1"/>
              <a:t>isso</a:t>
            </a:r>
            <a:r>
              <a:rPr lang="en-US" sz="2800" dirty="0"/>
              <a:t> </a:t>
            </a:r>
            <a:r>
              <a:rPr lang="en-US" sz="2800" dirty="0" err="1"/>
              <a:t>empresários</a:t>
            </a:r>
            <a:r>
              <a:rPr lang="en-US" sz="2800" dirty="0"/>
              <a:t> e </a:t>
            </a:r>
            <a:r>
              <a:rPr lang="en-US" sz="2800" dirty="0" err="1"/>
              <a:t>gestores</a:t>
            </a:r>
            <a:r>
              <a:rPr lang="en-US" sz="2800" dirty="0"/>
              <a:t> </a:t>
            </a:r>
            <a:r>
              <a:rPr lang="en-US" sz="2800" dirty="0" err="1"/>
              <a:t>preferem</a:t>
            </a:r>
            <a:r>
              <a:rPr lang="en-US" sz="2800" dirty="0"/>
              <a:t> TIR. </a:t>
            </a:r>
          </a:p>
        </p:txBody>
      </p:sp>
    </p:spTree>
    <p:extLst>
      <p:ext uri="{BB962C8B-B14F-4D97-AF65-F5344CB8AC3E}">
        <p14:creationId xmlns:p14="http://schemas.microsoft.com/office/powerpoint/2010/main" val="245937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4185-D2CC-AC4D-9D38-E8E2CD6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87" y="396952"/>
            <a:ext cx="10515600" cy="1442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VER EXERCÍCIO EXCEL – EXERCÍCIO 02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E4C87-778D-614A-B144-A4B9D3F9C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87" y="19701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Etapas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 – </a:t>
            </a:r>
            <a:r>
              <a:rPr lang="en-US" dirty="0" err="1"/>
              <a:t>Organizar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fluxo</a:t>
            </a:r>
            <a:r>
              <a:rPr lang="en-US" dirty="0"/>
              <a:t> de Caixa</a:t>
            </a:r>
          </a:p>
          <a:p>
            <a:pPr marL="0" indent="0">
              <a:buNone/>
            </a:pPr>
            <a:r>
              <a:rPr lang="en-US" dirty="0"/>
              <a:t>2 – </a:t>
            </a:r>
            <a:r>
              <a:rPr lang="en-US" dirty="0" err="1"/>
              <a:t>Calcular</a:t>
            </a:r>
            <a:r>
              <a:rPr lang="en-US" dirty="0"/>
              <a:t> o valor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líquido</a:t>
            </a:r>
            <a:r>
              <a:rPr lang="en-US" dirty="0"/>
              <a:t> (VPL)</a:t>
            </a:r>
          </a:p>
        </p:txBody>
      </p:sp>
    </p:spTree>
    <p:extLst>
      <p:ext uri="{BB962C8B-B14F-4D97-AF65-F5344CB8AC3E}">
        <p14:creationId xmlns:p14="http://schemas.microsoft.com/office/powerpoint/2010/main" val="190981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B7721-9160-664F-8FBD-BA32C544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TMA (</a:t>
            </a:r>
            <a:r>
              <a:rPr lang="en-US" dirty="0" err="1"/>
              <a:t>ou</a:t>
            </a:r>
            <a:r>
              <a:rPr lang="en-US" dirty="0"/>
              <a:t> MARR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inglês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C3CD-A029-5448-AE6B-95FFB726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abaixo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economicamente</a:t>
            </a:r>
            <a:r>
              <a:rPr lang="en-US" dirty="0"/>
              <a:t> </a:t>
            </a:r>
            <a:r>
              <a:rPr lang="en-US" dirty="0" err="1"/>
              <a:t>interessante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855E5-9AB7-7F45-B04D-65F8180DD9DA}"/>
              </a:ext>
            </a:extLst>
          </p:cNvPr>
          <p:cNvSpPr txBox="1"/>
          <p:nvPr/>
        </p:nvSpPr>
        <p:spPr>
          <a:xfrm>
            <a:off x="4560983" y="2505670"/>
            <a:ext cx="1007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= 5%</a:t>
            </a:r>
          </a:p>
          <a:p>
            <a:r>
              <a:rPr lang="en-US" dirty="0"/>
              <a:t>VP = 100</a:t>
            </a:r>
          </a:p>
          <a:p>
            <a:r>
              <a:rPr lang="en-US" dirty="0"/>
              <a:t>VF = 105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CE9B0-A9AF-D34D-8449-DD48B84FFF3A}"/>
              </a:ext>
            </a:extLst>
          </p:cNvPr>
          <p:cNvSpPr txBox="1"/>
          <p:nvPr/>
        </p:nvSpPr>
        <p:spPr>
          <a:xfrm>
            <a:off x="4042846" y="3833485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TMA &lt; 5% - SIM</a:t>
            </a:r>
          </a:p>
          <a:p>
            <a:r>
              <a:rPr lang="en-US" dirty="0"/>
              <a:t>TMA &gt; 5% - NÃO </a:t>
            </a:r>
          </a:p>
        </p:txBody>
      </p:sp>
    </p:spTree>
    <p:extLst>
      <p:ext uri="{BB962C8B-B14F-4D97-AF65-F5344CB8AC3E}">
        <p14:creationId xmlns:p14="http://schemas.microsoft.com/office/powerpoint/2010/main" val="6581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911</Words>
  <Application>Microsoft Macintosh PowerPoint</Application>
  <PresentationFormat>Widescreen</PresentationFormat>
  <Paragraphs>167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Tw Cen MT</vt:lpstr>
      <vt:lpstr>Tw Cen MT,Bold</vt:lpstr>
      <vt:lpstr>Office Theme</vt:lpstr>
      <vt:lpstr>Gráfico do Microsoft Excel</vt:lpstr>
      <vt:lpstr>ENGENHARIA ECONÔMICA</vt:lpstr>
      <vt:lpstr>Agenda</vt:lpstr>
      <vt:lpstr>Engenharia econômica</vt:lpstr>
      <vt:lpstr>Etapas para decisão entre alternativas</vt:lpstr>
      <vt:lpstr>PowerPoint Presentation</vt:lpstr>
      <vt:lpstr>VPL</vt:lpstr>
      <vt:lpstr>VPL</vt:lpstr>
      <vt:lpstr>VER EXERCÍCIO EXCEL – EXERCÍCIO 02</vt:lpstr>
      <vt:lpstr>TMA (ou MARR em inglês)</vt:lpstr>
      <vt:lpstr>TAXA INTERNA DE RETORNO – TIR (ou Internal Return Rate – IRR)</vt:lpstr>
      <vt:lpstr>TIR </vt:lpstr>
      <vt:lpstr>TIR</vt:lpstr>
      <vt:lpstr>Pensando em investimento (Exercício 03 no excel)</vt:lpstr>
      <vt:lpstr>TIR</vt:lpstr>
      <vt:lpstr>Exemplo de limitação da TIR:  Fluxo não convencional</vt:lpstr>
      <vt:lpstr>Exemplo Fluxo não convencional</vt:lpstr>
      <vt:lpstr>PAYBACK SIMPLES (excel Ex.03) </vt:lpstr>
      <vt:lpstr>PAYBACK DESCONTADO (excel Ex.03)</vt:lpstr>
      <vt:lpstr>Índice de Lucratividade (IL)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ECONÔMICA</dc:title>
  <dc:creator>Ana Paula Paes Leme</dc:creator>
  <cp:lastModifiedBy>Ana Paula Paes Leme</cp:lastModifiedBy>
  <cp:revision>25</cp:revision>
  <dcterms:created xsi:type="dcterms:W3CDTF">2020-11-16T13:16:36Z</dcterms:created>
  <dcterms:modified xsi:type="dcterms:W3CDTF">2020-11-17T14:07:13Z</dcterms:modified>
</cp:coreProperties>
</file>