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69" r:id="rId2"/>
    <p:sldId id="550" r:id="rId3"/>
    <p:sldId id="631" r:id="rId4"/>
    <p:sldId id="635" r:id="rId5"/>
    <p:sldId id="636" r:id="rId6"/>
    <p:sldId id="634" r:id="rId7"/>
    <p:sldId id="622" r:id="rId8"/>
    <p:sldId id="586" r:id="rId9"/>
    <p:sldId id="632" r:id="rId10"/>
    <p:sldId id="585" r:id="rId11"/>
    <p:sldId id="627" r:id="rId12"/>
    <p:sldId id="588" r:id="rId13"/>
    <p:sldId id="623" r:id="rId14"/>
    <p:sldId id="625" r:id="rId15"/>
    <p:sldId id="624" r:id="rId16"/>
    <p:sldId id="589" r:id="rId17"/>
    <p:sldId id="591" r:id="rId18"/>
    <p:sldId id="590" r:id="rId19"/>
    <p:sldId id="626" r:id="rId20"/>
    <p:sldId id="592" r:id="rId21"/>
    <p:sldId id="593" r:id="rId22"/>
    <p:sldId id="637" r:id="rId23"/>
    <p:sldId id="594" r:id="rId24"/>
    <p:sldId id="595" r:id="rId25"/>
    <p:sldId id="596" r:id="rId26"/>
    <p:sldId id="597" r:id="rId27"/>
    <p:sldId id="598" r:id="rId28"/>
    <p:sldId id="601" r:id="rId29"/>
    <p:sldId id="638" r:id="rId30"/>
    <p:sldId id="640" r:id="rId31"/>
    <p:sldId id="641" r:id="rId32"/>
    <p:sldId id="639" r:id="rId33"/>
    <p:sldId id="602" r:id="rId34"/>
    <p:sldId id="600" r:id="rId35"/>
    <p:sldId id="642" r:id="rId36"/>
    <p:sldId id="643" r:id="rId37"/>
    <p:sldId id="603" r:id="rId38"/>
    <p:sldId id="619" r:id="rId39"/>
    <p:sldId id="628" r:id="rId40"/>
    <p:sldId id="604" r:id="rId41"/>
    <p:sldId id="606" r:id="rId42"/>
    <p:sldId id="629" r:id="rId43"/>
    <p:sldId id="605" r:id="rId44"/>
    <p:sldId id="630" r:id="rId45"/>
    <p:sldId id="607" r:id="rId46"/>
    <p:sldId id="608" r:id="rId47"/>
    <p:sldId id="633" r:id="rId48"/>
    <p:sldId id="609" r:id="rId49"/>
    <p:sldId id="610" r:id="rId50"/>
    <p:sldId id="611" r:id="rId51"/>
    <p:sldId id="612" r:id="rId52"/>
    <p:sldId id="614" r:id="rId53"/>
    <p:sldId id="621" r:id="rId54"/>
    <p:sldId id="615" r:id="rId55"/>
    <p:sldId id="616" r:id="rId56"/>
    <p:sldId id="617" r:id="rId57"/>
    <p:sldId id="618" r:id="rId5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8DCEE"/>
    <a:srgbClr val="5F09FB"/>
    <a:srgbClr val="99CCFF"/>
    <a:srgbClr val="FB2C09"/>
    <a:srgbClr val="EDE433"/>
    <a:srgbClr val="B2484B"/>
    <a:srgbClr val="A3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322D5-A36B-4B25-9718-64EA7DD7ABB1}" v="2" dt="2020-11-16T16:04:52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56" autoAdjust="0"/>
  </p:normalViewPr>
  <p:slideViewPr>
    <p:cSldViewPr snapToGrid="0">
      <p:cViewPr>
        <p:scale>
          <a:sx n="66" d="100"/>
          <a:sy n="66" d="100"/>
        </p:scale>
        <p:origin x="8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LiveId" clId="{8EF322D5-A36B-4B25-9718-64EA7DD7ABB1}"/>
    <pc:docChg chg="addSld delSld modSld">
      <pc:chgData name="Amaury Gremaud" userId="d26e1613d7451de6" providerId="LiveId" clId="{8EF322D5-A36B-4B25-9718-64EA7DD7ABB1}" dt="2020-11-16T16:05:31.520" v="15" actId="14100"/>
      <pc:docMkLst>
        <pc:docMk/>
      </pc:docMkLst>
      <pc:sldChg chg="del">
        <pc:chgData name="Amaury Gremaud" userId="d26e1613d7451de6" providerId="LiveId" clId="{8EF322D5-A36B-4B25-9718-64EA7DD7ABB1}" dt="2020-11-16T16:02:35.366" v="0" actId="2696"/>
        <pc:sldMkLst>
          <pc:docMk/>
          <pc:sldMk cId="0" sldId="622"/>
        </pc:sldMkLst>
      </pc:sldChg>
      <pc:sldChg chg="addSp modSp add mod modAnim modShow">
        <pc:chgData name="Amaury Gremaud" userId="d26e1613d7451de6" providerId="LiveId" clId="{8EF322D5-A36B-4B25-9718-64EA7DD7ABB1}" dt="2020-11-16T16:05:31.520" v="15" actId="14100"/>
        <pc:sldMkLst>
          <pc:docMk/>
          <pc:sldMk cId="302583542" sldId="622"/>
        </pc:sldMkLst>
        <pc:spChg chg="mod">
          <ac:chgData name="Amaury Gremaud" userId="d26e1613d7451de6" providerId="LiveId" clId="{8EF322D5-A36B-4B25-9718-64EA7DD7ABB1}" dt="2020-11-16T16:03:23.648" v="5" actId="1076"/>
          <ac:spMkLst>
            <pc:docMk/>
            <pc:sldMk cId="302583542" sldId="622"/>
            <ac:spMk id="2" creationId="{4AC6E90C-8025-439B-B0E8-DAD8C3D0EE9C}"/>
          </ac:spMkLst>
        </pc:spChg>
        <pc:spChg chg="add mod">
          <ac:chgData name="Amaury Gremaud" userId="d26e1613d7451de6" providerId="LiveId" clId="{8EF322D5-A36B-4B25-9718-64EA7DD7ABB1}" dt="2020-11-16T16:05:31.520" v="15" actId="14100"/>
          <ac:spMkLst>
            <pc:docMk/>
            <pc:sldMk cId="302583542" sldId="622"/>
            <ac:spMk id="4" creationId="{A378CFDF-4EE6-4A81-9CA0-D573E729B03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ublic\Documents\Documents\Amaury\dados\contas%20nacionais\pibtrim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Public\Documents\Documents\Amaury\dados\contas%20nacionais\pibtrim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Teteca\AppData\Local\Microsoft\Windows\Temporary%20Internet%20Files\Content.IE5\GP1R460O\ipeadata%5b17-07-2012-05-01%5d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aury\AppData\Local\Temp\Rar$DI00.364\tmp5CC2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aury\AppData\Local\Temp\Rar$DI00.364\tmp5CC2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Public\Documents\Documents\Amaury\dados\contas%20nacionais\pibtrim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Public\Documents\Documents\Amaury\dados\contas%20nacionais\pibtrim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Public\Documents\Documents\Amaury\dados\contas%20nacionais\pibtrim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maury\AppData\Local\Temp\Rar$DI00.364\tmp5CC2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trimestral</a:t>
            </a:r>
            <a:r>
              <a:rPr lang="en-US" dirty="0"/>
              <a:t> do PIB (trim x trim </a:t>
            </a:r>
            <a:r>
              <a:rPr lang="en-US" dirty="0" err="1"/>
              <a:t>ano</a:t>
            </a:r>
            <a:r>
              <a:rPr lang="en-US" dirty="0"/>
              <a:t> anterior) 1992 – 2011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439409615701757E-2"/>
          <c:y val="7.4684818331658076E-2"/>
          <c:w val="0.90631623955703877"/>
          <c:h val="0.7672418340427426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cat>
            <c:strRef>
              <c:f>pibtrim!$E$10:$E$86</c:f>
              <c:strCache>
                <c:ptCount val="77"/>
                <c:pt idx="0">
                  <c:v>janeiro-março 1992</c:v>
                </c:pt>
                <c:pt idx="1">
                  <c:v>abril-junho 1992</c:v>
                </c:pt>
                <c:pt idx="2">
                  <c:v>julho-setembro 1992</c:v>
                </c:pt>
                <c:pt idx="3">
                  <c:v>outubro-dezembro 1992</c:v>
                </c:pt>
                <c:pt idx="4">
                  <c:v>janeiro-março 1993</c:v>
                </c:pt>
                <c:pt idx="5">
                  <c:v>abril-junho 1993</c:v>
                </c:pt>
                <c:pt idx="6">
                  <c:v>julho-setembro 1993</c:v>
                </c:pt>
                <c:pt idx="7">
                  <c:v>outubro-dezembro 1993</c:v>
                </c:pt>
                <c:pt idx="8">
                  <c:v>janeiro-março 1994</c:v>
                </c:pt>
                <c:pt idx="9">
                  <c:v>abril-junho 1994</c:v>
                </c:pt>
                <c:pt idx="10">
                  <c:v>julho-setembro 1994</c:v>
                </c:pt>
                <c:pt idx="11">
                  <c:v>outubro-dezembro 1994</c:v>
                </c:pt>
                <c:pt idx="12">
                  <c:v>janeiro-março 1995</c:v>
                </c:pt>
                <c:pt idx="13">
                  <c:v>abril-junho 1995</c:v>
                </c:pt>
                <c:pt idx="14">
                  <c:v>julho-setembro 1995</c:v>
                </c:pt>
                <c:pt idx="15">
                  <c:v>outubro-dezembro 1995</c:v>
                </c:pt>
                <c:pt idx="16">
                  <c:v>janeiro-março 1996</c:v>
                </c:pt>
                <c:pt idx="17">
                  <c:v>abril-junho 1996</c:v>
                </c:pt>
                <c:pt idx="18">
                  <c:v>julho-setembro 1996</c:v>
                </c:pt>
                <c:pt idx="19">
                  <c:v>outubro-dezembro 1996</c:v>
                </c:pt>
                <c:pt idx="20">
                  <c:v>janeiro-março 1997</c:v>
                </c:pt>
                <c:pt idx="21">
                  <c:v>abril-junho 1997</c:v>
                </c:pt>
                <c:pt idx="22">
                  <c:v>julho-setembro 1997</c:v>
                </c:pt>
                <c:pt idx="23">
                  <c:v>outubro-dezembro 1997</c:v>
                </c:pt>
                <c:pt idx="24">
                  <c:v>janeiro-março 1998</c:v>
                </c:pt>
                <c:pt idx="25">
                  <c:v>abril-junho 1998</c:v>
                </c:pt>
                <c:pt idx="26">
                  <c:v>julho-setembro 1998</c:v>
                </c:pt>
                <c:pt idx="27">
                  <c:v>outubro-dezembro 1998</c:v>
                </c:pt>
                <c:pt idx="28">
                  <c:v>janeiro-março 1999</c:v>
                </c:pt>
                <c:pt idx="29">
                  <c:v>abril-junho 1999</c:v>
                </c:pt>
                <c:pt idx="30">
                  <c:v>julho-setembro 1999</c:v>
                </c:pt>
                <c:pt idx="31">
                  <c:v>outubro-dezembro 1999</c:v>
                </c:pt>
                <c:pt idx="32">
                  <c:v>janeiro-março 2000</c:v>
                </c:pt>
                <c:pt idx="33">
                  <c:v>abril-junho 2000</c:v>
                </c:pt>
                <c:pt idx="34">
                  <c:v>julho-setembro 2000</c:v>
                </c:pt>
                <c:pt idx="35">
                  <c:v>outubro-dezembro 2000</c:v>
                </c:pt>
                <c:pt idx="36">
                  <c:v>janeiro-março 2001</c:v>
                </c:pt>
                <c:pt idx="37">
                  <c:v>abril-junho 2001</c:v>
                </c:pt>
                <c:pt idx="38">
                  <c:v>julho-setembro 2001</c:v>
                </c:pt>
                <c:pt idx="39">
                  <c:v>outubro-dezembro 2001</c:v>
                </c:pt>
                <c:pt idx="40">
                  <c:v>janeiro-março 2002</c:v>
                </c:pt>
                <c:pt idx="41">
                  <c:v>abril-junho 2002</c:v>
                </c:pt>
                <c:pt idx="42">
                  <c:v>julho-setembro 2002</c:v>
                </c:pt>
                <c:pt idx="43">
                  <c:v>outubro-dezembro 2002</c:v>
                </c:pt>
                <c:pt idx="44">
                  <c:v>janeiro-março 2003</c:v>
                </c:pt>
                <c:pt idx="45">
                  <c:v>abril-junho 2003</c:v>
                </c:pt>
                <c:pt idx="46">
                  <c:v>julho-setembro 2003</c:v>
                </c:pt>
                <c:pt idx="47">
                  <c:v>outubro-dezembro 2003</c:v>
                </c:pt>
                <c:pt idx="48">
                  <c:v>janeiro-março 2004</c:v>
                </c:pt>
                <c:pt idx="49">
                  <c:v>abril-junho 2004</c:v>
                </c:pt>
                <c:pt idx="50">
                  <c:v>julho-setembro 2004</c:v>
                </c:pt>
                <c:pt idx="51">
                  <c:v>outubro-dezembro 2004</c:v>
                </c:pt>
                <c:pt idx="52">
                  <c:v>janeiro-março 2005</c:v>
                </c:pt>
                <c:pt idx="53">
                  <c:v>abril-junho 2005</c:v>
                </c:pt>
                <c:pt idx="54">
                  <c:v>julho-setembro 2005</c:v>
                </c:pt>
                <c:pt idx="55">
                  <c:v>outubro-dezembro 2005</c:v>
                </c:pt>
                <c:pt idx="56">
                  <c:v>janeiro-março 2006</c:v>
                </c:pt>
                <c:pt idx="57">
                  <c:v>abril-junho 2006</c:v>
                </c:pt>
                <c:pt idx="58">
                  <c:v>julho-setembro 2006</c:v>
                </c:pt>
                <c:pt idx="59">
                  <c:v>outubro-dezembro 2006</c:v>
                </c:pt>
                <c:pt idx="60">
                  <c:v>janeiro-março 2007</c:v>
                </c:pt>
                <c:pt idx="61">
                  <c:v>abril-junho 2007</c:v>
                </c:pt>
                <c:pt idx="62">
                  <c:v>julho-setembro 2007</c:v>
                </c:pt>
                <c:pt idx="63">
                  <c:v>outubro-dezembro 2007</c:v>
                </c:pt>
                <c:pt idx="64">
                  <c:v>janeiro-março 2008</c:v>
                </c:pt>
                <c:pt idx="65">
                  <c:v>abril-junho 2008</c:v>
                </c:pt>
                <c:pt idx="66">
                  <c:v>julho-setembro 2008</c:v>
                </c:pt>
                <c:pt idx="67">
                  <c:v>outubro-dezembro 2008</c:v>
                </c:pt>
                <c:pt idx="68">
                  <c:v>janeiro-março 2009</c:v>
                </c:pt>
                <c:pt idx="69">
                  <c:v>abril-junho 2009</c:v>
                </c:pt>
                <c:pt idx="70">
                  <c:v>julho-setembro 2009</c:v>
                </c:pt>
                <c:pt idx="71">
                  <c:v>outubro-dezembro 2009</c:v>
                </c:pt>
                <c:pt idx="72">
                  <c:v>janeiro-março 2010</c:v>
                </c:pt>
                <c:pt idx="73">
                  <c:v>abril-junho 2010</c:v>
                </c:pt>
                <c:pt idx="74">
                  <c:v>julho-setembro 2010</c:v>
                </c:pt>
                <c:pt idx="75">
                  <c:v>outubro-dezembro 2010</c:v>
                </c:pt>
                <c:pt idx="76">
                  <c:v>janeiro-março 2011</c:v>
                </c:pt>
              </c:strCache>
            </c:strRef>
          </c:cat>
          <c:val>
            <c:numRef>
              <c:f>pibtrim!$D$10:$D$89</c:f>
              <c:numCache>
                <c:formatCode>General</c:formatCode>
                <c:ptCount val="80"/>
                <c:pt idx="0">
                  <c:v>-3.1515877771120762E-2</c:v>
                </c:pt>
                <c:pt idx="1">
                  <c:v>-2.1206247862273674E-2</c:v>
                </c:pt>
                <c:pt idx="2">
                  <c:v>-9.0129698834909844E-3</c:v>
                </c:pt>
                <c:pt idx="3">
                  <c:v>4.2318307267709403E-2</c:v>
                </c:pt>
                <c:pt idx="4">
                  <c:v>4.7512991833704998E-2</c:v>
                </c:pt>
                <c:pt idx="5">
                  <c:v>4.4379732090856112E-2</c:v>
                </c:pt>
                <c:pt idx="6">
                  <c:v>5.0354924578527104E-2</c:v>
                </c:pt>
                <c:pt idx="7">
                  <c:v>4.4351279788172875E-2</c:v>
                </c:pt>
                <c:pt idx="8">
                  <c:v>3.5081502480510493E-2</c:v>
                </c:pt>
                <c:pt idx="9">
                  <c:v>2.1971893821102012E-2</c:v>
                </c:pt>
                <c:pt idx="10">
                  <c:v>5.4910242872228378E-2</c:v>
                </c:pt>
                <c:pt idx="11">
                  <c:v>9.7823790407775182E-2</c:v>
                </c:pt>
                <c:pt idx="12">
                  <c:v>0.10099281068127366</c:v>
                </c:pt>
                <c:pt idx="13">
                  <c:v>8.8726399650770255E-2</c:v>
                </c:pt>
                <c:pt idx="14">
                  <c:v>1.7917917917917862E-2</c:v>
                </c:pt>
                <c:pt idx="15">
                  <c:v>-1.7802155504234161E-2</c:v>
                </c:pt>
                <c:pt idx="16">
                  <c:v>-8.699489419835971E-3</c:v>
                </c:pt>
                <c:pt idx="17">
                  <c:v>1.0623285970431159E-2</c:v>
                </c:pt>
                <c:pt idx="18">
                  <c:v>5.9823012073007484E-2</c:v>
                </c:pt>
                <c:pt idx="19">
                  <c:v>2.2515351836463211E-2</c:v>
                </c:pt>
                <c:pt idx="20">
                  <c:v>3.7037238100140223E-2</c:v>
                </c:pt>
                <c:pt idx="21">
                  <c:v>4.9547686197704464E-2</c:v>
                </c:pt>
                <c:pt idx="22">
                  <c:v>1.5749263332286881E-2</c:v>
                </c:pt>
                <c:pt idx="23">
                  <c:v>3.4076765124005405E-2</c:v>
                </c:pt>
                <c:pt idx="24">
                  <c:v>7.9788820611024561E-3</c:v>
                </c:pt>
                <c:pt idx="25">
                  <c:v>1.4599836589437087E-2</c:v>
                </c:pt>
                <c:pt idx="26">
                  <c:v>-7.4455576160248674E-4</c:v>
                </c:pt>
                <c:pt idx="27">
                  <c:v>-1.9508496440071247E-2</c:v>
                </c:pt>
                <c:pt idx="28">
                  <c:v>5.6774634670140539E-3</c:v>
                </c:pt>
                <c:pt idx="29">
                  <c:v>-7.7273068830679024E-3</c:v>
                </c:pt>
                <c:pt idx="30">
                  <c:v>-9.6006436334100161E-3</c:v>
                </c:pt>
                <c:pt idx="31">
                  <c:v>2.2546005104739992E-2</c:v>
                </c:pt>
                <c:pt idx="32">
                  <c:v>4.7314048905147364E-2</c:v>
                </c:pt>
                <c:pt idx="33">
                  <c:v>3.9127615788466276E-2</c:v>
                </c:pt>
                <c:pt idx="34">
                  <c:v>4.2218590560766815E-2</c:v>
                </c:pt>
                <c:pt idx="35">
                  <c:v>4.3828507887902393E-2</c:v>
                </c:pt>
                <c:pt idx="36">
                  <c:v>3.520501111335432E-2</c:v>
                </c:pt>
                <c:pt idx="37">
                  <c:v>2.3127947615357882E-2</c:v>
                </c:pt>
                <c:pt idx="38">
                  <c:v>2.7920800990213252E-3</c:v>
                </c:pt>
                <c:pt idx="39">
                  <c:v>-6.9096304934754167E-3</c:v>
                </c:pt>
                <c:pt idx="40">
                  <c:v>9.7050115038621598E-4</c:v>
                </c:pt>
                <c:pt idx="41">
                  <c:v>1.8795880064751205E-2</c:v>
                </c:pt>
                <c:pt idx="42">
                  <c:v>3.7212976975088415E-2</c:v>
                </c:pt>
                <c:pt idx="43">
                  <c:v>4.8597868596222275E-2</c:v>
                </c:pt>
                <c:pt idx="44">
                  <c:v>2.336891922613327E-2</c:v>
                </c:pt>
                <c:pt idx="45">
                  <c:v>8.7661147203257368E-3</c:v>
                </c:pt>
                <c:pt idx="46">
                  <c:v>5.7590108857494904E-3</c:v>
                </c:pt>
                <c:pt idx="47">
                  <c:v>8.7718065185163462E-3</c:v>
                </c:pt>
                <c:pt idx="48">
                  <c:v>4.2231868264038075E-2</c:v>
                </c:pt>
                <c:pt idx="49">
                  <c:v>6.1966250920432057E-2</c:v>
                </c:pt>
                <c:pt idx="50">
                  <c:v>6.2804470839838353E-2</c:v>
                </c:pt>
                <c:pt idx="51">
                  <c:v>6.0729401870229432E-2</c:v>
                </c:pt>
                <c:pt idx="52">
                  <c:v>4.1631610082389685E-2</c:v>
                </c:pt>
                <c:pt idx="53">
                  <c:v>4.3300490276819932E-2</c:v>
                </c:pt>
                <c:pt idx="54">
                  <c:v>2.1027965860573615E-2</c:v>
                </c:pt>
                <c:pt idx="55">
                  <c:v>2.1364435039262768E-2</c:v>
                </c:pt>
                <c:pt idx="56">
                  <c:v>4.3322255425746893E-2</c:v>
                </c:pt>
                <c:pt idx="57">
                  <c:v>1.9300951735285243E-2</c:v>
                </c:pt>
                <c:pt idx="58">
                  <c:v>4.7502839334886533E-2</c:v>
                </c:pt>
                <c:pt idx="59">
                  <c:v>4.8458053382816071E-2</c:v>
                </c:pt>
                <c:pt idx="60">
                  <c:v>5.1624937976135994E-2</c:v>
                </c:pt>
                <c:pt idx="61">
                  <c:v>6.4252097143538037E-2</c:v>
                </c:pt>
                <c:pt idx="62">
                  <c:v>6.0569342789684892E-2</c:v>
                </c:pt>
                <c:pt idx="63">
                  <c:v>6.6718937707137133E-2</c:v>
                </c:pt>
                <c:pt idx="64">
                  <c:v>6.2927528295493321E-2</c:v>
                </c:pt>
                <c:pt idx="65">
                  <c:v>6.4558082892426524E-2</c:v>
                </c:pt>
                <c:pt idx="66">
                  <c:v>7.1150106190668305E-2</c:v>
                </c:pt>
                <c:pt idx="67">
                  <c:v>9.5976385846312708E-3</c:v>
                </c:pt>
                <c:pt idx="68">
                  <c:v>-2.7130379612119282E-2</c:v>
                </c:pt>
                <c:pt idx="69">
                  <c:v>-2.3999828334550468E-2</c:v>
                </c:pt>
                <c:pt idx="70">
                  <c:v>-1.4670217964503938E-2</c:v>
                </c:pt>
                <c:pt idx="71">
                  <c:v>5.3110571251404913E-2</c:v>
                </c:pt>
                <c:pt idx="72">
                  <c:v>9.3440726798654228E-2</c:v>
                </c:pt>
                <c:pt idx="73">
                  <c:v>8.7649868324837399E-2</c:v>
                </c:pt>
                <c:pt idx="74">
                  <c:v>6.9246153484697315E-2</c:v>
                </c:pt>
                <c:pt idx="75">
                  <c:v>5.3326615844116312E-2</c:v>
                </c:pt>
                <c:pt idx="76">
                  <c:v>4.2347592486003303E-2</c:v>
                </c:pt>
                <c:pt idx="77">
                  <c:v>3.31555362616891E-2</c:v>
                </c:pt>
                <c:pt idx="78">
                  <c:v>2.1229193483777983E-2</c:v>
                </c:pt>
                <c:pt idx="79">
                  <c:v>1.3663838449963547E-2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9-4666-B640-A2D9060E5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540152"/>
        <c:axId val="586537408"/>
      </c:barChart>
      <c:catAx>
        <c:axId val="5865401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586537408"/>
        <c:crosses val="autoZero"/>
        <c:auto val="1"/>
        <c:lblAlgn val="ctr"/>
        <c:lblOffset val="100"/>
        <c:tickLblSkip val="8"/>
        <c:noMultiLvlLbl val="0"/>
      </c:catAx>
      <c:valAx>
        <c:axId val="58653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6540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 err="1"/>
              <a:t>Taxa</a:t>
            </a:r>
            <a:r>
              <a:rPr lang="en-US" sz="2400" dirty="0"/>
              <a:t> de </a:t>
            </a:r>
            <a:r>
              <a:rPr lang="en-US" sz="2400" dirty="0" err="1"/>
              <a:t>Juros</a:t>
            </a:r>
            <a:r>
              <a:rPr lang="en-US" sz="2400" dirty="0"/>
              <a:t> Real (</a:t>
            </a:r>
            <a:r>
              <a:rPr lang="en-US" sz="2400" dirty="0" err="1"/>
              <a:t>deflacionada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IPCA)</a:t>
            </a:r>
          </a:p>
          <a:p>
            <a:pPr>
              <a:defRPr sz="2400"/>
            </a:pPr>
            <a:r>
              <a:rPr lang="en-US" sz="2400" baseline="0" dirty="0"/>
              <a:t> 1995 - 2008</a:t>
            </a:r>
            <a:endParaRPr lang="en-US" sz="2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3.6424759405074419E-2"/>
          <c:y val="7.3122458526755196E-2"/>
          <c:w val="0.94829746281714788"/>
          <c:h val="0.76970863771036646"/>
        </c:manualLayout>
      </c:layout>
      <c:lineChart>
        <c:grouping val="standard"/>
        <c:varyColors val="0"/>
        <c:ser>
          <c:idx val="1"/>
          <c:order val="0"/>
          <c:spPr>
            <a:ln w="508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Plan1!$A$2:$A$15</c:f>
              <c:numCache>
                <c:formatCode>General</c:formatCode>
                <c:ptCount val="14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</c:numCache>
            </c:numRef>
          </c:cat>
          <c:val>
            <c:numRef>
              <c:f>Plan1!$B$2:$B$15</c:f>
              <c:numCache>
                <c:formatCode>General</c:formatCode>
                <c:ptCount val="14"/>
                <c:pt idx="0">
                  <c:v>26.56</c:v>
                </c:pt>
                <c:pt idx="1">
                  <c:v>16.459999999999987</c:v>
                </c:pt>
                <c:pt idx="2">
                  <c:v>18.959999999999987</c:v>
                </c:pt>
                <c:pt idx="3">
                  <c:v>27.39</c:v>
                </c:pt>
                <c:pt idx="4">
                  <c:v>15.9</c:v>
                </c:pt>
                <c:pt idx="5">
                  <c:v>10.96</c:v>
                </c:pt>
                <c:pt idx="6">
                  <c:v>9.1</c:v>
                </c:pt>
                <c:pt idx="7">
                  <c:v>5.85</c:v>
                </c:pt>
                <c:pt idx="8">
                  <c:v>12.870000000000006</c:v>
                </c:pt>
                <c:pt idx="9">
                  <c:v>8.0300000000000011</c:v>
                </c:pt>
                <c:pt idx="10">
                  <c:v>12.71</c:v>
                </c:pt>
                <c:pt idx="11">
                  <c:v>11.77</c:v>
                </c:pt>
                <c:pt idx="12">
                  <c:v>7.2</c:v>
                </c:pt>
                <c:pt idx="13">
                  <c:v>6.09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DB-4A3B-94C5-30849588B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smooth val="0"/>
        <c:axId val="184267520"/>
        <c:axId val="184269440"/>
      </c:lineChart>
      <c:catAx>
        <c:axId val="184267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Fonte: IPEA</a:t>
                </a:r>
              </a:p>
            </c:rich>
          </c:tx>
          <c:layout>
            <c:manualLayout>
              <c:xMode val="edge"/>
              <c:yMode val="edge"/>
              <c:x val="2.7368985126859202E-2"/>
              <c:y val="0.9382757865822207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84269440"/>
        <c:crosses val="autoZero"/>
        <c:auto val="1"/>
        <c:lblAlgn val="ctr"/>
        <c:lblOffset val="100"/>
        <c:noMultiLvlLbl val="0"/>
      </c:catAx>
      <c:valAx>
        <c:axId val="1842694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426752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trimestral</a:t>
            </a:r>
            <a:r>
              <a:rPr lang="en-US" dirty="0"/>
              <a:t> do PIB (trim x trim </a:t>
            </a:r>
            <a:r>
              <a:rPr lang="en-US" dirty="0" err="1"/>
              <a:t>ano</a:t>
            </a:r>
            <a:r>
              <a:rPr lang="en-US" dirty="0"/>
              <a:t> anterior) 1992 – 2011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439409615701757E-2"/>
          <c:y val="7.4684818331658076E-2"/>
          <c:w val="0.90631623955703877"/>
          <c:h val="0.7672418340427426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cat>
            <c:strRef>
              <c:f>pibtrim!$E$10:$E$86</c:f>
              <c:strCache>
                <c:ptCount val="77"/>
                <c:pt idx="0">
                  <c:v>janeiro-março 1992</c:v>
                </c:pt>
                <c:pt idx="1">
                  <c:v>abril-junho 1992</c:v>
                </c:pt>
                <c:pt idx="2">
                  <c:v>julho-setembro 1992</c:v>
                </c:pt>
                <c:pt idx="3">
                  <c:v>outubro-dezembro 1992</c:v>
                </c:pt>
                <c:pt idx="4">
                  <c:v>janeiro-março 1993</c:v>
                </c:pt>
                <c:pt idx="5">
                  <c:v>abril-junho 1993</c:v>
                </c:pt>
                <c:pt idx="6">
                  <c:v>julho-setembro 1993</c:v>
                </c:pt>
                <c:pt idx="7">
                  <c:v>outubro-dezembro 1993</c:v>
                </c:pt>
                <c:pt idx="8">
                  <c:v>janeiro-março 1994</c:v>
                </c:pt>
                <c:pt idx="9">
                  <c:v>abril-junho 1994</c:v>
                </c:pt>
                <c:pt idx="10">
                  <c:v>julho-setembro 1994</c:v>
                </c:pt>
                <c:pt idx="11">
                  <c:v>outubro-dezembro 1994</c:v>
                </c:pt>
                <c:pt idx="12">
                  <c:v>janeiro-março 1995</c:v>
                </c:pt>
                <c:pt idx="13">
                  <c:v>abril-junho 1995</c:v>
                </c:pt>
                <c:pt idx="14">
                  <c:v>julho-setembro 1995</c:v>
                </c:pt>
                <c:pt idx="15">
                  <c:v>outubro-dezembro 1995</c:v>
                </c:pt>
                <c:pt idx="16">
                  <c:v>janeiro-março 1996</c:v>
                </c:pt>
                <c:pt idx="17">
                  <c:v>abril-junho 1996</c:v>
                </c:pt>
                <c:pt idx="18">
                  <c:v>julho-setembro 1996</c:v>
                </c:pt>
                <c:pt idx="19">
                  <c:v>outubro-dezembro 1996</c:v>
                </c:pt>
                <c:pt idx="20">
                  <c:v>janeiro-março 1997</c:v>
                </c:pt>
                <c:pt idx="21">
                  <c:v>abril-junho 1997</c:v>
                </c:pt>
                <c:pt idx="22">
                  <c:v>julho-setembro 1997</c:v>
                </c:pt>
                <c:pt idx="23">
                  <c:v>outubro-dezembro 1997</c:v>
                </c:pt>
                <c:pt idx="24">
                  <c:v>janeiro-março 1998</c:v>
                </c:pt>
                <c:pt idx="25">
                  <c:v>abril-junho 1998</c:v>
                </c:pt>
                <c:pt idx="26">
                  <c:v>julho-setembro 1998</c:v>
                </c:pt>
                <c:pt idx="27">
                  <c:v>outubro-dezembro 1998</c:v>
                </c:pt>
                <c:pt idx="28">
                  <c:v>janeiro-março 1999</c:v>
                </c:pt>
                <c:pt idx="29">
                  <c:v>abril-junho 1999</c:v>
                </c:pt>
                <c:pt idx="30">
                  <c:v>julho-setembro 1999</c:v>
                </c:pt>
                <c:pt idx="31">
                  <c:v>outubro-dezembro 1999</c:v>
                </c:pt>
                <c:pt idx="32">
                  <c:v>janeiro-março 2000</c:v>
                </c:pt>
                <c:pt idx="33">
                  <c:v>abril-junho 2000</c:v>
                </c:pt>
                <c:pt idx="34">
                  <c:v>julho-setembro 2000</c:v>
                </c:pt>
                <c:pt idx="35">
                  <c:v>outubro-dezembro 2000</c:v>
                </c:pt>
                <c:pt idx="36">
                  <c:v>janeiro-março 2001</c:v>
                </c:pt>
                <c:pt idx="37">
                  <c:v>abril-junho 2001</c:v>
                </c:pt>
                <c:pt idx="38">
                  <c:v>julho-setembro 2001</c:v>
                </c:pt>
                <c:pt idx="39">
                  <c:v>outubro-dezembro 2001</c:v>
                </c:pt>
                <c:pt idx="40">
                  <c:v>janeiro-março 2002</c:v>
                </c:pt>
                <c:pt idx="41">
                  <c:v>abril-junho 2002</c:v>
                </c:pt>
                <c:pt idx="42">
                  <c:v>julho-setembro 2002</c:v>
                </c:pt>
                <c:pt idx="43">
                  <c:v>outubro-dezembro 2002</c:v>
                </c:pt>
                <c:pt idx="44">
                  <c:v>janeiro-março 2003</c:v>
                </c:pt>
                <c:pt idx="45">
                  <c:v>abril-junho 2003</c:v>
                </c:pt>
                <c:pt idx="46">
                  <c:v>julho-setembro 2003</c:v>
                </c:pt>
                <c:pt idx="47">
                  <c:v>outubro-dezembro 2003</c:v>
                </c:pt>
                <c:pt idx="48">
                  <c:v>janeiro-março 2004</c:v>
                </c:pt>
                <c:pt idx="49">
                  <c:v>abril-junho 2004</c:v>
                </c:pt>
                <c:pt idx="50">
                  <c:v>julho-setembro 2004</c:v>
                </c:pt>
                <c:pt idx="51">
                  <c:v>outubro-dezembro 2004</c:v>
                </c:pt>
                <c:pt idx="52">
                  <c:v>janeiro-março 2005</c:v>
                </c:pt>
                <c:pt idx="53">
                  <c:v>abril-junho 2005</c:v>
                </c:pt>
                <c:pt idx="54">
                  <c:v>julho-setembro 2005</c:v>
                </c:pt>
                <c:pt idx="55">
                  <c:v>outubro-dezembro 2005</c:v>
                </c:pt>
                <c:pt idx="56">
                  <c:v>janeiro-março 2006</c:v>
                </c:pt>
                <c:pt idx="57">
                  <c:v>abril-junho 2006</c:v>
                </c:pt>
                <c:pt idx="58">
                  <c:v>julho-setembro 2006</c:v>
                </c:pt>
                <c:pt idx="59">
                  <c:v>outubro-dezembro 2006</c:v>
                </c:pt>
                <c:pt idx="60">
                  <c:v>janeiro-março 2007</c:v>
                </c:pt>
                <c:pt idx="61">
                  <c:v>abril-junho 2007</c:v>
                </c:pt>
                <c:pt idx="62">
                  <c:v>julho-setembro 2007</c:v>
                </c:pt>
                <c:pt idx="63">
                  <c:v>outubro-dezembro 2007</c:v>
                </c:pt>
                <c:pt idx="64">
                  <c:v>janeiro-março 2008</c:v>
                </c:pt>
                <c:pt idx="65">
                  <c:v>abril-junho 2008</c:v>
                </c:pt>
                <c:pt idx="66">
                  <c:v>julho-setembro 2008</c:v>
                </c:pt>
                <c:pt idx="67">
                  <c:v>outubro-dezembro 2008</c:v>
                </c:pt>
                <c:pt idx="68">
                  <c:v>janeiro-março 2009</c:v>
                </c:pt>
                <c:pt idx="69">
                  <c:v>abril-junho 2009</c:v>
                </c:pt>
                <c:pt idx="70">
                  <c:v>julho-setembro 2009</c:v>
                </c:pt>
                <c:pt idx="71">
                  <c:v>outubro-dezembro 2009</c:v>
                </c:pt>
                <c:pt idx="72">
                  <c:v>janeiro-março 2010</c:v>
                </c:pt>
                <c:pt idx="73">
                  <c:v>abril-junho 2010</c:v>
                </c:pt>
                <c:pt idx="74">
                  <c:v>julho-setembro 2010</c:v>
                </c:pt>
                <c:pt idx="75">
                  <c:v>outubro-dezembro 2010</c:v>
                </c:pt>
                <c:pt idx="76">
                  <c:v>janeiro-março 2011</c:v>
                </c:pt>
              </c:strCache>
            </c:strRef>
          </c:cat>
          <c:val>
            <c:numRef>
              <c:f>pibtrim!$D$10:$D$89</c:f>
              <c:numCache>
                <c:formatCode>General</c:formatCode>
                <c:ptCount val="80"/>
                <c:pt idx="0">
                  <c:v>-3.1515877771120762E-2</c:v>
                </c:pt>
                <c:pt idx="1">
                  <c:v>-2.1206247862273674E-2</c:v>
                </c:pt>
                <c:pt idx="2">
                  <c:v>-9.0129698834909844E-3</c:v>
                </c:pt>
                <c:pt idx="3">
                  <c:v>4.2318307267709403E-2</c:v>
                </c:pt>
                <c:pt idx="4">
                  <c:v>4.7512991833704998E-2</c:v>
                </c:pt>
                <c:pt idx="5">
                  <c:v>4.4379732090856112E-2</c:v>
                </c:pt>
                <c:pt idx="6">
                  <c:v>5.0354924578527104E-2</c:v>
                </c:pt>
                <c:pt idx="7">
                  <c:v>4.4351279788172875E-2</c:v>
                </c:pt>
                <c:pt idx="8">
                  <c:v>3.5081502480510493E-2</c:v>
                </c:pt>
                <c:pt idx="9">
                  <c:v>2.1971893821102012E-2</c:v>
                </c:pt>
                <c:pt idx="10">
                  <c:v>5.4910242872228378E-2</c:v>
                </c:pt>
                <c:pt idx="11">
                  <c:v>9.7823790407775182E-2</c:v>
                </c:pt>
                <c:pt idx="12">
                  <c:v>0.10099281068127366</c:v>
                </c:pt>
                <c:pt idx="13">
                  <c:v>8.8726399650770255E-2</c:v>
                </c:pt>
                <c:pt idx="14">
                  <c:v>1.7917917917917862E-2</c:v>
                </c:pt>
                <c:pt idx="15">
                  <c:v>-1.7802155504234161E-2</c:v>
                </c:pt>
                <c:pt idx="16">
                  <c:v>-8.699489419835971E-3</c:v>
                </c:pt>
                <c:pt idx="17">
                  <c:v>1.0623285970431159E-2</c:v>
                </c:pt>
                <c:pt idx="18">
                  <c:v>5.9823012073007484E-2</c:v>
                </c:pt>
                <c:pt idx="19">
                  <c:v>2.2515351836463211E-2</c:v>
                </c:pt>
                <c:pt idx="20">
                  <c:v>3.7037238100140223E-2</c:v>
                </c:pt>
                <c:pt idx="21">
                  <c:v>4.9547686197704464E-2</c:v>
                </c:pt>
                <c:pt idx="22">
                  <c:v>1.5749263332286881E-2</c:v>
                </c:pt>
                <c:pt idx="23">
                  <c:v>3.4076765124005405E-2</c:v>
                </c:pt>
                <c:pt idx="24">
                  <c:v>7.9788820611024561E-3</c:v>
                </c:pt>
                <c:pt idx="25">
                  <c:v>1.4599836589437087E-2</c:v>
                </c:pt>
                <c:pt idx="26">
                  <c:v>-7.4455576160248674E-4</c:v>
                </c:pt>
                <c:pt idx="27">
                  <c:v>-1.9508496440071247E-2</c:v>
                </c:pt>
                <c:pt idx="28">
                  <c:v>5.6774634670140539E-3</c:v>
                </c:pt>
                <c:pt idx="29">
                  <c:v>-7.7273068830679024E-3</c:v>
                </c:pt>
                <c:pt idx="30">
                  <c:v>-9.6006436334100161E-3</c:v>
                </c:pt>
                <c:pt idx="31">
                  <c:v>2.2546005104739992E-2</c:v>
                </c:pt>
                <c:pt idx="32">
                  <c:v>4.7314048905147364E-2</c:v>
                </c:pt>
                <c:pt idx="33">
                  <c:v>3.9127615788466276E-2</c:v>
                </c:pt>
                <c:pt idx="34">
                  <c:v>4.2218590560766815E-2</c:v>
                </c:pt>
                <c:pt idx="35">
                  <c:v>4.3828507887902393E-2</c:v>
                </c:pt>
                <c:pt idx="36">
                  <c:v>3.520501111335432E-2</c:v>
                </c:pt>
                <c:pt idx="37">
                  <c:v>2.3127947615357882E-2</c:v>
                </c:pt>
                <c:pt idx="38">
                  <c:v>2.7920800990213252E-3</c:v>
                </c:pt>
                <c:pt idx="39">
                  <c:v>-6.9096304934754167E-3</c:v>
                </c:pt>
                <c:pt idx="40">
                  <c:v>9.7050115038621598E-4</c:v>
                </c:pt>
                <c:pt idx="41">
                  <c:v>1.8795880064751205E-2</c:v>
                </c:pt>
                <c:pt idx="42">
                  <c:v>3.7212976975088415E-2</c:v>
                </c:pt>
                <c:pt idx="43">
                  <c:v>4.8597868596222275E-2</c:v>
                </c:pt>
                <c:pt idx="44">
                  <c:v>2.336891922613327E-2</c:v>
                </c:pt>
                <c:pt idx="45">
                  <c:v>8.7661147203257368E-3</c:v>
                </c:pt>
                <c:pt idx="46">
                  <c:v>5.7590108857494904E-3</c:v>
                </c:pt>
                <c:pt idx="47">
                  <c:v>8.7718065185163462E-3</c:v>
                </c:pt>
                <c:pt idx="48">
                  <c:v>4.2231868264038075E-2</c:v>
                </c:pt>
                <c:pt idx="49">
                  <c:v>6.1966250920432057E-2</c:v>
                </c:pt>
                <c:pt idx="50">
                  <c:v>6.2804470839838353E-2</c:v>
                </c:pt>
                <c:pt idx="51">
                  <c:v>6.0729401870229432E-2</c:v>
                </c:pt>
                <c:pt idx="52">
                  <c:v>4.1631610082389685E-2</c:v>
                </c:pt>
                <c:pt idx="53">
                  <c:v>4.3300490276819932E-2</c:v>
                </c:pt>
                <c:pt idx="54">
                  <c:v>2.1027965860573615E-2</c:v>
                </c:pt>
                <c:pt idx="55">
                  <c:v>2.1364435039262768E-2</c:v>
                </c:pt>
                <c:pt idx="56">
                  <c:v>4.3322255425746893E-2</c:v>
                </c:pt>
                <c:pt idx="57">
                  <c:v>1.9300951735285243E-2</c:v>
                </c:pt>
                <c:pt idx="58">
                  <c:v>4.7502839334886533E-2</c:v>
                </c:pt>
                <c:pt idx="59">
                  <c:v>4.8458053382816071E-2</c:v>
                </c:pt>
                <c:pt idx="60">
                  <c:v>5.1624937976135994E-2</c:v>
                </c:pt>
                <c:pt idx="61">
                  <c:v>6.4252097143538037E-2</c:v>
                </c:pt>
                <c:pt idx="62">
                  <c:v>6.0569342789684892E-2</c:v>
                </c:pt>
                <c:pt idx="63">
                  <c:v>6.6718937707137133E-2</c:v>
                </c:pt>
                <c:pt idx="64">
                  <c:v>6.2927528295493321E-2</c:v>
                </c:pt>
                <c:pt idx="65">
                  <c:v>6.4558082892426524E-2</c:v>
                </c:pt>
                <c:pt idx="66">
                  <c:v>7.1150106190668305E-2</c:v>
                </c:pt>
                <c:pt idx="67">
                  <c:v>9.5976385846312708E-3</c:v>
                </c:pt>
                <c:pt idx="68">
                  <c:v>-2.7130379612119282E-2</c:v>
                </c:pt>
                <c:pt idx="69">
                  <c:v>-2.3999828334550468E-2</c:v>
                </c:pt>
                <c:pt idx="70">
                  <c:v>-1.4670217964503938E-2</c:v>
                </c:pt>
                <c:pt idx="71">
                  <c:v>5.3110571251404913E-2</c:v>
                </c:pt>
                <c:pt idx="72">
                  <c:v>9.3440726798654228E-2</c:v>
                </c:pt>
                <c:pt idx="73">
                  <c:v>8.7649868324837399E-2</c:v>
                </c:pt>
                <c:pt idx="74">
                  <c:v>6.9246153484697315E-2</c:v>
                </c:pt>
                <c:pt idx="75">
                  <c:v>5.3326615844116312E-2</c:v>
                </c:pt>
                <c:pt idx="76">
                  <c:v>4.2347592486003303E-2</c:v>
                </c:pt>
                <c:pt idx="77">
                  <c:v>3.31555362616891E-2</c:v>
                </c:pt>
                <c:pt idx="78">
                  <c:v>2.1229193483777983E-2</c:v>
                </c:pt>
                <c:pt idx="79">
                  <c:v>1.3663838449963547E-2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9-4666-B640-A2D9060E5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540152"/>
        <c:axId val="586537408"/>
      </c:barChart>
      <c:catAx>
        <c:axId val="5865401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586537408"/>
        <c:crosses val="autoZero"/>
        <c:auto val="1"/>
        <c:lblAlgn val="ctr"/>
        <c:lblOffset val="100"/>
        <c:tickLblSkip val="8"/>
        <c:noMultiLvlLbl val="0"/>
      </c:catAx>
      <c:valAx>
        <c:axId val="58653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6540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794717999049068E-2"/>
          <c:y val="9.8091406633231279E-2"/>
          <c:w val="0.95840909708764255"/>
          <c:h val="0.8085295409276168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Séries!$A$2:$A$277</c:f>
              <c:strCache>
                <c:ptCount val="276"/>
                <c:pt idx="0">
                  <c:v>1980.01</c:v>
                </c:pt>
                <c:pt idx="1">
                  <c:v>1980.02</c:v>
                </c:pt>
                <c:pt idx="2">
                  <c:v>1980.03</c:v>
                </c:pt>
                <c:pt idx="3">
                  <c:v>1980.04</c:v>
                </c:pt>
                <c:pt idx="4">
                  <c:v>1980.05</c:v>
                </c:pt>
                <c:pt idx="5">
                  <c:v>1980.06</c:v>
                </c:pt>
                <c:pt idx="6">
                  <c:v>1980.07</c:v>
                </c:pt>
                <c:pt idx="7">
                  <c:v>1980.08</c:v>
                </c:pt>
                <c:pt idx="8">
                  <c:v>1980.09</c:v>
                </c:pt>
                <c:pt idx="9">
                  <c:v>1980.10</c:v>
                </c:pt>
                <c:pt idx="10">
                  <c:v>1980.11</c:v>
                </c:pt>
                <c:pt idx="11">
                  <c:v>1980.12</c:v>
                </c:pt>
                <c:pt idx="12">
                  <c:v>1981.01</c:v>
                </c:pt>
                <c:pt idx="13">
                  <c:v>1981.02</c:v>
                </c:pt>
                <c:pt idx="14">
                  <c:v>1981.03</c:v>
                </c:pt>
                <c:pt idx="15">
                  <c:v>1981.04</c:v>
                </c:pt>
                <c:pt idx="16">
                  <c:v>1981.05</c:v>
                </c:pt>
                <c:pt idx="17">
                  <c:v>1981.06</c:v>
                </c:pt>
                <c:pt idx="18">
                  <c:v>1981.07</c:v>
                </c:pt>
                <c:pt idx="19">
                  <c:v>1981.08</c:v>
                </c:pt>
                <c:pt idx="20">
                  <c:v>1981.09</c:v>
                </c:pt>
                <c:pt idx="21">
                  <c:v>1981.10</c:v>
                </c:pt>
                <c:pt idx="22">
                  <c:v>1981.11</c:v>
                </c:pt>
                <c:pt idx="23">
                  <c:v>1981.12</c:v>
                </c:pt>
                <c:pt idx="24">
                  <c:v>1982.01</c:v>
                </c:pt>
                <c:pt idx="25">
                  <c:v>1982.02</c:v>
                </c:pt>
                <c:pt idx="26">
                  <c:v>1982.03</c:v>
                </c:pt>
                <c:pt idx="27">
                  <c:v>1982.04</c:v>
                </c:pt>
                <c:pt idx="28">
                  <c:v>1982.05</c:v>
                </c:pt>
                <c:pt idx="29">
                  <c:v>1982.06</c:v>
                </c:pt>
                <c:pt idx="30">
                  <c:v>1982.07</c:v>
                </c:pt>
                <c:pt idx="31">
                  <c:v>1982.08</c:v>
                </c:pt>
                <c:pt idx="32">
                  <c:v>1982.09</c:v>
                </c:pt>
                <c:pt idx="33">
                  <c:v>1982.10</c:v>
                </c:pt>
                <c:pt idx="34">
                  <c:v>1982.11</c:v>
                </c:pt>
                <c:pt idx="35">
                  <c:v>1982.12</c:v>
                </c:pt>
                <c:pt idx="36">
                  <c:v>1983.01</c:v>
                </c:pt>
                <c:pt idx="37">
                  <c:v>1983.02</c:v>
                </c:pt>
                <c:pt idx="38">
                  <c:v>1983.03</c:v>
                </c:pt>
                <c:pt idx="39">
                  <c:v>1983.04</c:v>
                </c:pt>
                <c:pt idx="40">
                  <c:v>1983.05</c:v>
                </c:pt>
                <c:pt idx="41">
                  <c:v>1983.06</c:v>
                </c:pt>
                <c:pt idx="42">
                  <c:v>1983.07</c:v>
                </c:pt>
                <c:pt idx="43">
                  <c:v>1983.08</c:v>
                </c:pt>
                <c:pt idx="44">
                  <c:v>1983.09</c:v>
                </c:pt>
                <c:pt idx="45">
                  <c:v>1983.10</c:v>
                </c:pt>
                <c:pt idx="46">
                  <c:v>1983.11</c:v>
                </c:pt>
                <c:pt idx="47">
                  <c:v>1983.12</c:v>
                </c:pt>
                <c:pt idx="48">
                  <c:v>1984.01</c:v>
                </c:pt>
                <c:pt idx="49">
                  <c:v>1984.02</c:v>
                </c:pt>
                <c:pt idx="50">
                  <c:v>1984.03</c:v>
                </c:pt>
                <c:pt idx="51">
                  <c:v>1984.04</c:v>
                </c:pt>
                <c:pt idx="52">
                  <c:v>1984.05</c:v>
                </c:pt>
                <c:pt idx="53">
                  <c:v>1984.06</c:v>
                </c:pt>
                <c:pt idx="54">
                  <c:v>1984.07</c:v>
                </c:pt>
                <c:pt idx="55">
                  <c:v>1984.08</c:v>
                </c:pt>
                <c:pt idx="56">
                  <c:v>1984.09</c:v>
                </c:pt>
                <c:pt idx="57">
                  <c:v>1984.10</c:v>
                </c:pt>
                <c:pt idx="58">
                  <c:v>1984.11</c:v>
                </c:pt>
                <c:pt idx="59">
                  <c:v>1984.12</c:v>
                </c:pt>
                <c:pt idx="60">
                  <c:v>1985.01</c:v>
                </c:pt>
                <c:pt idx="61">
                  <c:v>1985.02</c:v>
                </c:pt>
                <c:pt idx="62">
                  <c:v>1985.03</c:v>
                </c:pt>
                <c:pt idx="63">
                  <c:v>1985.04</c:v>
                </c:pt>
                <c:pt idx="64">
                  <c:v>1985.05</c:v>
                </c:pt>
                <c:pt idx="65">
                  <c:v>1985.06</c:v>
                </c:pt>
                <c:pt idx="66">
                  <c:v>1985.07</c:v>
                </c:pt>
                <c:pt idx="67">
                  <c:v>1985.08</c:v>
                </c:pt>
                <c:pt idx="68">
                  <c:v>1985.09</c:v>
                </c:pt>
                <c:pt idx="69">
                  <c:v>1985.10</c:v>
                </c:pt>
                <c:pt idx="70">
                  <c:v>1985.11</c:v>
                </c:pt>
                <c:pt idx="71">
                  <c:v>1985.12</c:v>
                </c:pt>
                <c:pt idx="72">
                  <c:v>1986.01</c:v>
                </c:pt>
                <c:pt idx="73">
                  <c:v>1986.02</c:v>
                </c:pt>
                <c:pt idx="74">
                  <c:v>1986.03</c:v>
                </c:pt>
                <c:pt idx="75">
                  <c:v>1986.04</c:v>
                </c:pt>
                <c:pt idx="76">
                  <c:v>1986.05</c:v>
                </c:pt>
                <c:pt idx="77">
                  <c:v>1986.06</c:v>
                </c:pt>
                <c:pt idx="78">
                  <c:v>1986.07</c:v>
                </c:pt>
                <c:pt idx="79">
                  <c:v>1986.08</c:v>
                </c:pt>
                <c:pt idx="80">
                  <c:v>1986.09</c:v>
                </c:pt>
                <c:pt idx="81">
                  <c:v>1986.10</c:v>
                </c:pt>
                <c:pt idx="82">
                  <c:v>1986.11</c:v>
                </c:pt>
                <c:pt idx="83">
                  <c:v>1986.12</c:v>
                </c:pt>
                <c:pt idx="84">
                  <c:v>1987.01</c:v>
                </c:pt>
                <c:pt idx="85">
                  <c:v>1987.02</c:v>
                </c:pt>
                <c:pt idx="86">
                  <c:v>1987.03</c:v>
                </c:pt>
                <c:pt idx="87">
                  <c:v>1987.04</c:v>
                </c:pt>
                <c:pt idx="88">
                  <c:v>1987.05</c:v>
                </c:pt>
                <c:pt idx="89">
                  <c:v>1987.06</c:v>
                </c:pt>
                <c:pt idx="90">
                  <c:v>1987.07</c:v>
                </c:pt>
                <c:pt idx="91">
                  <c:v>1987.08</c:v>
                </c:pt>
                <c:pt idx="92">
                  <c:v>1987.09</c:v>
                </c:pt>
                <c:pt idx="93">
                  <c:v>1987.10</c:v>
                </c:pt>
                <c:pt idx="94">
                  <c:v>1987.11</c:v>
                </c:pt>
                <c:pt idx="95">
                  <c:v>1987.12</c:v>
                </c:pt>
                <c:pt idx="96">
                  <c:v>1988.01</c:v>
                </c:pt>
                <c:pt idx="97">
                  <c:v>1988.02</c:v>
                </c:pt>
                <c:pt idx="98">
                  <c:v>1988.03</c:v>
                </c:pt>
                <c:pt idx="99">
                  <c:v>1988.04</c:v>
                </c:pt>
                <c:pt idx="100">
                  <c:v>1988.05</c:v>
                </c:pt>
                <c:pt idx="101">
                  <c:v>1988.06</c:v>
                </c:pt>
                <c:pt idx="102">
                  <c:v>1988.07</c:v>
                </c:pt>
                <c:pt idx="103">
                  <c:v>1988.08</c:v>
                </c:pt>
                <c:pt idx="104">
                  <c:v>1988.09</c:v>
                </c:pt>
                <c:pt idx="105">
                  <c:v>1988.10</c:v>
                </c:pt>
                <c:pt idx="106">
                  <c:v>1988.11</c:v>
                </c:pt>
                <c:pt idx="107">
                  <c:v>1988.12</c:v>
                </c:pt>
                <c:pt idx="108">
                  <c:v>1989.01</c:v>
                </c:pt>
                <c:pt idx="109">
                  <c:v>1989.02</c:v>
                </c:pt>
                <c:pt idx="110">
                  <c:v>1989.03</c:v>
                </c:pt>
                <c:pt idx="111">
                  <c:v>1989.04</c:v>
                </c:pt>
                <c:pt idx="112">
                  <c:v>1989.05</c:v>
                </c:pt>
                <c:pt idx="113">
                  <c:v>1989.06</c:v>
                </c:pt>
                <c:pt idx="114">
                  <c:v>1989.07</c:v>
                </c:pt>
                <c:pt idx="115">
                  <c:v>1989.08</c:v>
                </c:pt>
                <c:pt idx="116">
                  <c:v>1989.09</c:v>
                </c:pt>
                <c:pt idx="117">
                  <c:v>1989.10</c:v>
                </c:pt>
                <c:pt idx="118">
                  <c:v>1989.11</c:v>
                </c:pt>
                <c:pt idx="119">
                  <c:v>1989.12</c:v>
                </c:pt>
                <c:pt idx="120">
                  <c:v>1990.01</c:v>
                </c:pt>
                <c:pt idx="121">
                  <c:v>1990.02</c:v>
                </c:pt>
                <c:pt idx="122">
                  <c:v>1990.03</c:v>
                </c:pt>
                <c:pt idx="123">
                  <c:v>1990.04</c:v>
                </c:pt>
                <c:pt idx="124">
                  <c:v>1990.05</c:v>
                </c:pt>
                <c:pt idx="125">
                  <c:v>1990.06</c:v>
                </c:pt>
                <c:pt idx="126">
                  <c:v>1990.07</c:v>
                </c:pt>
                <c:pt idx="127">
                  <c:v>1990.08</c:v>
                </c:pt>
                <c:pt idx="128">
                  <c:v>1990.09</c:v>
                </c:pt>
                <c:pt idx="129">
                  <c:v>1990.10</c:v>
                </c:pt>
                <c:pt idx="130">
                  <c:v>1990.11</c:v>
                </c:pt>
                <c:pt idx="131">
                  <c:v>1990.12</c:v>
                </c:pt>
                <c:pt idx="132">
                  <c:v>1991.01</c:v>
                </c:pt>
                <c:pt idx="133">
                  <c:v>1991.02</c:v>
                </c:pt>
                <c:pt idx="134">
                  <c:v>1991.03</c:v>
                </c:pt>
                <c:pt idx="135">
                  <c:v>1991.04</c:v>
                </c:pt>
                <c:pt idx="136">
                  <c:v>1991.05</c:v>
                </c:pt>
                <c:pt idx="137">
                  <c:v>1991.06</c:v>
                </c:pt>
                <c:pt idx="138">
                  <c:v>1991.07</c:v>
                </c:pt>
                <c:pt idx="139">
                  <c:v>1991.08</c:v>
                </c:pt>
                <c:pt idx="140">
                  <c:v>1991.09</c:v>
                </c:pt>
                <c:pt idx="141">
                  <c:v>1991.10</c:v>
                </c:pt>
                <c:pt idx="142">
                  <c:v>1991.11</c:v>
                </c:pt>
                <c:pt idx="143">
                  <c:v>1991.12</c:v>
                </c:pt>
                <c:pt idx="144">
                  <c:v>1992.01</c:v>
                </c:pt>
                <c:pt idx="145">
                  <c:v>1992.02</c:v>
                </c:pt>
                <c:pt idx="146">
                  <c:v>1992.03</c:v>
                </c:pt>
                <c:pt idx="147">
                  <c:v>1992.04</c:v>
                </c:pt>
                <c:pt idx="148">
                  <c:v>1992.05</c:v>
                </c:pt>
                <c:pt idx="149">
                  <c:v>1992.06</c:v>
                </c:pt>
                <c:pt idx="150">
                  <c:v>1992.07</c:v>
                </c:pt>
                <c:pt idx="151">
                  <c:v>1992.08</c:v>
                </c:pt>
                <c:pt idx="152">
                  <c:v>1992.09</c:v>
                </c:pt>
                <c:pt idx="153">
                  <c:v>1992.10</c:v>
                </c:pt>
                <c:pt idx="154">
                  <c:v>1992.11</c:v>
                </c:pt>
                <c:pt idx="155">
                  <c:v>1992.12</c:v>
                </c:pt>
                <c:pt idx="156">
                  <c:v>1993.01</c:v>
                </c:pt>
                <c:pt idx="157">
                  <c:v>1993.02</c:v>
                </c:pt>
                <c:pt idx="158">
                  <c:v>1993.03</c:v>
                </c:pt>
                <c:pt idx="159">
                  <c:v>1993.04</c:v>
                </c:pt>
                <c:pt idx="160">
                  <c:v>1993.05</c:v>
                </c:pt>
                <c:pt idx="161">
                  <c:v>1993.06</c:v>
                </c:pt>
                <c:pt idx="162">
                  <c:v>1993.07</c:v>
                </c:pt>
                <c:pt idx="163">
                  <c:v>1993.08</c:v>
                </c:pt>
                <c:pt idx="164">
                  <c:v>1993.09</c:v>
                </c:pt>
                <c:pt idx="165">
                  <c:v>1993.10</c:v>
                </c:pt>
                <c:pt idx="166">
                  <c:v>1993.11</c:v>
                </c:pt>
                <c:pt idx="167">
                  <c:v>1993.12</c:v>
                </c:pt>
                <c:pt idx="168">
                  <c:v>1994.01</c:v>
                </c:pt>
                <c:pt idx="169">
                  <c:v>1994.02</c:v>
                </c:pt>
                <c:pt idx="170">
                  <c:v>1994.03</c:v>
                </c:pt>
                <c:pt idx="171">
                  <c:v>1994.04</c:v>
                </c:pt>
                <c:pt idx="172">
                  <c:v>1994.05</c:v>
                </c:pt>
                <c:pt idx="173">
                  <c:v>1994.06</c:v>
                </c:pt>
                <c:pt idx="174">
                  <c:v>1994.07</c:v>
                </c:pt>
                <c:pt idx="175">
                  <c:v>1994.08</c:v>
                </c:pt>
                <c:pt idx="176">
                  <c:v>1994.09</c:v>
                </c:pt>
                <c:pt idx="177">
                  <c:v>1994.10</c:v>
                </c:pt>
                <c:pt idx="178">
                  <c:v>1994.11</c:v>
                </c:pt>
                <c:pt idx="179">
                  <c:v>1994.12</c:v>
                </c:pt>
                <c:pt idx="180">
                  <c:v>1995.01</c:v>
                </c:pt>
                <c:pt idx="181">
                  <c:v>1995.02</c:v>
                </c:pt>
                <c:pt idx="182">
                  <c:v>1995.03</c:v>
                </c:pt>
                <c:pt idx="183">
                  <c:v>1995.04</c:v>
                </c:pt>
                <c:pt idx="184">
                  <c:v>1995.05</c:v>
                </c:pt>
                <c:pt idx="185">
                  <c:v>1995.06</c:v>
                </c:pt>
                <c:pt idx="186">
                  <c:v>1995.07</c:v>
                </c:pt>
                <c:pt idx="187">
                  <c:v>1995.08</c:v>
                </c:pt>
                <c:pt idx="188">
                  <c:v>1995.09</c:v>
                </c:pt>
                <c:pt idx="189">
                  <c:v>1995.10</c:v>
                </c:pt>
                <c:pt idx="190">
                  <c:v>1995.11</c:v>
                </c:pt>
                <c:pt idx="191">
                  <c:v>1995.12</c:v>
                </c:pt>
                <c:pt idx="192">
                  <c:v>1996.01</c:v>
                </c:pt>
                <c:pt idx="193">
                  <c:v>1996.02</c:v>
                </c:pt>
                <c:pt idx="194">
                  <c:v>1996.03</c:v>
                </c:pt>
                <c:pt idx="195">
                  <c:v>1996.04</c:v>
                </c:pt>
                <c:pt idx="196">
                  <c:v>1996.05</c:v>
                </c:pt>
                <c:pt idx="197">
                  <c:v>1996.06</c:v>
                </c:pt>
                <c:pt idx="198">
                  <c:v>1996.07</c:v>
                </c:pt>
                <c:pt idx="199">
                  <c:v>1996.08</c:v>
                </c:pt>
                <c:pt idx="200">
                  <c:v>1996.09</c:v>
                </c:pt>
                <c:pt idx="201">
                  <c:v>1996.10</c:v>
                </c:pt>
                <c:pt idx="202">
                  <c:v>1996.11</c:v>
                </c:pt>
                <c:pt idx="203">
                  <c:v>1996.12</c:v>
                </c:pt>
                <c:pt idx="204">
                  <c:v>1997.01</c:v>
                </c:pt>
                <c:pt idx="205">
                  <c:v>1997.02</c:v>
                </c:pt>
                <c:pt idx="206">
                  <c:v>1997.03</c:v>
                </c:pt>
                <c:pt idx="207">
                  <c:v>1997.04</c:v>
                </c:pt>
                <c:pt idx="208">
                  <c:v>1997.05</c:v>
                </c:pt>
                <c:pt idx="209">
                  <c:v>1997.06</c:v>
                </c:pt>
                <c:pt idx="210">
                  <c:v>1997.07</c:v>
                </c:pt>
                <c:pt idx="211">
                  <c:v>1997.08</c:v>
                </c:pt>
                <c:pt idx="212">
                  <c:v>1997.09</c:v>
                </c:pt>
                <c:pt idx="213">
                  <c:v>1997.10</c:v>
                </c:pt>
                <c:pt idx="214">
                  <c:v>1997.11</c:v>
                </c:pt>
                <c:pt idx="215">
                  <c:v>1997.12</c:v>
                </c:pt>
                <c:pt idx="216">
                  <c:v>1998.01</c:v>
                </c:pt>
                <c:pt idx="217">
                  <c:v>1998.02</c:v>
                </c:pt>
                <c:pt idx="218">
                  <c:v>1998.03</c:v>
                </c:pt>
                <c:pt idx="219">
                  <c:v>1998.04</c:v>
                </c:pt>
                <c:pt idx="220">
                  <c:v>1998.05</c:v>
                </c:pt>
                <c:pt idx="221">
                  <c:v>1998.06</c:v>
                </c:pt>
                <c:pt idx="222">
                  <c:v>1998.07</c:v>
                </c:pt>
                <c:pt idx="223">
                  <c:v>1998.08</c:v>
                </c:pt>
                <c:pt idx="224">
                  <c:v>1998.09</c:v>
                </c:pt>
                <c:pt idx="225">
                  <c:v>1998.10</c:v>
                </c:pt>
                <c:pt idx="226">
                  <c:v>1998.11</c:v>
                </c:pt>
                <c:pt idx="227">
                  <c:v>1998.12</c:v>
                </c:pt>
                <c:pt idx="228">
                  <c:v>1999.01</c:v>
                </c:pt>
                <c:pt idx="229">
                  <c:v>1999.02</c:v>
                </c:pt>
                <c:pt idx="230">
                  <c:v>1999.03</c:v>
                </c:pt>
                <c:pt idx="231">
                  <c:v>1999.04</c:v>
                </c:pt>
                <c:pt idx="232">
                  <c:v>1999.05</c:v>
                </c:pt>
                <c:pt idx="233">
                  <c:v>1999.06</c:v>
                </c:pt>
                <c:pt idx="234">
                  <c:v>1999.07</c:v>
                </c:pt>
                <c:pt idx="235">
                  <c:v>1999.08</c:v>
                </c:pt>
                <c:pt idx="236">
                  <c:v>1999.09</c:v>
                </c:pt>
                <c:pt idx="237">
                  <c:v>1999.10</c:v>
                </c:pt>
                <c:pt idx="238">
                  <c:v>1999.11</c:v>
                </c:pt>
                <c:pt idx="239">
                  <c:v>1999.12</c:v>
                </c:pt>
                <c:pt idx="240">
                  <c:v>2000.01</c:v>
                </c:pt>
                <c:pt idx="241">
                  <c:v>2000.02</c:v>
                </c:pt>
                <c:pt idx="242">
                  <c:v>2000.03</c:v>
                </c:pt>
                <c:pt idx="243">
                  <c:v>2000.04</c:v>
                </c:pt>
                <c:pt idx="244">
                  <c:v>2000.05</c:v>
                </c:pt>
                <c:pt idx="245">
                  <c:v>2000.06</c:v>
                </c:pt>
                <c:pt idx="246">
                  <c:v>2000.07</c:v>
                </c:pt>
                <c:pt idx="247">
                  <c:v>2000.08</c:v>
                </c:pt>
                <c:pt idx="248">
                  <c:v>2000.09</c:v>
                </c:pt>
                <c:pt idx="249">
                  <c:v>2000.10</c:v>
                </c:pt>
                <c:pt idx="250">
                  <c:v>2000.11</c:v>
                </c:pt>
                <c:pt idx="251">
                  <c:v>2000.12</c:v>
                </c:pt>
                <c:pt idx="252">
                  <c:v>2001.01</c:v>
                </c:pt>
                <c:pt idx="253">
                  <c:v>2001.02</c:v>
                </c:pt>
                <c:pt idx="254">
                  <c:v>2001.03</c:v>
                </c:pt>
                <c:pt idx="255">
                  <c:v>2001.04</c:v>
                </c:pt>
                <c:pt idx="256">
                  <c:v>2001.05</c:v>
                </c:pt>
                <c:pt idx="257">
                  <c:v>2001.06</c:v>
                </c:pt>
                <c:pt idx="258">
                  <c:v>2001.07</c:v>
                </c:pt>
                <c:pt idx="259">
                  <c:v>2001.08</c:v>
                </c:pt>
                <c:pt idx="260">
                  <c:v>2001.09</c:v>
                </c:pt>
                <c:pt idx="261">
                  <c:v>2001.10</c:v>
                </c:pt>
                <c:pt idx="262">
                  <c:v>2001.11</c:v>
                </c:pt>
                <c:pt idx="263">
                  <c:v>2001.12</c:v>
                </c:pt>
                <c:pt idx="264">
                  <c:v>2002.01</c:v>
                </c:pt>
                <c:pt idx="265">
                  <c:v>2002.02</c:v>
                </c:pt>
                <c:pt idx="266">
                  <c:v>2002.03</c:v>
                </c:pt>
                <c:pt idx="267">
                  <c:v>2002.04</c:v>
                </c:pt>
                <c:pt idx="268">
                  <c:v>2002.05</c:v>
                </c:pt>
                <c:pt idx="269">
                  <c:v>2002.06</c:v>
                </c:pt>
                <c:pt idx="270">
                  <c:v>2002.07</c:v>
                </c:pt>
                <c:pt idx="271">
                  <c:v>2002.08</c:v>
                </c:pt>
                <c:pt idx="272">
                  <c:v>2002.09</c:v>
                </c:pt>
                <c:pt idx="273">
                  <c:v>2002.10</c:v>
                </c:pt>
                <c:pt idx="274">
                  <c:v>2002.11</c:v>
                </c:pt>
                <c:pt idx="275">
                  <c:v>2002.12</c:v>
                </c:pt>
              </c:strCache>
            </c:strRef>
          </c:cat>
          <c:val>
            <c:numRef>
              <c:f>Séries!$B$2:$B$277</c:f>
              <c:numCache>
                <c:formatCode>#,##0.0000</c:formatCode>
                <c:ptCount val="276"/>
                <c:pt idx="0">
                  <c:v>7.31</c:v>
                </c:pt>
                <c:pt idx="1">
                  <c:v>7.18</c:v>
                </c:pt>
                <c:pt idx="2">
                  <c:v>7.24</c:v>
                </c:pt>
                <c:pt idx="3">
                  <c:v>6.56</c:v>
                </c:pt>
                <c:pt idx="4">
                  <c:v>6.72</c:v>
                </c:pt>
                <c:pt idx="5">
                  <c:v>6.58</c:v>
                </c:pt>
                <c:pt idx="6">
                  <c:v>6.54</c:v>
                </c:pt>
                <c:pt idx="7">
                  <c:v>6.52</c:v>
                </c:pt>
                <c:pt idx="8">
                  <c:v>6.08</c:v>
                </c:pt>
                <c:pt idx="9">
                  <c:v>6.04</c:v>
                </c:pt>
                <c:pt idx="10">
                  <c:v>5.81</c:v>
                </c:pt>
                <c:pt idx="11">
                  <c:v>5.42</c:v>
                </c:pt>
                <c:pt idx="12">
                  <c:v>7.63</c:v>
                </c:pt>
                <c:pt idx="13">
                  <c:v>7.9</c:v>
                </c:pt>
                <c:pt idx="14">
                  <c:v>8.2199999999999989</c:v>
                </c:pt>
                <c:pt idx="15">
                  <c:v>8.3800000000000008</c:v>
                </c:pt>
                <c:pt idx="16">
                  <c:v>8.16</c:v>
                </c:pt>
                <c:pt idx="17">
                  <c:v>7.99</c:v>
                </c:pt>
                <c:pt idx="18">
                  <c:v>8.26</c:v>
                </c:pt>
                <c:pt idx="19">
                  <c:v>8.3600000000000048</c:v>
                </c:pt>
                <c:pt idx="20">
                  <c:v>7.74</c:v>
                </c:pt>
                <c:pt idx="21">
                  <c:v>7.52</c:v>
                </c:pt>
                <c:pt idx="22">
                  <c:v>7.6599999999999975</c:v>
                </c:pt>
                <c:pt idx="23">
                  <c:v>6.9700000000000024</c:v>
                </c:pt>
                <c:pt idx="24">
                  <c:v>9.18</c:v>
                </c:pt>
                <c:pt idx="25">
                  <c:v>8.120000000000001</c:v>
                </c:pt>
                <c:pt idx="26">
                  <c:v>8.19</c:v>
                </c:pt>
                <c:pt idx="27">
                  <c:v>6.6899999999999995</c:v>
                </c:pt>
                <c:pt idx="28">
                  <c:v>7.2</c:v>
                </c:pt>
                <c:pt idx="29">
                  <c:v>6.94</c:v>
                </c:pt>
                <c:pt idx="30">
                  <c:v>6.9</c:v>
                </c:pt>
                <c:pt idx="31">
                  <c:v>6.72</c:v>
                </c:pt>
                <c:pt idx="32">
                  <c:v>6.34</c:v>
                </c:pt>
                <c:pt idx="33">
                  <c:v>6</c:v>
                </c:pt>
                <c:pt idx="34">
                  <c:v>5.55</c:v>
                </c:pt>
                <c:pt idx="35">
                  <c:v>5.09</c:v>
                </c:pt>
                <c:pt idx="36">
                  <c:v>7.2</c:v>
                </c:pt>
                <c:pt idx="37">
                  <c:v>7.4700000000000024</c:v>
                </c:pt>
                <c:pt idx="38">
                  <c:v>8.0500000000000007</c:v>
                </c:pt>
                <c:pt idx="39">
                  <c:v>8.08</c:v>
                </c:pt>
                <c:pt idx="40">
                  <c:v>7.84</c:v>
                </c:pt>
                <c:pt idx="41">
                  <c:v>7.73</c:v>
                </c:pt>
                <c:pt idx="42">
                  <c:v>7.6099999999999985</c:v>
                </c:pt>
                <c:pt idx="43">
                  <c:v>7.72</c:v>
                </c:pt>
                <c:pt idx="44">
                  <c:v>7.81</c:v>
                </c:pt>
                <c:pt idx="45">
                  <c:v>7.5</c:v>
                </c:pt>
                <c:pt idx="46">
                  <c:v>7.1899999999999995</c:v>
                </c:pt>
                <c:pt idx="47">
                  <c:v>6.6499999999999995</c:v>
                </c:pt>
                <c:pt idx="48">
                  <c:v>8.17</c:v>
                </c:pt>
                <c:pt idx="49">
                  <c:v>8.74</c:v>
                </c:pt>
                <c:pt idx="50">
                  <c:v>9.17</c:v>
                </c:pt>
                <c:pt idx="51">
                  <c:v>8.91</c:v>
                </c:pt>
                <c:pt idx="52">
                  <c:v>9.32</c:v>
                </c:pt>
                <c:pt idx="53">
                  <c:v>8.8000000000000007</c:v>
                </c:pt>
                <c:pt idx="54">
                  <c:v>8.3700000000000028</c:v>
                </c:pt>
                <c:pt idx="55">
                  <c:v>8.33</c:v>
                </c:pt>
                <c:pt idx="56">
                  <c:v>7.64</c:v>
                </c:pt>
                <c:pt idx="57">
                  <c:v>7.29</c:v>
                </c:pt>
                <c:pt idx="58">
                  <c:v>6.94</c:v>
                </c:pt>
                <c:pt idx="59">
                  <c:v>6.08</c:v>
                </c:pt>
                <c:pt idx="60">
                  <c:v>7.1099999999999985</c:v>
                </c:pt>
                <c:pt idx="61">
                  <c:v>7.25</c:v>
                </c:pt>
                <c:pt idx="62">
                  <c:v>7.22</c:v>
                </c:pt>
                <c:pt idx="63">
                  <c:v>6.9</c:v>
                </c:pt>
                <c:pt idx="64">
                  <c:v>6.57</c:v>
                </c:pt>
                <c:pt idx="65">
                  <c:v>6.26</c:v>
                </c:pt>
                <c:pt idx="66">
                  <c:v>5.9700000000000024</c:v>
                </c:pt>
                <c:pt idx="67">
                  <c:v>5.57</c:v>
                </c:pt>
                <c:pt idx="68">
                  <c:v>5.21</c:v>
                </c:pt>
                <c:pt idx="69">
                  <c:v>4.6899999999999995</c:v>
                </c:pt>
                <c:pt idx="70">
                  <c:v>4.3199999999999985</c:v>
                </c:pt>
                <c:pt idx="71">
                  <c:v>3.7600000000000002</c:v>
                </c:pt>
                <c:pt idx="72">
                  <c:v>4.68</c:v>
                </c:pt>
                <c:pt idx="73">
                  <c:v>4.99</c:v>
                </c:pt>
                <c:pt idx="74">
                  <c:v>4.87</c:v>
                </c:pt>
                <c:pt idx="75">
                  <c:v>4.57</c:v>
                </c:pt>
                <c:pt idx="76">
                  <c:v>4.4700000000000024</c:v>
                </c:pt>
                <c:pt idx="77">
                  <c:v>4.1599999999999975</c:v>
                </c:pt>
                <c:pt idx="78">
                  <c:v>3.9899999999999998</c:v>
                </c:pt>
                <c:pt idx="79">
                  <c:v>3.8499999999999988</c:v>
                </c:pt>
                <c:pt idx="80">
                  <c:v>3.57</c:v>
                </c:pt>
                <c:pt idx="81">
                  <c:v>3.24</c:v>
                </c:pt>
                <c:pt idx="82">
                  <c:v>2.9</c:v>
                </c:pt>
                <c:pt idx="83">
                  <c:v>2.57</c:v>
                </c:pt>
                <c:pt idx="84">
                  <c:v>3.4899999999999998</c:v>
                </c:pt>
                <c:pt idx="85">
                  <c:v>3.64</c:v>
                </c:pt>
                <c:pt idx="86">
                  <c:v>3.67</c:v>
                </c:pt>
                <c:pt idx="87">
                  <c:v>3.74</c:v>
                </c:pt>
                <c:pt idx="88">
                  <c:v>4.3099999999999996</c:v>
                </c:pt>
                <c:pt idx="89">
                  <c:v>4.8599999999999985</c:v>
                </c:pt>
                <c:pt idx="90">
                  <c:v>4.8599999999999985</c:v>
                </c:pt>
                <c:pt idx="91">
                  <c:v>4.57</c:v>
                </c:pt>
                <c:pt idx="92">
                  <c:v>4.41</c:v>
                </c:pt>
                <c:pt idx="93">
                  <c:v>4.26</c:v>
                </c:pt>
                <c:pt idx="94">
                  <c:v>3.94</c:v>
                </c:pt>
                <c:pt idx="95">
                  <c:v>3.22</c:v>
                </c:pt>
                <c:pt idx="96">
                  <c:v>4.1399999999999997</c:v>
                </c:pt>
                <c:pt idx="97">
                  <c:v>4.8599999999999985</c:v>
                </c:pt>
                <c:pt idx="98">
                  <c:v>4.76</c:v>
                </c:pt>
                <c:pt idx="99">
                  <c:v>4.3599999999999985</c:v>
                </c:pt>
                <c:pt idx="100">
                  <c:v>4.3199999999999985</c:v>
                </c:pt>
                <c:pt idx="101">
                  <c:v>4.18</c:v>
                </c:pt>
                <c:pt idx="102">
                  <c:v>4.1899999999999995</c:v>
                </c:pt>
                <c:pt idx="103">
                  <c:v>4.3599999999999985</c:v>
                </c:pt>
                <c:pt idx="104">
                  <c:v>4.1899999999999995</c:v>
                </c:pt>
                <c:pt idx="105">
                  <c:v>3.9099999999999997</c:v>
                </c:pt>
                <c:pt idx="106">
                  <c:v>3.6</c:v>
                </c:pt>
                <c:pt idx="107">
                  <c:v>3.34</c:v>
                </c:pt>
                <c:pt idx="108">
                  <c:v>4.21</c:v>
                </c:pt>
                <c:pt idx="109">
                  <c:v>4.4000000000000004</c:v>
                </c:pt>
                <c:pt idx="110">
                  <c:v>4.53</c:v>
                </c:pt>
                <c:pt idx="111">
                  <c:v>4.24</c:v>
                </c:pt>
                <c:pt idx="112">
                  <c:v>3.61</c:v>
                </c:pt>
                <c:pt idx="113">
                  <c:v>3.62</c:v>
                </c:pt>
                <c:pt idx="114">
                  <c:v>3.4099999999999997</c:v>
                </c:pt>
                <c:pt idx="115">
                  <c:v>3.4699999999999998</c:v>
                </c:pt>
                <c:pt idx="116">
                  <c:v>3.44</c:v>
                </c:pt>
                <c:pt idx="117">
                  <c:v>3.2800000000000002</c:v>
                </c:pt>
                <c:pt idx="118">
                  <c:v>2.73</c:v>
                </c:pt>
                <c:pt idx="119">
                  <c:v>2.7</c:v>
                </c:pt>
                <c:pt idx="120">
                  <c:v>3.56</c:v>
                </c:pt>
                <c:pt idx="121">
                  <c:v>3.8299999999999987</c:v>
                </c:pt>
                <c:pt idx="122">
                  <c:v>4.4000000000000004</c:v>
                </c:pt>
                <c:pt idx="123">
                  <c:v>5.17</c:v>
                </c:pt>
                <c:pt idx="124">
                  <c:v>5.6499999999999995</c:v>
                </c:pt>
                <c:pt idx="125">
                  <c:v>5.28</c:v>
                </c:pt>
                <c:pt idx="126">
                  <c:v>4.8599999999999985</c:v>
                </c:pt>
                <c:pt idx="127">
                  <c:v>4.8599999999999985</c:v>
                </c:pt>
                <c:pt idx="128">
                  <c:v>4.59</c:v>
                </c:pt>
                <c:pt idx="129">
                  <c:v>4.55</c:v>
                </c:pt>
                <c:pt idx="130">
                  <c:v>4.6199999999999966</c:v>
                </c:pt>
                <c:pt idx="131">
                  <c:v>4.46</c:v>
                </c:pt>
                <c:pt idx="132">
                  <c:v>5.67</c:v>
                </c:pt>
                <c:pt idx="133">
                  <c:v>5.9300000000000024</c:v>
                </c:pt>
                <c:pt idx="134">
                  <c:v>6.41</c:v>
                </c:pt>
                <c:pt idx="135">
                  <c:v>6.14</c:v>
                </c:pt>
                <c:pt idx="136">
                  <c:v>6.22</c:v>
                </c:pt>
                <c:pt idx="137">
                  <c:v>5.3</c:v>
                </c:pt>
                <c:pt idx="138">
                  <c:v>4.07</c:v>
                </c:pt>
                <c:pt idx="139">
                  <c:v>4.37</c:v>
                </c:pt>
                <c:pt idx="140">
                  <c:v>4.6499999999999995</c:v>
                </c:pt>
                <c:pt idx="141">
                  <c:v>4.71</c:v>
                </c:pt>
                <c:pt idx="142">
                  <c:v>4.8499999999999996</c:v>
                </c:pt>
                <c:pt idx="143">
                  <c:v>4.6099999999999985</c:v>
                </c:pt>
                <c:pt idx="144">
                  <c:v>5.25</c:v>
                </c:pt>
                <c:pt idx="145">
                  <c:v>6.78</c:v>
                </c:pt>
                <c:pt idx="146">
                  <c:v>6.84</c:v>
                </c:pt>
                <c:pt idx="147">
                  <c:v>6.55</c:v>
                </c:pt>
                <c:pt idx="148">
                  <c:v>6.98</c:v>
                </c:pt>
                <c:pt idx="149">
                  <c:v>5.54</c:v>
                </c:pt>
                <c:pt idx="150">
                  <c:v>5.73</c:v>
                </c:pt>
                <c:pt idx="151">
                  <c:v>6.33</c:v>
                </c:pt>
                <c:pt idx="152">
                  <c:v>6.17</c:v>
                </c:pt>
                <c:pt idx="153">
                  <c:v>6.26</c:v>
                </c:pt>
                <c:pt idx="154">
                  <c:v>6.28</c:v>
                </c:pt>
                <c:pt idx="155">
                  <c:v>5.01</c:v>
                </c:pt>
                <c:pt idx="156">
                  <c:v>6.45</c:v>
                </c:pt>
                <c:pt idx="157">
                  <c:v>6.3</c:v>
                </c:pt>
                <c:pt idx="158">
                  <c:v>6.25</c:v>
                </c:pt>
                <c:pt idx="159">
                  <c:v>6.57</c:v>
                </c:pt>
                <c:pt idx="160">
                  <c:v>5.73</c:v>
                </c:pt>
                <c:pt idx="161">
                  <c:v>5.31</c:v>
                </c:pt>
                <c:pt idx="162">
                  <c:v>5.6099999999999985</c:v>
                </c:pt>
                <c:pt idx="163">
                  <c:v>5.71</c:v>
                </c:pt>
                <c:pt idx="164">
                  <c:v>5.51</c:v>
                </c:pt>
                <c:pt idx="165">
                  <c:v>5.4300000000000024</c:v>
                </c:pt>
                <c:pt idx="166">
                  <c:v>5.1499999999999995</c:v>
                </c:pt>
                <c:pt idx="167">
                  <c:v>4.95</c:v>
                </c:pt>
                <c:pt idx="168">
                  <c:v>5.92</c:v>
                </c:pt>
                <c:pt idx="169">
                  <c:v>5.94</c:v>
                </c:pt>
                <c:pt idx="170">
                  <c:v>6.31</c:v>
                </c:pt>
                <c:pt idx="171">
                  <c:v>5.8</c:v>
                </c:pt>
                <c:pt idx="172">
                  <c:v>5.55</c:v>
                </c:pt>
                <c:pt idx="173">
                  <c:v>5.8599999999999985</c:v>
                </c:pt>
                <c:pt idx="174">
                  <c:v>5.79</c:v>
                </c:pt>
                <c:pt idx="175">
                  <c:v>5.85</c:v>
                </c:pt>
                <c:pt idx="176">
                  <c:v>5.3</c:v>
                </c:pt>
                <c:pt idx="177">
                  <c:v>4.8499999999999996</c:v>
                </c:pt>
                <c:pt idx="178">
                  <c:v>4.29</c:v>
                </c:pt>
                <c:pt idx="179">
                  <c:v>3.7800000000000002</c:v>
                </c:pt>
                <c:pt idx="180">
                  <c:v>4.67</c:v>
                </c:pt>
                <c:pt idx="181">
                  <c:v>4.4800000000000004</c:v>
                </c:pt>
                <c:pt idx="182">
                  <c:v>4.7699999999999996</c:v>
                </c:pt>
                <c:pt idx="183">
                  <c:v>4.67</c:v>
                </c:pt>
                <c:pt idx="184">
                  <c:v>4.71</c:v>
                </c:pt>
                <c:pt idx="185">
                  <c:v>4.8899999999999997</c:v>
                </c:pt>
                <c:pt idx="186">
                  <c:v>5.18</c:v>
                </c:pt>
                <c:pt idx="187">
                  <c:v>5.21</c:v>
                </c:pt>
                <c:pt idx="188">
                  <c:v>5.46</c:v>
                </c:pt>
                <c:pt idx="189">
                  <c:v>5.35</c:v>
                </c:pt>
                <c:pt idx="190">
                  <c:v>5.2</c:v>
                </c:pt>
                <c:pt idx="191">
                  <c:v>4.95</c:v>
                </c:pt>
                <c:pt idx="192">
                  <c:v>5.56</c:v>
                </c:pt>
                <c:pt idx="193">
                  <c:v>6.22</c:v>
                </c:pt>
                <c:pt idx="194">
                  <c:v>6.73</c:v>
                </c:pt>
                <c:pt idx="195">
                  <c:v>6.48</c:v>
                </c:pt>
                <c:pt idx="196">
                  <c:v>6.34</c:v>
                </c:pt>
                <c:pt idx="197">
                  <c:v>6.28</c:v>
                </c:pt>
                <c:pt idx="198">
                  <c:v>5.96</c:v>
                </c:pt>
                <c:pt idx="199">
                  <c:v>5.98</c:v>
                </c:pt>
                <c:pt idx="200">
                  <c:v>5.63</c:v>
                </c:pt>
                <c:pt idx="201">
                  <c:v>5.41</c:v>
                </c:pt>
                <c:pt idx="202">
                  <c:v>4.87</c:v>
                </c:pt>
                <c:pt idx="203">
                  <c:v>4.25</c:v>
                </c:pt>
                <c:pt idx="204">
                  <c:v>5.49</c:v>
                </c:pt>
                <c:pt idx="205">
                  <c:v>5.94</c:v>
                </c:pt>
                <c:pt idx="206">
                  <c:v>6.34</c:v>
                </c:pt>
                <c:pt idx="207">
                  <c:v>6.13</c:v>
                </c:pt>
                <c:pt idx="208">
                  <c:v>6.39</c:v>
                </c:pt>
                <c:pt idx="209">
                  <c:v>6.8</c:v>
                </c:pt>
                <c:pt idx="210">
                  <c:v>6.52</c:v>
                </c:pt>
                <c:pt idx="211">
                  <c:v>6.42</c:v>
                </c:pt>
                <c:pt idx="212">
                  <c:v>6.13</c:v>
                </c:pt>
                <c:pt idx="213">
                  <c:v>6.21</c:v>
                </c:pt>
                <c:pt idx="214">
                  <c:v>5.81</c:v>
                </c:pt>
                <c:pt idx="215">
                  <c:v>5.53</c:v>
                </c:pt>
                <c:pt idx="216">
                  <c:v>7.94</c:v>
                </c:pt>
                <c:pt idx="217">
                  <c:v>8.4</c:v>
                </c:pt>
                <c:pt idx="218">
                  <c:v>8.93</c:v>
                </c:pt>
                <c:pt idx="219">
                  <c:v>8.9</c:v>
                </c:pt>
                <c:pt idx="220">
                  <c:v>8.8800000000000008</c:v>
                </c:pt>
                <c:pt idx="221">
                  <c:v>8.7100000000000009</c:v>
                </c:pt>
                <c:pt idx="222">
                  <c:v>8.74</c:v>
                </c:pt>
                <c:pt idx="223">
                  <c:v>8.48</c:v>
                </c:pt>
                <c:pt idx="224">
                  <c:v>8.25</c:v>
                </c:pt>
                <c:pt idx="225">
                  <c:v>8.02</c:v>
                </c:pt>
                <c:pt idx="226">
                  <c:v>7.76</c:v>
                </c:pt>
                <c:pt idx="227">
                  <c:v>7.13</c:v>
                </c:pt>
                <c:pt idx="228">
                  <c:v>8.44</c:v>
                </c:pt>
                <c:pt idx="229">
                  <c:v>8.4600000000000026</c:v>
                </c:pt>
                <c:pt idx="230">
                  <c:v>8.92</c:v>
                </c:pt>
                <c:pt idx="231">
                  <c:v>8.7800000000000011</c:v>
                </c:pt>
                <c:pt idx="232">
                  <c:v>8.3700000000000028</c:v>
                </c:pt>
                <c:pt idx="233">
                  <c:v>8.4</c:v>
                </c:pt>
                <c:pt idx="234">
                  <c:v>8.120000000000001</c:v>
                </c:pt>
                <c:pt idx="235">
                  <c:v>8.34</c:v>
                </c:pt>
                <c:pt idx="236">
                  <c:v>7.9639999999999995</c:v>
                </c:pt>
                <c:pt idx="237">
                  <c:v>8.16</c:v>
                </c:pt>
                <c:pt idx="238">
                  <c:v>8.0060000000000002</c:v>
                </c:pt>
                <c:pt idx="239">
                  <c:v>7.1059999999999945</c:v>
                </c:pt>
                <c:pt idx="240">
                  <c:v>8.3520000000000234</c:v>
                </c:pt>
                <c:pt idx="241">
                  <c:v>8.9040000000000035</c:v>
                </c:pt>
                <c:pt idx="242">
                  <c:v>9.0290000000000017</c:v>
                </c:pt>
                <c:pt idx="243">
                  <c:v>8.4620000000000068</c:v>
                </c:pt>
                <c:pt idx="244">
                  <c:v>8.4450000000000003</c:v>
                </c:pt>
                <c:pt idx="245">
                  <c:v>8.1230000000000011</c:v>
                </c:pt>
                <c:pt idx="246">
                  <c:v>7.851</c:v>
                </c:pt>
                <c:pt idx="247">
                  <c:v>7.7700000000000014</c:v>
                </c:pt>
                <c:pt idx="248">
                  <c:v>7.3330000000000002</c:v>
                </c:pt>
                <c:pt idx="249">
                  <c:v>7.5</c:v>
                </c:pt>
                <c:pt idx="250">
                  <c:v>6.798</c:v>
                </c:pt>
                <c:pt idx="251">
                  <c:v>5.577</c:v>
                </c:pt>
                <c:pt idx="252">
                  <c:v>6.28</c:v>
                </c:pt>
                <c:pt idx="253">
                  <c:v>6.4080000000000004</c:v>
                </c:pt>
                <c:pt idx="254">
                  <c:v>6.9480000000000004</c:v>
                </c:pt>
                <c:pt idx="255">
                  <c:v>7.0049999999999955</c:v>
                </c:pt>
                <c:pt idx="256">
                  <c:v>7.5519999999999996</c:v>
                </c:pt>
                <c:pt idx="257">
                  <c:v>6.9569999999999999</c:v>
                </c:pt>
                <c:pt idx="258">
                  <c:v>6.7359999999999998</c:v>
                </c:pt>
                <c:pt idx="259">
                  <c:v>6.8010000000000002</c:v>
                </c:pt>
                <c:pt idx="260">
                  <c:v>6.7590000000000003</c:v>
                </c:pt>
                <c:pt idx="261">
                  <c:v>7.1259999999999897</c:v>
                </c:pt>
                <c:pt idx="262">
                  <c:v>6.9930000000000003</c:v>
                </c:pt>
                <c:pt idx="263">
                  <c:v>6.4260000000000002</c:v>
                </c:pt>
                <c:pt idx="264">
                  <c:v>7.5110000000000001</c:v>
                </c:pt>
                <c:pt idx="265">
                  <c:v>7.7910000000000004</c:v>
                </c:pt>
                <c:pt idx="266">
                  <c:v>7.7590000000000003</c:v>
                </c:pt>
                <c:pt idx="267">
                  <c:v>8.2439999999999998</c:v>
                </c:pt>
                <c:pt idx="268">
                  <c:v>8.4700000000000006</c:v>
                </c:pt>
                <c:pt idx="269">
                  <c:v>8.2720000000000002</c:v>
                </c:pt>
                <c:pt idx="270">
                  <c:v>8.213000000000001</c:v>
                </c:pt>
                <c:pt idx="271">
                  <c:v>8.0510000000000002</c:v>
                </c:pt>
                <c:pt idx="272">
                  <c:v>8.2570000000000014</c:v>
                </c:pt>
                <c:pt idx="273">
                  <c:v>8.0680000000000014</c:v>
                </c:pt>
                <c:pt idx="274">
                  <c:v>7.7669999999999995</c:v>
                </c:pt>
                <c:pt idx="275">
                  <c:v>6.1689999999999898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3E-4652-83A3-75363E09E6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837184"/>
        <c:axId val="155838720"/>
      </c:lineChart>
      <c:catAx>
        <c:axId val="15583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838720"/>
        <c:crosses val="autoZero"/>
        <c:auto val="1"/>
        <c:lblAlgn val="ctr"/>
        <c:lblOffset val="100"/>
        <c:noMultiLvlLbl val="0"/>
      </c:catAx>
      <c:valAx>
        <c:axId val="15583872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55837184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taxa de cambio comercial - compra - media mes (janeiro de 1995 - agosto 2011)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cambio comercial - compra - media mes</c:v>
          </c:tx>
          <c:spPr>
            <a:ln w="57150">
              <a:solidFill>
                <a:srgbClr val="FFFFFF"/>
              </a:solidFill>
            </a:ln>
          </c:spPr>
          <c:marker>
            <c:symbol val="none"/>
          </c:marker>
          <c:cat>
            <c:strRef>
              <c:f>Séries!$A$506:$A$705</c:f>
              <c:strCache>
                <c:ptCount val="200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  <c:pt idx="199">
                  <c:v>2011.08</c:v>
                </c:pt>
              </c:strCache>
            </c:strRef>
          </c:cat>
          <c:val>
            <c:numRef>
              <c:f>Séries!$B$506:$B$705</c:f>
              <c:numCache>
                <c:formatCode>#,##0.0000</c:formatCode>
                <c:ptCount val="200"/>
                <c:pt idx="0">
                  <c:v>0.84510000000000063</c:v>
                </c:pt>
                <c:pt idx="1">
                  <c:v>0.83880000000000166</c:v>
                </c:pt>
                <c:pt idx="2">
                  <c:v>0.88739999999999997</c:v>
                </c:pt>
                <c:pt idx="3">
                  <c:v>0.90549999999999997</c:v>
                </c:pt>
                <c:pt idx="4">
                  <c:v>0.89539999999999997</c:v>
                </c:pt>
                <c:pt idx="5">
                  <c:v>0.91200000000000003</c:v>
                </c:pt>
                <c:pt idx="6">
                  <c:v>0.92680000000000062</c:v>
                </c:pt>
                <c:pt idx="7">
                  <c:v>0.94000000000000061</c:v>
                </c:pt>
                <c:pt idx="8">
                  <c:v>0.95080000000000064</c:v>
                </c:pt>
                <c:pt idx="9">
                  <c:v>0.95870000000000166</c:v>
                </c:pt>
                <c:pt idx="10">
                  <c:v>0.96240000000000003</c:v>
                </c:pt>
                <c:pt idx="11">
                  <c:v>0.96730000000000005</c:v>
                </c:pt>
                <c:pt idx="12">
                  <c:v>0.97350000000000003</c:v>
                </c:pt>
                <c:pt idx="13">
                  <c:v>0.98009999999999997</c:v>
                </c:pt>
                <c:pt idx="14">
                  <c:v>0.98529999999999951</c:v>
                </c:pt>
                <c:pt idx="15">
                  <c:v>0.9893999999999995</c:v>
                </c:pt>
                <c:pt idx="16">
                  <c:v>0.9944999999999995</c:v>
                </c:pt>
                <c:pt idx="17">
                  <c:v>1.0004999999999966</c:v>
                </c:pt>
                <c:pt idx="18">
                  <c:v>1.0061</c:v>
                </c:pt>
                <c:pt idx="19">
                  <c:v>1.0125999999999966</c:v>
                </c:pt>
                <c:pt idx="20">
                  <c:v>1.0185</c:v>
                </c:pt>
                <c:pt idx="21">
                  <c:v>1.0243</c:v>
                </c:pt>
                <c:pt idx="22">
                  <c:v>1.0295999999999959</c:v>
                </c:pt>
                <c:pt idx="23">
                  <c:v>1.0365</c:v>
                </c:pt>
                <c:pt idx="24">
                  <c:v>1.0421</c:v>
                </c:pt>
                <c:pt idx="25">
                  <c:v>1.0485</c:v>
                </c:pt>
                <c:pt idx="26">
                  <c:v>1.0558999999999958</c:v>
                </c:pt>
                <c:pt idx="27">
                  <c:v>1.0601</c:v>
                </c:pt>
                <c:pt idx="28">
                  <c:v>1.0674999999999963</c:v>
                </c:pt>
                <c:pt idx="29">
                  <c:v>1.0737999999999961</c:v>
                </c:pt>
                <c:pt idx="30">
                  <c:v>1.0798999999999961</c:v>
                </c:pt>
                <c:pt idx="31">
                  <c:v>1.0871</c:v>
                </c:pt>
                <c:pt idx="32">
                  <c:v>1.0928</c:v>
                </c:pt>
                <c:pt idx="33">
                  <c:v>1.0992999999999966</c:v>
                </c:pt>
                <c:pt idx="34">
                  <c:v>1.1065</c:v>
                </c:pt>
                <c:pt idx="35">
                  <c:v>1.1128</c:v>
                </c:pt>
                <c:pt idx="36">
                  <c:v>1.1191</c:v>
                </c:pt>
                <c:pt idx="37">
                  <c:v>1.1263000000000001</c:v>
                </c:pt>
                <c:pt idx="38">
                  <c:v>1.1329</c:v>
                </c:pt>
                <c:pt idx="39">
                  <c:v>1.1404000000000001</c:v>
                </c:pt>
                <c:pt idx="40">
                  <c:v>1.1473</c:v>
                </c:pt>
                <c:pt idx="41">
                  <c:v>1.1537999999999966</c:v>
                </c:pt>
                <c:pt idx="42">
                  <c:v>1.1607000000000001</c:v>
                </c:pt>
                <c:pt idx="43">
                  <c:v>1.1709000000000001</c:v>
                </c:pt>
                <c:pt idx="44">
                  <c:v>1.1800999999999999</c:v>
                </c:pt>
                <c:pt idx="45">
                  <c:v>1.1876</c:v>
                </c:pt>
                <c:pt idx="46">
                  <c:v>1.1929000000000001</c:v>
                </c:pt>
                <c:pt idx="47">
                  <c:v>1.2045999999999963</c:v>
                </c:pt>
                <c:pt idx="48">
                  <c:v>1.5010999999999961</c:v>
                </c:pt>
                <c:pt idx="49">
                  <c:v>1.9129</c:v>
                </c:pt>
                <c:pt idx="50">
                  <c:v>1.8959999999999964</c:v>
                </c:pt>
                <c:pt idx="51">
                  <c:v>1.6933</c:v>
                </c:pt>
                <c:pt idx="52">
                  <c:v>1.6827000000000001</c:v>
                </c:pt>
                <c:pt idx="53">
                  <c:v>1.7645999999999966</c:v>
                </c:pt>
                <c:pt idx="54">
                  <c:v>1.7994999999999961</c:v>
                </c:pt>
                <c:pt idx="55">
                  <c:v>1.8800000000000001</c:v>
                </c:pt>
                <c:pt idx="56">
                  <c:v>1.8973</c:v>
                </c:pt>
                <c:pt idx="57">
                  <c:v>1.9686999999999999</c:v>
                </c:pt>
                <c:pt idx="58">
                  <c:v>1.9291</c:v>
                </c:pt>
                <c:pt idx="59">
                  <c:v>1.8420000000000001</c:v>
                </c:pt>
                <c:pt idx="60">
                  <c:v>1.8028999999999966</c:v>
                </c:pt>
                <c:pt idx="61">
                  <c:v>1.7745</c:v>
                </c:pt>
                <c:pt idx="62">
                  <c:v>1.7411999999999961</c:v>
                </c:pt>
                <c:pt idx="63">
                  <c:v>1.7673999999999961</c:v>
                </c:pt>
                <c:pt idx="64">
                  <c:v>1.8270999999999966</c:v>
                </c:pt>
                <c:pt idx="65">
                  <c:v>1.8074999999999966</c:v>
                </c:pt>
                <c:pt idx="66">
                  <c:v>1.7969999999999966</c:v>
                </c:pt>
                <c:pt idx="67">
                  <c:v>1.8084</c:v>
                </c:pt>
                <c:pt idx="68">
                  <c:v>1.8384</c:v>
                </c:pt>
                <c:pt idx="69">
                  <c:v>1.8788</c:v>
                </c:pt>
                <c:pt idx="70">
                  <c:v>1.9472</c:v>
                </c:pt>
                <c:pt idx="71">
                  <c:v>1.9624999999999999</c:v>
                </c:pt>
                <c:pt idx="72">
                  <c:v>1.9537</c:v>
                </c:pt>
                <c:pt idx="73">
                  <c:v>2.0011000000000001</c:v>
                </c:pt>
                <c:pt idx="74">
                  <c:v>2.0882000000000001</c:v>
                </c:pt>
                <c:pt idx="75">
                  <c:v>2.1917</c:v>
                </c:pt>
                <c:pt idx="76">
                  <c:v>2.2963999999999998</c:v>
                </c:pt>
                <c:pt idx="77">
                  <c:v>2.3749999999999987</c:v>
                </c:pt>
                <c:pt idx="78">
                  <c:v>2.4651999999999998</c:v>
                </c:pt>
                <c:pt idx="79">
                  <c:v>2.5097999999999998</c:v>
                </c:pt>
                <c:pt idx="80">
                  <c:v>2.6709000000000001</c:v>
                </c:pt>
                <c:pt idx="81">
                  <c:v>2.7393999999999998</c:v>
                </c:pt>
                <c:pt idx="82">
                  <c:v>2.5423</c:v>
                </c:pt>
                <c:pt idx="83">
                  <c:v>2.3618999999999977</c:v>
                </c:pt>
                <c:pt idx="84">
                  <c:v>2.3771</c:v>
                </c:pt>
                <c:pt idx="85">
                  <c:v>2.4187999999999987</c:v>
                </c:pt>
                <c:pt idx="86">
                  <c:v>2.3457999999999997</c:v>
                </c:pt>
                <c:pt idx="87">
                  <c:v>2.3195999999999977</c:v>
                </c:pt>
                <c:pt idx="88">
                  <c:v>2.4795999999999987</c:v>
                </c:pt>
                <c:pt idx="89">
                  <c:v>2.7132000000000001</c:v>
                </c:pt>
                <c:pt idx="90">
                  <c:v>2.9337999999999997</c:v>
                </c:pt>
                <c:pt idx="91">
                  <c:v>3.1093000000000002</c:v>
                </c:pt>
                <c:pt idx="92">
                  <c:v>3.3411999999999997</c:v>
                </c:pt>
                <c:pt idx="93">
                  <c:v>3.8050999999999977</c:v>
                </c:pt>
                <c:pt idx="94">
                  <c:v>3.5755999999999997</c:v>
                </c:pt>
                <c:pt idx="95">
                  <c:v>3.6251000000000002</c:v>
                </c:pt>
                <c:pt idx="96">
                  <c:v>3.4375999999999998</c:v>
                </c:pt>
                <c:pt idx="97">
                  <c:v>3.59</c:v>
                </c:pt>
                <c:pt idx="98">
                  <c:v>3.4460999999999977</c:v>
                </c:pt>
                <c:pt idx="99">
                  <c:v>3.1179000000000001</c:v>
                </c:pt>
                <c:pt idx="100">
                  <c:v>2.9548999999999968</c:v>
                </c:pt>
                <c:pt idx="101">
                  <c:v>2.8823999999999987</c:v>
                </c:pt>
                <c:pt idx="102">
                  <c:v>2.8789999999999987</c:v>
                </c:pt>
                <c:pt idx="103">
                  <c:v>3.0017</c:v>
                </c:pt>
                <c:pt idx="104">
                  <c:v>2.9219999999999997</c:v>
                </c:pt>
                <c:pt idx="105">
                  <c:v>2.8607</c:v>
                </c:pt>
                <c:pt idx="106">
                  <c:v>2.9129999999999967</c:v>
                </c:pt>
                <c:pt idx="107">
                  <c:v>2.9245000000000001</c:v>
                </c:pt>
                <c:pt idx="108">
                  <c:v>2.8509999999999978</c:v>
                </c:pt>
                <c:pt idx="109">
                  <c:v>2.9295</c:v>
                </c:pt>
                <c:pt idx="110">
                  <c:v>2.9047000000000001</c:v>
                </c:pt>
                <c:pt idx="111">
                  <c:v>2.9051999999999998</c:v>
                </c:pt>
                <c:pt idx="112">
                  <c:v>3.0995999999999997</c:v>
                </c:pt>
                <c:pt idx="113">
                  <c:v>3.1282999999999999</c:v>
                </c:pt>
                <c:pt idx="114">
                  <c:v>3.0359999999999987</c:v>
                </c:pt>
                <c:pt idx="115">
                  <c:v>3.0021</c:v>
                </c:pt>
                <c:pt idx="116">
                  <c:v>2.8902999999999968</c:v>
                </c:pt>
                <c:pt idx="117">
                  <c:v>2.8520999999999925</c:v>
                </c:pt>
                <c:pt idx="118">
                  <c:v>2.7852000000000001</c:v>
                </c:pt>
                <c:pt idx="119">
                  <c:v>2.7174</c:v>
                </c:pt>
                <c:pt idx="120">
                  <c:v>2.6921999999999997</c:v>
                </c:pt>
                <c:pt idx="121">
                  <c:v>2.597</c:v>
                </c:pt>
                <c:pt idx="122">
                  <c:v>2.7039000000000066</c:v>
                </c:pt>
                <c:pt idx="123">
                  <c:v>2.5783999999999998</c:v>
                </c:pt>
                <c:pt idx="124">
                  <c:v>2.4519999999999977</c:v>
                </c:pt>
                <c:pt idx="125">
                  <c:v>2.4126999999999925</c:v>
                </c:pt>
                <c:pt idx="126">
                  <c:v>2.3726999999999925</c:v>
                </c:pt>
                <c:pt idx="127">
                  <c:v>2.3597999999999977</c:v>
                </c:pt>
                <c:pt idx="128">
                  <c:v>2.2936000000000001</c:v>
                </c:pt>
                <c:pt idx="129">
                  <c:v>2.2557</c:v>
                </c:pt>
                <c:pt idx="130">
                  <c:v>2.21</c:v>
                </c:pt>
                <c:pt idx="131">
                  <c:v>2.2847000000000066</c:v>
                </c:pt>
                <c:pt idx="132">
                  <c:v>2.2730999999999999</c:v>
                </c:pt>
                <c:pt idx="133">
                  <c:v>2.1610999999999998</c:v>
                </c:pt>
                <c:pt idx="134">
                  <c:v>2.1511999999999998</c:v>
                </c:pt>
                <c:pt idx="135">
                  <c:v>2.1284999999999998</c:v>
                </c:pt>
                <c:pt idx="136">
                  <c:v>2.1772999999999998</c:v>
                </c:pt>
                <c:pt idx="137">
                  <c:v>2.2475000000000076</c:v>
                </c:pt>
                <c:pt idx="138">
                  <c:v>2.1884999999999999</c:v>
                </c:pt>
                <c:pt idx="139">
                  <c:v>2.1551</c:v>
                </c:pt>
                <c:pt idx="140">
                  <c:v>2.1678999999999999</c:v>
                </c:pt>
                <c:pt idx="141">
                  <c:v>2.1475000000000066</c:v>
                </c:pt>
                <c:pt idx="142">
                  <c:v>2.1570999999999998</c:v>
                </c:pt>
                <c:pt idx="143">
                  <c:v>2.1490999999999998</c:v>
                </c:pt>
                <c:pt idx="144">
                  <c:v>2.1377000000000002</c:v>
                </c:pt>
                <c:pt idx="145">
                  <c:v>2.0954999999999977</c:v>
                </c:pt>
                <c:pt idx="146">
                  <c:v>2.0878999999999999</c:v>
                </c:pt>
                <c:pt idx="147">
                  <c:v>2.0311999999999997</c:v>
                </c:pt>
                <c:pt idx="148">
                  <c:v>1.9807999999999999</c:v>
                </c:pt>
                <c:pt idx="149">
                  <c:v>1.9311</c:v>
                </c:pt>
                <c:pt idx="150">
                  <c:v>1.8819999999999963</c:v>
                </c:pt>
                <c:pt idx="151">
                  <c:v>1.9652000000000001</c:v>
                </c:pt>
                <c:pt idx="152">
                  <c:v>1.8988</c:v>
                </c:pt>
                <c:pt idx="153">
                  <c:v>1.8002</c:v>
                </c:pt>
                <c:pt idx="154">
                  <c:v>1.7690999999999963</c:v>
                </c:pt>
                <c:pt idx="155">
                  <c:v>1.7851999999999963</c:v>
                </c:pt>
                <c:pt idx="156">
                  <c:v>1.7734999999999959</c:v>
                </c:pt>
                <c:pt idx="157">
                  <c:v>1.7268999999999961</c:v>
                </c:pt>
                <c:pt idx="158">
                  <c:v>1.7067999999999961</c:v>
                </c:pt>
                <c:pt idx="159">
                  <c:v>1.6880999999999999</c:v>
                </c:pt>
                <c:pt idx="160">
                  <c:v>1.6597</c:v>
                </c:pt>
                <c:pt idx="161">
                  <c:v>1.6181000000000001</c:v>
                </c:pt>
                <c:pt idx="162">
                  <c:v>1.5906</c:v>
                </c:pt>
                <c:pt idx="163">
                  <c:v>1.6114999999999966</c:v>
                </c:pt>
                <c:pt idx="164">
                  <c:v>1.7988</c:v>
                </c:pt>
                <c:pt idx="165">
                  <c:v>2.1720999999999977</c:v>
                </c:pt>
                <c:pt idx="166">
                  <c:v>2.2654999999999998</c:v>
                </c:pt>
                <c:pt idx="167">
                  <c:v>2.3935999999999997</c:v>
                </c:pt>
                <c:pt idx="168">
                  <c:v>2.3065999999999987</c:v>
                </c:pt>
                <c:pt idx="169">
                  <c:v>2.3118999999999925</c:v>
                </c:pt>
                <c:pt idx="170">
                  <c:v>2.3129999999999935</c:v>
                </c:pt>
                <c:pt idx="171">
                  <c:v>2.2050999999999998</c:v>
                </c:pt>
                <c:pt idx="172">
                  <c:v>2.0600999999999998</c:v>
                </c:pt>
                <c:pt idx="173">
                  <c:v>1.9568000000000001</c:v>
                </c:pt>
                <c:pt idx="174">
                  <c:v>1.9319999999999966</c:v>
                </c:pt>
                <c:pt idx="175">
                  <c:v>1.8444</c:v>
                </c:pt>
                <c:pt idx="176">
                  <c:v>1.819</c:v>
                </c:pt>
                <c:pt idx="177">
                  <c:v>1.7375999999999954</c:v>
                </c:pt>
                <c:pt idx="178">
                  <c:v>1.7251999999999958</c:v>
                </c:pt>
                <c:pt idx="179">
                  <c:v>1.7494999999999954</c:v>
                </c:pt>
                <c:pt idx="180">
                  <c:v>1.7789999999999964</c:v>
                </c:pt>
                <c:pt idx="181">
                  <c:v>1.8393999999999964</c:v>
                </c:pt>
                <c:pt idx="182">
                  <c:v>1.7849999999999964</c:v>
                </c:pt>
                <c:pt idx="183">
                  <c:v>1.7557999999999954</c:v>
                </c:pt>
                <c:pt idx="184">
                  <c:v>1.8124</c:v>
                </c:pt>
                <c:pt idx="185">
                  <c:v>1.8053999999999963</c:v>
                </c:pt>
                <c:pt idx="186">
                  <c:v>1.7687999999999966</c:v>
                </c:pt>
                <c:pt idx="187">
                  <c:v>1.7587999999999964</c:v>
                </c:pt>
                <c:pt idx="188">
                  <c:v>1.7178999999999942</c:v>
                </c:pt>
                <c:pt idx="189">
                  <c:v>1.6852</c:v>
                </c:pt>
                <c:pt idx="190">
                  <c:v>1.7125299999999966</c:v>
                </c:pt>
                <c:pt idx="191">
                  <c:v>1.6926545450000001</c:v>
                </c:pt>
                <c:pt idx="192">
                  <c:v>1.674114286</c:v>
                </c:pt>
                <c:pt idx="193">
                  <c:v>1.6672</c:v>
                </c:pt>
                <c:pt idx="194">
                  <c:v>1.6583000000000001</c:v>
                </c:pt>
                <c:pt idx="195">
                  <c:v>1.5855999999999963</c:v>
                </c:pt>
                <c:pt idx="196">
                  <c:v>1.6127</c:v>
                </c:pt>
                <c:pt idx="197">
                  <c:v>1.5862000000000001</c:v>
                </c:pt>
                <c:pt idx="198">
                  <c:v>1.5630999999999966</c:v>
                </c:pt>
                <c:pt idx="199">
                  <c:v>1.5962000000000001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A-4C7C-AE11-ACC239E71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50432"/>
        <c:axId val="184476800"/>
      </c:lineChart>
      <c:catAx>
        <c:axId val="18445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47680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84476800"/>
        <c:scaling>
          <c:orientation val="minMax"/>
        </c:scaling>
        <c:delete val="0"/>
        <c:axPos val="l"/>
        <c:majorGridlines/>
        <c:numFmt formatCode="#,##0.0000" sourceLinked="1"/>
        <c:majorTickMark val="none"/>
        <c:minorTickMark val="none"/>
        <c:tickLblPos val="nextTo"/>
        <c:spPr>
          <a:ln w="9525">
            <a:noFill/>
          </a:ln>
        </c:spPr>
        <c:crossAx val="1844504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50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taxa de cambio comercial - compra - media mes (janeiro de 1995 - agosto 2011)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cambio comercial - compra - media mes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Séries!$A$506:$A$705</c:f>
              <c:strCache>
                <c:ptCount val="200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  <c:pt idx="199">
                  <c:v>2011.08</c:v>
                </c:pt>
              </c:strCache>
            </c:strRef>
          </c:cat>
          <c:val>
            <c:numRef>
              <c:f>Séries!$B$506:$B$705</c:f>
              <c:numCache>
                <c:formatCode>#,##0.0000</c:formatCode>
                <c:ptCount val="200"/>
                <c:pt idx="0">
                  <c:v>0.84510000000000063</c:v>
                </c:pt>
                <c:pt idx="1">
                  <c:v>0.83880000000000121</c:v>
                </c:pt>
                <c:pt idx="2">
                  <c:v>0.88739999999999997</c:v>
                </c:pt>
                <c:pt idx="3">
                  <c:v>0.90549999999999997</c:v>
                </c:pt>
                <c:pt idx="4">
                  <c:v>0.89539999999999997</c:v>
                </c:pt>
                <c:pt idx="5">
                  <c:v>0.91200000000000003</c:v>
                </c:pt>
                <c:pt idx="6">
                  <c:v>0.92680000000000062</c:v>
                </c:pt>
                <c:pt idx="7">
                  <c:v>0.94000000000000061</c:v>
                </c:pt>
                <c:pt idx="8">
                  <c:v>0.95080000000000064</c:v>
                </c:pt>
                <c:pt idx="9">
                  <c:v>0.95870000000000122</c:v>
                </c:pt>
                <c:pt idx="10">
                  <c:v>0.96240000000000003</c:v>
                </c:pt>
                <c:pt idx="11">
                  <c:v>0.96730000000000005</c:v>
                </c:pt>
                <c:pt idx="12">
                  <c:v>0.97350000000000003</c:v>
                </c:pt>
                <c:pt idx="13">
                  <c:v>0.98009999999999997</c:v>
                </c:pt>
                <c:pt idx="14">
                  <c:v>0.98529999999999951</c:v>
                </c:pt>
                <c:pt idx="15">
                  <c:v>0.9893999999999995</c:v>
                </c:pt>
                <c:pt idx="16">
                  <c:v>0.9944999999999995</c:v>
                </c:pt>
                <c:pt idx="17">
                  <c:v>1.0004999999999975</c:v>
                </c:pt>
                <c:pt idx="18">
                  <c:v>1.0061</c:v>
                </c:pt>
                <c:pt idx="19">
                  <c:v>1.0125999999999975</c:v>
                </c:pt>
                <c:pt idx="20">
                  <c:v>1.0185</c:v>
                </c:pt>
                <c:pt idx="21">
                  <c:v>1.0243</c:v>
                </c:pt>
                <c:pt idx="22">
                  <c:v>1.0295999999999972</c:v>
                </c:pt>
                <c:pt idx="23">
                  <c:v>1.0365</c:v>
                </c:pt>
                <c:pt idx="24">
                  <c:v>1.0421</c:v>
                </c:pt>
                <c:pt idx="25">
                  <c:v>1.0485</c:v>
                </c:pt>
                <c:pt idx="26">
                  <c:v>1.0558999999999972</c:v>
                </c:pt>
                <c:pt idx="27">
                  <c:v>1.0601</c:v>
                </c:pt>
                <c:pt idx="28">
                  <c:v>1.0674999999999972</c:v>
                </c:pt>
                <c:pt idx="29">
                  <c:v>1.0737999999999972</c:v>
                </c:pt>
                <c:pt idx="30">
                  <c:v>1.0798999999999972</c:v>
                </c:pt>
                <c:pt idx="31">
                  <c:v>1.0871</c:v>
                </c:pt>
                <c:pt idx="32">
                  <c:v>1.0928</c:v>
                </c:pt>
                <c:pt idx="33">
                  <c:v>1.0992999999999975</c:v>
                </c:pt>
                <c:pt idx="34">
                  <c:v>1.1065</c:v>
                </c:pt>
                <c:pt idx="35">
                  <c:v>1.1128</c:v>
                </c:pt>
                <c:pt idx="36">
                  <c:v>1.1191</c:v>
                </c:pt>
                <c:pt idx="37">
                  <c:v>1.1263000000000001</c:v>
                </c:pt>
                <c:pt idx="38">
                  <c:v>1.1329</c:v>
                </c:pt>
                <c:pt idx="39">
                  <c:v>1.1404000000000001</c:v>
                </c:pt>
                <c:pt idx="40">
                  <c:v>1.1473</c:v>
                </c:pt>
                <c:pt idx="41">
                  <c:v>1.1537999999999975</c:v>
                </c:pt>
                <c:pt idx="42">
                  <c:v>1.1607000000000001</c:v>
                </c:pt>
                <c:pt idx="43">
                  <c:v>1.1709000000000001</c:v>
                </c:pt>
                <c:pt idx="44">
                  <c:v>1.1800999999999999</c:v>
                </c:pt>
                <c:pt idx="45">
                  <c:v>1.1876</c:v>
                </c:pt>
                <c:pt idx="46">
                  <c:v>1.1929000000000001</c:v>
                </c:pt>
                <c:pt idx="47">
                  <c:v>1.2045999999999972</c:v>
                </c:pt>
                <c:pt idx="48">
                  <c:v>1.5010999999999972</c:v>
                </c:pt>
                <c:pt idx="49">
                  <c:v>1.9129</c:v>
                </c:pt>
                <c:pt idx="50">
                  <c:v>1.8959999999999972</c:v>
                </c:pt>
                <c:pt idx="51">
                  <c:v>1.6933</c:v>
                </c:pt>
                <c:pt idx="52">
                  <c:v>1.6827000000000001</c:v>
                </c:pt>
                <c:pt idx="53">
                  <c:v>1.7645999999999975</c:v>
                </c:pt>
                <c:pt idx="54">
                  <c:v>1.7994999999999972</c:v>
                </c:pt>
                <c:pt idx="55">
                  <c:v>1.8800000000000001</c:v>
                </c:pt>
                <c:pt idx="56">
                  <c:v>1.8973</c:v>
                </c:pt>
                <c:pt idx="57">
                  <c:v>1.9686999999999999</c:v>
                </c:pt>
                <c:pt idx="58">
                  <c:v>1.9291</c:v>
                </c:pt>
                <c:pt idx="59">
                  <c:v>1.8420000000000001</c:v>
                </c:pt>
                <c:pt idx="60">
                  <c:v>1.8028999999999975</c:v>
                </c:pt>
                <c:pt idx="61">
                  <c:v>1.7745</c:v>
                </c:pt>
                <c:pt idx="62">
                  <c:v>1.7411999999999972</c:v>
                </c:pt>
                <c:pt idx="63">
                  <c:v>1.7673999999999972</c:v>
                </c:pt>
                <c:pt idx="64">
                  <c:v>1.8270999999999975</c:v>
                </c:pt>
                <c:pt idx="65">
                  <c:v>1.8074999999999974</c:v>
                </c:pt>
                <c:pt idx="66">
                  <c:v>1.7969999999999975</c:v>
                </c:pt>
                <c:pt idx="67">
                  <c:v>1.8084</c:v>
                </c:pt>
                <c:pt idx="68">
                  <c:v>1.8384</c:v>
                </c:pt>
                <c:pt idx="69">
                  <c:v>1.8788</c:v>
                </c:pt>
                <c:pt idx="70">
                  <c:v>1.9472</c:v>
                </c:pt>
                <c:pt idx="71">
                  <c:v>1.9624999999999999</c:v>
                </c:pt>
                <c:pt idx="72">
                  <c:v>1.9537</c:v>
                </c:pt>
                <c:pt idx="73">
                  <c:v>2.0011000000000001</c:v>
                </c:pt>
                <c:pt idx="74">
                  <c:v>2.0882000000000001</c:v>
                </c:pt>
                <c:pt idx="75">
                  <c:v>2.1917</c:v>
                </c:pt>
                <c:pt idx="76">
                  <c:v>2.2963999999999998</c:v>
                </c:pt>
                <c:pt idx="77">
                  <c:v>2.3749999999999987</c:v>
                </c:pt>
                <c:pt idx="78">
                  <c:v>2.4651999999999998</c:v>
                </c:pt>
                <c:pt idx="79">
                  <c:v>2.5097999999999998</c:v>
                </c:pt>
                <c:pt idx="80">
                  <c:v>2.6709000000000001</c:v>
                </c:pt>
                <c:pt idx="81">
                  <c:v>2.7393999999999998</c:v>
                </c:pt>
                <c:pt idx="82">
                  <c:v>2.5423</c:v>
                </c:pt>
                <c:pt idx="83">
                  <c:v>2.3618999999999977</c:v>
                </c:pt>
                <c:pt idx="84">
                  <c:v>2.3771</c:v>
                </c:pt>
                <c:pt idx="85">
                  <c:v>2.4187999999999987</c:v>
                </c:pt>
                <c:pt idx="86">
                  <c:v>2.3457999999999997</c:v>
                </c:pt>
                <c:pt idx="87">
                  <c:v>2.3195999999999977</c:v>
                </c:pt>
                <c:pt idx="88">
                  <c:v>2.4795999999999987</c:v>
                </c:pt>
                <c:pt idx="89">
                  <c:v>2.7132000000000001</c:v>
                </c:pt>
                <c:pt idx="90">
                  <c:v>2.9337999999999997</c:v>
                </c:pt>
                <c:pt idx="91">
                  <c:v>3.1093000000000002</c:v>
                </c:pt>
                <c:pt idx="92">
                  <c:v>3.3411999999999997</c:v>
                </c:pt>
                <c:pt idx="93">
                  <c:v>3.8050999999999977</c:v>
                </c:pt>
                <c:pt idx="94">
                  <c:v>3.5755999999999997</c:v>
                </c:pt>
                <c:pt idx="95">
                  <c:v>3.6251000000000002</c:v>
                </c:pt>
                <c:pt idx="96">
                  <c:v>3.4375999999999998</c:v>
                </c:pt>
                <c:pt idx="97">
                  <c:v>3.59</c:v>
                </c:pt>
                <c:pt idx="98">
                  <c:v>3.4460999999999977</c:v>
                </c:pt>
                <c:pt idx="99">
                  <c:v>3.1179000000000001</c:v>
                </c:pt>
                <c:pt idx="100">
                  <c:v>2.9548999999999968</c:v>
                </c:pt>
                <c:pt idx="101">
                  <c:v>2.8823999999999987</c:v>
                </c:pt>
                <c:pt idx="102">
                  <c:v>2.8789999999999987</c:v>
                </c:pt>
                <c:pt idx="103">
                  <c:v>3.0017</c:v>
                </c:pt>
                <c:pt idx="104">
                  <c:v>2.9219999999999997</c:v>
                </c:pt>
                <c:pt idx="105">
                  <c:v>2.8607</c:v>
                </c:pt>
                <c:pt idx="106">
                  <c:v>2.9129999999999967</c:v>
                </c:pt>
                <c:pt idx="107">
                  <c:v>2.9245000000000001</c:v>
                </c:pt>
                <c:pt idx="108">
                  <c:v>2.8509999999999978</c:v>
                </c:pt>
                <c:pt idx="109">
                  <c:v>2.9295</c:v>
                </c:pt>
                <c:pt idx="110">
                  <c:v>2.9047000000000001</c:v>
                </c:pt>
                <c:pt idx="111">
                  <c:v>2.9051999999999998</c:v>
                </c:pt>
                <c:pt idx="112">
                  <c:v>3.0995999999999997</c:v>
                </c:pt>
                <c:pt idx="113">
                  <c:v>3.1282999999999999</c:v>
                </c:pt>
                <c:pt idx="114">
                  <c:v>3.0359999999999987</c:v>
                </c:pt>
                <c:pt idx="115">
                  <c:v>3.0021</c:v>
                </c:pt>
                <c:pt idx="116">
                  <c:v>2.8902999999999968</c:v>
                </c:pt>
                <c:pt idx="117">
                  <c:v>2.8520999999999943</c:v>
                </c:pt>
                <c:pt idx="118">
                  <c:v>2.7852000000000001</c:v>
                </c:pt>
                <c:pt idx="119">
                  <c:v>2.7174</c:v>
                </c:pt>
                <c:pt idx="120">
                  <c:v>2.6921999999999997</c:v>
                </c:pt>
                <c:pt idx="121">
                  <c:v>2.597</c:v>
                </c:pt>
                <c:pt idx="122">
                  <c:v>2.7039000000000049</c:v>
                </c:pt>
                <c:pt idx="123">
                  <c:v>2.5783999999999998</c:v>
                </c:pt>
                <c:pt idx="124">
                  <c:v>2.4519999999999977</c:v>
                </c:pt>
                <c:pt idx="125">
                  <c:v>2.4126999999999943</c:v>
                </c:pt>
                <c:pt idx="126">
                  <c:v>2.3726999999999943</c:v>
                </c:pt>
                <c:pt idx="127">
                  <c:v>2.3597999999999977</c:v>
                </c:pt>
                <c:pt idx="128">
                  <c:v>2.2936000000000001</c:v>
                </c:pt>
                <c:pt idx="129">
                  <c:v>2.2557</c:v>
                </c:pt>
                <c:pt idx="130">
                  <c:v>2.21</c:v>
                </c:pt>
                <c:pt idx="131">
                  <c:v>2.2847000000000048</c:v>
                </c:pt>
                <c:pt idx="132">
                  <c:v>2.2730999999999999</c:v>
                </c:pt>
                <c:pt idx="133">
                  <c:v>2.1610999999999998</c:v>
                </c:pt>
                <c:pt idx="134">
                  <c:v>2.1511999999999998</c:v>
                </c:pt>
                <c:pt idx="135">
                  <c:v>2.1284999999999998</c:v>
                </c:pt>
                <c:pt idx="136">
                  <c:v>2.1772999999999998</c:v>
                </c:pt>
                <c:pt idx="137">
                  <c:v>2.2475000000000054</c:v>
                </c:pt>
                <c:pt idx="138">
                  <c:v>2.1884999999999999</c:v>
                </c:pt>
                <c:pt idx="139">
                  <c:v>2.1551</c:v>
                </c:pt>
                <c:pt idx="140">
                  <c:v>2.1678999999999999</c:v>
                </c:pt>
                <c:pt idx="141">
                  <c:v>2.1475000000000048</c:v>
                </c:pt>
                <c:pt idx="142">
                  <c:v>2.1570999999999998</c:v>
                </c:pt>
                <c:pt idx="143">
                  <c:v>2.1490999999999998</c:v>
                </c:pt>
                <c:pt idx="144">
                  <c:v>2.1377000000000002</c:v>
                </c:pt>
                <c:pt idx="145">
                  <c:v>2.0954999999999977</c:v>
                </c:pt>
                <c:pt idx="146">
                  <c:v>2.0878999999999999</c:v>
                </c:pt>
                <c:pt idx="147">
                  <c:v>2.0311999999999997</c:v>
                </c:pt>
                <c:pt idx="148">
                  <c:v>1.9807999999999999</c:v>
                </c:pt>
                <c:pt idx="149">
                  <c:v>1.9311</c:v>
                </c:pt>
                <c:pt idx="150">
                  <c:v>1.8819999999999972</c:v>
                </c:pt>
                <c:pt idx="151">
                  <c:v>1.9652000000000001</c:v>
                </c:pt>
                <c:pt idx="152">
                  <c:v>1.8988</c:v>
                </c:pt>
                <c:pt idx="153">
                  <c:v>1.8002</c:v>
                </c:pt>
                <c:pt idx="154">
                  <c:v>1.7690999999999972</c:v>
                </c:pt>
                <c:pt idx="155">
                  <c:v>1.7851999999999972</c:v>
                </c:pt>
                <c:pt idx="156">
                  <c:v>1.7734999999999972</c:v>
                </c:pt>
                <c:pt idx="157">
                  <c:v>1.7268999999999972</c:v>
                </c:pt>
                <c:pt idx="158">
                  <c:v>1.7067999999999972</c:v>
                </c:pt>
                <c:pt idx="159">
                  <c:v>1.6880999999999999</c:v>
                </c:pt>
                <c:pt idx="160">
                  <c:v>1.6597</c:v>
                </c:pt>
                <c:pt idx="161">
                  <c:v>1.6181000000000001</c:v>
                </c:pt>
                <c:pt idx="162">
                  <c:v>1.5906</c:v>
                </c:pt>
                <c:pt idx="163">
                  <c:v>1.6114999999999975</c:v>
                </c:pt>
                <c:pt idx="164">
                  <c:v>1.7988</c:v>
                </c:pt>
                <c:pt idx="165">
                  <c:v>2.1720999999999977</c:v>
                </c:pt>
                <c:pt idx="166">
                  <c:v>2.2654999999999998</c:v>
                </c:pt>
                <c:pt idx="167">
                  <c:v>2.3935999999999997</c:v>
                </c:pt>
                <c:pt idx="168">
                  <c:v>2.3065999999999987</c:v>
                </c:pt>
                <c:pt idx="169">
                  <c:v>2.3118999999999943</c:v>
                </c:pt>
                <c:pt idx="170">
                  <c:v>2.3129999999999953</c:v>
                </c:pt>
                <c:pt idx="171">
                  <c:v>2.2050999999999998</c:v>
                </c:pt>
                <c:pt idx="172">
                  <c:v>2.0600999999999998</c:v>
                </c:pt>
                <c:pt idx="173">
                  <c:v>1.9568000000000001</c:v>
                </c:pt>
                <c:pt idx="174">
                  <c:v>1.9319999999999975</c:v>
                </c:pt>
                <c:pt idx="175">
                  <c:v>1.8444</c:v>
                </c:pt>
                <c:pt idx="176">
                  <c:v>1.819</c:v>
                </c:pt>
                <c:pt idx="177">
                  <c:v>1.7375999999999967</c:v>
                </c:pt>
                <c:pt idx="178">
                  <c:v>1.7251999999999972</c:v>
                </c:pt>
                <c:pt idx="179">
                  <c:v>1.7494999999999969</c:v>
                </c:pt>
                <c:pt idx="180">
                  <c:v>1.7789999999999973</c:v>
                </c:pt>
                <c:pt idx="181">
                  <c:v>1.8393999999999973</c:v>
                </c:pt>
                <c:pt idx="182">
                  <c:v>1.7849999999999973</c:v>
                </c:pt>
                <c:pt idx="183">
                  <c:v>1.7557999999999967</c:v>
                </c:pt>
                <c:pt idx="184">
                  <c:v>1.8124</c:v>
                </c:pt>
                <c:pt idx="185">
                  <c:v>1.8053999999999972</c:v>
                </c:pt>
                <c:pt idx="186">
                  <c:v>1.7687999999999975</c:v>
                </c:pt>
                <c:pt idx="187">
                  <c:v>1.7587999999999973</c:v>
                </c:pt>
                <c:pt idx="188">
                  <c:v>1.7178999999999958</c:v>
                </c:pt>
                <c:pt idx="189">
                  <c:v>1.6852</c:v>
                </c:pt>
                <c:pt idx="190">
                  <c:v>1.7125299999999974</c:v>
                </c:pt>
                <c:pt idx="191">
                  <c:v>1.6926545450000001</c:v>
                </c:pt>
                <c:pt idx="192">
                  <c:v>1.674114286</c:v>
                </c:pt>
                <c:pt idx="193">
                  <c:v>1.6672</c:v>
                </c:pt>
                <c:pt idx="194">
                  <c:v>1.6583000000000001</c:v>
                </c:pt>
                <c:pt idx="195">
                  <c:v>1.5855999999999972</c:v>
                </c:pt>
                <c:pt idx="196">
                  <c:v>1.6127</c:v>
                </c:pt>
                <c:pt idx="197">
                  <c:v>1.5862000000000001</c:v>
                </c:pt>
                <c:pt idx="198">
                  <c:v>1.5630999999999975</c:v>
                </c:pt>
                <c:pt idx="199">
                  <c:v>1.5962000000000001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2A-4673-867F-38C0C72866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038016"/>
        <c:axId val="170039552"/>
      </c:lineChart>
      <c:catAx>
        <c:axId val="170038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0039552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70039552"/>
        <c:scaling>
          <c:orientation val="minMax"/>
        </c:scaling>
        <c:delete val="0"/>
        <c:axPos val="l"/>
        <c:majorGridlines/>
        <c:numFmt formatCode="#,##0.0000" sourceLinked="1"/>
        <c:majorTickMark val="none"/>
        <c:minorTickMark val="none"/>
        <c:tickLblPos val="nextTo"/>
        <c:spPr>
          <a:ln w="9525">
            <a:noFill/>
          </a:ln>
        </c:spPr>
        <c:crossAx val="17003801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50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trimestral</a:t>
            </a:r>
            <a:r>
              <a:rPr lang="en-US" dirty="0"/>
              <a:t> do PIB (trim x trim </a:t>
            </a:r>
            <a:r>
              <a:rPr lang="en-US" dirty="0" err="1"/>
              <a:t>ano</a:t>
            </a:r>
            <a:r>
              <a:rPr lang="en-US" dirty="0"/>
              <a:t> anterior) 1992 – 2011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439409615701757E-2"/>
          <c:y val="7.4684818331658076E-2"/>
          <c:w val="0.90631623955703877"/>
          <c:h val="0.7672418340427426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cat>
            <c:strRef>
              <c:f>pibtrim!$E$10:$E$86</c:f>
              <c:strCache>
                <c:ptCount val="77"/>
                <c:pt idx="0">
                  <c:v>janeiro-março 1992</c:v>
                </c:pt>
                <c:pt idx="1">
                  <c:v>abril-junho 1992</c:v>
                </c:pt>
                <c:pt idx="2">
                  <c:v>julho-setembro 1992</c:v>
                </c:pt>
                <c:pt idx="3">
                  <c:v>outubro-dezembro 1992</c:v>
                </c:pt>
                <c:pt idx="4">
                  <c:v>janeiro-março 1993</c:v>
                </c:pt>
                <c:pt idx="5">
                  <c:v>abril-junho 1993</c:v>
                </c:pt>
                <c:pt idx="6">
                  <c:v>julho-setembro 1993</c:v>
                </c:pt>
                <c:pt idx="7">
                  <c:v>outubro-dezembro 1993</c:v>
                </c:pt>
                <c:pt idx="8">
                  <c:v>janeiro-março 1994</c:v>
                </c:pt>
                <c:pt idx="9">
                  <c:v>abril-junho 1994</c:v>
                </c:pt>
                <c:pt idx="10">
                  <c:v>julho-setembro 1994</c:v>
                </c:pt>
                <c:pt idx="11">
                  <c:v>outubro-dezembro 1994</c:v>
                </c:pt>
                <c:pt idx="12">
                  <c:v>janeiro-março 1995</c:v>
                </c:pt>
                <c:pt idx="13">
                  <c:v>abril-junho 1995</c:v>
                </c:pt>
                <c:pt idx="14">
                  <c:v>julho-setembro 1995</c:v>
                </c:pt>
                <c:pt idx="15">
                  <c:v>outubro-dezembro 1995</c:v>
                </c:pt>
                <c:pt idx="16">
                  <c:v>janeiro-março 1996</c:v>
                </c:pt>
                <c:pt idx="17">
                  <c:v>abril-junho 1996</c:v>
                </c:pt>
                <c:pt idx="18">
                  <c:v>julho-setembro 1996</c:v>
                </c:pt>
                <c:pt idx="19">
                  <c:v>outubro-dezembro 1996</c:v>
                </c:pt>
                <c:pt idx="20">
                  <c:v>janeiro-março 1997</c:v>
                </c:pt>
                <c:pt idx="21">
                  <c:v>abril-junho 1997</c:v>
                </c:pt>
                <c:pt idx="22">
                  <c:v>julho-setembro 1997</c:v>
                </c:pt>
                <c:pt idx="23">
                  <c:v>outubro-dezembro 1997</c:v>
                </c:pt>
                <c:pt idx="24">
                  <c:v>janeiro-março 1998</c:v>
                </c:pt>
                <c:pt idx="25">
                  <c:v>abril-junho 1998</c:v>
                </c:pt>
                <c:pt idx="26">
                  <c:v>julho-setembro 1998</c:v>
                </c:pt>
                <c:pt idx="27">
                  <c:v>outubro-dezembro 1998</c:v>
                </c:pt>
                <c:pt idx="28">
                  <c:v>janeiro-março 1999</c:v>
                </c:pt>
                <c:pt idx="29">
                  <c:v>abril-junho 1999</c:v>
                </c:pt>
                <c:pt idx="30">
                  <c:v>julho-setembro 1999</c:v>
                </c:pt>
                <c:pt idx="31">
                  <c:v>outubro-dezembro 1999</c:v>
                </c:pt>
                <c:pt idx="32">
                  <c:v>janeiro-março 2000</c:v>
                </c:pt>
                <c:pt idx="33">
                  <c:v>abril-junho 2000</c:v>
                </c:pt>
                <c:pt idx="34">
                  <c:v>julho-setembro 2000</c:v>
                </c:pt>
                <c:pt idx="35">
                  <c:v>outubro-dezembro 2000</c:v>
                </c:pt>
                <c:pt idx="36">
                  <c:v>janeiro-março 2001</c:v>
                </c:pt>
                <c:pt idx="37">
                  <c:v>abril-junho 2001</c:v>
                </c:pt>
                <c:pt idx="38">
                  <c:v>julho-setembro 2001</c:v>
                </c:pt>
                <c:pt idx="39">
                  <c:v>outubro-dezembro 2001</c:v>
                </c:pt>
                <c:pt idx="40">
                  <c:v>janeiro-março 2002</c:v>
                </c:pt>
                <c:pt idx="41">
                  <c:v>abril-junho 2002</c:v>
                </c:pt>
                <c:pt idx="42">
                  <c:v>julho-setembro 2002</c:v>
                </c:pt>
                <c:pt idx="43">
                  <c:v>outubro-dezembro 2002</c:v>
                </c:pt>
                <c:pt idx="44">
                  <c:v>janeiro-março 2003</c:v>
                </c:pt>
                <c:pt idx="45">
                  <c:v>abril-junho 2003</c:v>
                </c:pt>
                <c:pt idx="46">
                  <c:v>julho-setembro 2003</c:v>
                </c:pt>
                <c:pt idx="47">
                  <c:v>outubro-dezembro 2003</c:v>
                </c:pt>
                <c:pt idx="48">
                  <c:v>janeiro-março 2004</c:v>
                </c:pt>
                <c:pt idx="49">
                  <c:v>abril-junho 2004</c:v>
                </c:pt>
                <c:pt idx="50">
                  <c:v>julho-setembro 2004</c:v>
                </c:pt>
                <c:pt idx="51">
                  <c:v>outubro-dezembro 2004</c:v>
                </c:pt>
                <c:pt idx="52">
                  <c:v>janeiro-março 2005</c:v>
                </c:pt>
                <c:pt idx="53">
                  <c:v>abril-junho 2005</c:v>
                </c:pt>
                <c:pt idx="54">
                  <c:v>julho-setembro 2005</c:v>
                </c:pt>
                <c:pt idx="55">
                  <c:v>outubro-dezembro 2005</c:v>
                </c:pt>
                <c:pt idx="56">
                  <c:v>janeiro-março 2006</c:v>
                </c:pt>
                <c:pt idx="57">
                  <c:v>abril-junho 2006</c:v>
                </c:pt>
                <c:pt idx="58">
                  <c:v>julho-setembro 2006</c:v>
                </c:pt>
                <c:pt idx="59">
                  <c:v>outubro-dezembro 2006</c:v>
                </c:pt>
                <c:pt idx="60">
                  <c:v>janeiro-março 2007</c:v>
                </c:pt>
                <c:pt idx="61">
                  <c:v>abril-junho 2007</c:v>
                </c:pt>
                <c:pt idx="62">
                  <c:v>julho-setembro 2007</c:v>
                </c:pt>
                <c:pt idx="63">
                  <c:v>outubro-dezembro 2007</c:v>
                </c:pt>
                <c:pt idx="64">
                  <c:v>janeiro-março 2008</c:v>
                </c:pt>
                <c:pt idx="65">
                  <c:v>abril-junho 2008</c:v>
                </c:pt>
                <c:pt idx="66">
                  <c:v>julho-setembro 2008</c:v>
                </c:pt>
                <c:pt idx="67">
                  <c:v>outubro-dezembro 2008</c:v>
                </c:pt>
                <c:pt idx="68">
                  <c:v>janeiro-março 2009</c:v>
                </c:pt>
                <c:pt idx="69">
                  <c:v>abril-junho 2009</c:v>
                </c:pt>
                <c:pt idx="70">
                  <c:v>julho-setembro 2009</c:v>
                </c:pt>
                <c:pt idx="71">
                  <c:v>outubro-dezembro 2009</c:v>
                </c:pt>
                <c:pt idx="72">
                  <c:v>janeiro-março 2010</c:v>
                </c:pt>
                <c:pt idx="73">
                  <c:v>abril-junho 2010</c:v>
                </c:pt>
                <c:pt idx="74">
                  <c:v>julho-setembro 2010</c:v>
                </c:pt>
                <c:pt idx="75">
                  <c:v>outubro-dezembro 2010</c:v>
                </c:pt>
                <c:pt idx="76">
                  <c:v>janeiro-março 2011</c:v>
                </c:pt>
              </c:strCache>
            </c:strRef>
          </c:cat>
          <c:val>
            <c:numRef>
              <c:f>pibtrim!$D$10:$D$89</c:f>
              <c:numCache>
                <c:formatCode>General</c:formatCode>
                <c:ptCount val="80"/>
                <c:pt idx="0">
                  <c:v>-3.1515877771120762E-2</c:v>
                </c:pt>
                <c:pt idx="1">
                  <c:v>-2.1206247862273674E-2</c:v>
                </c:pt>
                <c:pt idx="2">
                  <c:v>-9.0129698834909844E-3</c:v>
                </c:pt>
                <c:pt idx="3">
                  <c:v>4.2318307267709403E-2</c:v>
                </c:pt>
                <c:pt idx="4">
                  <c:v>4.7512991833704998E-2</c:v>
                </c:pt>
                <c:pt idx="5">
                  <c:v>4.4379732090856112E-2</c:v>
                </c:pt>
                <c:pt idx="6">
                  <c:v>5.0354924578527104E-2</c:v>
                </c:pt>
                <c:pt idx="7">
                  <c:v>4.4351279788172875E-2</c:v>
                </c:pt>
                <c:pt idx="8">
                  <c:v>3.5081502480510493E-2</c:v>
                </c:pt>
                <c:pt idx="9">
                  <c:v>2.1971893821102012E-2</c:v>
                </c:pt>
                <c:pt idx="10">
                  <c:v>5.4910242872228378E-2</c:v>
                </c:pt>
                <c:pt idx="11">
                  <c:v>9.7823790407775182E-2</c:v>
                </c:pt>
                <c:pt idx="12">
                  <c:v>0.10099281068127366</c:v>
                </c:pt>
                <c:pt idx="13">
                  <c:v>8.8726399650770255E-2</c:v>
                </c:pt>
                <c:pt idx="14">
                  <c:v>1.7917917917917862E-2</c:v>
                </c:pt>
                <c:pt idx="15">
                  <c:v>-1.7802155504234161E-2</c:v>
                </c:pt>
                <c:pt idx="16">
                  <c:v>-8.699489419835971E-3</c:v>
                </c:pt>
                <c:pt idx="17">
                  <c:v>1.0623285970431159E-2</c:v>
                </c:pt>
                <c:pt idx="18">
                  <c:v>5.9823012073007484E-2</c:v>
                </c:pt>
                <c:pt idx="19">
                  <c:v>2.2515351836463211E-2</c:v>
                </c:pt>
                <c:pt idx="20">
                  <c:v>3.7037238100140223E-2</c:v>
                </c:pt>
                <c:pt idx="21">
                  <c:v>4.9547686197704464E-2</c:v>
                </c:pt>
                <c:pt idx="22">
                  <c:v>1.5749263332286881E-2</c:v>
                </c:pt>
                <c:pt idx="23">
                  <c:v>3.4076765124005405E-2</c:v>
                </c:pt>
                <c:pt idx="24">
                  <c:v>7.9788820611024561E-3</c:v>
                </c:pt>
                <c:pt idx="25">
                  <c:v>1.4599836589437087E-2</c:v>
                </c:pt>
                <c:pt idx="26">
                  <c:v>-7.4455576160248674E-4</c:v>
                </c:pt>
                <c:pt idx="27">
                  <c:v>-1.9508496440071247E-2</c:v>
                </c:pt>
                <c:pt idx="28">
                  <c:v>5.6774634670140539E-3</c:v>
                </c:pt>
                <c:pt idx="29">
                  <c:v>-7.7273068830679024E-3</c:v>
                </c:pt>
                <c:pt idx="30">
                  <c:v>-9.6006436334100161E-3</c:v>
                </c:pt>
                <c:pt idx="31">
                  <c:v>2.2546005104739992E-2</c:v>
                </c:pt>
                <c:pt idx="32">
                  <c:v>4.7314048905147364E-2</c:v>
                </c:pt>
                <c:pt idx="33">
                  <c:v>3.9127615788466276E-2</c:v>
                </c:pt>
                <c:pt idx="34">
                  <c:v>4.2218590560766815E-2</c:v>
                </c:pt>
                <c:pt idx="35">
                  <c:v>4.3828507887902393E-2</c:v>
                </c:pt>
                <c:pt idx="36">
                  <c:v>3.520501111335432E-2</c:v>
                </c:pt>
                <c:pt idx="37">
                  <c:v>2.3127947615357882E-2</c:v>
                </c:pt>
                <c:pt idx="38">
                  <c:v>2.7920800990213252E-3</c:v>
                </c:pt>
                <c:pt idx="39">
                  <c:v>-6.9096304934754167E-3</c:v>
                </c:pt>
                <c:pt idx="40">
                  <c:v>9.7050115038621598E-4</c:v>
                </c:pt>
                <c:pt idx="41">
                  <c:v>1.8795880064751205E-2</c:v>
                </c:pt>
                <c:pt idx="42">
                  <c:v>3.7212976975088415E-2</c:v>
                </c:pt>
                <c:pt idx="43">
                  <c:v>4.8597868596222275E-2</c:v>
                </c:pt>
                <c:pt idx="44">
                  <c:v>2.336891922613327E-2</c:v>
                </c:pt>
                <c:pt idx="45">
                  <c:v>8.7661147203257368E-3</c:v>
                </c:pt>
                <c:pt idx="46">
                  <c:v>5.7590108857494904E-3</c:v>
                </c:pt>
                <c:pt idx="47">
                  <c:v>8.7718065185163462E-3</c:v>
                </c:pt>
                <c:pt idx="48">
                  <c:v>4.2231868264038075E-2</c:v>
                </c:pt>
                <c:pt idx="49">
                  <c:v>6.1966250920432057E-2</c:v>
                </c:pt>
                <c:pt idx="50">
                  <c:v>6.2804470839838353E-2</c:v>
                </c:pt>
                <c:pt idx="51">
                  <c:v>6.0729401870229432E-2</c:v>
                </c:pt>
                <c:pt idx="52">
                  <c:v>4.1631610082389685E-2</c:v>
                </c:pt>
                <c:pt idx="53">
                  <c:v>4.3300490276819932E-2</c:v>
                </c:pt>
                <c:pt idx="54">
                  <c:v>2.1027965860573615E-2</c:v>
                </c:pt>
                <c:pt idx="55">
                  <c:v>2.1364435039262768E-2</c:v>
                </c:pt>
                <c:pt idx="56">
                  <c:v>4.3322255425746893E-2</c:v>
                </c:pt>
                <c:pt idx="57">
                  <c:v>1.9300951735285243E-2</c:v>
                </c:pt>
                <c:pt idx="58">
                  <c:v>4.7502839334886533E-2</c:v>
                </c:pt>
                <c:pt idx="59">
                  <c:v>4.8458053382816071E-2</c:v>
                </c:pt>
                <c:pt idx="60">
                  <c:v>5.1624937976135994E-2</c:v>
                </c:pt>
                <c:pt idx="61">
                  <c:v>6.4252097143538037E-2</c:v>
                </c:pt>
                <c:pt idx="62">
                  <c:v>6.0569342789684892E-2</c:v>
                </c:pt>
                <c:pt idx="63">
                  <c:v>6.6718937707137133E-2</c:v>
                </c:pt>
                <c:pt idx="64">
                  <c:v>6.2927528295493321E-2</c:v>
                </c:pt>
                <c:pt idx="65">
                  <c:v>6.4558082892426524E-2</c:v>
                </c:pt>
                <c:pt idx="66">
                  <c:v>7.1150106190668305E-2</c:v>
                </c:pt>
                <c:pt idx="67">
                  <c:v>9.5976385846312708E-3</c:v>
                </c:pt>
                <c:pt idx="68">
                  <c:v>-2.7130379612119282E-2</c:v>
                </c:pt>
                <c:pt idx="69">
                  <c:v>-2.3999828334550468E-2</c:v>
                </c:pt>
                <c:pt idx="70">
                  <c:v>-1.4670217964503938E-2</c:v>
                </c:pt>
                <c:pt idx="71">
                  <c:v>5.3110571251404913E-2</c:v>
                </c:pt>
                <c:pt idx="72">
                  <c:v>9.3440726798654228E-2</c:v>
                </c:pt>
                <c:pt idx="73">
                  <c:v>8.7649868324837399E-2</c:v>
                </c:pt>
                <c:pt idx="74">
                  <c:v>6.9246153484697315E-2</c:v>
                </c:pt>
                <c:pt idx="75">
                  <c:v>5.3326615844116312E-2</c:v>
                </c:pt>
                <c:pt idx="76">
                  <c:v>4.2347592486003303E-2</c:v>
                </c:pt>
                <c:pt idx="77">
                  <c:v>3.31555362616891E-2</c:v>
                </c:pt>
                <c:pt idx="78">
                  <c:v>2.1229193483777983E-2</c:v>
                </c:pt>
                <c:pt idx="79">
                  <c:v>1.3663838449963547E-2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9-4666-B640-A2D9060E5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540152"/>
        <c:axId val="586537408"/>
      </c:barChart>
      <c:catAx>
        <c:axId val="5865401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586537408"/>
        <c:crosses val="autoZero"/>
        <c:auto val="1"/>
        <c:lblAlgn val="ctr"/>
        <c:lblOffset val="100"/>
        <c:tickLblSkip val="8"/>
        <c:noMultiLvlLbl val="0"/>
      </c:catAx>
      <c:valAx>
        <c:axId val="58653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6540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trimestral</a:t>
            </a:r>
            <a:r>
              <a:rPr lang="en-US" dirty="0"/>
              <a:t> do PIB (trim x trim </a:t>
            </a:r>
            <a:r>
              <a:rPr lang="en-US" dirty="0" err="1"/>
              <a:t>ano</a:t>
            </a:r>
            <a:r>
              <a:rPr lang="en-US" dirty="0"/>
              <a:t> anterior) 1992 – 2011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439409615701757E-2"/>
          <c:y val="7.4684818331658076E-2"/>
          <c:w val="0.90631623955703877"/>
          <c:h val="0.7672418340427426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cat>
            <c:strRef>
              <c:f>pibtrim!$E$10:$E$86</c:f>
              <c:strCache>
                <c:ptCount val="77"/>
                <c:pt idx="0">
                  <c:v>janeiro-março 1992</c:v>
                </c:pt>
                <c:pt idx="1">
                  <c:v>abril-junho 1992</c:v>
                </c:pt>
                <c:pt idx="2">
                  <c:v>julho-setembro 1992</c:v>
                </c:pt>
                <c:pt idx="3">
                  <c:v>outubro-dezembro 1992</c:v>
                </c:pt>
                <c:pt idx="4">
                  <c:v>janeiro-março 1993</c:v>
                </c:pt>
                <c:pt idx="5">
                  <c:v>abril-junho 1993</c:v>
                </c:pt>
                <c:pt idx="6">
                  <c:v>julho-setembro 1993</c:v>
                </c:pt>
                <c:pt idx="7">
                  <c:v>outubro-dezembro 1993</c:v>
                </c:pt>
                <c:pt idx="8">
                  <c:v>janeiro-março 1994</c:v>
                </c:pt>
                <c:pt idx="9">
                  <c:v>abril-junho 1994</c:v>
                </c:pt>
                <c:pt idx="10">
                  <c:v>julho-setembro 1994</c:v>
                </c:pt>
                <c:pt idx="11">
                  <c:v>outubro-dezembro 1994</c:v>
                </c:pt>
                <c:pt idx="12">
                  <c:v>janeiro-março 1995</c:v>
                </c:pt>
                <c:pt idx="13">
                  <c:v>abril-junho 1995</c:v>
                </c:pt>
                <c:pt idx="14">
                  <c:v>julho-setembro 1995</c:v>
                </c:pt>
                <c:pt idx="15">
                  <c:v>outubro-dezembro 1995</c:v>
                </c:pt>
                <c:pt idx="16">
                  <c:v>janeiro-março 1996</c:v>
                </c:pt>
                <c:pt idx="17">
                  <c:v>abril-junho 1996</c:v>
                </c:pt>
                <c:pt idx="18">
                  <c:v>julho-setembro 1996</c:v>
                </c:pt>
                <c:pt idx="19">
                  <c:v>outubro-dezembro 1996</c:v>
                </c:pt>
                <c:pt idx="20">
                  <c:v>janeiro-março 1997</c:v>
                </c:pt>
                <c:pt idx="21">
                  <c:v>abril-junho 1997</c:v>
                </c:pt>
                <c:pt idx="22">
                  <c:v>julho-setembro 1997</c:v>
                </c:pt>
                <c:pt idx="23">
                  <c:v>outubro-dezembro 1997</c:v>
                </c:pt>
                <c:pt idx="24">
                  <c:v>janeiro-março 1998</c:v>
                </c:pt>
                <c:pt idx="25">
                  <c:v>abril-junho 1998</c:v>
                </c:pt>
                <c:pt idx="26">
                  <c:v>julho-setembro 1998</c:v>
                </c:pt>
                <c:pt idx="27">
                  <c:v>outubro-dezembro 1998</c:v>
                </c:pt>
                <c:pt idx="28">
                  <c:v>janeiro-março 1999</c:v>
                </c:pt>
                <c:pt idx="29">
                  <c:v>abril-junho 1999</c:v>
                </c:pt>
                <c:pt idx="30">
                  <c:v>julho-setembro 1999</c:v>
                </c:pt>
                <c:pt idx="31">
                  <c:v>outubro-dezembro 1999</c:v>
                </c:pt>
                <c:pt idx="32">
                  <c:v>janeiro-março 2000</c:v>
                </c:pt>
                <c:pt idx="33">
                  <c:v>abril-junho 2000</c:v>
                </c:pt>
                <c:pt idx="34">
                  <c:v>julho-setembro 2000</c:v>
                </c:pt>
                <c:pt idx="35">
                  <c:v>outubro-dezembro 2000</c:v>
                </c:pt>
                <c:pt idx="36">
                  <c:v>janeiro-março 2001</c:v>
                </c:pt>
                <c:pt idx="37">
                  <c:v>abril-junho 2001</c:v>
                </c:pt>
                <c:pt idx="38">
                  <c:v>julho-setembro 2001</c:v>
                </c:pt>
                <c:pt idx="39">
                  <c:v>outubro-dezembro 2001</c:v>
                </c:pt>
                <c:pt idx="40">
                  <c:v>janeiro-março 2002</c:v>
                </c:pt>
                <c:pt idx="41">
                  <c:v>abril-junho 2002</c:v>
                </c:pt>
                <c:pt idx="42">
                  <c:v>julho-setembro 2002</c:v>
                </c:pt>
                <c:pt idx="43">
                  <c:v>outubro-dezembro 2002</c:v>
                </c:pt>
                <c:pt idx="44">
                  <c:v>janeiro-março 2003</c:v>
                </c:pt>
                <c:pt idx="45">
                  <c:v>abril-junho 2003</c:v>
                </c:pt>
                <c:pt idx="46">
                  <c:v>julho-setembro 2003</c:v>
                </c:pt>
                <c:pt idx="47">
                  <c:v>outubro-dezembro 2003</c:v>
                </c:pt>
                <c:pt idx="48">
                  <c:v>janeiro-março 2004</c:v>
                </c:pt>
                <c:pt idx="49">
                  <c:v>abril-junho 2004</c:v>
                </c:pt>
                <c:pt idx="50">
                  <c:v>julho-setembro 2004</c:v>
                </c:pt>
                <c:pt idx="51">
                  <c:v>outubro-dezembro 2004</c:v>
                </c:pt>
                <c:pt idx="52">
                  <c:v>janeiro-março 2005</c:v>
                </c:pt>
                <c:pt idx="53">
                  <c:v>abril-junho 2005</c:v>
                </c:pt>
                <c:pt idx="54">
                  <c:v>julho-setembro 2005</c:v>
                </c:pt>
                <c:pt idx="55">
                  <c:v>outubro-dezembro 2005</c:v>
                </c:pt>
                <c:pt idx="56">
                  <c:v>janeiro-março 2006</c:v>
                </c:pt>
                <c:pt idx="57">
                  <c:v>abril-junho 2006</c:v>
                </c:pt>
                <c:pt idx="58">
                  <c:v>julho-setembro 2006</c:v>
                </c:pt>
                <c:pt idx="59">
                  <c:v>outubro-dezembro 2006</c:v>
                </c:pt>
                <c:pt idx="60">
                  <c:v>janeiro-março 2007</c:v>
                </c:pt>
                <c:pt idx="61">
                  <c:v>abril-junho 2007</c:v>
                </c:pt>
                <c:pt idx="62">
                  <c:v>julho-setembro 2007</c:v>
                </c:pt>
                <c:pt idx="63">
                  <c:v>outubro-dezembro 2007</c:v>
                </c:pt>
                <c:pt idx="64">
                  <c:v>janeiro-março 2008</c:v>
                </c:pt>
                <c:pt idx="65">
                  <c:v>abril-junho 2008</c:v>
                </c:pt>
                <c:pt idx="66">
                  <c:v>julho-setembro 2008</c:v>
                </c:pt>
                <c:pt idx="67">
                  <c:v>outubro-dezembro 2008</c:v>
                </c:pt>
                <c:pt idx="68">
                  <c:v>janeiro-março 2009</c:v>
                </c:pt>
                <c:pt idx="69">
                  <c:v>abril-junho 2009</c:v>
                </c:pt>
                <c:pt idx="70">
                  <c:v>julho-setembro 2009</c:v>
                </c:pt>
                <c:pt idx="71">
                  <c:v>outubro-dezembro 2009</c:v>
                </c:pt>
                <c:pt idx="72">
                  <c:v>janeiro-março 2010</c:v>
                </c:pt>
                <c:pt idx="73">
                  <c:v>abril-junho 2010</c:v>
                </c:pt>
                <c:pt idx="74">
                  <c:v>julho-setembro 2010</c:v>
                </c:pt>
                <c:pt idx="75">
                  <c:v>outubro-dezembro 2010</c:v>
                </c:pt>
                <c:pt idx="76">
                  <c:v>janeiro-março 2011</c:v>
                </c:pt>
              </c:strCache>
            </c:strRef>
          </c:cat>
          <c:val>
            <c:numRef>
              <c:f>pibtrim!$D$10:$D$89</c:f>
              <c:numCache>
                <c:formatCode>General</c:formatCode>
                <c:ptCount val="80"/>
                <c:pt idx="0">
                  <c:v>-3.1515877771120762E-2</c:v>
                </c:pt>
                <c:pt idx="1">
                  <c:v>-2.1206247862273674E-2</c:v>
                </c:pt>
                <c:pt idx="2">
                  <c:v>-9.0129698834909844E-3</c:v>
                </c:pt>
                <c:pt idx="3">
                  <c:v>4.2318307267709403E-2</c:v>
                </c:pt>
                <c:pt idx="4">
                  <c:v>4.7512991833704998E-2</c:v>
                </c:pt>
                <c:pt idx="5">
                  <c:v>4.4379732090856112E-2</c:v>
                </c:pt>
                <c:pt idx="6">
                  <c:v>5.0354924578527104E-2</c:v>
                </c:pt>
                <c:pt idx="7">
                  <c:v>4.4351279788172875E-2</c:v>
                </c:pt>
                <c:pt idx="8">
                  <c:v>3.5081502480510493E-2</c:v>
                </c:pt>
                <c:pt idx="9">
                  <c:v>2.1971893821102012E-2</c:v>
                </c:pt>
                <c:pt idx="10">
                  <c:v>5.4910242872228378E-2</c:v>
                </c:pt>
                <c:pt idx="11">
                  <c:v>9.7823790407775182E-2</c:v>
                </c:pt>
                <c:pt idx="12">
                  <c:v>0.10099281068127366</c:v>
                </c:pt>
                <c:pt idx="13">
                  <c:v>8.8726399650770255E-2</c:v>
                </c:pt>
                <c:pt idx="14">
                  <c:v>1.7917917917917862E-2</c:v>
                </c:pt>
                <c:pt idx="15">
                  <c:v>-1.7802155504234161E-2</c:v>
                </c:pt>
                <c:pt idx="16">
                  <c:v>-8.699489419835971E-3</c:v>
                </c:pt>
                <c:pt idx="17">
                  <c:v>1.0623285970431159E-2</c:v>
                </c:pt>
                <c:pt idx="18">
                  <c:v>5.9823012073007484E-2</c:v>
                </c:pt>
                <c:pt idx="19">
                  <c:v>2.2515351836463211E-2</c:v>
                </c:pt>
                <c:pt idx="20">
                  <c:v>3.7037238100140223E-2</c:v>
                </c:pt>
                <c:pt idx="21">
                  <c:v>4.9547686197704464E-2</c:v>
                </c:pt>
                <c:pt idx="22">
                  <c:v>1.5749263332286881E-2</c:v>
                </c:pt>
                <c:pt idx="23">
                  <c:v>3.4076765124005405E-2</c:v>
                </c:pt>
                <c:pt idx="24">
                  <c:v>7.9788820611024561E-3</c:v>
                </c:pt>
                <c:pt idx="25">
                  <c:v>1.4599836589437087E-2</c:v>
                </c:pt>
                <c:pt idx="26">
                  <c:v>-7.4455576160248674E-4</c:v>
                </c:pt>
                <c:pt idx="27">
                  <c:v>-1.9508496440071247E-2</c:v>
                </c:pt>
                <c:pt idx="28">
                  <c:v>5.6774634670140539E-3</c:v>
                </c:pt>
                <c:pt idx="29">
                  <c:v>-7.7273068830679024E-3</c:v>
                </c:pt>
                <c:pt idx="30">
                  <c:v>-9.6006436334100161E-3</c:v>
                </c:pt>
                <c:pt idx="31">
                  <c:v>2.2546005104739992E-2</c:v>
                </c:pt>
                <c:pt idx="32">
                  <c:v>4.7314048905147364E-2</c:v>
                </c:pt>
                <c:pt idx="33">
                  <c:v>3.9127615788466276E-2</c:v>
                </c:pt>
                <c:pt idx="34">
                  <c:v>4.2218590560766815E-2</c:v>
                </c:pt>
                <c:pt idx="35">
                  <c:v>4.3828507887902393E-2</c:v>
                </c:pt>
                <c:pt idx="36">
                  <c:v>3.520501111335432E-2</c:v>
                </c:pt>
                <c:pt idx="37">
                  <c:v>2.3127947615357882E-2</c:v>
                </c:pt>
                <c:pt idx="38">
                  <c:v>2.7920800990213252E-3</c:v>
                </c:pt>
                <c:pt idx="39">
                  <c:v>-6.9096304934754167E-3</c:v>
                </c:pt>
                <c:pt idx="40">
                  <c:v>9.7050115038621598E-4</c:v>
                </c:pt>
                <c:pt idx="41">
                  <c:v>1.8795880064751205E-2</c:v>
                </c:pt>
                <c:pt idx="42">
                  <c:v>3.7212976975088415E-2</c:v>
                </c:pt>
                <c:pt idx="43">
                  <c:v>4.8597868596222275E-2</c:v>
                </c:pt>
                <c:pt idx="44">
                  <c:v>2.336891922613327E-2</c:v>
                </c:pt>
                <c:pt idx="45">
                  <c:v>8.7661147203257368E-3</c:v>
                </c:pt>
                <c:pt idx="46">
                  <c:v>5.7590108857494904E-3</c:v>
                </c:pt>
                <c:pt idx="47">
                  <c:v>8.7718065185163462E-3</c:v>
                </c:pt>
                <c:pt idx="48">
                  <c:v>4.2231868264038075E-2</c:v>
                </c:pt>
                <c:pt idx="49">
                  <c:v>6.1966250920432057E-2</c:v>
                </c:pt>
                <c:pt idx="50">
                  <c:v>6.2804470839838353E-2</c:v>
                </c:pt>
                <c:pt idx="51">
                  <c:v>6.0729401870229432E-2</c:v>
                </c:pt>
                <c:pt idx="52">
                  <c:v>4.1631610082389685E-2</c:v>
                </c:pt>
                <c:pt idx="53">
                  <c:v>4.3300490276819932E-2</c:v>
                </c:pt>
                <c:pt idx="54">
                  <c:v>2.1027965860573615E-2</c:v>
                </c:pt>
                <c:pt idx="55">
                  <c:v>2.1364435039262768E-2</c:v>
                </c:pt>
                <c:pt idx="56">
                  <c:v>4.3322255425746893E-2</c:v>
                </c:pt>
                <c:pt idx="57">
                  <c:v>1.9300951735285243E-2</c:v>
                </c:pt>
                <c:pt idx="58">
                  <c:v>4.7502839334886533E-2</c:v>
                </c:pt>
                <c:pt idx="59">
                  <c:v>4.8458053382816071E-2</c:v>
                </c:pt>
                <c:pt idx="60">
                  <c:v>5.1624937976135994E-2</c:v>
                </c:pt>
                <c:pt idx="61">
                  <c:v>6.4252097143538037E-2</c:v>
                </c:pt>
                <c:pt idx="62">
                  <c:v>6.0569342789684892E-2</c:v>
                </c:pt>
                <c:pt idx="63">
                  <c:v>6.6718937707137133E-2</c:v>
                </c:pt>
                <c:pt idx="64">
                  <c:v>6.2927528295493321E-2</c:v>
                </c:pt>
                <c:pt idx="65">
                  <c:v>6.4558082892426524E-2</c:v>
                </c:pt>
                <c:pt idx="66">
                  <c:v>7.1150106190668305E-2</c:v>
                </c:pt>
                <c:pt idx="67">
                  <c:v>9.5976385846312708E-3</c:v>
                </c:pt>
                <c:pt idx="68">
                  <c:v>-2.7130379612119282E-2</c:v>
                </c:pt>
                <c:pt idx="69">
                  <c:v>-2.3999828334550468E-2</c:v>
                </c:pt>
                <c:pt idx="70">
                  <c:v>-1.4670217964503938E-2</c:v>
                </c:pt>
                <c:pt idx="71">
                  <c:v>5.3110571251404913E-2</c:v>
                </c:pt>
                <c:pt idx="72">
                  <c:v>9.3440726798654228E-2</c:v>
                </c:pt>
                <c:pt idx="73">
                  <c:v>8.7649868324837399E-2</c:v>
                </c:pt>
                <c:pt idx="74">
                  <c:v>6.9246153484697315E-2</c:v>
                </c:pt>
                <c:pt idx="75">
                  <c:v>5.3326615844116312E-2</c:v>
                </c:pt>
                <c:pt idx="76">
                  <c:v>4.2347592486003303E-2</c:v>
                </c:pt>
                <c:pt idx="77">
                  <c:v>3.31555362616891E-2</c:v>
                </c:pt>
                <c:pt idx="78">
                  <c:v>2.1229193483777983E-2</c:v>
                </c:pt>
                <c:pt idx="79">
                  <c:v>1.3663838449963547E-2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9-4666-B640-A2D9060E5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540152"/>
        <c:axId val="586537408"/>
      </c:barChart>
      <c:catAx>
        <c:axId val="5865401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586537408"/>
        <c:crosses val="autoZero"/>
        <c:auto val="1"/>
        <c:lblAlgn val="ctr"/>
        <c:lblOffset val="100"/>
        <c:tickLblSkip val="8"/>
        <c:noMultiLvlLbl val="0"/>
      </c:catAx>
      <c:valAx>
        <c:axId val="58653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6540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trimestral</a:t>
            </a:r>
            <a:r>
              <a:rPr lang="en-US" dirty="0"/>
              <a:t> do PIB (trim x trim </a:t>
            </a:r>
            <a:r>
              <a:rPr lang="en-US" dirty="0" err="1"/>
              <a:t>ano</a:t>
            </a:r>
            <a:r>
              <a:rPr lang="en-US" dirty="0"/>
              <a:t> anterior) 1992 – 2011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9439409615701757E-2"/>
          <c:y val="7.4684818331658076E-2"/>
          <c:w val="0.90631623955703877"/>
          <c:h val="0.7672418340427426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cat>
            <c:strRef>
              <c:f>pibtrim!$E$10:$E$86</c:f>
              <c:strCache>
                <c:ptCount val="77"/>
                <c:pt idx="0">
                  <c:v>janeiro-março 1992</c:v>
                </c:pt>
                <c:pt idx="1">
                  <c:v>abril-junho 1992</c:v>
                </c:pt>
                <c:pt idx="2">
                  <c:v>julho-setembro 1992</c:v>
                </c:pt>
                <c:pt idx="3">
                  <c:v>outubro-dezembro 1992</c:v>
                </c:pt>
                <c:pt idx="4">
                  <c:v>janeiro-março 1993</c:v>
                </c:pt>
                <c:pt idx="5">
                  <c:v>abril-junho 1993</c:v>
                </c:pt>
                <c:pt idx="6">
                  <c:v>julho-setembro 1993</c:v>
                </c:pt>
                <c:pt idx="7">
                  <c:v>outubro-dezembro 1993</c:v>
                </c:pt>
                <c:pt idx="8">
                  <c:v>janeiro-março 1994</c:v>
                </c:pt>
                <c:pt idx="9">
                  <c:v>abril-junho 1994</c:v>
                </c:pt>
                <c:pt idx="10">
                  <c:v>julho-setembro 1994</c:v>
                </c:pt>
                <c:pt idx="11">
                  <c:v>outubro-dezembro 1994</c:v>
                </c:pt>
                <c:pt idx="12">
                  <c:v>janeiro-março 1995</c:v>
                </c:pt>
                <c:pt idx="13">
                  <c:v>abril-junho 1995</c:v>
                </c:pt>
                <c:pt idx="14">
                  <c:v>julho-setembro 1995</c:v>
                </c:pt>
                <c:pt idx="15">
                  <c:v>outubro-dezembro 1995</c:v>
                </c:pt>
                <c:pt idx="16">
                  <c:v>janeiro-março 1996</c:v>
                </c:pt>
                <c:pt idx="17">
                  <c:v>abril-junho 1996</c:v>
                </c:pt>
                <c:pt idx="18">
                  <c:v>julho-setembro 1996</c:v>
                </c:pt>
                <c:pt idx="19">
                  <c:v>outubro-dezembro 1996</c:v>
                </c:pt>
                <c:pt idx="20">
                  <c:v>janeiro-março 1997</c:v>
                </c:pt>
                <c:pt idx="21">
                  <c:v>abril-junho 1997</c:v>
                </c:pt>
                <c:pt idx="22">
                  <c:v>julho-setembro 1997</c:v>
                </c:pt>
                <c:pt idx="23">
                  <c:v>outubro-dezembro 1997</c:v>
                </c:pt>
                <c:pt idx="24">
                  <c:v>janeiro-março 1998</c:v>
                </c:pt>
                <c:pt idx="25">
                  <c:v>abril-junho 1998</c:v>
                </c:pt>
                <c:pt idx="26">
                  <c:v>julho-setembro 1998</c:v>
                </c:pt>
                <c:pt idx="27">
                  <c:v>outubro-dezembro 1998</c:v>
                </c:pt>
                <c:pt idx="28">
                  <c:v>janeiro-março 1999</c:v>
                </c:pt>
                <c:pt idx="29">
                  <c:v>abril-junho 1999</c:v>
                </c:pt>
                <c:pt idx="30">
                  <c:v>julho-setembro 1999</c:v>
                </c:pt>
                <c:pt idx="31">
                  <c:v>outubro-dezembro 1999</c:v>
                </c:pt>
                <c:pt idx="32">
                  <c:v>janeiro-março 2000</c:v>
                </c:pt>
                <c:pt idx="33">
                  <c:v>abril-junho 2000</c:v>
                </c:pt>
                <c:pt idx="34">
                  <c:v>julho-setembro 2000</c:v>
                </c:pt>
                <c:pt idx="35">
                  <c:v>outubro-dezembro 2000</c:v>
                </c:pt>
                <c:pt idx="36">
                  <c:v>janeiro-março 2001</c:v>
                </c:pt>
                <c:pt idx="37">
                  <c:v>abril-junho 2001</c:v>
                </c:pt>
                <c:pt idx="38">
                  <c:v>julho-setembro 2001</c:v>
                </c:pt>
                <c:pt idx="39">
                  <c:v>outubro-dezembro 2001</c:v>
                </c:pt>
                <c:pt idx="40">
                  <c:v>janeiro-março 2002</c:v>
                </c:pt>
                <c:pt idx="41">
                  <c:v>abril-junho 2002</c:v>
                </c:pt>
                <c:pt idx="42">
                  <c:v>julho-setembro 2002</c:v>
                </c:pt>
                <c:pt idx="43">
                  <c:v>outubro-dezembro 2002</c:v>
                </c:pt>
                <c:pt idx="44">
                  <c:v>janeiro-março 2003</c:v>
                </c:pt>
                <c:pt idx="45">
                  <c:v>abril-junho 2003</c:v>
                </c:pt>
                <c:pt idx="46">
                  <c:v>julho-setembro 2003</c:v>
                </c:pt>
                <c:pt idx="47">
                  <c:v>outubro-dezembro 2003</c:v>
                </c:pt>
                <c:pt idx="48">
                  <c:v>janeiro-março 2004</c:v>
                </c:pt>
                <c:pt idx="49">
                  <c:v>abril-junho 2004</c:v>
                </c:pt>
                <c:pt idx="50">
                  <c:v>julho-setembro 2004</c:v>
                </c:pt>
                <c:pt idx="51">
                  <c:v>outubro-dezembro 2004</c:v>
                </c:pt>
                <c:pt idx="52">
                  <c:v>janeiro-março 2005</c:v>
                </c:pt>
                <c:pt idx="53">
                  <c:v>abril-junho 2005</c:v>
                </c:pt>
                <c:pt idx="54">
                  <c:v>julho-setembro 2005</c:v>
                </c:pt>
                <c:pt idx="55">
                  <c:v>outubro-dezembro 2005</c:v>
                </c:pt>
                <c:pt idx="56">
                  <c:v>janeiro-março 2006</c:v>
                </c:pt>
                <c:pt idx="57">
                  <c:v>abril-junho 2006</c:v>
                </c:pt>
                <c:pt idx="58">
                  <c:v>julho-setembro 2006</c:v>
                </c:pt>
                <c:pt idx="59">
                  <c:v>outubro-dezembro 2006</c:v>
                </c:pt>
                <c:pt idx="60">
                  <c:v>janeiro-março 2007</c:v>
                </c:pt>
                <c:pt idx="61">
                  <c:v>abril-junho 2007</c:v>
                </c:pt>
                <c:pt idx="62">
                  <c:v>julho-setembro 2007</c:v>
                </c:pt>
                <c:pt idx="63">
                  <c:v>outubro-dezembro 2007</c:v>
                </c:pt>
                <c:pt idx="64">
                  <c:v>janeiro-março 2008</c:v>
                </c:pt>
                <c:pt idx="65">
                  <c:v>abril-junho 2008</c:v>
                </c:pt>
                <c:pt idx="66">
                  <c:v>julho-setembro 2008</c:v>
                </c:pt>
                <c:pt idx="67">
                  <c:v>outubro-dezembro 2008</c:v>
                </c:pt>
                <c:pt idx="68">
                  <c:v>janeiro-março 2009</c:v>
                </c:pt>
                <c:pt idx="69">
                  <c:v>abril-junho 2009</c:v>
                </c:pt>
                <c:pt idx="70">
                  <c:v>julho-setembro 2009</c:v>
                </c:pt>
                <c:pt idx="71">
                  <c:v>outubro-dezembro 2009</c:v>
                </c:pt>
                <c:pt idx="72">
                  <c:v>janeiro-março 2010</c:v>
                </c:pt>
                <c:pt idx="73">
                  <c:v>abril-junho 2010</c:v>
                </c:pt>
                <c:pt idx="74">
                  <c:v>julho-setembro 2010</c:v>
                </c:pt>
                <c:pt idx="75">
                  <c:v>outubro-dezembro 2010</c:v>
                </c:pt>
                <c:pt idx="76">
                  <c:v>janeiro-março 2011</c:v>
                </c:pt>
              </c:strCache>
            </c:strRef>
          </c:cat>
          <c:val>
            <c:numRef>
              <c:f>pibtrim!$D$10:$D$89</c:f>
              <c:numCache>
                <c:formatCode>General</c:formatCode>
                <c:ptCount val="80"/>
                <c:pt idx="0">
                  <c:v>-3.1515877771120762E-2</c:v>
                </c:pt>
                <c:pt idx="1">
                  <c:v>-2.1206247862273674E-2</c:v>
                </c:pt>
                <c:pt idx="2">
                  <c:v>-9.0129698834909844E-3</c:v>
                </c:pt>
                <c:pt idx="3">
                  <c:v>4.2318307267709403E-2</c:v>
                </c:pt>
                <c:pt idx="4">
                  <c:v>4.7512991833704998E-2</c:v>
                </c:pt>
                <c:pt idx="5">
                  <c:v>4.4379732090856112E-2</c:v>
                </c:pt>
                <c:pt idx="6">
                  <c:v>5.0354924578527104E-2</c:v>
                </c:pt>
                <c:pt idx="7">
                  <c:v>4.4351279788172875E-2</c:v>
                </c:pt>
                <c:pt idx="8">
                  <c:v>3.5081502480510493E-2</c:v>
                </c:pt>
                <c:pt idx="9">
                  <c:v>2.1971893821102012E-2</c:v>
                </c:pt>
                <c:pt idx="10">
                  <c:v>5.4910242872228378E-2</c:v>
                </c:pt>
                <c:pt idx="11">
                  <c:v>9.7823790407775182E-2</c:v>
                </c:pt>
                <c:pt idx="12">
                  <c:v>0.10099281068127366</c:v>
                </c:pt>
                <c:pt idx="13">
                  <c:v>8.8726399650770255E-2</c:v>
                </c:pt>
                <c:pt idx="14">
                  <c:v>1.7917917917917862E-2</c:v>
                </c:pt>
                <c:pt idx="15">
                  <c:v>-1.7802155504234161E-2</c:v>
                </c:pt>
                <c:pt idx="16">
                  <c:v>-8.699489419835971E-3</c:v>
                </c:pt>
                <c:pt idx="17">
                  <c:v>1.0623285970431159E-2</c:v>
                </c:pt>
                <c:pt idx="18">
                  <c:v>5.9823012073007484E-2</c:v>
                </c:pt>
                <c:pt idx="19">
                  <c:v>2.2515351836463211E-2</c:v>
                </c:pt>
                <c:pt idx="20">
                  <c:v>3.7037238100140223E-2</c:v>
                </c:pt>
                <c:pt idx="21">
                  <c:v>4.9547686197704464E-2</c:v>
                </c:pt>
                <c:pt idx="22">
                  <c:v>1.5749263332286881E-2</c:v>
                </c:pt>
                <c:pt idx="23">
                  <c:v>3.4076765124005405E-2</c:v>
                </c:pt>
                <c:pt idx="24">
                  <c:v>7.9788820611024561E-3</c:v>
                </c:pt>
                <c:pt idx="25">
                  <c:v>1.4599836589437087E-2</c:v>
                </c:pt>
                <c:pt idx="26">
                  <c:v>-7.4455576160248674E-4</c:v>
                </c:pt>
                <c:pt idx="27">
                  <c:v>-1.9508496440071247E-2</c:v>
                </c:pt>
                <c:pt idx="28">
                  <c:v>5.6774634670140539E-3</c:v>
                </c:pt>
                <c:pt idx="29">
                  <c:v>-7.7273068830679024E-3</c:v>
                </c:pt>
                <c:pt idx="30">
                  <c:v>-9.6006436334100161E-3</c:v>
                </c:pt>
                <c:pt idx="31">
                  <c:v>2.2546005104739992E-2</c:v>
                </c:pt>
                <c:pt idx="32">
                  <c:v>4.7314048905147364E-2</c:v>
                </c:pt>
                <c:pt idx="33">
                  <c:v>3.9127615788466276E-2</c:v>
                </c:pt>
                <c:pt idx="34">
                  <c:v>4.2218590560766815E-2</c:v>
                </c:pt>
                <c:pt idx="35">
                  <c:v>4.3828507887902393E-2</c:v>
                </c:pt>
                <c:pt idx="36">
                  <c:v>3.520501111335432E-2</c:v>
                </c:pt>
                <c:pt idx="37">
                  <c:v>2.3127947615357882E-2</c:v>
                </c:pt>
                <c:pt idx="38">
                  <c:v>2.7920800990213252E-3</c:v>
                </c:pt>
                <c:pt idx="39">
                  <c:v>-6.9096304934754167E-3</c:v>
                </c:pt>
                <c:pt idx="40">
                  <c:v>9.7050115038621598E-4</c:v>
                </c:pt>
                <c:pt idx="41">
                  <c:v>1.8795880064751205E-2</c:v>
                </c:pt>
                <c:pt idx="42">
                  <c:v>3.7212976975088415E-2</c:v>
                </c:pt>
                <c:pt idx="43">
                  <c:v>4.8597868596222275E-2</c:v>
                </c:pt>
                <c:pt idx="44">
                  <c:v>2.336891922613327E-2</c:v>
                </c:pt>
                <c:pt idx="45">
                  <c:v>8.7661147203257368E-3</c:v>
                </c:pt>
                <c:pt idx="46">
                  <c:v>5.7590108857494904E-3</c:v>
                </c:pt>
                <c:pt idx="47">
                  <c:v>8.7718065185163462E-3</c:v>
                </c:pt>
                <c:pt idx="48">
                  <c:v>4.2231868264038075E-2</c:v>
                </c:pt>
                <c:pt idx="49">
                  <c:v>6.1966250920432057E-2</c:v>
                </c:pt>
                <c:pt idx="50">
                  <c:v>6.2804470839838353E-2</c:v>
                </c:pt>
                <c:pt idx="51">
                  <c:v>6.0729401870229432E-2</c:v>
                </c:pt>
                <c:pt idx="52">
                  <c:v>4.1631610082389685E-2</c:v>
                </c:pt>
                <c:pt idx="53">
                  <c:v>4.3300490276819932E-2</c:v>
                </c:pt>
                <c:pt idx="54">
                  <c:v>2.1027965860573615E-2</c:v>
                </c:pt>
                <c:pt idx="55">
                  <c:v>2.1364435039262768E-2</c:v>
                </c:pt>
                <c:pt idx="56">
                  <c:v>4.3322255425746893E-2</c:v>
                </c:pt>
                <c:pt idx="57">
                  <c:v>1.9300951735285243E-2</c:v>
                </c:pt>
                <c:pt idx="58">
                  <c:v>4.7502839334886533E-2</c:v>
                </c:pt>
                <c:pt idx="59">
                  <c:v>4.8458053382816071E-2</c:v>
                </c:pt>
                <c:pt idx="60">
                  <c:v>5.1624937976135994E-2</c:v>
                </c:pt>
                <c:pt idx="61">
                  <c:v>6.4252097143538037E-2</c:v>
                </c:pt>
                <c:pt idx="62">
                  <c:v>6.0569342789684892E-2</c:v>
                </c:pt>
                <c:pt idx="63">
                  <c:v>6.6718937707137133E-2</c:v>
                </c:pt>
                <c:pt idx="64">
                  <c:v>6.2927528295493321E-2</c:v>
                </c:pt>
                <c:pt idx="65">
                  <c:v>6.4558082892426524E-2</c:v>
                </c:pt>
                <c:pt idx="66">
                  <c:v>7.1150106190668305E-2</c:v>
                </c:pt>
                <c:pt idx="67">
                  <c:v>9.5976385846312708E-3</c:v>
                </c:pt>
                <c:pt idx="68">
                  <c:v>-2.7130379612119282E-2</c:v>
                </c:pt>
                <c:pt idx="69">
                  <c:v>-2.3999828334550468E-2</c:v>
                </c:pt>
                <c:pt idx="70">
                  <c:v>-1.4670217964503938E-2</c:v>
                </c:pt>
                <c:pt idx="71">
                  <c:v>5.3110571251404913E-2</c:v>
                </c:pt>
                <c:pt idx="72">
                  <c:v>9.3440726798654228E-2</c:v>
                </c:pt>
                <c:pt idx="73">
                  <c:v>8.7649868324837399E-2</c:v>
                </c:pt>
                <c:pt idx="74">
                  <c:v>6.9246153484697315E-2</c:v>
                </c:pt>
                <c:pt idx="75">
                  <c:v>5.3326615844116312E-2</c:v>
                </c:pt>
                <c:pt idx="76">
                  <c:v>4.2347592486003303E-2</c:v>
                </c:pt>
                <c:pt idx="77">
                  <c:v>3.31555362616891E-2</c:v>
                </c:pt>
                <c:pt idx="78">
                  <c:v>2.1229193483777983E-2</c:v>
                </c:pt>
                <c:pt idx="79">
                  <c:v>1.3663838449963547E-2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9-4666-B640-A2D9060E5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6540152"/>
        <c:axId val="586537408"/>
      </c:barChart>
      <c:catAx>
        <c:axId val="58654015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txPr>
          <a:bodyPr rot="-5400000" vert="horz"/>
          <a:lstStyle/>
          <a:p>
            <a:pPr>
              <a:defRPr/>
            </a:pPr>
            <a:endParaRPr lang="pt-BR"/>
          </a:p>
        </c:txPr>
        <c:crossAx val="586537408"/>
        <c:crosses val="autoZero"/>
        <c:auto val="1"/>
        <c:lblAlgn val="ctr"/>
        <c:lblOffset val="100"/>
        <c:tickLblSkip val="8"/>
        <c:noMultiLvlLbl val="0"/>
      </c:catAx>
      <c:valAx>
        <c:axId val="586537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65401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taxa de cambio comercial - compra - media mes (janeiro de 1995 - agosto 2011)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taxa de cambio comercial - compra - media mes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Séries!$A$506:$A$705</c:f>
              <c:strCache>
                <c:ptCount val="200"/>
                <c:pt idx="0">
                  <c:v>1995.01</c:v>
                </c:pt>
                <c:pt idx="1">
                  <c:v>1995.02</c:v>
                </c:pt>
                <c:pt idx="2">
                  <c:v>1995.03</c:v>
                </c:pt>
                <c:pt idx="3">
                  <c:v>1995.04</c:v>
                </c:pt>
                <c:pt idx="4">
                  <c:v>1995.05</c:v>
                </c:pt>
                <c:pt idx="5">
                  <c:v>1995.06</c:v>
                </c:pt>
                <c:pt idx="6">
                  <c:v>1995.07</c:v>
                </c:pt>
                <c:pt idx="7">
                  <c:v>1995.08</c:v>
                </c:pt>
                <c:pt idx="8">
                  <c:v>1995.09</c:v>
                </c:pt>
                <c:pt idx="9">
                  <c:v>1995.10</c:v>
                </c:pt>
                <c:pt idx="10">
                  <c:v>1995.11</c:v>
                </c:pt>
                <c:pt idx="11">
                  <c:v>1995.12</c:v>
                </c:pt>
                <c:pt idx="12">
                  <c:v>1996.01</c:v>
                </c:pt>
                <c:pt idx="13">
                  <c:v>1996.02</c:v>
                </c:pt>
                <c:pt idx="14">
                  <c:v>1996.03</c:v>
                </c:pt>
                <c:pt idx="15">
                  <c:v>1996.04</c:v>
                </c:pt>
                <c:pt idx="16">
                  <c:v>1996.05</c:v>
                </c:pt>
                <c:pt idx="17">
                  <c:v>1996.06</c:v>
                </c:pt>
                <c:pt idx="18">
                  <c:v>1996.07</c:v>
                </c:pt>
                <c:pt idx="19">
                  <c:v>1996.08</c:v>
                </c:pt>
                <c:pt idx="20">
                  <c:v>1996.09</c:v>
                </c:pt>
                <c:pt idx="21">
                  <c:v>1996.10</c:v>
                </c:pt>
                <c:pt idx="22">
                  <c:v>1996.11</c:v>
                </c:pt>
                <c:pt idx="23">
                  <c:v>1996.12</c:v>
                </c:pt>
                <c:pt idx="24">
                  <c:v>1997.01</c:v>
                </c:pt>
                <c:pt idx="25">
                  <c:v>1997.02</c:v>
                </c:pt>
                <c:pt idx="26">
                  <c:v>1997.03</c:v>
                </c:pt>
                <c:pt idx="27">
                  <c:v>1997.04</c:v>
                </c:pt>
                <c:pt idx="28">
                  <c:v>1997.05</c:v>
                </c:pt>
                <c:pt idx="29">
                  <c:v>1997.06</c:v>
                </c:pt>
                <c:pt idx="30">
                  <c:v>1997.07</c:v>
                </c:pt>
                <c:pt idx="31">
                  <c:v>1997.08</c:v>
                </c:pt>
                <c:pt idx="32">
                  <c:v>1997.09</c:v>
                </c:pt>
                <c:pt idx="33">
                  <c:v>1997.10</c:v>
                </c:pt>
                <c:pt idx="34">
                  <c:v>1997.11</c:v>
                </c:pt>
                <c:pt idx="35">
                  <c:v>1997.12</c:v>
                </c:pt>
                <c:pt idx="36">
                  <c:v>1998.01</c:v>
                </c:pt>
                <c:pt idx="37">
                  <c:v>1998.02</c:v>
                </c:pt>
                <c:pt idx="38">
                  <c:v>1998.03</c:v>
                </c:pt>
                <c:pt idx="39">
                  <c:v>1998.04</c:v>
                </c:pt>
                <c:pt idx="40">
                  <c:v>1998.05</c:v>
                </c:pt>
                <c:pt idx="41">
                  <c:v>1998.06</c:v>
                </c:pt>
                <c:pt idx="42">
                  <c:v>1998.07</c:v>
                </c:pt>
                <c:pt idx="43">
                  <c:v>1998.08</c:v>
                </c:pt>
                <c:pt idx="44">
                  <c:v>1998.09</c:v>
                </c:pt>
                <c:pt idx="45">
                  <c:v>1998.10</c:v>
                </c:pt>
                <c:pt idx="46">
                  <c:v>1998.11</c:v>
                </c:pt>
                <c:pt idx="47">
                  <c:v>1998.12</c:v>
                </c:pt>
                <c:pt idx="48">
                  <c:v>1999.01</c:v>
                </c:pt>
                <c:pt idx="49">
                  <c:v>1999.02</c:v>
                </c:pt>
                <c:pt idx="50">
                  <c:v>1999.03</c:v>
                </c:pt>
                <c:pt idx="51">
                  <c:v>1999.04</c:v>
                </c:pt>
                <c:pt idx="52">
                  <c:v>1999.05</c:v>
                </c:pt>
                <c:pt idx="53">
                  <c:v>1999.06</c:v>
                </c:pt>
                <c:pt idx="54">
                  <c:v>1999.07</c:v>
                </c:pt>
                <c:pt idx="55">
                  <c:v>1999.08</c:v>
                </c:pt>
                <c:pt idx="56">
                  <c:v>1999.09</c:v>
                </c:pt>
                <c:pt idx="57">
                  <c:v>1999.10</c:v>
                </c:pt>
                <c:pt idx="58">
                  <c:v>1999.11</c:v>
                </c:pt>
                <c:pt idx="59">
                  <c:v>1999.12</c:v>
                </c:pt>
                <c:pt idx="60">
                  <c:v>2000.01</c:v>
                </c:pt>
                <c:pt idx="61">
                  <c:v>2000.02</c:v>
                </c:pt>
                <c:pt idx="62">
                  <c:v>2000.03</c:v>
                </c:pt>
                <c:pt idx="63">
                  <c:v>2000.04</c:v>
                </c:pt>
                <c:pt idx="64">
                  <c:v>2000.05</c:v>
                </c:pt>
                <c:pt idx="65">
                  <c:v>2000.06</c:v>
                </c:pt>
                <c:pt idx="66">
                  <c:v>2000.07</c:v>
                </c:pt>
                <c:pt idx="67">
                  <c:v>2000.08</c:v>
                </c:pt>
                <c:pt idx="68">
                  <c:v>2000.09</c:v>
                </c:pt>
                <c:pt idx="69">
                  <c:v>2000.10</c:v>
                </c:pt>
                <c:pt idx="70">
                  <c:v>2000.11</c:v>
                </c:pt>
                <c:pt idx="71">
                  <c:v>2000.12</c:v>
                </c:pt>
                <c:pt idx="72">
                  <c:v>2001.01</c:v>
                </c:pt>
                <c:pt idx="73">
                  <c:v>2001.02</c:v>
                </c:pt>
                <c:pt idx="74">
                  <c:v>2001.03</c:v>
                </c:pt>
                <c:pt idx="75">
                  <c:v>2001.04</c:v>
                </c:pt>
                <c:pt idx="76">
                  <c:v>2001.05</c:v>
                </c:pt>
                <c:pt idx="77">
                  <c:v>2001.06</c:v>
                </c:pt>
                <c:pt idx="78">
                  <c:v>2001.07</c:v>
                </c:pt>
                <c:pt idx="79">
                  <c:v>2001.08</c:v>
                </c:pt>
                <c:pt idx="80">
                  <c:v>2001.09</c:v>
                </c:pt>
                <c:pt idx="81">
                  <c:v>2001.10</c:v>
                </c:pt>
                <c:pt idx="82">
                  <c:v>2001.11</c:v>
                </c:pt>
                <c:pt idx="83">
                  <c:v>2001.12</c:v>
                </c:pt>
                <c:pt idx="84">
                  <c:v>2002.01</c:v>
                </c:pt>
                <c:pt idx="85">
                  <c:v>2002.02</c:v>
                </c:pt>
                <c:pt idx="86">
                  <c:v>2002.03</c:v>
                </c:pt>
                <c:pt idx="87">
                  <c:v>2002.04</c:v>
                </c:pt>
                <c:pt idx="88">
                  <c:v>2002.05</c:v>
                </c:pt>
                <c:pt idx="89">
                  <c:v>2002.06</c:v>
                </c:pt>
                <c:pt idx="90">
                  <c:v>2002.07</c:v>
                </c:pt>
                <c:pt idx="91">
                  <c:v>2002.08</c:v>
                </c:pt>
                <c:pt idx="92">
                  <c:v>2002.09</c:v>
                </c:pt>
                <c:pt idx="93">
                  <c:v>2002.10</c:v>
                </c:pt>
                <c:pt idx="94">
                  <c:v>2002.11</c:v>
                </c:pt>
                <c:pt idx="95">
                  <c:v>2002.12</c:v>
                </c:pt>
                <c:pt idx="96">
                  <c:v>2003.01</c:v>
                </c:pt>
                <c:pt idx="97">
                  <c:v>2003.02</c:v>
                </c:pt>
                <c:pt idx="98">
                  <c:v>2003.03</c:v>
                </c:pt>
                <c:pt idx="99">
                  <c:v>2003.04</c:v>
                </c:pt>
                <c:pt idx="100">
                  <c:v>2003.05</c:v>
                </c:pt>
                <c:pt idx="101">
                  <c:v>2003.06</c:v>
                </c:pt>
                <c:pt idx="102">
                  <c:v>2003.07</c:v>
                </c:pt>
                <c:pt idx="103">
                  <c:v>2003.08</c:v>
                </c:pt>
                <c:pt idx="104">
                  <c:v>2003.09</c:v>
                </c:pt>
                <c:pt idx="105">
                  <c:v>2003.10</c:v>
                </c:pt>
                <c:pt idx="106">
                  <c:v>2003.11</c:v>
                </c:pt>
                <c:pt idx="107">
                  <c:v>2003.12</c:v>
                </c:pt>
                <c:pt idx="108">
                  <c:v>2004.01</c:v>
                </c:pt>
                <c:pt idx="109">
                  <c:v>2004.02</c:v>
                </c:pt>
                <c:pt idx="110">
                  <c:v>2004.03</c:v>
                </c:pt>
                <c:pt idx="111">
                  <c:v>2004.04</c:v>
                </c:pt>
                <c:pt idx="112">
                  <c:v>2004.05</c:v>
                </c:pt>
                <c:pt idx="113">
                  <c:v>2004.06</c:v>
                </c:pt>
                <c:pt idx="114">
                  <c:v>2004.07</c:v>
                </c:pt>
                <c:pt idx="115">
                  <c:v>2004.08</c:v>
                </c:pt>
                <c:pt idx="116">
                  <c:v>2004.09</c:v>
                </c:pt>
                <c:pt idx="117">
                  <c:v>2004.10</c:v>
                </c:pt>
                <c:pt idx="118">
                  <c:v>2004.11</c:v>
                </c:pt>
                <c:pt idx="119">
                  <c:v>2004.12</c:v>
                </c:pt>
                <c:pt idx="120">
                  <c:v>2005.01</c:v>
                </c:pt>
                <c:pt idx="121">
                  <c:v>2005.02</c:v>
                </c:pt>
                <c:pt idx="122">
                  <c:v>2005.03</c:v>
                </c:pt>
                <c:pt idx="123">
                  <c:v>2005.04</c:v>
                </c:pt>
                <c:pt idx="124">
                  <c:v>2005.05</c:v>
                </c:pt>
                <c:pt idx="125">
                  <c:v>2005.06</c:v>
                </c:pt>
                <c:pt idx="126">
                  <c:v>2005.07</c:v>
                </c:pt>
                <c:pt idx="127">
                  <c:v>2005.08</c:v>
                </c:pt>
                <c:pt idx="128">
                  <c:v>2005.09</c:v>
                </c:pt>
                <c:pt idx="129">
                  <c:v>2005.10</c:v>
                </c:pt>
                <c:pt idx="130">
                  <c:v>2005.11</c:v>
                </c:pt>
                <c:pt idx="131">
                  <c:v>2005.12</c:v>
                </c:pt>
                <c:pt idx="132">
                  <c:v>2006.01</c:v>
                </c:pt>
                <c:pt idx="133">
                  <c:v>2006.02</c:v>
                </c:pt>
                <c:pt idx="134">
                  <c:v>2006.03</c:v>
                </c:pt>
                <c:pt idx="135">
                  <c:v>2006.04</c:v>
                </c:pt>
                <c:pt idx="136">
                  <c:v>2006.05</c:v>
                </c:pt>
                <c:pt idx="137">
                  <c:v>2006.06</c:v>
                </c:pt>
                <c:pt idx="138">
                  <c:v>2006.07</c:v>
                </c:pt>
                <c:pt idx="139">
                  <c:v>2006.08</c:v>
                </c:pt>
                <c:pt idx="140">
                  <c:v>2006.09</c:v>
                </c:pt>
                <c:pt idx="141">
                  <c:v>2006.10</c:v>
                </c:pt>
                <c:pt idx="142">
                  <c:v>2006.11</c:v>
                </c:pt>
                <c:pt idx="143">
                  <c:v>2006.12</c:v>
                </c:pt>
                <c:pt idx="144">
                  <c:v>2007.01</c:v>
                </c:pt>
                <c:pt idx="145">
                  <c:v>2007.02</c:v>
                </c:pt>
                <c:pt idx="146">
                  <c:v>2007.03</c:v>
                </c:pt>
                <c:pt idx="147">
                  <c:v>2007.04</c:v>
                </c:pt>
                <c:pt idx="148">
                  <c:v>2007.05</c:v>
                </c:pt>
                <c:pt idx="149">
                  <c:v>2007.06</c:v>
                </c:pt>
                <c:pt idx="150">
                  <c:v>2007.07</c:v>
                </c:pt>
                <c:pt idx="151">
                  <c:v>2007.08</c:v>
                </c:pt>
                <c:pt idx="152">
                  <c:v>2007.09</c:v>
                </c:pt>
                <c:pt idx="153">
                  <c:v>2007.10</c:v>
                </c:pt>
                <c:pt idx="154">
                  <c:v>2007.11</c:v>
                </c:pt>
                <c:pt idx="155">
                  <c:v>2007.12</c:v>
                </c:pt>
                <c:pt idx="156">
                  <c:v>2008.01</c:v>
                </c:pt>
                <c:pt idx="157">
                  <c:v>2008.02</c:v>
                </c:pt>
                <c:pt idx="158">
                  <c:v>2008.03</c:v>
                </c:pt>
                <c:pt idx="159">
                  <c:v>2008.04</c:v>
                </c:pt>
                <c:pt idx="160">
                  <c:v>2008.05</c:v>
                </c:pt>
                <c:pt idx="161">
                  <c:v>2008.06</c:v>
                </c:pt>
                <c:pt idx="162">
                  <c:v>2008.07</c:v>
                </c:pt>
                <c:pt idx="163">
                  <c:v>2008.08</c:v>
                </c:pt>
                <c:pt idx="164">
                  <c:v>2008.09</c:v>
                </c:pt>
                <c:pt idx="165">
                  <c:v>2008.10</c:v>
                </c:pt>
                <c:pt idx="166">
                  <c:v>2008.11</c:v>
                </c:pt>
                <c:pt idx="167">
                  <c:v>2008.12</c:v>
                </c:pt>
                <c:pt idx="168">
                  <c:v>2009.01</c:v>
                </c:pt>
                <c:pt idx="169">
                  <c:v>2009.02</c:v>
                </c:pt>
                <c:pt idx="170">
                  <c:v>2009.03</c:v>
                </c:pt>
                <c:pt idx="171">
                  <c:v>2009.04</c:v>
                </c:pt>
                <c:pt idx="172">
                  <c:v>2009.05</c:v>
                </c:pt>
                <c:pt idx="173">
                  <c:v>2009.06</c:v>
                </c:pt>
                <c:pt idx="174">
                  <c:v>2009.07</c:v>
                </c:pt>
                <c:pt idx="175">
                  <c:v>2009.08</c:v>
                </c:pt>
                <c:pt idx="176">
                  <c:v>2009.09</c:v>
                </c:pt>
                <c:pt idx="177">
                  <c:v>2009.10</c:v>
                </c:pt>
                <c:pt idx="178">
                  <c:v>2009.11</c:v>
                </c:pt>
                <c:pt idx="179">
                  <c:v>2009.12</c:v>
                </c:pt>
                <c:pt idx="180">
                  <c:v>2010.01</c:v>
                </c:pt>
                <c:pt idx="181">
                  <c:v>2010.02</c:v>
                </c:pt>
                <c:pt idx="182">
                  <c:v>2010.03</c:v>
                </c:pt>
                <c:pt idx="183">
                  <c:v>2010.04</c:v>
                </c:pt>
                <c:pt idx="184">
                  <c:v>2010.05</c:v>
                </c:pt>
                <c:pt idx="185">
                  <c:v>2010.06</c:v>
                </c:pt>
                <c:pt idx="186">
                  <c:v>2010.07</c:v>
                </c:pt>
                <c:pt idx="187">
                  <c:v>2010.08</c:v>
                </c:pt>
                <c:pt idx="188">
                  <c:v>2010.09</c:v>
                </c:pt>
                <c:pt idx="189">
                  <c:v>2010.10</c:v>
                </c:pt>
                <c:pt idx="190">
                  <c:v>2010.11</c:v>
                </c:pt>
                <c:pt idx="191">
                  <c:v>2010.12</c:v>
                </c:pt>
                <c:pt idx="192">
                  <c:v>2011.01</c:v>
                </c:pt>
                <c:pt idx="193">
                  <c:v>2011.02</c:v>
                </c:pt>
                <c:pt idx="194">
                  <c:v>2011.03</c:v>
                </c:pt>
                <c:pt idx="195">
                  <c:v>2011.04</c:v>
                </c:pt>
                <c:pt idx="196">
                  <c:v>2011.05</c:v>
                </c:pt>
                <c:pt idx="197">
                  <c:v>2011.06</c:v>
                </c:pt>
                <c:pt idx="198">
                  <c:v>2011.07</c:v>
                </c:pt>
                <c:pt idx="199">
                  <c:v>2011.08</c:v>
                </c:pt>
              </c:strCache>
            </c:strRef>
          </c:cat>
          <c:val>
            <c:numRef>
              <c:f>Séries!$B$506:$B$705</c:f>
              <c:numCache>
                <c:formatCode>#,##0.0000</c:formatCode>
                <c:ptCount val="200"/>
                <c:pt idx="0">
                  <c:v>0.84510000000000063</c:v>
                </c:pt>
                <c:pt idx="1">
                  <c:v>0.83880000000000166</c:v>
                </c:pt>
                <c:pt idx="2">
                  <c:v>0.88739999999999997</c:v>
                </c:pt>
                <c:pt idx="3">
                  <c:v>0.90549999999999997</c:v>
                </c:pt>
                <c:pt idx="4">
                  <c:v>0.89539999999999997</c:v>
                </c:pt>
                <c:pt idx="5">
                  <c:v>0.91200000000000003</c:v>
                </c:pt>
                <c:pt idx="6">
                  <c:v>0.92680000000000062</c:v>
                </c:pt>
                <c:pt idx="7">
                  <c:v>0.94000000000000061</c:v>
                </c:pt>
                <c:pt idx="8">
                  <c:v>0.95080000000000064</c:v>
                </c:pt>
                <c:pt idx="9">
                  <c:v>0.95870000000000166</c:v>
                </c:pt>
                <c:pt idx="10">
                  <c:v>0.96240000000000003</c:v>
                </c:pt>
                <c:pt idx="11">
                  <c:v>0.96730000000000005</c:v>
                </c:pt>
                <c:pt idx="12">
                  <c:v>0.97350000000000003</c:v>
                </c:pt>
                <c:pt idx="13">
                  <c:v>0.98009999999999997</c:v>
                </c:pt>
                <c:pt idx="14">
                  <c:v>0.98529999999999951</c:v>
                </c:pt>
                <c:pt idx="15">
                  <c:v>0.9893999999999995</c:v>
                </c:pt>
                <c:pt idx="16">
                  <c:v>0.9944999999999995</c:v>
                </c:pt>
                <c:pt idx="17">
                  <c:v>1.0004999999999966</c:v>
                </c:pt>
                <c:pt idx="18">
                  <c:v>1.0061</c:v>
                </c:pt>
                <c:pt idx="19">
                  <c:v>1.0125999999999966</c:v>
                </c:pt>
                <c:pt idx="20">
                  <c:v>1.0185</c:v>
                </c:pt>
                <c:pt idx="21">
                  <c:v>1.0243</c:v>
                </c:pt>
                <c:pt idx="22">
                  <c:v>1.0295999999999959</c:v>
                </c:pt>
                <c:pt idx="23">
                  <c:v>1.0365</c:v>
                </c:pt>
                <c:pt idx="24">
                  <c:v>1.0421</c:v>
                </c:pt>
                <c:pt idx="25">
                  <c:v>1.0485</c:v>
                </c:pt>
                <c:pt idx="26">
                  <c:v>1.0558999999999958</c:v>
                </c:pt>
                <c:pt idx="27">
                  <c:v>1.0601</c:v>
                </c:pt>
                <c:pt idx="28">
                  <c:v>1.0674999999999963</c:v>
                </c:pt>
                <c:pt idx="29">
                  <c:v>1.0737999999999961</c:v>
                </c:pt>
                <c:pt idx="30">
                  <c:v>1.0798999999999961</c:v>
                </c:pt>
                <c:pt idx="31">
                  <c:v>1.0871</c:v>
                </c:pt>
                <c:pt idx="32">
                  <c:v>1.0928</c:v>
                </c:pt>
                <c:pt idx="33">
                  <c:v>1.0992999999999966</c:v>
                </c:pt>
                <c:pt idx="34">
                  <c:v>1.1065</c:v>
                </c:pt>
                <c:pt idx="35">
                  <c:v>1.1128</c:v>
                </c:pt>
                <c:pt idx="36">
                  <c:v>1.1191</c:v>
                </c:pt>
                <c:pt idx="37">
                  <c:v>1.1263000000000001</c:v>
                </c:pt>
                <c:pt idx="38">
                  <c:v>1.1329</c:v>
                </c:pt>
                <c:pt idx="39">
                  <c:v>1.1404000000000001</c:v>
                </c:pt>
                <c:pt idx="40">
                  <c:v>1.1473</c:v>
                </c:pt>
                <c:pt idx="41">
                  <c:v>1.1537999999999966</c:v>
                </c:pt>
                <c:pt idx="42">
                  <c:v>1.1607000000000001</c:v>
                </c:pt>
                <c:pt idx="43">
                  <c:v>1.1709000000000001</c:v>
                </c:pt>
                <c:pt idx="44">
                  <c:v>1.1800999999999999</c:v>
                </c:pt>
                <c:pt idx="45">
                  <c:v>1.1876</c:v>
                </c:pt>
                <c:pt idx="46">
                  <c:v>1.1929000000000001</c:v>
                </c:pt>
                <c:pt idx="47">
                  <c:v>1.2045999999999963</c:v>
                </c:pt>
                <c:pt idx="48">
                  <c:v>1.5010999999999961</c:v>
                </c:pt>
                <c:pt idx="49">
                  <c:v>1.9129</c:v>
                </c:pt>
                <c:pt idx="50">
                  <c:v>1.8959999999999964</c:v>
                </c:pt>
                <c:pt idx="51">
                  <c:v>1.6933</c:v>
                </c:pt>
                <c:pt idx="52">
                  <c:v>1.6827000000000001</c:v>
                </c:pt>
                <c:pt idx="53">
                  <c:v>1.7645999999999966</c:v>
                </c:pt>
                <c:pt idx="54">
                  <c:v>1.7994999999999961</c:v>
                </c:pt>
                <c:pt idx="55">
                  <c:v>1.8800000000000001</c:v>
                </c:pt>
                <c:pt idx="56">
                  <c:v>1.8973</c:v>
                </c:pt>
                <c:pt idx="57">
                  <c:v>1.9686999999999999</c:v>
                </c:pt>
                <c:pt idx="58">
                  <c:v>1.9291</c:v>
                </c:pt>
                <c:pt idx="59">
                  <c:v>1.8420000000000001</c:v>
                </c:pt>
                <c:pt idx="60">
                  <c:v>1.8028999999999966</c:v>
                </c:pt>
                <c:pt idx="61">
                  <c:v>1.7745</c:v>
                </c:pt>
                <c:pt idx="62">
                  <c:v>1.7411999999999961</c:v>
                </c:pt>
                <c:pt idx="63">
                  <c:v>1.7673999999999961</c:v>
                </c:pt>
                <c:pt idx="64">
                  <c:v>1.8270999999999966</c:v>
                </c:pt>
                <c:pt idx="65">
                  <c:v>1.8074999999999966</c:v>
                </c:pt>
                <c:pt idx="66">
                  <c:v>1.7969999999999966</c:v>
                </c:pt>
                <c:pt idx="67">
                  <c:v>1.8084</c:v>
                </c:pt>
                <c:pt idx="68">
                  <c:v>1.8384</c:v>
                </c:pt>
                <c:pt idx="69">
                  <c:v>1.8788</c:v>
                </c:pt>
                <c:pt idx="70">
                  <c:v>1.9472</c:v>
                </c:pt>
                <c:pt idx="71">
                  <c:v>1.9624999999999999</c:v>
                </c:pt>
                <c:pt idx="72">
                  <c:v>1.9537</c:v>
                </c:pt>
                <c:pt idx="73">
                  <c:v>2.0011000000000001</c:v>
                </c:pt>
                <c:pt idx="74">
                  <c:v>2.0882000000000001</c:v>
                </c:pt>
                <c:pt idx="75">
                  <c:v>2.1917</c:v>
                </c:pt>
                <c:pt idx="76">
                  <c:v>2.2963999999999998</c:v>
                </c:pt>
                <c:pt idx="77">
                  <c:v>2.3749999999999987</c:v>
                </c:pt>
                <c:pt idx="78">
                  <c:v>2.4651999999999998</c:v>
                </c:pt>
                <c:pt idx="79">
                  <c:v>2.5097999999999998</c:v>
                </c:pt>
                <c:pt idx="80">
                  <c:v>2.6709000000000001</c:v>
                </c:pt>
                <c:pt idx="81">
                  <c:v>2.7393999999999998</c:v>
                </c:pt>
                <c:pt idx="82">
                  <c:v>2.5423</c:v>
                </c:pt>
                <c:pt idx="83">
                  <c:v>2.3618999999999977</c:v>
                </c:pt>
                <c:pt idx="84">
                  <c:v>2.3771</c:v>
                </c:pt>
                <c:pt idx="85">
                  <c:v>2.4187999999999987</c:v>
                </c:pt>
                <c:pt idx="86">
                  <c:v>2.3457999999999997</c:v>
                </c:pt>
                <c:pt idx="87">
                  <c:v>2.3195999999999977</c:v>
                </c:pt>
                <c:pt idx="88">
                  <c:v>2.4795999999999987</c:v>
                </c:pt>
                <c:pt idx="89">
                  <c:v>2.7132000000000001</c:v>
                </c:pt>
                <c:pt idx="90">
                  <c:v>2.9337999999999997</c:v>
                </c:pt>
                <c:pt idx="91">
                  <c:v>3.1093000000000002</c:v>
                </c:pt>
                <c:pt idx="92">
                  <c:v>3.3411999999999997</c:v>
                </c:pt>
                <c:pt idx="93">
                  <c:v>3.8050999999999977</c:v>
                </c:pt>
                <c:pt idx="94">
                  <c:v>3.5755999999999997</c:v>
                </c:pt>
                <c:pt idx="95">
                  <c:v>3.6251000000000002</c:v>
                </c:pt>
                <c:pt idx="96">
                  <c:v>3.4375999999999998</c:v>
                </c:pt>
                <c:pt idx="97">
                  <c:v>3.59</c:v>
                </c:pt>
                <c:pt idx="98">
                  <c:v>3.4460999999999977</c:v>
                </c:pt>
                <c:pt idx="99">
                  <c:v>3.1179000000000001</c:v>
                </c:pt>
                <c:pt idx="100">
                  <c:v>2.9548999999999968</c:v>
                </c:pt>
                <c:pt idx="101">
                  <c:v>2.8823999999999987</c:v>
                </c:pt>
                <c:pt idx="102">
                  <c:v>2.8789999999999987</c:v>
                </c:pt>
                <c:pt idx="103">
                  <c:v>3.0017</c:v>
                </c:pt>
                <c:pt idx="104">
                  <c:v>2.9219999999999997</c:v>
                </c:pt>
                <c:pt idx="105">
                  <c:v>2.8607</c:v>
                </c:pt>
                <c:pt idx="106">
                  <c:v>2.9129999999999967</c:v>
                </c:pt>
                <c:pt idx="107">
                  <c:v>2.9245000000000001</c:v>
                </c:pt>
                <c:pt idx="108">
                  <c:v>2.8509999999999978</c:v>
                </c:pt>
                <c:pt idx="109">
                  <c:v>2.9295</c:v>
                </c:pt>
                <c:pt idx="110">
                  <c:v>2.9047000000000001</c:v>
                </c:pt>
                <c:pt idx="111">
                  <c:v>2.9051999999999998</c:v>
                </c:pt>
                <c:pt idx="112">
                  <c:v>3.0995999999999997</c:v>
                </c:pt>
                <c:pt idx="113">
                  <c:v>3.1282999999999999</c:v>
                </c:pt>
                <c:pt idx="114">
                  <c:v>3.0359999999999987</c:v>
                </c:pt>
                <c:pt idx="115">
                  <c:v>3.0021</c:v>
                </c:pt>
                <c:pt idx="116">
                  <c:v>2.8902999999999968</c:v>
                </c:pt>
                <c:pt idx="117">
                  <c:v>2.8520999999999925</c:v>
                </c:pt>
                <c:pt idx="118">
                  <c:v>2.7852000000000001</c:v>
                </c:pt>
                <c:pt idx="119">
                  <c:v>2.7174</c:v>
                </c:pt>
                <c:pt idx="120">
                  <c:v>2.6921999999999997</c:v>
                </c:pt>
                <c:pt idx="121">
                  <c:v>2.597</c:v>
                </c:pt>
                <c:pt idx="122">
                  <c:v>2.7039000000000066</c:v>
                </c:pt>
                <c:pt idx="123">
                  <c:v>2.5783999999999998</c:v>
                </c:pt>
                <c:pt idx="124">
                  <c:v>2.4519999999999977</c:v>
                </c:pt>
                <c:pt idx="125">
                  <c:v>2.4126999999999925</c:v>
                </c:pt>
                <c:pt idx="126">
                  <c:v>2.3726999999999925</c:v>
                </c:pt>
                <c:pt idx="127">
                  <c:v>2.3597999999999977</c:v>
                </c:pt>
                <c:pt idx="128">
                  <c:v>2.2936000000000001</c:v>
                </c:pt>
                <c:pt idx="129">
                  <c:v>2.2557</c:v>
                </c:pt>
                <c:pt idx="130">
                  <c:v>2.21</c:v>
                </c:pt>
                <c:pt idx="131">
                  <c:v>2.2847000000000066</c:v>
                </c:pt>
                <c:pt idx="132">
                  <c:v>2.2730999999999999</c:v>
                </c:pt>
                <c:pt idx="133">
                  <c:v>2.1610999999999998</c:v>
                </c:pt>
                <c:pt idx="134">
                  <c:v>2.1511999999999998</c:v>
                </c:pt>
                <c:pt idx="135">
                  <c:v>2.1284999999999998</c:v>
                </c:pt>
                <c:pt idx="136">
                  <c:v>2.1772999999999998</c:v>
                </c:pt>
                <c:pt idx="137">
                  <c:v>2.2475000000000076</c:v>
                </c:pt>
                <c:pt idx="138">
                  <c:v>2.1884999999999999</c:v>
                </c:pt>
                <c:pt idx="139">
                  <c:v>2.1551</c:v>
                </c:pt>
                <c:pt idx="140">
                  <c:v>2.1678999999999999</c:v>
                </c:pt>
                <c:pt idx="141">
                  <c:v>2.1475000000000066</c:v>
                </c:pt>
                <c:pt idx="142">
                  <c:v>2.1570999999999998</c:v>
                </c:pt>
                <c:pt idx="143">
                  <c:v>2.1490999999999998</c:v>
                </c:pt>
                <c:pt idx="144">
                  <c:v>2.1377000000000002</c:v>
                </c:pt>
                <c:pt idx="145">
                  <c:v>2.0954999999999977</c:v>
                </c:pt>
                <c:pt idx="146">
                  <c:v>2.0878999999999999</c:v>
                </c:pt>
                <c:pt idx="147">
                  <c:v>2.0311999999999997</c:v>
                </c:pt>
                <c:pt idx="148">
                  <c:v>1.9807999999999999</c:v>
                </c:pt>
                <c:pt idx="149">
                  <c:v>1.9311</c:v>
                </c:pt>
                <c:pt idx="150">
                  <c:v>1.8819999999999963</c:v>
                </c:pt>
                <c:pt idx="151">
                  <c:v>1.9652000000000001</c:v>
                </c:pt>
                <c:pt idx="152">
                  <c:v>1.8988</c:v>
                </c:pt>
                <c:pt idx="153">
                  <c:v>1.8002</c:v>
                </c:pt>
                <c:pt idx="154">
                  <c:v>1.7690999999999963</c:v>
                </c:pt>
                <c:pt idx="155">
                  <c:v>1.7851999999999963</c:v>
                </c:pt>
                <c:pt idx="156">
                  <c:v>1.7734999999999959</c:v>
                </c:pt>
                <c:pt idx="157">
                  <c:v>1.7268999999999961</c:v>
                </c:pt>
                <c:pt idx="158">
                  <c:v>1.7067999999999961</c:v>
                </c:pt>
                <c:pt idx="159">
                  <c:v>1.6880999999999999</c:v>
                </c:pt>
                <c:pt idx="160">
                  <c:v>1.6597</c:v>
                </c:pt>
                <c:pt idx="161">
                  <c:v>1.6181000000000001</c:v>
                </c:pt>
                <c:pt idx="162">
                  <c:v>1.5906</c:v>
                </c:pt>
                <c:pt idx="163">
                  <c:v>1.6114999999999966</c:v>
                </c:pt>
                <c:pt idx="164">
                  <c:v>1.7988</c:v>
                </c:pt>
                <c:pt idx="165">
                  <c:v>2.1720999999999977</c:v>
                </c:pt>
                <c:pt idx="166">
                  <c:v>2.2654999999999998</c:v>
                </c:pt>
                <c:pt idx="167">
                  <c:v>2.3935999999999997</c:v>
                </c:pt>
                <c:pt idx="168">
                  <c:v>2.3065999999999987</c:v>
                </c:pt>
                <c:pt idx="169">
                  <c:v>2.3118999999999925</c:v>
                </c:pt>
                <c:pt idx="170">
                  <c:v>2.3129999999999935</c:v>
                </c:pt>
                <c:pt idx="171">
                  <c:v>2.2050999999999998</c:v>
                </c:pt>
                <c:pt idx="172">
                  <c:v>2.0600999999999998</c:v>
                </c:pt>
                <c:pt idx="173">
                  <c:v>1.9568000000000001</c:v>
                </c:pt>
                <c:pt idx="174">
                  <c:v>1.9319999999999966</c:v>
                </c:pt>
                <c:pt idx="175">
                  <c:v>1.8444</c:v>
                </c:pt>
                <c:pt idx="176">
                  <c:v>1.819</c:v>
                </c:pt>
                <c:pt idx="177">
                  <c:v>1.7375999999999954</c:v>
                </c:pt>
                <c:pt idx="178">
                  <c:v>1.7251999999999958</c:v>
                </c:pt>
                <c:pt idx="179">
                  <c:v>1.7494999999999954</c:v>
                </c:pt>
                <c:pt idx="180">
                  <c:v>1.7789999999999964</c:v>
                </c:pt>
                <c:pt idx="181">
                  <c:v>1.8393999999999964</c:v>
                </c:pt>
                <c:pt idx="182">
                  <c:v>1.7849999999999964</c:v>
                </c:pt>
                <c:pt idx="183">
                  <c:v>1.7557999999999954</c:v>
                </c:pt>
                <c:pt idx="184">
                  <c:v>1.8124</c:v>
                </c:pt>
                <c:pt idx="185">
                  <c:v>1.8053999999999963</c:v>
                </c:pt>
                <c:pt idx="186">
                  <c:v>1.7687999999999966</c:v>
                </c:pt>
                <c:pt idx="187">
                  <c:v>1.7587999999999964</c:v>
                </c:pt>
                <c:pt idx="188">
                  <c:v>1.7178999999999942</c:v>
                </c:pt>
                <c:pt idx="189">
                  <c:v>1.6852</c:v>
                </c:pt>
                <c:pt idx="190">
                  <c:v>1.7125299999999966</c:v>
                </c:pt>
                <c:pt idx="191">
                  <c:v>1.6926545450000001</c:v>
                </c:pt>
                <c:pt idx="192">
                  <c:v>1.674114286</c:v>
                </c:pt>
                <c:pt idx="193">
                  <c:v>1.6672</c:v>
                </c:pt>
                <c:pt idx="194">
                  <c:v>1.6583000000000001</c:v>
                </c:pt>
                <c:pt idx="195">
                  <c:v>1.5855999999999963</c:v>
                </c:pt>
                <c:pt idx="196">
                  <c:v>1.6127</c:v>
                </c:pt>
                <c:pt idx="197">
                  <c:v>1.5862000000000001</c:v>
                </c:pt>
                <c:pt idx="198">
                  <c:v>1.5630999999999966</c:v>
                </c:pt>
                <c:pt idx="199">
                  <c:v>1.5962000000000001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0D-41D3-A0B3-7756F48BB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450432"/>
        <c:axId val="184476800"/>
      </c:lineChart>
      <c:catAx>
        <c:axId val="184450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84476800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84476800"/>
        <c:scaling>
          <c:orientation val="minMax"/>
        </c:scaling>
        <c:delete val="0"/>
        <c:axPos val="l"/>
        <c:majorGridlines/>
        <c:numFmt formatCode="#,##0.0000" sourceLinked="1"/>
        <c:majorTickMark val="none"/>
        <c:minorTickMark val="none"/>
        <c:tickLblPos val="nextTo"/>
        <c:spPr>
          <a:ln w="9525">
            <a:noFill/>
          </a:ln>
        </c:spPr>
        <c:crossAx val="18445043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>
        <a:lumMod val="50000"/>
      </a:schemeClr>
    </a:solidFill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0.12881</cdr:x>
      <cdr:y>0.08784</cdr:y>
    </cdr:from>
    <cdr:to>
      <cdr:x>0.20186</cdr:x>
      <cdr:y>0.14918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1626130" y="661101"/>
          <a:ext cx="922312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pt-BR" sz="2400" dirty="0"/>
            <a:t>Real </a:t>
          </a:r>
        </a:p>
      </cdr:txBody>
    </cdr:sp>
  </cdr:relSizeAnchor>
  <cdr:relSizeAnchor xmlns:cdr="http://schemas.openxmlformats.org/drawingml/2006/chartDrawing">
    <cdr:from>
      <cdr:x>0.1841</cdr:x>
      <cdr:y>0.74958</cdr:y>
    </cdr:from>
    <cdr:to>
      <cdr:x>0.29094</cdr:x>
      <cdr:y>0.83484</cdr:y>
    </cdr:to>
    <cdr:sp macro="" textlink="">
      <cdr:nvSpPr>
        <cdr:cNvPr id="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4214" y="5641495"/>
          <a:ext cx="1348826" cy="6416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600" b="1" dirty="0"/>
            <a:t>Crise do México</a:t>
          </a:r>
          <a:r>
            <a:rPr lang="pt-BR" b="1" dirty="0"/>
            <a:t> </a:t>
          </a:r>
        </a:p>
      </cdr:txBody>
    </cdr:sp>
  </cdr:relSizeAnchor>
  <cdr:relSizeAnchor xmlns:cdr="http://schemas.openxmlformats.org/drawingml/2006/chartDrawing">
    <cdr:from>
      <cdr:x>0.35644</cdr:x>
      <cdr:y>0.06943</cdr:y>
    </cdr:from>
    <cdr:to>
      <cdr:x>0.96577</cdr:x>
      <cdr:y>0.84083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499959" y="522515"/>
          <a:ext cx="7692571" cy="5805715"/>
        </a:xfrm>
        <a:prstGeom xmlns:a="http://schemas.openxmlformats.org/drawingml/2006/main" prst="rect">
          <a:avLst/>
        </a:prstGeom>
        <a:solidFill xmlns:a="http://schemas.openxmlformats.org/drawingml/2006/main">
          <a:srgbClr val="A8DCEE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0.12881</cdr:x>
      <cdr:y>0.08784</cdr:y>
    </cdr:from>
    <cdr:to>
      <cdr:x>0.20186</cdr:x>
      <cdr:y>0.14918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1626130" y="661101"/>
          <a:ext cx="922312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pt-BR" sz="2400" dirty="0"/>
            <a:t>Real </a:t>
          </a:r>
        </a:p>
      </cdr:txBody>
    </cdr:sp>
  </cdr:relSizeAnchor>
  <cdr:relSizeAnchor xmlns:cdr="http://schemas.openxmlformats.org/drawingml/2006/chartDrawing">
    <cdr:from>
      <cdr:x>0.1841</cdr:x>
      <cdr:y>0.74958</cdr:y>
    </cdr:from>
    <cdr:to>
      <cdr:x>0.29094</cdr:x>
      <cdr:y>0.83484</cdr:y>
    </cdr:to>
    <cdr:sp macro="" textlink="">
      <cdr:nvSpPr>
        <cdr:cNvPr id="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4214" y="5641495"/>
          <a:ext cx="1348826" cy="6416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600" b="1" dirty="0"/>
            <a:t>Crise do México</a:t>
          </a:r>
          <a:r>
            <a:rPr lang="pt-BR" b="1" dirty="0"/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0.0126</cdr:x>
      <cdr:y>0.00392</cdr:y>
    </cdr:from>
    <cdr:to>
      <cdr:x>1</cdr:x>
      <cdr:y>0.0902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13570" y="24413"/>
          <a:ext cx="8898545" cy="537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2500" b="1" dirty="0">
              <a:solidFill>
                <a:srgbClr val="0000FF"/>
              </a:solidFill>
            </a:rPr>
            <a:t>Taxa mensal de desemprego aberto nas </a:t>
          </a:r>
          <a:r>
            <a:rPr lang="pt-BR" sz="2500" b="1" dirty="0" err="1">
              <a:solidFill>
                <a:srgbClr val="0000FF"/>
              </a:solidFill>
            </a:rPr>
            <a:t>RMs</a:t>
          </a:r>
          <a:r>
            <a:rPr lang="pt-BR" sz="2500" b="1" dirty="0">
              <a:solidFill>
                <a:srgbClr val="0000FF"/>
              </a:solidFill>
            </a:rPr>
            <a:t>: 1980-2002</a:t>
          </a:r>
          <a:endParaRPr lang="pt-BR" sz="2500" dirty="0">
            <a:solidFill>
              <a:srgbClr val="0000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0.12881</cdr:x>
      <cdr:y>0.08784</cdr:y>
    </cdr:from>
    <cdr:to>
      <cdr:x>0.20186</cdr:x>
      <cdr:y>0.14918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1626130" y="661101"/>
          <a:ext cx="922312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pt-BR" sz="2400" dirty="0"/>
            <a:t>Real </a:t>
          </a:r>
        </a:p>
      </cdr:txBody>
    </cdr:sp>
  </cdr:relSizeAnchor>
  <cdr:relSizeAnchor xmlns:cdr="http://schemas.openxmlformats.org/drawingml/2006/chartDrawing">
    <cdr:from>
      <cdr:x>0.1841</cdr:x>
      <cdr:y>0.74958</cdr:y>
    </cdr:from>
    <cdr:to>
      <cdr:x>0.29094</cdr:x>
      <cdr:y>0.83484</cdr:y>
    </cdr:to>
    <cdr:sp macro="" textlink="">
      <cdr:nvSpPr>
        <cdr:cNvPr id="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4214" y="5641495"/>
          <a:ext cx="1348826" cy="6416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600" b="1" dirty="0"/>
            <a:t>Crise do México</a:t>
          </a:r>
          <a:r>
            <a:rPr lang="pt-BR" b="1" dirty="0"/>
            <a:t> </a:t>
          </a:r>
        </a:p>
      </cdr:txBody>
    </cdr:sp>
  </cdr:relSizeAnchor>
  <cdr:relSizeAnchor xmlns:cdr="http://schemas.openxmlformats.org/drawingml/2006/chartDrawing">
    <cdr:from>
      <cdr:x>0.35644</cdr:x>
      <cdr:y>0.06943</cdr:y>
    </cdr:from>
    <cdr:to>
      <cdr:x>0.96577</cdr:x>
      <cdr:y>0.84083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4499959" y="522515"/>
          <a:ext cx="7692571" cy="5805715"/>
        </a:xfrm>
        <a:prstGeom xmlns:a="http://schemas.openxmlformats.org/drawingml/2006/main" prst="rect">
          <a:avLst/>
        </a:prstGeom>
        <a:solidFill xmlns:a="http://schemas.openxmlformats.org/drawingml/2006/main">
          <a:srgbClr val="A8DCEE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0.12881</cdr:x>
      <cdr:y>0.08784</cdr:y>
    </cdr:from>
    <cdr:to>
      <cdr:x>0.20186</cdr:x>
      <cdr:y>0.14918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1626130" y="661101"/>
          <a:ext cx="922312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pt-BR" sz="2400" dirty="0"/>
            <a:t>Real </a:t>
          </a:r>
        </a:p>
      </cdr:txBody>
    </cdr:sp>
  </cdr:relSizeAnchor>
  <cdr:relSizeAnchor xmlns:cdr="http://schemas.openxmlformats.org/drawingml/2006/chartDrawing">
    <cdr:from>
      <cdr:x>0.1841</cdr:x>
      <cdr:y>0.74958</cdr:y>
    </cdr:from>
    <cdr:to>
      <cdr:x>0.29094</cdr:x>
      <cdr:y>0.83484</cdr:y>
    </cdr:to>
    <cdr:sp macro="" textlink="">
      <cdr:nvSpPr>
        <cdr:cNvPr id="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4214" y="5641495"/>
          <a:ext cx="1348826" cy="6416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600" b="1" dirty="0"/>
            <a:t>Crise do México</a:t>
          </a:r>
          <a:r>
            <a:rPr lang="pt-BR" b="1" dirty="0"/>
            <a:t> </a:t>
          </a:r>
        </a:p>
      </cdr:txBody>
    </cdr:sp>
  </cdr:relSizeAnchor>
  <cdr:relSizeAnchor xmlns:cdr="http://schemas.openxmlformats.org/drawingml/2006/chartDrawing">
    <cdr:from>
      <cdr:x>0.40342</cdr:x>
      <cdr:y>0.07618</cdr:y>
    </cdr:from>
    <cdr:to>
      <cdr:x>0.96979</cdr:x>
      <cdr:y>0.84757</cdr:y>
    </cdr:to>
    <cdr:sp macro="" textlink="">
      <cdr:nvSpPr>
        <cdr:cNvPr id="4" name="Retângulo 3"/>
        <cdr:cNvSpPr/>
      </cdr:nvSpPr>
      <cdr:spPr>
        <a:xfrm xmlns:a="http://schemas.openxmlformats.org/drawingml/2006/main">
          <a:off x="5093035" y="573315"/>
          <a:ext cx="7150295" cy="5805715"/>
        </a:xfrm>
        <a:prstGeom xmlns:a="http://schemas.openxmlformats.org/drawingml/2006/main" prst="rect">
          <a:avLst/>
        </a:prstGeom>
        <a:solidFill xmlns:a="http://schemas.openxmlformats.org/drawingml/2006/main">
          <a:srgbClr val="A8DCEE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0.28642</cdr:x>
      <cdr:y>0.18505</cdr:y>
    </cdr:from>
    <cdr:to>
      <cdr:x>0.40342</cdr:x>
      <cdr:y>0.25421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3615927" y="1392704"/>
          <a:ext cx="1477108" cy="5205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t-BR" sz="1400" b="1" dirty="0">
              <a:solidFill>
                <a:schemeClr val="tx1"/>
              </a:solidFill>
            </a:rPr>
            <a:t>Crise cambial brasileira</a:t>
          </a:r>
        </a:p>
      </cdr:txBody>
    </cdr:sp>
  </cdr:relSizeAnchor>
  <cdr:relSizeAnchor xmlns:cdr="http://schemas.openxmlformats.org/drawingml/2006/chartDrawing">
    <cdr:from>
      <cdr:x>0.36665</cdr:x>
      <cdr:y>0.26916</cdr:y>
    </cdr:from>
    <cdr:to>
      <cdr:x>0.36665</cdr:x>
      <cdr:y>0.59252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D2C0A0A1-B5F2-4750-884D-5EBA2369D522}"/>
            </a:ext>
          </a:extLst>
        </cdr:cNvPr>
        <cdr:cNvCxnSpPr/>
      </cdr:nvCxnSpPr>
      <cdr:spPr>
        <a:xfrm xmlns:a="http://schemas.openxmlformats.org/drawingml/2006/main">
          <a:off x="4628801" y="2025749"/>
          <a:ext cx="0" cy="243371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0.12881</cdr:x>
      <cdr:y>0.08784</cdr:y>
    </cdr:from>
    <cdr:to>
      <cdr:x>0.20186</cdr:x>
      <cdr:y>0.14918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1626130" y="661101"/>
          <a:ext cx="922312" cy="46166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>
            <a:spcBef>
              <a:spcPct val="50000"/>
            </a:spcBef>
          </a:pPr>
          <a:r>
            <a:rPr lang="pt-BR" sz="2400" dirty="0"/>
            <a:t>Real </a:t>
          </a:r>
        </a:p>
      </cdr:txBody>
    </cdr:sp>
  </cdr:relSizeAnchor>
  <cdr:relSizeAnchor xmlns:cdr="http://schemas.openxmlformats.org/drawingml/2006/chartDrawing">
    <cdr:from>
      <cdr:x>0.1841</cdr:x>
      <cdr:y>0.74958</cdr:y>
    </cdr:from>
    <cdr:to>
      <cdr:x>0.29094</cdr:x>
      <cdr:y>0.83484</cdr:y>
    </cdr:to>
    <cdr:sp macro="" textlink="">
      <cdr:nvSpPr>
        <cdr:cNvPr id="5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324214" y="5641495"/>
          <a:ext cx="1348826" cy="641685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Corbel"/>
            </a:defRPr>
          </a:lvl1pPr>
          <a:lvl2pPr marL="457200" indent="0">
            <a:defRPr sz="1100">
              <a:latin typeface="Corbel"/>
            </a:defRPr>
          </a:lvl2pPr>
          <a:lvl3pPr marL="914400" indent="0">
            <a:defRPr sz="1100">
              <a:latin typeface="Corbel"/>
            </a:defRPr>
          </a:lvl3pPr>
          <a:lvl4pPr marL="1371600" indent="0">
            <a:defRPr sz="1100">
              <a:latin typeface="Corbel"/>
            </a:defRPr>
          </a:lvl4pPr>
          <a:lvl5pPr marL="1828800" indent="0">
            <a:defRPr sz="1100">
              <a:latin typeface="Corbel"/>
            </a:defRPr>
          </a:lvl5pPr>
          <a:lvl6pPr marL="2286000" indent="0">
            <a:defRPr sz="1100">
              <a:latin typeface="Corbel"/>
            </a:defRPr>
          </a:lvl6pPr>
          <a:lvl7pPr marL="2743200" indent="0">
            <a:defRPr sz="1100">
              <a:latin typeface="Corbel"/>
            </a:defRPr>
          </a:lvl7pPr>
          <a:lvl8pPr marL="3200400" indent="0">
            <a:defRPr sz="1100">
              <a:latin typeface="Corbel"/>
            </a:defRPr>
          </a:lvl8pPr>
          <a:lvl9pPr marL="3657600" indent="0">
            <a:defRPr sz="1100">
              <a:latin typeface="Corbel"/>
            </a:defRPr>
          </a:lvl9pPr>
        </a:lstStyle>
        <a:p xmlns:a="http://schemas.openxmlformats.org/drawingml/2006/main">
          <a:pPr algn="ctr"/>
          <a:r>
            <a:rPr lang="pt-BR" sz="1600" b="1" dirty="0"/>
            <a:t>Crise do México</a:t>
          </a:r>
          <a:r>
            <a:rPr lang="pt-BR" b="1" dirty="0"/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E5C172A6-9524-4657-830D-BDA1080949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4D37AB05-EBEB-46C4-B4F7-B9AB1A3C23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5698C7D5-2480-4208-B9C0-A5D066D318A9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4" name="Espaço reservado do rodapé 3">
            <a:extLst>
              <a:ext uri="{FF2B5EF4-FFF2-40B4-BE49-F238E27FC236}">
                <a16:creationId xmlns:a16="http://schemas.microsoft.com/office/drawing/2014/main" id="{E73046AC-FB47-4AF8-80B6-99C415EB73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>
            <a:extLst>
              <a:ext uri="{FF2B5EF4-FFF2-40B4-BE49-F238E27FC236}">
                <a16:creationId xmlns:a16="http://schemas.microsoft.com/office/drawing/2014/main" id="{D4C80C98-693C-4239-9250-F654CD7A1F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4336015D-720C-4A26-9EFD-003BAEB671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>
            <a:extLst>
              <a:ext uri="{FF2B5EF4-FFF2-40B4-BE49-F238E27FC236}">
                <a16:creationId xmlns:a16="http://schemas.microsoft.com/office/drawing/2014/main" id="{21BEB003-6206-41A8-93C1-ED09407435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>
            <a:extLst>
              <a:ext uri="{FF2B5EF4-FFF2-40B4-BE49-F238E27FC236}">
                <a16:creationId xmlns:a16="http://schemas.microsoft.com/office/drawing/2014/main" id="{3BD0E8C1-E5E9-4288-BC96-946766309D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C66D1DC8-684C-4655-A2A5-F683AD1B0C80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4" name="Espaço reservado para a imagem do slide 3">
            <a:extLst>
              <a:ext uri="{FF2B5EF4-FFF2-40B4-BE49-F238E27FC236}">
                <a16:creationId xmlns:a16="http://schemas.microsoft.com/office/drawing/2014/main" id="{210581DB-EA70-4F32-A160-D71138C753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>
            <a:extLst>
              <a:ext uri="{FF2B5EF4-FFF2-40B4-BE49-F238E27FC236}">
                <a16:creationId xmlns:a16="http://schemas.microsoft.com/office/drawing/2014/main" id="{1B3F12E2-25F7-4CAA-B59D-1888BC90A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>
            <a:extLst>
              <a:ext uri="{FF2B5EF4-FFF2-40B4-BE49-F238E27FC236}">
                <a16:creationId xmlns:a16="http://schemas.microsoft.com/office/drawing/2014/main" id="{B169E252-F83C-45EE-A6BF-F57EFF941B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>
            <a:extLst>
              <a:ext uri="{FF2B5EF4-FFF2-40B4-BE49-F238E27FC236}">
                <a16:creationId xmlns:a16="http://schemas.microsoft.com/office/drawing/2014/main" id="{07ABAE23-72FA-4171-9A18-C450F4DB9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0B61FF06-2CDD-47BE-A500-EDBF2CCB39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A8F30A3-EFF4-4F10-9D8C-16AADF6BA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7A0C4EF-1962-48EC-8051-15B0DE68C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CBCE028-03CB-4FBD-AE6B-4FE6A0C4CB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2A4C44D-923E-45B8-92D2-B8F61B927AA1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24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42167D1-FA19-4B3E-82BE-C5EDF31DA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CF8FFE08-56C7-4041-AFD2-42214522A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D744ACE-9599-4557-ADAE-3922225AEA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69E3272-8096-4078-ACFE-9DA2E1D02BDF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26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3AEDD73A-AAB0-4118-9135-6E7F9E1631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0C091ED9-1514-488D-BF3B-79DEF0E302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D9EF360-F038-4200-BD63-3772E2F7E98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B6DA1E4-6478-4C20-8A7A-58D075A478E4}" type="slidenum">
              <a:rPr lang="en-US" altLang="pt-BR" sz="1200">
                <a:latin typeface="Euphemia" panose="020B0503040102020104" pitchFamily="34" charset="0"/>
              </a:rPr>
              <a:pPr algn="r" eaLnBrk="1" hangingPunct="1"/>
              <a:t>27</a:t>
            </a:fld>
            <a:endParaRPr lang="en-US" altLang="pt-BR" sz="1200">
              <a:latin typeface="Euphemia" panose="020B05030401020201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17DFA3B1-F358-4CD0-B54A-C609C86D8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8955CC48-1E48-4726-8F5F-79341B1AF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9378F48-87D1-4D7C-94A2-6FA4AEF1971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68877A2-436B-4534-8C75-9BAF337A91DD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28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747B0A4-78D2-4D3A-AE31-5CF9461136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D14525D-AB35-4F21-987C-C9085A772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11B45A72-DEC8-48CC-9C54-C169E456BC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B9D9817A-1913-4172-B37A-09551E56E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s-ES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59215548-4F9F-4929-B7E6-7289C4F04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76FF9E-C71E-4D29-A95E-4D99EA3A7CEC}" type="slidenum">
              <a:rPr lang="pt-BR" altLang="pt-BR">
                <a:latin typeface="Euphemia" panose="020B0503040102020104" pitchFamily="34" charset="0"/>
              </a:rPr>
              <a:pPr/>
              <a:t>30</a:t>
            </a:fld>
            <a:endParaRPr lang="pt-BR" altLang="pt-BR">
              <a:latin typeface="Euphemia" panose="020B05030401020201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A3EEFCB9-FF9E-408D-9C6D-A10075F9AF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91CF7B38-A010-4D88-9E52-6722D0A820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s-ES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51EAE5F6-5F95-496F-8759-C8E5EDF7A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960289-5441-499E-8C99-D5C976F076EB}" type="slidenum">
              <a:rPr lang="pt-BR" altLang="pt-BR">
                <a:latin typeface="Euphemia" panose="020B0503040102020104" pitchFamily="34" charset="0"/>
              </a:rPr>
              <a:pPr/>
              <a:t>31</a:t>
            </a:fld>
            <a:endParaRPr lang="pt-BR" altLang="pt-BR">
              <a:latin typeface="Euphemia" panose="020B05030401020201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91D6ACDD-70FA-4528-A605-DE31AFA04D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810EA94D-69D9-4585-B871-7D3B8B8C21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s-ES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5A282DB4-CA99-4B71-B0D8-84CFD5AFEB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AAE7B1-E64E-473E-9426-B25AFD618156}" type="slidenum">
              <a:rPr lang="pt-BR" altLang="pt-BR">
                <a:latin typeface="Euphemia" panose="020B0503040102020104" pitchFamily="34" charset="0"/>
              </a:rPr>
              <a:pPr/>
              <a:t>32</a:t>
            </a:fld>
            <a:endParaRPr lang="pt-BR" altLang="pt-BR">
              <a:latin typeface="Euphemia" panose="020B05030401020201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8136D84-793D-49E7-9DCC-DD9E42B96C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C264668-0501-45F5-A298-3C11368CA28A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33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CD5B0D4-FECB-4E5A-B226-0FE3700A6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ACA1976C-1B3B-47EC-A91B-AF348D86D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37EAA5E4-6482-43E5-8ED2-337CE870436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A5535DB-3D69-4FD8-8F9E-5985FF808063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36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1BD092F0-5A8D-457B-9EA4-E5D32778D4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4A06D43-BBDE-4253-9562-F5F8AA013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4A38746F-E858-4FDA-88B9-ABFD8D12E0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6AAFC33-BB41-4F22-874F-762E1A19E585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37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366CF347-5E48-4C59-89B7-2F1DE766A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093387E4-E600-40BB-974E-95CDA793A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>
            <a:extLst>
              <a:ext uri="{FF2B5EF4-FFF2-40B4-BE49-F238E27FC236}">
                <a16:creationId xmlns:a16="http://schemas.microsoft.com/office/drawing/2014/main" id="{643CC539-E403-4FEE-B8B2-E600FA1F78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>
            <a:extLst>
              <a:ext uri="{FF2B5EF4-FFF2-40B4-BE49-F238E27FC236}">
                <a16:creationId xmlns:a16="http://schemas.microsoft.com/office/drawing/2014/main" id="{FC02D413-5CFB-42E4-B33F-E475F70801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s-ES"/>
          </a:p>
        </p:txBody>
      </p:sp>
      <p:sp>
        <p:nvSpPr>
          <p:cNvPr id="13316" name="Espaço Reservado para Número de Slide 3">
            <a:extLst>
              <a:ext uri="{FF2B5EF4-FFF2-40B4-BE49-F238E27FC236}">
                <a16:creationId xmlns:a16="http://schemas.microsoft.com/office/drawing/2014/main" id="{8F175DA1-F346-41ED-BB6C-48CDBAF03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6636DF-E1B1-465E-9147-5814464CB1E2}" type="slidenum">
              <a:rPr lang="pt-BR" altLang="pt-BR">
                <a:latin typeface="Euphemia" panose="020B0503040102020104" pitchFamily="34" charset="0"/>
              </a:rPr>
              <a:pPr/>
              <a:t>4</a:t>
            </a:fld>
            <a:endParaRPr lang="pt-BR" altLang="pt-BR">
              <a:latin typeface="Euphemia" panose="020B05030401020201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24953435-8D3F-42EE-9D60-480DA8858D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2FE81A-0131-496A-9A30-FAF39119877B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38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5E4B1FDC-52D3-4AD3-854B-D9823FB0CB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3B7932A7-B3BD-46B5-947B-55D00169D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17A56248-42B7-44D5-AEC2-5F62FDC9701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0AC4F97-DB8B-43A3-9D77-A64C7003CCD0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40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33EABE7-C514-4ACF-832F-7A57D84B3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83BBD33-ED2C-411C-A9E2-03141E0CF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0A1ABEC6-AB13-4004-921E-32C72F1E53A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33DF264-5BCA-4FA8-9C19-557D04229F8E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41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8CF363B2-D345-4364-B11A-09BE3E3927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B002113-D03C-46F1-8A92-E8AB7B960A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80970FD-634D-4BF3-8F55-79D448CB3A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7C459A0-A2C5-4E5A-93F6-7BCD6E3DFF8E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42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F8F03833-0484-4651-8D7A-D6D349784C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9CBD8B8-F0EE-4188-8485-617D9A157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F57BBC2C-ED0B-45C3-ABA5-87F7C388D44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D00D575-0ED9-4162-855C-6DDBC4D0F95D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43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62F4DE8C-D4B7-4AE9-8DE6-3BC76544B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6A00219E-0C05-49EC-B9A2-4BA90E51BA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8980831-A949-4F23-95DC-E46EAF8E48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E09AD69-6E91-4795-99CB-E72AC6474834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44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628A2C-F457-48FB-827E-89C0D59E1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BAE5FD73-CEEC-4AC6-9F9B-E18D70A2E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92FCD76-D646-4EAE-8A11-E5E0D067E0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FB8BE71-2C09-42D5-B76A-1FB872E50976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45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7E0AE58-D6AA-462E-91C8-4592B433C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A061144E-4011-4880-90B3-AB8E145BA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A6FDE24A-3C3A-49E7-A882-DF632CC049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D1A96C3-98FA-4F72-A55D-904831349ECF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46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8B484A07-C3C9-4171-B6F5-C25566F6F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2E694C9-8D4B-4A27-B753-51E5B2A67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4F5E6F8-F0ED-4D0D-B8BA-55E49310AC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635C219-2674-468D-BC81-14C6DF0AC5AB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50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CFACEB56-6D1A-4FD2-96EE-D5176ACBC4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033E3A7D-C4F9-4C7F-8368-4453CDFAE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4ABE9BAB-A44E-4129-865E-F2EEEA2D6D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3FFB593-B81B-4387-A5DE-CD9405EBEED0}" type="slidenum">
              <a:rPr lang="en-US" altLang="pt-BR" sz="1200">
                <a:latin typeface="Euphemia" panose="020B0503040102020104" pitchFamily="34" charset="0"/>
              </a:rPr>
              <a:pPr algn="r" eaLnBrk="1" hangingPunct="1"/>
              <a:t>53</a:t>
            </a:fld>
            <a:endParaRPr lang="en-US" altLang="pt-BR" sz="1200">
              <a:latin typeface="Euphemia" panose="020B05030401020201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1721482A-6125-47E7-A2FC-299450E63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2B8597A1-B121-4201-85AD-4B9931755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D0D3E0FD-806C-47CC-80C7-7A29E56872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AC79991B-1E01-485D-875D-F01E26A0F3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s-ES"/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FDB67137-7758-4937-A80A-941457BB5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98368A-0958-413D-8DC6-70403326568D}" type="slidenum">
              <a:rPr lang="pt-BR" altLang="pt-BR">
                <a:latin typeface="Euphemia" panose="020B0503040102020104" pitchFamily="34" charset="0"/>
              </a:rPr>
              <a:pPr/>
              <a:t>5</a:t>
            </a:fld>
            <a:endParaRPr lang="pt-BR" altLang="pt-BR">
              <a:latin typeface="Euphemia" panose="020B05030401020201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A3C63A18-F4BC-4FD7-98D0-8DE4F79A7B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15BD98-1910-4C01-86AF-070BC9415EF8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56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A1207F26-C1AB-48B3-BADE-3D96F058C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5B0AE51B-8102-4DAA-BEB2-E293F709D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EF6924C5-9EE6-4F0D-B8E3-8E0929D35B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3F390F8-0B04-4AFE-A343-9604C72A60E3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57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A7BCB485-775A-4E06-941B-8865E1DE4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2866306B-E5B6-47DB-8285-6F98725E1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CBBB96-76D3-4D39-B4ED-5A0849F782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F733698-EFF3-474D-A33B-73E16351C1D4}" type="slidenum">
              <a:rPr lang="en-US" altLang="pt-BR" sz="1200">
                <a:latin typeface="Euphemia" panose="020B0503040102020104" pitchFamily="34" charset="0"/>
              </a:rPr>
              <a:pPr algn="r" eaLnBrk="1" hangingPunct="1"/>
              <a:t>7</a:t>
            </a:fld>
            <a:endParaRPr lang="en-US" altLang="pt-BR" sz="1200">
              <a:latin typeface="Euphemia" panose="020B05030401020201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50F2A645-0746-4AD2-88C0-573D66A3FA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8B5E1CA-DEA8-402D-8173-08CDE95BF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  <p:extLst>
      <p:ext uri="{BB962C8B-B14F-4D97-AF65-F5344CB8AC3E}">
        <p14:creationId xmlns:p14="http://schemas.microsoft.com/office/powerpoint/2010/main" val="387092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D6E4F10-80A1-4B58-B25E-2E403CECE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5094B79-52C5-4029-AC96-95A6FF80C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7824060-9F2B-4481-B621-57FE98F51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D019710-115E-412F-BDE1-05D888C9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02812116-051D-41F3-BE49-524B3CFB1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079EA0FD-2131-4D0F-888F-C2BAEB7CF1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BC45F65-6B59-480E-AD63-785B56EDD25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003C93C-7E5B-4E08-BED0-BEDA2B871FE1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11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CFBED31D-DC87-465A-AABE-5BC53133A5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728049C-59E6-430F-8034-0F4BF3A1B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CC364C70-EF7A-47C4-929A-53A79DD86E1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3E36BDD-849C-4819-958B-3A25E1654B44}" type="slidenum">
              <a:rPr lang="pt-BR" altLang="pt-BR" sz="1200">
                <a:latin typeface="Euphemia" panose="020B0503040102020104" pitchFamily="34" charset="0"/>
              </a:rPr>
              <a:pPr algn="r" eaLnBrk="1" hangingPunct="1"/>
              <a:t>23</a:t>
            </a:fld>
            <a:endParaRPr lang="pt-BR" altLang="pt-BR" sz="1200">
              <a:latin typeface="Euphemia" panose="020B05030401020201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070FF41-19FA-4F14-B1D5-E2CC57C94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0A6DB3D-3353-48AF-8070-E7AFAA77BE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BFDA7033-BB32-462F-919E-7F6DFFD3ECB3}"/>
              </a:ext>
            </a:extLst>
          </p:cNvPr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>
            <a:extLst>
              <a:ext uri="{FF2B5EF4-FFF2-40B4-BE49-F238E27FC236}">
                <a16:creationId xmlns:a16="http://schemas.microsoft.com/office/drawing/2014/main" id="{8111BDB3-C809-4A51-9E3F-24C537B5247D}"/>
              </a:ext>
            </a:extLst>
          </p:cNvPr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F778B642-421D-4054-90A9-0CFB1F273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39053C16-C1FE-4D73-B499-553330E9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F0F0-E499-4A36-AD1F-D7EEEF377A4E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FFAB4C99-3A9C-424D-A73C-C4CCE9B1A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1DFADBC9-A6C8-4D1F-A75C-26D1121C4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373DC0-6662-4D1C-AB6D-D0F307613C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4564001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>
            <a:extLst>
              <a:ext uri="{FF2B5EF4-FFF2-40B4-BE49-F238E27FC236}">
                <a16:creationId xmlns:a16="http://schemas.microsoft.com/office/drawing/2014/main" id="{DD15B4D2-0DC1-42D1-BFE2-B94FF45A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BD7D-31D0-4F04-A1F6-6AC12917C242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3" name="Espaço reservado do rodapé 4">
            <a:extLst>
              <a:ext uri="{FF2B5EF4-FFF2-40B4-BE49-F238E27FC236}">
                <a16:creationId xmlns:a16="http://schemas.microsoft.com/office/drawing/2014/main" id="{982444C2-1993-4128-ADE3-36A615AF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>
            <a:extLst>
              <a:ext uri="{FF2B5EF4-FFF2-40B4-BE49-F238E27FC236}">
                <a16:creationId xmlns:a16="http://schemas.microsoft.com/office/drawing/2014/main" id="{03B88C24-3E96-4356-A693-A1D1CD080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BEAB9-C40F-46D7-AB88-B38E7644D0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175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BC2E43D7-7321-49FD-B873-1438A361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F6D1-CEC3-4E59-A9F4-B77FC6E6D94E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5DDB0677-E663-4F95-AB11-C165321A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AA9AED76-175C-47B5-9813-440F0001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CA139-0786-4B9B-B341-9184233DC6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5543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13" cy="10969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104900" y="1600200"/>
            <a:ext cx="49149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20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632ECE5E-CF0C-426F-93BB-80CEB11B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A03D-5F51-4116-AA14-DE8C1C678DE1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12B76681-18F8-48C8-A517-C722CC6E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5A5F6B4F-C9F8-4A55-A7F7-7E58BA86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569A-0EFC-4017-A5DE-8DD7FADB956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2064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4D49AD27-AFFC-4E14-AF5F-6C43796B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D571-A660-4141-B65E-04D2E9F28A99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2D310201-8C91-4EA6-B3D0-4A6AE843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F4D598C8-E8CA-47A5-9F42-07746655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8361F-5079-45BD-AA2A-9A33D99AEB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5301087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9A083A6A-51A2-40C4-AFDB-CE4534C9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D49D-2188-49CE-BF41-A55A645BF551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3913779B-F538-4C5E-A9D0-5591C7DE6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6F937C18-FAC4-4028-8ECF-EF993442E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CF21-3BBB-4E4F-BFE1-66C1CAE744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161786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0DC69B6B-B4D9-493E-B512-039012C1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3920D-54A0-4EB3-B5E8-EDF1EDB9C89B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F602573E-A538-4096-BFCB-9954668EB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18068642-137F-413D-ADA0-8D1EBEE71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5A77-96F0-453D-BE81-A42AAA9D9D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5438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>
            <a:extLst>
              <a:ext uri="{FF2B5EF4-FFF2-40B4-BE49-F238E27FC236}">
                <a16:creationId xmlns:a16="http://schemas.microsoft.com/office/drawing/2014/main" id="{FC2BDC8B-E4DB-4AFB-AA20-E4B5BB0E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9497-7AF5-40C6-B1F5-453A5DB02B7E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4" name="Espaço reservado do rodapé 4">
            <a:extLst>
              <a:ext uri="{FF2B5EF4-FFF2-40B4-BE49-F238E27FC236}">
                <a16:creationId xmlns:a16="http://schemas.microsoft.com/office/drawing/2014/main" id="{C9331F85-5AA8-424F-B8FB-B98FC436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>
            <a:extLst>
              <a:ext uri="{FF2B5EF4-FFF2-40B4-BE49-F238E27FC236}">
                <a16:creationId xmlns:a16="http://schemas.microsoft.com/office/drawing/2014/main" id="{1FB1BC60-B946-4795-B055-C8100A1E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0CE5-0A01-48E5-BEDA-3B08701130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82926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4240E99E-4088-4B44-83E9-76A6F8773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2B77-BF4A-4324-9E81-B682EAE659E6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B837FDB4-8925-4A22-9A27-46ADEB00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694BB816-21EF-4BFB-B3E7-15DC5C5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01EDC-F838-4B69-BD78-421017E780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138048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>
            <a:extLst>
              <a:ext uri="{FF2B5EF4-FFF2-40B4-BE49-F238E27FC236}">
                <a16:creationId xmlns:a16="http://schemas.microsoft.com/office/drawing/2014/main" id="{72912C63-8F41-4DFD-B9C6-4A3D60A4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57C8C-7DDD-412C-8AE7-E95EA78973CE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6" name="Espaço reservado do rodapé 4">
            <a:extLst>
              <a:ext uri="{FF2B5EF4-FFF2-40B4-BE49-F238E27FC236}">
                <a16:creationId xmlns:a16="http://schemas.microsoft.com/office/drawing/2014/main" id="{665705FB-5FEA-46E1-95B4-B995F39A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>
            <a:extLst>
              <a:ext uri="{FF2B5EF4-FFF2-40B4-BE49-F238E27FC236}">
                <a16:creationId xmlns:a16="http://schemas.microsoft.com/office/drawing/2014/main" id="{AD34B1F4-A638-4F3A-A1CF-77E88A4E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0F5A-1907-4730-BEC0-AD51D547B05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75206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6BF0A74C-0BFC-46EE-8542-F84526B2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BFF4A-F327-494F-BF1B-6AD058AB7E34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AFAD9671-7280-4088-BD9A-85445F50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1B76D2A7-B302-48FB-866B-114F8B48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6F59-4064-43E3-B397-27B478DB49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420336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8DB8422B-5DDF-4A5C-BA61-02479897900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>
              <a:extLst>
                <a:ext uri="{FF2B5EF4-FFF2-40B4-BE49-F238E27FC236}">
                  <a16:creationId xmlns:a16="http://schemas.microsoft.com/office/drawing/2014/main" id="{F302DADD-9DF5-49AC-9575-3B5BF64E79B0}"/>
                </a:ext>
              </a:extLst>
            </p:cNvPr>
            <p:cNvCxnSpPr/>
            <p:nvPr/>
          </p:nvCxnSpPr>
          <p:spPr>
            <a:xfrm rot="10800000">
              <a:off x="1073151" y="1200145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>
              <a:extLst>
                <a:ext uri="{FF2B5EF4-FFF2-40B4-BE49-F238E27FC236}">
                  <a16:creationId xmlns:a16="http://schemas.microsoft.com/office/drawing/2014/main" id="{2DE383CB-259D-4765-AE57-E95F66E92652}"/>
                </a:ext>
              </a:extLst>
            </p:cNvPr>
            <p:cNvCxnSpPr/>
            <p:nvPr/>
          </p:nvCxnSpPr>
          <p:spPr>
            <a:xfrm rot="10800000">
              <a:off x="1073151" y="1263270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>
            <a:extLst>
              <a:ext uri="{FF2B5EF4-FFF2-40B4-BE49-F238E27FC236}">
                <a16:creationId xmlns:a16="http://schemas.microsoft.com/office/drawing/2014/main" id="{36799CCE-136F-45DE-A653-55AB93C25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AC60B-781F-4A48-A385-CDAE487DB5F9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8" name="Espaço reservado do rodapé 4">
            <a:extLst>
              <a:ext uri="{FF2B5EF4-FFF2-40B4-BE49-F238E27FC236}">
                <a16:creationId xmlns:a16="http://schemas.microsoft.com/office/drawing/2014/main" id="{A1F89942-8696-4C0F-920B-02CAA732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>
            <a:extLst>
              <a:ext uri="{FF2B5EF4-FFF2-40B4-BE49-F238E27FC236}">
                <a16:creationId xmlns:a16="http://schemas.microsoft.com/office/drawing/2014/main" id="{A9388456-943B-45F8-9BD2-EB8B2CCA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D676E9-3B3C-4DC4-BCCE-722BA13834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563033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>
            <a:extLst>
              <a:ext uri="{FF2B5EF4-FFF2-40B4-BE49-F238E27FC236}">
                <a16:creationId xmlns:a16="http://schemas.microsoft.com/office/drawing/2014/main" id="{667F925A-EE4A-40A4-AC78-D899D3ACB8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9FE05F-520B-4F53-BBC5-A00E153A1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>
            <a:extLst>
              <a:ext uri="{FF2B5EF4-FFF2-40B4-BE49-F238E27FC236}">
                <a16:creationId xmlns:a16="http://schemas.microsoft.com/office/drawing/2014/main" id="{2AFB1530-9205-43C3-9980-E341DDB19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F149FB-A26E-4709-ACE1-343B37E0F152}" type="datetimeFigureOut">
              <a:rPr lang="pt-PT"/>
              <a:pPr>
                <a:defRPr/>
              </a:pPr>
              <a:t>16/11/2020</a:t>
            </a:fld>
            <a:endParaRPr dirty="0"/>
          </a:p>
        </p:txBody>
      </p:sp>
      <p:sp>
        <p:nvSpPr>
          <p:cNvPr id="5" name="Espaço reservado do rodapé 4">
            <a:extLst>
              <a:ext uri="{FF2B5EF4-FFF2-40B4-BE49-F238E27FC236}">
                <a16:creationId xmlns:a16="http://schemas.microsoft.com/office/drawing/2014/main" id="{BAAF9951-8F17-4DDB-AAE1-EE3AF167F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>
            <a:extLst>
              <a:ext uri="{FF2B5EF4-FFF2-40B4-BE49-F238E27FC236}">
                <a16:creationId xmlns:a16="http://schemas.microsoft.com/office/drawing/2014/main" id="{3A51B293-8863-4448-BA7D-49BD2392C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D8F88"/>
                </a:solidFill>
                <a:latin typeface="Euphemia" panose="020B0503040102020104" pitchFamily="34" charset="0"/>
              </a:defRPr>
            </a:lvl1pPr>
          </a:lstStyle>
          <a:p>
            <a:pPr>
              <a:defRPr/>
            </a:pPr>
            <a:fld id="{00ED1A8F-AEB0-4575-88D3-EAD77741EF1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>
            <a:extLst>
              <a:ext uri="{FF2B5EF4-FFF2-40B4-BE49-F238E27FC236}">
                <a16:creationId xmlns:a16="http://schemas.microsoft.com/office/drawing/2014/main" id="{E899112D-0BD9-4765-9414-15A5893A3176}"/>
              </a:ext>
            </a:extLst>
          </p:cNvPr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>
              <a:extLst>
                <a:ext uri="{FF2B5EF4-FFF2-40B4-BE49-F238E27FC236}">
                  <a16:creationId xmlns:a16="http://schemas.microsoft.com/office/drawing/2014/main" id="{0F09C38F-970C-46AF-AB84-3380A8345F3C}"/>
                </a:ext>
              </a:extLst>
            </p:cNvPr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>
              <a:extLst>
                <a:ext uri="{FF2B5EF4-FFF2-40B4-BE49-F238E27FC236}">
                  <a16:creationId xmlns:a16="http://schemas.microsoft.com/office/drawing/2014/main" id="{E257E13D-4507-4020-812D-89B8F086B598}"/>
                </a:ext>
              </a:extLst>
            </p:cNvPr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21" r:id="rId9"/>
    <p:sldLayoutId id="2147483717" r:id="rId10"/>
    <p:sldLayoutId id="2147483718" r:id="rId11"/>
    <p:sldLayoutId id="2147483719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hyperlink" Target="http://rettaskate.com/imagens/boladavez6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B6AA18-5543-4F05-B000-D02C70C2FD06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985500" cy="2219325"/>
          </a:xfrm>
        </p:spPr>
        <p:txBody>
          <a:bodyPr/>
          <a:lstStyle/>
          <a:p>
            <a:pPr eaLnBrk="1" hangingPunct="1"/>
            <a:r>
              <a:rPr altLang="pt-BR" sz="4000" cap="none"/>
              <a:t>AULA 23.  A desvalorização cambial de 1999 e a transição FHC 1 para FHC 2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D04E112-9FD1-47A6-889F-AF153A66CE1E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/>
              <a:t>A Gremaud  - REC2413- Economia Brasileira Contemporânea 2019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CF0C22BB-E6FC-4D71-AFB8-BEA7E3674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7">
            <a:extLst>
              <a:ext uri="{FF2B5EF4-FFF2-40B4-BE49-F238E27FC236}">
                <a16:creationId xmlns:a16="http://schemas.microsoft.com/office/drawing/2014/main" id="{A568C42C-3E60-4378-9A92-5916C1C698C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342F03ED-3465-487C-9D5D-E3A421CFB8F8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5E1D1F2-5E3B-440C-BBA2-3FAF7D67818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algn="ctr"/>
            <a:r>
              <a:rPr altLang="pt-BR" sz="5400" b="1"/>
              <a:t>A crise cambial brasileira 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AB7ABC2-1B0D-4DEC-A098-1614313E7F0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73100" y="1612900"/>
            <a:ext cx="5053013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70000"/>
              </a:lnSpc>
            </a:pPr>
            <a:r>
              <a:rPr altLang="pt-BR" sz="4400"/>
              <a:t>Dificuldades no Brasil </a:t>
            </a:r>
          </a:p>
          <a:p>
            <a:pPr marL="319088" indent="-319088" eaLnBrk="1" hangingPunct="1"/>
            <a:r>
              <a:rPr altLang="pt-BR" sz="4000"/>
              <a:t>Dois problemas importantes:</a:t>
            </a:r>
          </a:p>
          <a:p>
            <a:pPr marL="669925" lvl="1" indent="-325438" eaLnBrk="1" hangingPunct="1"/>
            <a:r>
              <a:rPr altLang="pt-BR" sz="3200"/>
              <a:t>Fiscal: Dívida pública elevada e crescente</a:t>
            </a:r>
          </a:p>
          <a:p>
            <a:pPr marL="669925" lvl="1" indent="-325438" eaLnBrk="1" hangingPunct="1"/>
            <a:r>
              <a:rPr altLang="pt-BR" sz="3200"/>
              <a:t>Externo: Déficit em conta corrente:</a:t>
            </a:r>
          </a:p>
        </p:txBody>
      </p:sp>
      <p:pic>
        <p:nvPicPr>
          <p:cNvPr id="223237" name="Picture 5" descr="steve-snooker-copy-786454">
            <a:extLst>
              <a:ext uri="{FF2B5EF4-FFF2-40B4-BE49-F238E27FC236}">
                <a16:creationId xmlns:a16="http://schemas.microsoft.com/office/drawing/2014/main" id="{5C5813A4-78FC-4AFB-AC8B-050D5C319C5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470025"/>
            <a:ext cx="5559425" cy="2144713"/>
          </a:xfrm>
        </p:spPr>
      </p:pic>
      <p:pic>
        <p:nvPicPr>
          <p:cNvPr id="223239" name="Picture 7" descr="Ver imagem em tamanho grande">
            <a:hlinkClick r:id="rId4"/>
            <a:extLst>
              <a:ext uri="{FF2B5EF4-FFF2-40B4-BE49-F238E27FC236}">
                <a16:creationId xmlns:a16="http://schemas.microsoft.com/office/drawing/2014/main" id="{51CEF0CA-A4BF-41AE-A7D1-9838E06BA309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614738"/>
            <a:ext cx="5559425" cy="243681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5">
            <a:extLst>
              <a:ext uri="{FF2B5EF4-FFF2-40B4-BE49-F238E27FC236}">
                <a16:creationId xmlns:a16="http://schemas.microsoft.com/office/drawing/2014/main" id="{4B116F23-F3A9-4C4D-93D7-AACEA6EFD14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4EEAA144-D301-4DFC-A874-F82D5F807C3D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AB2A36-CD8F-4D95-8040-4A12F81D39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4000"/>
              <a:t>Setor externo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5944E060-EB7C-4DCD-855A-6BE0B6BFE4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600200"/>
            <a:ext cx="11637962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4400"/>
              <a:t>Deterioração expressiva das contas externas 1994-1998:</a:t>
            </a:r>
          </a:p>
          <a:p>
            <a:pPr marL="639763" lvl="1" indent="-273050" eaLnBrk="1" hangingPunct="1"/>
            <a:r>
              <a:rPr altLang="pt-BR" sz="3200"/>
              <a:t>Exportações: aumento de 17%</a:t>
            </a:r>
          </a:p>
          <a:p>
            <a:pPr marL="914400" lvl="2" eaLnBrk="1" hangingPunct="1"/>
            <a:r>
              <a:rPr altLang="pt-BR" sz="2800"/>
              <a:t>Falta de dinamismo das vendas externas</a:t>
            </a:r>
          </a:p>
          <a:p>
            <a:pPr marL="914400" lvl="2" eaLnBrk="1" hangingPunct="1"/>
            <a:r>
              <a:rPr altLang="pt-BR" sz="2800"/>
              <a:t>Crescimento abaixo da média mundial</a:t>
            </a:r>
          </a:p>
          <a:p>
            <a:pPr marL="639763" lvl="1" indent="-273050" eaLnBrk="1" hangingPunct="1"/>
            <a:r>
              <a:rPr altLang="pt-BR" sz="3200"/>
              <a:t>Importações: aumento de 77%</a:t>
            </a:r>
          </a:p>
          <a:p>
            <a:pPr marL="914400" lvl="2" eaLnBrk="1" hangingPunct="1"/>
            <a:r>
              <a:rPr altLang="pt-BR" sz="2800"/>
              <a:t>1993/95: US$ 25,5 p/ 49,9 bilhões</a:t>
            </a:r>
          </a:p>
          <a:p>
            <a:pPr marL="914400" lvl="2" eaLnBrk="1" hangingPunct="1"/>
            <a:r>
              <a:rPr altLang="pt-BR" sz="2800"/>
              <a:t>Maiores aumentos: bens de capital (113%) e bens de consumo (94%) 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áfico 1">
            <a:extLst>
              <a:ext uri="{FF2B5EF4-FFF2-40B4-BE49-F238E27FC236}">
                <a16:creationId xmlns:a16="http://schemas.microsoft.com/office/drawing/2014/main" id="{948F64C1-94A1-455B-A9BB-23BA8522083E}"/>
              </a:ext>
            </a:extLst>
          </p:cNvPr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Line 3">
            <a:extLst>
              <a:ext uri="{FF2B5EF4-FFF2-40B4-BE49-F238E27FC236}">
                <a16:creationId xmlns:a16="http://schemas.microsoft.com/office/drawing/2014/main" id="{55580187-9D4D-4F95-908B-4290C1ABE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5" y="871538"/>
            <a:ext cx="22225" cy="558165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3668" name="Line 4">
            <a:extLst>
              <a:ext uri="{FF2B5EF4-FFF2-40B4-BE49-F238E27FC236}">
                <a16:creationId xmlns:a16="http://schemas.microsoft.com/office/drawing/2014/main" id="{023CB28C-3443-4E1F-8A91-E8F89CD372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6150" y="896938"/>
            <a:ext cx="1588" cy="558165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8AC44798-F6D6-4E2A-95DE-F699CC34CC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725" y="5757863"/>
            <a:ext cx="11417300" cy="12700"/>
          </a:xfrm>
          <a:prstGeom prst="line">
            <a:avLst/>
          </a:prstGeom>
          <a:noFill/>
          <a:ln w="38100">
            <a:solidFill>
              <a:srgbClr val="5F0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Balão de Fala: Retângulo 2">
            <a:extLst>
              <a:ext uri="{FF2B5EF4-FFF2-40B4-BE49-F238E27FC236}">
                <a16:creationId xmlns:a16="http://schemas.microsoft.com/office/drawing/2014/main" id="{C992E53F-0182-415C-92C7-7DE2DBF0726B}"/>
              </a:ext>
            </a:extLst>
          </p:cNvPr>
          <p:cNvSpPr/>
          <p:nvPr/>
        </p:nvSpPr>
        <p:spPr>
          <a:xfrm>
            <a:off x="3081338" y="1449388"/>
            <a:ext cx="2439987" cy="952500"/>
          </a:xfrm>
          <a:prstGeom prst="wedgeRectCallout">
            <a:avLst>
              <a:gd name="adj1" fmla="val 98967"/>
              <a:gd name="adj2" fmla="val 40431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/>
              <a:t>Déficit na Balança comercial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5">
            <a:extLst>
              <a:ext uri="{FF2B5EF4-FFF2-40B4-BE49-F238E27FC236}">
                <a16:creationId xmlns:a16="http://schemas.microsoft.com/office/drawing/2014/main" id="{70801205-73F4-4903-9926-A54819C2F76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E9ADDED-6A3E-47DF-B9C0-E4412585E663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B319C59-DBD7-4309-A7BB-36AE6C730E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4000"/>
              <a:t>Setor externo</a:t>
            </a:r>
          </a:p>
        </p:txBody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94BDD6CC-8141-4AEA-92BF-D4CA3BC88B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600200"/>
            <a:ext cx="11637962" cy="4997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lnSpc>
                <a:spcPct val="80000"/>
              </a:lnSpc>
              <a:defRPr/>
            </a:pPr>
            <a:r>
              <a:rPr altLang="pt-BR" sz="3200" dirty="0"/>
              <a:t>Deterioração expressiva das contas externas 1994-1998: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altLang="pt-BR" sz="2400" dirty="0"/>
              <a:t>Exportações: aumento de 17%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altLang="pt-BR" sz="2000" dirty="0"/>
              <a:t>Falta de dinamismo das vendas externas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altLang="pt-BR" sz="2000" dirty="0"/>
              <a:t>Crescimento abaixo da média mundial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altLang="pt-BR" sz="2400" dirty="0"/>
              <a:t>Importações: aumento de 77%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altLang="pt-BR" sz="2000" dirty="0"/>
              <a:t>1993/95: US$ 25,5 p/ 49,9 bilhões</a:t>
            </a:r>
          </a:p>
          <a:p>
            <a:pPr marL="914400" lvl="2" eaLnBrk="1" hangingPunct="1">
              <a:lnSpc>
                <a:spcPct val="80000"/>
              </a:lnSpc>
              <a:defRPr/>
            </a:pPr>
            <a:r>
              <a:rPr altLang="pt-BR" sz="2000" dirty="0"/>
              <a:t>Maiores aumentos: bens de capital (113%) e bens de consumo (94%) </a:t>
            </a:r>
          </a:p>
          <a:p>
            <a:pPr marL="319088" indent="-319088" eaLnBrk="1" hangingPunct="1">
              <a:lnSpc>
                <a:spcPct val="80000"/>
              </a:lnSpc>
              <a:defRPr/>
            </a:pPr>
            <a:r>
              <a:rPr altLang="pt-BR" sz="3200" dirty="0"/>
              <a:t>Aumento do déficit da conta de serviços e rendas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altLang="pt-BR" sz="2100" dirty="0"/>
              <a:t>Aumento do passivo externo líquido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altLang="pt-BR" sz="2100" dirty="0"/>
              <a:t>Pagamento de juros e lucros ao exterior</a:t>
            </a:r>
            <a:r>
              <a:rPr altLang="pt-BR" sz="2400" dirty="0"/>
              <a:t> </a:t>
            </a:r>
          </a:p>
          <a:p>
            <a:pPr marL="319088" indent="-319088" eaLnBrk="1" hangingPunct="1">
              <a:lnSpc>
                <a:spcPct val="80000"/>
              </a:lnSpc>
              <a:defRPr/>
            </a:pPr>
            <a:r>
              <a:rPr altLang="pt-BR" sz="3200" dirty="0"/>
              <a:t>Forte expansão do déficit em transações correntes: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altLang="pt-BR" sz="2100" dirty="0"/>
              <a:t>1994: 0,3% do PIB</a:t>
            </a:r>
          </a:p>
          <a:p>
            <a:pPr marL="639763" lvl="1" indent="-273050" eaLnBrk="1" hangingPunct="1">
              <a:lnSpc>
                <a:spcPct val="80000"/>
              </a:lnSpc>
              <a:defRPr/>
            </a:pPr>
            <a:r>
              <a:rPr altLang="pt-BR" sz="2100" dirty="0"/>
              <a:t>1998: 4,5% do PIB</a:t>
            </a:r>
          </a:p>
          <a:p>
            <a:pPr marL="319088" indent="-319088" eaLnBrk="1" hangingPunct="1">
              <a:lnSpc>
                <a:spcPct val="80000"/>
              </a:lnSpc>
              <a:defRPr/>
            </a:pPr>
            <a:endParaRPr altLang="pt-BR" sz="2900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80603567-BD5B-49DC-B424-4BC2AE72E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80603567-BD5B-49DC-B424-4BC2AE72E7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81875A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1" name="Line 3">
            <a:extLst>
              <a:ext uri="{FF2B5EF4-FFF2-40B4-BE49-F238E27FC236}">
                <a16:creationId xmlns:a16="http://schemas.microsoft.com/office/drawing/2014/main" id="{016432DB-62E4-4A57-9E1E-F426F6B8782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8988" y="914400"/>
            <a:ext cx="25400" cy="52276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4692" name="Line 4">
            <a:extLst>
              <a:ext uri="{FF2B5EF4-FFF2-40B4-BE49-F238E27FC236}">
                <a16:creationId xmlns:a16="http://schemas.microsoft.com/office/drawing/2014/main" id="{61508021-1353-4BAC-B6AD-8A7FA4232C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02488" y="939800"/>
            <a:ext cx="25400" cy="522763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5">
            <a:extLst>
              <a:ext uri="{FF2B5EF4-FFF2-40B4-BE49-F238E27FC236}">
                <a16:creationId xmlns:a16="http://schemas.microsoft.com/office/drawing/2014/main" id="{A04E9D18-F9BD-42B3-8B0D-C1C003FE666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1361769-8E17-4D7C-BA7F-0C81D4898637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963F3DC-B0B3-440E-97E8-43D72564ED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2238"/>
            <a:ext cx="10058400" cy="1146175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4400"/>
              <a:t>Contas públicas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5DF2131-D9A2-451B-ABF9-9C1758E2A4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752600"/>
            <a:ext cx="11760200" cy="462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3600"/>
              <a:t>1995 a 1998: Política fiscal expansionista</a:t>
            </a:r>
          </a:p>
          <a:p>
            <a:pPr marL="639763" lvl="1" indent="-273050" eaLnBrk="1" hangingPunct="1"/>
            <a:r>
              <a:rPr altLang="pt-BR" sz="2800"/>
              <a:t>Piora do resultado primário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5">
            <a:extLst>
              <a:ext uri="{FF2B5EF4-FFF2-40B4-BE49-F238E27FC236}">
                <a16:creationId xmlns:a16="http://schemas.microsoft.com/office/drawing/2014/main" id="{6192CB28-9BD8-49BC-88A8-5B816B1CA30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674C4D31-FDC7-421D-B65A-D6C906ADA3C9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7C3C7E8-D6F2-45F0-835B-E6582984A354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2236788" y="1925638"/>
            <a:ext cx="7239000" cy="2468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buFont typeface="Wingdings" panose="05000000000000000000" pitchFamily="2" charset="2"/>
              <a:buNone/>
            </a:pPr>
            <a:endParaRPr altLang="pt-BR" sz="1200"/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733F3F6-0FA9-4DBE-A591-7A07F82E83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endParaRPr altLang="pt-BR"/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650AE4A2-9489-4D06-A870-FE7D5E12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"/>
            <a:ext cx="121920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Número de Slide 5">
            <a:extLst>
              <a:ext uri="{FF2B5EF4-FFF2-40B4-BE49-F238E27FC236}">
                <a16:creationId xmlns:a16="http://schemas.microsoft.com/office/drawing/2014/main" id="{2B67BF53-D754-4BA1-9E89-B2B1683C6997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AEA8AE14-F2D1-4A45-B97E-4F5818C7F38B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8284B488-1FB3-492D-8D70-1EB06600A0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4000"/>
              <a:t>Gasto Público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626914DC-C0DE-4036-8DFD-8BBBD108841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60400" y="1600200"/>
            <a:ext cx="11007725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3600"/>
              <a:t>Aumento do número de aposentados e gastos</a:t>
            </a:r>
          </a:p>
          <a:p>
            <a:pPr marL="639763" lvl="1" indent="-273050" eaLnBrk="1" hangingPunct="1"/>
            <a:r>
              <a:rPr altLang="pt-BR" sz="2800"/>
              <a:t>Aumento do salário mínimo em 1995</a:t>
            </a:r>
          </a:p>
          <a:p>
            <a:pPr lvl="2" eaLnBrk="1" hangingPunct="1"/>
            <a:r>
              <a:rPr altLang="pt-BR" sz="2400"/>
              <a:t>45% em termos nominais</a:t>
            </a:r>
          </a:p>
          <a:p>
            <a:pPr lvl="2" eaLnBrk="1" hangingPunct="1"/>
            <a:r>
              <a:rPr altLang="pt-BR" sz="2400"/>
              <a:t>IGP = 15%</a:t>
            </a:r>
          </a:p>
          <a:p>
            <a:pPr marL="319088" indent="-319088" eaLnBrk="1" hangingPunct="1"/>
            <a:r>
              <a:rPr altLang="pt-BR" sz="3600"/>
              <a:t>Aumento dos gastos com programas de “outras despesas de custeio e capital”</a:t>
            </a:r>
          </a:p>
          <a:p>
            <a:pPr marL="319088" indent="-319088" eaLnBrk="1" hangingPunct="1"/>
            <a:r>
              <a:rPr altLang="pt-BR" sz="3600"/>
              <a:t>Piora da situação fiscal dos Estados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Número de Slide 5">
            <a:extLst>
              <a:ext uri="{FF2B5EF4-FFF2-40B4-BE49-F238E27FC236}">
                <a16:creationId xmlns:a16="http://schemas.microsoft.com/office/drawing/2014/main" id="{0D33353B-F327-46EA-BF67-0EDEE8048C7E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E11A341-8F25-4FC8-8092-5D4700D4C64F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B5CAEC7-B2BC-48A5-B940-6C48AE81F6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2238"/>
            <a:ext cx="10058400" cy="1146175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4400"/>
              <a:t>Contas públicas</a:t>
            </a:r>
          </a:p>
        </p:txBody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7BC0E7B6-3DD6-4F28-9896-2E9812C00EA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516063"/>
            <a:ext cx="11760200" cy="5124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19088" indent="-319088" eaLnBrk="1" hangingPunct="1">
              <a:defRPr/>
            </a:pPr>
            <a:r>
              <a:rPr altLang="pt-BR" sz="3600" dirty="0"/>
              <a:t>1995 a 1998: Política fiscal expansionista</a:t>
            </a:r>
          </a:p>
          <a:p>
            <a:pPr marL="639763" lvl="1" indent="-273050" eaLnBrk="1" hangingPunct="1">
              <a:defRPr/>
            </a:pPr>
            <a:r>
              <a:rPr altLang="pt-BR" sz="2800" dirty="0"/>
              <a:t>Piora do resultado primário</a:t>
            </a:r>
          </a:p>
          <a:p>
            <a:pPr marL="319088" indent="-319088" eaLnBrk="1" hangingPunct="1">
              <a:defRPr/>
            </a:pPr>
            <a:r>
              <a:rPr altLang="pt-BR" sz="3600" dirty="0"/>
              <a:t>Política monetária contracionista</a:t>
            </a:r>
          </a:p>
          <a:p>
            <a:pPr marL="639763" lvl="1" indent="-273050" eaLnBrk="1" hangingPunct="1">
              <a:defRPr/>
            </a:pPr>
            <a:r>
              <a:rPr altLang="pt-BR" sz="2800" dirty="0"/>
              <a:t>Juros elevados</a:t>
            </a:r>
          </a:p>
          <a:p>
            <a:pPr marL="639763" lvl="1" indent="-273050" eaLnBrk="1" hangingPunct="1">
              <a:defRPr/>
            </a:pPr>
            <a:r>
              <a:rPr altLang="pt-BR" sz="2800" dirty="0"/>
              <a:t>Início: Objetivo de estabilizar os preços, depois entrada de capitais</a:t>
            </a:r>
          </a:p>
          <a:p>
            <a:pPr lvl="2" eaLnBrk="1" hangingPunct="1">
              <a:defRPr/>
            </a:pPr>
            <a:r>
              <a:rPr altLang="pt-BR" sz="2400" dirty="0"/>
              <a:t>Ampliação do déficit nominal grande </a:t>
            </a:r>
          </a:p>
          <a:p>
            <a:pPr marL="639763" lvl="1" indent="-273050" eaLnBrk="1" hangingPunct="1">
              <a:defRPr/>
            </a:pPr>
            <a:r>
              <a:rPr altLang="pt-BR" sz="2800" dirty="0"/>
              <a:t>Questão da esterilização (manter cambio) – elevação da divida pública</a:t>
            </a:r>
          </a:p>
          <a:p>
            <a:pPr marL="639763" lvl="1" indent="-273050" eaLnBrk="1" hangingPunct="1">
              <a:defRPr/>
            </a:pPr>
            <a:endParaRPr altLang="pt-BR" sz="2800" dirty="0"/>
          </a:p>
          <a:p>
            <a:pPr marL="182563" indent="-273050" eaLnBrk="1" hangingPunct="1">
              <a:defRPr/>
            </a:pPr>
            <a:r>
              <a:rPr altLang="pt-BR" sz="3200" dirty="0"/>
              <a:t>Déficit externo, déficit publico, expansão da divida (interna e externa) -Deterioração do risco-país</a:t>
            </a:r>
          </a:p>
          <a:p>
            <a:pPr marL="366713" lvl="1" indent="0" eaLnBrk="1" hangingPunct="1">
              <a:buFont typeface="Wingdings" panose="05000000000000000000" pitchFamily="2" charset="2"/>
              <a:buNone/>
              <a:defRPr/>
            </a:pPr>
            <a:r>
              <a:rPr altLang="pt-BR" sz="2800" dirty="0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B2CE47E-94EF-4BBC-81D7-1B6DAA97B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pt-BR" sz="3600"/>
              <a:t>A Condução do Plano Real: 3 períodos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3EDD808F-A339-4946-A1EC-AD6F48684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1419225"/>
            <a:ext cx="11477625" cy="5186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altLang="pt-BR" sz="2800"/>
              <a:t>Período 1 (Itamar)</a:t>
            </a:r>
          </a:p>
          <a:p>
            <a:pPr lvl="1">
              <a:lnSpc>
                <a:spcPct val="80000"/>
              </a:lnSpc>
            </a:pPr>
            <a:r>
              <a:rPr altLang="pt-BR" sz="2000" u="sng"/>
              <a:t>Ancora Cambial</a:t>
            </a:r>
            <a:r>
              <a:rPr altLang="pt-BR" sz="2000"/>
              <a:t>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Valorização cambial, </a:t>
            </a:r>
          </a:p>
          <a:p>
            <a:pPr lvl="2">
              <a:lnSpc>
                <a:spcPct val="80000"/>
              </a:lnSpc>
            </a:pPr>
            <a:r>
              <a:rPr altLang="pt-BR" sz="1900"/>
              <a:t>Crescimento </a:t>
            </a:r>
          </a:p>
          <a:p>
            <a:pPr algn="ctr">
              <a:lnSpc>
                <a:spcPct val="80000"/>
              </a:lnSpc>
            </a:pPr>
            <a:r>
              <a:rPr altLang="pt-BR" sz="2800"/>
              <a:t>Período 2 (FHC 1)</a:t>
            </a:r>
          </a:p>
          <a:p>
            <a:pPr lvl="1" algn="ctr">
              <a:lnSpc>
                <a:spcPct val="80000"/>
              </a:lnSpc>
            </a:pPr>
            <a:r>
              <a:rPr altLang="pt-BR" sz="2000" u="sng"/>
              <a:t>Ancora Monetária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Juros elevados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Desemprego</a:t>
            </a:r>
          </a:p>
          <a:p>
            <a:pPr lvl="2" algn="ctr">
              <a:lnSpc>
                <a:spcPct val="80000"/>
              </a:lnSpc>
            </a:pPr>
            <a:r>
              <a:rPr altLang="pt-BR" sz="1900"/>
              <a:t>Estabilidade real cambio</a:t>
            </a:r>
          </a:p>
          <a:p>
            <a:pPr algn="r">
              <a:lnSpc>
                <a:spcPct val="80000"/>
              </a:lnSpc>
            </a:pPr>
            <a:r>
              <a:rPr altLang="pt-BR" sz="2800"/>
              <a:t>Período 3 (FHC 2)</a:t>
            </a:r>
          </a:p>
          <a:p>
            <a:pPr lvl="1" algn="r">
              <a:lnSpc>
                <a:spcPct val="80000"/>
              </a:lnSpc>
            </a:pPr>
            <a:r>
              <a:rPr altLang="pt-BR" sz="2000" u="sng"/>
              <a:t>Três Pilares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Superávit Primário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Metas de inflação</a:t>
            </a:r>
          </a:p>
          <a:p>
            <a:pPr lvl="2" algn="r">
              <a:lnSpc>
                <a:spcPct val="80000"/>
              </a:lnSpc>
            </a:pPr>
            <a:r>
              <a:rPr altLang="pt-BR" sz="1900"/>
              <a:t>Cambio flexível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B45C0AB9-E9B4-48B5-BC33-3737C3304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" y="3546475"/>
            <a:ext cx="1946275" cy="762000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do México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1995</a:t>
            </a:r>
          </a:p>
        </p:txBody>
      </p:sp>
      <p:sp>
        <p:nvSpPr>
          <p:cNvPr id="71685" name="Line 5">
            <a:extLst>
              <a:ext uri="{FF2B5EF4-FFF2-40B4-BE49-F238E27FC236}">
                <a16:creationId xmlns:a16="http://schemas.microsoft.com/office/drawing/2014/main" id="{B5846012-FD07-4510-91FC-4D2BE9805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9738" y="2943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1686" name="Line 6">
            <a:extLst>
              <a:ext uri="{FF2B5EF4-FFF2-40B4-BE49-F238E27FC236}">
                <a16:creationId xmlns:a16="http://schemas.microsoft.com/office/drawing/2014/main" id="{E213DC10-BB84-4C0B-81D1-EAC34681E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14688" y="3894138"/>
            <a:ext cx="96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2AC4730F-130B-40FD-B12D-B04DF72FF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5457825"/>
            <a:ext cx="3152775" cy="788988"/>
          </a:xfrm>
          <a:prstGeom prst="rect">
            <a:avLst/>
          </a:prstGeom>
          <a:solidFill>
            <a:srgbClr val="FB2C0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Crise cambial à Brasileira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  <a:latin typeface="Arial" panose="020B0604020202020204" pitchFamily="34" charset="0"/>
              </a:rPr>
              <a:t>início de 1999</a:t>
            </a:r>
          </a:p>
        </p:txBody>
      </p:sp>
      <p:sp>
        <p:nvSpPr>
          <p:cNvPr id="71688" name="Line 8">
            <a:extLst>
              <a:ext uri="{FF2B5EF4-FFF2-40B4-BE49-F238E27FC236}">
                <a16:creationId xmlns:a16="http://schemas.microsoft.com/office/drawing/2014/main" id="{DE08594A-1EA4-4AB1-957D-55965FA3A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5163" y="4781550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1689" name="Line 9">
            <a:extLst>
              <a:ext uri="{FF2B5EF4-FFF2-40B4-BE49-F238E27FC236}">
                <a16:creationId xmlns:a16="http://schemas.microsoft.com/office/drawing/2014/main" id="{0FC48F0D-3EC8-41C8-9ED1-752F7FCFE7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2263" y="5748338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B8A46DCE-185A-4AF3-991A-D929CDB79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4225" y="2127250"/>
            <a:ext cx="2879725" cy="831850"/>
          </a:xfrm>
          <a:prstGeom prst="rect">
            <a:avLst/>
          </a:prstGeom>
          <a:solidFill>
            <a:srgbClr val="EDE4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2400">
                <a:latin typeface="Arial" panose="020B0604020202020204" pitchFamily="34" charset="0"/>
              </a:rPr>
              <a:t>Ancoras múltiplas e flexíveis ???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1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716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7" grpId="0" animBg="1"/>
      <p:bldP spid="7169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Número de Slide 3">
            <a:extLst>
              <a:ext uri="{FF2B5EF4-FFF2-40B4-BE49-F238E27FC236}">
                <a16:creationId xmlns:a16="http://schemas.microsoft.com/office/drawing/2014/main" id="{27907DD4-9C21-4374-87D1-E16DA4A4A88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EC93D9E7-5CD3-410E-AC47-F90D01BD1887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3795" name="Picture 2">
            <a:extLst>
              <a:ext uri="{FF2B5EF4-FFF2-40B4-BE49-F238E27FC236}">
                <a16:creationId xmlns:a16="http://schemas.microsoft.com/office/drawing/2014/main" id="{7877F130-1B18-4884-AF69-1203D138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5">
            <a:extLst>
              <a:ext uri="{FF2B5EF4-FFF2-40B4-BE49-F238E27FC236}">
                <a16:creationId xmlns:a16="http://schemas.microsoft.com/office/drawing/2014/main" id="{E81FCA02-CC14-497A-AA65-A5C58271CD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1550" y="3311525"/>
            <a:ext cx="3546475" cy="1557338"/>
          </a:xfrm>
          <a:prstGeom prst="line">
            <a:avLst/>
          </a:prstGeom>
          <a:noFill/>
          <a:ln w="57150">
            <a:solidFill>
              <a:srgbClr val="FB2C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Número de Slide 5">
            <a:extLst>
              <a:ext uri="{FF2B5EF4-FFF2-40B4-BE49-F238E27FC236}">
                <a16:creationId xmlns:a16="http://schemas.microsoft.com/office/drawing/2014/main" id="{FB5F1341-04A2-463B-8552-CF61E345913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FA40C6A-1A65-4796-B1CC-95FEAA888687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90450EE-8A0C-47C0-BF51-2BB296CB9D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algn="ctr" eaLnBrk="1" hangingPunct="1"/>
            <a:r>
              <a:rPr altLang="pt-BR"/>
              <a:t>Contas públicas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44F3C23D-5382-4BB9-BA4B-D8119E2698F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altLang="pt-BR" sz="3200"/>
              <a:t>Desequilíbrio fiscal um dos responsáveis pelo crescimento da dívida interna pública</a:t>
            </a:r>
          </a:p>
          <a:p>
            <a:pPr marL="639763" lvl="1" indent="-273050" eaLnBrk="1" hangingPunct="1"/>
            <a:r>
              <a:rPr altLang="pt-BR" sz="2400"/>
              <a:t>Esqueletos (compensados pelas privatizações ?)</a:t>
            </a:r>
          </a:p>
          <a:p>
            <a:pPr marL="639763" lvl="1" indent="-273050" eaLnBrk="1" hangingPunct="1"/>
            <a:r>
              <a:rPr altLang="pt-BR" sz="2400"/>
              <a:t>Juros elevados</a:t>
            </a:r>
          </a:p>
          <a:p>
            <a:pPr marL="639763" lvl="1" indent="-273050" eaLnBrk="1" hangingPunct="1"/>
            <a:r>
              <a:rPr altLang="pt-BR" sz="2400"/>
              <a:t>Esterilização (cambio)</a:t>
            </a:r>
          </a:p>
          <a:p>
            <a:pPr marL="319088" indent="-319088" eaLnBrk="1" hangingPunct="1"/>
            <a:r>
              <a:rPr altLang="pt-BR" sz="3200"/>
              <a:t>Inconsistência intertemporal da política macroeconômica</a:t>
            </a:r>
          </a:p>
          <a:p>
            <a:pPr marL="639763" lvl="1" indent="-273050" eaLnBrk="1" hangingPunct="1"/>
            <a:r>
              <a:rPr altLang="pt-BR" sz="2400"/>
              <a:t>Necessidade de um ajuste primário para estabilizar a relação dívida/PIB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Número de Slide 5">
            <a:extLst>
              <a:ext uri="{FF2B5EF4-FFF2-40B4-BE49-F238E27FC236}">
                <a16:creationId xmlns:a16="http://schemas.microsoft.com/office/drawing/2014/main" id="{3DA899E2-4A3E-4543-90CF-3659FD8DC95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AC4FF6F8-BF29-4397-90D9-07A8450A972B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0B563409-303C-45FD-9267-37FED8AFFC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2238"/>
            <a:ext cx="10058400" cy="1146175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4400"/>
              <a:t>Contas públicas</a:t>
            </a:r>
          </a:p>
        </p:txBody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13525E6F-C587-4A62-AD2C-2DA47626F0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1800" y="1516063"/>
            <a:ext cx="11760200" cy="5124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19088" indent="-319088" eaLnBrk="1" hangingPunct="1">
              <a:defRPr/>
            </a:pPr>
            <a:r>
              <a:rPr altLang="pt-BR" sz="3600" dirty="0"/>
              <a:t>1995 a 1998: Política fiscal expansionista</a:t>
            </a:r>
          </a:p>
          <a:p>
            <a:pPr marL="639763" lvl="1" indent="-273050" eaLnBrk="1" hangingPunct="1">
              <a:defRPr/>
            </a:pPr>
            <a:r>
              <a:rPr altLang="pt-BR" sz="2800" dirty="0"/>
              <a:t>Piora do resultado primário</a:t>
            </a:r>
          </a:p>
          <a:p>
            <a:pPr marL="319088" indent="-319088" eaLnBrk="1" hangingPunct="1">
              <a:defRPr/>
            </a:pPr>
            <a:r>
              <a:rPr altLang="pt-BR" sz="3600" dirty="0"/>
              <a:t>Política monetária contracionista</a:t>
            </a:r>
          </a:p>
          <a:p>
            <a:pPr marL="639763" lvl="1" indent="-273050" eaLnBrk="1" hangingPunct="1">
              <a:defRPr/>
            </a:pPr>
            <a:r>
              <a:rPr altLang="pt-BR" sz="2800" dirty="0"/>
              <a:t>Juros elevados</a:t>
            </a:r>
          </a:p>
          <a:p>
            <a:pPr marL="639763" lvl="1" indent="-273050" eaLnBrk="1" hangingPunct="1">
              <a:defRPr/>
            </a:pPr>
            <a:r>
              <a:rPr altLang="pt-BR" sz="2800" dirty="0"/>
              <a:t>Início: Objetivo de estabilizar os preços, depois entrada de capitais</a:t>
            </a:r>
          </a:p>
          <a:p>
            <a:pPr lvl="2" eaLnBrk="1" hangingPunct="1">
              <a:defRPr/>
            </a:pPr>
            <a:r>
              <a:rPr altLang="pt-BR" sz="2400" dirty="0"/>
              <a:t>Ampliação do déficit nominal grande </a:t>
            </a:r>
          </a:p>
          <a:p>
            <a:pPr marL="639763" lvl="1" indent="-273050" eaLnBrk="1" hangingPunct="1">
              <a:defRPr/>
            </a:pPr>
            <a:r>
              <a:rPr altLang="pt-BR" sz="2800" dirty="0"/>
              <a:t>Questão da esterilização (manter cambio) – elevação da divida pública</a:t>
            </a:r>
          </a:p>
          <a:p>
            <a:pPr marL="639763" lvl="1" indent="-273050" eaLnBrk="1" hangingPunct="1">
              <a:defRPr/>
            </a:pPr>
            <a:endParaRPr altLang="pt-BR" sz="2800" dirty="0"/>
          </a:p>
          <a:p>
            <a:pPr marL="182563" indent="-273050" eaLnBrk="1" hangingPunct="1">
              <a:defRPr/>
            </a:pPr>
            <a:r>
              <a:rPr altLang="pt-BR" sz="3200" dirty="0"/>
              <a:t>Déficit externo, déficit publico, expansão da divida (interna e externa) -Deterioração do risco-país</a:t>
            </a:r>
          </a:p>
          <a:p>
            <a:pPr marL="366713" lvl="1" indent="0" eaLnBrk="1" hangingPunct="1">
              <a:buFont typeface="Wingdings" panose="05000000000000000000" pitchFamily="2" charset="2"/>
              <a:buNone/>
              <a:defRPr/>
            </a:pPr>
            <a:r>
              <a:rPr altLang="pt-BR" sz="2800" dirty="0"/>
              <a:t> 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Número de Slide 7">
            <a:extLst>
              <a:ext uri="{FF2B5EF4-FFF2-40B4-BE49-F238E27FC236}">
                <a16:creationId xmlns:a16="http://schemas.microsoft.com/office/drawing/2014/main" id="{FB9B755D-AE36-4A19-8315-FAF7824169D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7956E2D3-9900-42FF-9A83-DE2E16EFA390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9040E4E2-20D5-49AB-A6AF-DC45F31906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 sz="2900" b="1"/>
              <a:t>Rumo a crise brasileira: Da crise asiática à  crise russa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64BE5319-74C6-43E9-8367-46FF98493A7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673100" y="1612900"/>
            <a:ext cx="45085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70000"/>
              </a:lnSpc>
            </a:pPr>
            <a:r>
              <a:rPr altLang="pt-BR" sz="3600"/>
              <a:t>Dificuldades no Brasil </a:t>
            </a:r>
          </a:p>
          <a:p>
            <a:pPr marL="319088" indent="-319088" eaLnBrk="1" hangingPunct="1"/>
            <a:r>
              <a:rPr altLang="pt-BR" sz="3200"/>
              <a:t>Dois problemas importantes:</a:t>
            </a:r>
          </a:p>
          <a:p>
            <a:pPr marL="669925" lvl="1" indent="-325438" eaLnBrk="1" hangingPunct="1"/>
            <a:r>
              <a:rPr altLang="pt-BR" sz="2400"/>
              <a:t>Fiscal: Dívida pública elevada e crescente</a:t>
            </a:r>
          </a:p>
          <a:p>
            <a:pPr marL="669925" lvl="1" indent="-325438" eaLnBrk="1" hangingPunct="1"/>
            <a:r>
              <a:rPr altLang="pt-BR" sz="2400"/>
              <a:t>Externo: Déficit em conta corrente: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76522D35-B1DB-43D5-9EA7-B3149B465CF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59450" y="1743074"/>
            <a:ext cx="6286500" cy="49109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altLang="pt-BR" sz="2800" dirty="0"/>
              <a:t>Julho/1998: Privatização da Telebrás</a:t>
            </a:r>
          </a:p>
          <a:p>
            <a:pPr lvl="1" eaLnBrk="1" hangingPunct="1"/>
            <a:r>
              <a:rPr altLang="pt-BR" sz="2000" dirty="0"/>
              <a:t>R$ 22 bilhões </a:t>
            </a:r>
            <a:r>
              <a:rPr altLang="pt-BR" sz="2000" dirty="0">
                <a:sym typeface="Wingdings" panose="05000000000000000000" pitchFamily="2" charset="2"/>
              </a:rPr>
              <a:t> US$ 74 bilhões de reservas</a:t>
            </a:r>
            <a:endParaRPr altLang="pt-BR" sz="2000" dirty="0"/>
          </a:p>
          <a:p>
            <a:pPr eaLnBrk="1" hangingPunct="1"/>
            <a:r>
              <a:rPr altLang="pt-BR" sz="2800" dirty="0"/>
              <a:t>Agosto/1998: Crise Russa</a:t>
            </a:r>
          </a:p>
          <a:p>
            <a:pPr lvl="2" eaLnBrk="1" hangingPunct="1"/>
            <a:r>
              <a:rPr altLang="pt-BR" sz="1800" dirty="0"/>
              <a:t>Desvalorização do rublo e moratória da dívida russa</a:t>
            </a:r>
          </a:p>
          <a:p>
            <a:pPr lvl="2" eaLnBrk="1" hangingPunct="1"/>
            <a:r>
              <a:rPr altLang="pt-BR" sz="2100" dirty="0"/>
              <a:t>Grande fuga de dólares</a:t>
            </a:r>
          </a:p>
          <a:p>
            <a:pPr lvl="1" eaLnBrk="1" hangingPunct="1"/>
            <a:r>
              <a:rPr lang="pt-BR" altLang="pt-BR" sz="2600" dirty="0"/>
              <a:t>Brasil como “a bola da vez”</a:t>
            </a:r>
          </a:p>
          <a:p>
            <a:pPr lvl="2" eaLnBrk="1" hangingPunct="1"/>
            <a:r>
              <a:rPr altLang="pt-BR" sz="2100" dirty="0"/>
              <a:t>US$ 45 bilhões de reservas no final de setembro</a:t>
            </a:r>
          </a:p>
          <a:p>
            <a:pPr lvl="3" eaLnBrk="1" hangingPunct="1"/>
            <a:r>
              <a:rPr altLang="pt-BR" sz="1800" dirty="0"/>
              <a:t>US$ 800 milhões por dia útil</a:t>
            </a:r>
          </a:p>
          <a:p>
            <a:pPr lvl="2" eaLnBrk="1" hangingPunct="1"/>
            <a:r>
              <a:rPr lang="pt-BR" altLang="pt-BR" sz="1800" dirty="0" err="1"/>
              <a:t>Saida</a:t>
            </a:r>
            <a:r>
              <a:rPr lang="pt-BR" altLang="pt-BR" sz="1800" dirty="0"/>
              <a:t> de recursos e não volta mesmo com dobra dos juros (além de promessas fiscais de praxe)</a:t>
            </a:r>
            <a:endParaRPr altLang="pt-BR" sz="1800" dirty="0"/>
          </a:p>
          <a:p>
            <a:pPr lvl="1">
              <a:lnSpc>
                <a:spcPct val="70000"/>
              </a:lnSpc>
            </a:pPr>
            <a:endParaRPr altLang="pt-BR" sz="1500" dirty="0"/>
          </a:p>
          <a:p>
            <a:endParaRPr altLang="pt-BR" sz="2400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Número de Slide 7">
            <a:extLst>
              <a:ext uri="{FF2B5EF4-FFF2-40B4-BE49-F238E27FC236}">
                <a16:creationId xmlns:a16="http://schemas.microsoft.com/office/drawing/2014/main" id="{203824D1-1FD0-480A-B367-6856F91E08D5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D5211B11-6DFD-4E5B-9ADD-5F3D08F5891A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746283A-CCC4-4E4A-9F50-0AC1CBA0E6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r>
              <a:rPr altLang="pt-BR" sz="3300" b="1"/>
              <a:t>Rumo a crise brasileira: da crise russa à desvalorização brasileira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A0384D51-D3C3-4B5F-BFCA-9DE50D2716B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31800" y="1557338"/>
            <a:ext cx="11455400" cy="53006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19088" indent="-319088">
              <a:lnSpc>
                <a:spcPct val="80000"/>
              </a:lnSpc>
              <a:defRPr/>
            </a:pPr>
            <a:r>
              <a:rPr altLang="pt-BR" sz="3900" dirty="0"/>
              <a:t>Desvalorização eminente: </a:t>
            </a:r>
            <a:r>
              <a:rPr altLang="pt-BR" sz="3500" dirty="0"/>
              <a:t>duas ressalvas para ela ocorrer: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3200" dirty="0"/>
              <a:t>Calendário eleitoral (reeleição FHC)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3200" dirty="0"/>
              <a:t>riscos :</a:t>
            </a:r>
          </a:p>
          <a:p>
            <a:pPr marL="1096963" lvl="2" indent="-273050">
              <a:defRPr/>
            </a:pPr>
            <a:r>
              <a:rPr altLang="pt-BR" sz="3100" dirty="0"/>
              <a:t>volta da inflação - México</a:t>
            </a:r>
          </a:p>
          <a:p>
            <a:pPr marL="1096963" lvl="2" indent="-273050">
              <a:defRPr/>
            </a:pPr>
            <a:r>
              <a:rPr altLang="pt-BR" sz="3100" dirty="0"/>
              <a:t>contração econômica – Ásia</a:t>
            </a:r>
          </a:p>
          <a:p>
            <a:pPr marL="1166813" lvl="2" indent="-34290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altLang="pt-BR" sz="2300" dirty="0"/>
              <a:t>Exposição do setor privado à desvalorização cambial (setor privado com passivos em moeda externa)</a:t>
            </a:r>
          </a:p>
          <a:p>
            <a:pPr marL="319088" indent="-319088">
              <a:lnSpc>
                <a:spcPct val="80000"/>
              </a:lnSpc>
              <a:defRPr/>
            </a:pPr>
            <a:r>
              <a:rPr altLang="pt-BR" sz="3300" dirty="0"/>
              <a:t>2º semestre 1998 – preparação para desvalorização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500" dirty="0"/>
              <a:t>Pacote com o FMI</a:t>
            </a:r>
          </a:p>
          <a:p>
            <a:pPr marL="942975" lvl="2" indent="-325438" eaLnBrk="1" hangingPunct="1">
              <a:defRPr/>
            </a:pPr>
            <a:r>
              <a:rPr altLang="pt-BR" sz="2000" dirty="0"/>
              <a:t>“Pacote emergencial”: US$ 42 bilhões: FMI, Banco Mundial, BID, Países Desenvolvidos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500" dirty="0"/>
              <a:t>Governo assume risco cambial (dá hedge para setor privado: mercado futuro e à vista de dólar, dívida pública interna com clausula cambial) – </a:t>
            </a:r>
            <a:r>
              <a:rPr altLang="pt-BR" sz="2500" dirty="0">
                <a:solidFill>
                  <a:schemeClr val="tx2"/>
                </a:solidFill>
              </a:rPr>
              <a:t>socialização dos prejuízos</a:t>
            </a:r>
            <a:r>
              <a:rPr altLang="pt-BR" sz="2500" dirty="0"/>
              <a:t> </a:t>
            </a:r>
          </a:p>
          <a:p>
            <a:pPr marL="366713" lvl="1" indent="0">
              <a:lnSpc>
                <a:spcPct val="80000"/>
              </a:lnSpc>
              <a:buNone/>
              <a:defRPr/>
            </a:pPr>
            <a:endParaRPr altLang="pt-BR" sz="2100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Número de Slide 3">
            <a:extLst>
              <a:ext uri="{FF2B5EF4-FFF2-40B4-BE49-F238E27FC236}">
                <a16:creationId xmlns:a16="http://schemas.microsoft.com/office/drawing/2014/main" id="{917A583B-B142-4104-B4FE-009E3C3FAD4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87599CF-A72C-4BC1-B243-319C9ECFD4B9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Título 1">
            <a:extLst>
              <a:ext uri="{FF2B5EF4-FFF2-40B4-BE49-F238E27FC236}">
                <a16:creationId xmlns:a16="http://schemas.microsoft.com/office/drawing/2014/main" id="{3D3593F1-7216-4647-8DB0-BAE8329C45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4388" y="493713"/>
            <a:ext cx="10871200" cy="496887"/>
          </a:xfrm>
        </p:spPr>
        <p:txBody>
          <a:bodyPr lIns="91440" rIns="91440" anchor="t">
            <a:normAutofit fontScale="90000"/>
          </a:bodyPr>
          <a:lstStyle/>
          <a:p>
            <a:pPr algn="ctr" eaLnBrk="1" hangingPunct="1">
              <a:defRPr/>
            </a:pPr>
            <a:r>
              <a:rPr altLang="pt-BR" sz="3200" dirty="0"/>
              <a:t>A Crise e a Mudança de Regime Cambial</a:t>
            </a:r>
          </a:p>
        </p:txBody>
      </p:sp>
      <p:sp>
        <p:nvSpPr>
          <p:cNvPr id="34820" name="Espaço Reservado para Conteúdo 2">
            <a:extLst>
              <a:ext uri="{FF2B5EF4-FFF2-40B4-BE49-F238E27FC236}">
                <a16:creationId xmlns:a16="http://schemas.microsoft.com/office/drawing/2014/main" id="{1D374370-9668-4494-A119-5583C2ABE29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817563" y="1600200"/>
            <a:ext cx="11217275" cy="49244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defRPr/>
            </a:pPr>
            <a:r>
              <a:rPr altLang="pt-BR" sz="3200" dirty="0"/>
              <a:t>Janeiro 1999 – câmbio flutuante e desvalorização</a:t>
            </a:r>
          </a:p>
          <a:p>
            <a:pPr marL="776288" lvl="1" indent="-319088" eaLnBrk="1" hangingPunct="1">
              <a:defRPr/>
            </a:pPr>
            <a:r>
              <a:rPr altLang="pt-BR" sz="2800" dirty="0"/>
              <a:t>Aprovação do pacote pelo FMI em dez/1998</a:t>
            </a:r>
          </a:p>
          <a:p>
            <a:pPr marL="1127125" lvl="2" indent="-325438" eaLnBrk="1" hangingPunct="1">
              <a:defRPr/>
            </a:pPr>
            <a:r>
              <a:rPr altLang="pt-BR" sz="1900" dirty="0"/>
              <a:t>Rejeição de pacote fiscal pelo Congresso</a:t>
            </a:r>
          </a:p>
          <a:p>
            <a:pPr marL="1127125" lvl="2" indent="-325438" eaLnBrk="1" hangingPunct="1">
              <a:defRPr/>
            </a:pPr>
            <a:r>
              <a:rPr altLang="pt-BR" sz="1900" dirty="0"/>
              <a:t>Moratória de Minas Gerais</a:t>
            </a:r>
          </a:p>
          <a:p>
            <a:pPr marL="776288" lvl="1" indent="-319088" eaLnBrk="1" hangingPunct="1">
              <a:defRPr/>
            </a:pPr>
            <a:r>
              <a:rPr altLang="pt-BR" sz="2800" dirty="0"/>
              <a:t>Volta da desconfiança</a:t>
            </a:r>
          </a:p>
          <a:p>
            <a:pPr marL="1127125" lvl="2" indent="-325438" eaLnBrk="1" hangingPunct="1">
              <a:defRPr/>
            </a:pPr>
            <a:r>
              <a:rPr altLang="pt-BR" sz="1900" dirty="0"/>
              <a:t>Fuga de dólares: US$ 1 bilhão por dia</a:t>
            </a:r>
          </a:p>
          <a:p>
            <a:pPr marL="776288" lvl="1" indent="-319088" eaLnBrk="1" hangingPunct="1">
              <a:defRPr/>
            </a:pPr>
            <a:r>
              <a:rPr altLang="pt-BR" sz="2800" dirty="0"/>
              <a:t> Tentativa frustrada de desvalorização controlada de 10%</a:t>
            </a:r>
          </a:p>
          <a:p>
            <a:pPr marL="1127125" lvl="2" indent="-325438" eaLnBrk="1" hangingPunct="1">
              <a:defRPr/>
            </a:pPr>
            <a:r>
              <a:rPr altLang="pt-BR" sz="1900" dirty="0"/>
              <a:t>“Banda diagonal endógena”</a:t>
            </a:r>
          </a:p>
          <a:p>
            <a:pPr marL="319088" indent="-319088" eaLnBrk="1" hangingPunct="1">
              <a:defRPr/>
            </a:pPr>
            <a:r>
              <a:rPr altLang="pt-BR" sz="3200" dirty="0"/>
              <a:t>Câmbio flutuante a partir de 15/01/1999</a:t>
            </a:r>
          </a:p>
          <a:p>
            <a:pPr marL="669925" lvl="1" indent="-325438" eaLnBrk="1" hangingPunct="1">
              <a:defRPr/>
            </a:pPr>
            <a:r>
              <a:rPr altLang="pt-BR" sz="2100" dirty="0"/>
              <a:t>Variação nominal de 48% em 1999</a:t>
            </a:r>
          </a:p>
          <a:p>
            <a:pPr marL="1022350" lvl="2" indent="-350838" eaLnBrk="1" hangingPunct="1">
              <a:defRPr/>
            </a:pPr>
            <a:r>
              <a:rPr altLang="pt-BR" sz="1900" dirty="0"/>
              <a:t>R$ 1,22 para R$ 1,79 (dezembro) (R$ 2,16 em fev.)</a:t>
            </a:r>
          </a:p>
          <a:p>
            <a:pPr marL="1022350" lvl="2" indent="-350838" eaLnBrk="1" hangingPunct="1">
              <a:defRPr/>
            </a:pPr>
            <a:endParaRPr altLang="pt-BR" sz="1900" dirty="0"/>
          </a:p>
        </p:txBody>
      </p:sp>
      <p:sp>
        <p:nvSpPr>
          <p:cNvPr id="40965" name="Espaço Reservado para Número de Slide 3">
            <a:extLst>
              <a:ext uri="{FF2B5EF4-FFF2-40B4-BE49-F238E27FC236}">
                <a16:creationId xmlns:a16="http://schemas.microsoft.com/office/drawing/2014/main" id="{069DE916-6914-4F7B-A2DB-0DFB824C2608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9FFD35-3F0B-4718-8E35-427FA96CB217}" type="slidenum">
              <a:rPr lang="pt-BR" altLang="en-US" sz="1200">
                <a:latin typeface="Plantagenet Cherokee" panose="02020602070100000000" pitchFamily="18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pt-BR" altLang="en-US" sz="1200">
              <a:latin typeface="Plantagenet Cherokee" panose="020206020701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Número de Slide 3">
            <a:extLst>
              <a:ext uri="{FF2B5EF4-FFF2-40B4-BE49-F238E27FC236}">
                <a16:creationId xmlns:a16="http://schemas.microsoft.com/office/drawing/2014/main" id="{A468F236-CD1B-4912-B798-0B8C6C984F6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C05857E-7CBD-4721-A560-C068E13F7264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35AD4DEC-FFC7-456C-B749-971168C99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0E234DF-C20B-4B43-9B03-8E75A404DF68}"/>
              </a:ext>
            </a:extLst>
          </p:cNvPr>
          <p:cNvGraphicFramePr>
            <a:graphicFrameLocks noGrp="1"/>
          </p:cNvGraphicFramePr>
          <p:nvPr/>
        </p:nvGraphicFramePr>
        <p:xfrm>
          <a:off x="528" y="0"/>
          <a:ext cx="1219094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Número de Slide 5">
            <a:extLst>
              <a:ext uri="{FF2B5EF4-FFF2-40B4-BE49-F238E27FC236}">
                <a16:creationId xmlns:a16="http://schemas.microsoft.com/office/drawing/2014/main" id="{4299FF24-E5F7-4BF0-B009-81E9F7E57D0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DAB07B99-67E2-4709-851B-859E03C1202A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59D9AC3-3F04-4AB0-BBD8-ACC23F8DCDC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5388" y="192088"/>
            <a:ext cx="9515475" cy="896937"/>
          </a:xfrm>
        </p:spPr>
        <p:txBody>
          <a:bodyPr lIns="91440" rIns="91440" anchor="ctr"/>
          <a:lstStyle/>
          <a:p>
            <a:pPr algn="ctr"/>
            <a:r>
              <a:rPr altLang="pt-BR" sz="3300" b="1"/>
              <a:t>Consequências da mudança cambial</a:t>
            </a:r>
          </a:p>
        </p:txBody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333501D3-B78C-4CF6-AB95-EA5388BE551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5588" y="1377950"/>
            <a:ext cx="11739562" cy="5289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19088" indent="-319088">
              <a:defRPr/>
            </a:pPr>
            <a:r>
              <a:rPr altLang="pt-BR" sz="4400" dirty="0"/>
              <a:t>Desvalorização - riscos :</a:t>
            </a:r>
          </a:p>
          <a:p>
            <a:pPr marL="639763" lvl="1" indent="-273050">
              <a:defRPr/>
            </a:pPr>
            <a:r>
              <a:rPr altLang="pt-BR" sz="3300" dirty="0"/>
              <a:t>volta da inflação – México e Contração econômica – Ásia</a:t>
            </a:r>
          </a:p>
          <a:p>
            <a:pPr marL="319088" indent="-319088">
              <a:defRPr/>
            </a:pPr>
            <a:r>
              <a:rPr altLang="pt-BR" sz="4400" dirty="0"/>
              <a:t>Brasil </a:t>
            </a:r>
          </a:p>
          <a:p>
            <a:pPr marL="639763" lvl="1" indent="-273050">
              <a:defRPr/>
            </a:pPr>
            <a:r>
              <a:rPr altLang="pt-BR" sz="3300" dirty="0"/>
              <a:t>Inflação: </a:t>
            </a:r>
          </a:p>
          <a:p>
            <a:pPr marL="914400" lvl="2">
              <a:defRPr/>
            </a:pPr>
            <a:r>
              <a:rPr altLang="pt-BR" sz="2800" dirty="0"/>
              <a:t>pequena elevação no curto prazo mas não permanente  </a:t>
            </a:r>
          </a:p>
          <a:p>
            <a:pPr marL="914400" lvl="2">
              <a:defRPr/>
            </a:pPr>
            <a:r>
              <a:rPr altLang="pt-BR" sz="2800" dirty="0"/>
              <a:t>Taxas de juros mantidas elevadas e situação recessiva </a:t>
            </a:r>
          </a:p>
          <a:p>
            <a:pPr marL="914400" lvl="2">
              <a:defRPr/>
            </a:pPr>
            <a:r>
              <a:rPr altLang="pt-BR" sz="2800" dirty="0"/>
              <a:t>Ajuste ao inverso do Plano Real (</a:t>
            </a:r>
            <a:r>
              <a:rPr altLang="pt-BR" sz="2800" dirty="0" err="1"/>
              <a:t>tradeables</a:t>
            </a:r>
            <a:r>
              <a:rPr altLang="pt-BR" sz="2800" dirty="0"/>
              <a:t> x não </a:t>
            </a:r>
            <a:r>
              <a:rPr altLang="pt-BR" sz="2800" dirty="0" err="1"/>
              <a:t>tradeables</a:t>
            </a:r>
            <a:r>
              <a:rPr altLang="pt-BR" sz="2800" dirty="0"/>
              <a:t>)</a:t>
            </a:r>
          </a:p>
          <a:p>
            <a:pPr marL="639763" lvl="1" indent="-273050">
              <a:defRPr/>
            </a:pPr>
            <a:r>
              <a:rPr altLang="pt-BR" sz="3300" dirty="0"/>
              <a:t>Não há "grande" contração da economia como na Ásia </a:t>
            </a:r>
            <a:r>
              <a:rPr altLang="pt-BR" sz="2600" dirty="0"/>
              <a:t>(ou Argentina posteriormente)</a:t>
            </a:r>
            <a:endParaRPr altLang="pt-BR" sz="3300" dirty="0"/>
          </a:p>
          <a:p>
            <a:pPr marL="914400" lvl="2">
              <a:defRPr/>
            </a:pPr>
            <a:r>
              <a:rPr altLang="pt-BR" sz="3200" dirty="0"/>
              <a:t>não houve grande efeito patrimonial da desvalorização</a:t>
            </a:r>
          </a:p>
          <a:p>
            <a:pPr marL="914400" lvl="2">
              <a:defRPr/>
            </a:pPr>
            <a:r>
              <a:rPr altLang="pt-BR" sz="3200" dirty="0"/>
              <a:t>Existe alguma substituição de importações,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Espaço Reservado para Data 1">
            <a:extLst>
              <a:ext uri="{FF2B5EF4-FFF2-40B4-BE49-F238E27FC236}">
                <a16:creationId xmlns:a16="http://schemas.microsoft.com/office/drawing/2014/main" id="{4C323CCF-4668-4DAE-B76E-B1231E089241}"/>
              </a:ext>
            </a:extLst>
          </p:cNvPr>
          <p:cNvSpPr txBox="1">
            <a:spLocks noGrp="1"/>
          </p:cNvSpPr>
          <p:nvPr/>
        </p:nvSpPr>
        <p:spPr>
          <a:xfrm>
            <a:off x="8128000" y="6248400"/>
            <a:ext cx="35560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Parte I Capítulo 5</a:t>
            </a:r>
          </a:p>
        </p:txBody>
      </p:sp>
      <p:sp>
        <p:nvSpPr>
          <p:cNvPr id="53250" name="Espaço Reservado para Rodapé 2">
            <a:extLst>
              <a:ext uri="{FF2B5EF4-FFF2-40B4-BE49-F238E27FC236}">
                <a16:creationId xmlns:a16="http://schemas.microsoft.com/office/drawing/2014/main" id="{E235A346-2131-4326-A706-A1169AA8979D}"/>
              </a:ext>
            </a:extLst>
          </p:cNvPr>
          <p:cNvSpPr txBox="1">
            <a:spLocks noGrp="1"/>
          </p:cNvSpPr>
          <p:nvPr/>
        </p:nvSpPr>
        <p:spPr>
          <a:xfrm>
            <a:off x="812800" y="6248400"/>
            <a:ext cx="7227888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>
                <a:solidFill>
                  <a:schemeClr val="tx2"/>
                </a:solidFill>
                <a:latin typeface="+mn-lt"/>
              </a:rPr>
              <a:t>Gremaud, Vasconcellos e Toneto Jr.</a:t>
            </a:r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6BC9D746-CD1F-4318-B071-504483C5D6D9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A0B1778-45FD-4E34-BE30-3B4AA273925E}" type="slidenum">
              <a:rPr lang="pt-BR" altLang="pt-BR" sz="1200" b="1">
                <a:solidFill>
                  <a:srgbClr val="FFFFFF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pt-BR" altLang="pt-BR" sz="1200" b="1">
              <a:solidFill>
                <a:srgbClr val="FFFFFF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133" name="Object 5">
            <a:extLst>
              <a:ext uri="{FF2B5EF4-FFF2-40B4-BE49-F238E27FC236}">
                <a16:creationId xmlns:a16="http://schemas.microsoft.com/office/drawing/2014/main" id="{B42757F3-1191-4AD0-ACDE-E21356F696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áfico" r:id="rId3" imgW="9496616" imgH="5391245" progId="Excel.Sheet.8">
                  <p:embed/>
                </p:oleObj>
              </mc:Choice>
              <mc:Fallback>
                <p:oleObj name="Gráfico" r:id="rId3" imgW="9496616" imgH="5391245" progId="Excel.Sheet.8">
                  <p:embed/>
                  <p:pic>
                    <p:nvPicPr>
                      <p:cNvPr id="48133" name="Object 5">
                        <a:extLst>
                          <a:ext uri="{FF2B5EF4-FFF2-40B4-BE49-F238E27FC236}">
                            <a16:creationId xmlns:a16="http://schemas.microsoft.com/office/drawing/2014/main" id="{B42757F3-1191-4AD0-ACDE-E21356F69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  <a:solidFill>
                        <a:srgbClr val="F0F8A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CC4E4867-5E62-4FA7-A92D-E47B6C18896F}"/>
              </a:ext>
            </a:extLst>
          </p:cNvPr>
          <p:cNvSpPr/>
          <p:nvPr/>
        </p:nvSpPr>
        <p:spPr>
          <a:xfrm>
            <a:off x="3967163" y="1041400"/>
            <a:ext cx="7920037" cy="48101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DD95A91-8CB6-4171-A46B-372F78C20AA1}"/>
              </a:ext>
            </a:extLst>
          </p:cNvPr>
          <p:cNvSpPr/>
          <p:nvPr/>
        </p:nvSpPr>
        <p:spPr>
          <a:xfrm>
            <a:off x="3901596" y="1171066"/>
            <a:ext cx="6892925" cy="4826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8EE66016-0323-4658-ACD8-E1D71B0C5B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IPCA anual 1995-2010</a:t>
            </a:r>
          </a:p>
        </p:txBody>
      </p:sp>
      <p:graphicFrame>
        <p:nvGraphicFramePr>
          <p:cNvPr id="9219" name="Object 3">
            <a:extLst>
              <a:ext uri="{FF2B5EF4-FFF2-40B4-BE49-F238E27FC236}">
                <a16:creationId xmlns:a16="http://schemas.microsoft.com/office/drawing/2014/main" id="{685872B1-AF37-4EAD-85DE-B174DF73D60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39713" y="1628775"/>
          <a:ext cx="11952287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áfico" r:id="rId3" imgW="6648402" imgH="3162395" progId="Excel.Sheet.8">
                  <p:embed/>
                </p:oleObj>
              </mc:Choice>
              <mc:Fallback>
                <p:oleObj name="Gráfico" r:id="rId3" imgW="6648402" imgH="3162395" progId="Excel.Sheet.8">
                  <p:embed/>
                  <p:pic>
                    <p:nvPicPr>
                      <p:cNvPr id="9219" name="Object 3">
                        <a:extLst>
                          <a:ext uri="{FF2B5EF4-FFF2-40B4-BE49-F238E27FC236}">
                            <a16:creationId xmlns:a16="http://schemas.microsoft.com/office/drawing/2014/main" id="{685872B1-AF37-4EAD-85DE-B174DF73D60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628775"/>
                        <a:ext cx="11952287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6" name="Rectangle 4">
            <a:extLst>
              <a:ext uri="{FF2B5EF4-FFF2-40B4-BE49-F238E27FC236}">
                <a16:creationId xmlns:a16="http://schemas.microsoft.com/office/drawing/2014/main" id="{B40FC995-E6F2-4FF2-AE08-93416B4BE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1679575"/>
            <a:ext cx="8218487" cy="3781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E984008-4DED-471C-B46F-B164D485F09E}"/>
              </a:ext>
            </a:extLst>
          </p:cNvPr>
          <p:cNvCxnSpPr/>
          <p:nvPr/>
        </p:nvCxnSpPr>
        <p:spPr>
          <a:xfrm rot="5400000">
            <a:off x="529193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A144323-D4B8-441C-9D9D-5B05B9BB2478}"/>
              </a:ext>
            </a:extLst>
          </p:cNvPr>
          <p:cNvCxnSpPr/>
          <p:nvPr/>
        </p:nvCxnSpPr>
        <p:spPr>
          <a:xfrm rot="5400000">
            <a:off x="694928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A0A07058-C070-4DAC-8971-007DD484C891}"/>
              </a:ext>
            </a:extLst>
          </p:cNvPr>
          <p:cNvGraphicFramePr>
            <a:graphicFrameLocks noGrp="1"/>
          </p:cNvGraphicFramePr>
          <p:nvPr/>
        </p:nvGraphicFramePr>
        <p:xfrm>
          <a:off x="-530" y="-1"/>
          <a:ext cx="12624726" cy="752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0032781-F088-4060-A707-44F795B887B9}"/>
              </a:ext>
            </a:extLst>
          </p:cNvPr>
          <p:cNvCxnSpPr/>
          <p:nvPr/>
        </p:nvCxnSpPr>
        <p:spPr>
          <a:xfrm rot="5400000">
            <a:off x="529193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C618198C-01D0-41CF-B7C7-C6CE474EDF78}"/>
              </a:ext>
            </a:extLst>
          </p:cNvPr>
          <p:cNvCxnSpPr/>
          <p:nvPr/>
        </p:nvCxnSpPr>
        <p:spPr>
          <a:xfrm rot="5400000">
            <a:off x="694928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2D97122-9772-40E0-9301-E831C5C029ED}"/>
              </a:ext>
            </a:extLst>
          </p:cNvPr>
          <p:cNvGraphicFramePr>
            <a:graphicFrameLocks noGrp="1"/>
          </p:cNvGraphicFramePr>
          <p:nvPr/>
        </p:nvGraphicFramePr>
        <p:xfrm>
          <a:off x="-530" y="-1"/>
          <a:ext cx="12624726" cy="752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AA3A367-D70A-4E4F-96B1-2FEF19320B62}"/>
              </a:ext>
            </a:extLst>
          </p:cNvPr>
          <p:cNvCxnSpPr/>
          <p:nvPr/>
        </p:nvCxnSpPr>
        <p:spPr>
          <a:xfrm rot="5400000">
            <a:off x="529193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55D4B05B-6BC7-4961-B5EB-C8A5D3F5BE4C}"/>
              </a:ext>
            </a:extLst>
          </p:cNvPr>
          <p:cNvCxnSpPr/>
          <p:nvPr/>
        </p:nvCxnSpPr>
        <p:spPr>
          <a:xfrm rot="5400000">
            <a:off x="694928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C6161C1-AC05-493D-8AAF-416FD4B22722}"/>
              </a:ext>
            </a:extLst>
          </p:cNvPr>
          <p:cNvGraphicFramePr>
            <a:graphicFrameLocks noGrp="1"/>
          </p:cNvGraphicFramePr>
          <p:nvPr/>
        </p:nvGraphicFramePr>
        <p:xfrm>
          <a:off x="-530" y="-1"/>
          <a:ext cx="12624726" cy="752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>
            <a:extLst>
              <a:ext uri="{FF2B5EF4-FFF2-40B4-BE49-F238E27FC236}">
                <a16:creationId xmlns:a16="http://schemas.microsoft.com/office/drawing/2014/main" id="{0DFE5AB2-E1B4-4F78-8EF1-2554465E7D88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0A2DA4DF-1B33-49B9-8ED3-C20841F813B6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4EDFB6A-9DA6-4980-BD8C-3D1C8E28DA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60350"/>
            <a:ext cx="11376025" cy="882650"/>
          </a:xfrm>
        </p:spPr>
        <p:txBody>
          <a:bodyPr lIns="91440" rIns="91440" anchor="ctr"/>
          <a:lstStyle/>
          <a:p>
            <a:r>
              <a:rPr altLang="pt-BR" sz="3200" b="1"/>
              <a:t>Ainda as consequências (expectativas) da desvalorização cambial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BD883F7-5882-44BC-87A2-CC94C5E48C5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57338"/>
            <a:ext cx="11425237" cy="5111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  <a:defRPr/>
            </a:pPr>
            <a:r>
              <a:rPr altLang="pt-BR" sz="3200" dirty="0"/>
              <a:t>Recuperação do comercial externo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800" dirty="0"/>
              <a:t> recuperação aparece mas é mais lenta que esperado</a:t>
            </a:r>
          </a:p>
          <a:p>
            <a:pPr marL="319088" indent="-319088">
              <a:lnSpc>
                <a:spcPct val="80000"/>
              </a:lnSpc>
              <a:defRPr/>
            </a:pPr>
            <a:r>
              <a:rPr altLang="pt-BR" sz="3300" dirty="0"/>
              <a:t>Problemas nas Finanças Públicas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400" dirty="0"/>
              <a:t>Efeitos patrimoniais da desvalorização suportada por Governo – ampliação do endividamento público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400" dirty="0"/>
              <a:t>Para evitar explosão da dívida pública necessário geração de superávits fiscais primários</a:t>
            </a:r>
            <a:r>
              <a:rPr altLang="pt-BR" sz="2500" dirty="0"/>
              <a:t>,</a:t>
            </a:r>
          </a:p>
          <a:p>
            <a:pPr marL="914400" lvl="2">
              <a:lnSpc>
                <a:spcPct val="80000"/>
              </a:lnSpc>
              <a:defRPr/>
            </a:pPr>
            <a:r>
              <a:rPr altLang="pt-BR" sz="2100" dirty="0"/>
              <a:t> </a:t>
            </a:r>
            <a:r>
              <a:rPr altLang="pt-BR" sz="2000" dirty="0"/>
              <a:t>também necessários para compensar pagamentos de juros ainda altos</a:t>
            </a:r>
          </a:p>
          <a:p>
            <a:pPr marL="685800" lvl="2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altLang="pt-BR" sz="2500" dirty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3">
            <a:extLst>
              <a:ext uri="{FF2B5EF4-FFF2-40B4-BE49-F238E27FC236}">
                <a16:creationId xmlns:a16="http://schemas.microsoft.com/office/drawing/2014/main" id="{BAC4CD0C-7FF0-4BF4-A6DD-EEDB87221EBC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248050B2-06AF-45E8-83C1-1EC2D99D6424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Título 1">
            <a:extLst>
              <a:ext uri="{FF2B5EF4-FFF2-40B4-BE49-F238E27FC236}">
                <a16:creationId xmlns:a16="http://schemas.microsoft.com/office/drawing/2014/main" id="{FE5B1EEC-3B3C-4EEE-91ED-BE7E81F5EC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888" y="358775"/>
            <a:ext cx="10871200" cy="990600"/>
          </a:xfrm>
        </p:spPr>
        <p:txBody>
          <a:bodyPr lIns="91440" rIns="91440" anchor="t"/>
          <a:lstStyle/>
          <a:p>
            <a:pPr algn="ctr" eaLnBrk="1" hangingPunct="1"/>
            <a:r>
              <a:rPr altLang="pt-BR" sz="3600"/>
              <a:t>Os efeitos da desvalorização sobre a dívida</a:t>
            </a:r>
          </a:p>
        </p:txBody>
      </p:sp>
      <p:sp>
        <p:nvSpPr>
          <p:cNvPr id="160772" name="Espaço Reservado para Conteúdo 2">
            <a:extLst>
              <a:ext uri="{FF2B5EF4-FFF2-40B4-BE49-F238E27FC236}">
                <a16:creationId xmlns:a16="http://schemas.microsoft.com/office/drawing/2014/main" id="{2483D2C2-F57C-4485-8957-58F69A80C08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68313" y="1463675"/>
            <a:ext cx="11525250" cy="52371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defRPr/>
            </a:pPr>
            <a:r>
              <a:rPr altLang="pt-BR" sz="3600" dirty="0"/>
              <a:t>Impacto direto: Dívida externa (6,3% do PIB)</a:t>
            </a:r>
          </a:p>
          <a:p>
            <a:pPr marL="319088" indent="-319088" eaLnBrk="1" hangingPunct="1">
              <a:defRPr/>
            </a:pPr>
            <a:r>
              <a:rPr altLang="pt-BR" sz="3600" dirty="0"/>
              <a:t>Dívida interna indexada ao dólar (7,5% do PIB)</a:t>
            </a:r>
          </a:p>
          <a:p>
            <a:pPr marL="669925" lvl="1" indent="-325438" eaLnBrk="1" hangingPunct="1">
              <a:defRPr/>
            </a:pPr>
            <a:r>
              <a:rPr altLang="pt-BR" sz="2800" dirty="0"/>
              <a:t>Fornecer </a:t>
            </a:r>
            <a:r>
              <a:rPr altLang="pt-BR" sz="2800" i="1" dirty="0"/>
              <a:t>hedge</a:t>
            </a:r>
            <a:r>
              <a:rPr altLang="pt-BR" sz="2800" dirty="0"/>
              <a:t> para as empresas</a:t>
            </a:r>
          </a:p>
          <a:p>
            <a:pPr marL="319088" indent="-319088" eaLnBrk="1" hangingPunct="1">
              <a:defRPr/>
            </a:pPr>
            <a:r>
              <a:rPr altLang="pt-BR" sz="3600" dirty="0"/>
              <a:t>“Fantasma” da moratória da dívida interna</a:t>
            </a:r>
          </a:p>
          <a:p>
            <a:pPr marL="669925" lvl="1" indent="-325438" eaLnBrk="1" hangingPunct="1">
              <a:defRPr/>
            </a:pPr>
            <a:r>
              <a:rPr altLang="pt-BR" sz="2800" dirty="0"/>
              <a:t>Corrida bancária em fins de </a:t>
            </a:r>
            <a:r>
              <a:rPr altLang="pt-BR" sz="2800" dirty="0" err="1"/>
              <a:t>jan</a:t>
            </a:r>
            <a:r>
              <a:rPr altLang="pt-BR" sz="2800" dirty="0"/>
              <a:t>/1999</a:t>
            </a:r>
          </a:p>
          <a:p>
            <a:pPr marL="669925" lvl="1" indent="-325438" eaLnBrk="1" hangingPunct="1">
              <a:defRPr/>
            </a:pPr>
            <a:r>
              <a:rPr altLang="pt-BR" sz="2800" dirty="0"/>
              <a:t>Situação só se normaliza em março</a:t>
            </a:r>
          </a:p>
          <a:p>
            <a:pPr marL="1022350" lvl="2" indent="-350838" eaLnBrk="1" hangingPunct="1">
              <a:defRPr/>
            </a:pPr>
            <a:r>
              <a:rPr altLang="pt-BR" sz="2400" dirty="0"/>
              <a:t>Alta temporária dos juros, aumentando o custo de oportunidade de comprar dólares</a:t>
            </a:r>
          </a:p>
          <a:p>
            <a:pPr marL="1022350" lvl="2" indent="-350838" eaLnBrk="1" hangingPunct="1">
              <a:defRPr/>
            </a:pPr>
            <a:r>
              <a:rPr altLang="pt-BR" sz="2400" dirty="0"/>
              <a:t>Constatação de que a inflação não saiu do controle</a:t>
            </a:r>
          </a:p>
          <a:p>
            <a:pPr marL="1022350" lvl="2" indent="-350838" eaLnBrk="1" hangingPunct="1">
              <a:defRPr/>
            </a:pPr>
            <a:r>
              <a:rPr altLang="pt-BR" sz="2400" dirty="0"/>
              <a:t>Novo acordo com o FMI</a:t>
            </a:r>
          </a:p>
          <a:p>
            <a:pPr marL="1022350" lvl="2" indent="-350838" eaLnBrk="1" hangingPunct="1">
              <a:defRPr/>
            </a:pPr>
            <a:r>
              <a:rPr altLang="pt-BR" sz="2400" u="sng" dirty="0"/>
              <a:t>Ajuste fiscal desta vez não é apenas anuncio </a:t>
            </a:r>
            <a:endParaRPr altLang="pt-BR" u="sng" dirty="0"/>
          </a:p>
        </p:txBody>
      </p:sp>
      <p:sp>
        <p:nvSpPr>
          <p:cNvPr id="57349" name="Espaço Reservado para Número de Slide 3">
            <a:extLst>
              <a:ext uri="{FF2B5EF4-FFF2-40B4-BE49-F238E27FC236}">
                <a16:creationId xmlns:a16="http://schemas.microsoft.com/office/drawing/2014/main" id="{20233D31-E00B-4667-85EA-908249D5D38D}"/>
              </a:ext>
            </a:extLst>
          </p:cNvPr>
          <p:cNvSpPr txBox="1">
            <a:spLocks noGrp="1"/>
          </p:cNvSpPr>
          <p:nvPr/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7F71B7F-FA95-48DF-8DD2-52F7BA5FC2F4}" type="slidenum">
              <a:rPr lang="pt-BR" altLang="en-US" sz="1200">
                <a:latin typeface="Plantagenet Cherokee" panose="02020602070100000000" pitchFamily="18" charset="0"/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pt-BR" altLang="en-US" sz="1200">
              <a:latin typeface="Plantagenet Cherokee" panose="020206020701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Número de Slide 3">
            <a:extLst>
              <a:ext uri="{FF2B5EF4-FFF2-40B4-BE49-F238E27FC236}">
                <a16:creationId xmlns:a16="http://schemas.microsoft.com/office/drawing/2014/main" id="{4F5EE66B-52F2-46E3-B5E7-7A9C2279185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7127A2C3-63E3-40A5-9E68-58B512DDEE04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B50A9BE0-9039-4D3B-8478-69EBC0F7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12192000" cy="667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5">
            <a:extLst>
              <a:ext uri="{FF2B5EF4-FFF2-40B4-BE49-F238E27FC236}">
                <a16:creationId xmlns:a16="http://schemas.microsoft.com/office/drawing/2014/main" id="{5C4A746E-9D2B-424B-B010-D5158F538C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81550" y="3311525"/>
            <a:ext cx="3546475" cy="1557338"/>
          </a:xfrm>
          <a:prstGeom prst="line">
            <a:avLst/>
          </a:prstGeom>
          <a:noFill/>
          <a:ln w="57150">
            <a:solidFill>
              <a:srgbClr val="FB2C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DF0103E7-1B3E-4E10-A9E1-7EEF42086CB2}"/>
              </a:ext>
            </a:extLst>
          </p:cNvPr>
          <p:cNvCxnSpPr/>
          <p:nvPr/>
        </p:nvCxnSpPr>
        <p:spPr>
          <a:xfrm flipV="1">
            <a:off x="8328025" y="1884363"/>
            <a:ext cx="98425" cy="14271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5">
            <a:extLst>
              <a:ext uri="{FF2B5EF4-FFF2-40B4-BE49-F238E27FC236}">
                <a16:creationId xmlns:a16="http://schemas.microsoft.com/office/drawing/2014/main" id="{1F2C8FB2-62D8-4A9A-9DF6-6A8248E3A6ED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3501E7D8-6584-47F6-A04E-48DAAE1FCA5B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C9C3938-1DDD-4BF4-8B07-411AEC1A62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260350"/>
            <a:ext cx="11376025" cy="882650"/>
          </a:xfrm>
        </p:spPr>
        <p:txBody>
          <a:bodyPr lIns="91440" rIns="91440" anchor="ctr"/>
          <a:lstStyle/>
          <a:p>
            <a:r>
              <a:rPr altLang="pt-BR" sz="3200" b="1"/>
              <a:t>Ainda as consequências (expectativas) da desvalorização cambial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0A27646-3246-43DC-809A-23871FBEDE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557338"/>
            <a:ext cx="11425237" cy="5111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  <a:defRPr/>
            </a:pPr>
            <a:r>
              <a:rPr altLang="pt-BR" sz="3200" dirty="0"/>
              <a:t>Recuperação do comercial externo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800" dirty="0"/>
              <a:t> recuperação aparece mas é mais lenta que esperado</a:t>
            </a:r>
          </a:p>
          <a:p>
            <a:pPr marL="319088" indent="-319088">
              <a:lnSpc>
                <a:spcPct val="80000"/>
              </a:lnSpc>
              <a:defRPr/>
            </a:pPr>
            <a:r>
              <a:rPr altLang="pt-BR" sz="3300" dirty="0"/>
              <a:t>Problemas nas Finanças Públicas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400" dirty="0"/>
              <a:t>Efeitos patrimoniais da desvalorização suportada por Governo – ampliação do endividamento público</a:t>
            </a:r>
          </a:p>
          <a:p>
            <a:pPr marL="639763" lvl="1" indent="-273050">
              <a:lnSpc>
                <a:spcPct val="80000"/>
              </a:lnSpc>
              <a:defRPr/>
            </a:pPr>
            <a:r>
              <a:rPr altLang="pt-BR" sz="2400" dirty="0"/>
              <a:t>Para evitar explosão da dívida pública necessário geração de superávits fiscais primários</a:t>
            </a:r>
            <a:r>
              <a:rPr altLang="pt-BR" sz="2500" dirty="0"/>
              <a:t>,</a:t>
            </a:r>
          </a:p>
          <a:p>
            <a:pPr marL="914400" lvl="2">
              <a:lnSpc>
                <a:spcPct val="80000"/>
              </a:lnSpc>
              <a:defRPr/>
            </a:pPr>
            <a:r>
              <a:rPr altLang="pt-BR" sz="2100" dirty="0"/>
              <a:t> </a:t>
            </a:r>
            <a:r>
              <a:rPr altLang="pt-BR" sz="2000" dirty="0"/>
              <a:t>também necessários para compensar pagamentos de juros ainda altos</a:t>
            </a:r>
          </a:p>
          <a:p>
            <a:pPr marL="319088" indent="-319088">
              <a:defRPr/>
            </a:pPr>
            <a:r>
              <a:rPr altLang="pt-BR" sz="3300" dirty="0"/>
              <a:t>Desvalorização permite queda da taxa de juros</a:t>
            </a:r>
            <a:r>
              <a:rPr altLang="pt-BR" sz="2900" dirty="0"/>
              <a:t>, </a:t>
            </a:r>
          </a:p>
          <a:p>
            <a:pPr marL="639763" lvl="1" indent="-273050">
              <a:defRPr/>
            </a:pPr>
            <a:r>
              <a:rPr altLang="pt-BR" sz="2400" dirty="0"/>
              <a:t>inferior ao imaginado, juros mantidos altos em função das dificuldades externas e da inflação</a:t>
            </a:r>
          </a:p>
          <a:p>
            <a:pPr marL="685800" lvl="2" indent="0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altLang="pt-BR" sz="2500" dirty="0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5">
            <a:extLst>
              <a:ext uri="{FF2B5EF4-FFF2-40B4-BE49-F238E27FC236}">
                <a16:creationId xmlns:a16="http://schemas.microsoft.com/office/drawing/2014/main" id="{1A042494-3EA6-4707-AA6B-475C8CAB20F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F0899C04-566B-46CF-936D-DD77D5C98BD9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8C9ADEB-0758-4E08-B6EB-1675C46CF6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600"/>
              <a:t>FHC – 2º Mandato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C886472-B913-4978-B65A-232BB5AA2A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571500" indent="-571500" algn="ctr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altLang="pt-BR" sz="4900"/>
              <a:t>Novo regime macroeconômico; </a:t>
            </a:r>
          </a:p>
          <a:p>
            <a:pPr marL="952500" lvl="1" indent="-495300">
              <a:lnSpc>
                <a:spcPct val="125000"/>
              </a:lnSpc>
              <a:buFont typeface="Wingdings" panose="05000000000000000000" pitchFamily="2" charset="2"/>
              <a:buNone/>
            </a:pPr>
            <a:r>
              <a:rPr altLang="pt-BR" sz="4100"/>
              <a:t>tripé:</a:t>
            </a:r>
          </a:p>
          <a:p>
            <a:pPr lvl="2">
              <a:lnSpc>
                <a:spcPct val="125000"/>
              </a:lnSpc>
              <a:buSzPct val="125000"/>
              <a:buFont typeface="Wingdings" panose="05000000000000000000" pitchFamily="2" charset="2"/>
              <a:buAutoNum type="arabicPeriod"/>
            </a:pPr>
            <a:r>
              <a:rPr altLang="pt-BR" sz="3200"/>
              <a:t>taxa de câmbio flutuante</a:t>
            </a:r>
          </a:p>
          <a:p>
            <a:pPr lvl="2">
              <a:lnSpc>
                <a:spcPct val="125000"/>
              </a:lnSpc>
              <a:buSzPct val="125000"/>
              <a:buFont typeface="Wingdings" panose="05000000000000000000" pitchFamily="2" charset="2"/>
              <a:buAutoNum type="arabicPeriod"/>
            </a:pPr>
            <a:r>
              <a:rPr altLang="pt-BR" sz="3200"/>
              <a:t>metas de inflação</a:t>
            </a:r>
          </a:p>
          <a:p>
            <a:pPr lvl="2">
              <a:lnSpc>
                <a:spcPct val="125000"/>
              </a:lnSpc>
              <a:buSzPct val="125000"/>
              <a:buFont typeface="Wingdings" panose="05000000000000000000" pitchFamily="2" charset="2"/>
              <a:buAutoNum type="arabicPeriod"/>
            </a:pPr>
            <a:r>
              <a:rPr altLang="pt-BR" sz="3200"/>
              <a:t>superávit primário</a:t>
            </a: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>
            <a:extLst>
              <a:ext uri="{FF2B5EF4-FFF2-40B4-BE49-F238E27FC236}">
                <a16:creationId xmlns:a16="http://schemas.microsoft.com/office/drawing/2014/main" id="{D917C7C0-12D7-4F63-A1EE-5A1BDABC56E2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49E6364F-7FC6-41B3-BBB3-11C7552EAEEF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1A48142-C013-46B8-8722-FAD29D19BB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4000"/>
              <a:t>Desempenho Comercial Externo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E074181-022A-42D7-8D1A-0482AFF239E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600200"/>
            <a:ext cx="11161713" cy="499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3300"/>
              <a:t>Reversão da tendência de deterioração do saldo comercial e do saldo em transações correntes em 1999 - redução do déficit comercial em US$ 5 bi e do saldo em TC em US$ 8 bi.</a:t>
            </a:r>
          </a:p>
          <a:p>
            <a:pPr marL="319088" indent="-319088">
              <a:lnSpc>
                <a:spcPct val="80000"/>
              </a:lnSpc>
            </a:pPr>
            <a:r>
              <a:rPr altLang="pt-BR" sz="3300"/>
              <a:t>retração das importações e fraco desempenho das exportações em 1999.</a:t>
            </a:r>
          </a:p>
          <a:p>
            <a:pPr marL="319088" indent="-319088">
              <a:lnSpc>
                <a:spcPct val="80000"/>
              </a:lnSpc>
            </a:pPr>
            <a:r>
              <a:rPr altLang="pt-BR" sz="3300"/>
              <a:t>Recuperação lenta das exportações a partir de 2000.</a:t>
            </a:r>
          </a:p>
          <a:p>
            <a:pPr marL="319088" indent="-319088">
              <a:lnSpc>
                <a:spcPct val="80000"/>
              </a:lnSpc>
            </a:pPr>
            <a:r>
              <a:rPr altLang="pt-BR" sz="3300"/>
              <a:t>Saldo comercial volta a ser superavitário em 2001, tendo uma forte elevação em 2002.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Gráfico 1">
            <a:extLst>
              <a:ext uri="{FF2B5EF4-FFF2-40B4-BE49-F238E27FC236}">
                <a16:creationId xmlns:a16="http://schemas.microsoft.com/office/drawing/2014/main" id="{764DEC25-5C42-46F2-B155-E98F314424FB}"/>
              </a:ext>
            </a:extLst>
          </p:cNvPr>
          <p:cNvPicPr>
            <a:picLocks noGrp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Line 3">
            <a:extLst>
              <a:ext uri="{FF2B5EF4-FFF2-40B4-BE49-F238E27FC236}">
                <a16:creationId xmlns:a16="http://schemas.microsoft.com/office/drawing/2014/main" id="{5EE6A1A3-1949-4F97-A03E-4E66F49A6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25" y="871538"/>
            <a:ext cx="22225" cy="558165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0836" name="Line 4">
            <a:extLst>
              <a:ext uri="{FF2B5EF4-FFF2-40B4-BE49-F238E27FC236}">
                <a16:creationId xmlns:a16="http://schemas.microsoft.com/office/drawing/2014/main" id="{2EAC3EA1-6A3B-4690-B714-CF64699F7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6150" y="896938"/>
            <a:ext cx="1588" cy="558165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5541" name="Line 5">
            <a:extLst>
              <a:ext uri="{FF2B5EF4-FFF2-40B4-BE49-F238E27FC236}">
                <a16:creationId xmlns:a16="http://schemas.microsoft.com/office/drawing/2014/main" id="{EC5D4B6C-088C-4F70-9F53-73899DF09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725" y="5757863"/>
            <a:ext cx="11417300" cy="12700"/>
          </a:xfrm>
          <a:prstGeom prst="line">
            <a:avLst/>
          </a:prstGeom>
          <a:noFill/>
          <a:ln w="38100">
            <a:solidFill>
              <a:srgbClr val="5F0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FD1A5DA-25A5-4FB4-AB02-024AD5E8E92B}"/>
              </a:ext>
            </a:extLst>
          </p:cNvPr>
          <p:cNvCxnSpPr/>
          <p:nvPr/>
        </p:nvCxnSpPr>
        <p:spPr>
          <a:xfrm rot="5400000">
            <a:off x="529193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49E946E-D034-458B-97AE-E3214CCD8E87}"/>
              </a:ext>
            </a:extLst>
          </p:cNvPr>
          <p:cNvCxnSpPr/>
          <p:nvPr/>
        </p:nvCxnSpPr>
        <p:spPr>
          <a:xfrm rot="5400000">
            <a:off x="694928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19FF6EF-4E29-4BA5-995A-48491A7ECC06}"/>
              </a:ext>
            </a:extLst>
          </p:cNvPr>
          <p:cNvGraphicFramePr>
            <a:graphicFrameLocks noGrp="1"/>
          </p:cNvGraphicFramePr>
          <p:nvPr/>
        </p:nvGraphicFramePr>
        <p:xfrm>
          <a:off x="-530" y="-1"/>
          <a:ext cx="12624726" cy="752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Número de Slide 5">
            <a:extLst>
              <a:ext uri="{FF2B5EF4-FFF2-40B4-BE49-F238E27FC236}">
                <a16:creationId xmlns:a16="http://schemas.microsoft.com/office/drawing/2014/main" id="{68C185F3-9EB3-4C08-836B-93D0F778339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D37883DC-4177-46C6-A9EB-658BE2399609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AE935A1-D6FB-4206-9849-BA3AEA46B0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300"/>
              <a:t>Superávit Primário e Desempenho Fiscal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2CD8A62-51CF-435C-87C7-9AF799C1D9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484313"/>
            <a:ext cx="11857037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900"/>
              <a:t>Elevados superávits primários, </a:t>
            </a:r>
          </a:p>
          <a:p>
            <a:pPr marL="319088" indent="-319088">
              <a:lnSpc>
                <a:spcPct val="80000"/>
              </a:lnSpc>
            </a:pPr>
            <a:endParaRPr altLang="pt-BR" sz="2900"/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Número de Slide 3">
            <a:extLst>
              <a:ext uri="{FF2B5EF4-FFF2-40B4-BE49-F238E27FC236}">
                <a16:creationId xmlns:a16="http://schemas.microsoft.com/office/drawing/2014/main" id="{CC7F3B05-AF2E-4CC1-A8E9-1E6EA1E1B4BA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386846F8-7251-41D9-AF88-72B0B1DF8E3B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pic>
        <p:nvPicPr>
          <p:cNvPr id="68611" name="Picture 2">
            <a:extLst>
              <a:ext uri="{FF2B5EF4-FFF2-40B4-BE49-F238E27FC236}">
                <a16:creationId xmlns:a16="http://schemas.microsoft.com/office/drawing/2014/main" id="{D62BEDFD-7936-4851-9D8A-FD6B3FC5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12295188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Oval 3">
            <a:extLst>
              <a:ext uri="{FF2B5EF4-FFF2-40B4-BE49-F238E27FC236}">
                <a16:creationId xmlns:a16="http://schemas.microsoft.com/office/drawing/2014/main" id="{E04351F8-9B5A-4458-B67A-FBA433788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613" y="4508500"/>
            <a:ext cx="5087937" cy="12969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Número de Slide 5">
            <a:extLst>
              <a:ext uri="{FF2B5EF4-FFF2-40B4-BE49-F238E27FC236}">
                <a16:creationId xmlns:a16="http://schemas.microsoft.com/office/drawing/2014/main" id="{8DD2D264-DFFC-4914-AE7A-67F5E384A717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329E8B07-D761-417E-BD39-8FE2AF410D8B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C74B2906-5087-470E-BBB3-2184BB1372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300"/>
              <a:t>Superávit Primário e Desempenho Fiscal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A2F8B92-A42E-4BA2-8ABC-F233F82BCC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484313"/>
            <a:ext cx="11857037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900"/>
              <a:t>Elevados superávits primários,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500"/>
              <a:t>elevação da carga tributária, </a:t>
            </a:r>
          </a:p>
          <a:p>
            <a:pPr lvl="2">
              <a:lnSpc>
                <a:spcPct val="80000"/>
              </a:lnSpc>
            </a:pPr>
            <a:r>
              <a:rPr altLang="pt-BR" sz="2400"/>
              <a:t>crescimento das contribuições (COFINS, CPMF, PIS, etc) que refletem a deterioração da qualidade do sistema tributário; </a:t>
            </a:r>
          </a:p>
          <a:p>
            <a:pPr lvl="2">
              <a:lnSpc>
                <a:spcPct val="80000"/>
              </a:lnSpc>
            </a:pPr>
            <a:r>
              <a:rPr altLang="pt-BR" sz="2400"/>
              <a:t>elevação do ICMS em função do efeito da desvalorização sobre o preço de combustíveis, energia e telecomunicações</a:t>
            </a:r>
            <a:r>
              <a:rPr altLang="pt-BR" sz="2000"/>
              <a:t>;</a:t>
            </a: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Número de Slide 3">
            <a:extLst>
              <a:ext uri="{FF2B5EF4-FFF2-40B4-BE49-F238E27FC236}">
                <a16:creationId xmlns:a16="http://schemas.microsoft.com/office/drawing/2014/main" id="{D12DB943-22BA-4969-9692-9C000311172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F1C5646D-2501-46AB-9DFF-12C33449E936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pic>
        <p:nvPicPr>
          <p:cNvPr id="72707" name="Picture 2">
            <a:extLst>
              <a:ext uri="{FF2B5EF4-FFF2-40B4-BE49-F238E27FC236}">
                <a16:creationId xmlns:a16="http://schemas.microsoft.com/office/drawing/2014/main" id="{79559490-599E-4330-BE72-376380CE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1059" name="Oval 3">
            <a:extLst>
              <a:ext uri="{FF2B5EF4-FFF2-40B4-BE49-F238E27FC236}">
                <a16:creationId xmlns:a16="http://schemas.microsoft.com/office/drawing/2014/main" id="{D3D118F8-374A-400F-B3EC-EF89771DD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0"/>
            <a:ext cx="24384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060" name="Oval 4">
            <a:extLst>
              <a:ext uri="{FF2B5EF4-FFF2-40B4-BE49-F238E27FC236}">
                <a16:creationId xmlns:a16="http://schemas.microsoft.com/office/drawing/2014/main" id="{90AB1C97-E140-40B0-B153-A0728BD4D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6800" y="533400"/>
            <a:ext cx="24384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nimBg="1"/>
      <p:bldP spid="3010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Número de Slide 5">
            <a:extLst>
              <a:ext uri="{FF2B5EF4-FFF2-40B4-BE49-F238E27FC236}">
                <a16:creationId xmlns:a16="http://schemas.microsoft.com/office/drawing/2014/main" id="{2E846E98-4567-4225-ADAF-A2357572F67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8ED2A7C9-1735-4EF3-A28E-F8C2CCDCE781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E515E47-CEE4-45B2-9F70-DC4D6CCBB9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 sz="3300"/>
              <a:t>Superávit Primário e Desempenho Fiscal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22CDE048-FB52-4498-A7A8-86E9CFC2C9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34963" y="1484313"/>
            <a:ext cx="11857037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>
              <a:lnSpc>
                <a:spcPct val="80000"/>
              </a:lnSpc>
            </a:pPr>
            <a:r>
              <a:rPr altLang="pt-BR" sz="2900"/>
              <a:t>Elevados superávits primários, 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500"/>
              <a:t>elevação da carga tributária, </a:t>
            </a:r>
          </a:p>
          <a:p>
            <a:pPr lvl="2">
              <a:lnSpc>
                <a:spcPct val="80000"/>
              </a:lnSpc>
            </a:pPr>
            <a:r>
              <a:rPr altLang="pt-BR" sz="2400"/>
              <a:t>crescimento das contribuições (COFINS, CPMF, PIS, etc) que refletem a deterioração da qualidade do sistema tributário; </a:t>
            </a:r>
          </a:p>
          <a:p>
            <a:pPr lvl="2">
              <a:lnSpc>
                <a:spcPct val="80000"/>
              </a:lnSpc>
            </a:pPr>
            <a:r>
              <a:rPr altLang="pt-BR" sz="2400"/>
              <a:t>elevação do ICMS em função do efeito da desvalorização sobre o preço de combustíveis, energia e telecomunicações</a:t>
            </a:r>
            <a:r>
              <a:rPr altLang="pt-BR" sz="2000"/>
              <a:t>;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500"/>
              <a:t>Persistência do crescimento das despesas (gastos vinculados); </a:t>
            </a:r>
          </a:p>
          <a:p>
            <a:pPr lvl="2">
              <a:lnSpc>
                <a:spcPct val="80000"/>
              </a:lnSpc>
            </a:pPr>
            <a:r>
              <a:rPr altLang="pt-BR" sz="2000"/>
              <a:t>retração dos investimentos públicos</a:t>
            </a:r>
            <a:r>
              <a:rPr altLang="pt-BR" sz="1800"/>
              <a:t>;</a:t>
            </a:r>
          </a:p>
          <a:p>
            <a:pPr marL="319088" indent="-319088">
              <a:lnSpc>
                <a:spcPct val="80000"/>
              </a:lnSpc>
            </a:pPr>
            <a:r>
              <a:rPr altLang="pt-BR" sz="2900"/>
              <a:t>Mudanças relevantes: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/>
              <a:t>Lei de Responsabilidade Fiscal,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/>
              <a:t>reforma previdenciária</a:t>
            </a:r>
          </a:p>
          <a:p>
            <a:pPr marL="742950" lvl="1" indent="-285750">
              <a:lnSpc>
                <a:spcPct val="80000"/>
              </a:lnSpc>
            </a:pPr>
            <a:r>
              <a:rPr altLang="pt-BR" sz="2100"/>
              <a:t>renegociação de dívidas estaduais.</a:t>
            </a:r>
          </a:p>
          <a:p>
            <a:pPr marL="319088" indent="-319088">
              <a:lnSpc>
                <a:spcPct val="80000"/>
              </a:lnSpc>
            </a:pPr>
            <a:endParaRPr altLang="pt-BR" sz="2900"/>
          </a:p>
        </p:txBody>
      </p:sp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Número de Slide 5">
            <a:extLst>
              <a:ext uri="{FF2B5EF4-FFF2-40B4-BE49-F238E27FC236}">
                <a16:creationId xmlns:a16="http://schemas.microsoft.com/office/drawing/2014/main" id="{72FB2A3E-2C61-4BD8-ABBD-59A3C88AA95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7C90050-FD1E-4BFF-B624-87D749F91C15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D9D97DE-B657-4CBE-9ACF-A5FAFE0398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8913"/>
            <a:ext cx="10871200" cy="990600"/>
          </a:xfrm>
        </p:spPr>
        <p:txBody>
          <a:bodyPr lIns="91440" rIns="91440" anchor="ctr"/>
          <a:lstStyle/>
          <a:p>
            <a:pPr algn="ctr"/>
            <a:r>
              <a:rPr altLang="pt-BR" sz="3600"/>
              <a:t>Metas de Inflação: regras x discrição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F389467-BA0F-4A85-AD2B-CAA4514136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9713" y="1600200"/>
            <a:ext cx="11857037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600"/>
              <a:t>Política Econômica (Monetária) voltada para alcançar uma determinada meta de inflação. </a:t>
            </a:r>
          </a:p>
          <a:p>
            <a:pPr marL="639763" lvl="1" indent="-273050"/>
            <a:r>
              <a:rPr altLang="pt-BR" sz="2400"/>
              <a:t>Anuncio de uma meta de inflação (IPCA) </a:t>
            </a:r>
            <a:r>
              <a:rPr altLang="pt-BR" sz="2100"/>
              <a:t>definida pelo CMN (alguma discricionariedade)</a:t>
            </a:r>
          </a:p>
          <a:p>
            <a:pPr marL="639763" lvl="1" indent="-273050"/>
            <a:r>
              <a:rPr altLang="pt-BR" sz="2400"/>
              <a:t>Autonomia Operacional (instrumental) do BCB (parte) para buscar a meta</a:t>
            </a:r>
            <a:r>
              <a:rPr altLang="pt-BR" sz="2100"/>
              <a:t>.</a:t>
            </a:r>
          </a:p>
          <a:p>
            <a:pPr marL="639763" lvl="1" indent="-273050"/>
            <a:r>
              <a:rPr altLang="pt-BR" sz="2400"/>
              <a:t>Taxa de Juros passa a ser instrumento voltado para o controle inflacionário – “Regra de Taylor” ?</a:t>
            </a:r>
          </a:p>
          <a:p>
            <a:pPr marL="914400" lvl="2"/>
            <a:r>
              <a:rPr altLang="pt-BR" sz="1900"/>
              <a:t>Inflação acima da meta – eleva-se a taxa de juros; Inflação abaixo da meta – reduz-se a taxa de juros;</a:t>
            </a:r>
          </a:p>
          <a:p>
            <a:pPr marL="639763" lvl="1" indent="-273050"/>
            <a:r>
              <a:rPr altLang="pt-BR" sz="2400"/>
              <a:t>Aprimoramento dos canais de comunicação com sociedade (mercado) – </a:t>
            </a:r>
            <a:r>
              <a:rPr altLang="pt-BR" sz="2400" i="1"/>
              <a:t>confidence building</a:t>
            </a:r>
          </a:p>
          <a:p>
            <a:pPr marL="914400" lvl="2"/>
            <a:r>
              <a:rPr altLang="pt-BR" sz="1900"/>
              <a:t>Amplia transparência na condução da política e consequentemente monitoramento e avaliação da atuação das autoridade Monetárias</a:t>
            </a:r>
          </a:p>
          <a:p>
            <a:pPr marL="914400" lvl="2">
              <a:lnSpc>
                <a:spcPct val="80000"/>
              </a:lnSpc>
              <a:buFont typeface="Wingdings" panose="05000000000000000000" pitchFamily="2" charset="2"/>
              <a:buNone/>
            </a:pPr>
            <a:endParaRPr altLang="pt-BR" sz="1900"/>
          </a:p>
        </p:txBody>
      </p:sp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Número de Slide 5">
            <a:extLst>
              <a:ext uri="{FF2B5EF4-FFF2-40B4-BE49-F238E27FC236}">
                <a16:creationId xmlns:a16="http://schemas.microsoft.com/office/drawing/2014/main" id="{3F51B8DD-6AC1-4B76-8D21-3A8D31B3B8A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FF581D96-F820-4939-9C85-A7FF5AE6EC34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0B70960-D291-4E92-9507-7C9C208FB8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Desempenho da Inflação</a:t>
            </a: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7EBFFB18-BD10-4A75-AADF-A459BA0599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04900" y="1600200"/>
            <a:ext cx="9982200" cy="4541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900"/>
              <a:t>Após a desvalorização verifica-se uma elevação da inflação, que logo se retrai.</a:t>
            </a:r>
          </a:p>
          <a:p>
            <a:pPr marL="319088" indent="-319088"/>
            <a:r>
              <a:rPr altLang="pt-BR" sz="2900"/>
              <a:t>Maiores elevações nos bens transacionáveis (ao contrário da primeira etapa do Plano Real) e nos chamados preços administrados.</a:t>
            </a:r>
          </a:p>
          <a:p>
            <a:pPr marL="742950" lvl="1" indent="-285750"/>
            <a:r>
              <a:rPr altLang="pt-BR" sz="2000"/>
              <a:t>Preços livres não tradeables que acabam segurando a inflação. </a:t>
            </a:r>
          </a:p>
          <a:p>
            <a:pPr marL="319088" indent="-319088"/>
            <a:r>
              <a:rPr altLang="pt-BR" sz="2900"/>
              <a:t>No II FHC cumpriu-se as metas nos dois primeiros anos e descumpriu-se nos dois últimos anos</a:t>
            </a:r>
          </a:p>
        </p:txBody>
      </p:sp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>
            <a:extLst>
              <a:ext uri="{FF2B5EF4-FFF2-40B4-BE49-F238E27FC236}">
                <a16:creationId xmlns:a16="http://schemas.microsoft.com/office/drawing/2014/main" id="{0722AF76-CB12-46BB-B702-EA7605330E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IPCA anual 1995-2010</a:t>
            </a:r>
          </a:p>
        </p:txBody>
      </p:sp>
      <p:graphicFrame>
        <p:nvGraphicFramePr>
          <p:cNvPr id="80899" name="Object 3">
            <a:extLst>
              <a:ext uri="{FF2B5EF4-FFF2-40B4-BE49-F238E27FC236}">
                <a16:creationId xmlns:a16="http://schemas.microsoft.com/office/drawing/2014/main" id="{9C7D0C5A-D892-4B8A-8C90-9289DE6DA15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39713" y="1628775"/>
          <a:ext cx="11952287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áfico" r:id="rId3" imgW="6648402" imgH="3162395" progId="Excel.Sheet.8">
                  <p:embed/>
                </p:oleObj>
              </mc:Choice>
              <mc:Fallback>
                <p:oleObj name="Gráfico" r:id="rId3" imgW="6648402" imgH="3162395" progId="Excel.Sheet.8">
                  <p:embed/>
                  <p:pic>
                    <p:nvPicPr>
                      <p:cNvPr id="80899" name="Object 3">
                        <a:extLst>
                          <a:ext uri="{FF2B5EF4-FFF2-40B4-BE49-F238E27FC236}">
                            <a16:creationId xmlns:a16="http://schemas.microsoft.com/office/drawing/2014/main" id="{9C7D0C5A-D892-4B8A-8C90-9289DE6DA15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628775"/>
                        <a:ext cx="11952287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8" name="Rectangle 4">
            <a:extLst>
              <a:ext uri="{FF2B5EF4-FFF2-40B4-BE49-F238E27FC236}">
                <a16:creationId xmlns:a16="http://schemas.microsoft.com/office/drawing/2014/main" id="{66906087-2985-4A43-AF8C-54D84926E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1679575"/>
            <a:ext cx="8218487" cy="3781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7F717828-AFFA-4311-A2BD-9544EFBF1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04813"/>
            <a:ext cx="126539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06ED7A1-A159-47B1-9A3D-796A40620EBE}"/>
              </a:ext>
            </a:extLst>
          </p:cNvPr>
          <p:cNvSpPr/>
          <p:nvPr/>
        </p:nvSpPr>
        <p:spPr>
          <a:xfrm>
            <a:off x="239713" y="1628775"/>
            <a:ext cx="11520487" cy="15843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176B921B-E2C6-4B68-8AB5-AE8DFE4FC0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IPCA anual 1995-2010</a:t>
            </a:r>
          </a:p>
        </p:txBody>
      </p:sp>
      <p:graphicFrame>
        <p:nvGraphicFramePr>
          <p:cNvPr id="82947" name="Object 3">
            <a:extLst>
              <a:ext uri="{FF2B5EF4-FFF2-40B4-BE49-F238E27FC236}">
                <a16:creationId xmlns:a16="http://schemas.microsoft.com/office/drawing/2014/main" id="{FC9928BD-B569-4963-9ED6-9741013B2C41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39713" y="1628775"/>
          <a:ext cx="11952287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Gráfico" r:id="rId3" imgW="6648402" imgH="3162395" progId="Excel.Sheet.8">
                  <p:embed/>
                </p:oleObj>
              </mc:Choice>
              <mc:Fallback>
                <p:oleObj name="Gráfico" r:id="rId3" imgW="6648402" imgH="3162395" progId="Excel.Sheet.8">
                  <p:embed/>
                  <p:pic>
                    <p:nvPicPr>
                      <p:cNvPr id="82947" name="Object 3">
                        <a:extLst>
                          <a:ext uri="{FF2B5EF4-FFF2-40B4-BE49-F238E27FC236}">
                            <a16:creationId xmlns:a16="http://schemas.microsoft.com/office/drawing/2014/main" id="{FC9928BD-B569-4963-9ED6-9741013B2C41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1628775"/>
                        <a:ext cx="11952287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7650432-A26F-4C42-B544-274C53E134D2}"/>
              </a:ext>
            </a:extLst>
          </p:cNvPr>
          <p:cNvCxnSpPr/>
          <p:nvPr/>
        </p:nvCxnSpPr>
        <p:spPr>
          <a:xfrm rot="5400000">
            <a:off x="529193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BF915AF-C5BA-466B-80A9-68A40C02DD5F}"/>
              </a:ext>
            </a:extLst>
          </p:cNvPr>
          <p:cNvCxnSpPr/>
          <p:nvPr/>
        </p:nvCxnSpPr>
        <p:spPr>
          <a:xfrm rot="5400000">
            <a:off x="6949281" y="4941094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6F38DB7-75BE-462D-9B27-68F73CE55609}"/>
              </a:ext>
            </a:extLst>
          </p:cNvPr>
          <p:cNvGraphicFramePr>
            <a:graphicFrameLocks noGrp="1"/>
          </p:cNvGraphicFramePr>
          <p:nvPr/>
        </p:nvGraphicFramePr>
        <p:xfrm>
          <a:off x="-530" y="-1"/>
          <a:ext cx="12624726" cy="752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Número de Slide 5">
            <a:extLst>
              <a:ext uri="{FF2B5EF4-FFF2-40B4-BE49-F238E27FC236}">
                <a16:creationId xmlns:a16="http://schemas.microsoft.com/office/drawing/2014/main" id="{7953616E-9C82-42EE-A247-43C68FD0599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90A12000-8274-4A0B-A32D-D0FD01C12C0C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2A13641E-4C92-4CA1-9C42-8C9268AA574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8563" y="111125"/>
            <a:ext cx="9513887" cy="958850"/>
          </a:xfrm>
        </p:spPr>
        <p:txBody>
          <a:bodyPr lIns="91440" rIns="91440" anchor="ctr"/>
          <a:lstStyle/>
          <a:p>
            <a:r>
              <a:rPr altLang="pt-BR"/>
              <a:t>Atividade Econômica</a:t>
            </a:r>
          </a:p>
        </p:txBody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7995F6AA-3E0E-447F-A113-297B518051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39713" y="1557338"/>
            <a:ext cx="11760200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200"/>
              <a:t>Expectativa com a mudança cambial e tripé</a:t>
            </a:r>
          </a:p>
          <a:p>
            <a:pPr marL="742950" lvl="1" indent="-285750"/>
            <a:r>
              <a:rPr altLang="pt-BR" sz="2400"/>
              <a:t>melhora da situação externa e contas publicas </a:t>
            </a:r>
          </a:p>
          <a:p>
            <a:pPr marL="742950" lvl="1" indent="-285750"/>
            <a:r>
              <a:rPr altLang="pt-BR" sz="2400"/>
              <a:t>possibilidade de uma maior queda da taxa de juros </a:t>
            </a:r>
          </a:p>
          <a:p>
            <a:pPr marL="742950" lvl="1" indent="-285750"/>
            <a:r>
              <a:rPr altLang="pt-BR" sz="2400"/>
              <a:t>maior crescimento econômico, mas:</a:t>
            </a:r>
          </a:p>
          <a:p>
            <a:pPr marL="319088" indent="-319088"/>
            <a:r>
              <a:rPr altLang="pt-BR" sz="3200"/>
              <a:t>Crescimento médio no II FHC: 2,1%a.a., abaixo do I FHC.</a:t>
            </a:r>
          </a:p>
          <a:p>
            <a:pPr marL="742950" lvl="1" indent="-285750"/>
            <a:r>
              <a:rPr altLang="pt-BR" sz="2500"/>
              <a:t>1999 – fraco desempenho decorrente do processo de estabilização;</a:t>
            </a:r>
          </a:p>
          <a:p>
            <a:pPr marL="742950" lvl="1" indent="-285750"/>
            <a:r>
              <a:rPr altLang="pt-BR" sz="2500"/>
              <a:t>2000 – maior taxa de crescimento 4,36%</a:t>
            </a:r>
          </a:p>
          <a:p>
            <a:pPr marL="742950" lvl="1" indent="-285750"/>
            <a:r>
              <a:rPr altLang="pt-BR" sz="2500">
                <a:solidFill>
                  <a:srgbClr val="FF0066"/>
                </a:solidFill>
              </a:rPr>
              <a:t>2001 – Crise energética, crise argentina e ataques terroristas – queda da taxa de crescimento</a:t>
            </a:r>
          </a:p>
          <a:p>
            <a:pPr marL="742950" lvl="1" indent="-285750"/>
            <a:r>
              <a:rPr altLang="pt-BR" sz="2500">
                <a:solidFill>
                  <a:srgbClr val="FF0066"/>
                </a:solidFill>
              </a:rPr>
              <a:t>2002 – crise cambial (eleitoral) e baixo crescimento</a:t>
            </a:r>
          </a:p>
        </p:txBody>
      </p:sp>
    </p:spTree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66BD543-473A-4177-8B92-A1660A82293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72800" cy="1196975"/>
          </a:xfrm>
        </p:spPr>
        <p:txBody>
          <a:bodyPr lIns="91440" rIns="91440" anchor="ctr"/>
          <a:lstStyle/>
          <a:p>
            <a:r>
              <a:rPr altLang="pt-BR"/>
              <a:t>2001 e 2002: um difícil cenário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61835BA4-BF86-45FE-AA89-0EF3E8E9C22A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34963" y="1628775"/>
            <a:ext cx="11247437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700"/>
              <a:t>Cenário ia melhorando para FFHH até que:</a:t>
            </a:r>
          </a:p>
          <a:p>
            <a:pPr marL="639763" lvl="1" indent="-273050"/>
            <a:r>
              <a:rPr altLang="pt-BR" sz="2800"/>
              <a:t>2001: Crise energética, crise argentina, 11/09</a:t>
            </a:r>
          </a:p>
          <a:p>
            <a:pPr marL="914400" lvl="2"/>
            <a:r>
              <a:rPr altLang="pt-BR" sz="2400"/>
              <a:t>Saída de capita – desvalorização cambial – pressão inflacionária</a:t>
            </a: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ítulo 1">
            <a:extLst>
              <a:ext uri="{FF2B5EF4-FFF2-40B4-BE49-F238E27FC236}">
                <a16:creationId xmlns:a16="http://schemas.microsoft.com/office/drawing/2014/main" id="{EA40FDC2-3D09-44D7-B69A-B7CE351652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Inflação retoma fim FFHHCC</a:t>
            </a:r>
          </a:p>
        </p:txBody>
      </p:sp>
      <p:sp>
        <p:nvSpPr>
          <p:cNvPr id="87043" name="Espaço Reservado para Conteúdo 2">
            <a:extLst>
              <a:ext uri="{FF2B5EF4-FFF2-40B4-BE49-F238E27FC236}">
                <a16:creationId xmlns:a16="http://schemas.microsoft.com/office/drawing/2014/main" id="{031003A2-FFE2-464A-A5CC-BF17598B0305}"/>
              </a:ext>
            </a:extLst>
          </p:cNvPr>
          <p:cNvSpPr>
            <a:spLocks noGrp="1"/>
          </p:cNvSpPr>
          <p:nvPr>
            <p:ph sz="quarter" idx="4294967295"/>
          </p:nvPr>
        </p:nvSpPr>
        <p:spPr bwMode="auto">
          <a:xfrm>
            <a:off x="527050" y="1600200"/>
            <a:ext cx="11161713" cy="4924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3600"/>
              <a:t>Inflação volta a acelerar em função de choques cambiais</a:t>
            </a:r>
          </a:p>
          <a:p>
            <a:pPr marL="639763" lvl="1" indent="-273050"/>
            <a:r>
              <a:rPr altLang="pt-BR" sz="2100"/>
              <a:t>Também problemas com preços administrados </a:t>
            </a:r>
          </a:p>
          <a:p>
            <a:pPr marL="1371600" lvl="3"/>
            <a:r>
              <a:rPr altLang="pt-BR" sz="2000"/>
              <a:t>não respondem a política monetária diretamente</a:t>
            </a:r>
          </a:p>
          <a:p>
            <a:pPr marL="1371600" lvl="3"/>
            <a:r>
              <a:rPr altLang="pt-BR" sz="2000"/>
              <a:t>Permanência de alguma indexação</a:t>
            </a:r>
          </a:p>
          <a:p>
            <a:pPr marL="639763" lvl="1" indent="-273050"/>
            <a:r>
              <a:rPr altLang="pt-BR" sz="2100"/>
              <a:t>Crítica “Uso contido da política monetária no início”</a:t>
            </a:r>
          </a:p>
          <a:p>
            <a:pPr marL="319088" indent="-319088"/>
            <a:endParaRPr altLang="pt-BR" sz="3200"/>
          </a:p>
        </p:txBody>
      </p:sp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601E780-6850-4FB9-9A68-F95BF8FB62A0}"/>
              </a:ext>
            </a:extLst>
          </p:cNvPr>
          <p:cNvGraphicFramePr>
            <a:graphicFrameLocks noGrp="1"/>
          </p:cNvGraphicFramePr>
          <p:nvPr/>
        </p:nvGraphicFramePr>
        <p:xfrm>
          <a:off x="528" y="0"/>
          <a:ext cx="1219094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571" name="Line 3">
            <a:extLst>
              <a:ext uri="{FF2B5EF4-FFF2-40B4-BE49-F238E27FC236}">
                <a16:creationId xmlns:a16="http://schemas.microsoft.com/office/drawing/2014/main" id="{FE689A47-4AB2-4FBB-B1D3-F43D72CDF0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5350" y="3509963"/>
            <a:ext cx="1149350" cy="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09572" name="Line 4">
            <a:extLst>
              <a:ext uri="{FF2B5EF4-FFF2-40B4-BE49-F238E27FC236}">
                <a16:creationId xmlns:a16="http://schemas.microsoft.com/office/drawing/2014/main" id="{926479D4-83E2-43EC-8E2D-DDEB1C7D29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57713" y="1446213"/>
            <a:ext cx="1138237" cy="2063750"/>
          </a:xfrm>
          <a:prstGeom prst="line">
            <a:avLst/>
          </a:prstGeom>
          <a:noFill/>
          <a:ln w="57150">
            <a:solidFill>
              <a:srgbClr val="99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636B3834-3EC0-4667-AE5D-CFE4BEA60F73}"/>
              </a:ext>
            </a:extLst>
          </p:cNvPr>
          <p:cNvGraphicFramePr/>
          <p:nvPr/>
        </p:nvGraphicFramePr>
        <p:xfrm>
          <a:off x="528" y="188640"/>
          <a:ext cx="12190944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7C25C3EB-2A88-4A74-8374-AA8E2ECB10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0"/>
            <a:ext cx="10972800" cy="1196975"/>
          </a:xfrm>
        </p:spPr>
        <p:txBody>
          <a:bodyPr lIns="91440" rIns="91440" anchor="ctr"/>
          <a:lstStyle/>
          <a:p>
            <a:r>
              <a:rPr altLang="pt-BR"/>
              <a:t>2001 e 2002: um difícil cenário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BF52E9B-4213-4073-8F74-033D4CADC1EE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34963" y="1628775"/>
            <a:ext cx="11247437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/>
            <a:r>
              <a:rPr altLang="pt-BR" sz="2900"/>
              <a:t>Cenário ia melhorando para FFHH até que:</a:t>
            </a:r>
          </a:p>
          <a:p>
            <a:pPr marL="639763" lvl="1" indent="-273050"/>
            <a:r>
              <a:rPr altLang="pt-BR" sz="2000"/>
              <a:t>2001: Crise energética, crise argentina, 11/09</a:t>
            </a:r>
          </a:p>
          <a:p>
            <a:pPr marL="914400" lvl="2"/>
            <a:r>
              <a:rPr altLang="pt-BR" sz="1800"/>
              <a:t>Saída de capita – desvalorização cambial – pressão inflacionária</a:t>
            </a:r>
          </a:p>
          <a:p>
            <a:pPr marL="1371600" lvl="3"/>
            <a:r>
              <a:rPr altLang="pt-BR" sz="1700"/>
              <a:t>Tb pressão sobre dívida </a:t>
            </a:r>
          </a:p>
          <a:p>
            <a:pPr marL="914400" lvl="2"/>
            <a:r>
              <a:rPr altLang="pt-BR" sz="1800"/>
              <a:t>subida de juros, ajuste recessivo</a:t>
            </a:r>
          </a:p>
          <a:p>
            <a:pPr marL="1371600" lvl="3"/>
            <a:r>
              <a:rPr altLang="pt-BR" sz="1700"/>
              <a:t>Mai pressão sobre dívida</a:t>
            </a:r>
          </a:p>
          <a:p>
            <a:pPr marL="319088" indent="-319088"/>
            <a:r>
              <a:rPr altLang="pt-BR" sz="2900"/>
              <a:t>2002: crise de credibilidade:</a:t>
            </a:r>
          </a:p>
          <a:p>
            <a:pPr marL="639763" lvl="1" indent="-273050"/>
            <a:r>
              <a:rPr altLang="pt-BR" sz="2000"/>
              <a:t>Problema divida pública elevada (60%) e perfil ruim</a:t>
            </a:r>
          </a:p>
          <a:p>
            <a:pPr marL="639763" lvl="1" indent="-273050"/>
            <a:r>
              <a:rPr altLang="pt-BR" sz="2000"/>
              <a:t>Problema com crise eleitoral ? </a:t>
            </a:r>
          </a:p>
        </p:txBody>
      </p:sp>
    </p:spTree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Número de Slide 5">
            <a:extLst>
              <a:ext uri="{FF2B5EF4-FFF2-40B4-BE49-F238E27FC236}">
                <a16:creationId xmlns:a16="http://schemas.microsoft.com/office/drawing/2014/main" id="{FF7850F5-565F-47AF-B918-3F3F131837F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D107DC71-018A-445B-B20B-C5FF3397C6BD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F2043F3A-8F55-48D5-BCF2-4CE19FF0B0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endParaRPr altLang="pt-BR"/>
          </a:p>
        </p:txBody>
      </p:sp>
      <p:graphicFrame>
        <p:nvGraphicFramePr>
          <p:cNvPr id="92164" name="Object 4">
            <a:extLst>
              <a:ext uri="{FF2B5EF4-FFF2-40B4-BE49-F238E27FC236}">
                <a16:creationId xmlns:a16="http://schemas.microsoft.com/office/drawing/2014/main" id="{49660A0A-67C4-409A-A5E6-B2E914BE5FE5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23888" y="333375"/>
          <a:ext cx="1123315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Gráfico" r:id="rId4" imgW="5733935" imgH="3295690" progId="Excel.Sheet.8">
                  <p:embed/>
                </p:oleObj>
              </mc:Choice>
              <mc:Fallback>
                <p:oleObj name="Gráfico" r:id="rId4" imgW="5733935" imgH="3295690" progId="Excel.Sheet.8">
                  <p:embed/>
                  <p:pic>
                    <p:nvPicPr>
                      <p:cNvPr id="92164" name="Object 4">
                        <a:extLst>
                          <a:ext uri="{FF2B5EF4-FFF2-40B4-BE49-F238E27FC236}">
                            <a16:creationId xmlns:a16="http://schemas.microsoft.com/office/drawing/2014/main" id="{49660A0A-67C4-409A-A5E6-B2E914BE5FE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333375"/>
                        <a:ext cx="11233150" cy="652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17" name="Text Box 5">
            <a:extLst>
              <a:ext uri="{FF2B5EF4-FFF2-40B4-BE49-F238E27FC236}">
                <a16:creationId xmlns:a16="http://schemas.microsoft.com/office/drawing/2014/main" id="{B8DC7141-DC95-421B-8E92-34A9E5B3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484313"/>
            <a:ext cx="4705350" cy="1698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Dívida pública: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estabilizada em 1999 e 2000; mas crescente nos dois anos seguintes devido a efeitos patrimoniais da variação cambial e do comportamento da SELIC (composição da dívida).</a:t>
            </a:r>
          </a:p>
        </p:txBody>
      </p:sp>
      <p:sp>
        <p:nvSpPr>
          <p:cNvPr id="92166" name="Line 7">
            <a:extLst>
              <a:ext uri="{FF2B5EF4-FFF2-40B4-BE49-F238E27FC236}">
                <a16:creationId xmlns:a16="http://schemas.microsoft.com/office/drawing/2014/main" id="{853CB15B-A0CB-455D-934E-1A484594EB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73838" y="2903538"/>
            <a:ext cx="965200" cy="1270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2167" name="Line 8">
            <a:extLst>
              <a:ext uri="{FF2B5EF4-FFF2-40B4-BE49-F238E27FC236}">
                <a16:creationId xmlns:a16="http://schemas.microsoft.com/office/drawing/2014/main" id="{2B73FECB-737B-4258-AE8C-E2434C0223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73975" y="1989138"/>
            <a:ext cx="1049338" cy="927100"/>
          </a:xfrm>
          <a:prstGeom prst="line">
            <a:avLst/>
          </a:prstGeom>
          <a:noFill/>
          <a:ln w="38100">
            <a:solidFill>
              <a:srgbClr val="FB2C0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Número de Slide 5">
            <a:extLst>
              <a:ext uri="{FF2B5EF4-FFF2-40B4-BE49-F238E27FC236}">
                <a16:creationId xmlns:a16="http://schemas.microsoft.com/office/drawing/2014/main" id="{A420C309-6240-42F4-AF1B-097755918004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57C7F04F-821F-4CD1-8F93-157E2FD3F2DC}" type="slidenum">
              <a:rPr lang="pt-BR" altLang="en-US" sz="1200" b="1">
                <a:solidFill>
                  <a:srgbClr val="FFFFFF"/>
                </a:solidFill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pt-BR" altLang="en-US" sz="1200" b="1">
              <a:solidFill>
                <a:srgbClr val="FFFFFF"/>
              </a:solidFill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8005137E-67D4-45B1-A286-57AF1E5B03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r>
              <a:rPr altLang="pt-BR"/>
              <a:t>2002 – Só crise eleitoral ?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9294B35-13C8-4165-85EC-0D94F09106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88925" y="1260475"/>
            <a:ext cx="11903075" cy="53006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>
              <a:lnSpc>
                <a:spcPct val="80000"/>
              </a:lnSpc>
              <a:defRPr/>
            </a:pPr>
            <a:r>
              <a:rPr altLang="pt-BR" sz="2800"/>
              <a:t>Cenário ia melhorando para FFHH até que: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000"/>
              <a:t>2001: Crise energética, crise argentina, 11/09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1800"/>
              <a:t>Saída de capital – desvalorização cambial – pressão inflacionária e na divida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1800"/>
              <a:t>subida de juros, ajuste recessivo, pressão sobre divida </a:t>
            </a:r>
          </a:p>
          <a:p>
            <a:pPr marL="319088" indent="-319088">
              <a:lnSpc>
                <a:spcPct val="80000"/>
              </a:lnSpc>
              <a:defRPr/>
            </a:pPr>
            <a:r>
              <a:rPr altLang="pt-BR" sz="2800"/>
              <a:t>Último ano de FHC, contexto: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100"/>
              <a:t>baixo crescimento econômico e elevação do desemprego,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100"/>
              <a:t>fragilidade do ajuste fiscal com aumento da dívida pública apesar do superávit primário,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100"/>
              <a:t>pressões inflacionárias (vindas da taxa de câmbio),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100"/>
              <a:t>risco eleitoral.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1800"/>
              <a:t>Positivo: melhora comercial externa (não percebida ?)</a:t>
            </a:r>
          </a:p>
          <a:p>
            <a:pPr marL="319088" indent="-319088">
              <a:lnSpc>
                <a:spcPct val="80000"/>
              </a:lnSpc>
              <a:defRPr/>
            </a:pPr>
            <a:r>
              <a:rPr altLang="pt-BR" sz="2800"/>
              <a:t>Dominância Fiscal: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100"/>
              <a:t>elevações da taxa de juros para conter a inflação,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100"/>
              <a:t>deterioravam a situação fiscal, ampliando o risco da dívida pública (e o risco-país),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100"/>
              <a:t>levando a fuga de capitais, </a:t>
            </a:r>
          </a:p>
          <a:p>
            <a:pPr marL="742950" lvl="1" indent="-285750">
              <a:lnSpc>
                <a:spcPct val="80000"/>
              </a:lnSpc>
              <a:defRPr/>
            </a:pPr>
            <a:r>
              <a:rPr altLang="pt-BR" sz="2100"/>
              <a:t>desvalorização cambial e novas pressões sobre divida e inflacionárias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1">
            <a:extLst>
              <a:ext uri="{FF2B5EF4-FFF2-40B4-BE49-F238E27FC236}">
                <a16:creationId xmlns:a16="http://schemas.microsoft.com/office/drawing/2014/main" id="{4226B700-FCE9-4FFA-B0CC-1CC89F6AAC9F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271588"/>
            <a:ext cx="711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fld id="{BE526EED-CA60-4CD9-8EA8-30D2F34883DC}" type="slidenum">
              <a:rPr lang="pt-BR" altLang="en-US" sz="1200" b="1">
                <a:solidFill>
                  <a:srgbClr val="FFFFFF"/>
                </a:solidFill>
                <a:latin typeface="Arial" panose="020B0604020202020204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pt-BR" altLang="en-US" sz="1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D69DF38-F426-4E78-BB72-FC023D156A0C}"/>
              </a:ext>
            </a:extLst>
          </p:cNvPr>
          <p:cNvGraphicFramePr>
            <a:graphicFrameLocks noGrp="1"/>
          </p:cNvGraphicFramePr>
          <p:nvPr/>
        </p:nvGraphicFramePr>
        <p:xfrm>
          <a:off x="7490" y="371202"/>
          <a:ext cx="12016682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Line 4">
            <a:extLst>
              <a:ext uri="{FF2B5EF4-FFF2-40B4-BE49-F238E27FC236}">
                <a16:creationId xmlns:a16="http://schemas.microsoft.com/office/drawing/2014/main" id="{D4CC21EE-F41B-4938-B5F1-44CCFA9CE6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08925" y="957263"/>
            <a:ext cx="11113" cy="5294312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F9660C90-2DD1-457C-9C2A-8AA44AE74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513" y="5699125"/>
            <a:ext cx="796925" cy="366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 b="1">
                <a:solidFill>
                  <a:srgbClr val="FB2C09"/>
                </a:solidFill>
                <a:latin typeface="Arial" panose="020B0604020202020204" pitchFamily="34" charset="0"/>
              </a:rPr>
              <a:t>1995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9C04413-14AF-4219-901C-2844C512B10E}"/>
              </a:ext>
            </a:extLst>
          </p:cNvPr>
          <p:cNvCxnSpPr/>
          <p:nvPr/>
        </p:nvCxnSpPr>
        <p:spPr>
          <a:xfrm flipV="1">
            <a:off x="8215313" y="2054225"/>
            <a:ext cx="1576387" cy="15605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1ACD879-564F-4B73-8CC4-5101DC657CDD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2190944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4AC6E90C-8025-439B-B0E8-DAD8C3D0EE9C}"/>
              </a:ext>
            </a:extLst>
          </p:cNvPr>
          <p:cNvSpPr/>
          <p:nvPr/>
        </p:nvSpPr>
        <p:spPr>
          <a:xfrm>
            <a:off x="3278188" y="478717"/>
            <a:ext cx="8912225" cy="57388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378CFDF-4EE6-4A81-9CA0-D573E729B03E}"/>
              </a:ext>
            </a:extLst>
          </p:cNvPr>
          <p:cNvSpPr/>
          <p:nvPr/>
        </p:nvSpPr>
        <p:spPr>
          <a:xfrm>
            <a:off x="2912012" y="2982350"/>
            <a:ext cx="1477108" cy="2329879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835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DB9E766-2B38-4EEC-BE43-02802932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01638"/>
            <a:ext cx="11329987" cy="650875"/>
          </a:xfrm>
        </p:spPr>
        <p:txBody>
          <a:bodyPr/>
          <a:lstStyle/>
          <a:p>
            <a:r>
              <a:rPr altLang="pt-BR" sz="4000" b="1">
                <a:solidFill>
                  <a:schemeClr val="tx2"/>
                </a:solidFill>
              </a:rPr>
              <a:t>Da crise do México  à desvalorização brasileira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CF9C906-D33A-4336-9811-18CA4263D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2938" y="1341438"/>
            <a:ext cx="11441112" cy="52562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altLang="pt-BR" sz="3200" dirty="0"/>
              <a:t> No I FHC define-se uma trajetória de </a:t>
            </a:r>
            <a:r>
              <a:rPr altLang="pt-BR" sz="3200" i="1" dirty="0"/>
              <a:t>stop </a:t>
            </a:r>
            <a:r>
              <a:rPr altLang="pt-BR" sz="3200" i="1" dirty="0" err="1"/>
              <a:t>and</a:t>
            </a:r>
            <a:r>
              <a:rPr altLang="pt-BR" sz="3200" i="1" dirty="0"/>
              <a:t> go</a:t>
            </a:r>
            <a:r>
              <a:rPr altLang="pt-BR" sz="3200" dirty="0"/>
              <a:t> em que os condicionantes externos dão o ritmo da economia brasileira: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altLang="pt-BR" sz="2800" dirty="0"/>
              <a:t>crise externa – aumento dos juros – contração econômica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altLang="pt-BR" sz="2800" dirty="0"/>
              <a:t>alívio externo – diminuição dos juros – crescimento</a:t>
            </a:r>
          </a:p>
          <a:p>
            <a:pPr lvl="1">
              <a:lnSpc>
                <a:spcPct val="110000"/>
              </a:lnSpc>
              <a:defRPr/>
            </a:pPr>
            <a:r>
              <a:rPr altLang="pt-BR" sz="2800" dirty="0"/>
              <a:t>Crise asiática:</a:t>
            </a:r>
          </a:p>
          <a:p>
            <a:pPr lvl="2">
              <a:lnSpc>
                <a:spcPct val="110000"/>
              </a:lnSpc>
              <a:defRPr/>
            </a:pPr>
            <a:r>
              <a:rPr altLang="pt-BR" sz="2800" dirty="0"/>
              <a:t>Aumento dos juros e recomposição das reservas </a:t>
            </a:r>
          </a:p>
          <a:p>
            <a:pPr lvl="2">
              <a:lnSpc>
                <a:spcPct val="110000"/>
              </a:lnSpc>
              <a:defRPr/>
            </a:pPr>
            <a:r>
              <a:rPr altLang="pt-BR" sz="2800" dirty="0"/>
              <a:t>Pacote fiscal não cumprido</a:t>
            </a:r>
          </a:p>
          <a:p>
            <a:pPr lvl="1">
              <a:lnSpc>
                <a:spcPct val="110000"/>
              </a:lnSpc>
              <a:defRPr/>
            </a:pPr>
            <a:r>
              <a:rPr altLang="pt-BR" sz="2800" dirty="0"/>
              <a:t>Crise Russa:</a:t>
            </a:r>
          </a:p>
          <a:p>
            <a:pPr lvl="2">
              <a:lnSpc>
                <a:spcPct val="110000"/>
              </a:lnSpc>
              <a:defRPr/>
            </a:pPr>
            <a:r>
              <a:rPr altLang="pt-BR" sz="2800" dirty="0"/>
              <a:t>Também elevação dos juros e pacote fiscal, mas reservas não se recuperam  </a:t>
            </a:r>
            <a:endParaRPr altLang="pt-BR" sz="32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D1A14C77-676A-4DAE-8B50-BDA04E73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372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iteratura acadêmica 16x9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Rede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  <a:fontScheme name="Red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sign padrã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  <a:fontScheme name="Plantagenet Cherokee-Euphemia">
    <a:majorFont>
      <a:latin typeface="Plantagenet Cherokee"/>
      <a:ea typeface=""/>
      <a:cs typeface=""/>
    </a:majorFont>
    <a:minorFont>
      <a:latin typeface="Euphemia"/>
      <a:ea typeface=""/>
      <a:cs typeface=""/>
    </a:minorFont>
  </a:fontScheme>
  <a:fmtScheme name="AcademicLiterature">
    <a:fillStyleLst>
      <a:solidFill>
        <a:schemeClr val="phClr"/>
      </a:solidFill>
      <a:gradFill rotWithShape="1">
        <a:gsLst>
          <a:gs pos="0">
            <a:schemeClr val="phClr">
              <a:tint val="58000"/>
              <a:satMod val="300000"/>
            </a:schemeClr>
          </a:gs>
          <a:gs pos="100000">
            <a:schemeClr val="phClr">
              <a:tint val="68000"/>
              <a:satMod val="300000"/>
            </a:schemeClr>
          </a:gs>
        </a:gsLst>
        <a:path path="rect">
          <a:fillToRect l="50000" t="50000" r="50000" b="50000"/>
        </a:path>
      </a:gradFill>
      <a:gradFill rotWithShape="1">
        <a:gsLst>
          <a:gs pos="0">
            <a:schemeClr val="phClr">
              <a:shade val="100000"/>
              <a:satMod val="137000"/>
            </a:schemeClr>
          </a:gs>
          <a:gs pos="71000">
            <a:schemeClr val="phClr">
              <a:shade val="98000"/>
              <a:satMod val="137000"/>
            </a:schemeClr>
          </a:gs>
          <a:gs pos="100000">
            <a:schemeClr val="phClr">
              <a:shade val="75000"/>
              <a:satMod val="137000"/>
            </a:schemeClr>
          </a:gs>
        </a:gsLst>
        <a:path path="rect">
          <a:fillToRect l="50000" t="50000" r="50000" b="50000"/>
        </a:path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20000" t="20000" r="20000" b="2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90000"/>
              <a:alpha val="80000"/>
              <a:satMod val="200000"/>
            </a:schemeClr>
          </a:gs>
        </a:gsLst>
        <a:path path="rect">
          <a:fillToRect l="5000" t="5000" r="5000" b="5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2294</Words>
  <Application>Microsoft Office PowerPoint</Application>
  <PresentationFormat>Widescreen</PresentationFormat>
  <Paragraphs>354</Paragraphs>
  <Slides>57</Slides>
  <Notes>31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5" baseType="lpstr">
      <vt:lpstr>Arial</vt:lpstr>
      <vt:lpstr>Corbel</vt:lpstr>
      <vt:lpstr>Euphemia</vt:lpstr>
      <vt:lpstr>Plantagenet Cherokee</vt:lpstr>
      <vt:lpstr>Tw Cen MT</vt:lpstr>
      <vt:lpstr>Wingdings</vt:lpstr>
      <vt:lpstr>Literatura acadêmica 16x9</vt:lpstr>
      <vt:lpstr>Gráfico</vt:lpstr>
      <vt:lpstr>AULA 23.  A desvalorização cambial de 1999 e a transição FHC 1 para FHC 2</vt:lpstr>
      <vt:lpstr>A Condução do Plano Real: 3 períodos</vt:lpstr>
      <vt:lpstr>IPCA anual 1995-2010</vt:lpstr>
      <vt:lpstr>Apresentação do PowerPoint</vt:lpstr>
      <vt:lpstr>Apresentação do PowerPoint</vt:lpstr>
      <vt:lpstr>Apresentação do PowerPoint</vt:lpstr>
      <vt:lpstr>Apresentação do PowerPoint</vt:lpstr>
      <vt:lpstr>Da crise do México  à desvalorização brasileira</vt:lpstr>
      <vt:lpstr>Apresentação do PowerPoint</vt:lpstr>
      <vt:lpstr>Apresentação do PowerPoint</vt:lpstr>
      <vt:lpstr>A crise cambial brasileira </vt:lpstr>
      <vt:lpstr>Setor externo</vt:lpstr>
      <vt:lpstr>Apresentação do PowerPoint</vt:lpstr>
      <vt:lpstr>Setor externo</vt:lpstr>
      <vt:lpstr>Apresentação do PowerPoint</vt:lpstr>
      <vt:lpstr>Contas públicas</vt:lpstr>
      <vt:lpstr>Apresentação do PowerPoint</vt:lpstr>
      <vt:lpstr>Gasto Público</vt:lpstr>
      <vt:lpstr>Contas públicas</vt:lpstr>
      <vt:lpstr>Apresentação do PowerPoint</vt:lpstr>
      <vt:lpstr>Contas públicas</vt:lpstr>
      <vt:lpstr>Contas públicas</vt:lpstr>
      <vt:lpstr>Rumo a crise brasileira: Da crise asiática à  crise russa</vt:lpstr>
      <vt:lpstr>Rumo a crise brasileira: da crise russa à desvalorização brasileira</vt:lpstr>
      <vt:lpstr>A Crise e a Mudança de Regime Cambial</vt:lpstr>
      <vt:lpstr>Apresentação do PowerPoint</vt:lpstr>
      <vt:lpstr>Apresentação do PowerPoint</vt:lpstr>
      <vt:lpstr>Consequências da mudança cambial</vt:lpstr>
      <vt:lpstr>Apresentação do PowerPoint</vt:lpstr>
      <vt:lpstr>Apresentação do PowerPoint</vt:lpstr>
      <vt:lpstr>Apresentação do PowerPoint</vt:lpstr>
      <vt:lpstr>Apresentação do PowerPoint</vt:lpstr>
      <vt:lpstr>Ainda as consequências (expectativas) da desvalorização cambial</vt:lpstr>
      <vt:lpstr>Os efeitos da desvalorização sobre a dívida</vt:lpstr>
      <vt:lpstr>Apresentação do PowerPoint</vt:lpstr>
      <vt:lpstr>Ainda as consequências (expectativas) da desvalorização cambial</vt:lpstr>
      <vt:lpstr>FHC – 2º Mandato</vt:lpstr>
      <vt:lpstr>Desempenho Comercial Externo</vt:lpstr>
      <vt:lpstr>Apresentação do PowerPoint</vt:lpstr>
      <vt:lpstr>Superávit Primário e Desempenho Fiscal</vt:lpstr>
      <vt:lpstr>Apresentação do PowerPoint</vt:lpstr>
      <vt:lpstr>Superávit Primário e Desempenho Fiscal</vt:lpstr>
      <vt:lpstr>Apresentação do PowerPoint</vt:lpstr>
      <vt:lpstr>Superávit Primário e Desempenho Fiscal</vt:lpstr>
      <vt:lpstr>Metas de Inflação: regras x discrição</vt:lpstr>
      <vt:lpstr>Desempenho da Inflação</vt:lpstr>
      <vt:lpstr>IPCA anual 1995-2010</vt:lpstr>
      <vt:lpstr>Apresentação do PowerPoint</vt:lpstr>
      <vt:lpstr>IPCA anual 1995-2010</vt:lpstr>
      <vt:lpstr>Atividade Econômica</vt:lpstr>
      <vt:lpstr>2001 e 2002: um difícil cenário</vt:lpstr>
      <vt:lpstr>Inflação retoma fim FFHHCC</vt:lpstr>
      <vt:lpstr>Apresentação do PowerPoint</vt:lpstr>
      <vt:lpstr>Apresentação do PowerPoint</vt:lpstr>
      <vt:lpstr>2001 e 2002: um difícil cenário</vt:lpstr>
      <vt:lpstr>Apresentação do PowerPoint</vt:lpstr>
      <vt:lpstr>2002 – Só crise eleitoral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61</cp:revision>
  <dcterms:created xsi:type="dcterms:W3CDTF">2013-04-05T19:49:59Z</dcterms:created>
  <dcterms:modified xsi:type="dcterms:W3CDTF">2020-11-16T16:05:38Z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