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209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DCC3-5FC4-4EB3-AC56-42BF9EFA3DCD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D106-E6C3-4A94-A866-C9CACF17E1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49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DCC3-5FC4-4EB3-AC56-42BF9EFA3DCD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D106-E6C3-4A94-A866-C9CACF17E1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44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DCC3-5FC4-4EB3-AC56-42BF9EFA3DCD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D106-E6C3-4A94-A866-C9CACF17E1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16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DCC3-5FC4-4EB3-AC56-42BF9EFA3DCD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D106-E6C3-4A94-A866-C9CACF17E1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52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DCC3-5FC4-4EB3-AC56-42BF9EFA3DCD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D106-E6C3-4A94-A866-C9CACF17E1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3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DCC3-5FC4-4EB3-AC56-42BF9EFA3DCD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D106-E6C3-4A94-A866-C9CACF17E1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49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DCC3-5FC4-4EB3-AC56-42BF9EFA3DCD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D106-E6C3-4A94-A866-C9CACF17E1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36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DCC3-5FC4-4EB3-AC56-42BF9EFA3DCD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D106-E6C3-4A94-A866-C9CACF17E1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26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DCC3-5FC4-4EB3-AC56-42BF9EFA3DCD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D106-E6C3-4A94-A866-C9CACF17E1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605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DCC3-5FC4-4EB3-AC56-42BF9EFA3DCD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D106-E6C3-4A94-A866-C9CACF17E1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1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DCC3-5FC4-4EB3-AC56-42BF9EFA3DCD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D106-E6C3-4A94-A866-C9CACF17E1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72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FDCC3-5FC4-4EB3-AC56-42BF9EFA3DCD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DD106-E6C3-4A94-A866-C9CACF17E1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28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Contabilidade Geral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PRO 3213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3</a:t>
            </a:r>
            <a:endParaRPr lang="pt-BR" dirty="0"/>
          </a:p>
        </p:txBody>
      </p:sp>
      <p:pic>
        <p:nvPicPr>
          <p:cNvPr id="2052" name="Imagem 3" descr="PRO 5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500063"/>
            <a:ext cx="15367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Formas de Apuração do Resultado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Regime de Competência: </a:t>
            </a:r>
          </a:p>
          <a:p>
            <a:pPr marL="0" indent="0">
              <a:buNone/>
            </a:pPr>
            <a:r>
              <a:rPr lang="pt-BR" dirty="0">
                <a:solidFill>
                  <a:srgbClr val="C00000"/>
                </a:solidFill>
              </a:rPr>
              <a:t>Demonstração do Resultado do Exercício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Regime de Caixa:</a:t>
            </a:r>
          </a:p>
          <a:p>
            <a:pPr marL="0" indent="0">
              <a:buNone/>
            </a:pPr>
            <a:r>
              <a:rPr lang="pt-BR" dirty="0">
                <a:solidFill>
                  <a:srgbClr val="C00000"/>
                </a:solidFill>
              </a:rPr>
              <a:t>Demonstração do Fluxo de Caixa</a:t>
            </a: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5" y="1662906"/>
            <a:ext cx="3524250" cy="4400550"/>
          </a:xfrm>
        </p:spPr>
      </p:pic>
    </p:spTree>
    <p:extLst>
      <p:ext uri="{BB962C8B-B14F-4D97-AF65-F5344CB8AC3E}">
        <p14:creationId xmlns:p14="http://schemas.microsoft.com/office/powerpoint/2010/main" val="1662345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transações que afetam o caixa (disponível) 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2400"/>
              </a:spcBef>
              <a:buNone/>
            </a:pPr>
            <a:endParaRPr lang="pt-BR" sz="2400" dirty="0"/>
          </a:p>
          <a:p>
            <a:pPr>
              <a:spcBef>
                <a:spcPts val="2400"/>
              </a:spcBef>
              <a:buFont typeface="Wingdings" pitchFamily="2" charset="2"/>
              <a:buChar char="v"/>
            </a:pPr>
            <a:r>
              <a:rPr lang="pt-BR" sz="2400" dirty="0"/>
              <a:t>Integralização de Capital</a:t>
            </a:r>
          </a:p>
          <a:p>
            <a:pPr>
              <a:spcBef>
                <a:spcPts val="2400"/>
              </a:spcBef>
              <a:buFont typeface="Wingdings" pitchFamily="2" charset="2"/>
              <a:buChar char="v"/>
            </a:pPr>
            <a:r>
              <a:rPr lang="pt-BR" sz="2400" dirty="0"/>
              <a:t>Empréstimos e Financiamentos bancários</a:t>
            </a:r>
          </a:p>
          <a:p>
            <a:pPr>
              <a:spcBef>
                <a:spcPts val="2400"/>
              </a:spcBef>
              <a:buFont typeface="Wingdings" pitchFamily="2" charset="2"/>
              <a:buChar char="v"/>
            </a:pPr>
            <a:r>
              <a:rPr lang="pt-BR" sz="2400" dirty="0"/>
              <a:t>Venda de itens do Ativo Fixo</a:t>
            </a:r>
          </a:p>
          <a:p>
            <a:pPr>
              <a:spcBef>
                <a:spcPts val="2400"/>
              </a:spcBef>
              <a:buFont typeface="Wingdings" pitchFamily="2" charset="2"/>
              <a:buChar char="v"/>
            </a:pPr>
            <a:r>
              <a:rPr lang="pt-BR" sz="2400" dirty="0"/>
              <a:t>Vendas a vista e recebimento de duplicatas a receber</a:t>
            </a:r>
          </a:p>
          <a:p>
            <a:pPr>
              <a:spcBef>
                <a:spcPts val="2400"/>
              </a:spcBef>
              <a:buFont typeface="Wingdings" pitchFamily="2" charset="2"/>
              <a:buChar char="v"/>
            </a:pPr>
            <a:r>
              <a:rPr lang="pt-BR" sz="2400" dirty="0"/>
              <a:t>Outras entradas: juros recebidos, indenizações de seguros, dividendos recebidos de outras empresas...</a:t>
            </a: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3" y="2350930"/>
            <a:ext cx="4316295" cy="3600000"/>
          </a:xfrm>
        </p:spPr>
      </p:pic>
    </p:spTree>
    <p:extLst>
      <p:ext uri="{BB962C8B-B14F-4D97-AF65-F5344CB8AC3E}">
        <p14:creationId xmlns:p14="http://schemas.microsoft.com/office/powerpoint/2010/main" val="3050998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transações que afetam o caixa (disponível) II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2400"/>
              </a:spcBef>
              <a:buNone/>
            </a:pPr>
            <a:endParaRPr lang="pt-BR" sz="2400" dirty="0"/>
          </a:p>
          <a:p>
            <a:pPr>
              <a:spcBef>
                <a:spcPts val="2400"/>
              </a:spcBef>
              <a:buFont typeface="Wingdings" pitchFamily="2" charset="2"/>
              <a:buChar char="v"/>
            </a:pPr>
            <a:r>
              <a:rPr lang="pt-BR" sz="2400" dirty="0"/>
              <a:t>Pagamento de dividendos</a:t>
            </a:r>
          </a:p>
          <a:p>
            <a:pPr>
              <a:spcBef>
                <a:spcPts val="2400"/>
              </a:spcBef>
              <a:buFont typeface="Wingdings" pitchFamily="2" charset="2"/>
              <a:buChar char="v"/>
            </a:pPr>
            <a:r>
              <a:rPr lang="pt-BR" sz="2400" dirty="0"/>
              <a:t>Pagamento de juros e amortização da dívida</a:t>
            </a:r>
          </a:p>
          <a:p>
            <a:pPr>
              <a:spcBef>
                <a:spcPts val="2400"/>
              </a:spcBef>
              <a:buFont typeface="Wingdings" pitchFamily="2" charset="2"/>
              <a:buChar char="v"/>
            </a:pPr>
            <a:r>
              <a:rPr lang="pt-BR" sz="2400" dirty="0"/>
              <a:t>Aquisição de item do Ativo Fixo</a:t>
            </a:r>
          </a:p>
          <a:p>
            <a:pPr>
              <a:spcBef>
                <a:spcPts val="2400"/>
              </a:spcBef>
              <a:buFont typeface="Wingdings" pitchFamily="2" charset="2"/>
              <a:buChar char="v"/>
            </a:pPr>
            <a:r>
              <a:rPr lang="pt-BR" sz="2400" dirty="0"/>
              <a:t>Compra a vista e pagamentos a fornecedores</a:t>
            </a:r>
          </a:p>
          <a:p>
            <a:pPr>
              <a:spcBef>
                <a:spcPts val="2400"/>
              </a:spcBef>
              <a:buFont typeface="Wingdings" pitchFamily="2" charset="2"/>
              <a:buChar char="v"/>
            </a:pPr>
            <a:r>
              <a:rPr lang="pt-BR" sz="2400" dirty="0"/>
              <a:t>Pagamento de despesas, contas a pagar e outras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212976"/>
            <a:ext cx="1428750" cy="1428750"/>
          </a:xfrm>
          <a:prstGeom prst="rect">
            <a:avLst/>
          </a:prstGeom>
        </p:spPr>
      </p:pic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9292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Transações que </a:t>
            </a:r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</a:t>
            </a: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afetam o caixa (disponível)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buNone/>
            </a:pPr>
            <a:endParaRPr lang="pt-BR" sz="2400" dirty="0"/>
          </a:p>
          <a:p>
            <a:pPr>
              <a:spcBef>
                <a:spcPts val="2400"/>
              </a:spcBef>
              <a:buFont typeface="Wingdings" pitchFamily="2" charset="2"/>
              <a:buChar char="v"/>
            </a:pPr>
            <a:r>
              <a:rPr lang="pt-BR" sz="2400" dirty="0"/>
              <a:t>Depreciação, Amortização e Exaustão</a:t>
            </a:r>
          </a:p>
          <a:p>
            <a:pPr>
              <a:spcBef>
                <a:spcPts val="2400"/>
              </a:spcBef>
              <a:buFont typeface="Wingdings" pitchFamily="2" charset="2"/>
              <a:buChar char="v"/>
            </a:pPr>
            <a:r>
              <a:rPr lang="pt-BR" sz="2400" dirty="0"/>
              <a:t>Provisão para devedores duvidosos</a:t>
            </a:r>
          </a:p>
          <a:p>
            <a:pPr>
              <a:spcBef>
                <a:spcPts val="2400"/>
              </a:spcBef>
              <a:buFont typeface="Wingdings" pitchFamily="2" charset="2"/>
              <a:buChar char="v"/>
            </a:pPr>
            <a:r>
              <a:rPr lang="pt-BR" sz="2400" dirty="0"/>
              <a:t>Acréscimos ou diminuições de itens de investimento pelo método da equivalência patrimonial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431" y="3148806"/>
            <a:ext cx="1422400" cy="1428750"/>
          </a:xfrm>
        </p:spPr>
      </p:pic>
    </p:spTree>
    <p:extLst>
      <p:ext uri="{BB962C8B-B14F-4D97-AF65-F5344CB8AC3E}">
        <p14:creationId xmlns:p14="http://schemas.microsoft.com/office/powerpoint/2010/main" val="3358361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148</Words>
  <Application>Microsoft Macintosh PowerPoint</Application>
  <PresentationFormat>Apresentação na tela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Tema do Office</vt:lpstr>
      <vt:lpstr>Contabilidade Geral</vt:lpstr>
      <vt:lpstr>Formas de Apuração do Resultado</vt:lpstr>
      <vt:lpstr>Principais transações que afetam o caixa (disponível) I</vt:lpstr>
      <vt:lpstr>Principais transações que afetam o caixa (disponível) II</vt:lpstr>
      <vt:lpstr>Transações que não afetam o caixa (disponível)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Contabilidade Geral</dc:title>
  <dc:creator>Ary Plonski</dc:creator>
  <cp:lastModifiedBy>Artur Tavares Vilas Boas Ribeiro</cp:lastModifiedBy>
  <cp:revision>9</cp:revision>
  <dcterms:created xsi:type="dcterms:W3CDTF">2013-05-02T03:28:11Z</dcterms:created>
  <dcterms:modified xsi:type="dcterms:W3CDTF">2020-10-27T18:13:42Z</dcterms:modified>
</cp:coreProperties>
</file>