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555" r:id="rId3"/>
    <p:sldId id="554" r:id="rId4"/>
    <p:sldId id="556" r:id="rId5"/>
    <p:sldId id="557" r:id="rId6"/>
    <p:sldId id="558" r:id="rId7"/>
    <p:sldId id="559" r:id="rId8"/>
    <p:sldId id="571" r:id="rId9"/>
    <p:sldId id="573" r:id="rId10"/>
    <p:sldId id="566" r:id="rId11"/>
    <p:sldId id="567" r:id="rId12"/>
    <p:sldId id="568" r:id="rId13"/>
    <p:sldId id="560" r:id="rId14"/>
    <p:sldId id="561" r:id="rId15"/>
    <p:sldId id="569" r:id="rId16"/>
    <p:sldId id="570" r:id="rId17"/>
    <p:sldId id="562" r:id="rId18"/>
    <p:sldId id="563" r:id="rId19"/>
    <p:sldId id="564" r:id="rId20"/>
    <p:sldId id="565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2C09"/>
    <a:srgbClr val="EDE433"/>
    <a:srgbClr val="B2484B"/>
    <a:srgbClr val="A3A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5356" autoAdjust="0"/>
  </p:normalViewPr>
  <p:slideViewPr>
    <p:cSldViewPr snapToGrid="0">
      <p:cViewPr varScale="1">
        <p:scale>
          <a:sx n="81" d="100"/>
          <a:sy n="81" d="100"/>
        </p:scale>
        <p:origin x="4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0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do cabeçalho 1">
            <a:extLst>
              <a:ext uri="{FF2B5EF4-FFF2-40B4-BE49-F238E27FC236}">
                <a16:creationId xmlns:a16="http://schemas.microsoft.com/office/drawing/2014/main" id="{04AF5EED-8074-4525-BD33-16F02EC21D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de data 2">
            <a:extLst>
              <a:ext uri="{FF2B5EF4-FFF2-40B4-BE49-F238E27FC236}">
                <a16:creationId xmlns:a16="http://schemas.microsoft.com/office/drawing/2014/main" id="{D7D48407-88DC-45BE-A150-DED7EDFE3E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</a:lstStyle>
          <a:p>
            <a:pPr>
              <a:defRPr/>
            </a:pPr>
            <a:fld id="{FCD80F99-EC7D-4EB1-8197-9EC4B1C4A6CB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4" name="Espaço reservado do rodapé 3">
            <a:extLst>
              <a:ext uri="{FF2B5EF4-FFF2-40B4-BE49-F238E27FC236}">
                <a16:creationId xmlns:a16="http://schemas.microsoft.com/office/drawing/2014/main" id="{728DC955-ECFD-4FD3-98EC-A5B5C07C08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do número do slide 4">
            <a:extLst>
              <a:ext uri="{FF2B5EF4-FFF2-40B4-BE49-F238E27FC236}">
                <a16:creationId xmlns:a16="http://schemas.microsoft.com/office/drawing/2014/main" id="{97591B5D-257B-4142-A97A-2FC0632075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Euphemia" pitchFamily="34" charset="0"/>
              </a:defRPr>
            </a:lvl1pPr>
          </a:lstStyle>
          <a:p>
            <a:pPr>
              <a:defRPr/>
            </a:pPr>
            <a:fld id="{83CFADAA-5068-437F-9211-7A65ECA1108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do cabeçalho 1">
            <a:extLst>
              <a:ext uri="{FF2B5EF4-FFF2-40B4-BE49-F238E27FC236}">
                <a16:creationId xmlns:a16="http://schemas.microsoft.com/office/drawing/2014/main" id="{9FD002AE-923D-442C-A24A-A6003C4A0D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de data 2">
            <a:extLst>
              <a:ext uri="{FF2B5EF4-FFF2-40B4-BE49-F238E27FC236}">
                <a16:creationId xmlns:a16="http://schemas.microsoft.com/office/drawing/2014/main" id="{41EED653-D37B-48D4-9B1A-1CA05FB995B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</a:lstStyle>
          <a:p>
            <a:pPr>
              <a:defRPr/>
            </a:pPr>
            <a:fld id="{9F3312B4-33D1-4837-A39D-EA59AF1C5CA6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4" name="Espaço reservado para a imagem do slide 3">
            <a:extLst>
              <a:ext uri="{FF2B5EF4-FFF2-40B4-BE49-F238E27FC236}">
                <a16:creationId xmlns:a16="http://schemas.microsoft.com/office/drawing/2014/main" id="{5128B2CD-FDB0-4BD7-B58F-5C0CA5A32F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observações 4">
            <a:extLst>
              <a:ext uri="{FF2B5EF4-FFF2-40B4-BE49-F238E27FC236}">
                <a16:creationId xmlns:a16="http://schemas.microsoft.com/office/drawing/2014/main" id="{BBC5AEA7-83F3-4EBA-AB8F-FDE73F871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/>
              <a:t>Clique para editar o texto mestre </a:t>
            </a:r>
          </a:p>
          <a:p>
            <a:pPr lvl="1"/>
            <a:r>
              <a:rPr lang="pt-BR" noProof="0" dirty="0"/>
              <a:t>Segundo nível</a:t>
            </a:r>
          </a:p>
          <a:p>
            <a:pPr lvl="2"/>
            <a:r>
              <a:rPr lang="pt-BR" noProof="0" dirty="0"/>
              <a:t>Terceiro nível</a:t>
            </a:r>
          </a:p>
          <a:p>
            <a:pPr lvl="3"/>
            <a:r>
              <a:rPr lang="pt-BR" noProof="0" dirty="0"/>
              <a:t>Quarto nível</a:t>
            </a:r>
          </a:p>
          <a:p>
            <a:pPr lvl="4"/>
            <a:r>
              <a:rPr lang="pt-BR" noProof="0" dirty="0"/>
              <a:t>Quinto nível</a:t>
            </a:r>
          </a:p>
        </p:txBody>
      </p:sp>
      <p:sp>
        <p:nvSpPr>
          <p:cNvPr id="6" name="Espaço reservado do rodapé 5">
            <a:extLst>
              <a:ext uri="{FF2B5EF4-FFF2-40B4-BE49-F238E27FC236}">
                <a16:creationId xmlns:a16="http://schemas.microsoft.com/office/drawing/2014/main" id="{8DDB74C7-FDD3-405E-BD4B-924CCACFA5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do número do slide 6">
            <a:extLst>
              <a:ext uri="{FF2B5EF4-FFF2-40B4-BE49-F238E27FC236}">
                <a16:creationId xmlns:a16="http://schemas.microsoft.com/office/drawing/2014/main" id="{6E85FBF5-29C7-43D5-91F3-84593FBBBC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Euphemia" pitchFamily="34" charset="0"/>
              </a:defRPr>
            </a:lvl1pPr>
          </a:lstStyle>
          <a:p>
            <a:pPr>
              <a:defRPr/>
            </a:pPr>
            <a:fld id="{9D25DCAC-89E5-48B2-B687-AA0EE12452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2D51FA2-943D-49BA-B358-3FB4A4797C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B2E900C-E5FB-4881-95A1-4F2339DDF6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54ADF68F-B890-4600-9659-FDFB60E497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6954814-10B6-4602-88D8-672C1E49E9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184B789-5AA8-42FF-AE9A-FA361343C0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36C6874-7DEB-4389-A754-43102C1A3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96C78C53-F74F-40F3-8A6E-0A98D7FD490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9B63CCA-530E-416C-AB6B-5190041E355A}" type="slidenum">
              <a:rPr lang="pt-BR" altLang="pt-BR" sz="1200">
                <a:latin typeface="Times New Roman" panose="02020603050405020304" pitchFamily="18" charset="0"/>
              </a:rPr>
              <a:pPr algn="r"/>
              <a:t>11</a:t>
            </a:fld>
            <a:endParaRPr lang="pt-BR" altLang="pt-BR" sz="1200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B925CEB-C383-412A-9438-9C9631CE23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1237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995E094-39C8-4A1D-8761-B6678FF2FB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76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E595744-50D0-499E-8638-D388D9D0E4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E3FED5F-66F7-4ADB-BB9D-F16261A3D7C1}" type="slidenum">
              <a:rPr lang="pt-BR" altLang="pt-BR" sz="1200">
                <a:latin typeface="Calibri" panose="020F0502020204030204" pitchFamily="34" charset="0"/>
              </a:rPr>
              <a:pPr algn="r"/>
              <a:t>12</a:t>
            </a:fld>
            <a:endParaRPr lang="pt-BR" altLang="pt-BR" sz="1200">
              <a:latin typeface="Calibri" panose="020F050202020403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CADF1172-214F-45BD-8CA4-7F8C8C894B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E071B46D-7973-40AF-946D-72A53D2F7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0C3C3FB-FA8A-4153-9C41-E399909CE2F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17D6BEA-C518-4DA1-947B-FB557004D0C3}" type="slidenum">
              <a:rPr lang="pt-BR" altLang="pt-BR" sz="1200">
                <a:latin typeface="Times New Roman" panose="02020603050405020304" pitchFamily="18" charset="0"/>
              </a:rPr>
              <a:pPr algn="r"/>
              <a:t>13</a:t>
            </a:fld>
            <a:endParaRPr lang="pt-BR" altLang="pt-BR" sz="1200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19B4D66-2218-43E0-9E88-B61AB6E46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43AAC11E-99A6-4985-8052-3129A2054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8FF6807-47AB-4650-B165-05AE02A223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598869B-1A9A-43D2-88D0-D7000C7411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AD6F2502-6583-4C2D-A54D-71D56AC315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20C04EF-45F3-4A61-AD8A-05035D4ADE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12A4115-276F-4BEA-AC7D-8BDA32BFEC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ED794AF-AB52-48F1-B18E-CFF0C6B9C7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B56D68F-F9D5-466E-AA44-32DE363D71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10F58C0-751E-4A1F-8BA7-3BDC627CCB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>
            <a:extLst>
              <a:ext uri="{FF2B5EF4-FFF2-40B4-BE49-F238E27FC236}">
                <a16:creationId xmlns:a16="http://schemas.microsoft.com/office/drawing/2014/main" id="{955F3421-3747-40B2-B821-E50F6D6E4016}"/>
              </a:ext>
            </a:extLst>
          </p:cNvPr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7">
            <a:extLst>
              <a:ext uri="{FF2B5EF4-FFF2-40B4-BE49-F238E27FC236}">
                <a16:creationId xmlns:a16="http://schemas.microsoft.com/office/drawing/2014/main" id="{67667C51-9DDA-4B85-96E7-2C0417A121E6}"/>
              </a:ext>
            </a:extLst>
          </p:cNvPr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6" name="Imagem 10">
            <a:extLst>
              <a:ext uri="{FF2B5EF4-FFF2-40B4-BE49-F238E27FC236}">
                <a16:creationId xmlns:a16="http://schemas.microsoft.com/office/drawing/2014/main" id="{B83247AE-EA27-48EC-8AE5-6DD9CC639C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 latinLnBrk="0">
              <a:defRPr lang="pt-BR" sz="4400" cap="all" baseline="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pt-BR" sz="1800"/>
            </a:lvl1pPr>
            <a:lvl2pPr marL="457200" indent="0" algn="ctr" latinLnBrk="0">
              <a:buNone/>
              <a:defRPr lang="pt-BR" sz="2000"/>
            </a:lvl2pPr>
            <a:lvl3pPr marL="914400" indent="0" algn="ctr" latinLnBrk="0">
              <a:buNone/>
              <a:defRPr lang="pt-BR" sz="1800"/>
            </a:lvl3pPr>
            <a:lvl4pPr marL="1371600" indent="0" algn="ctr" latinLnBrk="0">
              <a:buNone/>
              <a:defRPr lang="pt-BR" sz="1600"/>
            </a:lvl4pPr>
            <a:lvl5pPr marL="1828800" indent="0" algn="ctr" latinLnBrk="0">
              <a:buNone/>
              <a:defRPr lang="pt-BR" sz="1600"/>
            </a:lvl5pPr>
            <a:lvl6pPr marL="2286000" indent="0" algn="ctr" latinLnBrk="0">
              <a:buNone/>
              <a:defRPr lang="pt-BR" sz="1600"/>
            </a:lvl6pPr>
            <a:lvl7pPr marL="2743200" indent="0" algn="ctr" latinLnBrk="0">
              <a:buNone/>
              <a:defRPr lang="pt-BR" sz="1600"/>
            </a:lvl7pPr>
            <a:lvl8pPr marL="3200400" indent="0" algn="ctr" latinLnBrk="0">
              <a:buNone/>
              <a:defRPr lang="pt-BR" sz="1600"/>
            </a:lvl8pPr>
            <a:lvl9pPr marL="3657600" indent="0" algn="ctr" latinLnBrk="0">
              <a:buNone/>
              <a:defRPr lang="pt-BR"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7" name="Espaço reservado de data 3">
            <a:extLst>
              <a:ext uri="{FF2B5EF4-FFF2-40B4-BE49-F238E27FC236}">
                <a16:creationId xmlns:a16="http://schemas.microsoft.com/office/drawing/2014/main" id="{96A465C7-84F2-49A6-9306-A3AC5C3F2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E92D4-E618-41EE-B96D-EB4E761E2398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8" name="Espaço reservado do rodapé 4">
            <a:extLst>
              <a:ext uri="{FF2B5EF4-FFF2-40B4-BE49-F238E27FC236}">
                <a16:creationId xmlns:a16="http://schemas.microsoft.com/office/drawing/2014/main" id="{A84AD468-5ABC-40D6-B225-124F995E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ço reservado do número do slide 5">
            <a:extLst>
              <a:ext uri="{FF2B5EF4-FFF2-40B4-BE49-F238E27FC236}">
                <a16:creationId xmlns:a16="http://schemas.microsoft.com/office/drawing/2014/main" id="{D4BD6730-7EFB-44AF-901B-38FCBA8B2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7CFBD-3778-4929-B7B0-C6627C18A2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750463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6">
            <a:extLst>
              <a:ext uri="{FF2B5EF4-FFF2-40B4-BE49-F238E27FC236}">
                <a16:creationId xmlns:a16="http://schemas.microsoft.com/office/drawing/2014/main" id="{064AE053-BF99-41A5-88BA-F016CEF4184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6513513" y="3228975"/>
            <a:ext cx="5634038" cy="84137"/>
            <a:chOff x="1073150" y="1219201"/>
            <a:chExt cx="10058400" cy="63125"/>
          </a:xfrm>
        </p:grpSpPr>
        <p:cxnSp>
          <p:nvCxnSpPr>
            <p:cNvPr id="5" name="Conector de Linha Reta 7">
              <a:extLst>
                <a:ext uri="{FF2B5EF4-FFF2-40B4-BE49-F238E27FC236}">
                  <a16:creationId xmlns:a16="http://schemas.microsoft.com/office/drawing/2014/main" id="{B52C95F2-92B4-4333-BE10-EB1DDEBC5508}"/>
                </a:ext>
              </a:extLst>
            </p:cNvPr>
            <p:cNvCxnSpPr/>
            <p:nvPr/>
          </p:nvCxnSpPr>
          <p:spPr>
            <a:xfrm rot="10800000">
              <a:off x="1073151" y="1194189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de Linha Reta 8">
              <a:extLst>
                <a:ext uri="{FF2B5EF4-FFF2-40B4-BE49-F238E27FC236}">
                  <a16:creationId xmlns:a16="http://schemas.microsoft.com/office/drawing/2014/main" id="{97F8935E-84AF-4387-BEEB-510B9D440DE1}"/>
                </a:ext>
              </a:extLst>
            </p:cNvPr>
            <p:cNvCxnSpPr/>
            <p:nvPr/>
          </p:nvCxnSpPr>
          <p:spPr>
            <a:xfrm rot="10800000">
              <a:off x="1073151" y="1257315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o texto vertical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de data 3">
            <a:extLst>
              <a:ext uri="{FF2B5EF4-FFF2-40B4-BE49-F238E27FC236}">
                <a16:creationId xmlns:a16="http://schemas.microsoft.com/office/drawing/2014/main" id="{21C5306A-6251-4262-B77B-A72785280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DFAC-976A-47F5-97DC-AAF96776F6FA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8" name="Espaço reservado do rodapé 4">
            <a:extLst>
              <a:ext uri="{FF2B5EF4-FFF2-40B4-BE49-F238E27FC236}">
                <a16:creationId xmlns:a16="http://schemas.microsoft.com/office/drawing/2014/main" id="{2B4F8AF6-8B42-420A-AFFD-EC8ABB01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ço reservado do número do slide 5">
            <a:extLst>
              <a:ext uri="{FF2B5EF4-FFF2-40B4-BE49-F238E27FC236}">
                <a16:creationId xmlns:a16="http://schemas.microsoft.com/office/drawing/2014/main" id="{C0FE572D-11B7-40BB-A0A7-6C083BB79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FED2F-052F-414E-9FB1-C8B713FC7AB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962165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de data 3">
            <a:extLst>
              <a:ext uri="{FF2B5EF4-FFF2-40B4-BE49-F238E27FC236}">
                <a16:creationId xmlns:a16="http://schemas.microsoft.com/office/drawing/2014/main" id="{43B904B5-075D-45D3-887A-113F2C79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CEFF6-348A-4BD3-9775-EFEC5CC157B3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3" name="Espaço reservado do rodapé 4">
            <a:extLst>
              <a:ext uri="{FF2B5EF4-FFF2-40B4-BE49-F238E27FC236}">
                <a16:creationId xmlns:a16="http://schemas.microsoft.com/office/drawing/2014/main" id="{C1577EDF-C038-4C87-A722-67FB0B693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do número do slide 5">
            <a:extLst>
              <a:ext uri="{FF2B5EF4-FFF2-40B4-BE49-F238E27FC236}">
                <a16:creationId xmlns:a16="http://schemas.microsoft.com/office/drawing/2014/main" id="{F3E54BAA-5853-4D83-BB0C-0D65C068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F60E-0CC5-4AC6-A324-C84847B9A83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4145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 para editar o estilo do subtítulo mestre</a:t>
            </a:r>
            <a:endParaRPr lang="pt-BR"/>
          </a:p>
        </p:txBody>
      </p:sp>
      <p:sp>
        <p:nvSpPr>
          <p:cNvPr id="4" name="Espaço reservado de data 3">
            <a:extLst>
              <a:ext uri="{FF2B5EF4-FFF2-40B4-BE49-F238E27FC236}">
                <a16:creationId xmlns:a16="http://schemas.microsoft.com/office/drawing/2014/main" id="{9F661DFD-96E0-42E9-93D6-C5B6C253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E8709-275B-470A-9176-6C985D26AADB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5" name="Espaço reservado do rodapé 4">
            <a:extLst>
              <a:ext uri="{FF2B5EF4-FFF2-40B4-BE49-F238E27FC236}">
                <a16:creationId xmlns:a16="http://schemas.microsoft.com/office/drawing/2014/main" id="{F43D5627-299C-42F0-89EC-33FCB4C5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do número do slide 5">
            <a:extLst>
              <a:ext uri="{FF2B5EF4-FFF2-40B4-BE49-F238E27FC236}">
                <a16:creationId xmlns:a16="http://schemas.microsoft.com/office/drawing/2014/main" id="{AD711E05-BFD8-4198-8878-22AE0AF3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3DF7D-DD40-4F89-A547-8CE7D6CB4E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70717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1104900" y="76200"/>
            <a:ext cx="9982200" cy="60960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de data 3">
            <a:extLst>
              <a:ext uri="{FF2B5EF4-FFF2-40B4-BE49-F238E27FC236}">
                <a16:creationId xmlns:a16="http://schemas.microsoft.com/office/drawing/2014/main" id="{E7CFD9F7-DF00-4146-825E-497E0B22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E7D37-B209-49A4-8197-6568D72738DD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4" name="Espaço reservado do rodapé 4">
            <a:extLst>
              <a:ext uri="{FF2B5EF4-FFF2-40B4-BE49-F238E27FC236}">
                <a16:creationId xmlns:a16="http://schemas.microsoft.com/office/drawing/2014/main" id="{52117E45-379A-4133-B3DE-595343F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do número do slide 5">
            <a:extLst>
              <a:ext uri="{FF2B5EF4-FFF2-40B4-BE49-F238E27FC236}">
                <a16:creationId xmlns:a16="http://schemas.microsoft.com/office/drawing/2014/main" id="{CE8748A8-D80E-4EBE-ACC2-D675F46D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CB3F8-9F81-4D50-8518-75912A2E5A5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5789808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de data 3">
            <a:extLst>
              <a:ext uri="{FF2B5EF4-FFF2-40B4-BE49-F238E27FC236}">
                <a16:creationId xmlns:a16="http://schemas.microsoft.com/office/drawing/2014/main" id="{56135945-9502-46E6-912A-4B14F72B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85543-1773-434B-ABCE-C9E861160507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5" name="Espaço reservado do rodapé 4">
            <a:extLst>
              <a:ext uri="{FF2B5EF4-FFF2-40B4-BE49-F238E27FC236}">
                <a16:creationId xmlns:a16="http://schemas.microsoft.com/office/drawing/2014/main" id="{337DCB31-B9C3-4597-8AB1-61F34FAD8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do número do slide 5">
            <a:extLst>
              <a:ext uri="{FF2B5EF4-FFF2-40B4-BE49-F238E27FC236}">
                <a16:creationId xmlns:a16="http://schemas.microsoft.com/office/drawing/2014/main" id="{D4C2FE6D-263C-469F-9FA7-333B7A0D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58571-A97F-4CE1-BEA7-8A34E921158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421366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de título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12">
            <a:extLst>
              <a:ext uri="{FF2B5EF4-FFF2-40B4-BE49-F238E27FC236}">
                <a16:creationId xmlns:a16="http://schemas.microsoft.com/office/drawing/2014/main" id="{74F25AA4-FFC7-4567-8578-53E6C690A002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0" y="5645150"/>
            <a:ext cx="12192000" cy="63500"/>
            <a:chOff x="507492" y="1501519"/>
            <a:chExt cx="8129016" cy="63125"/>
          </a:xfrm>
        </p:grpSpPr>
        <p:cxnSp>
          <p:nvCxnSpPr>
            <p:cNvPr id="6" name="Conector de Linha Reta 16">
              <a:extLst>
                <a:ext uri="{FF2B5EF4-FFF2-40B4-BE49-F238E27FC236}">
                  <a16:creationId xmlns:a16="http://schemas.microsoft.com/office/drawing/2014/main" id="{0002B027-D055-48D2-9CDB-4911B57FEEA6}"/>
                </a:ext>
              </a:extLst>
            </p:cNvPr>
            <p:cNvCxnSpPr/>
            <p:nvPr/>
          </p:nvCxnSpPr>
          <p:spPr>
            <a:xfrm>
              <a:off x="529719" y="1564644"/>
              <a:ext cx="8129017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de Linha Reta 17">
              <a:extLst>
                <a:ext uri="{FF2B5EF4-FFF2-40B4-BE49-F238E27FC236}">
                  <a16:creationId xmlns:a16="http://schemas.microsoft.com/office/drawing/2014/main" id="{EEE8CAAA-22F3-426E-8B5D-05DCD0528509}"/>
                </a:ext>
              </a:extLst>
            </p:cNvPr>
            <p:cNvCxnSpPr/>
            <p:nvPr/>
          </p:nvCxnSpPr>
          <p:spPr>
            <a:xfrm>
              <a:off x="529719" y="1501519"/>
              <a:ext cx="8129017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13">
            <a:extLst>
              <a:ext uri="{FF2B5EF4-FFF2-40B4-BE49-F238E27FC236}">
                <a16:creationId xmlns:a16="http://schemas.microsoft.com/office/drawing/2014/main" id="{AB85BAE3-428C-4824-B361-35E71D7991EE}"/>
              </a:ext>
            </a:extLst>
          </p:cNvPr>
          <p:cNvGrpSpPr>
            <a:grpSpLocks/>
          </p:cNvGrpSpPr>
          <p:nvPr/>
        </p:nvGrpSpPr>
        <p:grpSpPr bwMode="auto">
          <a:xfrm>
            <a:off x="0" y="1143000"/>
            <a:ext cx="12192000" cy="63500"/>
            <a:chOff x="507492" y="1501519"/>
            <a:chExt cx="8129016" cy="63125"/>
          </a:xfrm>
        </p:grpSpPr>
        <p:cxnSp>
          <p:nvCxnSpPr>
            <p:cNvPr id="9" name="Conector de Linha Reta 14">
              <a:extLst>
                <a:ext uri="{FF2B5EF4-FFF2-40B4-BE49-F238E27FC236}">
                  <a16:creationId xmlns:a16="http://schemas.microsoft.com/office/drawing/2014/main" id="{11529624-C542-437B-9FD1-2ECF10D79009}"/>
                </a:ext>
              </a:extLst>
            </p:cNvPr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de Linha Reta 15">
              <a:extLst>
                <a:ext uri="{FF2B5EF4-FFF2-40B4-BE49-F238E27FC236}">
                  <a16:creationId xmlns:a16="http://schemas.microsoft.com/office/drawing/2014/main" id="{FECB5ADE-5073-4CEA-B53F-B8ECB6148C20}"/>
                </a:ext>
              </a:extLst>
            </p:cNvPr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tângulo 6">
            <a:extLst>
              <a:ext uri="{FF2B5EF4-FFF2-40B4-BE49-F238E27FC236}">
                <a16:creationId xmlns:a16="http://schemas.microsoft.com/office/drawing/2014/main" id="{61FAFDE6-346D-4044-8460-894759E54711}"/>
              </a:ext>
            </a:extLst>
          </p:cNvPr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Retângulo 7">
            <a:extLst>
              <a:ext uri="{FF2B5EF4-FFF2-40B4-BE49-F238E27FC236}">
                <a16:creationId xmlns:a16="http://schemas.microsoft.com/office/drawing/2014/main" id="{E06F3767-4250-4570-8E9D-B371681F0746}"/>
              </a:ext>
            </a:extLst>
          </p:cNvPr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4" name="Imagem 9">
            <a:extLst>
              <a:ext uri="{FF2B5EF4-FFF2-40B4-BE49-F238E27FC236}">
                <a16:creationId xmlns:a16="http://schemas.microsoft.com/office/drawing/2014/main" id="{93B9F7FA-C9AA-4E0A-9EDA-AB1244B85B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 latinLnBrk="0">
              <a:defRPr lang="pt-BR" sz="4400" cap="all" baseline="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pt-BR" sz="1800"/>
            </a:lvl1pPr>
            <a:lvl2pPr marL="457200" indent="0" algn="ctr" latinLnBrk="0">
              <a:buNone/>
              <a:defRPr lang="pt-BR" sz="2000"/>
            </a:lvl2pPr>
            <a:lvl3pPr marL="914400" indent="0" algn="ctr" latinLnBrk="0">
              <a:buNone/>
              <a:defRPr lang="pt-BR" sz="1800"/>
            </a:lvl3pPr>
            <a:lvl4pPr marL="1371600" indent="0" algn="ctr" latinLnBrk="0">
              <a:buNone/>
              <a:defRPr lang="pt-BR" sz="1600"/>
            </a:lvl4pPr>
            <a:lvl5pPr marL="1828800" indent="0" algn="ctr" latinLnBrk="0">
              <a:buNone/>
              <a:defRPr lang="pt-BR" sz="1600"/>
            </a:lvl5pPr>
            <a:lvl6pPr marL="2286000" indent="0" algn="ctr" latinLnBrk="0">
              <a:buNone/>
              <a:defRPr lang="pt-BR" sz="1600"/>
            </a:lvl6pPr>
            <a:lvl7pPr marL="2743200" indent="0" algn="ctr" latinLnBrk="0">
              <a:buNone/>
              <a:defRPr lang="pt-BR" sz="1600"/>
            </a:lvl7pPr>
            <a:lvl8pPr marL="3200400" indent="0" algn="ctr" latinLnBrk="0">
              <a:buNone/>
              <a:defRPr lang="pt-BR" sz="1600"/>
            </a:lvl8pPr>
            <a:lvl9pPr marL="3657600" indent="0" algn="ctr" latinLnBrk="0">
              <a:buNone/>
              <a:defRPr lang="pt-BR"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11" name="Espaço reservado de imagem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 latinLnBrk="0">
              <a:buNone/>
              <a:defRPr lang="pt-BR"/>
            </a:lvl1pPr>
          </a:lstStyle>
          <a:p>
            <a:pPr lv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29909406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 latinLnBrk="0">
              <a:defRPr lang="pt-BR"/>
            </a:lvl5pPr>
            <a:lvl6pPr latinLnBrk="0">
              <a:defRPr lang="pt-BR"/>
            </a:lvl6pPr>
            <a:lvl7pPr latinLnBrk="0">
              <a:defRPr lang="pt-BR"/>
            </a:lvl7pPr>
            <a:lvl8pPr latinLnBrk="0">
              <a:defRPr lang="pt-BR"/>
            </a:lvl8pPr>
            <a:lvl9pPr latinLnBrk="0">
              <a:defRPr lang="pt-BR"/>
            </a:lvl9pPr>
          </a:lstStyle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 latinLnBrk="0">
              <a:defRPr lang="pt-BR"/>
            </a:lvl5pPr>
            <a:lvl6pPr latinLnBrk="0">
              <a:defRPr lang="pt-BR"/>
            </a:lvl6pPr>
            <a:lvl7pPr latinLnBrk="0">
              <a:defRPr lang="pt-BR"/>
            </a:lvl7pPr>
            <a:lvl8pPr latinLnBrk="0">
              <a:defRPr lang="pt-BR"/>
            </a:lvl8pPr>
          </a:lstStyle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de data 3">
            <a:extLst>
              <a:ext uri="{FF2B5EF4-FFF2-40B4-BE49-F238E27FC236}">
                <a16:creationId xmlns:a16="http://schemas.microsoft.com/office/drawing/2014/main" id="{5F3F64B5-BEFF-4B5D-ABC3-1137AE5AE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C002E-425E-419C-A1ED-3CBB192484E7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6" name="Espaço reservado do rodapé 4">
            <a:extLst>
              <a:ext uri="{FF2B5EF4-FFF2-40B4-BE49-F238E27FC236}">
                <a16:creationId xmlns:a16="http://schemas.microsoft.com/office/drawing/2014/main" id="{7BC04F6C-83F5-48E2-9D0C-A7CE8120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do número do slide 5">
            <a:extLst>
              <a:ext uri="{FF2B5EF4-FFF2-40B4-BE49-F238E27FC236}">
                <a16:creationId xmlns:a16="http://schemas.microsoft.com/office/drawing/2014/main" id="{616666A6-B3DB-4669-9B80-24FD0BB8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FB462-5924-4772-B730-609CF6D5E4F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559053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 latinLnBrk="0">
              <a:spcBef>
                <a:spcPts val="0"/>
              </a:spcBef>
              <a:buNone/>
              <a:defRPr lang="pt-BR" sz="2400" b="1"/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4" name="Espaço reservado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 latinLnBrk="0">
              <a:spcBef>
                <a:spcPts val="0"/>
              </a:spcBef>
              <a:buNone/>
              <a:defRPr lang="pt-BR" sz="2400" b="1"/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6" name="Espaço reservado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de data 3">
            <a:extLst>
              <a:ext uri="{FF2B5EF4-FFF2-40B4-BE49-F238E27FC236}">
                <a16:creationId xmlns:a16="http://schemas.microsoft.com/office/drawing/2014/main" id="{044CA5E9-60EF-4654-B932-E211CE00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171E-D6BF-4F0F-A3DD-32920600DCEA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8" name="Espaço reservado do rodapé 4">
            <a:extLst>
              <a:ext uri="{FF2B5EF4-FFF2-40B4-BE49-F238E27FC236}">
                <a16:creationId xmlns:a16="http://schemas.microsoft.com/office/drawing/2014/main" id="{D76854D3-7DB6-4C2E-9A8D-844CB4721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ço reservado do número do slide 5">
            <a:extLst>
              <a:ext uri="{FF2B5EF4-FFF2-40B4-BE49-F238E27FC236}">
                <a16:creationId xmlns:a16="http://schemas.microsoft.com/office/drawing/2014/main" id="{A03E6D77-6C98-4BA0-A71A-F6186D44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BE2DA-46E9-4447-A444-884E484175E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87621152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de data 3">
            <a:extLst>
              <a:ext uri="{FF2B5EF4-FFF2-40B4-BE49-F238E27FC236}">
                <a16:creationId xmlns:a16="http://schemas.microsoft.com/office/drawing/2014/main" id="{E315EF02-1DCB-4D8E-B045-3D97E9723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3F96B-30F6-4983-95C3-165BDC905389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4" name="Espaço reservado do rodapé 4">
            <a:extLst>
              <a:ext uri="{FF2B5EF4-FFF2-40B4-BE49-F238E27FC236}">
                <a16:creationId xmlns:a16="http://schemas.microsoft.com/office/drawing/2014/main" id="{61C31745-54F1-4F3C-A4F9-8CD78F6D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do número do slide 5">
            <a:extLst>
              <a:ext uri="{FF2B5EF4-FFF2-40B4-BE49-F238E27FC236}">
                <a16:creationId xmlns:a16="http://schemas.microsoft.com/office/drawing/2014/main" id="{7FB741AD-9EB6-4766-9A4E-2E95AF9CB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E0D11-3B97-4492-A344-A5A72E6F59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401650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pt-BR"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/>
          <a:lstStyle>
            <a:lvl1pPr latinLnBrk="0">
              <a:defRPr lang="pt-BR" sz="2000"/>
            </a:lvl1pPr>
            <a:lvl2pPr latinLnBrk="0">
              <a:defRPr lang="pt-BR" sz="1600"/>
            </a:lvl2pPr>
            <a:lvl3pPr latinLnBrk="0">
              <a:defRPr lang="pt-BR" sz="1600"/>
            </a:lvl3pPr>
            <a:lvl4pPr latinLnBrk="0">
              <a:defRPr lang="pt-BR" sz="1400"/>
            </a:lvl4pPr>
            <a:lvl5pPr latinLnBrk="0">
              <a:defRPr lang="pt-BR" sz="1400"/>
            </a:lvl5pPr>
            <a:lvl6pPr latinLnBrk="0">
              <a:defRPr lang="pt-BR" sz="1400"/>
            </a:lvl6pPr>
            <a:lvl7pPr latinLnBrk="0">
              <a:defRPr lang="pt-BR" sz="1400"/>
            </a:lvl7pPr>
            <a:lvl8pPr latinLnBrk="0">
              <a:defRPr lang="pt-BR" sz="1400"/>
            </a:lvl8pPr>
            <a:lvl9pPr latinLnBrk="0">
              <a:defRPr lang="pt-BR" sz="1400"/>
            </a:lvl9pPr>
          </a:lstStyle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/>
          <a:lstStyle>
            <a:lvl1pPr marL="0" indent="0" latinLnBrk="0">
              <a:spcBef>
                <a:spcPts val="1200"/>
              </a:spcBef>
              <a:buNone/>
              <a:defRPr lang="pt-BR" sz="18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5" name="Espaço reservado de data 3">
            <a:extLst>
              <a:ext uri="{FF2B5EF4-FFF2-40B4-BE49-F238E27FC236}">
                <a16:creationId xmlns:a16="http://schemas.microsoft.com/office/drawing/2014/main" id="{B2346952-BC8A-4C94-B6E6-8CA4469B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A90CE-00D5-488B-B580-243676D92871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6" name="Espaço reservado do rodapé 4">
            <a:extLst>
              <a:ext uri="{FF2B5EF4-FFF2-40B4-BE49-F238E27FC236}">
                <a16:creationId xmlns:a16="http://schemas.microsoft.com/office/drawing/2014/main" id="{99D40F08-1390-4EEF-AF25-884ACB03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do número do slide 5">
            <a:extLst>
              <a:ext uri="{FF2B5EF4-FFF2-40B4-BE49-F238E27FC236}">
                <a16:creationId xmlns:a16="http://schemas.microsoft.com/office/drawing/2014/main" id="{023D6C42-5283-434B-942A-1E64988E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DDDB0-B1FB-42B2-BC44-5312B957561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692051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pt-BR"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de imagem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/>
          <a:lstStyle>
            <a:lvl1pPr marL="0" indent="0" algn="ctr" latinLnBrk="0">
              <a:buNone/>
              <a:defRPr lang="pt-BR" sz="2000"/>
            </a:lvl1pPr>
            <a:lvl2pPr marL="457200" indent="0" latinLnBrk="0">
              <a:buNone/>
              <a:defRPr lang="pt-BR" sz="2800"/>
            </a:lvl2pPr>
            <a:lvl3pPr marL="914400" indent="0" latinLnBrk="0">
              <a:buNone/>
              <a:defRPr lang="pt-BR" sz="2400"/>
            </a:lvl3pPr>
            <a:lvl4pPr marL="1371600" indent="0" latinLnBrk="0">
              <a:buNone/>
              <a:defRPr lang="pt-BR" sz="2000"/>
            </a:lvl4pPr>
            <a:lvl5pPr marL="1828800" indent="0" latinLnBrk="0">
              <a:buNone/>
              <a:defRPr lang="pt-BR" sz="2000"/>
            </a:lvl5pPr>
            <a:lvl6pPr marL="2286000" indent="0" latinLnBrk="0">
              <a:buNone/>
              <a:defRPr lang="pt-BR" sz="2000"/>
            </a:lvl6pPr>
            <a:lvl7pPr marL="2743200" indent="0" latinLnBrk="0">
              <a:buNone/>
              <a:defRPr lang="pt-BR" sz="2000"/>
            </a:lvl7pPr>
            <a:lvl8pPr marL="3200400" indent="0" latinLnBrk="0">
              <a:buNone/>
              <a:defRPr lang="pt-BR" sz="2000"/>
            </a:lvl8pPr>
            <a:lvl9pPr marL="3657600" indent="0" latinLnBrk="0">
              <a:buNone/>
              <a:defRPr lang="pt-BR"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/>
          <a:lstStyle>
            <a:lvl1pPr marL="0" indent="0" latinLnBrk="0">
              <a:spcBef>
                <a:spcPts val="1200"/>
              </a:spcBef>
              <a:buNone/>
              <a:defRPr lang="pt-BR" sz="18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5" name="Espaço reservado de data 3">
            <a:extLst>
              <a:ext uri="{FF2B5EF4-FFF2-40B4-BE49-F238E27FC236}">
                <a16:creationId xmlns:a16="http://schemas.microsoft.com/office/drawing/2014/main" id="{6A70413A-9DB3-4BAB-A0BC-5B4EC1DF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1260D-13B0-4287-9E53-ADF937EFA926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6" name="Espaço reservado do rodapé 4">
            <a:extLst>
              <a:ext uri="{FF2B5EF4-FFF2-40B4-BE49-F238E27FC236}">
                <a16:creationId xmlns:a16="http://schemas.microsoft.com/office/drawing/2014/main" id="{E0285649-F113-448E-9A18-E2A44156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do número do slide 5">
            <a:extLst>
              <a:ext uri="{FF2B5EF4-FFF2-40B4-BE49-F238E27FC236}">
                <a16:creationId xmlns:a16="http://schemas.microsoft.com/office/drawing/2014/main" id="{AD4F632B-BEB8-428F-AD26-40823F26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EF90B-B022-4D2A-8553-6D9969C6FB5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123221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o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de data 3">
            <a:extLst>
              <a:ext uri="{FF2B5EF4-FFF2-40B4-BE49-F238E27FC236}">
                <a16:creationId xmlns:a16="http://schemas.microsoft.com/office/drawing/2014/main" id="{1808D131-02BC-4EFF-9F6D-68A5C60A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0F830-593C-4A82-9AB3-DA3FDDC14F47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5" name="Espaço reservado do rodapé 4">
            <a:extLst>
              <a:ext uri="{FF2B5EF4-FFF2-40B4-BE49-F238E27FC236}">
                <a16:creationId xmlns:a16="http://schemas.microsoft.com/office/drawing/2014/main" id="{51E96C53-1EE1-4E8E-8266-624117AF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do número do slide 5">
            <a:extLst>
              <a:ext uri="{FF2B5EF4-FFF2-40B4-BE49-F238E27FC236}">
                <a16:creationId xmlns:a16="http://schemas.microsoft.com/office/drawing/2014/main" id="{0D0E0B3F-6995-413E-865D-0EE9AD6E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1C5FE-494D-45F4-A4AB-B58884CB1D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9330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do título 1">
            <a:extLst>
              <a:ext uri="{FF2B5EF4-FFF2-40B4-BE49-F238E27FC236}">
                <a16:creationId xmlns:a16="http://schemas.microsoft.com/office/drawing/2014/main" id="{88D34E7B-8A11-46B1-960C-D29A0777F9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04900" y="76200"/>
            <a:ext cx="9980613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3622CA-A260-434D-AD8F-5677D01D4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  <a:p>
            <a:pPr lvl="5"/>
            <a:r>
              <a:rPr lang="pt-BR" dirty="0"/>
              <a:t>Sexto nível</a:t>
            </a:r>
          </a:p>
          <a:p>
            <a:pPr lvl="6"/>
            <a:r>
              <a:rPr lang="pt-BR" dirty="0"/>
              <a:t>Sétimo nível</a:t>
            </a:r>
          </a:p>
          <a:p>
            <a:pPr lvl="7"/>
            <a:r>
              <a:rPr lang="pt-BR" dirty="0"/>
              <a:t>Oitavo nível</a:t>
            </a:r>
          </a:p>
          <a:p>
            <a:pPr lvl="8"/>
            <a:r>
              <a:rPr lang="pt-BR" dirty="0"/>
              <a:t>Nono nível</a:t>
            </a:r>
          </a:p>
        </p:txBody>
      </p:sp>
      <p:sp>
        <p:nvSpPr>
          <p:cNvPr id="4" name="Espaço reservado de data 3">
            <a:extLst>
              <a:ext uri="{FF2B5EF4-FFF2-40B4-BE49-F238E27FC236}">
                <a16:creationId xmlns:a16="http://schemas.microsoft.com/office/drawing/2014/main" id="{38CE2242-BBF7-455B-8735-11C84CF29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4900" y="6356350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B6E11F-C92C-4326-B11D-93B7A5A41FB0}" type="datetimeFigureOut">
              <a:rPr lang="pt-BR"/>
              <a:pPr>
                <a:defRPr/>
              </a:pPr>
              <a:t>26/10/2020</a:t>
            </a:fld>
            <a:endParaRPr dirty="0"/>
          </a:p>
        </p:txBody>
      </p:sp>
      <p:sp>
        <p:nvSpPr>
          <p:cNvPr id="5" name="Espaço reservado do rodapé 4">
            <a:extLst>
              <a:ext uri="{FF2B5EF4-FFF2-40B4-BE49-F238E27FC236}">
                <a16:creationId xmlns:a16="http://schemas.microsoft.com/office/drawing/2014/main" id="{C5141E7A-2E7C-4D7B-B8FC-C262F4950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33700" y="6356350"/>
            <a:ext cx="6324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do número do slide 5">
            <a:extLst>
              <a:ext uri="{FF2B5EF4-FFF2-40B4-BE49-F238E27FC236}">
                <a16:creationId xmlns:a16="http://schemas.microsoft.com/office/drawing/2014/main" id="{FA4F2F2D-7F47-427B-A726-63A6698F8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6713" y="6356350"/>
            <a:ext cx="1828800" cy="365125"/>
          </a:xfrm>
          <a:prstGeom prst="rect">
            <a:avLst/>
          </a:prstGeom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D8F88"/>
                </a:solidFill>
                <a:latin typeface="Euphemia" pitchFamily="34" charset="0"/>
              </a:defRPr>
            </a:lvl1pPr>
          </a:lstStyle>
          <a:p>
            <a:pPr>
              <a:defRPr/>
            </a:pPr>
            <a:fld id="{4111B390-8020-4025-A127-DEE9CA3F909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grpSp>
        <p:nvGrpSpPr>
          <p:cNvPr id="1031" name="Grupo 14">
            <a:extLst>
              <a:ext uri="{FF2B5EF4-FFF2-40B4-BE49-F238E27FC236}">
                <a16:creationId xmlns:a16="http://schemas.microsoft.com/office/drawing/2014/main" id="{5A45D0EE-9704-4E5E-ACE5-9A61E17D73C0}"/>
              </a:ext>
            </a:extLst>
          </p:cNvPr>
          <p:cNvGrpSpPr>
            <a:grpSpLocks/>
          </p:cNvGrpSpPr>
          <p:nvPr/>
        </p:nvGrpSpPr>
        <p:grpSpPr bwMode="auto">
          <a:xfrm>
            <a:off x="1103313" y="1219200"/>
            <a:ext cx="9985375" cy="84138"/>
            <a:chOff x="1073150" y="1219201"/>
            <a:chExt cx="10058400" cy="63125"/>
          </a:xfrm>
        </p:grpSpPr>
        <p:cxnSp>
          <p:nvCxnSpPr>
            <p:cNvPr id="13" name="Conector de Linha Reta 12">
              <a:extLst>
                <a:ext uri="{FF2B5EF4-FFF2-40B4-BE49-F238E27FC236}">
                  <a16:creationId xmlns:a16="http://schemas.microsoft.com/office/drawing/2014/main" id="{63AAC796-F02A-47EF-96CA-2EFBF0912A0D}"/>
                </a:ext>
              </a:extLst>
            </p:cNvPr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Linha Reta 13">
              <a:extLst>
                <a:ext uri="{FF2B5EF4-FFF2-40B4-BE49-F238E27FC236}">
                  <a16:creationId xmlns:a16="http://schemas.microsoft.com/office/drawing/2014/main" id="{79404DC0-221F-4792-AB63-3ACCEF11618E}"/>
                </a:ext>
              </a:extLst>
            </p:cNvPr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805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6" r:id="rId10"/>
    <p:sldLayoutId id="2147483801" r:id="rId11"/>
    <p:sldLayoutId id="2147483802" r:id="rId12"/>
    <p:sldLayoutId id="2147483803" r:id="rId13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pt-BR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Font typeface="Wingdings" panose="05000000000000000000" pitchFamily="2" charset="2"/>
        <a:buChar char="§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lang="pt-BR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br/imgres?imgurl=http://www.eaw.com.br/marcilio.jpg&amp;imgrefurl=http://www.eaw.com.br/highlights-marcilio.htm&amp;usg=__80JwofZIEQGrZspqzym8csZsRHI=&amp;h=445&amp;w=364&amp;sz=17&amp;hl=pt-BR&amp;start=2&amp;um=1&amp;tbnid=vGTJnx-tiJXjwM:&amp;tbnh=127&amp;tbnw=104&amp;prev=/images?q=marcilio+marques+moreira&amp;hl=pt-BR&amp;sa=N&amp;um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434D0B2-EEC8-4DAA-9E44-28CCF950A9B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41388" y="2482850"/>
            <a:ext cx="10985500" cy="2219325"/>
          </a:xfrm>
        </p:spPr>
        <p:txBody>
          <a:bodyPr/>
          <a:lstStyle/>
          <a:p>
            <a:pPr eaLnBrk="1" hangingPunct="1"/>
            <a:r>
              <a:rPr altLang="pt-BR" sz="4000" cap="none" dirty="0"/>
              <a:t>AULA </a:t>
            </a:r>
            <a:r>
              <a:rPr altLang="pt-BR" sz="4000" cap="none" dirty="0" smtClean="0"/>
              <a:t>19</a:t>
            </a:r>
            <a:r>
              <a:rPr altLang="pt-BR" sz="4000" cap="none" dirty="0" smtClean="0"/>
              <a:t>:</a:t>
            </a:r>
            <a:r>
              <a:rPr altLang="pt-BR" sz="4000" cap="none" dirty="0"/>
              <a:t/>
            </a:r>
            <a:br>
              <a:rPr altLang="pt-BR" sz="4000" cap="none" dirty="0"/>
            </a:br>
            <a:r>
              <a:rPr altLang="pt-BR" sz="4000" cap="none" dirty="0" smtClean="0"/>
              <a:t>As </a:t>
            </a:r>
            <a:r>
              <a:rPr altLang="pt-BR" sz="4000" cap="none" dirty="0"/>
              <a:t>reformas institucionais no fim do século XX: </a:t>
            </a:r>
            <a:r>
              <a:rPr altLang="pt-BR" sz="4000" cap="none" dirty="0" smtClean="0"/>
              <a:t>As </a:t>
            </a:r>
            <a:r>
              <a:rPr altLang="pt-BR" sz="4000" cap="none" dirty="0" smtClean="0"/>
              <a:t>aberturas</a:t>
            </a:r>
            <a:endParaRPr altLang="pt-BR" sz="4000" cap="none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EDE4656-EEC2-4679-9424-78B9F51B45F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5021263" y="5372100"/>
            <a:ext cx="10096500" cy="9556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altLang="pt-BR" dirty="0"/>
              <a:t>A Gremaud  - REC2413- Economia Brasileira Contemporânea </a:t>
            </a:r>
            <a:r>
              <a:rPr altLang="pt-BR" dirty="0" smtClean="0"/>
              <a:t>2020</a:t>
            </a:r>
            <a:endParaRPr altLang="pt-BR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6C96CF33-9479-429F-AEFB-DF2092EB193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327025" y="2851150"/>
            <a:ext cx="6305550" cy="2219325"/>
          </a:xfrm>
        </p:spPr>
        <p:txBody>
          <a:bodyPr anchor="ctr"/>
          <a:lstStyle/>
          <a:p>
            <a:r>
              <a:rPr altLang="pt-BR" sz="4800"/>
              <a:t>ABERTURA:</a:t>
            </a:r>
            <a:br>
              <a:rPr altLang="pt-BR" sz="4800"/>
            </a:br>
            <a:r>
              <a:rPr altLang="pt-BR" sz="4800"/>
              <a:t>	FINANCEIRA</a:t>
            </a:r>
            <a:br>
              <a:rPr altLang="pt-BR" sz="4800"/>
            </a:br>
            <a:r>
              <a:rPr altLang="pt-BR" sz="1100"/>
              <a:t>	</a:t>
            </a:r>
            <a:r>
              <a:rPr altLang="pt-BR" sz="4800"/>
              <a:t/>
            </a:r>
            <a:br>
              <a:rPr altLang="pt-BR" sz="4800"/>
            </a:br>
            <a:r>
              <a:rPr altLang="pt-BR" sz="4800"/>
              <a:t>	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6077BB-1CB0-4784-A8E1-0762F3AC7981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6981825" y="1311275"/>
            <a:ext cx="5210175" cy="4208463"/>
          </a:xfrm>
          <a:solidFill>
            <a:schemeClr val="tx1">
              <a:lumMod val="20000"/>
              <a:lumOff val="80000"/>
            </a:schemeClr>
          </a:solidFill>
        </p:spPr>
      </p:sp>
      <p:pic>
        <p:nvPicPr>
          <p:cNvPr id="37892" name="Picture 6" descr="Economia brasileira (Foto: Arquivo Google)">
            <a:extLst>
              <a:ext uri="{FF2B5EF4-FFF2-40B4-BE49-F238E27FC236}">
                <a16:creationId xmlns:a16="http://schemas.microsoft.com/office/drawing/2014/main" id="{9A2A520B-1FFF-47A1-BF8F-3895F6586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1293813"/>
            <a:ext cx="5214937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6754CAF-A377-434E-B18D-0E851F77F0D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rIns="91440" anchor="ctr"/>
          <a:lstStyle/>
          <a:p>
            <a:r>
              <a:rPr altLang="pt-BR" sz="4400" b="1" i="1"/>
              <a:t>As opções cambiais</a:t>
            </a:r>
          </a:p>
        </p:txBody>
      </p:sp>
      <p:graphicFrame>
        <p:nvGraphicFramePr>
          <p:cNvPr id="38915" name="Object 3">
            <a:extLst>
              <a:ext uri="{FF2B5EF4-FFF2-40B4-BE49-F238E27FC236}">
                <a16:creationId xmlns:a16="http://schemas.microsoft.com/office/drawing/2014/main" id="{99D4A1ED-9111-4967-8ABC-836E24865094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1379538" y="2135188"/>
          <a:ext cx="9261475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Bitmap Image" r:id="rId4" imgW="10390476" imgH="1448002" progId="PBrush">
                  <p:embed/>
                </p:oleObj>
              </mc:Choice>
              <mc:Fallback>
                <p:oleObj name="Bitmap Image" r:id="rId4" imgW="10390476" imgH="1448002" progId="PBrush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2135188"/>
                        <a:ext cx="9261475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o Explicativo 3 3">
            <a:extLst>
              <a:ext uri="{FF2B5EF4-FFF2-40B4-BE49-F238E27FC236}">
                <a16:creationId xmlns:a16="http://schemas.microsoft.com/office/drawing/2014/main" id="{05104F7B-8D50-456B-8137-E2CB79D031FF}"/>
              </a:ext>
            </a:extLst>
          </p:cNvPr>
          <p:cNvSpPr>
            <a:spLocks/>
          </p:cNvSpPr>
          <p:nvPr/>
        </p:nvSpPr>
        <p:spPr bwMode="auto">
          <a:xfrm>
            <a:off x="8996363" y="625475"/>
            <a:ext cx="2360612" cy="1577975"/>
          </a:xfrm>
          <a:prstGeom prst="borderCallout3">
            <a:avLst>
              <a:gd name="adj1" fmla="val 7245"/>
              <a:gd name="adj2" fmla="val 103227"/>
              <a:gd name="adj3" fmla="val 7245"/>
              <a:gd name="adj4" fmla="val 107935"/>
              <a:gd name="adj5" fmla="val 81991"/>
              <a:gd name="adj6" fmla="val 107935"/>
              <a:gd name="adj7" fmla="val 109356"/>
              <a:gd name="adj8" fmla="val -848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EDE433"/>
                </a:solidFill>
                <a:latin typeface="Times New Roman" panose="02020603050405020304" pitchFamily="18" charset="0"/>
              </a:rPr>
              <a:t>Formação dos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EDE433"/>
                </a:solidFill>
                <a:latin typeface="Times New Roman" panose="02020603050405020304" pitchFamily="18" charset="0"/>
              </a:rPr>
              <a:t>preços -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EDE433"/>
                </a:solidFill>
                <a:latin typeface="Times New Roman" panose="02020603050405020304" pitchFamily="18" charset="0"/>
              </a:rPr>
              <a:t> taxa de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EDE433"/>
                </a:solidFill>
                <a:latin typeface="Times New Roman" panose="02020603050405020304" pitchFamily="18" charset="0"/>
              </a:rPr>
              <a:t>cambio</a:t>
            </a:r>
          </a:p>
        </p:txBody>
      </p:sp>
      <p:sp>
        <p:nvSpPr>
          <p:cNvPr id="38917" name="Texto Explicativo 3 5">
            <a:extLst>
              <a:ext uri="{FF2B5EF4-FFF2-40B4-BE49-F238E27FC236}">
                <a16:creationId xmlns:a16="http://schemas.microsoft.com/office/drawing/2014/main" id="{0AC36113-76C9-4873-A26C-9368D68AAA29}"/>
              </a:ext>
            </a:extLst>
          </p:cNvPr>
          <p:cNvSpPr>
            <a:spLocks/>
          </p:cNvSpPr>
          <p:nvPr/>
        </p:nvSpPr>
        <p:spPr bwMode="auto">
          <a:xfrm>
            <a:off x="2935288" y="5114925"/>
            <a:ext cx="7954962" cy="1295400"/>
          </a:xfrm>
          <a:prstGeom prst="borderCallout3">
            <a:avLst>
              <a:gd name="adj1" fmla="val 8824"/>
              <a:gd name="adj2" fmla="val -958"/>
              <a:gd name="adj3" fmla="val 8824"/>
              <a:gd name="adj4" fmla="val -19116"/>
              <a:gd name="adj5" fmla="val -51347"/>
              <a:gd name="adj6" fmla="val -19116"/>
              <a:gd name="adj7" fmla="val -73773"/>
              <a:gd name="adj8" fmla="val -183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EDE433"/>
                </a:solidFill>
                <a:latin typeface="Times New Roman" panose="02020603050405020304" pitchFamily="18" charset="0"/>
              </a:rPr>
              <a:t>Existência ou não de controle sobre fluxos de recursos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EDE433"/>
                </a:solidFill>
                <a:latin typeface="Times New Roman" panose="02020603050405020304" pitchFamily="18" charset="0"/>
              </a:rPr>
              <a:t>externos – possibilidade  de trocar livremente, em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EDE433"/>
                </a:solidFill>
                <a:latin typeface="Times New Roman" panose="02020603050405020304" pitchFamily="18" charset="0"/>
              </a:rPr>
              <a:t>qualquer situação, recursos externos por internos</a:t>
            </a:r>
          </a:p>
        </p:txBody>
      </p:sp>
      <p:sp>
        <p:nvSpPr>
          <p:cNvPr id="38918" name="Text Box 6">
            <a:extLst>
              <a:ext uri="{FF2B5EF4-FFF2-40B4-BE49-F238E27FC236}">
                <a16:creationId xmlns:a16="http://schemas.microsoft.com/office/drawing/2014/main" id="{888040B4-8B13-461A-8820-FFF5F1A69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9750" y="2570163"/>
            <a:ext cx="1508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(Flutuante)</a:t>
            </a:r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A0D393ED-C883-4216-A9AF-6DC9476E1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5788" y="2535238"/>
            <a:ext cx="1508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(Fixo) </a:t>
            </a:r>
          </a:p>
        </p:txBody>
      </p:sp>
      <p:sp>
        <p:nvSpPr>
          <p:cNvPr id="67592" name="AutoShape 8">
            <a:extLst>
              <a:ext uri="{FF2B5EF4-FFF2-40B4-BE49-F238E27FC236}">
                <a16:creationId xmlns:a16="http://schemas.microsoft.com/office/drawing/2014/main" id="{375E880D-F90A-450C-95A5-A5B8F6D5E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3482975"/>
            <a:ext cx="409575" cy="914400"/>
          </a:xfrm>
          <a:prstGeom prst="curvedRightArrow">
            <a:avLst>
              <a:gd name="adj1" fmla="val 44651"/>
              <a:gd name="adj2" fmla="val 8930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67593" name="AutoShape 9">
            <a:extLst>
              <a:ext uri="{FF2B5EF4-FFF2-40B4-BE49-F238E27FC236}">
                <a16:creationId xmlns:a16="http://schemas.microsoft.com/office/drawing/2014/main" id="{126A6DB9-7BC1-4EC2-B5C1-1794DD6B901A}"/>
              </a:ext>
            </a:extLst>
          </p:cNvPr>
          <p:cNvSpPr>
            <a:spLocks/>
          </p:cNvSpPr>
          <p:nvPr/>
        </p:nvSpPr>
        <p:spPr bwMode="auto">
          <a:xfrm>
            <a:off x="1311275" y="1466850"/>
            <a:ext cx="3719513" cy="584200"/>
          </a:xfrm>
          <a:prstGeom prst="borderCallout2">
            <a:avLst>
              <a:gd name="adj1" fmla="val 19565"/>
              <a:gd name="adj2" fmla="val -2051"/>
              <a:gd name="adj3" fmla="val 19565"/>
              <a:gd name="adj4" fmla="val -4782"/>
              <a:gd name="adj5" fmla="val 433968"/>
              <a:gd name="adj6" fmla="val -13699"/>
            </a:avLst>
          </a:prstGeom>
          <a:solidFill>
            <a:srgbClr val="A3A14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400" b="1" i="1" u="sng">
                <a:solidFill>
                  <a:schemeClr val="tx2"/>
                </a:solidFill>
                <a:latin typeface="Arial" panose="020B0604020202020204" pitchFamily="34" charset="0"/>
              </a:rPr>
              <a:t>Abertura Financeira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animBg="1"/>
      <p:bldP spid="675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C0D1619-FFE5-4876-B1A4-4A525DBA7D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4463" y="476250"/>
            <a:ext cx="12047537" cy="857250"/>
          </a:xfrm>
        </p:spPr>
        <p:txBody>
          <a:bodyPr lIns="69120" tIns="34560" rIns="69120" bIns="34560" anchor="ctr"/>
          <a:lstStyle/>
          <a:p>
            <a:pPr algn="ctr" defTabSz="33655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altLang="pt-BR" sz="3200" b="1"/>
              <a:t>Tipos de Controles de fluxos (restrições/acessibilidade)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7E02872-C63D-4F74-8764-A53067D4F9B7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6138863" y="1458913"/>
            <a:ext cx="5522912" cy="4878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120" tIns="34560" rIns="69120" bIns="34560" numCol="1" anchor="t" anchorCtr="0" compatLnSpc="1">
            <a:prstTxWarp prst="textNoShape">
              <a:avLst/>
            </a:prstTxWarp>
          </a:bodyPr>
          <a:lstStyle/>
          <a:p>
            <a:pPr marL="255588" indent="-255588" defTabSz="336550">
              <a:lnSpc>
                <a:spcPct val="80000"/>
              </a:lnSpc>
              <a:spcBef>
                <a:spcPts val="675"/>
              </a:spcBef>
              <a:buFont typeface="Wingdings" panose="05000000000000000000" pitchFamily="2" charset="2"/>
              <a:buNone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sz="2900" b="1"/>
              <a:t>Qual a forma do controle ? </a:t>
            </a:r>
          </a:p>
          <a:p>
            <a:pPr marL="255588" indent="-255588" defTabSz="336550">
              <a:lnSpc>
                <a:spcPct val="80000"/>
              </a:lnSpc>
              <a:spcBef>
                <a:spcPts val="675"/>
              </a:spcBef>
              <a:buFont typeface="Wingdings" panose="05000000000000000000" pitchFamily="2" charset="2"/>
              <a:buNone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endParaRPr lang="en-GB" altLang="pt-BR" sz="2900" b="1"/>
          </a:p>
          <a:p>
            <a:pPr marL="255588" indent="-255588" defTabSz="336550">
              <a:lnSpc>
                <a:spcPct val="80000"/>
              </a:lnSpc>
              <a:spcBef>
                <a:spcPts val="675"/>
              </a:spcBef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sz="2500" b="1"/>
              <a:t>Diretos – controles administrativos</a:t>
            </a:r>
          </a:p>
          <a:p>
            <a:pPr marL="555625" lvl="1" indent="-212725" defTabSz="336550">
              <a:lnSpc>
                <a:spcPct val="80000"/>
              </a:lnSpc>
              <a:buFont typeface="Wingdings" panose="05000000000000000000" pitchFamily="2" charset="2"/>
              <a:buChar char="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sz="1900" b="1"/>
              <a:t>Controle de volume</a:t>
            </a:r>
          </a:p>
          <a:p>
            <a:pPr marL="855663" lvl="2" indent="-212725" defTabSz="336550">
              <a:lnSpc>
                <a:spcPct val="80000"/>
              </a:lnSpc>
              <a:buFont typeface="Wingdings" panose="05000000000000000000" pitchFamily="2" charset="2"/>
              <a:buChar char="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b="1"/>
              <a:t>Limites quantitativos (proibição)</a:t>
            </a:r>
          </a:p>
          <a:p>
            <a:pPr marL="855663" lvl="2" indent="-212725" defTabSz="336550">
              <a:lnSpc>
                <a:spcPct val="80000"/>
              </a:lnSpc>
              <a:buFont typeface="Wingdings" panose="05000000000000000000" pitchFamily="2" charset="2"/>
              <a:buChar char="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b="1"/>
              <a:t>Procedimentos de aprovação </a:t>
            </a:r>
          </a:p>
          <a:p>
            <a:pPr marL="255588" indent="-255588" defTabSz="336550">
              <a:lnSpc>
                <a:spcPct val="80000"/>
              </a:lnSpc>
              <a:spcBef>
                <a:spcPts val="675"/>
              </a:spcBef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sz="2500" b="1"/>
              <a:t>Indiretos – controles baseados no mercado</a:t>
            </a:r>
          </a:p>
          <a:p>
            <a:pPr marL="555625" lvl="1" indent="-212725" defTabSz="336550">
              <a:lnSpc>
                <a:spcPct val="80000"/>
              </a:lnSpc>
              <a:buFont typeface="Wingdings" panose="05000000000000000000" pitchFamily="2" charset="2"/>
              <a:buChar char="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sz="1900" b="1"/>
              <a:t>Aumento do custo</a:t>
            </a:r>
          </a:p>
          <a:p>
            <a:pPr marL="855663" lvl="2" indent="-212725" defTabSz="336550">
              <a:lnSpc>
                <a:spcPct val="80000"/>
              </a:lnSpc>
              <a:buFont typeface="Wingdings" panose="05000000000000000000" pitchFamily="2" charset="2"/>
              <a:buChar char="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b="1"/>
              <a:t>Taxas múltiplas de câmbio</a:t>
            </a:r>
          </a:p>
          <a:p>
            <a:pPr marL="855663" lvl="2" indent="-212725" defTabSz="336550">
              <a:lnSpc>
                <a:spcPct val="80000"/>
              </a:lnSpc>
              <a:buFont typeface="Wingdings" panose="05000000000000000000" pitchFamily="2" charset="2"/>
              <a:buChar char="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b="1"/>
              <a:t>Taxação – impostos (saídas e entradas)</a:t>
            </a:r>
          </a:p>
          <a:p>
            <a:pPr marL="855663" lvl="2" indent="-212725" defTabSz="336550">
              <a:lnSpc>
                <a:spcPct val="80000"/>
              </a:lnSpc>
              <a:buFont typeface="Wingdings" panose="05000000000000000000" pitchFamily="2" charset="2"/>
              <a:buChar char="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b="1"/>
              <a:t>Depositos compulsórios, “quarentenas”</a:t>
            </a:r>
          </a:p>
          <a:p>
            <a:pPr marL="255588" indent="-255588" defTabSz="33655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"/>
              <a:tabLst>
                <a:tab pos="682625" algn="l"/>
                <a:tab pos="1368425" algn="l"/>
                <a:tab pos="2054225" algn="l"/>
                <a:tab pos="2740025" algn="l"/>
                <a:tab pos="3425825" algn="l"/>
                <a:tab pos="4111625" algn="l"/>
                <a:tab pos="4797425" algn="l"/>
                <a:tab pos="5483225" algn="l"/>
                <a:tab pos="6169025" algn="l"/>
                <a:tab pos="6854825" algn="l"/>
                <a:tab pos="7540625" algn="l"/>
              </a:tabLst>
            </a:pPr>
            <a:r>
              <a:rPr lang="en-GB" altLang="pt-BR" sz="2500" b="1"/>
              <a:t>Prudenciais </a:t>
            </a:r>
            <a:endParaRPr lang="en-GB" altLang="pt-BR" sz="2800" b="1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8443237-CFBD-4AC6-A740-04823894702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198438" y="1527175"/>
            <a:ext cx="5664200" cy="39909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FontTx/>
              <a:buNone/>
              <a:defRPr/>
            </a:pPr>
            <a:r>
              <a:rPr altLang="pt-BR" sz="2900" b="1"/>
              <a:t>Controle sobre qual fluxo?</a:t>
            </a:r>
          </a:p>
          <a:p>
            <a:pPr>
              <a:defRPr/>
            </a:pPr>
            <a:r>
              <a:rPr altLang="pt-BR" sz="2900" b="1"/>
              <a:t>Entrada ou saída</a:t>
            </a:r>
          </a:p>
          <a:p>
            <a:pPr lvl="1">
              <a:defRPr/>
            </a:pPr>
            <a:r>
              <a:rPr altLang="pt-BR" sz="2500" b="1"/>
              <a:t>Fluxos da Conta financeira</a:t>
            </a:r>
          </a:p>
          <a:p>
            <a:pPr lvl="2">
              <a:defRPr/>
            </a:pPr>
            <a:r>
              <a:rPr altLang="pt-BR" sz="1800" b="1"/>
              <a:t>Portfolio</a:t>
            </a:r>
          </a:p>
          <a:p>
            <a:pPr lvl="2">
              <a:defRPr/>
            </a:pPr>
            <a:r>
              <a:rPr altLang="pt-BR" sz="1800" b="1"/>
              <a:t>IED</a:t>
            </a:r>
          </a:p>
          <a:p>
            <a:pPr lvl="2">
              <a:defRPr/>
            </a:pPr>
            <a:r>
              <a:rPr altLang="pt-BR" sz="1800" b="1"/>
              <a:t>Curto x longo prazo</a:t>
            </a:r>
          </a:p>
          <a:p>
            <a:pPr lvl="1">
              <a:defRPr/>
            </a:pPr>
            <a:r>
              <a:rPr altLang="pt-BR" sz="2500" b="1"/>
              <a:t>Fluxos das Conta de Transações correntes</a:t>
            </a:r>
          </a:p>
          <a:p>
            <a:pPr lvl="2">
              <a:defRPr/>
            </a:pPr>
            <a:r>
              <a:rPr altLang="pt-BR" sz="1800" b="1"/>
              <a:t>Remessas de lucros e pagamento de juros</a:t>
            </a:r>
          </a:p>
          <a:p>
            <a:pPr lvl="2">
              <a:defRPr/>
            </a:pPr>
            <a:r>
              <a:rPr altLang="pt-BR" sz="1800" b="1"/>
              <a:t>importações</a:t>
            </a:r>
          </a:p>
          <a:p>
            <a:pPr lvl="1">
              <a:defRPr/>
            </a:pPr>
            <a:endParaRPr altLang="pt-BR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ED9B635-57EA-4C20-9E48-47D23FEA719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09813" y="214313"/>
            <a:ext cx="7772400" cy="608012"/>
          </a:xfrm>
        </p:spPr>
        <p:txBody>
          <a:bodyPr anchor="t"/>
          <a:lstStyle/>
          <a:p>
            <a:r>
              <a:rPr altLang="pt-BR" sz="3600"/>
              <a:t>Abertura Financeira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23F3FAF-948C-4650-BFD6-688A550C174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68288" y="1284288"/>
            <a:ext cx="11485562" cy="48244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lnSpc>
                <a:spcPct val="80000"/>
              </a:lnSpc>
              <a:defRPr/>
            </a:pPr>
            <a:r>
              <a:rPr altLang="pt-BR" sz="2700"/>
              <a:t>Anos 80: controles fortes – muito em função da crise de BP</a:t>
            </a:r>
          </a:p>
          <a:p>
            <a:pPr marL="669925" lvl="1" indent="-325438">
              <a:lnSpc>
                <a:spcPct val="80000"/>
              </a:lnSpc>
              <a:defRPr/>
            </a:pPr>
            <a:r>
              <a:rPr altLang="pt-BR" sz="2000"/>
              <a:t>Controles de saída, não acesso ao dólar (mercado paralelo) </a:t>
            </a:r>
          </a:p>
          <a:p>
            <a:pPr lvl="2">
              <a:lnSpc>
                <a:spcPct val="80000"/>
              </a:lnSpc>
              <a:defRPr/>
            </a:pPr>
            <a:r>
              <a:rPr altLang="pt-BR" sz="1800"/>
              <a:t>  mas tb limitações de entrada</a:t>
            </a:r>
          </a:p>
          <a:p>
            <a:pPr marL="342900" indent="-342900">
              <a:lnSpc>
                <a:spcPct val="80000"/>
              </a:lnSpc>
              <a:defRPr/>
            </a:pPr>
            <a:r>
              <a:rPr altLang="pt-BR" sz="2700"/>
              <a:t>Abertura financeira início: fim década 80, acelera nos anos 90</a:t>
            </a:r>
          </a:p>
          <a:p>
            <a:pPr marL="669925" lvl="1" indent="-325438">
              <a:lnSpc>
                <a:spcPct val="80000"/>
              </a:lnSpc>
              <a:defRPr/>
            </a:pPr>
            <a:r>
              <a:rPr altLang="pt-BR" sz="2400"/>
              <a:t>liberalização cambial – ampliação da conversibilidade da moeda nacional </a:t>
            </a:r>
          </a:p>
          <a:p>
            <a:pPr lvl="2">
              <a:lnSpc>
                <a:spcPct val="80000"/>
              </a:lnSpc>
              <a:defRPr/>
            </a:pPr>
            <a:r>
              <a:rPr altLang="pt-BR" sz="2000"/>
              <a:t>fim do mercado paralelo</a:t>
            </a:r>
          </a:p>
          <a:p>
            <a:pPr marL="669925" lvl="1" indent="-325438">
              <a:lnSpc>
                <a:spcPct val="80000"/>
              </a:lnSpc>
              <a:defRPr/>
            </a:pPr>
            <a:r>
              <a:rPr altLang="pt-BR" sz="2400"/>
              <a:t>Flexibilização do ingresso/saída de recursos externos na economia brasileira</a:t>
            </a:r>
          </a:p>
          <a:p>
            <a:pPr marL="342900" indent="-342900">
              <a:lnSpc>
                <a:spcPct val="80000"/>
              </a:lnSpc>
              <a:defRPr/>
            </a:pPr>
            <a:r>
              <a:rPr altLang="pt-BR" sz="2700"/>
              <a:t>Mecanismos</a:t>
            </a:r>
          </a:p>
          <a:p>
            <a:pPr marL="669925" lvl="1" indent="-325438">
              <a:lnSpc>
                <a:spcPct val="80000"/>
              </a:lnSpc>
              <a:defRPr/>
            </a:pPr>
            <a:r>
              <a:rPr altLang="pt-BR" sz="2400"/>
              <a:t>“Unificação” mercado cambial  e ampliação dos limites de aquisição de divisas e permissão para manter divisas e ativos denominados em moeda externa </a:t>
            </a:r>
          </a:p>
          <a:p>
            <a:pPr marL="669925" lvl="1" indent="-325438">
              <a:lnSpc>
                <a:spcPct val="80000"/>
              </a:lnSpc>
              <a:defRPr/>
            </a:pPr>
            <a:r>
              <a:rPr altLang="pt-BR" sz="2400"/>
              <a:t>Possibilidade de efetuar transferências e investimentos no exterior</a:t>
            </a:r>
          </a:p>
          <a:p>
            <a:pPr marL="669925" lvl="1" indent="-325438">
              <a:lnSpc>
                <a:spcPct val="80000"/>
              </a:lnSpc>
              <a:defRPr/>
            </a:pPr>
            <a:r>
              <a:rPr altLang="pt-BR" sz="2400"/>
              <a:t>Resolução 1832 (1991) que regula Anexo IV da resolução 1289 (87): permissão para investidores estrangeiros acessarem mercado de ações e de renda fixa brasileiros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6">
            <a:extLst>
              <a:ext uri="{FF2B5EF4-FFF2-40B4-BE49-F238E27FC236}">
                <a16:creationId xmlns:a16="http://schemas.microsoft.com/office/drawing/2014/main" id="{9EBF03C8-FD36-4ADD-AE9C-92B77DCF2BCD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fld id="{EB25054D-33E0-431C-9926-ABD40FFE7949}" type="slidenum">
              <a:rPr lang="en-US" altLang="pt-BR" sz="1400">
                <a:latin typeface="Times New Roman" panose="02020603050405020304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en-US" altLang="pt-BR" sz="140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A86FBF5-716B-4680-BD38-136652C95F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altLang="pt-BR" sz="3200"/>
              <a:t>Abertura (financeira) Balanço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1C90D7C-690C-4AC7-964A-93FCA67E4C47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785813" y="1566863"/>
            <a:ext cx="3995737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altLang="pt-BR" sz="2500" u="sng"/>
              <a:t>Positivos</a:t>
            </a:r>
            <a:endParaRPr altLang="pt-BR" sz="250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altLang="pt-BR" sz="2500"/>
              <a:t>integração dos mercados: melhora alocação de recursos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altLang="pt-BR" sz="2500"/>
              <a:t>diminui spread - custo da intermediação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69B81DE0-576E-499F-BDE8-AD185479F605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314950" y="1544638"/>
            <a:ext cx="4918075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</a:pPr>
            <a:r>
              <a:rPr altLang="pt-BR" sz="2500" u="sng"/>
              <a:t>Negativos</a:t>
            </a:r>
            <a:endParaRPr altLang="pt-BR" sz="2500"/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altLang="pt-BR" sz="2500"/>
              <a:t>instabilidade cresce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altLang="pt-BR" sz="2500"/>
              <a:t>aumento risco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altLang="pt-BR" sz="2500"/>
              <a:t>vulnerabilidade à crises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altLang="pt-BR" sz="1900"/>
              <a:t>crise sistêmica e efeito dominó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altLang="pt-BR" sz="2500"/>
              <a:t>dificuldade de ação das Autoridades nacionais:refém dos mercados</a:t>
            </a:r>
          </a:p>
        </p:txBody>
      </p:sp>
      <p:graphicFrame>
        <p:nvGraphicFramePr>
          <p:cNvPr id="45062" name="Object 8">
            <a:extLst>
              <a:ext uri="{FF2B5EF4-FFF2-40B4-BE49-F238E27FC236}">
                <a16:creationId xmlns:a16="http://schemas.microsoft.com/office/drawing/2014/main" id="{A9E25AD8-E558-479C-A249-A409A258F5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1750" y="4773613"/>
          <a:ext cx="2233613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Clip" r:id="rId4" imgW="4762500" imgH="3505200" progId="">
                  <p:embed/>
                </p:oleObj>
              </mc:Choice>
              <mc:Fallback>
                <p:oleObj name="Clip" r:id="rId4" imgW="4762500" imgH="35052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4773613"/>
                        <a:ext cx="2233613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063" name="Picture 9" descr="Resultado de imagem para globalização financeira">
            <a:extLst>
              <a:ext uri="{FF2B5EF4-FFF2-40B4-BE49-F238E27FC236}">
                <a16:creationId xmlns:a16="http://schemas.microsoft.com/office/drawing/2014/main" id="{577A0C3B-159E-4306-B563-3595FD97E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175" y="1422400"/>
            <a:ext cx="3044825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  <p:bldP spid="29700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>
            <a:extLst>
              <a:ext uri="{FF2B5EF4-FFF2-40B4-BE49-F238E27FC236}">
                <a16:creationId xmlns:a16="http://schemas.microsoft.com/office/drawing/2014/main" id="{D00FB689-449A-4B1F-B254-82B2F9EF45E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lIns="91440" rIns="91440" anchor="ctr"/>
          <a:lstStyle/>
          <a:p>
            <a:pPr algn="ctr"/>
            <a:r>
              <a:rPr altLang="pt-BR" sz="3600" b="1"/>
              <a:t>Defesa da abertura</a:t>
            </a:r>
          </a:p>
        </p:txBody>
      </p:sp>
      <p:sp>
        <p:nvSpPr>
          <p:cNvPr id="50179" name="Espaço Reservado para Conteúdo 2">
            <a:extLst>
              <a:ext uri="{FF2B5EF4-FFF2-40B4-BE49-F238E27FC236}">
                <a16:creationId xmlns:a16="http://schemas.microsoft.com/office/drawing/2014/main" id="{70DEEA7E-1AD2-4D0B-AA61-4411D74FE4E1}"/>
              </a:ext>
            </a:extLst>
          </p:cNvPr>
          <p:cNvSpPr>
            <a:spLocks noGrp="1"/>
          </p:cNvSpPr>
          <p:nvPr>
            <p:ph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altLang="pt-BR" sz="3300"/>
              <a:t>a liberdade de movimentação permite aumentar a eficiência com que opera a economia, </a:t>
            </a:r>
          </a:p>
          <a:p>
            <a:pPr lvl="1">
              <a:lnSpc>
                <a:spcPct val="80000"/>
              </a:lnSpc>
              <a:defRPr/>
            </a:pPr>
            <a:r>
              <a:rPr altLang="pt-BR" sz="2800"/>
              <a:t>o que seria particularmente benéfico a países em desenvolvimento, já que os capitais deveriam fluir dos países mais ricos, onde sua produtividade seria menor, para os mais pobres, onde sua escassez permitiria obter altos retornos.</a:t>
            </a:r>
          </a:p>
          <a:p>
            <a:pPr lvl="1">
              <a:lnSpc>
                <a:spcPct val="80000"/>
              </a:lnSpc>
              <a:defRPr/>
            </a:pPr>
            <a:r>
              <a:rPr altLang="pt-BR" sz="2800"/>
              <a:t>a remoção de barreiras à circulação de capital deveria levar a um aumento da poupança disponível para investimento nesses países, acelerando seu crescimento</a:t>
            </a:r>
          </a:p>
          <a:p>
            <a:pPr lvl="1">
              <a:lnSpc>
                <a:spcPct val="80000"/>
              </a:lnSpc>
              <a:defRPr/>
            </a:pPr>
            <a:r>
              <a:rPr altLang="pt-BR" sz="2500"/>
              <a:t>mesmo que se trate de capitais de curto prazo, que circulam pelo mundo em busca de oportunidades de arbitragem de taxas de juros.</a:t>
            </a:r>
          </a:p>
          <a:p>
            <a:pPr lvl="1">
              <a:lnSpc>
                <a:spcPct val="80000"/>
              </a:lnSpc>
              <a:defRPr/>
            </a:pPr>
            <a:endParaRPr altLang="pt-BR" sz="280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>
            <a:extLst>
              <a:ext uri="{FF2B5EF4-FFF2-40B4-BE49-F238E27FC236}">
                <a16:creationId xmlns:a16="http://schemas.microsoft.com/office/drawing/2014/main" id="{CCD2E965-B070-4436-8663-98DF5AB9B4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0688" y="0"/>
            <a:ext cx="12179300" cy="1447800"/>
          </a:xfrm>
        </p:spPr>
        <p:txBody>
          <a:bodyPr lIns="91440" rIns="91440" anchor="ctr"/>
          <a:lstStyle/>
          <a:p>
            <a:pPr algn="ctr"/>
            <a:r>
              <a:rPr altLang="pt-BR" sz="3200"/>
              <a:t>A racionalidade atual para os controles de capital: </a:t>
            </a:r>
            <a:br>
              <a:rPr altLang="pt-BR" sz="3200"/>
            </a:br>
            <a:r>
              <a:rPr altLang="pt-BR" sz="3200" b="1" u="sng"/>
              <a:t>os grandes medos</a:t>
            </a:r>
            <a:r>
              <a:rPr altLang="pt-BR" sz="240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CC8E7-D0F4-4DE1-B9BF-4F9362F9A1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619250"/>
            <a:ext cx="11245850" cy="4608513"/>
          </a:xfrm>
        </p:spPr>
        <p:txBody>
          <a:bodyPr wrap="square" lIns="91440" rIns="9144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altLang="pt-BR" sz="2400"/>
              <a:t>Medo do “hot money”</a:t>
            </a:r>
          </a:p>
          <a:p>
            <a:pPr lvl="1">
              <a:lnSpc>
                <a:spcPct val="80000"/>
              </a:lnSpc>
              <a:defRPr/>
            </a:pPr>
            <a:r>
              <a:rPr altLang="pt-BR" sz="1800"/>
              <a:t>Entrada de recursos pode ser fugaz , vantagens (ou esterilização dos problemas) da entrada inicial não compensam problemas de saída </a:t>
            </a:r>
          </a:p>
          <a:p>
            <a:pPr>
              <a:lnSpc>
                <a:spcPct val="80000"/>
              </a:lnSpc>
              <a:defRPr/>
            </a:pPr>
            <a:r>
              <a:rPr altLang="pt-BR" sz="2400"/>
              <a:t>Medo de um afluxo excessivo</a:t>
            </a:r>
          </a:p>
          <a:p>
            <a:pPr lvl="1">
              <a:lnSpc>
                <a:spcPct val="80000"/>
              </a:lnSpc>
              <a:defRPr/>
            </a:pPr>
            <a:r>
              <a:rPr altLang="pt-BR" sz="1800"/>
              <a:t>Nem tudo é hot money, mas às vezes o volume dos fluxos é considerado excessivo.</a:t>
            </a:r>
          </a:p>
          <a:p>
            <a:pPr lvl="1">
              <a:lnSpc>
                <a:spcPct val="80000"/>
              </a:lnSpc>
              <a:defRPr/>
            </a:pPr>
            <a:r>
              <a:rPr altLang="pt-BR" sz="1800"/>
              <a:t>Um grande volume de entrada de capitais, sobretudo quando é indiscriminado na busca de rendimentos mais elevados traz problemas para o sistema financeiro. </a:t>
            </a:r>
          </a:p>
          <a:p>
            <a:pPr lvl="2">
              <a:lnSpc>
                <a:spcPct val="80000"/>
              </a:lnSpc>
              <a:defRPr/>
            </a:pPr>
            <a:r>
              <a:rPr altLang="pt-BR" sz="1600"/>
              <a:t>podem ser combustível para bolhas de preços de ativos </a:t>
            </a:r>
          </a:p>
          <a:p>
            <a:pPr lvl="2">
              <a:lnSpc>
                <a:spcPct val="80000"/>
              </a:lnSpc>
              <a:defRPr/>
            </a:pPr>
            <a:r>
              <a:rPr altLang="pt-BR" sz="1600"/>
              <a:t>Podem incentivar a uma exposição excessiva a risco (ou à sua subestimação)</a:t>
            </a:r>
          </a:p>
          <a:p>
            <a:pPr>
              <a:lnSpc>
                <a:spcPct val="80000"/>
              </a:lnSpc>
              <a:defRPr/>
            </a:pPr>
            <a:r>
              <a:rPr altLang="pt-BR" sz="2400"/>
              <a:t>Medo de valorização cambial</a:t>
            </a:r>
          </a:p>
          <a:p>
            <a:pPr lvl="1">
              <a:defRPr/>
            </a:pPr>
            <a:r>
              <a:rPr altLang="pt-BR" sz="1800"/>
              <a:t>Problemas de competitividade dos produtos industrializados</a:t>
            </a:r>
          </a:p>
          <a:p>
            <a:pPr>
              <a:defRPr/>
            </a:pPr>
            <a:r>
              <a:rPr altLang="pt-BR" sz="2400"/>
              <a:t>Medo da perda da soberania na condução da política econômica (perda de autonomia na política Monetária)</a:t>
            </a:r>
          </a:p>
          <a:p>
            <a:pPr lvl="1">
              <a:defRPr/>
            </a:pPr>
            <a:r>
              <a:rPr altLang="pt-BR" sz="1800"/>
              <a:t>Trindade impossível: estabilidade cambio, liberdade de fluxos e autonomia na política monetária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altLang="pt-BR" sz="1900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>
            <a:extLst>
              <a:ext uri="{FF2B5EF4-FFF2-40B4-BE49-F238E27FC236}">
                <a16:creationId xmlns:a16="http://schemas.microsoft.com/office/drawing/2014/main" id="{A4180F09-B43B-4957-BE5E-51BBC073DFF5}"/>
              </a:ext>
            </a:extLst>
          </p:cNvPr>
          <p:cNvGrpSpPr>
            <a:grpSpLocks/>
          </p:cNvGrpSpPr>
          <p:nvPr/>
        </p:nvGrpSpPr>
        <p:grpSpPr bwMode="auto">
          <a:xfrm>
            <a:off x="2711450" y="765175"/>
            <a:ext cx="7416800" cy="5111750"/>
            <a:chOff x="1008" y="1059"/>
            <a:chExt cx="3768" cy="2733"/>
          </a:xfrm>
        </p:grpSpPr>
        <p:sp>
          <p:nvSpPr>
            <p:cNvPr id="49158" name="AutoShape 3">
              <a:extLst>
                <a:ext uri="{FF2B5EF4-FFF2-40B4-BE49-F238E27FC236}">
                  <a16:creationId xmlns:a16="http://schemas.microsoft.com/office/drawing/2014/main" id="{F5B5F924-CFF8-4AB3-86FC-B54C758EE1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915" y="1617"/>
              <a:ext cx="1942" cy="1675"/>
            </a:xfrm>
            <a:prstGeom prst="triangle">
              <a:avLst>
                <a:gd name="adj" fmla="val 50000"/>
              </a:avLst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8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Euphemia" panose="020B05030401020201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Euphemia" panose="020B05030401020201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49159" name="Oval 4">
              <a:extLst>
                <a:ext uri="{FF2B5EF4-FFF2-40B4-BE49-F238E27FC236}">
                  <a16:creationId xmlns:a16="http://schemas.microsoft.com/office/drawing/2014/main" id="{1855BFEA-6CE7-4BD6-AC6B-A4D42275D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234"/>
              <a:ext cx="1116" cy="55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8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Euphemia" panose="020B05030401020201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Euphemia" panose="020B05030401020201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49160" name="Oval 5">
              <a:extLst>
                <a:ext uri="{FF2B5EF4-FFF2-40B4-BE49-F238E27FC236}">
                  <a16:creationId xmlns:a16="http://schemas.microsoft.com/office/drawing/2014/main" id="{EF49E604-D993-42F1-B8CF-CCFBB0105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4" y="1059"/>
              <a:ext cx="1116" cy="558"/>
            </a:xfrm>
            <a:prstGeom prst="ellipse">
              <a:avLst/>
            </a:prstGeom>
            <a:solidFill>
              <a:srgbClr val="FFBE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8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Euphemia" panose="020B05030401020201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Euphemia" panose="020B05030401020201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49161" name="Oval 6">
              <a:extLst>
                <a:ext uri="{FF2B5EF4-FFF2-40B4-BE49-F238E27FC236}">
                  <a16:creationId xmlns:a16="http://schemas.microsoft.com/office/drawing/2014/main" id="{1D41B709-BE32-4CED-9715-94033CA13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3234"/>
              <a:ext cx="1116" cy="558"/>
            </a:xfrm>
            <a:prstGeom prst="ellipse">
              <a:avLst/>
            </a:prstGeom>
            <a:solidFill>
              <a:srgbClr val="D8EBB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8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Euphemia" panose="020B05030401020201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Euphemia" panose="020B05030401020201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Euphemia" panose="020B05030401020201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</p:grpSp>
      <p:sp>
        <p:nvSpPr>
          <p:cNvPr id="49155" name="Text Box 7">
            <a:extLst>
              <a:ext uri="{FF2B5EF4-FFF2-40B4-BE49-F238E27FC236}">
                <a16:creationId xmlns:a16="http://schemas.microsoft.com/office/drawing/2014/main" id="{18B74E03-30DA-4482-9661-63FF30717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836613"/>
            <a:ext cx="15113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t-BR" altLang="pt-BR" sz="2400" b="1">
                <a:solidFill>
                  <a:srgbClr val="333399"/>
                </a:solidFill>
                <a:latin typeface="Arial" panose="020B0604020202020204" pitchFamily="34" charset="0"/>
              </a:rPr>
              <a:t>Cambio fixo</a:t>
            </a:r>
            <a:r>
              <a:rPr lang="pt-BR" altLang="pt-BR" sz="2800" b="1">
                <a:solidFill>
                  <a:srgbClr val="333399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9156" name="Text Box 8">
            <a:extLst>
              <a:ext uri="{FF2B5EF4-FFF2-40B4-BE49-F238E27FC236}">
                <a16:creationId xmlns:a16="http://schemas.microsoft.com/office/drawing/2014/main" id="{F1D8BB92-FC47-445A-9E6F-8FC96FA36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4941888"/>
            <a:ext cx="172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t-BR" altLang="pt-BR" b="1">
                <a:solidFill>
                  <a:srgbClr val="333399"/>
                </a:solidFill>
                <a:latin typeface="Arial" panose="020B0604020202020204" pitchFamily="34" charset="0"/>
              </a:rPr>
              <a:t>Mobilidade  de capital</a:t>
            </a:r>
          </a:p>
        </p:txBody>
      </p:sp>
      <p:sp>
        <p:nvSpPr>
          <p:cNvPr id="49157" name="Text Box 9">
            <a:extLst>
              <a:ext uri="{FF2B5EF4-FFF2-40B4-BE49-F238E27FC236}">
                <a16:creationId xmlns:a16="http://schemas.microsoft.com/office/drawing/2014/main" id="{1CFF5474-F400-46F7-8114-C1E19925A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8025" y="4868863"/>
            <a:ext cx="15113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t-BR" altLang="pt-BR" sz="1800" b="1">
                <a:solidFill>
                  <a:srgbClr val="333399"/>
                </a:solidFill>
                <a:latin typeface="Arial" panose="020B0604020202020204" pitchFamily="34" charset="0"/>
              </a:rPr>
              <a:t>Autonomia política monetária</a:t>
            </a: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>
            <a:extLst>
              <a:ext uri="{FF2B5EF4-FFF2-40B4-BE49-F238E27FC236}">
                <a16:creationId xmlns:a16="http://schemas.microsoft.com/office/drawing/2014/main" id="{4711DE90-D9A4-4E9D-A4C2-CA002297A9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1557338"/>
            <a:ext cx="10890250" cy="50053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None/>
            </a:pPr>
            <a:endParaRPr altLang="pt-BR" sz="3300"/>
          </a:p>
          <a:p>
            <a:pPr marL="1022350" lvl="2" indent="-350838">
              <a:lnSpc>
                <a:spcPct val="95000"/>
              </a:lnSpc>
            </a:pPr>
            <a:r>
              <a:rPr altLang="pt-BR" sz="2800"/>
              <a:t>Renegociação da dívida externa</a:t>
            </a:r>
          </a:p>
          <a:p>
            <a:pPr marL="1339850" lvl="3" indent="-315913">
              <a:lnSpc>
                <a:spcPct val="95000"/>
              </a:lnSpc>
            </a:pPr>
            <a:r>
              <a:rPr altLang="pt-BR" sz="2300"/>
              <a:t>Plano Brady</a:t>
            </a:r>
          </a:p>
          <a:p>
            <a:pPr marL="1022350" lvl="2" indent="-350838">
              <a:lnSpc>
                <a:spcPct val="95000"/>
              </a:lnSpc>
            </a:pPr>
            <a:r>
              <a:rPr altLang="pt-BR" sz="2800"/>
              <a:t>Abertura financeira</a:t>
            </a:r>
          </a:p>
          <a:p>
            <a:pPr marL="1339850" lvl="3" indent="-315913">
              <a:lnSpc>
                <a:spcPct val="95000"/>
              </a:lnSpc>
            </a:pPr>
            <a:r>
              <a:rPr altLang="pt-BR" sz="2400"/>
              <a:t>Possibilidade de financiamento externo</a:t>
            </a:r>
          </a:p>
          <a:p>
            <a:pPr marL="1022350" lvl="2" indent="-350838">
              <a:lnSpc>
                <a:spcPct val="95000"/>
              </a:lnSpc>
            </a:pPr>
            <a:r>
              <a:rPr altLang="pt-BR" sz="2800"/>
              <a:t>Política Monetária austera e cambio “fixo”</a:t>
            </a:r>
          </a:p>
          <a:p>
            <a:pPr marL="1339850" lvl="3" indent="-315913">
              <a:lnSpc>
                <a:spcPct val="95000"/>
              </a:lnSpc>
            </a:pPr>
            <a:r>
              <a:rPr altLang="pt-BR" sz="2300"/>
              <a:t>Juros elevados </a:t>
            </a:r>
          </a:p>
          <a:p>
            <a:pPr marL="1022350" lvl="2" indent="-350838">
              <a:lnSpc>
                <a:spcPct val="95000"/>
              </a:lnSpc>
            </a:pPr>
            <a:r>
              <a:rPr altLang="pt-BR" sz="2900"/>
              <a:t>Reversão do Balanço de Pagamentos </a:t>
            </a:r>
          </a:p>
          <a:p>
            <a:pPr marL="1339850" lvl="3" indent="-315913">
              <a:lnSpc>
                <a:spcPct val="95000"/>
              </a:lnSpc>
              <a:buSzPct val="125000"/>
              <a:buFont typeface="Wingdings" panose="05000000000000000000" pitchFamily="2" charset="2"/>
              <a:buChar char="è"/>
            </a:pPr>
            <a:r>
              <a:rPr altLang="pt-BR" sz="2300"/>
              <a:t> Existência de reservas</a:t>
            </a:r>
          </a:p>
          <a:p>
            <a:pPr marL="1339850" lvl="3" indent="-315913">
              <a:lnSpc>
                <a:spcPct val="95000"/>
              </a:lnSpc>
              <a:buSzPct val="125000"/>
              <a:buFont typeface="Wingdings" panose="05000000000000000000" pitchFamily="2" charset="2"/>
              <a:buChar char="è"/>
            </a:pPr>
            <a:r>
              <a:rPr altLang="pt-BR" sz="2300"/>
              <a:t> Possibilidade de financiamento externo</a:t>
            </a:r>
          </a:p>
        </p:txBody>
      </p:sp>
      <p:pic>
        <p:nvPicPr>
          <p:cNvPr id="51203" name="Picture 4" descr="marcilio">
            <a:hlinkClick r:id="rId3"/>
            <a:extLst>
              <a:ext uri="{FF2B5EF4-FFF2-40B4-BE49-F238E27FC236}">
                <a16:creationId xmlns:a16="http://schemas.microsoft.com/office/drawing/2014/main" id="{865CF34F-B97D-4E9D-9EE2-983E50279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1700213"/>
            <a:ext cx="2625725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Título 1">
            <a:extLst>
              <a:ext uri="{FF2B5EF4-FFF2-40B4-BE49-F238E27FC236}">
                <a16:creationId xmlns:a16="http://schemas.microsoft.com/office/drawing/2014/main" id="{9532373D-52E7-4201-9CF8-7AA2E63C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pt-BR"/>
              <a:t>Marcilio Marques Moreira (maio 91 – abril 1992)</a:t>
            </a:r>
            <a:br>
              <a:rPr altLang="pt-BR"/>
            </a:br>
            <a:endParaRPr altLang="pt-BR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>
            <a:extLst>
              <a:ext uri="{FF2B5EF4-FFF2-40B4-BE49-F238E27FC236}">
                <a16:creationId xmlns:a16="http://schemas.microsoft.com/office/drawing/2014/main" id="{7BCE2ED2-0C55-4C0D-84CF-52688AD27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547688"/>
            <a:ext cx="11531600" cy="585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E655B72-3807-4919-AECA-6FFA1815B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74700"/>
          </a:xfrm>
        </p:spPr>
        <p:txBody>
          <a:bodyPr/>
          <a:lstStyle/>
          <a:p>
            <a:r>
              <a:rPr altLang="pt-BR"/>
              <a:t>Brasil: tradição protecionista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B8A030C-A0C8-4F0D-A146-992EAEE09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7063" y="1484313"/>
            <a:ext cx="9717087" cy="50403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altLang="pt-BR" sz="2400"/>
              <a:t>Substituição de importações </a:t>
            </a:r>
          </a:p>
          <a:p>
            <a:pPr lvl="1"/>
            <a:r>
              <a:rPr altLang="pt-BR" sz="2000"/>
              <a:t>baseado em mecanismos tarifários e não tarifários de proteção à industria produtora interna</a:t>
            </a:r>
          </a:p>
          <a:p>
            <a:pPr lvl="2"/>
            <a:r>
              <a:rPr altLang="pt-BR" sz="1800"/>
              <a:t>GV e Dutra – licenciamento de importações</a:t>
            </a:r>
          </a:p>
          <a:p>
            <a:pPr lvl="2"/>
            <a:r>
              <a:rPr altLang="pt-BR" sz="1800"/>
              <a:t>GV – cambio múltiplo</a:t>
            </a:r>
          </a:p>
          <a:p>
            <a:pPr lvl="2"/>
            <a:r>
              <a:rPr altLang="pt-BR" sz="1800"/>
              <a:t>JK – reforma tarifária</a:t>
            </a:r>
          </a:p>
          <a:p>
            <a:r>
              <a:rPr altLang="pt-BR" sz="2400"/>
              <a:t>entre 1957 e 1988, a estrutura tarifária no Brasil caracterizou-se</a:t>
            </a:r>
          </a:p>
          <a:p>
            <a:pPr lvl="1"/>
            <a:r>
              <a:rPr altLang="pt-BR" sz="2000"/>
              <a:t>estabilidade das alíquotas </a:t>
            </a:r>
          </a:p>
          <a:p>
            <a:pPr lvl="1"/>
            <a:r>
              <a:rPr altLang="pt-BR" sz="2000"/>
              <a:t>pela vigência de médias elevadas, mas dispersão também elevadas</a:t>
            </a:r>
          </a:p>
          <a:p>
            <a:pPr lvl="1"/>
            <a:r>
              <a:rPr altLang="pt-BR" sz="2000"/>
              <a:t>proliferação de regimes especiais de importações </a:t>
            </a:r>
          </a:p>
          <a:p>
            <a:pPr lvl="1"/>
            <a:r>
              <a:rPr altLang="pt-BR" sz="2000"/>
              <a:t>Existência de importantes  barreiras não-tarifárias; </a:t>
            </a:r>
          </a:p>
          <a:p>
            <a:r>
              <a:rPr altLang="pt-BR" sz="2400"/>
              <a:t>Décadas de 70 e 80 – amplia-se a proteção em função das crises</a:t>
            </a: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2">
            <a:extLst>
              <a:ext uri="{FF2B5EF4-FFF2-40B4-BE49-F238E27FC236}">
                <a16:creationId xmlns:a16="http://schemas.microsoft.com/office/drawing/2014/main" id="{45520E0E-AA9F-4511-AAE2-28D60C7B38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575" y="655638"/>
          <a:ext cx="11150600" cy="624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Gráfico" r:id="rId4" imgW="7267575" imgH="3771900" progId="Excel.Sheet.8">
                  <p:embed/>
                </p:oleObj>
              </mc:Choice>
              <mc:Fallback>
                <p:oleObj name="Gráfico" r:id="rId4" imgW="7267575" imgH="3771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655638"/>
                        <a:ext cx="11150600" cy="624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ECB3EB8D-C9BF-49BC-AF3E-FCAC40985C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7025" y="2851150"/>
            <a:ext cx="6305550" cy="2219325"/>
          </a:xfrm>
        </p:spPr>
        <p:txBody>
          <a:bodyPr/>
          <a:lstStyle/>
          <a:p>
            <a:r>
              <a:rPr altLang="pt-BR" sz="4800" cap="none"/>
              <a:t>ABERTURA:</a:t>
            </a:r>
            <a:br>
              <a:rPr altLang="pt-BR" sz="4800" cap="none"/>
            </a:br>
            <a:r>
              <a:rPr altLang="pt-BR" sz="4800" cap="none"/>
              <a:t>	COMERCIAL</a:t>
            </a:r>
            <a:br>
              <a:rPr altLang="pt-BR" sz="4800" cap="none"/>
            </a:br>
            <a:r>
              <a:rPr altLang="pt-BR" sz="1100" cap="none"/>
              <a:t>	</a:t>
            </a:r>
            <a:r>
              <a:rPr altLang="pt-BR" sz="4800" cap="none"/>
              <a:t/>
            </a:r>
            <a:br>
              <a:rPr altLang="pt-BR" sz="4800" cap="none"/>
            </a:br>
            <a:r>
              <a:rPr altLang="pt-BR" sz="4800" cap="none"/>
              <a:t>	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2D9B981-040F-4349-9895-11FD9DCFA04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81825" y="1311275"/>
            <a:ext cx="5210175" cy="4208463"/>
          </a:xfrm>
        </p:spPr>
      </p:sp>
      <p:pic>
        <p:nvPicPr>
          <p:cNvPr id="29700" name="Picture 5" descr="1369722719">
            <a:extLst>
              <a:ext uri="{FF2B5EF4-FFF2-40B4-BE49-F238E27FC236}">
                <a16:creationId xmlns:a16="http://schemas.microsoft.com/office/drawing/2014/main" id="{9474609D-0C21-42F3-B4A5-8B2B5BD84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175" y="1725613"/>
            <a:ext cx="5203825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00D42883-33A7-4E7E-B790-FE4A0F6692B9}"/>
              </a:ext>
            </a:extLst>
          </p:cNvPr>
          <p:cNvSpPr txBox="1">
            <a:spLocks noGrp="1"/>
          </p:cNvSpPr>
          <p:nvPr/>
        </p:nvSpPr>
        <p:spPr bwMode="auto">
          <a:xfrm>
            <a:off x="1981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r>
              <a:rPr lang="pt-BR" sz="1200">
                <a:latin typeface="+mj-lt"/>
              </a:rPr>
              <a:t>Parte IV Capítulo 21</a:t>
            </a:r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3DC98BD4-9172-4478-A0D6-C13CCF4A8C34}"/>
              </a:ext>
            </a:extLst>
          </p:cNvPr>
          <p:cNvSpPr txBox="1">
            <a:spLocks noGrp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defRPr/>
            </a:pPr>
            <a:r>
              <a:rPr lang="pt-BR" sz="1200">
                <a:latin typeface="+mj-lt"/>
              </a:rPr>
              <a:t>Gremaud, Vasconcellos e Toneto Jr.</a:t>
            </a:r>
          </a:p>
        </p:txBody>
      </p:sp>
      <p:sp>
        <p:nvSpPr>
          <p:cNvPr id="31748" name="Espaço Reservado para Número de Slide 5">
            <a:extLst>
              <a:ext uri="{FF2B5EF4-FFF2-40B4-BE49-F238E27FC236}">
                <a16:creationId xmlns:a16="http://schemas.microsoft.com/office/drawing/2014/main" id="{723E347B-63C9-4E96-9A05-7FF5BC54A6F3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7494BC5-96F9-4357-B934-883E9DA2A65C}" type="slidenum">
              <a:rPr lang="pt-BR" altLang="pt-BR" sz="1200">
                <a:latin typeface="Plantagenet Cherokee" panose="02020602070100000000" pitchFamily="18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latin typeface="Plantagenet Cherokee" panose="02020602070100000000" pitchFamily="18" charset="0"/>
            </a:endParaRPr>
          </a:p>
        </p:txBody>
      </p:sp>
      <p:sp>
        <p:nvSpPr>
          <p:cNvPr id="31749" name="Rectangle 2">
            <a:extLst>
              <a:ext uri="{FF2B5EF4-FFF2-40B4-BE49-F238E27FC236}">
                <a16:creationId xmlns:a16="http://schemas.microsoft.com/office/drawing/2014/main" id="{7A8F4691-0E56-420E-BEEC-BB22F8C1EF3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93950" y="236538"/>
            <a:ext cx="7704138" cy="501650"/>
          </a:xfrm>
        </p:spPr>
        <p:txBody>
          <a:bodyPr anchor="t"/>
          <a:lstStyle/>
          <a:p>
            <a:r>
              <a:rPr altLang="pt-BR"/>
              <a:t>Abertura Comercial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D1A04128-C57D-49AF-8209-4E70B42CD51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68300" y="1557338"/>
            <a:ext cx="11533188" cy="4538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altLang="pt-BR" sz="2700"/>
              <a:t>Início Governo Sarney: abole regimes especiais de importação, início redução de tarifas</a:t>
            </a:r>
          </a:p>
          <a:p>
            <a:pPr marL="342900" indent="-342900"/>
            <a:r>
              <a:rPr altLang="pt-BR" sz="2700"/>
              <a:t>Collor: extingue várias barreiras não tarifárias, aprofunda e acelera redução da tarifa média</a:t>
            </a:r>
          </a:p>
          <a:p>
            <a:pPr marL="342900" indent="-342900"/>
            <a:r>
              <a:rPr altLang="pt-BR" sz="2700"/>
              <a:t>FHC: diminui ritmo e submete a considerações de Política Econômica</a:t>
            </a:r>
          </a:p>
          <a:p>
            <a:pPr marL="342900" indent="-342900">
              <a:buFont typeface="Wingdings" panose="05000000000000000000" pitchFamily="2" charset="2"/>
              <a:buNone/>
            </a:pPr>
            <a:endParaRPr altLang="pt-BR"/>
          </a:p>
          <a:p>
            <a:pPr marL="669925" lvl="1" indent="-325438"/>
            <a:endParaRPr altLang="pt-BR"/>
          </a:p>
        </p:txBody>
      </p:sp>
      <p:pic>
        <p:nvPicPr>
          <p:cNvPr id="153604" name="Picture 4">
            <a:extLst>
              <a:ext uri="{FF2B5EF4-FFF2-40B4-BE49-F238E27FC236}">
                <a16:creationId xmlns:a16="http://schemas.microsoft.com/office/drawing/2014/main" id="{BC6654E8-DB25-448F-AB97-23CC7BB3B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2663" y="4044950"/>
            <a:ext cx="10414000" cy="26558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437" name="Group 357">
            <a:extLst>
              <a:ext uri="{FF2B5EF4-FFF2-40B4-BE49-F238E27FC236}">
                <a16:creationId xmlns:a16="http://schemas.microsoft.com/office/drawing/2014/main" id="{CC15840D-AEE3-4A7F-9C3C-C27401D4DEBC}"/>
              </a:ext>
            </a:extLst>
          </p:cNvPr>
          <p:cNvGraphicFramePr>
            <a:graphicFrameLocks noGrp="1"/>
          </p:cNvGraphicFramePr>
          <p:nvPr/>
        </p:nvGraphicFramePr>
        <p:xfrm>
          <a:off x="860425" y="1916113"/>
          <a:ext cx="10848976" cy="4498974"/>
        </p:xfrm>
        <a:graphic>
          <a:graphicData uri="http://schemas.openxmlformats.org/drawingml/2006/table">
            <a:tbl>
              <a:tblPr/>
              <a:tblGrid>
                <a:gridCol w="4672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988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Discrimina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ç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ão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1990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1991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1992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1993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1994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Prep. 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à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 base de cereais e farin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á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ceos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51,47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49,71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37,35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21,67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21,37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Produtos Qu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micos Inorgânicos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13,29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7,56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7,04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5,09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4,52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Produtos Qu</a:t>
                      </a: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micos Orgânicos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20,56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14,48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13,96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13,05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12,19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Caldeiras, m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á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quinas e inst. mecânicos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36,30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28,70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24,54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20,16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19,33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á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quinas, aparelhos e mat. el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tricos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38,53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31,55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26,88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22,14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19,02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Ve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culos, autom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ó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veis, tratores etc.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62,34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47,78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40,68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32,22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27,27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Instrum. e aparelhos 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ó</a:t>
                      </a: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tica e fotografia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29,97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25,63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21,24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19,34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17,77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886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Brinq., jogos, art. diversões e esportes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88,69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71,63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51,56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40,75</a:t>
                      </a:r>
                      <a:endParaRPr kumimoji="0" 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 charset="0"/>
                          <a:cs typeface="Times New Roman" pitchFamily="18" charset="0"/>
                        </a:rPr>
                        <a:t>26,63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866" name="Rectangle 358">
            <a:extLst>
              <a:ext uri="{FF2B5EF4-FFF2-40B4-BE49-F238E27FC236}">
                <a16:creationId xmlns:a16="http://schemas.microsoft.com/office/drawing/2014/main" id="{EC951A54-5564-4CE1-94A6-41BE13BE6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pt-BR" sz="3800" b="1"/>
              <a:t>TARIFA ADUANEIRA</a:t>
            </a:r>
            <a:br>
              <a:rPr altLang="pt-BR" sz="3800" b="1"/>
            </a:br>
            <a:r>
              <a:rPr altLang="pt-BR" sz="3800" b="1"/>
              <a:t>ALÍQUOTAS MODAIS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>
            <a:extLst>
              <a:ext uri="{FF2B5EF4-FFF2-40B4-BE49-F238E27FC236}">
                <a16:creationId xmlns:a16="http://schemas.microsoft.com/office/drawing/2014/main" id="{607A1F20-B30A-4881-8C34-776D8C0C49A3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Euphemia" panose="020B05030401020201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Euphemia" panose="020B05030401020201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C080042E-26C1-444B-8BA7-838FB9DA327E}" type="slidenum">
              <a:rPr lang="pt-BR" altLang="pt-BR" sz="1200">
                <a:latin typeface="Plantagenet Cherokee" panose="02020602070100000000" pitchFamily="18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latin typeface="Plantagenet Cherokee" panose="02020602070100000000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1ECB96A-BC86-496E-9FA1-9B6DBCA388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847850" y="260350"/>
            <a:ext cx="8520113" cy="735013"/>
          </a:xfrm>
        </p:spPr>
        <p:txBody>
          <a:bodyPr anchor="t"/>
          <a:lstStyle/>
          <a:p>
            <a:r>
              <a:rPr altLang="pt-BR" sz="3600"/>
              <a:t>Abertura Comercial: defesas e críticas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329C76F3-60A7-4AA5-AE45-0EE5D167446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0850" y="1601788"/>
            <a:ext cx="11285538" cy="4641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altLang="pt-BR" sz="2700"/>
              <a:t>Aumenta bem estar dos consumidores pois estes passam a ter acesso a uma infinidade de produtos antes inacessíveis</a:t>
            </a:r>
          </a:p>
          <a:p>
            <a:pPr marL="342900" indent="-342900"/>
            <a:r>
              <a:rPr altLang="pt-BR" sz="2700"/>
              <a:t>Força readequação dos setores produtivos nacionais: choque de competitividade</a:t>
            </a:r>
          </a:p>
          <a:p>
            <a:pPr marL="342900" indent="-342900"/>
            <a:r>
              <a:rPr altLang="pt-BR" sz="2700"/>
              <a:t>importante para sucesso da Estabilização</a:t>
            </a:r>
          </a:p>
          <a:p>
            <a:pPr marL="342900" indent="-342900"/>
            <a:r>
              <a:rPr altLang="pt-BR" sz="2700"/>
              <a:t>Críticas: </a:t>
            </a:r>
            <a:r>
              <a:rPr altLang="pt-BR" sz="2400"/>
              <a:t>abertura comercial muito rápida e associada com abertura financeira e valorização cambial </a:t>
            </a:r>
          </a:p>
          <a:p>
            <a:pPr marL="669925" lvl="1" indent="-325438"/>
            <a:r>
              <a:rPr altLang="pt-BR" sz="2400"/>
              <a:t>custos sociais excessivos</a:t>
            </a:r>
          </a:p>
          <a:p>
            <a:pPr marL="1127125" lvl="2" indent="-325438"/>
            <a:r>
              <a:rPr altLang="pt-BR" sz="2200"/>
              <a:t>Fechamento de empresas, desemprego, informalização</a:t>
            </a:r>
          </a:p>
          <a:p>
            <a:pPr marL="669925" lvl="1" indent="-325438"/>
            <a:r>
              <a:rPr altLang="pt-BR" sz="2400"/>
              <a:t>Deterioração da balança comercial e do BP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97DCCB9-41E0-4455-AC58-7C536BE08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altLang="pt-BR"/>
              <a:t>Abertura comercial - FHC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1E98CC0-C97C-49E8-8B8F-BF567FCD3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600200"/>
            <a:ext cx="11669713" cy="49371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altLang="pt-BR" sz="2800"/>
              <a:t>Em 1995, com o Plano Real já em vigor a condução da política de importações passou a se subordinar aos objetivos da estabilização de preços e proteção (mesmo que moderada) dos setores mais afetados pela recente abertura.</a:t>
            </a:r>
          </a:p>
          <a:p>
            <a:r>
              <a:rPr altLang="pt-BR" sz="2800"/>
              <a:t>Esses dois interesses passam a exercer pressões antagônicas, já que o primeiro demanda maior abertura da economia para as importações, enquanto o segundo baseia-se no oposto.</a:t>
            </a:r>
          </a:p>
          <a:p>
            <a:pPr lvl="1"/>
            <a:r>
              <a:rPr altLang="pt-BR" sz="2400"/>
              <a:t>tendência de queda da tarifa média de importação até 1995</a:t>
            </a:r>
          </a:p>
          <a:p>
            <a:pPr lvl="1"/>
            <a:r>
              <a:rPr altLang="pt-BR" sz="2400"/>
              <a:t>a partir de meados de meados de 1995, no entanto, observou-se pequeno viés de alta nas alíquotas de importação</a:t>
            </a:r>
          </a:p>
          <a:p>
            <a:pPr lvl="2"/>
            <a:r>
              <a:rPr altLang="pt-BR" sz="2000"/>
              <a:t> tentativa de conter o aumento do déficit em conta corrente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782" y="73892"/>
            <a:ext cx="12044218" cy="1186730"/>
          </a:xfrm>
        </p:spPr>
        <p:txBody>
          <a:bodyPr/>
          <a:lstStyle/>
          <a:p>
            <a:pPr algn="ctr"/>
            <a:r>
              <a:rPr lang="pt-BR" altLang="pt-BR" sz="4000" dirty="0"/>
              <a:t>Abertura Comercial mais um aspecto: </a:t>
            </a:r>
            <a:r>
              <a:rPr lang="pt-BR" altLang="pt-BR" sz="4000" dirty="0" smtClean="0"/>
              <a:t/>
            </a:r>
            <a:br>
              <a:rPr lang="pt-BR" altLang="pt-BR" sz="4000" dirty="0" smtClean="0"/>
            </a:br>
            <a:r>
              <a:rPr lang="pt-BR" altLang="pt-BR" sz="4000" dirty="0" smtClean="0"/>
              <a:t>a </a:t>
            </a:r>
            <a:r>
              <a:rPr lang="pt-BR" altLang="pt-BR" sz="4000" dirty="0"/>
              <a:t>Integração Regional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4" y="1557338"/>
            <a:ext cx="10001539" cy="4525962"/>
          </a:xfrm>
        </p:spPr>
        <p:txBody>
          <a:bodyPr>
            <a:noAutofit/>
          </a:bodyPr>
          <a:lstStyle/>
          <a:p>
            <a:r>
              <a:rPr lang="pt-BR" altLang="pt-BR" sz="4000" dirty="0"/>
              <a:t>A evolução em direção ao Mercosul</a:t>
            </a:r>
          </a:p>
          <a:p>
            <a:pPr lvl="1"/>
            <a:r>
              <a:rPr lang="pt-BR" altLang="pt-BR" sz="3200" dirty="0"/>
              <a:t>1960: ALALC</a:t>
            </a:r>
          </a:p>
          <a:p>
            <a:pPr lvl="1"/>
            <a:r>
              <a:rPr lang="pt-BR" altLang="pt-BR" sz="3200" dirty="0"/>
              <a:t>1980: ALADI</a:t>
            </a:r>
          </a:p>
          <a:p>
            <a:pPr lvl="1"/>
            <a:r>
              <a:rPr lang="pt-BR" altLang="pt-BR" sz="3200" dirty="0"/>
              <a:t>1988: acordo Brasil e Argentina de eliminação de barreiras</a:t>
            </a:r>
          </a:p>
          <a:p>
            <a:pPr lvl="1"/>
            <a:r>
              <a:rPr lang="pt-BR" altLang="pt-BR" sz="3200" dirty="0"/>
              <a:t>1990: Ata de Buenos Aires</a:t>
            </a:r>
          </a:p>
          <a:p>
            <a:pPr lvl="1"/>
            <a:r>
              <a:rPr lang="pt-BR" altLang="pt-BR" sz="3200" dirty="0"/>
              <a:t>1991: tratado de Assunção – Mercosul</a:t>
            </a:r>
          </a:p>
          <a:p>
            <a:pPr lvl="1"/>
            <a:r>
              <a:rPr lang="pt-BR" altLang="pt-BR" sz="3200" dirty="0"/>
              <a:t>1994: Protocolo de Ouro Preto e adoção da TEC</a:t>
            </a:r>
          </a:p>
        </p:txBody>
      </p:sp>
    </p:spTree>
    <p:extLst>
      <p:ext uri="{BB962C8B-B14F-4D97-AF65-F5344CB8AC3E}">
        <p14:creationId xmlns:p14="http://schemas.microsoft.com/office/powerpoint/2010/main" val="138133067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4"/>
          <p:cNvSpPr txBox="1">
            <a:spLocks noGrp="1"/>
          </p:cNvSpPr>
          <p:nvPr/>
        </p:nvSpPr>
        <p:spPr bwMode="auto">
          <a:xfrm>
            <a:off x="1981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pt-BR" sz="1200">
                <a:latin typeface="+mj-lt"/>
              </a:rPr>
              <a:t>Parte IV Capítulo 21</a:t>
            </a:r>
          </a:p>
        </p:txBody>
      </p:sp>
      <p:sp>
        <p:nvSpPr>
          <p:cNvPr id="5" name="Espaço Reservado para Rodapé 5"/>
          <p:cNvSpPr txBox="1">
            <a:spLocks noGrp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pt-BR" sz="1200">
                <a:latin typeface="+mj-lt"/>
              </a:rPr>
              <a:t>Gremaud, Vasconcellos e Toneto Jr.</a:t>
            </a:r>
          </a:p>
        </p:txBody>
      </p:sp>
      <p:sp>
        <p:nvSpPr>
          <p:cNvPr id="6" name="Espaço Reservado para Número de Slide 6"/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51F9A55E-CA57-44B5-80D4-894E7917A284}" type="slidenum">
              <a:rPr lang="pt-BR" altLang="pt-BR" sz="1200">
                <a:latin typeface="Garamond" panose="02020404030301010803" pitchFamily="18" charset="0"/>
              </a:rPr>
              <a:pPr algn="r"/>
              <a:t>9</a:t>
            </a:fld>
            <a:endParaRPr lang="pt-BR" altLang="pt-BR" sz="1200">
              <a:latin typeface="Garamond" panose="02020404030301010803" pitchFamily="18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9762" y="87314"/>
            <a:ext cx="8207375" cy="1114425"/>
          </a:xfrm>
        </p:spPr>
        <p:txBody>
          <a:bodyPr anchor="t" anchorCtr="0"/>
          <a:lstStyle/>
          <a:p>
            <a:pPr algn="ctr"/>
            <a:r>
              <a:rPr lang="pt-BR" altLang="pt-BR" sz="4200"/>
              <a:t>Graus de Integração Econômica: Bela </a:t>
            </a:r>
            <a:r>
              <a:rPr lang="pt-BR" altLang="pt-BR" sz="4200" dirty="0" err="1"/>
              <a:t>Balassa</a:t>
            </a:r>
            <a:endParaRPr lang="pt-BR" altLang="pt-BR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351089" y="1628776"/>
            <a:ext cx="7559675" cy="34766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pt-BR" altLang="pt-BR" sz="3700" dirty="0"/>
              <a:t>Zona de livre comércio</a:t>
            </a:r>
          </a:p>
          <a:p>
            <a:pPr>
              <a:lnSpc>
                <a:spcPct val="130000"/>
              </a:lnSpc>
            </a:pPr>
            <a:r>
              <a:rPr lang="pt-BR" altLang="pt-BR" sz="3700" dirty="0"/>
              <a:t>União aduaneira</a:t>
            </a:r>
          </a:p>
          <a:p>
            <a:pPr>
              <a:lnSpc>
                <a:spcPct val="130000"/>
              </a:lnSpc>
            </a:pPr>
            <a:r>
              <a:rPr lang="pt-BR" altLang="pt-BR" sz="3700" dirty="0"/>
              <a:t>Mercado comum</a:t>
            </a:r>
          </a:p>
          <a:p>
            <a:pPr>
              <a:lnSpc>
                <a:spcPct val="130000"/>
              </a:lnSpc>
            </a:pPr>
            <a:r>
              <a:rPr lang="pt-BR" altLang="pt-BR" sz="3700" dirty="0"/>
              <a:t>União econômica</a:t>
            </a:r>
          </a:p>
          <a:p>
            <a:pPr>
              <a:lnSpc>
                <a:spcPct val="130000"/>
              </a:lnSpc>
            </a:pPr>
            <a:r>
              <a:rPr lang="pt-BR" altLang="pt-BR" sz="3700" dirty="0"/>
              <a:t>Integração Econômica Completa</a:t>
            </a:r>
          </a:p>
        </p:txBody>
      </p:sp>
    </p:spTree>
    <p:extLst>
      <p:ext uri="{BB962C8B-B14F-4D97-AF65-F5344CB8AC3E}">
        <p14:creationId xmlns:p14="http://schemas.microsoft.com/office/powerpoint/2010/main" val="318503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autoUpdateAnimBg="0"/>
    </p:bldLst>
  </p:timing>
</p:sld>
</file>

<file path=ppt/theme/theme1.xml><?xml version="1.0" encoding="utf-8"?>
<a:theme xmlns:a="http://schemas.openxmlformats.org/drawingml/2006/main" name="Literatura acadêmica 16x9">
  <a:themeElements>
    <a:clrScheme name="Amare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1721</TotalTime>
  <Words>1136</Words>
  <Application>Microsoft Office PowerPoint</Application>
  <PresentationFormat>Widescreen</PresentationFormat>
  <Paragraphs>200</Paragraphs>
  <Slides>20</Slides>
  <Notes>10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3</vt:i4>
      </vt:variant>
      <vt:variant>
        <vt:lpstr>Títulos de slides</vt:lpstr>
      </vt:variant>
      <vt:variant>
        <vt:i4>20</vt:i4>
      </vt:variant>
    </vt:vector>
  </HeadingPairs>
  <TitlesOfParts>
    <vt:vector size="32" baseType="lpstr">
      <vt:lpstr>Arial</vt:lpstr>
      <vt:lpstr>Calibri</vt:lpstr>
      <vt:lpstr>Euphemia</vt:lpstr>
      <vt:lpstr>Garamond</vt:lpstr>
      <vt:lpstr>Geneva</vt:lpstr>
      <vt:lpstr>Plantagenet Cherokee</vt:lpstr>
      <vt:lpstr>Times New Roman</vt:lpstr>
      <vt:lpstr>Wingdings</vt:lpstr>
      <vt:lpstr>Literatura acadêmica 16x9</vt:lpstr>
      <vt:lpstr>Bitmap Image</vt:lpstr>
      <vt:lpstr>Clip</vt:lpstr>
      <vt:lpstr>Gráfico</vt:lpstr>
      <vt:lpstr>AULA 19: As reformas institucionais no fim do século XX: As aberturas</vt:lpstr>
      <vt:lpstr>Brasil: tradição protecionista</vt:lpstr>
      <vt:lpstr>ABERTURA:  COMERCIAL    </vt:lpstr>
      <vt:lpstr>Abertura Comercial</vt:lpstr>
      <vt:lpstr>TARIFA ADUANEIRA ALÍQUOTAS MODAIS</vt:lpstr>
      <vt:lpstr>Abertura Comercial: defesas e críticas</vt:lpstr>
      <vt:lpstr>Abertura comercial - FHC</vt:lpstr>
      <vt:lpstr>Abertura Comercial mais um aspecto:  a Integração Regional </vt:lpstr>
      <vt:lpstr>Graus de Integração Econômica: Bela Balassa</vt:lpstr>
      <vt:lpstr>ABERTURA:  FINANCEIRA    </vt:lpstr>
      <vt:lpstr>As opções cambiais</vt:lpstr>
      <vt:lpstr>Tipos de Controles de fluxos (restrições/acessibilidade)</vt:lpstr>
      <vt:lpstr>Abertura Financeira</vt:lpstr>
      <vt:lpstr>Abertura (financeira) Balanço</vt:lpstr>
      <vt:lpstr>Defesa da abertura</vt:lpstr>
      <vt:lpstr>A racionalidade atual para os controles de capital:  os grandes medos </vt:lpstr>
      <vt:lpstr>Apresentação do PowerPoint</vt:lpstr>
      <vt:lpstr>Marcilio Marques Moreira (maio 91 – abril 1992)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de título com imagem</dc:title>
  <dc:creator>Amaury Gremaud</dc:creator>
  <cp:lastModifiedBy>Windows User</cp:lastModifiedBy>
  <cp:revision>59</cp:revision>
  <dcterms:created xsi:type="dcterms:W3CDTF">2013-04-05T19:49:59Z</dcterms:created>
  <dcterms:modified xsi:type="dcterms:W3CDTF">2020-10-26T17:33:22Z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