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402" r:id="rId4"/>
    <p:sldId id="358" r:id="rId5"/>
    <p:sldId id="359" r:id="rId6"/>
    <p:sldId id="360" r:id="rId7"/>
    <p:sldId id="361" r:id="rId8"/>
    <p:sldId id="375" r:id="rId9"/>
    <p:sldId id="365" r:id="rId10"/>
    <p:sldId id="338" r:id="rId11"/>
    <p:sldId id="339" r:id="rId12"/>
    <p:sldId id="340" r:id="rId13"/>
    <p:sldId id="341" r:id="rId14"/>
    <p:sldId id="344" r:id="rId15"/>
    <p:sldId id="346" r:id="rId16"/>
    <p:sldId id="348" r:id="rId17"/>
    <p:sldId id="349" r:id="rId18"/>
    <p:sldId id="354" r:id="rId19"/>
    <p:sldId id="355" r:id="rId20"/>
    <p:sldId id="324" r:id="rId21"/>
    <p:sldId id="325" r:id="rId22"/>
    <p:sldId id="326" r:id="rId23"/>
    <p:sldId id="327" r:id="rId24"/>
    <p:sldId id="328" r:id="rId25"/>
    <p:sldId id="377" r:id="rId26"/>
    <p:sldId id="378" r:id="rId27"/>
    <p:sldId id="279" r:id="rId28"/>
    <p:sldId id="280" r:id="rId29"/>
    <p:sldId id="281" r:id="rId30"/>
    <p:sldId id="282" r:id="rId31"/>
    <p:sldId id="283" r:id="rId32"/>
    <p:sldId id="289" r:id="rId33"/>
    <p:sldId id="290" r:id="rId34"/>
    <p:sldId id="298" r:id="rId35"/>
    <p:sldId id="403" r:id="rId36"/>
    <p:sldId id="299" r:id="rId37"/>
    <p:sldId id="300" r:id="rId38"/>
    <p:sldId id="301" r:id="rId39"/>
    <p:sldId id="302" r:id="rId40"/>
    <p:sldId id="303" r:id="rId41"/>
    <p:sldId id="305" r:id="rId42"/>
    <p:sldId id="404" r:id="rId43"/>
    <p:sldId id="308" r:id="rId44"/>
    <p:sldId id="309" r:id="rId45"/>
    <p:sldId id="405" r:id="rId46"/>
    <p:sldId id="310" r:id="rId47"/>
    <p:sldId id="311" r:id="rId48"/>
    <p:sldId id="312" r:id="rId49"/>
    <p:sldId id="406" r:id="rId50"/>
    <p:sldId id="313" r:id="rId51"/>
    <p:sldId id="314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364" autoAdjust="0"/>
  </p:normalViewPr>
  <p:slideViewPr>
    <p:cSldViewPr snapToGrid="0">
      <p:cViewPr>
        <p:scale>
          <a:sx n="60" d="100"/>
          <a:sy n="60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3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7EDE-48A2-4DBD-9EBD-326911B3EFB4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4E0F-4AAD-4245-9AD0-5538B52381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32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EB8-C125-4E4E-B730-F4F8DCC7B85C}" type="datetime1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1900-72C9-4283-B580-7FA74D29FCF5}" type="datetime1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97B6-9EA4-4D6E-B3F2-0D4A7434301A}" type="datetime1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9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6845D-CCD4-4940-9F65-1B0BCC52C787}" type="datetime1">
              <a:rPr lang="pt-BR" smtClean="0"/>
              <a:t>26/10/2020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9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563-831D-4A46-9FD8-2B33D40387EA}" type="datetime1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2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C5C5-3184-446D-8899-77630E5B49D1}" type="datetime1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3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3E34-7FD3-494B-A721-D9DF7F1A23A2}" type="datetime1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2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9D8D-E832-4950-83A2-0EFA9F7E74C3}" type="datetime1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404-F2DC-434E-B5D4-1BCD663A65CF}" type="datetime1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99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1B0A-0918-4141-8FA3-D2A5A050931C}" type="datetime1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3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AE09-B9BB-4D11-8E54-DF8323F0DE55}" type="datetime1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6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30E-06DE-46AB-A036-3706D6B0F871}" type="datetime1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4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051D-996A-4B44-8814-7AF2306792D7}" type="datetime1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5EB3-4044-4B63-97D6-D31FE4631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4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elidamarnunes@usp.b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15853" y="344243"/>
            <a:ext cx="9007003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Disciplina: ACH5527-Biorremediação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06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BIOLOGIA MOLECULAR E ENGENHARIA GENÉTICA APLICADA À BIORREMEDIAÇÃO</a:t>
            </a:r>
            <a:endParaRPr lang="pt-BR" altLang="en-US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 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26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de 2020</a:t>
            </a:r>
            <a:endParaRPr lang="pt-BR" altLang="en-US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4853" y="1584952"/>
            <a:ext cx="11957147" cy="282449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41655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• A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tecnologia de DNA recombinante usa engenharia genética para introduzir genes em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microrganismos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e outras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células, auxiliando a produzir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metabólitos de importância comercial ou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médica (insulina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, vitamina, aminoácidos ou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enzimas). </a:t>
            </a:r>
          </a:p>
          <a:p>
            <a:pPr marL="355600" marR="541655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• Usa microrganismos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porque crescem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rapidamente e na maioria dos casos são fáceis de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cultivar</a:t>
            </a:r>
            <a:endParaRPr lang="pt-BR" sz="2400" spc="-10" dirty="0">
              <a:solidFill>
                <a:srgbClr val="404040"/>
              </a:solidFill>
              <a:cs typeface="Cambria Math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84708" y="741696"/>
            <a:ext cx="1335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Resumo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These disease-fighting bacteria produce echoes detectable by ultrasound |  Scienc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4" y="4351588"/>
            <a:ext cx="4225018" cy="22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8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70" y="1616405"/>
            <a:ext cx="11881860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2260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•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O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uso de microrganismos é muito mais ecologicamente correto do que o método convencional de síntese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química/usam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menos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energia/recursos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renováveis</a:t>
            </a:r>
          </a:p>
          <a:p>
            <a:pPr marL="355600" marR="302260" indent="-342900" algn="just">
              <a:lnSpc>
                <a:spcPct val="150000"/>
              </a:lnSpc>
              <a:tabLst>
                <a:tab pos="354965" algn="l"/>
              </a:tabLst>
            </a:pPr>
            <a:endParaRPr lang="pt-BR" dirty="0">
              <a:cs typeface="Cambria Math"/>
            </a:endParaRPr>
          </a:p>
          <a:p>
            <a:pPr marL="355600" marR="302260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• </a:t>
            </a:r>
            <a:r>
              <a:rPr lang="pt-BR" sz="2400" spc="-10" dirty="0">
                <a:solidFill>
                  <a:srgbClr val="404040"/>
                </a:solidFill>
                <a:cs typeface="Cambria Math"/>
              </a:rPr>
              <a:t>A</a:t>
            </a:r>
            <a:r>
              <a:rPr lang="pt-BR" sz="2400" dirty="0">
                <a:cs typeface="Cambria Math"/>
              </a:rPr>
              <a:t> engenharia genética oferece suprimentos suficientes dos produtos desejados, produção de produtos mais barato e manuseio seguro de agentes </a:t>
            </a:r>
            <a:r>
              <a:rPr lang="pt-BR" sz="2400" dirty="0" smtClean="0">
                <a:cs typeface="Cambria Math"/>
              </a:rPr>
              <a:t>perigosos, sendo c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omum </a:t>
            </a:r>
            <a:r>
              <a:rPr lang="pt-BR" sz="2400" spc="-10" dirty="0" smtClean="0">
                <a:solidFill>
                  <a:srgbClr val="404040"/>
                </a:solidFill>
                <a:cs typeface="Cambria Math"/>
              </a:rPr>
              <a:t>o uso de </a:t>
            </a:r>
            <a:r>
              <a:rPr lang="pt-BR" sz="2400" dirty="0" smtClean="0">
                <a:cs typeface="Cambria Math"/>
              </a:rPr>
              <a:t>microrganismos </a:t>
            </a:r>
            <a:r>
              <a:rPr lang="pt-BR" sz="2400" dirty="0">
                <a:cs typeface="Cambria Math"/>
              </a:rPr>
              <a:t>geneticamente modificados </a:t>
            </a:r>
            <a:r>
              <a:rPr lang="pt-BR" sz="2400" dirty="0" smtClean="0">
                <a:cs typeface="Cambria Math"/>
              </a:rPr>
              <a:t>(OGM) nas </a:t>
            </a:r>
            <a:endParaRPr lang="pt-BR" sz="2400" dirty="0" smtClean="0">
              <a:cs typeface="Cambria Math"/>
            </a:endParaRPr>
          </a:p>
          <a:p>
            <a:pPr marL="355600" marR="302260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dirty="0" smtClean="0">
                <a:cs typeface="Cambria Math"/>
              </a:rPr>
              <a:t>aplicações </a:t>
            </a:r>
            <a:r>
              <a:rPr lang="pt-BR" sz="2400" dirty="0" smtClean="0">
                <a:cs typeface="Cambria Math"/>
              </a:rPr>
              <a:t>em diferentes áreas: saúde </a:t>
            </a:r>
            <a:r>
              <a:rPr lang="pt-BR" sz="2400" dirty="0">
                <a:cs typeface="Cambria Math"/>
              </a:rPr>
              <a:t>humana, </a:t>
            </a:r>
            <a:r>
              <a:rPr lang="pt-BR" sz="2400" dirty="0" smtClean="0">
                <a:cs typeface="Cambria Math"/>
              </a:rPr>
              <a:t>agricultura, </a:t>
            </a:r>
            <a:endParaRPr lang="pt-BR" sz="2400" dirty="0" smtClean="0">
              <a:cs typeface="Cambria Math"/>
            </a:endParaRPr>
          </a:p>
          <a:p>
            <a:pPr marL="355600" marR="302260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dirty="0" smtClean="0">
                <a:cs typeface="Cambria Math"/>
              </a:rPr>
              <a:t>indústrias </a:t>
            </a:r>
            <a:r>
              <a:rPr lang="pt-BR" sz="2400" dirty="0" smtClean="0">
                <a:cs typeface="Cambria Math"/>
              </a:rPr>
              <a:t>de </a:t>
            </a:r>
            <a:r>
              <a:rPr lang="pt-BR" sz="2400" dirty="0">
                <a:cs typeface="Cambria Math"/>
              </a:rPr>
              <a:t>alimentos, </a:t>
            </a:r>
            <a:r>
              <a:rPr lang="pt-BR" sz="2400" dirty="0" smtClean="0">
                <a:cs typeface="Cambria Math"/>
              </a:rPr>
              <a:t>papel, têxteis e </a:t>
            </a:r>
            <a:r>
              <a:rPr lang="pt-BR" sz="2400" dirty="0" err="1" smtClean="0">
                <a:cs typeface="Cambria Math"/>
              </a:rPr>
              <a:t>biorremediação</a:t>
            </a:r>
            <a:r>
              <a:rPr lang="pt-BR" sz="2400" dirty="0" smtClean="0">
                <a:cs typeface="Cambria Math"/>
              </a:rPr>
              <a:t>. </a:t>
            </a:r>
            <a:endParaRPr lang="pt-BR" sz="2400" dirty="0" smtClean="0">
              <a:cs typeface="Cambria Math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42763" y="713767"/>
            <a:ext cx="145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Resumo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oremediation — Igen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7" y="4237179"/>
            <a:ext cx="3730173" cy="24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2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305" y="1230716"/>
            <a:ext cx="11794924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dirty="0" smtClean="0">
                <a:solidFill>
                  <a:srgbClr val="0070C0"/>
                </a:solidFill>
                <a:cs typeface="Cambria Math"/>
              </a:rPr>
              <a:t>O que é preciso para manipular microrganismos </a:t>
            </a:r>
            <a:r>
              <a:rPr lang="pt-BR" sz="2400" dirty="0">
                <a:solidFill>
                  <a:srgbClr val="0070C0"/>
                </a:solidFill>
                <a:cs typeface="Cambria Math"/>
              </a:rPr>
              <a:t>para </a:t>
            </a:r>
            <a:r>
              <a:rPr lang="pt-BR" sz="2400" dirty="0" smtClean="0">
                <a:solidFill>
                  <a:srgbClr val="0070C0"/>
                </a:solidFill>
                <a:cs typeface="Cambria Math"/>
              </a:rPr>
              <a:t>expressar as </a:t>
            </a:r>
            <a:r>
              <a:rPr lang="pt-BR" sz="2400" dirty="0">
                <a:solidFill>
                  <a:srgbClr val="0070C0"/>
                </a:solidFill>
                <a:cs typeface="Cambria Math"/>
              </a:rPr>
              <a:t>características </a:t>
            </a:r>
            <a:r>
              <a:rPr lang="pt-BR" sz="2400" dirty="0" smtClean="0">
                <a:solidFill>
                  <a:srgbClr val="0070C0"/>
                </a:solidFill>
                <a:cs typeface="Cambria Math"/>
              </a:rPr>
              <a:t>desejadas?</a:t>
            </a:r>
            <a:endParaRPr lang="pt-BR" sz="2400" dirty="0">
              <a:solidFill>
                <a:srgbClr val="0070C0"/>
              </a:solidFill>
              <a:cs typeface="Cambria Math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smtClean="0">
                <a:cs typeface="Cambria Math"/>
              </a:rPr>
              <a:t>i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Método </a:t>
            </a:r>
            <a:r>
              <a:rPr lang="pt-BR" sz="2400" dirty="0">
                <a:cs typeface="Cambria Math"/>
              </a:rPr>
              <a:t>de transferência de </a:t>
            </a:r>
            <a:r>
              <a:rPr lang="pt-BR" sz="2400" dirty="0" smtClean="0">
                <a:cs typeface="Cambria Math"/>
              </a:rPr>
              <a:t>genes para </a:t>
            </a:r>
            <a:r>
              <a:rPr lang="pt-BR" sz="2400" dirty="0">
                <a:cs typeface="Cambria Math"/>
              </a:rPr>
              <a:t>entregar os genes selecionados em hospedeiros </a:t>
            </a:r>
            <a:r>
              <a:rPr lang="pt-BR" sz="2400" dirty="0" smtClean="0">
                <a:cs typeface="Cambria Math"/>
              </a:rPr>
              <a:t>desejados</a:t>
            </a: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err="1" smtClean="0">
                <a:cs typeface="Cambria Math"/>
              </a:rPr>
              <a:t>ii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Vetor </a:t>
            </a:r>
            <a:r>
              <a:rPr lang="pt-BR" sz="2400" dirty="0">
                <a:cs typeface="Cambria Math"/>
              </a:rPr>
              <a:t>de clonagem: </a:t>
            </a:r>
            <a:r>
              <a:rPr lang="pt-BR" sz="2400" dirty="0" smtClean="0">
                <a:cs typeface="Cambria Math"/>
              </a:rPr>
              <a:t>para </a:t>
            </a:r>
            <a:r>
              <a:rPr lang="pt-BR" sz="2400" dirty="0">
                <a:cs typeface="Cambria Math"/>
              </a:rPr>
              <a:t>realizar modificações </a:t>
            </a:r>
            <a:r>
              <a:rPr lang="pt-BR" sz="2400" dirty="0" smtClean="0">
                <a:cs typeface="Cambria Math"/>
              </a:rPr>
              <a:t>genéticas,  dependendo da </a:t>
            </a:r>
            <a:r>
              <a:rPr lang="pt-BR" sz="2400" dirty="0">
                <a:cs typeface="Cambria Math"/>
              </a:rPr>
              <a:t>escolha da transferência de genes </a:t>
            </a:r>
            <a:endParaRPr lang="pt-BR" sz="2400" dirty="0" smtClean="0">
              <a:cs typeface="Cambria Math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err="1" smtClean="0">
                <a:cs typeface="Cambria Math"/>
              </a:rPr>
              <a:t>iii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Promotores para </a:t>
            </a:r>
            <a:r>
              <a:rPr lang="pt-BR" sz="2400" dirty="0">
                <a:cs typeface="Cambria Math"/>
              </a:rPr>
              <a:t>controlar a expressão dos genes </a:t>
            </a:r>
            <a:r>
              <a:rPr lang="pt-BR" sz="2400" dirty="0" smtClean="0">
                <a:cs typeface="Cambria Math"/>
              </a:rPr>
              <a:t>desejados</a:t>
            </a: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i="1" dirty="0" err="1" smtClean="0">
                <a:cs typeface="Cambria Math"/>
              </a:rPr>
              <a:t>iv</a:t>
            </a:r>
            <a:r>
              <a:rPr lang="pt-BR" sz="2400" i="1" dirty="0" smtClean="0">
                <a:cs typeface="Cambria Math"/>
              </a:rPr>
              <a:t>) </a:t>
            </a:r>
            <a:r>
              <a:rPr lang="pt-BR" sz="2400" dirty="0" smtClean="0">
                <a:cs typeface="Cambria Math"/>
              </a:rPr>
              <a:t>Genes </a:t>
            </a:r>
            <a:r>
              <a:rPr lang="pt-BR" sz="2400" dirty="0">
                <a:cs typeface="Cambria Math"/>
              </a:rPr>
              <a:t>marcadores selecionáveis para identificar microrganismos recombinantes</a:t>
            </a:r>
            <a:endParaRPr sz="2400" dirty="0">
              <a:cs typeface="Cambria Math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56577" y="769051"/>
            <a:ext cx="5370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Ferramentas para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Os princípios da clonagem molecular: DNA recombin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78" y="5122166"/>
            <a:ext cx="5129006" cy="16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2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8628" y="1364119"/>
            <a:ext cx="11650172" cy="359021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i) Transformação: </a:t>
            </a:r>
            <a:r>
              <a:rPr lang="pt-BR" sz="2200" dirty="0" smtClean="0">
                <a:cs typeface="Microsoft YaHei UI Light"/>
              </a:rPr>
              <a:t>Neste </a:t>
            </a:r>
            <a:r>
              <a:rPr lang="pt-BR" sz="2200" dirty="0">
                <a:cs typeface="Microsoft YaHei UI Light"/>
              </a:rPr>
              <a:t>processo, a captação do DNA </a:t>
            </a:r>
            <a:r>
              <a:rPr lang="pt-BR" sz="2200" dirty="0" err="1">
                <a:cs typeface="Microsoft YaHei UI Light"/>
              </a:rPr>
              <a:t>plasmídico</a:t>
            </a:r>
            <a:r>
              <a:rPr lang="pt-BR" sz="2200" dirty="0">
                <a:cs typeface="Microsoft YaHei UI Light"/>
              </a:rPr>
              <a:t> pelos microrganismos receptores é realizada quando eles estão em um estágio fisiológico de </a:t>
            </a:r>
            <a:r>
              <a:rPr lang="pt-BR" sz="2200" dirty="0" smtClean="0">
                <a:cs typeface="Microsoft YaHei UI Light"/>
              </a:rPr>
              <a:t>competência</a:t>
            </a:r>
            <a:endParaRPr lang="pt-BR" sz="2200" dirty="0">
              <a:cs typeface="Microsoft YaHei UI Light"/>
            </a:endParaRPr>
          </a:p>
          <a:p>
            <a:pPr marL="12700" algn="just">
              <a:lnSpc>
                <a:spcPct val="150000"/>
              </a:lnSpc>
            </a:pPr>
            <a:r>
              <a:rPr lang="pt-BR" sz="2200" dirty="0" err="1" smtClean="0">
                <a:solidFill>
                  <a:srgbClr val="0070C0"/>
                </a:solidFill>
                <a:cs typeface="Microsoft YaHei UI Light"/>
              </a:rPr>
              <a:t>ii</a:t>
            </a: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) </a:t>
            </a:r>
            <a:r>
              <a:rPr lang="pt-BR" sz="2200" dirty="0" err="1" smtClean="0">
                <a:solidFill>
                  <a:srgbClr val="0070C0"/>
                </a:solidFill>
                <a:cs typeface="Microsoft YaHei UI Light"/>
              </a:rPr>
              <a:t>Eletroporação</a:t>
            </a: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: </a:t>
            </a:r>
            <a:r>
              <a:rPr lang="pt-BR" sz="2200" dirty="0" smtClean="0">
                <a:cs typeface="Microsoft YaHei UI Light"/>
              </a:rPr>
              <a:t>Método </a:t>
            </a:r>
            <a:r>
              <a:rPr lang="pt-BR" sz="2200" dirty="0">
                <a:cs typeface="Microsoft YaHei UI Light"/>
              </a:rPr>
              <a:t>alternativo para transformar DNA </a:t>
            </a:r>
            <a:r>
              <a:rPr lang="pt-BR" sz="2200" dirty="0" smtClean="0">
                <a:cs typeface="Microsoft YaHei UI Light"/>
              </a:rPr>
              <a:t>dos microrganismos, onde pulsos </a:t>
            </a:r>
            <a:r>
              <a:rPr lang="pt-BR" sz="2200" dirty="0">
                <a:cs typeface="Microsoft YaHei UI Light"/>
              </a:rPr>
              <a:t>de alta tensão tornam as células receptoras </a:t>
            </a:r>
            <a:r>
              <a:rPr lang="pt-BR" sz="2200" dirty="0" err="1" smtClean="0">
                <a:cs typeface="Microsoft YaHei UI Light"/>
              </a:rPr>
              <a:t>eletrocompetentes</a:t>
            </a:r>
            <a:r>
              <a:rPr lang="pt-BR" sz="2200" dirty="0" smtClean="0">
                <a:cs typeface="Microsoft YaHei UI Light"/>
              </a:rPr>
              <a:t> por meio de poros </a:t>
            </a:r>
            <a:r>
              <a:rPr lang="pt-BR" sz="2200" dirty="0">
                <a:cs typeface="Microsoft YaHei UI Light"/>
              </a:rPr>
              <a:t>transitórios </a:t>
            </a:r>
            <a:r>
              <a:rPr lang="pt-BR" sz="2200" dirty="0" smtClean="0">
                <a:cs typeface="Microsoft YaHei UI Light"/>
              </a:rPr>
              <a:t>formados </a:t>
            </a:r>
            <a:r>
              <a:rPr lang="pt-BR" sz="2200" dirty="0">
                <a:cs typeface="Microsoft YaHei UI Light"/>
              </a:rPr>
              <a:t>na membrana celular como resultado de um eletrochoque, permitindo a captação de DNA</a:t>
            </a:r>
          </a:p>
          <a:p>
            <a:pPr marL="12700" algn="just">
              <a:lnSpc>
                <a:spcPct val="150000"/>
              </a:lnSpc>
            </a:pPr>
            <a:r>
              <a:rPr lang="pt-BR" sz="2200" dirty="0" err="1" smtClean="0">
                <a:solidFill>
                  <a:srgbClr val="0070C0"/>
                </a:solidFill>
                <a:cs typeface="Microsoft YaHei UI Light"/>
              </a:rPr>
              <a:t>iii</a:t>
            </a:r>
            <a:r>
              <a:rPr lang="pt-BR" sz="2200" dirty="0">
                <a:solidFill>
                  <a:srgbClr val="0070C0"/>
                </a:solidFill>
                <a:cs typeface="Microsoft YaHei UI Light"/>
              </a:rPr>
              <a:t>)</a:t>
            </a:r>
            <a:r>
              <a:rPr lang="pt-BR" sz="2200" dirty="0" smtClean="0">
                <a:solidFill>
                  <a:srgbClr val="0070C0"/>
                </a:solidFill>
                <a:cs typeface="Microsoft YaHei UI Light"/>
              </a:rPr>
              <a:t> Conjugação: </a:t>
            </a:r>
            <a:r>
              <a:rPr lang="pt-BR" sz="2200" dirty="0" smtClean="0">
                <a:cs typeface="Microsoft YaHei UI Light"/>
              </a:rPr>
              <a:t>Este </a:t>
            </a:r>
            <a:r>
              <a:rPr lang="pt-BR" sz="2200" dirty="0">
                <a:cs typeface="Microsoft YaHei UI Light"/>
              </a:rPr>
              <a:t>método envolve uma cepa de doador que contém o gene de interesse e a origem de transferência (</a:t>
            </a:r>
            <a:r>
              <a:rPr lang="pt-BR" sz="2200" dirty="0" err="1">
                <a:cs typeface="Microsoft YaHei UI Light"/>
              </a:rPr>
              <a:t>Ori</a:t>
            </a:r>
            <a:r>
              <a:rPr lang="pt-BR" sz="2200" dirty="0">
                <a:cs typeface="Microsoft YaHei UI Light"/>
              </a:rPr>
              <a:t> T) em um plasmídeo e o gene que codifica a função de transferência. </a:t>
            </a:r>
            <a:endParaRPr sz="2200" dirty="0">
              <a:cs typeface="Microsoft YaHei UI Ligh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13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5088" y="744309"/>
            <a:ext cx="43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Métodos de Transferência Gênica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Os princípios da clonagem molecular: DNA recombin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32" y="4893908"/>
            <a:ext cx="4645512" cy="18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2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5969" y="1301078"/>
            <a:ext cx="11508376" cy="458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1. Interrupção </a:t>
            </a:r>
            <a:r>
              <a:rPr lang="pt-BR" sz="2400" spc="-5" dirty="0">
                <a:solidFill>
                  <a:srgbClr val="404040"/>
                </a:solidFill>
                <a:cs typeface="Myanmar Text"/>
              </a:rPr>
              <a:t>ou remoção completa de genes </a:t>
            </a: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indesejados</a:t>
            </a: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endParaRPr lang="pt-BR" sz="1000" spc="-5" dirty="0" smtClean="0">
              <a:solidFill>
                <a:srgbClr val="404040"/>
              </a:solidFill>
              <a:cs typeface="Myanmar Text"/>
            </a:endParaRP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2. Modificação da expressão </a:t>
            </a:r>
            <a:r>
              <a:rPr lang="pt-BR" sz="2400" spc="-5" dirty="0">
                <a:solidFill>
                  <a:srgbClr val="404040"/>
                </a:solidFill>
                <a:cs typeface="Myanmar Text"/>
              </a:rPr>
              <a:t>do gene </a:t>
            </a: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alvo</a:t>
            </a: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endParaRPr lang="pt-BR" sz="1000" spc="-5" dirty="0">
              <a:solidFill>
                <a:srgbClr val="404040"/>
              </a:solidFill>
              <a:cs typeface="Myanmar Text"/>
            </a:endParaRP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3. Eliminar a expressão de uma característica</a:t>
            </a: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/</a:t>
            </a: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desvantagem</a:t>
            </a:r>
            <a:r>
              <a:rPr lang="pt-BR" sz="2400" spc="-5" dirty="0">
                <a:solidFill>
                  <a:srgbClr val="404040"/>
                </a:solidFill>
                <a:cs typeface="Myanmar Text"/>
              </a:rPr>
              <a:t>, </a:t>
            </a: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induzir a característica de </a:t>
            </a: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genes</a:t>
            </a: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desejáveis</a:t>
            </a:r>
            <a:endParaRPr lang="pt-BR" sz="2400" spc="-5" dirty="0" smtClean="0">
              <a:solidFill>
                <a:srgbClr val="404040"/>
              </a:solidFill>
              <a:cs typeface="Myanmar Text"/>
            </a:endParaRP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endParaRPr lang="pt-BR" sz="1000" spc="-5" dirty="0">
              <a:solidFill>
                <a:srgbClr val="404040"/>
              </a:solidFill>
              <a:cs typeface="Myanmar Text"/>
            </a:endParaRP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4. Melhorar </a:t>
            </a:r>
            <a:r>
              <a:rPr lang="pt-BR" sz="2400" spc="-5" dirty="0">
                <a:solidFill>
                  <a:srgbClr val="404040"/>
                </a:solidFill>
                <a:cs typeface="Myanmar Text"/>
              </a:rPr>
              <a:t>as propriedades de produção de </a:t>
            </a:r>
            <a:endParaRPr lang="pt-BR" sz="2400" spc="-5" dirty="0" smtClean="0">
              <a:solidFill>
                <a:srgbClr val="404040"/>
              </a:solidFill>
              <a:cs typeface="Myanmar Text"/>
            </a:endParaRPr>
          </a:p>
          <a:p>
            <a:pPr marL="37465">
              <a:lnSpc>
                <a:spcPct val="150000"/>
              </a:lnSpc>
              <a:buClr>
                <a:srgbClr val="B31166"/>
              </a:buClr>
              <a:buSzPct val="80000"/>
              <a:tabLst>
                <a:tab pos="553085" algn="l"/>
                <a:tab pos="553720" algn="l"/>
              </a:tabLst>
            </a:pPr>
            <a:r>
              <a:rPr lang="pt-BR" sz="2400" spc="-5" dirty="0" smtClean="0">
                <a:solidFill>
                  <a:srgbClr val="404040"/>
                </a:solidFill>
                <a:cs typeface="Myanmar Text"/>
              </a:rPr>
              <a:t>proteínas</a:t>
            </a:r>
            <a:r>
              <a:rPr lang="pt-BR" sz="2400" spc="-5" dirty="0">
                <a:solidFill>
                  <a:srgbClr val="404040"/>
                </a:solidFill>
                <a:cs typeface="Myanmar Text"/>
              </a:rPr>
              <a:t>.</a:t>
            </a:r>
            <a:endParaRPr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Estratégias para Engenharia Genética de Microrganismos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6150" name="Picture 6" descr="DNA plasmidial contendo o cassete de transformação (plasmídeo Ti)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07" y="3294743"/>
            <a:ext cx="6042453" cy="34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9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2607" y="1351129"/>
            <a:ext cx="11462992" cy="4613442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b="1" dirty="0">
                <a:solidFill>
                  <a:srgbClr val="FF0000"/>
                </a:solidFill>
                <a:cs typeface="Myanmar Text"/>
              </a:rPr>
              <a:t>Saúde humana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Proteínas </a:t>
            </a:r>
            <a:r>
              <a:rPr lang="pt-BR" sz="2400" u="sng" dirty="0">
                <a:solidFill>
                  <a:srgbClr val="0070C0"/>
                </a:solidFill>
                <a:cs typeface="Myanmar Text"/>
              </a:rPr>
              <a:t>terapêuticas </a:t>
            </a: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recombinantes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dirty="0" smtClean="0">
                <a:cs typeface="Myanmar Text"/>
              </a:rPr>
              <a:t>1</a:t>
            </a:r>
            <a:r>
              <a:rPr lang="pt-BR" sz="2400" dirty="0">
                <a:cs typeface="Myanmar Text"/>
              </a:rPr>
              <a:t>. Insulina humana - Herbert Boyer 1978 </a:t>
            </a:r>
            <a:r>
              <a:rPr lang="pt-BR" sz="2400" dirty="0" smtClean="0">
                <a:cs typeface="Myanmar Text"/>
              </a:rPr>
              <a:t>– fez a 1a </a:t>
            </a:r>
            <a:r>
              <a:rPr lang="pt-BR" sz="2400" dirty="0">
                <a:cs typeface="Myanmar Text"/>
              </a:rPr>
              <a:t>proteína terapêutica recombinante aprovada pelo FDA em </a:t>
            </a:r>
            <a:r>
              <a:rPr lang="pt-BR" sz="2400" dirty="0" smtClean="0">
                <a:cs typeface="Myanmar Text"/>
              </a:rPr>
              <a:t>1982, produzida </a:t>
            </a:r>
            <a:r>
              <a:rPr lang="pt-BR" sz="2400" dirty="0">
                <a:cs typeface="Myanmar Text"/>
              </a:rPr>
              <a:t>por engenharia genética de E. coli contendo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dirty="0">
                <a:cs typeface="Myanmar Text"/>
              </a:rPr>
              <a:t>genes da insulina do homem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dirty="0" smtClean="0">
                <a:cs typeface="Myanmar Text"/>
              </a:rPr>
              <a:t>2.Hormônio </a:t>
            </a:r>
            <a:r>
              <a:rPr lang="pt-BR" sz="2400" dirty="0">
                <a:cs typeface="Myanmar Text"/>
              </a:rPr>
              <a:t>de crescimento humano (</a:t>
            </a:r>
            <a:r>
              <a:rPr lang="pt-BR" sz="2400" dirty="0" err="1">
                <a:cs typeface="Myanmar Text"/>
              </a:rPr>
              <a:t>hGH</a:t>
            </a:r>
            <a:r>
              <a:rPr lang="pt-BR" sz="2400" dirty="0">
                <a:cs typeface="Myanmar Text"/>
              </a:rPr>
              <a:t>) aprovado pelo FDA em </a:t>
            </a:r>
            <a:r>
              <a:rPr lang="pt-BR" sz="2400" dirty="0" smtClean="0">
                <a:cs typeface="Myanmar Text"/>
              </a:rPr>
              <a:t>1985, foi </a:t>
            </a:r>
            <a:r>
              <a:rPr lang="pt-BR" sz="2400" dirty="0">
                <a:cs typeface="Myanmar Text"/>
              </a:rPr>
              <a:t>produzido pela cepa de E. coli contendo o gene nativo do hormônio de crescimento </a:t>
            </a:r>
            <a:r>
              <a:rPr lang="pt-BR" sz="2400" dirty="0" smtClean="0">
                <a:cs typeface="Myanmar Text"/>
              </a:rPr>
              <a:t>humano</a:t>
            </a:r>
          </a:p>
          <a:p>
            <a:pPr marL="76200" algn="just">
              <a:lnSpc>
                <a:spcPct val="150000"/>
              </a:lnSpc>
              <a:tabLst>
                <a:tab pos="591185" algn="l"/>
              </a:tabLst>
            </a:pPr>
            <a:r>
              <a:rPr lang="pt-BR" sz="2400" dirty="0" smtClean="0">
                <a:cs typeface="Myanmar Text"/>
              </a:rPr>
              <a:t>3. Vacina </a:t>
            </a:r>
            <a:r>
              <a:rPr lang="pt-BR" sz="2400" dirty="0">
                <a:cs typeface="Myanmar Text"/>
              </a:rPr>
              <a:t>baseada no antígeno de superfície da hepatite B. Nome comercial </a:t>
            </a:r>
            <a:r>
              <a:rPr lang="pt-BR" sz="2400" dirty="0" err="1">
                <a:cs typeface="Myanmar Text"/>
              </a:rPr>
              <a:t>Engerix</a:t>
            </a:r>
            <a:r>
              <a:rPr lang="pt-BR" sz="2400" dirty="0">
                <a:cs typeface="Myanmar Text"/>
              </a:rPr>
              <a:t>-B</a:t>
            </a:r>
            <a:endParaRPr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96" y="1680084"/>
            <a:ext cx="11867347" cy="4998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spc="-10" dirty="0" smtClean="0">
                <a:solidFill>
                  <a:srgbClr val="FF0000"/>
                </a:solidFill>
                <a:latin typeface="+mn-lt"/>
                <a:cs typeface="Gabriola"/>
              </a:rPr>
              <a:t>Saúde </a:t>
            </a:r>
            <a:r>
              <a:rPr sz="2400" b="1" i="0" spc="-10" dirty="0" smtClean="0">
                <a:solidFill>
                  <a:srgbClr val="FF0000"/>
                </a:solidFill>
                <a:latin typeface="+mn-lt"/>
                <a:cs typeface="Gabriola"/>
              </a:rPr>
              <a:t>Animal</a:t>
            </a:r>
            <a:r>
              <a:rPr lang="pt-BR" sz="2400" i="0" spc="-10" dirty="0" smtClean="0">
                <a:solidFill>
                  <a:srgbClr val="FF0000"/>
                </a:solidFill>
                <a:latin typeface="+mn-lt"/>
                <a:cs typeface="Gabriola"/>
              </a:rPr>
              <a:t/>
            </a:r>
            <a:br>
              <a:rPr lang="pt-BR" sz="2400" i="0" spc="-10" dirty="0" smtClean="0">
                <a:solidFill>
                  <a:srgbClr val="FF0000"/>
                </a:solidFill>
                <a:latin typeface="+mn-lt"/>
                <a:cs typeface="Gabriola"/>
              </a:rPr>
            </a:br>
            <a:r>
              <a:rPr lang="pt-BR" sz="2400" u="sng" spc="-10" dirty="0">
                <a:solidFill>
                  <a:srgbClr val="0070C0"/>
                </a:solidFill>
                <a:latin typeface="+mn-lt"/>
                <a:cs typeface="Gabriola"/>
              </a:rPr>
              <a:t>Vacinas recombinantes</a:t>
            </a:r>
            <a:r>
              <a:rPr lang="pt-BR" sz="2400" spc="-10" dirty="0">
                <a:solidFill>
                  <a:srgbClr val="FF0000"/>
                </a:solidFill>
                <a:latin typeface="+mn-lt"/>
                <a:cs typeface="Gabriola"/>
              </a:rPr>
              <a:t/>
            </a:r>
            <a:br>
              <a:rPr lang="pt-BR" sz="2400" spc="-10" dirty="0">
                <a:solidFill>
                  <a:srgbClr val="FF0000"/>
                </a:solidFill>
                <a:latin typeface="+mn-lt"/>
                <a:cs typeface="Gabriola"/>
              </a:rPr>
            </a:br>
            <a:r>
              <a:rPr lang="pt-BR" sz="2400" spc="-10" dirty="0">
                <a:latin typeface="+mn-lt"/>
                <a:cs typeface="Gabriola"/>
              </a:rPr>
              <a:t>1. </a:t>
            </a:r>
            <a:r>
              <a:rPr lang="pt-BR" sz="2400" spc="-10" dirty="0" smtClean="0">
                <a:latin typeface="+mn-lt"/>
                <a:cs typeface="Gabriola"/>
              </a:rPr>
              <a:t>Tratamento </a:t>
            </a:r>
            <a:r>
              <a:rPr lang="pt-BR" sz="2400" spc="-10" dirty="0" err="1" smtClean="0">
                <a:latin typeface="+mn-lt"/>
                <a:cs typeface="Gabriola"/>
              </a:rPr>
              <a:t>anti-rábico</a:t>
            </a:r>
            <a:r>
              <a:rPr lang="pt-BR" sz="2400" spc="-10" dirty="0" smtClean="0">
                <a:latin typeface="+mn-lt"/>
                <a:cs typeface="Gabriola"/>
              </a:rPr>
              <a:t> </a:t>
            </a:r>
            <a:r>
              <a:rPr lang="el-GR" sz="2400" spc="-10" dirty="0">
                <a:latin typeface="+mn-lt"/>
                <a:cs typeface="Gabriola"/>
              </a:rPr>
              <a:t>ϒ </a:t>
            </a:r>
            <a:r>
              <a:rPr lang="pt-BR" sz="2400" spc="-10" dirty="0" smtClean="0">
                <a:latin typeface="+mn-lt"/>
                <a:cs typeface="Gabriola"/>
              </a:rPr>
              <a:t>globulina, para eliminar a raiva</a:t>
            </a:r>
            <a:br>
              <a:rPr lang="pt-BR" sz="2400" spc="-10" dirty="0" smtClean="0">
                <a:latin typeface="+mn-lt"/>
                <a:cs typeface="Gabriola"/>
              </a:rPr>
            </a:br>
            <a:r>
              <a:rPr lang="pt-BR" sz="2400" spc="-10" dirty="0" smtClean="0">
                <a:latin typeface="+mn-lt"/>
                <a:cs typeface="Gabriola"/>
              </a:rPr>
              <a:t/>
            </a:r>
            <a:br>
              <a:rPr lang="pt-BR" sz="2400" spc="-10" dirty="0" smtClean="0">
                <a:latin typeface="+mn-lt"/>
                <a:cs typeface="Gabriola"/>
              </a:rPr>
            </a:br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Industria </a:t>
            </a:r>
            <a:r>
              <a:rPr lang="pt-BR" sz="2400" b="1" dirty="0">
                <a:solidFill>
                  <a:srgbClr val="FF0000"/>
                </a:solidFill>
                <a:latin typeface="+mn-lt"/>
              </a:rPr>
              <a:t>têxtil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u="sng" dirty="0" smtClean="0">
                <a:solidFill>
                  <a:srgbClr val="0070C0"/>
                </a:solidFill>
                <a:latin typeface="+mn-lt"/>
              </a:rPr>
              <a:t>Tratamento têxtil 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1. Feito com α-amilase </a:t>
            </a:r>
            <a:r>
              <a:rPr lang="pt-BR" sz="2400" dirty="0">
                <a:latin typeface="+mn-lt"/>
              </a:rPr>
              <a:t>de </a:t>
            </a:r>
            <a:r>
              <a:rPr lang="pt-BR" sz="2400" i="1" dirty="0" err="1">
                <a:latin typeface="+mn-lt"/>
              </a:rPr>
              <a:t>Bacillus</a:t>
            </a:r>
            <a:r>
              <a:rPr lang="pt-BR" sz="2400" i="1" dirty="0">
                <a:latin typeface="+mn-lt"/>
              </a:rPr>
              <a:t> </a:t>
            </a:r>
            <a:r>
              <a:rPr lang="pt-BR" sz="2400" i="1" dirty="0" err="1" smtClean="0">
                <a:latin typeface="+mn-lt"/>
              </a:rPr>
              <a:t>stearothermophilus</a:t>
            </a:r>
            <a:r>
              <a:rPr lang="pt-BR" sz="2400" i="1" dirty="0" smtClean="0">
                <a:latin typeface="+mn-lt"/>
              </a:rPr>
              <a:t> : </a:t>
            </a:r>
            <a:r>
              <a:rPr lang="pt-BR" sz="2400" dirty="0" smtClean="0">
                <a:latin typeface="+mn-lt"/>
              </a:rPr>
              <a:t>as amilases têm </a:t>
            </a:r>
            <a:r>
              <a:rPr lang="pt-BR" sz="2400" dirty="0">
                <a:latin typeface="+mn-lt"/>
              </a:rPr>
              <a:t>sido usadas por muitos anos para remover amido de </a:t>
            </a:r>
            <a:r>
              <a:rPr lang="pt-BR" sz="2400" dirty="0" smtClean="0">
                <a:latin typeface="+mn-lt"/>
              </a:rPr>
              <a:t>tecidos que, originalmente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eram usadas as de origem </a:t>
            </a:r>
            <a:r>
              <a:rPr lang="pt-BR" sz="2400" dirty="0">
                <a:latin typeface="+mn-lt"/>
              </a:rPr>
              <a:t>vegetal ou </a:t>
            </a:r>
            <a:r>
              <a:rPr lang="pt-BR" sz="2400" dirty="0" smtClean="0">
                <a:latin typeface="+mn-lt"/>
              </a:rPr>
              <a:t>animal, </a:t>
            </a:r>
            <a:r>
              <a:rPr lang="pt-BR" sz="2400" dirty="0">
                <a:latin typeface="+mn-lt"/>
              </a:rPr>
              <a:t>foram substituídos por amilases de origem bacteriana</a:t>
            </a:r>
            <a:r>
              <a:rPr lang="pt-BR" sz="2400" dirty="0" smtClean="0">
                <a:latin typeface="+mn-lt"/>
              </a:rPr>
              <a:t>.</a:t>
            </a:r>
            <a:endParaRPr sz="2400" dirty="0">
              <a:solidFill>
                <a:srgbClr val="FF0000"/>
              </a:solidFill>
              <a:latin typeface="+mn-lt"/>
              <a:cs typeface="Gabriola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16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Recombinant Vac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1" y="1636856"/>
            <a:ext cx="4192361" cy="33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6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5969" y="1423550"/>
            <a:ext cx="11925402" cy="502765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b="1" dirty="0" smtClean="0">
                <a:solidFill>
                  <a:srgbClr val="FF0000"/>
                </a:solidFill>
                <a:cs typeface="Myanmar Text"/>
              </a:rPr>
              <a:t>Agricultura</a:t>
            </a: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dirty="0" smtClean="0">
                <a:cs typeface="Myanmar Text"/>
              </a:rPr>
              <a:t> </a:t>
            </a:r>
            <a:r>
              <a:rPr lang="pt-BR" sz="2400" u="sng" spc="-10" dirty="0" smtClean="0">
                <a:solidFill>
                  <a:srgbClr val="0070C0"/>
                </a:solidFill>
                <a:cs typeface="Gabriola"/>
              </a:rPr>
              <a:t>Fixação de Nitrogênio </a:t>
            </a: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spc="-10" dirty="0" smtClean="0">
                <a:solidFill>
                  <a:srgbClr val="0070C0"/>
                </a:solidFill>
                <a:cs typeface="Myanmar Text"/>
              </a:rPr>
              <a:t>     </a:t>
            </a:r>
            <a:r>
              <a:rPr lang="pt-BR" sz="2400" dirty="0" smtClean="0">
                <a:cs typeface="Myanmar Text"/>
              </a:rPr>
              <a:t>Os </a:t>
            </a:r>
            <a:r>
              <a:rPr lang="pt-BR" sz="2400" dirty="0">
                <a:cs typeface="Myanmar Text"/>
              </a:rPr>
              <a:t>genes fixadores de nitrogênio </a:t>
            </a:r>
            <a:r>
              <a:rPr lang="pt-BR" sz="2400" dirty="0" err="1">
                <a:cs typeface="Myanmar Text"/>
              </a:rPr>
              <a:t>nif</a:t>
            </a:r>
            <a:r>
              <a:rPr lang="pt-BR" sz="2400" dirty="0">
                <a:cs typeface="Myanmar Text"/>
              </a:rPr>
              <a:t> L &amp; </a:t>
            </a:r>
            <a:r>
              <a:rPr lang="pt-BR" sz="2400" dirty="0" err="1">
                <a:cs typeface="Myanmar Text"/>
              </a:rPr>
              <a:t>nif</a:t>
            </a:r>
            <a:r>
              <a:rPr lang="pt-BR" sz="2400" dirty="0">
                <a:cs typeface="Myanmar Text"/>
              </a:rPr>
              <a:t> A podem ser inseridos na cepa </a:t>
            </a:r>
            <a:r>
              <a:rPr lang="pt-BR" sz="2400" dirty="0" smtClean="0">
                <a:cs typeface="Myanmar Text"/>
              </a:rPr>
              <a:t>de bactérias </a:t>
            </a:r>
            <a:r>
              <a:rPr lang="pt-BR" sz="2400" i="1" dirty="0" err="1">
                <a:cs typeface="Myanmar Text"/>
              </a:rPr>
              <a:t>Rhizobium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meliloti</a:t>
            </a:r>
            <a:r>
              <a:rPr lang="pt-BR" sz="2400" dirty="0">
                <a:cs typeface="Myanmar Text"/>
              </a:rPr>
              <a:t>, aumentando a quantidade de nitrogênio fixada por essas </a:t>
            </a:r>
            <a:r>
              <a:rPr lang="pt-BR" sz="2400" dirty="0" smtClean="0">
                <a:cs typeface="Myanmar Text"/>
              </a:rPr>
              <a:t>bactérias</a:t>
            </a: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endParaRPr lang="pt-BR" sz="2400" b="1" dirty="0">
              <a:solidFill>
                <a:srgbClr val="FF0000"/>
              </a:solidFill>
              <a:cs typeface="Myanmar Text"/>
            </a:endParaRPr>
          </a:p>
          <a:p>
            <a:pPr marL="419100" marR="541655" indent="-342900" algn="just">
              <a:lnSpc>
                <a:spcPct val="150000"/>
              </a:lnSpc>
              <a:tabLst>
                <a:tab pos="418465" algn="l"/>
              </a:tabLst>
            </a:pPr>
            <a:r>
              <a:rPr lang="pt-BR" sz="2400" b="1" dirty="0" smtClean="0">
                <a:solidFill>
                  <a:srgbClr val="FF0000"/>
                </a:solidFill>
                <a:cs typeface="Myanmar Text"/>
              </a:rPr>
              <a:t>Inseticida </a:t>
            </a:r>
            <a:endParaRPr lang="pt-BR" sz="2400" b="1" dirty="0">
              <a:solidFill>
                <a:srgbClr val="FF0000"/>
              </a:solidFill>
              <a:cs typeface="Myanmar Text"/>
            </a:endParaRPr>
          </a:p>
          <a:p>
            <a:pPr marL="355600" algn="just">
              <a:lnSpc>
                <a:spcPct val="150000"/>
              </a:lnSpc>
            </a:pPr>
            <a:r>
              <a:rPr lang="pt-BR" sz="2400" dirty="0">
                <a:cs typeface="Myanmar Text"/>
              </a:rPr>
              <a:t>O gene da toxina de </a:t>
            </a:r>
            <a:r>
              <a:rPr lang="pt-BR" sz="2400" i="1" dirty="0" err="1">
                <a:cs typeface="Myanmar Text"/>
              </a:rPr>
              <a:t>Bacillus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thuringensis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israelensis</a:t>
            </a:r>
            <a:r>
              <a:rPr lang="pt-BR" sz="2400" i="1" dirty="0">
                <a:cs typeface="Myanmar Text"/>
              </a:rPr>
              <a:t> </a:t>
            </a:r>
            <a:r>
              <a:rPr lang="pt-BR" sz="2400" dirty="0">
                <a:cs typeface="Myanmar Text"/>
              </a:rPr>
              <a:t>é inserido em </a:t>
            </a:r>
            <a:r>
              <a:rPr lang="pt-BR" sz="2400" i="1" dirty="0" err="1" smtClean="0">
                <a:cs typeface="Myanmar Text"/>
              </a:rPr>
              <a:t>Synechocystis</a:t>
            </a:r>
            <a:r>
              <a:rPr lang="pt-BR" sz="2400" dirty="0" smtClean="0">
                <a:cs typeface="Myanmar Text"/>
              </a:rPr>
              <a:t> que </a:t>
            </a:r>
            <a:r>
              <a:rPr lang="pt-BR" sz="2400" dirty="0">
                <a:cs typeface="Myanmar Text"/>
              </a:rPr>
              <a:t>são fonte de alimento das larvas do </a:t>
            </a:r>
            <a:r>
              <a:rPr lang="pt-BR" sz="2400" dirty="0" smtClean="0">
                <a:cs typeface="Myanmar Text"/>
              </a:rPr>
              <a:t>mosquito, sendo essa proteína </a:t>
            </a:r>
            <a:r>
              <a:rPr lang="pt-BR" sz="2400" dirty="0">
                <a:cs typeface="Myanmar Text"/>
              </a:rPr>
              <a:t>inseticida </a:t>
            </a:r>
            <a:r>
              <a:rPr lang="pt-BR" sz="2400" dirty="0" smtClean="0">
                <a:cs typeface="Myanmar Text"/>
              </a:rPr>
              <a:t>tóxica </a:t>
            </a:r>
            <a:r>
              <a:rPr lang="pt-BR" sz="2400" dirty="0">
                <a:cs typeface="Myanmar Text"/>
              </a:rPr>
              <a:t>quando ingerida </a:t>
            </a:r>
            <a:r>
              <a:rPr lang="pt-BR" sz="2400" dirty="0" smtClean="0">
                <a:cs typeface="Myanmar Text"/>
              </a:rPr>
              <a:t>pelos larvas do mosquito.</a:t>
            </a:r>
            <a:endParaRPr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8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6647" y="1606650"/>
            <a:ext cx="9744710" cy="344773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lnSpc>
                <a:spcPct val="150000"/>
              </a:lnSpc>
              <a:tabLst>
                <a:tab pos="380365" algn="l"/>
              </a:tabLst>
            </a:pPr>
            <a:r>
              <a:rPr lang="pt-BR" sz="2400" b="1" dirty="0" smtClean="0">
                <a:solidFill>
                  <a:srgbClr val="FF0000"/>
                </a:solidFill>
                <a:cs typeface="Myanmar Text"/>
              </a:rPr>
              <a:t>Indústrias Alimentícias</a:t>
            </a:r>
          </a:p>
          <a:p>
            <a:pPr marL="38100">
              <a:lnSpc>
                <a:spcPct val="150000"/>
              </a:lnSpc>
              <a:tabLst>
                <a:tab pos="380365" algn="l"/>
              </a:tabLst>
            </a:pP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Fabricação </a:t>
            </a:r>
            <a:r>
              <a:rPr lang="pt-BR" sz="2400" u="sng" dirty="0">
                <a:solidFill>
                  <a:srgbClr val="0070C0"/>
                </a:solidFill>
                <a:cs typeface="Myanmar Text"/>
              </a:rPr>
              <a:t>de queijo para produzir </a:t>
            </a:r>
            <a:r>
              <a:rPr lang="pt-BR" sz="2400" u="sng" dirty="0" smtClean="0">
                <a:solidFill>
                  <a:srgbClr val="0070C0"/>
                </a:solidFill>
                <a:cs typeface="Myanmar Text"/>
              </a:rPr>
              <a:t>quimosina</a:t>
            </a:r>
          </a:p>
          <a:p>
            <a:pPr marL="38100">
              <a:lnSpc>
                <a:spcPct val="150000"/>
              </a:lnSpc>
              <a:tabLst>
                <a:tab pos="380365" algn="l"/>
              </a:tabLst>
            </a:pPr>
            <a:endParaRPr lang="pt-BR" sz="2400" u="sng" dirty="0">
              <a:solidFill>
                <a:srgbClr val="0070C0"/>
              </a:solidFill>
              <a:cs typeface="Myanmar Text"/>
            </a:endParaRPr>
          </a:p>
          <a:p>
            <a:pPr marL="381000" indent="-342900">
              <a:lnSpc>
                <a:spcPct val="150000"/>
              </a:lnSpc>
              <a:buFontTx/>
              <a:buChar char="-"/>
              <a:tabLst>
                <a:tab pos="380365" algn="l"/>
              </a:tabLst>
            </a:pPr>
            <a:r>
              <a:rPr lang="pt-BR" sz="2400" i="1" dirty="0" err="1" smtClean="0">
                <a:cs typeface="Myanmar Text"/>
              </a:rPr>
              <a:t>Rhizomucormiebi</a:t>
            </a:r>
            <a:endParaRPr lang="pt-BR" sz="2400" i="1" dirty="0" smtClean="0">
              <a:cs typeface="Myanmar Text"/>
            </a:endParaRPr>
          </a:p>
          <a:p>
            <a:pPr marL="381000" indent="-342900">
              <a:lnSpc>
                <a:spcPct val="150000"/>
              </a:lnSpc>
              <a:buFontTx/>
              <a:buChar char="-"/>
              <a:tabLst>
                <a:tab pos="380365" algn="l"/>
              </a:tabLst>
            </a:pPr>
            <a:r>
              <a:rPr lang="pt-BR" sz="2400" i="1" dirty="0" err="1" smtClean="0">
                <a:cs typeface="Myanmar Text"/>
              </a:rPr>
              <a:t>Endothia</a:t>
            </a:r>
            <a:r>
              <a:rPr lang="pt-BR" sz="2400" i="1" dirty="0" smtClean="0">
                <a:cs typeface="Myanmar Text"/>
              </a:rPr>
              <a:t> parasítica</a:t>
            </a:r>
          </a:p>
          <a:p>
            <a:pPr marL="381000" indent="-342900">
              <a:lnSpc>
                <a:spcPct val="150000"/>
              </a:lnSpc>
              <a:buFontTx/>
              <a:buChar char="-"/>
              <a:tabLst>
                <a:tab pos="380365" algn="l"/>
              </a:tabLst>
            </a:pPr>
            <a:r>
              <a:rPr lang="pt-BR" sz="2400" i="1" dirty="0" err="1" smtClean="0">
                <a:cs typeface="Myanmar Text"/>
              </a:rPr>
              <a:t>Rhizopus</a:t>
            </a:r>
            <a:r>
              <a:rPr lang="pt-BR" sz="2400" i="1" dirty="0" smtClean="0">
                <a:cs typeface="Myanmar Text"/>
              </a:rPr>
              <a:t> </a:t>
            </a:r>
            <a:r>
              <a:rPr lang="pt-BR" sz="2400" i="1" dirty="0" err="1">
                <a:cs typeface="Myanmar Text"/>
              </a:rPr>
              <a:t>pusillus</a:t>
            </a:r>
            <a:endParaRPr sz="2400" i="1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Aplicações dos Produtos derivados de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Queijos X Coalho animal - Éтicα™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8" y="3063295"/>
            <a:ext cx="4659085" cy="343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4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11996" y="1539814"/>
            <a:ext cx="3257267" cy="4002377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 smtClean="0">
                <a:latin typeface="Calibri" panose="020F0502020204030204" pitchFamily="34" charset="0"/>
                <a:cs typeface="Times New Roman"/>
              </a:rPr>
              <a:t>•</a:t>
            </a:r>
            <a:r>
              <a:rPr lang="pt-BR" sz="2400" spc="15" dirty="0" smtClean="0">
                <a:solidFill>
                  <a:srgbClr val="B31166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400" i="1" spc="-55" dirty="0" smtClean="0">
                <a:solidFill>
                  <a:srgbClr val="404040"/>
                </a:solidFill>
                <a:cs typeface="Myanmar Text"/>
              </a:rPr>
              <a:t>Streptomyces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i="1" spc="-50" dirty="0" smtClean="0">
                <a:solidFill>
                  <a:srgbClr val="404040"/>
                </a:solidFill>
                <a:cs typeface="Myanmar Text"/>
              </a:rPr>
              <a:t>Yeast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50" dirty="0">
                <a:solidFill>
                  <a:srgbClr val="404040"/>
                </a:solidFill>
                <a:cs typeface="Myanmar Text"/>
              </a:rPr>
              <a:t>Bacillus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55" dirty="0">
                <a:solidFill>
                  <a:srgbClr val="404040"/>
                </a:solidFill>
                <a:cs typeface="Myanmar Text"/>
              </a:rPr>
              <a:t>Corynebacterium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45" dirty="0">
                <a:solidFill>
                  <a:srgbClr val="404040"/>
                </a:solidFill>
                <a:cs typeface="Myanmar Text"/>
              </a:rPr>
              <a:t>E.coli</a:t>
            </a:r>
            <a:endParaRPr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</a:t>
            </a:r>
            <a:r>
              <a:rPr lang="pt-BR" sz="2400" spc="15" dirty="0">
                <a:solidFill>
                  <a:srgbClr val="B31166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lang="pt-BR" sz="2400" i="1" spc="-60" dirty="0" err="1">
                <a:solidFill>
                  <a:srgbClr val="404040"/>
                </a:solidFill>
                <a:cs typeface="Myanmar Text"/>
              </a:rPr>
              <a:t>Pseudomonas</a:t>
            </a:r>
            <a:endParaRPr lang="pt-BR" sz="2400" dirty="0">
              <a:cs typeface="Myanmar Text"/>
            </a:endParaRPr>
          </a:p>
          <a:p>
            <a:pPr marL="12700">
              <a:lnSpc>
                <a:spcPct val="150000"/>
              </a:lnSpc>
              <a:tabLst>
                <a:tab pos="354965" algn="l"/>
              </a:tabLst>
            </a:pPr>
            <a:r>
              <a:rPr lang="pt-BR" sz="2400" spc="15" dirty="0">
                <a:latin typeface="Calibri" panose="020F0502020204030204" pitchFamily="34" charset="0"/>
                <a:cs typeface="Times New Roman"/>
              </a:rPr>
              <a:t>•</a:t>
            </a:r>
            <a:r>
              <a:rPr lang="pt-BR" sz="2400" spc="15" dirty="0">
                <a:solidFill>
                  <a:srgbClr val="B31166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15" dirty="0">
                <a:solidFill>
                  <a:srgbClr val="B31166"/>
                </a:solidFill>
                <a:cs typeface="Times New Roman"/>
              </a:rPr>
              <a:t>	</a:t>
            </a:r>
            <a:r>
              <a:rPr sz="2400" i="1" spc="-50" dirty="0">
                <a:solidFill>
                  <a:srgbClr val="404040"/>
                </a:solidFill>
                <a:cs typeface="Myanmar Text"/>
              </a:rPr>
              <a:t>Aspergillus</a:t>
            </a:r>
            <a:endParaRPr sz="2400" dirty="0">
              <a:cs typeface="Myanmar Tex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19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737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BIOLOGIA MOLECULAR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87830" y="766354"/>
            <a:ext cx="768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Microrganismos mais utilizados na Engenharia Genética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0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1256" y="271231"/>
            <a:ext cx="114372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</a:rPr>
              <a:t>ROTEIRO</a:t>
            </a:r>
          </a:p>
          <a:p>
            <a:pPr>
              <a:lnSpc>
                <a:spcPct val="150000"/>
              </a:lnSpc>
            </a:pPr>
            <a:endParaRPr lang="pt-BR" sz="10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err="1" smtClean="0"/>
              <a:t>Biorremediação</a:t>
            </a:r>
            <a:r>
              <a:rPr lang="pt-BR" sz="2400" b="1" dirty="0" smtClean="0"/>
              <a:t> – Revisão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Biologia Molecular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Engenharia Genética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 smtClean="0"/>
              <a:t>Organismos Geneticamente Modificados – O.G.M.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5.   Referências </a:t>
            </a:r>
            <a:r>
              <a:rPr lang="pt-BR" sz="2400" b="1" dirty="0"/>
              <a:t>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028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639" y="1265851"/>
            <a:ext cx="11865732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Os </a:t>
            </a:r>
            <a:r>
              <a:rPr lang="pt-BR" sz="2400" dirty="0" err="1"/>
              <a:t>OGMs</a:t>
            </a:r>
            <a:r>
              <a:rPr lang="pt-BR" sz="2400" dirty="0"/>
              <a:t> têm sido utilizados na </a:t>
            </a:r>
            <a:r>
              <a:rPr lang="pt-BR" sz="2400" dirty="0" err="1"/>
              <a:t>biorremediação</a:t>
            </a:r>
            <a:r>
              <a:rPr lang="pt-BR" sz="2400" dirty="0"/>
              <a:t>, </a:t>
            </a:r>
            <a:r>
              <a:rPr lang="pt-BR" sz="2400" dirty="0" smtClean="0"/>
              <a:t>sendo que a manipulação </a:t>
            </a:r>
            <a:r>
              <a:rPr lang="pt-BR" sz="2400" dirty="0"/>
              <a:t>genética de um </a:t>
            </a:r>
            <a:r>
              <a:rPr lang="pt-BR" sz="2400" dirty="0" smtClean="0"/>
              <a:t>microrganismo possibilita o aumento da </a:t>
            </a:r>
            <a:r>
              <a:rPr lang="pt-BR" sz="2400" dirty="0"/>
              <a:t>taxa de degradação por meio da inserção de genes que </a:t>
            </a:r>
            <a:r>
              <a:rPr lang="pt-BR" sz="2400" dirty="0" smtClean="0"/>
              <a:t>codificam enzimas </a:t>
            </a:r>
            <a:r>
              <a:rPr lang="pt-BR" sz="2400" dirty="0" err="1"/>
              <a:t>catabólicas</a:t>
            </a:r>
            <a:r>
              <a:rPr lang="pt-BR" sz="2400" dirty="0"/>
              <a:t> específicas para </a:t>
            </a:r>
            <a:r>
              <a:rPr lang="pt-BR" sz="2400" dirty="0" smtClean="0"/>
              <a:t>molécula-alvo. Oferece uma </a:t>
            </a:r>
            <a:r>
              <a:rPr lang="pt-BR" sz="2400" dirty="0" smtClean="0"/>
              <a:t>série de vantagens</a:t>
            </a:r>
            <a:endParaRPr lang="pt-BR" sz="2400" dirty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05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maior delas é a possibilidade de transferência </a:t>
            </a:r>
            <a:r>
              <a:rPr lang="pt-BR" sz="2400" dirty="0" smtClean="0"/>
              <a:t>de material </a:t>
            </a:r>
            <a:r>
              <a:rPr lang="pt-BR" sz="2400" dirty="0"/>
              <a:t>genético entre espécies não relacionados, aumentando </a:t>
            </a:r>
            <a:r>
              <a:rPr lang="pt-BR" sz="2400" dirty="0" smtClean="0"/>
              <a:t>o repertório </a:t>
            </a:r>
            <a:r>
              <a:rPr lang="pt-BR" sz="2400" dirty="0"/>
              <a:t>de características desejáveis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3316" name="Picture 4" descr="Virtual Machine Advantages: 4 Reasons to Keep Loving VMs | IT 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57" y="5274300"/>
            <a:ext cx="2863850" cy="14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5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112" y="1520825"/>
            <a:ext cx="11742057" cy="35591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genômica consiste na atividade de </a:t>
            </a:r>
            <a:r>
              <a:rPr lang="pt-BR" sz="2400" dirty="0" smtClean="0"/>
              <a:t>sequenciar </a:t>
            </a:r>
            <a:r>
              <a:rPr lang="pt-BR" sz="2400" dirty="0"/>
              <a:t>genomas </a:t>
            </a:r>
            <a:r>
              <a:rPr lang="pt-BR" sz="2400" dirty="0" smtClean="0"/>
              <a:t>e, a </a:t>
            </a:r>
            <a:r>
              <a:rPr lang="pt-BR" sz="2400" dirty="0"/>
              <a:t>partir da análise das </a:t>
            </a:r>
            <a:r>
              <a:rPr lang="pt-BR" sz="2400" dirty="0" smtClean="0"/>
              <a:t>sequências, faz uso de ferramentas </a:t>
            </a:r>
            <a:r>
              <a:rPr lang="pt-BR" sz="2400" dirty="0" smtClean="0"/>
              <a:t>computacionais/bioinformática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2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Proporcionam </a:t>
            </a:r>
            <a:r>
              <a:rPr lang="pt-BR" sz="2400" dirty="0"/>
              <a:t>um mapa molecular preciso de </a:t>
            </a:r>
            <a:r>
              <a:rPr lang="pt-BR" sz="2400" dirty="0" smtClean="0"/>
              <a:t>determinada </a:t>
            </a:r>
            <a:r>
              <a:rPr lang="pt-BR" sz="2400" dirty="0"/>
              <a:t>célula ou organismo</a:t>
            </a:r>
            <a:r>
              <a:rPr lang="pt-BR" sz="2400" dirty="0" smtClean="0"/>
              <a:t>, o que fornece </a:t>
            </a:r>
            <a:r>
              <a:rPr lang="pt-BR" sz="2400" dirty="0"/>
              <a:t>informações </a:t>
            </a:r>
            <a:r>
              <a:rPr lang="pt-BR" sz="2400" dirty="0" smtClean="0"/>
              <a:t>na </a:t>
            </a:r>
            <a:r>
              <a:rPr lang="pt-BR" sz="2400" dirty="0"/>
              <a:t>busca de </a:t>
            </a:r>
            <a:r>
              <a:rPr lang="pt-BR" sz="2400" dirty="0" smtClean="0"/>
              <a:t>novos alvos </a:t>
            </a:r>
            <a:r>
              <a:rPr lang="pt-BR" sz="2400" dirty="0"/>
              <a:t>para estratégias de busca e descoberta em biotecnologia.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21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Overview - Bioinformatics Core - Mayo Clinic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6" y="4725465"/>
            <a:ext cx="4752976" cy="19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4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25852"/>
            <a:ext cx="11780260" cy="310100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Abordagens </a:t>
            </a:r>
            <a:r>
              <a:rPr lang="pt-BR" sz="2400" dirty="0"/>
              <a:t>de trabalho, envolvendo metodologias de </a:t>
            </a:r>
            <a:r>
              <a:rPr lang="pt-BR" sz="2400" dirty="0" smtClean="0"/>
              <a:t>bioinformática e </a:t>
            </a:r>
            <a:r>
              <a:rPr lang="pt-BR" sz="2400" dirty="0"/>
              <a:t>biologia molecular, permitem a prospecção </a:t>
            </a:r>
            <a:r>
              <a:rPr lang="pt-BR" sz="2400" i="1" dirty="0"/>
              <a:t>in </a:t>
            </a:r>
            <a:r>
              <a:rPr lang="pt-BR" sz="2400" i="1" dirty="0" err="1"/>
              <a:t>silico</a:t>
            </a:r>
            <a:r>
              <a:rPr lang="pt-BR" sz="2400" i="1" dirty="0"/>
              <a:t> </a:t>
            </a:r>
            <a:r>
              <a:rPr lang="pt-BR" sz="2400" dirty="0" smtClean="0"/>
              <a:t>de informações </a:t>
            </a:r>
            <a:r>
              <a:rPr lang="pt-BR" sz="2400" dirty="0"/>
              <a:t>a partir de dados </a:t>
            </a:r>
            <a:r>
              <a:rPr lang="pt-BR" sz="2400" dirty="0" err="1"/>
              <a:t>genômicos</a:t>
            </a:r>
            <a:r>
              <a:rPr lang="pt-BR" sz="2400" dirty="0"/>
              <a:t> em bases de dados, </a:t>
            </a:r>
            <a:r>
              <a:rPr lang="pt-BR" sz="2400" dirty="0" smtClean="0"/>
              <a:t>e a </a:t>
            </a:r>
            <a:r>
              <a:rPr lang="pt-BR" sz="2400" dirty="0"/>
              <a:t>análise de microrganismos sem a necessidade de isolamento </a:t>
            </a:r>
            <a:r>
              <a:rPr lang="pt-BR" sz="2400" dirty="0" smtClean="0"/>
              <a:t>e cultivo</a:t>
            </a:r>
            <a:r>
              <a:rPr lang="pt-BR" sz="2400" dirty="0"/>
              <a:t>, a partir da clonagem direta de DNA de amostras </a:t>
            </a:r>
            <a:r>
              <a:rPr lang="pt-BR" sz="2400" dirty="0" smtClean="0"/>
              <a:t>ambientais. Essa integração </a:t>
            </a:r>
            <a:r>
              <a:rPr lang="pt-BR" sz="2400" dirty="0"/>
              <a:t>de dados é crítica para a definição e sucesso de </a:t>
            </a:r>
            <a:r>
              <a:rPr lang="pt-BR" sz="2400" dirty="0" smtClean="0"/>
              <a:t>estratégias de </a:t>
            </a:r>
            <a:r>
              <a:rPr lang="pt-BR" sz="2400" dirty="0" err="1" smtClean="0"/>
              <a:t>bioprospecção</a:t>
            </a:r>
            <a:r>
              <a:rPr lang="pt-BR" sz="2400" dirty="0"/>
              <a:t>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Bioinformatics for Beginners Webinar Series | UCSC Silicon Valley Exten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03" y="4668492"/>
            <a:ext cx="5231943" cy="18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8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257" y="1939448"/>
            <a:ext cx="11785600" cy="295339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A diversidade de aplicações que as transformações </a:t>
            </a:r>
            <a:r>
              <a:rPr lang="pt-BR" sz="2400" dirty="0" smtClean="0"/>
              <a:t>genéticas têm </a:t>
            </a:r>
            <a:r>
              <a:rPr lang="pt-BR" sz="2400" dirty="0"/>
              <a:t>possibilitado </a:t>
            </a:r>
            <a:r>
              <a:rPr lang="pt-BR" sz="2400" dirty="0" smtClean="0"/>
              <a:t>inúmeras </a:t>
            </a:r>
            <a:r>
              <a:rPr lang="pt-BR" sz="2400" dirty="0"/>
              <a:t>pesquisas para a </a:t>
            </a:r>
            <a:r>
              <a:rPr lang="pt-BR" sz="2400" dirty="0" smtClean="0"/>
              <a:t>mitigação ou </a:t>
            </a:r>
            <a:r>
              <a:rPr lang="pt-BR" sz="2400" dirty="0"/>
              <a:t>eliminação dos riscos inerentes à manipulação </a:t>
            </a:r>
            <a:r>
              <a:rPr lang="pt-BR" sz="2400" dirty="0" smtClean="0"/>
              <a:t>genética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 smtClean="0"/>
              <a:t>Resultados dos </a:t>
            </a:r>
            <a:r>
              <a:rPr lang="pt-BR" sz="2400" dirty="0"/>
              <a:t>estudos que comprovaram a transferência genética </a:t>
            </a:r>
            <a:r>
              <a:rPr lang="pt-BR" sz="2400" dirty="0" smtClean="0"/>
              <a:t>de maneira </a:t>
            </a:r>
            <a:r>
              <a:rPr lang="pt-BR" sz="2400" dirty="0"/>
              <a:t>natural aumentaram o interesse pelo estabelecimento de </a:t>
            </a:r>
            <a:r>
              <a:rPr lang="pt-BR" sz="2400" dirty="0" smtClean="0"/>
              <a:t>sistemas capazes </a:t>
            </a:r>
            <a:r>
              <a:rPr lang="pt-BR" sz="2400" dirty="0"/>
              <a:t>de degradar o material genético de </a:t>
            </a:r>
            <a:r>
              <a:rPr lang="pt-BR" sz="2400" dirty="0" smtClean="0"/>
              <a:t>microrganismos geneticamente </a:t>
            </a:r>
            <a:r>
              <a:rPr lang="pt-BR" sz="2400" dirty="0" smtClean="0"/>
              <a:t>modificados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Os sistemas biológicos de contenção de </a:t>
            </a:r>
            <a:r>
              <a:rPr lang="pt-BR" sz="2400" dirty="0" err="1"/>
              <a:t>OGMs</a:t>
            </a:r>
            <a:r>
              <a:rPr lang="pt-BR" sz="2400" dirty="0"/>
              <a:t> têm por objetivo a eliminação da população  microbiana introduzida nos ecossistemas, uma vez que sua função já tenha sido completada.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5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5771" y="1325852"/>
            <a:ext cx="11756572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Existem </a:t>
            </a:r>
            <a:r>
              <a:rPr lang="pt-BR" sz="2400" dirty="0" smtClean="0"/>
              <a:t>duas </a:t>
            </a:r>
            <a:r>
              <a:rPr lang="pt-BR" sz="2400" dirty="0"/>
              <a:t>abordagens para os sistemas de confinamento: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a</a:t>
            </a:r>
            <a:r>
              <a:rPr lang="pt-BR" sz="2400" dirty="0"/>
              <a:t>) </a:t>
            </a:r>
            <a:r>
              <a:rPr lang="pt-BR" sz="2400" dirty="0" smtClean="0"/>
              <a:t>Mecanismo passivo</a:t>
            </a:r>
            <a:r>
              <a:rPr lang="pt-BR" sz="2400" dirty="0"/>
              <a:t>: debilitação da linhagem tornando-a incapaz de </a:t>
            </a:r>
            <a:r>
              <a:rPr lang="pt-BR" sz="2400" dirty="0" smtClean="0"/>
              <a:t>sobreviver por </a:t>
            </a:r>
            <a:r>
              <a:rPr lang="pt-BR" sz="2400" dirty="0"/>
              <a:t>muito tempo fora das condições de laboratório. Esse </a:t>
            </a:r>
            <a:r>
              <a:rPr lang="pt-BR" sz="2400" dirty="0" smtClean="0"/>
              <a:t>mecanismo apresenta </a:t>
            </a:r>
            <a:r>
              <a:rPr lang="pt-BR" sz="2400" dirty="0"/>
              <a:t>a desvantagem de que a linhagem perde o seu </a:t>
            </a:r>
            <a:r>
              <a:rPr lang="pt-BR" sz="2400" dirty="0" smtClean="0"/>
              <a:t>vigor e </a:t>
            </a:r>
            <a:r>
              <a:rPr lang="pt-BR" sz="2400" dirty="0"/>
              <a:t>não são eficazes para desenvolver algum tipo de tarefa no </a:t>
            </a:r>
            <a:r>
              <a:rPr lang="pt-BR" sz="2400" dirty="0" smtClean="0"/>
              <a:t>meio ambiente</a:t>
            </a:r>
            <a:r>
              <a:rPr lang="pt-BR" sz="2400" dirty="0"/>
              <a:t>, onde não são capazes de competir com a biota natural;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/>
              <a:t>b) </a:t>
            </a:r>
            <a:r>
              <a:rPr lang="pt-BR" sz="2400" dirty="0" smtClean="0"/>
              <a:t>Mecanismo </a:t>
            </a:r>
            <a:r>
              <a:rPr lang="pt-BR" sz="2400" dirty="0"/>
              <a:t>ativo: o tempo de vida da linhagem é controlado </a:t>
            </a:r>
            <a:r>
              <a:rPr lang="pt-BR" sz="2400" dirty="0" smtClean="0"/>
              <a:t>por meio </a:t>
            </a:r>
            <a:r>
              <a:rPr lang="pt-BR" sz="2400" dirty="0"/>
              <a:t>da indução proposital de uma proteína letal. O desempenho </a:t>
            </a:r>
            <a:r>
              <a:rPr lang="pt-BR" sz="2400" dirty="0" smtClean="0"/>
              <a:t>da linhagem </a:t>
            </a:r>
            <a:r>
              <a:rPr lang="pt-BR" sz="2400" dirty="0"/>
              <a:t>é normal até que ela cometa suicídio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03" y="741077"/>
            <a:ext cx="532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87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668992"/>
            <a:ext cx="11742058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contaminação por metais pesados ​​é um </a:t>
            </a:r>
            <a:r>
              <a:rPr lang="pt-BR" sz="2400" dirty="0" smtClean="0"/>
              <a:t>problema ambiental significativo </a:t>
            </a:r>
            <a:r>
              <a:rPr lang="pt-BR" sz="2400" dirty="0" smtClean="0"/>
              <a:t>(metais </a:t>
            </a:r>
            <a:r>
              <a:rPr lang="pt-BR" sz="2400" dirty="0"/>
              <a:t>são altamente tóxicos para a </a:t>
            </a:r>
            <a:r>
              <a:rPr lang="pt-BR" sz="2400" dirty="0" smtClean="0"/>
              <a:t>biota, diminuindo atividade </a:t>
            </a:r>
            <a:r>
              <a:rPr lang="pt-BR" sz="2400" dirty="0" smtClean="0"/>
              <a:t>metabólica/diversidade), afetam a </a:t>
            </a:r>
            <a:r>
              <a:rPr lang="pt-BR" sz="2400" dirty="0"/>
              <a:t>estrutura </a:t>
            </a:r>
            <a:r>
              <a:rPr lang="pt-BR" sz="2400" dirty="0" smtClean="0"/>
              <a:t>das </a:t>
            </a:r>
            <a:r>
              <a:rPr lang="pt-BR" sz="2400" dirty="0"/>
              <a:t>comunidades </a:t>
            </a:r>
            <a:r>
              <a:rPr lang="pt-BR" sz="2400" dirty="0" smtClean="0"/>
              <a:t>microbianas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Devido a toxicidade </a:t>
            </a:r>
            <a:r>
              <a:rPr lang="pt-BR" sz="2400" dirty="0"/>
              <a:t>desses compostos, os microrganismos não </a:t>
            </a:r>
            <a:r>
              <a:rPr lang="pt-BR" sz="2400" dirty="0" smtClean="0"/>
              <a:t>conseguem desenvolver vias </a:t>
            </a:r>
            <a:r>
              <a:rPr lang="pt-BR" sz="2400" dirty="0"/>
              <a:t>adequadas para </a:t>
            </a:r>
            <a:r>
              <a:rPr lang="pt-BR" sz="2400" dirty="0" err="1" smtClean="0"/>
              <a:t>bioacumulá-los</a:t>
            </a:r>
            <a:r>
              <a:rPr lang="pt-BR" sz="2400" dirty="0" smtClean="0"/>
              <a:t> e populações </a:t>
            </a:r>
            <a:r>
              <a:rPr lang="pt-BR" sz="2400" dirty="0"/>
              <a:t>de microrganismos responsáveis ​​por esta </a:t>
            </a:r>
            <a:r>
              <a:rPr lang="pt-BR" sz="2400" dirty="0" err="1"/>
              <a:t>bioacumulação</a:t>
            </a:r>
            <a:r>
              <a:rPr lang="pt-BR" sz="2400" dirty="0"/>
              <a:t> não são grandes ou ativas o suficiente para remover esses compostos </a:t>
            </a:r>
            <a:r>
              <a:rPr lang="pt-BR" sz="2400" dirty="0" smtClean="0"/>
              <a:t>pelas </a:t>
            </a:r>
            <a:r>
              <a:rPr lang="pt-BR" sz="2400" dirty="0"/>
              <a:t>vias existentes.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7595" y="762424"/>
            <a:ext cx="560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na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7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668992"/>
            <a:ext cx="11654972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Apesar </a:t>
            </a:r>
            <a:r>
              <a:rPr lang="pt-BR" sz="2400" dirty="0"/>
              <a:t>das inúmeras vantagens dos </a:t>
            </a:r>
            <a:r>
              <a:rPr lang="pt-BR" sz="2400" dirty="0" err="1"/>
              <a:t>OGMs</a:t>
            </a:r>
            <a:r>
              <a:rPr lang="pt-BR" sz="2400" dirty="0"/>
              <a:t> junto à </a:t>
            </a:r>
            <a:r>
              <a:rPr lang="pt-BR" sz="2400" dirty="0" err="1"/>
              <a:t>biorremediação</a:t>
            </a:r>
            <a:r>
              <a:rPr lang="pt-BR" sz="2400" dirty="0"/>
              <a:t>, seu uso ainda é limitado devido à instabilidade do material genético inserido, sendo duas razões principais para isso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i="1" dirty="0"/>
              <a:t>i) </a:t>
            </a:r>
            <a:r>
              <a:rPr lang="pt-BR" sz="2400" dirty="0"/>
              <a:t>A eficiência dos </a:t>
            </a:r>
            <a:r>
              <a:rPr lang="pt-BR" sz="2400" dirty="0" err="1"/>
              <a:t>OGMs</a:t>
            </a:r>
            <a:r>
              <a:rPr lang="pt-BR" sz="2400" dirty="0"/>
              <a:t> depende de sua capacidade de transportar o material genético de maneira </a:t>
            </a:r>
            <a:r>
              <a:rPr lang="pt-BR" sz="2400" dirty="0" smtClean="0"/>
              <a:t>estável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i="1" dirty="0" err="1"/>
              <a:t>ii</a:t>
            </a:r>
            <a:r>
              <a:rPr lang="pt-BR" sz="2400" i="1" dirty="0"/>
              <a:t>) </a:t>
            </a:r>
            <a:r>
              <a:rPr lang="pt-BR" sz="2400" dirty="0"/>
              <a:t>A transferência de material genético para os organismos pode ser vista como um atributo negativo, apesar de essa transferência ser um fenômeno comum entre os organismos nativos.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7595" y="762424"/>
            <a:ext cx="560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na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3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808864"/>
            <a:ext cx="11809288" cy="38219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Diversas abordagens </a:t>
            </a:r>
            <a:r>
              <a:rPr lang="pt-BR" sz="2400" dirty="0"/>
              <a:t>genéticas foram </a:t>
            </a:r>
            <a:r>
              <a:rPr lang="pt-BR" sz="2400" dirty="0" smtClean="0"/>
              <a:t>desenvolvidas/usadas </a:t>
            </a:r>
            <a:r>
              <a:rPr lang="pt-BR" sz="2400" dirty="0"/>
              <a:t>para </a:t>
            </a:r>
            <a:r>
              <a:rPr lang="pt-BR" sz="2400" dirty="0" smtClean="0"/>
              <a:t>modificar microrganismos, otimizar enzimas e vias metabólicas </a:t>
            </a:r>
            <a:r>
              <a:rPr lang="pt-BR" sz="2400" dirty="0"/>
              <a:t>que são relevantes para a </a:t>
            </a:r>
            <a:r>
              <a:rPr lang="pt-BR" sz="2400" dirty="0" err="1" smtClean="0"/>
              <a:t>biodegradação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Outras informações </a:t>
            </a:r>
            <a:r>
              <a:rPr lang="pt-BR" sz="2400" dirty="0"/>
              <a:t>sobre rotas metabólicas ainda estão sendo </a:t>
            </a:r>
            <a:r>
              <a:rPr lang="pt-BR" sz="2400" dirty="0" smtClean="0"/>
              <a:t>estudadas, o que abre novas possibilidades que estão continuamente </a:t>
            </a:r>
            <a:r>
              <a:rPr lang="pt-BR" sz="2400" dirty="0"/>
              <a:t>sendo </a:t>
            </a:r>
            <a:r>
              <a:rPr lang="pt-BR" sz="2400" dirty="0" smtClean="0"/>
              <a:t>expandidas. O </a:t>
            </a:r>
            <a:r>
              <a:rPr lang="pt-BR" sz="2400" dirty="0"/>
              <a:t>desempenho dos microrganismos sob condições </a:t>
            </a:r>
            <a:r>
              <a:rPr lang="pt-BR" sz="2400" i="1" dirty="0"/>
              <a:t>in situ </a:t>
            </a:r>
            <a:r>
              <a:rPr lang="pt-BR" sz="2400" dirty="0"/>
              <a:t>podem ser melhorados tornando a </a:t>
            </a:r>
            <a:r>
              <a:rPr lang="pt-BR" sz="2400" dirty="0" err="1"/>
              <a:t>biorremediação</a:t>
            </a:r>
            <a:r>
              <a:rPr lang="pt-BR" sz="2400" dirty="0"/>
              <a:t> de metais pesados ​​um processo muito mais eficiente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27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5" y="762424"/>
            <a:ext cx="560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Usos da Biotecnologia na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Bioremediation — Igen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62" y="5144872"/>
            <a:ext cx="2548627" cy="16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64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78766"/>
            <a:ext cx="11736717" cy="49775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Metais </a:t>
            </a:r>
            <a:r>
              <a:rPr lang="pt-BR" sz="2400" dirty="0"/>
              <a:t>pesados ​​são considerados elementos químicos com massa atômica maior que 22 e densidade maior que 5g / </a:t>
            </a:r>
            <a:r>
              <a:rPr lang="pt-BR" sz="2400" dirty="0" err="1" smtClean="0"/>
              <a:t>mL</a:t>
            </a:r>
            <a:r>
              <a:rPr lang="pt-BR" sz="2400" dirty="0" smtClean="0"/>
              <a:t>, nessa definição existem 69 </a:t>
            </a:r>
            <a:r>
              <a:rPr lang="pt-BR" sz="2400" dirty="0"/>
              <a:t>elementos, </a:t>
            </a:r>
            <a:r>
              <a:rPr lang="pt-BR" sz="2400" dirty="0" smtClean="0"/>
              <a:t>sendo 16 sintéticos, alguns são tóxicos </a:t>
            </a:r>
            <a:r>
              <a:rPr lang="pt-BR" sz="2400" dirty="0"/>
              <a:t>para os seres humanos, mesmo em concentrações muito baixas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Os metais </a:t>
            </a:r>
            <a:r>
              <a:rPr lang="pt-BR" sz="2400" dirty="0"/>
              <a:t>pesados ​​associados à contaminação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ambiental </a:t>
            </a:r>
            <a:r>
              <a:rPr lang="pt-BR" sz="2400" dirty="0" smtClean="0"/>
              <a:t>são: </a:t>
            </a:r>
            <a:r>
              <a:rPr lang="pt-BR" sz="2400" dirty="0"/>
              <a:t>cobre (Cu), zinco (Zn), prata (Ag), chumbo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(</a:t>
            </a:r>
            <a:r>
              <a:rPr lang="pt-BR" sz="2400" dirty="0" err="1"/>
              <a:t>Pb</a:t>
            </a:r>
            <a:r>
              <a:rPr lang="pt-BR" sz="2400" dirty="0"/>
              <a:t>), mercúrio (Hg), arsênio (As), cádmio (</a:t>
            </a:r>
            <a:r>
              <a:rPr lang="pt-BR" sz="2400" dirty="0" err="1"/>
              <a:t>Cd</a:t>
            </a:r>
            <a:r>
              <a:rPr lang="pt-BR" sz="2400" dirty="0"/>
              <a:t>), cromo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(</a:t>
            </a:r>
            <a:r>
              <a:rPr lang="pt-BR" sz="2400" dirty="0"/>
              <a:t>Cr), estrôncio (</a:t>
            </a:r>
            <a:r>
              <a:rPr lang="pt-BR" sz="2400" dirty="0" err="1"/>
              <a:t>Sr</a:t>
            </a:r>
            <a:r>
              <a:rPr lang="pt-BR" sz="2400" dirty="0"/>
              <a:t>), césio (</a:t>
            </a:r>
            <a:r>
              <a:rPr lang="pt-BR" sz="2400" dirty="0" err="1"/>
              <a:t>Cs</a:t>
            </a:r>
            <a:r>
              <a:rPr lang="pt-BR" sz="2400" dirty="0"/>
              <a:t>), cobalto (</a:t>
            </a:r>
            <a:r>
              <a:rPr lang="pt-BR" sz="2400" dirty="0" err="1"/>
              <a:t>Co</a:t>
            </a:r>
            <a:r>
              <a:rPr lang="pt-BR" sz="2400" dirty="0"/>
              <a:t>), níquel (</a:t>
            </a:r>
            <a:r>
              <a:rPr lang="pt-BR" sz="2400" dirty="0" err="1"/>
              <a:t>Ni</a:t>
            </a:r>
            <a:r>
              <a:rPr lang="pt-BR" sz="2400" dirty="0"/>
              <a:t>),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tálio </a:t>
            </a:r>
            <a:r>
              <a:rPr lang="pt-BR" sz="2400" dirty="0"/>
              <a:t>(</a:t>
            </a:r>
            <a:r>
              <a:rPr lang="pt-BR" sz="2400" dirty="0" err="1"/>
              <a:t>Tl</a:t>
            </a:r>
            <a:r>
              <a:rPr lang="pt-BR" sz="2400" dirty="0"/>
              <a:t>), estanho (Sn) e vanádio (V) 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Metais Pesados - Mariana: O Desastre Ambie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74" y="3288632"/>
            <a:ext cx="4685580" cy="35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0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" y="1248139"/>
            <a:ext cx="11880902" cy="547333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A maioria dos metais pesados ​​são cátions </a:t>
            </a:r>
            <a:r>
              <a:rPr lang="pt-BR" sz="2400" dirty="0" smtClean="0"/>
              <a:t>o que determina </a:t>
            </a:r>
            <a:r>
              <a:rPr lang="pt-BR" sz="2400" dirty="0"/>
              <a:t>sua </a:t>
            </a:r>
            <a:r>
              <a:rPr lang="pt-BR" sz="2400" dirty="0" smtClean="0"/>
              <a:t>absorção </a:t>
            </a:r>
            <a:r>
              <a:rPr lang="pt-BR" sz="2400" dirty="0"/>
              <a:t>para grupos funcionais carregados negativamente </a:t>
            </a:r>
            <a:r>
              <a:rPr lang="pt-BR" sz="2400" dirty="0" smtClean="0"/>
              <a:t>presentes </a:t>
            </a:r>
            <a:r>
              <a:rPr lang="pt-BR" sz="2400" dirty="0"/>
              <a:t>em: superfícies celulares, </a:t>
            </a:r>
            <a:r>
              <a:rPr lang="pt-BR" sz="2400" dirty="0" smtClean="0"/>
              <a:t>íons </a:t>
            </a:r>
            <a:r>
              <a:rPr lang="pt-BR" sz="2400" dirty="0"/>
              <a:t>de metais </a:t>
            </a:r>
            <a:r>
              <a:rPr lang="pt-BR" sz="2400" dirty="0" smtClean="0"/>
              <a:t>se </a:t>
            </a:r>
            <a:r>
              <a:rPr lang="pt-BR" sz="2400" dirty="0"/>
              <a:t>ligam a várias estruturas celulares, </a:t>
            </a:r>
            <a:r>
              <a:rPr lang="pt-BR" sz="2400" dirty="0" smtClean="0"/>
              <a:t>desestabilizando essas </a:t>
            </a:r>
            <a:r>
              <a:rPr lang="pt-BR" sz="2400" dirty="0"/>
              <a:t>estruturas e biomoléculas (enzimas da parede celular, DNA e RNA), induzindo defeitos de replicação e consequentes mutagênese, distúrbios genéticos hereditários e </a:t>
            </a:r>
            <a:r>
              <a:rPr lang="pt-BR" sz="2400" dirty="0" smtClean="0"/>
              <a:t>câncer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tecnologia </a:t>
            </a:r>
            <a:r>
              <a:rPr lang="pt-BR" sz="2400" dirty="0"/>
              <a:t>de </a:t>
            </a:r>
            <a:r>
              <a:rPr lang="pt-BR" sz="2400" dirty="0" err="1"/>
              <a:t>microarray</a:t>
            </a:r>
            <a:r>
              <a:rPr lang="pt-BR" sz="2400" dirty="0" smtClean="0"/>
              <a:t>, permite quantificar o "estresse </a:t>
            </a:r>
            <a:r>
              <a:rPr lang="pt-BR" sz="2400" dirty="0" err="1"/>
              <a:t>oxidativo</a:t>
            </a:r>
            <a:r>
              <a:rPr lang="pt-BR" sz="2400" dirty="0"/>
              <a:t>", </a:t>
            </a:r>
            <a:r>
              <a:rPr lang="pt-BR" sz="2400" dirty="0" smtClean="0"/>
              <a:t>danos </a:t>
            </a:r>
            <a:r>
              <a:rPr lang="pt-BR" sz="2400" dirty="0"/>
              <a:t>à membrana </a:t>
            </a:r>
            <a:r>
              <a:rPr lang="pt-BR" sz="2400" dirty="0" smtClean="0"/>
              <a:t>e estruturas lipídicas </a:t>
            </a:r>
            <a:r>
              <a:rPr lang="pt-BR" sz="2400" dirty="0"/>
              <a:t>celulares, modificação de proteínas, fragmentação e ligações cruzadas, alterações no </a:t>
            </a:r>
            <a:r>
              <a:rPr lang="pt-BR" sz="2400" dirty="0" smtClean="0"/>
              <a:t>DNA/mutações 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9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43906" y="0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8614" y="1089164"/>
            <a:ext cx="116335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t-BR" altLang="pt-BR" sz="2400" b="1" i="1" dirty="0" smtClean="0">
                <a:latin typeface="+mn-lt"/>
              </a:rPr>
              <a:t>i) </a:t>
            </a:r>
            <a:r>
              <a:rPr lang="pt-BR" altLang="pt-BR" sz="2400" dirty="0" smtClean="0">
                <a:latin typeface="+mn-lt"/>
              </a:rPr>
              <a:t>Processo </a:t>
            </a:r>
            <a:r>
              <a:rPr lang="pt-BR" altLang="pt-BR" sz="2400" dirty="0">
                <a:latin typeface="+mn-lt"/>
              </a:rPr>
              <a:t>no qual organismos vivos, ou partes deles, </a:t>
            </a:r>
            <a:r>
              <a:rPr lang="pt-BR" altLang="pt-BR" sz="2400" dirty="0" smtClean="0">
                <a:latin typeface="+mn-lt"/>
              </a:rPr>
              <a:t>são </a:t>
            </a:r>
            <a:r>
              <a:rPr lang="pt-BR" altLang="pt-BR" sz="2400" dirty="0">
                <a:latin typeface="+mn-lt"/>
              </a:rPr>
              <a:t>empregados para remover ou reduzir  (remediar) </a:t>
            </a:r>
            <a:r>
              <a:rPr lang="pt-BR" altLang="pt-BR" sz="2400" dirty="0" smtClean="0">
                <a:latin typeface="+mn-lt"/>
              </a:rPr>
              <a:t>poluentes </a:t>
            </a:r>
            <a:r>
              <a:rPr lang="pt-BR" altLang="pt-BR" sz="2400" dirty="0">
                <a:latin typeface="+mn-lt"/>
              </a:rPr>
              <a:t>presentes no </a:t>
            </a:r>
            <a:r>
              <a:rPr lang="pt-BR" altLang="pt-BR" sz="2400" dirty="0" smtClean="0">
                <a:latin typeface="+mn-lt"/>
              </a:rPr>
              <a:t>ambiente</a:t>
            </a:r>
            <a:endParaRPr lang="pt-BR" altLang="pt-BR" sz="2400" dirty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b="1" i="1" dirty="0" err="1" smtClean="0">
                <a:latin typeface="+mn-lt"/>
              </a:rPr>
              <a:t>ii</a:t>
            </a:r>
            <a:r>
              <a:rPr lang="pt-BR" altLang="pt-BR" sz="2400" b="1" i="1" dirty="0" smtClean="0">
                <a:latin typeface="+mn-lt"/>
              </a:rPr>
              <a:t>) </a:t>
            </a:r>
            <a:r>
              <a:rPr lang="pt-BR" altLang="pt-BR" sz="2400" dirty="0" smtClean="0">
                <a:latin typeface="+mn-lt"/>
              </a:rPr>
              <a:t>Consiste na </a:t>
            </a:r>
            <a:r>
              <a:rPr lang="pt-BR" altLang="pt-BR" sz="2400" dirty="0">
                <a:latin typeface="+mn-lt"/>
              </a:rPr>
              <a:t>utilização de </a:t>
            </a:r>
            <a:r>
              <a:rPr lang="pt-BR" altLang="pt-BR" sz="2400" dirty="0" smtClean="0">
                <a:latin typeface="+mn-lt"/>
              </a:rPr>
              <a:t>seres vivos/componentes </a:t>
            </a:r>
            <a:r>
              <a:rPr lang="pt-BR" altLang="pt-BR" sz="2400" dirty="0">
                <a:latin typeface="+mn-lt"/>
              </a:rPr>
              <a:t>na recuperação de áreas contaminadas. </a:t>
            </a:r>
            <a:r>
              <a:rPr lang="pt-BR" altLang="pt-BR" sz="2400" dirty="0" smtClean="0">
                <a:latin typeface="+mn-lt"/>
              </a:rPr>
              <a:t>São processos </a:t>
            </a:r>
            <a:r>
              <a:rPr lang="pt-BR" altLang="pt-BR" sz="2400" dirty="0">
                <a:latin typeface="+mn-lt"/>
              </a:rPr>
              <a:t>que empregam </a:t>
            </a:r>
            <a:r>
              <a:rPr lang="pt-BR" altLang="pt-BR" sz="2400" dirty="0" smtClean="0">
                <a:latin typeface="+mn-lt"/>
              </a:rPr>
              <a:t>micro-organismos/enzimas </a:t>
            </a:r>
            <a:r>
              <a:rPr lang="pt-BR" altLang="pt-BR" sz="2400" dirty="0">
                <a:latin typeface="+mn-lt"/>
              </a:rPr>
              <a:t>para degradar compostos </a:t>
            </a:r>
            <a:r>
              <a:rPr lang="pt-BR" altLang="pt-BR" sz="2400" dirty="0" smtClean="0">
                <a:latin typeface="+mn-lt"/>
              </a:rPr>
              <a:t>poluentes</a:t>
            </a:r>
            <a:endParaRPr lang="pt-BR" altLang="pt-BR" sz="2400" dirty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b="1" i="1" dirty="0" err="1" smtClean="0">
                <a:latin typeface="+mn-lt"/>
              </a:rPr>
              <a:t>iii</a:t>
            </a:r>
            <a:r>
              <a:rPr lang="pt-BR" altLang="pt-BR" sz="2400" b="1" i="1" dirty="0" smtClean="0">
                <a:latin typeface="+mn-lt"/>
              </a:rPr>
              <a:t>) </a:t>
            </a:r>
            <a:r>
              <a:rPr lang="pt-BR" altLang="pt-BR" sz="2400" dirty="0" smtClean="0">
                <a:latin typeface="+mn-lt"/>
              </a:rPr>
              <a:t>Pode ser </a:t>
            </a:r>
            <a:r>
              <a:rPr lang="pt-BR" altLang="pt-BR" sz="2400" dirty="0">
                <a:latin typeface="+mn-lt"/>
              </a:rPr>
              <a:t>definida como todo o processo que usa micro-organismos (bactérias, fungos, microalgas), plantas (</a:t>
            </a:r>
            <a:r>
              <a:rPr lang="pt-BR" altLang="pt-BR" sz="2400" dirty="0" err="1">
                <a:latin typeface="+mn-lt"/>
              </a:rPr>
              <a:t>fitorremediação</a:t>
            </a:r>
            <a:r>
              <a:rPr lang="pt-BR" altLang="pt-BR" sz="2400" dirty="0">
                <a:latin typeface="+mn-lt"/>
              </a:rPr>
              <a:t>), </a:t>
            </a:r>
            <a:r>
              <a:rPr lang="pt-BR" altLang="pt-BR" sz="2400" dirty="0" smtClean="0">
                <a:latin typeface="+mn-lt"/>
              </a:rPr>
              <a:t>ou </a:t>
            </a:r>
            <a:r>
              <a:rPr lang="pt-BR" altLang="pt-BR" sz="2400" dirty="0">
                <a:latin typeface="+mn-lt"/>
              </a:rPr>
              <a:t>suas enzimas para que o ambiente contaminado retorne a sua condição </a:t>
            </a:r>
            <a:r>
              <a:rPr lang="pt-BR" altLang="pt-BR" sz="2400" dirty="0" smtClean="0">
                <a:latin typeface="+mn-lt"/>
              </a:rPr>
              <a:t>original</a:t>
            </a:r>
            <a:endParaRPr lang="pt-BR" altLang="pt-BR" sz="2400" dirty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b="1" i="1" dirty="0" err="1" smtClean="0">
                <a:latin typeface="+mn-lt"/>
              </a:rPr>
              <a:t>iv</a:t>
            </a:r>
            <a:r>
              <a:rPr lang="pt-BR" altLang="pt-BR" sz="2400" b="1" i="1" dirty="0" smtClean="0">
                <a:latin typeface="+mn-lt"/>
              </a:rPr>
              <a:t>) </a:t>
            </a:r>
            <a:r>
              <a:rPr lang="pt-BR" altLang="pt-BR" sz="2400" dirty="0" smtClean="0">
                <a:latin typeface="+mn-lt"/>
              </a:rPr>
              <a:t>A </a:t>
            </a:r>
            <a:r>
              <a:rPr lang="pt-BR" altLang="pt-BR" sz="2400" dirty="0" err="1" smtClean="0">
                <a:latin typeface="+mn-lt"/>
              </a:rPr>
              <a:t>Biorremediação</a:t>
            </a:r>
            <a:r>
              <a:rPr lang="pt-BR" altLang="pt-BR" sz="2400" dirty="0" smtClean="0">
                <a:latin typeface="+mn-lt"/>
              </a:rPr>
              <a:t> é útil em ambientes contaminados  por: Compostos orgânicos, Derivados de Petróleo, Metais pesados.</a:t>
            </a:r>
            <a:endParaRPr lang="pt-BR" altLang="pt-BR" sz="2400" dirty="0"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21406" y="584775"/>
            <a:ext cx="1568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829" y="1825625"/>
            <a:ext cx="11596914" cy="189614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potencial tóxico dos metais pesados </a:t>
            </a:r>
            <a:r>
              <a:rPr lang="pt-BR" sz="2400" dirty="0" smtClean="0"/>
              <a:t>ao </a:t>
            </a:r>
            <a:r>
              <a:rPr lang="pt-BR" sz="2400" dirty="0"/>
              <a:t>corpo humano é diverso e, devido à sua toxicidade e persistência na natureza, </a:t>
            </a:r>
            <a:r>
              <a:rPr lang="pt-BR" sz="2400" dirty="0" smtClean="0"/>
              <a:t>esses níveis no </a:t>
            </a:r>
            <a:r>
              <a:rPr lang="pt-BR" sz="2400" dirty="0"/>
              <a:t>meio ambiente precisam ser controlados obrigando o tratamento de resíduos nas fontes de </a:t>
            </a:r>
            <a:r>
              <a:rPr lang="pt-BR" sz="2400" dirty="0" smtClean="0"/>
              <a:t>poluição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30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Safenation - Contaminação e Intoxicação: As consequências dos Metais Pes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58" y="3816097"/>
            <a:ext cx="4513138" cy="25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257155"/>
            <a:ext cx="11780260" cy="277845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Em geral, ambientes </a:t>
            </a:r>
            <a:r>
              <a:rPr lang="pt-BR" sz="2400" dirty="0"/>
              <a:t>contaminados por metais pesados ​​são tratados por meio de tecnologias convencionais baseadas em princípios físico-químicos, </a:t>
            </a:r>
            <a:r>
              <a:rPr lang="pt-BR" sz="2400" dirty="0" smtClean="0"/>
              <a:t>mas são ineficientes </a:t>
            </a:r>
            <a:r>
              <a:rPr lang="pt-BR" sz="2400" dirty="0"/>
              <a:t>e </a:t>
            </a:r>
            <a:r>
              <a:rPr lang="pt-BR" sz="2400" dirty="0" smtClean="0"/>
              <a:t>antieconômicos (</a:t>
            </a:r>
            <a:r>
              <a:rPr lang="pt-BR" sz="2400" dirty="0" err="1" smtClean="0"/>
              <a:t>ex</a:t>
            </a:r>
            <a:r>
              <a:rPr lang="pt-BR" sz="2400" dirty="0" smtClean="0"/>
              <a:t>: adição </a:t>
            </a:r>
            <a:r>
              <a:rPr lang="pt-BR" sz="2400" dirty="0"/>
              <a:t>de reagentes que aumentam o </a:t>
            </a:r>
            <a:r>
              <a:rPr lang="pt-BR" sz="2400" dirty="0" smtClean="0"/>
              <a:t>pH e convertem metais </a:t>
            </a:r>
            <a:r>
              <a:rPr lang="pt-BR" sz="2400" dirty="0"/>
              <a:t>de uma forma solúvel em uma forma insolúvel (hidróxidos), </a:t>
            </a:r>
            <a:r>
              <a:rPr lang="pt-BR" sz="2400" dirty="0" smtClean="0"/>
              <a:t>resultando em sua </a:t>
            </a:r>
            <a:r>
              <a:rPr lang="pt-BR" sz="2400" dirty="0" smtClean="0"/>
              <a:t>precipitação)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Brumadinho e os Metais Pesados – INN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17" y="3902772"/>
            <a:ext cx="3758272" cy="28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725" y="1633391"/>
            <a:ext cx="11353800" cy="23931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Várias estratégias vem sendo desenvolvidas </a:t>
            </a:r>
            <a:r>
              <a:rPr lang="pt-BR" sz="2400" dirty="0"/>
              <a:t>usando tecnologia de DNA recombinante para produzir cepas geneticamente </a:t>
            </a:r>
            <a:r>
              <a:rPr lang="pt-BR" sz="2400" dirty="0" smtClean="0"/>
              <a:t>modificadas para </a:t>
            </a:r>
            <a:r>
              <a:rPr lang="pt-BR" sz="2400" dirty="0"/>
              <a:t>uso no processo de </a:t>
            </a:r>
            <a:r>
              <a:rPr lang="pt-BR" sz="2400" dirty="0" err="1"/>
              <a:t>biossorção</a:t>
            </a:r>
            <a:r>
              <a:rPr lang="pt-BR" sz="2400" dirty="0"/>
              <a:t>, </a:t>
            </a:r>
            <a:r>
              <a:rPr lang="pt-BR" sz="2400" dirty="0" smtClean="0"/>
              <a:t>sendo que algumas dessas estratégias </a:t>
            </a:r>
            <a:r>
              <a:rPr lang="pt-BR" sz="2400" dirty="0"/>
              <a:t>"equipam" a parede celular bacteriana com </a:t>
            </a:r>
            <a:r>
              <a:rPr lang="pt-BR" sz="2400" dirty="0" err="1"/>
              <a:t>polipeptídeos</a:t>
            </a:r>
            <a:r>
              <a:rPr lang="pt-BR" sz="2400" dirty="0"/>
              <a:t> de ligação a íons metálicos para atuar como </a:t>
            </a:r>
            <a:r>
              <a:rPr lang="pt-BR" sz="2400" dirty="0" smtClean="0"/>
              <a:t>âncoras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Engineered microbial biosensors based on bacterial two-component systems as  synthetic biotechnology platforms in bioremediation and biorefinery |  Microbial Cell Factories | Ful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13" y="4227215"/>
            <a:ext cx="7717287" cy="25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76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256" y="1730602"/>
            <a:ext cx="1141185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 err="1" smtClean="0"/>
              <a:t>biossorção</a:t>
            </a:r>
            <a:r>
              <a:rPr lang="pt-BR" sz="2400" dirty="0" smtClean="0"/>
              <a:t> </a:t>
            </a:r>
            <a:r>
              <a:rPr lang="pt-BR" sz="2400" dirty="0"/>
              <a:t>pelos organismos vivos compreende duas etapas: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AutoNum type="romanLcParenR"/>
            </a:pPr>
            <a:r>
              <a:rPr lang="pt-BR" sz="2400" dirty="0" smtClean="0"/>
              <a:t>Um </a:t>
            </a:r>
            <a:r>
              <a:rPr lang="pt-BR" sz="2400" dirty="0"/>
              <a:t>metabolismo de ligação independente onde os metais são ligados às paredes </a:t>
            </a:r>
            <a:r>
              <a:rPr lang="pt-BR" sz="2400" dirty="0" smtClean="0"/>
              <a:t>celulares</a:t>
            </a:r>
          </a:p>
          <a:p>
            <a:pPr marL="571500" indent="-571500" algn="just">
              <a:lnSpc>
                <a:spcPct val="150000"/>
              </a:lnSpc>
              <a:spcBef>
                <a:spcPts val="0"/>
              </a:spcBef>
              <a:buAutoNum type="romanLcParenR"/>
            </a:pPr>
            <a:r>
              <a:rPr lang="pt-BR" sz="2400" dirty="0" smtClean="0"/>
              <a:t>A </a:t>
            </a:r>
            <a:r>
              <a:rPr lang="pt-BR" sz="2400" dirty="0"/>
              <a:t>absorção intracelular dependente do metabolismo, em que íons metálicos são transportados através da membrana </a:t>
            </a:r>
            <a:r>
              <a:rPr lang="pt-BR" sz="2400" dirty="0" smtClean="0"/>
              <a:t>celular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1434" y="177649"/>
            <a:ext cx="4757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3. ENGENHARIA GENÉTICA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9937" y="672380"/>
            <a:ext cx="715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Contaminação por metais pesados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1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199944"/>
            <a:ext cx="11896374" cy="313826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Entre essas técnicas de engenharia genética para a construção de novas cepas microbianas </a:t>
            </a:r>
            <a:r>
              <a:rPr lang="pt-BR" sz="2400" dirty="0" smtClean="0"/>
              <a:t>recombinantes</a:t>
            </a:r>
            <a:r>
              <a:rPr lang="pt-BR" sz="2400" dirty="0"/>
              <a:t>, as </a:t>
            </a:r>
            <a:r>
              <a:rPr lang="pt-BR" sz="2400" dirty="0" err="1"/>
              <a:t>fitoquelatinas</a:t>
            </a:r>
            <a:r>
              <a:rPr lang="pt-BR" sz="2400" dirty="0"/>
              <a:t> sintéticas (</a:t>
            </a:r>
            <a:r>
              <a:rPr lang="pt-BR" sz="2400" dirty="0" err="1"/>
              <a:t>ECs</a:t>
            </a:r>
            <a:r>
              <a:rPr lang="pt-BR" sz="2400" dirty="0"/>
              <a:t>) </a:t>
            </a:r>
            <a:r>
              <a:rPr lang="pt-BR" sz="2400" dirty="0" smtClean="0"/>
              <a:t>e as </a:t>
            </a:r>
            <a:r>
              <a:rPr lang="pt-BR" sz="2400" dirty="0" err="1"/>
              <a:t>metalotioneínas</a:t>
            </a:r>
            <a:r>
              <a:rPr lang="pt-BR" sz="2400" dirty="0"/>
              <a:t> </a:t>
            </a:r>
            <a:r>
              <a:rPr lang="pt-BR" sz="2400" dirty="0" smtClean="0"/>
              <a:t>MTS</a:t>
            </a:r>
            <a:r>
              <a:rPr lang="pt-BR" sz="2400" dirty="0"/>
              <a:t>, </a:t>
            </a:r>
            <a:r>
              <a:rPr lang="pt-BR" sz="2400" dirty="0" smtClean="0"/>
              <a:t>foram usadas como proteínas ancoradas </a:t>
            </a:r>
            <a:r>
              <a:rPr lang="pt-BR" sz="2400" dirty="0"/>
              <a:t>na superfície externa da célula ("exibição da superfície celular</a:t>
            </a:r>
            <a:r>
              <a:rPr lang="pt-BR" sz="2400" dirty="0" smtClean="0"/>
              <a:t>").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As </a:t>
            </a:r>
            <a:r>
              <a:rPr lang="pt-BR" sz="2400" dirty="0" err="1"/>
              <a:t>fitoquelatinas</a:t>
            </a:r>
            <a:r>
              <a:rPr lang="pt-BR" sz="2400" dirty="0"/>
              <a:t> sintéticas (</a:t>
            </a:r>
            <a:r>
              <a:rPr lang="pt-BR" sz="2400" dirty="0" err="1"/>
              <a:t>ECs</a:t>
            </a:r>
            <a:r>
              <a:rPr lang="pt-BR" sz="2400" dirty="0"/>
              <a:t>) compostas por (</a:t>
            </a:r>
            <a:r>
              <a:rPr lang="pt-BR" sz="2400" dirty="0" err="1"/>
              <a:t>Glu-Cys</a:t>
            </a:r>
            <a:r>
              <a:rPr lang="pt-BR" sz="2400" dirty="0"/>
              <a:t>) </a:t>
            </a:r>
            <a:r>
              <a:rPr lang="pt-BR" sz="2400" dirty="0" smtClean="0"/>
              <a:t>são </a:t>
            </a:r>
            <a:r>
              <a:rPr lang="pt-BR" sz="2400" dirty="0"/>
              <a:t>análogos de proteínas da </a:t>
            </a:r>
            <a:r>
              <a:rPr lang="pt-BR" sz="2400" dirty="0" err="1"/>
              <a:t>fitoquelatina</a:t>
            </a:r>
            <a:r>
              <a:rPr lang="pt-BR" sz="2400" dirty="0"/>
              <a:t> que exibem capacidade </a:t>
            </a:r>
            <a:r>
              <a:rPr lang="pt-BR" sz="2400" dirty="0" smtClean="0"/>
              <a:t> melhorada de </a:t>
            </a:r>
            <a:r>
              <a:rPr lang="pt-BR" sz="2400" dirty="0"/>
              <a:t>ligação a </a:t>
            </a:r>
            <a:r>
              <a:rPr lang="pt-BR" sz="2400" dirty="0" smtClean="0"/>
              <a:t>metais  </a:t>
            </a:r>
            <a:r>
              <a:rPr lang="pt-BR" sz="2400" dirty="0"/>
              <a:t>em relação às </a:t>
            </a:r>
            <a:r>
              <a:rPr lang="pt-BR" sz="2400" dirty="0" err="1"/>
              <a:t>metalotioneínas</a:t>
            </a:r>
            <a:r>
              <a:rPr lang="pt-BR" sz="2400" dirty="0"/>
              <a:t> (</a:t>
            </a:r>
            <a:r>
              <a:rPr lang="pt-BR" sz="2400" dirty="0" err="1"/>
              <a:t>MTs</a:t>
            </a:r>
            <a:r>
              <a:rPr lang="pt-BR" sz="2400" dirty="0"/>
              <a:t>). </a:t>
            </a:r>
            <a:endParaRPr lang="pt-BR" sz="24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expressão de EC20 na superfície de </a:t>
            </a:r>
            <a:r>
              <a:rPr lang="pt-BR" sz="2400" i="1" dirty="0"/>
              <a:t>E. coli </a:t>
            </a:r>
            <a:r>
              <a:rPr lang="pt-BR" sz="2400" dirty="0"/>
              <a:t>usando </a:t>
            </a:r>
            <a:r>
              <a:rPr lang="pt-BR" sz="2400" dirty="0" smtClean="0"/>
              <a:t>âncora resultou </a:t>
            </a:r>
            <a:r>
              <a:rPr lang="pt-BR" sz="2400" dirty="0"/>
              <a:t>na melhoria da </a:t>
            </a:r>
            <a:r>
              <a:rPr lang="pt-BR" sz="2400" dirty="0" err="1"/>
              <a:t>bioacumulação</a:t>
            </a:r>
            <a:r>
              <a:rPr lang="pt-BR" sz="2400" dirty="0"/>
              <a:t> de cádmio e mercúrio, fornecendo um novo método para o tratamento da contaminação por metais pesados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77594" y="776937"/>
            <a:ext cx="5934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Expressão de Proteínas na Superfície Celular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850627"/>
            <a:ext cx="11838317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O sistema de “exibição da superfície celular</a:t>
            </a:r>
            <a:r>
              <a:rPr lang="pt-BR" sz="2400" dirty="0" smtClean="0"/>
              <a:t>” é eficiente: proteínas </a:t>
            </a:r>
            <a:r>
              <a:rPr lang="pt-BR" sz="2400" dirty="0"/>
              <a:t>da superfície celular constituem uma classe importante de biomoléculas porque estão situadas na interface entre a célula e o ambiente. </a:t>
            </a:r>
            <a:r>
              <a:rPr lang="pt-BR" sz="2400" dirty="0" smtClean="0"/>
              <a:t>A </a:t>
            </a:r>
            <a:r>
              <a:rPr lang="pt-BR" sz="2400" dirty="0"/>
              <a:t>expressão de peptídeos </a:t>
            </a:r>
            <a:r>
              <a:rPr lang="pt-BR" sz="2400" dirty="0" err="1"/>
              <a:t>heterólogos</a:t>
            </a:r>
            <a:r>
              <a:rPr lang="pt-BR" sz="2400" dirty="0"/>
              <a:t> na superfície celular ("exibição da superfície celular") é uma técnica poderosa amplamente utilizada na área de biotecnologia nos seguintes processos: produção de vacinas recombinantes, antígenos, anticorpos, enzimas e peptídeos de </a:t>
            </a:r>
            <a:r>
              <a:rPr lang="pt-BR" sz="2400" dirty="0" smtClean="0"/>
              <a:t>biblioteca.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35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77594" y="776937"/>
            <a:ext cx="5934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Expressão de Proteínas na Superfície Celular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0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825624"/>
            <a:ext cx="11780259" cy="35736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uso de bactérias recombinantes para remover metais específicos da água contaminada está sendo investigado. Por exemplo, uma </a:t>
            </a:r>
            <a:r>
              <a:rPr lang="pt-BR" sz="2400" i="1" dirty="0" err="1"/>
              <a:t>E.coli</a:t>
            </a:r>
            <a:r>
              <a:rPr lang="pt-BR" sz="2400" dirty="0"/>
              <a:t> geneticamente modificada, que expressa o sistema de transporte de Hg2 + e </a:t>
            </a:r>
            <a:r>
              <a:rPr lang="pt-BR" sz="2400" dirty="0" err="1"/>
              <a:t>metalotioneína</a:t>
            </a:r>
            <a:r>
              <a:rPr lang="pt-BR" sz="2400" dirty="0"/>
              <a:t> (uma proteína de ligação a metal), foi capaz de acumular seletivamente 8 µmole de Hg2 + / g de peso seco celular.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presença dos agentes </a:t>
            </a:r>
            <a:r>
              <a:rPr lang="pt-BR" sz="2400" dirty="0" err="1"/>
              <a:t>quelantes</a:t>
            </a:r>
            <a:r>
              <a:rPr lang="pt-BR" sz="2400" dirty="0"/>
              <a:t> Na +, Mg2 + e Ca2 + não afetou a </a:t>
            </a:r>
            <a:r>
              <a:rPr lang="pt-BR" sz="2400" dirty="0" err="1"/>
              <a:t>bioacumulação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</a:t>
            </a:r>
            <a:r>
              <a:rPr lang="pt-BR" sz="2400" b="1" i="1" dirty="0" smtClean="0">
                <a:solidFill>
                  <a:srgbClr val="0070C0"/>
                </a:solidFill>
              </a:rPr>
              <a:t>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87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786" y="1668992"/>
            <a:ext cx="11690528" cy="41222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engenharia genética tem o potencial de melhorar ou redesenhar microrganismos, onde sistemas sequestradores de metais biológicos terão maior capacidade intrínseca, bem como especificidade e maior resistência às condições ambientais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modificação genética é uma solução potencial para aumentar a seletividade, </a:t>
            </a:r>
            <a:r>
              <a:rPr lang="pt-BR" sz="2400" dirty="0" smtClean="0"/>
              <a:t>e o </a:t>
            </a:r>
            <a:r>
              <a:rPr lang="pt-BR" sz="2400" dirty="0"/>
              <a:t>potencial de acumulação das </a:t>
            </a:r>
            <a:r>
              <a:rPr lang="pt-BR" sz="2400" dirty="0" smtClean="0"/>
              <a:t>células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Atualmente, muitos tipos de aminoácidos e ácidos nucléicos estão sendo produzidos em escala industrial usando células microbianas geneticamente modificadas.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</a:t>
            </a:r>
            <a:r>
              <a:rPr lang="pt-BR" sz="2400" b="1" i="1" dirty="0" smtClean="0">
                <a:solidFill>
                  <a:srgbClr val="0070C0"/>
                </a:solidFill>
              </a:rPr>
              <a:t>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28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79971"/>
            <a:ext cx="11881860" cy="30576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 err="1"/>
              <a:t>superexpressão</a:t>
            </a:r>
            <a:r>
              <a:rPr lang="pt-BR" sz="2400" dirty="0"/>
              <a:t> de </a:t>
            </a:r>
            <a:r>
              <a:rPr lang="pt-BR" sz="2400" dirty="0" err="1"/>
              <a:t>MTs</a:t>
            </a:r>
            <a:r>
              <a:rPr lang="pt-BR" sz="2400" dirty="0"/>
              <a:t> em células bacterianas </a:t>
            </a:r>
            <a:r>
              <a:rPr lang="pt-BR" sz="2400" dirty="0" smtClean="0"/>
              <a:t>resulta </a:t>
            </a:r>
            <a:r>
              <a:rPr lang="pt-BR" sz="2400" dirty="0"/>
              <a:t>em maior acúmulo de metal, oferecendo uma estratégia promissora para o desenvolvimento de </a:t>
            </a:r>
            <a:r>
              <a:rPr lang="pt-BR" sz="2400" dirty="0" err="1"/>
              <a:t>biossorventes</a:t>
            </a:r>
            <a:r>
              <a:rPr lang="pt-BR" sz="2400" dirty="0"/>
              <a:t> de base microbiana para a remediação de contaminação por metal 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Além </a:t>
            </a:r>
            <a:r>
              <a:rPr lang="pt-BR" sz="2400" dirty="0"/>
              <a:t>da alta seletividade e capacidade de acumulação</a:t>
            </a:r>
            <a:r>
              <a:rPr lang="pt-BR" sz="2400" dirty="0" smtClean="0"/>
              <a:t>, a </a:t>
            </a:r>
            <a:r>
              <a:rPr lang="pt-BR" sz="2400" dirty="0"/>
              <a:t>absorção por </a:t>
            </a:r>
            <a:r>
              <a:rPr lang="pt-BR" sz="2400" i="1" dirty="0"/>
              <a:t>E. coli </a:t>
            </a:r>
            <a:r>
              <a:rPr lang="pt-BR" sz="2400" dirty="0"/>
              <a:t>recombinante (expressando o gene da </a:t>
            </a:r>
            <a:r>
              <a:rPr lang="pt-BR" sz="2400" dirty="0" err="1" smtClean="0"/>
              <a:t>metalotioneína</a:t>
            </a:r>
            <a:r>
              <a:rPr lang="pt-BR" sz="2400" dirty="0" smtClean="0"/>
              <a:t>) </a:t>
            </a:r>
            <a:r>
              <a:rPr lang="pt-BR" sz="2400" dirty="0"/>
              <a:t>foi </a:t>
            </a:r>
            <a:r>
              <a:rPr lang="pt-BR" sz="2400" dirty="0" smtClean="0"/>
              <a:t>rápida, alcançando 75</a:t>
            </a:r>
            <a:r>
              <a:rPr lang="pt-BR" sz="2400" dirty="0"/>
              <a:t>% de captação de </a:t>
            </a:r>
            <a:r>
              <a:rPr lang="pt-BR" sz="2400" dirty="0" smtClean="0"/>
              <a:t>metal pesado já nos primeiros </a:t>
            </a:r>
            <a:r>
              <a:rPr lang="pt-BR" sz="2400" dirty="0"/>
              <a:t>20 minutos, com captação máxima alcançada em menos de 1 hora.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</a:t>
            </a:r>
            <a:r>
              <a:rPr lang="pt-BR" sz="2400" b="1" i="1" dirty="0" smtClean="0">
                <a:solidFill>
                  <a:srgbClr val="0070C0"/>
                </a:solidFill>
              </a:rPr>
              <a:t>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Vetores de Clonagem Genética Dna Recombinante e mais imagens de Acima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34" y="4702882"/>
            <a:ext cx="3682424" cy="20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65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83718"/>
            <a:ext cx="11930743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Outra estratégia é o uso de expressão de proteínas associadas. A </a:t>
            </a:r>
            <a:r>
              <a:rPr lang="pt-BR" sz="2400" dirty="0"/>
              <a:t>expressão das proteínas híbridas na superfície da célula </a:t>
            </a:r>
            <a:r>
              <a:rPr lang="pt-BR" sz="2400" dirty="0" smtClean="0"/>
              <a:t>aumenta consideravelmente o </a:t>
            </a:r>
            <a:r>
              <a:rPr lang="pt-BR" sz="2400" dirty="0"/>
              <a:t>acúmulo de cádmio na célula </a:t>
            </a:r>
            <a:r>
              <a:rPr lang="pt-BR" sz="2400" dirty="0" smtClean="0"/>
              <a:t>inteira</a:t>
            </a:r>
            <a:endParaRPr lang="pt-BR" sz="2400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Além disso, a expressão de proteínas na superfície oferece uma alternativa barata para a preparação de adsorventes de </a:t>
            </a:r>
            <a:r>
              <a:rPr lang="pt-BR" sz="2400" dirty="0" smtClean="0"/>
              <a:t>afinidade. </a:t>
            </a:r>
            <a:r>
              <a:rPr lang="pt-BR" sz="2400" dirty="0"/>
              <a:t>O uso de PCs </a:t>
            </a:r>
            <a:r>
              <a:rPr lang="pt-BR" sz="2400" dirty="0" smtClean="0"/>
              <a:t>também é uma estratégia promissora. Os </a:t>
            </a:r>
            <a:r>
              <a:rPr lang="pt-BR" sz="2400" dirty="0"/>
              <a:t>PCs são peptídeos curtos e ricos em </a:t>
            </a:r>
            <a:r>
              <a:rPr lang="pt-BR" sz="2400" dirty="0" err="1" smtClean="0"/>
              <a:t>cisteína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</a:t>
            </a:r>
            <a:r>
              <a:rPr lang="pt-BR" sz="2400" b="1" i="1" dirty="0" smtClean="0">
                <a:solidFill>
                  <a:srgbClr val="0070C0"/>
                </a:solidFill>
              </a:rPr>
              <a:t>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Team:BGU ISRAEL/Description - 2016.igem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07" y="4459952"/>
            <a:ext cx="3359986" cy="23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7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43906" y="0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4320" y="584775"/>
            <a:ext cx="1568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5969" y="1169550"/>
            <a:ext cx="11809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Biodegradação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processo natural onde os compostos químicos são degradados por via biológica</a:t>
            </a:r>
          </a:p>
          <a:p>
            <a:pPr algn="just">
              <a:lnSpc>
                <a:spcPct val="150000"/>
              </a:lnSpc>
            </a:pPr>
            <a:endParaRPr lang="pt-BR" sz="1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Biorremediação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processo tecnológico onde organismos vivos são usados para remover ou reduzir/remediar contaminantes no ambiente. Ocorre a intervenção humana com objetivo de acelerar os processos microbianos naturais de degradação de poluentes ambientais</a:t>
            </a:r>
          </a:p>
          <a:p>
            <a:pPr algn="just">
              <a:lnSpc>
                <a:spcPct val="150000"/>
              </a:lnSpc>
            </a:pPr>
            <a:endParaRPr lang="pt-BR" sz="6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- </a:t>
            </a:r>
            <a:r>
              <a:rPr lang="pt-BR" sz="2400" dirty="0" err="1" smtClean="0">
                <a:solidFill>
                  <a:srgbClr val="0070C0"/>
                </a:solidFill>
              </a:rPr>
              <a:t>Biotransformação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alterações na estrutura molecular de compostos mediada por via metabólica. Pode aumentar ou diminuir a complexidade química e resultar na conversão de um composto inócuo em um toxico ou transformar um composto biodegradável em recalcitrante.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21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3987"/>
            <a:ext cx="11954431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Diversos </a:t>
            </a:r>
            <a:r>
              <a:rPr lang="pt-BR" sz="2400" dirty="0" err="1" smtClean="0"/>
              <a:t>biossorventes</a:t>
            </a:r>
            <a:r>
              <a:rPr lang="pt-BR" sz="2400" dirty="0"/>
              <a:t>, exibindo peptídeos de ligação de metal na superfície da célula, </a:t>
            </a:r>
            <a:r>
              <a:rPr lang="pt-BR" sz="2400" dirty="0" smtClean="0"/>
              <a:t>vem sendo desenvolvidos. </a:t>
            </a:r>
            <a:r>
              <a:rPr lang="pt-BR" sz="2400" dirty="0"/>
              <a:t>Um exemplo típico inclui a criação de um motivo repetitivo de ligação a metal, consistindo em (</a:t>
            </a:r>
            <a:r>
              <a:rPr lang="pt-BR" sz="2400" dirty="0" err="1"/>
              <a:t>Glu-Cys</a:t>
            </a:r>
            <a:r>
              <a:rPr lang="pt-BR" sz="2400" dirty="0"/>
              <a:t>) </a:t>
            </a:r>
            <a:r>
              <a:rPr lang="pt-BR" sz="2400" dirty="0" err="1" smtClean="0"/>
              <a:t>nGly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As </a:t>
            </a:r>
            <a:r>
              <a:rPr lang="pt-BR" sz="2400" dirty="0"/>
              <a:t>tentativas de criar bactérias recombinantes com capacidade de ligação de metal melhorada até agora foram restritas principalmente a </a:t>
            </a:r>
            <a:r>
              <a:rPr lang="pt-BR" sz="2400" i="1" dirty="0"/>
              <a:t>E. </a:t>
            </a:r>
            <a:r>
              <a:rPr lang="pt-BR" sz="2400" i="1" dirty="0" smtClean="0"/>
              <a:t>coli</a:t>
            </a:r>
            <a:r>
              <a:rPr lang="pt-BR" sz="2400" dirty="0" smtClean="0"/>
              <a:t>.</a:t>
            </a:r>
            <a:r>
              <a:rPr lang="pt-BR" sz="2400" dirty="0" smtClean="0"/>
              <a:t>, já que é comum em muitos experimentos </a:t>
            </a:r>
            <a:r>
              <a:rPr lang="pt-BR" sz="2400" dirty="0"/>
              <a:t>de engenharia genética </a:t>
            </a:r>
            <a:r>
              <a:rPr lang="pt-BR" sz="2400" dirty="0" smtClean="0"/>
              <a:t>além de ter uma maior de </a:t>
            </a:r>
            <a:r>
              <a:rPr lang="pt-BR" sz="2400" dirty="0"/>
              <a:t>superfície por unidade de massa celular, </a:t>
            </a:r>
            <a:r>
              <a:rPr lang="pt-BR" sz="2400" dirty="0" smtClean="0"/>
              <a:t>acarretando  em </a:t>
            </a:r>
            <a:r>
              <a:rPr lang="pt-BR" sz="2400" dirty="0"/>
              <a:t>taxas mais altas de remoção de metal das </a:t>
            </a:r>
            <a:r>
              <a:rPr lang="pt-BR" sz="2400" dirty="0" smtClean="0"/>
              <a:t>soluções.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77594" y="747909"/>
            <a:ext cx="6326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Bactérias recombinantes </a:t>
            </a:r>
            <a:r>
              <a:rPr lang="pt-BR" sz="2400" b="1" i="1" dirty="0" smtClean="0">
                <a:solidFill>
                  <a:srgbClr val="0070C0"/>
                </a:solidFill>
              </a:rPr>
              <a:t>para remoção de metal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2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247065"/>
            <a:ext cx="11867345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utilização </a:t>
            </a:r>
            <a:r>
              <a:rPr lang="pt-BR" sz="2400" dirty="0"/>
              <a:t>de </a:t>
            </a:r>
            <a:r>
              <a:rPr lang="pt-BR" sz="2400" dirty="0" smtClean="0"/>
              <a:t>O.G.M. é limitada </a:t>
            </a:r>
            <a:r>
              <a:rPr lang="pt-BR" sz="2400" dirty="0"/>
              <a:t>devido aos possíveis riscos envolvidos na transferência horizontal </a:t>
            </a:r>
            <a:r>
              <a:rPr lang="pt-BR" sz="2400" dirty="0" smtClean="0"/>
              <a:t>desse </a:t>
            </a:r>
            <a:r>
              <a:rPr lang="pt-BR" sz="2400" dirty="0"/>
              <a:t>material genético, </a:t>
            </a:r>
            <a:r>
              <a:rPr lang="pt-BR" sz="2400" dirty="0" smtClean="0"/>
              <a:t>porém, os </a:t>
            </a:r>
            <a:r>
              <a:rPr lang="pt-BR" sz="2400" dirty="0"/>
              <a:t>resultados obtidos são importantes na avaliação dos benefícios e obstáculos associados às suas aplicações em </a:t>
            </a:r>
            <a:r>
              <a:rPr lang="pt-BR" sz="2400" dirty="0" err="1" smtClean="0"/>
              <a:t>biorremediação</a:t>
            </a:r>
            <a:endParaRPr lang="pt-BR" sz="24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Esse </a:t>
            </a:r>
            <a:r>
              <a:rPr lang="pt-BR" sz="2400" dirty="0"/>
              <a:t>conhecimento é necessário tendo em vista a possibilidade futura de liberação de </a:t>
            </a:r>
            <a:r>
              <a:rPr lang="pt-BR" sz="2400" dirty="0" smtClean="0"/>
              <a:t>O.G.M. em </a:t>
            </a:r>
            <a:r>
              <a:rPr lang="pt-BR" sz="2400" dirty="0"/>
              <a:t>ambientes confinados para </a:t>
            </a:r>
            <a:r>
              <a:rPr lang="pt-BR" sz="2400" dirty="0" err="1"/>
              <a:t>biorremediação</a:t>
            </a:r>
            <a:r>
              <a:rPr lang="pt-BR" sz="2400" dirty="0"/>
              <a:t>. Para ter uso prático no campo, um OGM bacteriano deve ser capaz de sobreviver e crescer em tais </a:t>
            </a:r>
            <a:r>
              <a:rPr lang="pt-BR" sz="2400" dirty="0" smtClean="0"/>
              <a:t>ambientes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Parâmetros </a:t>
            </a:r>
            <a:r>
              <a:rPr lang="pt-BR" sz="2400" dirty="0"/>
              <a:t>importantes a esse respeito são a taxa de crescimento, o tamanho do </a:t>
            </a:r>
            <a:r>
              <a:rPr lang="pt-BR" sz="2400" dirty="0" err="1"/>
              <a:t>inóculo</a:t>
            </a:r>
            <a:r>
              <a:rPr lang="pt-BR" sz="2400" dirty="0"/>
              <a:t>, as condições ambientais, incluindo a distribuição espacial e a presença de microrganismos concorrentes.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34454" y="680884"/>
            <a:ext cx="516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Sobrevivência e Estabilidade de O.G.M.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67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705511"/>
            <a:ext cx="11843657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A distribuição espacial de um </a:t>
            </a:r>
            <a:r>
              <a:rPr lang="pt-BR" sz="2400" dirty="0" smtClean="0"/>
              <a:t>O.G.M. </a:t>
            </a:r>
            <a:r>
              <a:rPr lang="pt-BR" sz="2400" dirty="0"/>
              <a:t>introduzido no meio ambiente é importante porque ajuda a definir suas interações com os membros da comunidade bacteriana indígena e outros componentes do </a:t>
            </a:r>
            <a:r>
              <a:rPr lang="pt-BR" sz="2400" dirty="0" smtClean="0"/>
              <a:t>ecossistema </a:t>
            </a:r>
            <a:endParaRPr lang="pt-BR" sz="2400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/>
              <a:t>Em geral, uma bactéria que foi isolada recentemente de um ambiente natural tem mais probabilidade de sobreviver quando liberada de volta nesse mesmo ambiente. </a:t>
            </a:r>
            <a:endParaRPr lang="pt-BR" sz="24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Uma </a:t>
            </a:r>
            <a:r>
              <a:rPr lang="pt-BR" sz="2400" dirty="0"/>
              <a:t>consideração crucial em relação à introdução de bactérias modificadas em locais de campo é o seu efeito na estrutura e função do ecossistema natural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4454" y="789705"/>
            <a:ext cx="516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Sobrevivência e Estabilidade de O.G.M.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1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656" y="966129"/>
            <a:ext cx="11880675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200" dirty="0" smtClean="0"/>
              <a:t>A transferência </a:t>
            </a:r>
            <a:r>
              <a:rPr lang="pt-BR" sz="2200" dirty="0"/>
              <a:t>horizontal de genes recombinantes pode ocorrer </a:t>
            </a:r>
            <a:r>
              <a:rPr lang="pt-BR" sz="2200" dirty="0" smtClean="0"/>
              <a:t>rapidamente, entretanto, pode </a:t>
            </a:r>
            <a:r>
              <a:rPr lang="pt-BR" sz="2200" dirty="0"/>
              <a:t>ser que qualquer transferência horizontal prevista de DNA de </a:t>
            </a:r>
            <a:r>
              <a:rPr lang="pt-BR" sz="2200" dirty="0" smtClean="0"/>
              <a:t>um O.G.M. ocorra naturalmente tornando a taxa de transferência desse O.G.M. insignificante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200" dirty="0" smtClean="0"/>
              <a:t>É real a preocupação </a:t>
            </a:r>
            <a:r>
              <a:rPr lang="pt-BR" sz="2200" dirty="0"/>
              <a:t>de que </a:t>
            </a:r>
            <a:r>
              <a:rPr lang="pt-BR" sz="2200" dirty="0" smtClean="0"/>
              <a:t>O.G.M. </a:t>
            </a:r>
            <a:r>
              <a:rPr lang="pt-BR" sz="2200" dirty="0"/>
              <a:t>introduzidos em locais poluídos para aumentar a </a:t>
            </a:r>
            <a:r>
              <a:rPr lang="pt-BR" sz="2200" dirty="0" err="1"/>
              <a:t>biorremediação</a:t>
            </a:r>
            <a:r>
              <a:rPr lang="pt-BR" sz="2200" dirty="0"/>
              <a:t> possam ter efeitos ambientais adversos devido à transferência horizontal de DNA </a:t>
            </a:r>
            <a:r>
              <a:rPr lang="pt-BR" sz="2200" dirty="0" smtClean="0"/>
              <a:t>recombinante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200" dirty="0" smtClean="0"/>
              <a:t>Em </a:t>
            </a:r>
            <a:r>
              <a:rPr lang="pt-BR" sz="2200" dirty="0"/>
              <a:t>muitos casos, os </a:t>
            </a:r>
            <a:r>
              <a:rPr lang="pt-BR" sz="2200" dirty="0" smtClean="0"/>
              <a:t>O.G.M. </a:t>
            </a:r>
            <a:r>
              <a:rPr lang="pt-BR" sz="2200" dirty="0"/>
              <a:t>liberados </a:t>
            </a:r>
            <a:r>
              <a:rPr lang="pt-BR" sz="2200" dirty="0" smtClean="0"/>
              <a:t>no ambiente não </a:t>
            </a:r>
            <a:r>
              <a:rPr lang="pt-BR" sz="2200" dirty="0"/>
              <a:t>sobrevivem por muito tempo e desaparecem antes de terem qualquer efeito sobre a </a:t>
            </a:r>
            <a:r>
              <a:rPr lang="pt-BR" sz="2200" dirty="0" err="1" smtClean="0"/>
              <a:t>biodegradação</a:t>
            </a:r>
            <a:endParaRPr lang="pt-BR" sz="22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200" dirty="0" smtClean="0"/>
              <a:t>Em</a:t>
            </a:r>
            <a:r>
              <a:rPr lang="pt-BR" sz="2200" dirty="0" smtClean="0"/>
              <a:t> </a:t>
            </a:r>
            <a:r>
              <a:rPr lang="pt-BR" sz="2200" dirty="0"/>
              <a:t>geral, parece que o impacto potencial da introdução de </a:t>
            </a:r>
            <a:r>
              <a:rPr lang="pt-BR" sz="2200" dirty="0" smtClean="0"/>
              <a:t>O.G.M. </a:t>
            </a:r>
            <a:r>
              <a:rPr lang="pt-BR" sz="2200" dirty="0"/>
              <a:t>nas populações microbianas nativas não é uniforme e, portanto, deve ser avaliado caso a caso.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43</a:t>
            </a:fld>
            <a:endParaRPr lang="pt-B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34454" y="683020"/>
            <a:ext cx="516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Sobrevivência e Estabilidade de O.G.M.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20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0692"/>
            <a:ext cx="11974286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Uma importante </a:t>
            </a:r>
            <a:r>
              <a:rPr lang="pt-BR" sz="2400" dirty="0"/>
              <a:t>preocupação com o uso de </a:t>
            </a:r>
            <a:r>
              <a:rPr lang="pt-BR" sz="2400" dirty="0" smtClean="0"/>
              <a:t>O.G.M. </a:t>
            </a:r>
            <a:r>
              <a:rPr lang="pt-BR" sz="2400" dirty="0"/>
              <a:t>contendo genes recombinantes em plasmídeos surge da instabilidade dos plasmídeos, o que pode levar à perda do fenótipo </a:t>
            </a:r>
            <a:r>
              <a:rPr lang="pt-BR" sz="2400" dirty="0" smtClean="0"/>
              <a:t>desejado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Por </a:t>
            </a:r>
            <a:r>
              <a:rPr lang="pt-BR" sz="2400" dirty="0"/>
              <a:t>outro lado, a estabilidade química e física relativa dos plasmídeos pode contribuir para a sua propagação, juntamente com os genes recombinantes e marcadores seletivos (por exemplo, resistência a antibióticos), para outras </a:t>
            </a:r>
            <a:r>
              <a:rPr lang="pt-BR" sz="2400" dirty="0" smtClean="0"/>
              <a:t>bactérias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Uma </a:t>
            </a:r>
            <a:r>
              <a:rPr lang="pt-BR" sz="2400" dirty="0"/>
              <a:t>solução é substituir os marcadores seletivos de resistência a antibióticos por marcadores seletivos que não se concentrem na resistência aos </a:t>
            </a:r>
            <a:r>
              <a:rPr lang="pt-BR" sz="2400" dirty="0" smtClean="0"/>
              <a:t>antibióticos. </a:t>
            </a:r>
            <a:r>
              <a:rPr lang="pt-BR" sz="2400" dirty="0"/>
              <a:t>Uma maneira de evitar o problema de transferência de plasmídeo é usar “mini </a:t>
            </a:r>
            <a:r>
              <a:rPr lang="pt-BR" sz="2400" dirty="0" err="1"/>
              <a:t>transposons</a:t>
            </a:r>
            <a:r>
              <a:rPr lang="pt-BR" sz="2400" dirty="0"/>
              <a:t>” para a integração estável de genes no cromossomo de cepas </a:t>
            </a:r>
            <a:r>
              <a:rPr lang="pt-BR" sz="2400" dirty="0" smtClean="0"/>
              <a:t>receptoras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40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348" y="1250884"/>
            <a:ext cx="1171302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Se </a:t>
            </a:r>
            <a:r>
              <a:rPr lang="pt-BR" sz="2400" dirty="0"/>
              <a:t>o receptor de O.G.M. escolhido provar não ser capaz de suportar a manutenção do plasmídeo, o </a:t>
            </a:r>
            <a:r>
              <a:rPr lang="pt-BR" sz="2400" dirty="0" smtClean="0"/>
              <a:t>gene </a:t>
            </a:r>
            <a:r>
              <a:rPr lang="pt-BR" sz="2400" dirty="0"/>
              <a:t>portador </a:t>
            </a:r>
            <a:r>
              <a:rPr lang="pt-BR" sz="2400" dirty="0" smtClean="0"/>
              <a:t>do </a:t>
            </a:r>
            <a:r>
              <a:rPr lang="pt-BR" sz="2400" dirty="0"/>
              <a:t>transformante de interesse </a:t>
            </a:r>
            <a:r>
              <a:rPr lang="pt-BR" sz="2400" dirty="0" smtClean="0"/>
              <a:t>deve </a:t>
            </a:r>
            <a:r>
              <a:rPr lang="pt-BR" sz="2400" dirty="0"/>
              <a:t>sofrer transposição do gene clonado para o cromossomo hospedeiro, onde permanecerá integrado de maneira </a:t>
            </a:r>
            <a:r>
              <a:rPr lang="pt-BR" sz="2400" dirty="0" smtClean="0"/>
              <a:t>estável. Alguns </a:t>
            </a:r>
            <a:r>
              <a:rPr lang="pt-BR" sz="2400" dirty="0"/>
              <a:t>vetores </a:t>
            </a:r>
            <a:r>
              <a:rPr lang="pt-BR" sz="2400" dirty="0" err="1"/>
              <a:t>mini-transposon</a:t>
            </a:r>
            <a:r>
              <a:rPr lang="pt-BR" sz="2400" dirty="0"/>
              <a:t> também foram projetados para uso em metais pesados ​​ou herbicidas, ao invés de resistência a antibióticos, como um marcador selecionável, para eliminar o problema de transferência horizontal desta característica completamente.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Transposons: Your DNA that's on the go - Science in th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39" y="4636168"/>
            <a:ext cx="4284693" cy="21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38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83718"/>
            <a:ext cx="1153885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Outras "estratégias de contenção biológica" que podem minimizar esse problema são os sistemas suicidas, em que o </a:t>
            </a:r>
            <a:r>
              <a:rPr lang="pt-BR" sz="2400" dirty="0" smtClean="0"/>
              <a:t>O.G.M. </a:t>
            </a:r>
            <a:r>
              <a:rPr lang="pt-BR" sz="2400" dirty="0"/>
              <a:t>morre depois de completar sua tarefa necessária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Esses </a:t>
            </a:r>
            <a:r>
              <a:rPr lang="pt-BR" sz="2400" dirty="0"/>
              <a:t>mecanismos suicidas são baseados na expressão controlada no gene hospedeiro que codifica proteínas que são letais para </a:t>
            </a:r>
            <a:r>
              <a:rPr lang="pt-BR" sz="2400" dirty="0" smtClean="0"/>
              <a:t>ele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Um </a:t>
            </a:r>
            <a:r>
              <a:rPr lang="pt-BR" sz="2400" dirty="0"/>
              <a:t>sistema comum induz o “gene </a:t>
            </a:r>
            <a:r>
              <a:rPr lang="pt-BR" sz="2400" dirty="0" smtClean="0"/>
              <a:t>suicídio” </a:t>
            </a:r>
            <a:r>
              <a:rPr lang="pt-BR" sz="2400" dirty="0"/>
              <a:t>quando o poluente que o hospedeiro degrada está ausente. </a:t>
            </a:r>
            <a:r>
              <a:rPr lang="pt-BR" sz="2400" dirty="0" smtClean="0"/>
              <a:t>A </a:t>
            </a:r>
            <a:r>
              <a:rPr lang="pt-BR" sz="2400" dirty="0"/>
              <a:t>expressão desses genes, que causam a formação de buracos na membrana celular, leva à morte celular.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Apopt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18" y="5048459"/>
            <a:ext cx="2422001" cy="18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3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97" y="1301368"/>
            <a:ext cx="11952140" cy="435133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compostagem é outra estratégia de contenção para o uso de OGM em aplicações de </a:t>
            </a:r>
            <a:r>
              <a:rPr lang="pt-BR" sz="2400" dirty="0" smtClean="0"/>
              <a:t>campo, com condições necessárias como temperaturas </a:t>
            </a:r>
            <a:r>
              <a:rPr lang="pt-BR" sz="2400" dirty="0"/>
              <a:t>elevadas </a:t>
            </a:r>
            <a:r>
              <a:rPr lang="pt-BR" sz="2400" dirty="0" smtClean="0"/>
              <a:t>(80–90º </a:t>
            </a:r>
            <a:r>
              <a:rPr lang="pt-BR" sz="2400" dirty="0"/>
              <a:t>C), diminuições no pH devido à produção de ácido orgânico e a produção de metabólitos tóxicos que podem diminuir muito as populações </a:t>
            </a:r>
            <a:r>
              <a:rPr lang="pt-BR" sz="2400" dirty="0" smtClean="0"/>
              <a:t>microbianas. A </a:t>
            </a:r>
            <a:r>
              <a:rPr lang="pt-BR" sz="2400" dirty="0"/>
              <a:t>subsequente lise de micróbios mortos libera seu DNA no meio ambiente, </a:t>
            </a:r>
            <a:r>
              <a:rPr lang="pt-BR" sz="2400" dirty="0" smtClean="0"/>
              <a:t>que está sujeito </a:t>
            </a:r>
            <a:r>
              <a:rPr lang="pt-BR" sz="2400" dirty="0"/>
              <a:t>à </a:t>
            </a:r>
            <a:r>
              <a:rPr lang="pt-BR" sz="2400" dirty="0" smtClean="0"/>
              <a:t>degradação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 smtClean="0"/>
              <a:t>Esses </a:t>
            </a:r>
            <a:r>
              <a:rPr lang="pt-BR" sz="2400" dirty="0"/>
              <a:t>efeitos provavelmente minimizam a transferência horizontal de genes dos </a:t>
            </a:r>
            <a:r>
              <a:rPr lang="pt-BR" sz="2400" dirty="0" smtClean="0"/>
              <a:t>O.G.M., </a:t>
            </a:r>
            <a:r>
              <a:rPr lang="pt-BR" sz="2400" dirty="0"/>
              <a:t>sugerindo que a compostagem pode ser uma solução segura para seu descarte após terem completado suas funções exigidas.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2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503981"/>
            <a:ext cx="11765745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 engenharia </a:t>
            </a:r>
            <a:r>
              <a:rPr lang="pt-BR" sz="2400" dirty="0"/>
              <a:t>genética para produzir microrganismos capazes de degradar contaminantes específicos ou para aprimorar tais processos em organismos nativos com tais capacidades tornou-se uma forma popular de aumentar a eficiência da </a:t>
            </a:r>
            <a:r>
              <a:rPr lang="pt-BR" sz="2400" dirty="0" err="1"/>
              <a:t>biorremediação</a:t>
            </a:r>
            <a:r>
              <a:rPr lang="pt-BR" sz="2400" dirty="0"/>
              <a:t> em estudos de </a:t>
            </a:r>
            <a:r>
              <a:rPr lang="pt-BR" sz="2400" dirty="0" smtClean="0"/>
              <a:t>laboratório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As </a:t>
            </a:r>
            <a:r>
              <a:rPr lang="pt-BR" sz="2400" dirty="0"/>
              <a:t>técnicas usadas podem incluir engenharia com genes únicos, construção de vias e alteração das sequências de genes existentes (sequências de codificação e controle). Mas, antes de liberar um </a:t>
            </a:r>
            <a:r>
              <a:rPr lang="pt-BR" sz="2400" dirty="0" smtClean="0"/>
              <a:t>O.G.M. </a:t>
            </a:r>
            <a:r>
              <a:rPr lang="pt-BR" sz="2400" dirty="0"/>
              <a:t>no meio ambiente, os pesquisadores devem enfatizar as responsabilidades éticas </a:t>
            </a:r>
            <a:r>
              <a:rPr lang="pt-BR" sz="2400" dirty="0" smtClean="0"/>
              <a:t>para usar </a:t>
            </a:r>
            <a:r>
              <a:rPr lang="pt-BR" sz="2400" dirty="0"/>
              <a:t>essas </a:t>
            </a:r>
            <a:r>
              <a:rPr lang="pt-BR" sz="2400" dirty="0" smtClean="0"/>
              <a:t>estratégias </a:t>
            </a:r>
            <a:r>
              <a:rPr lang="pt-BR" sz="2400" dirty="0"/>
              <a:t>de </a:t>
            </a:r>
            <a:r>
              <a:rPr lang="pt-BR" sz="2400" dirty="0" err="1" smtClean="0"/>
              <a:t>biorremediação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53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502627"/>
            <a:ext cx="11611428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/>
              <a:t>Deve ser considerado: A estabilidade dos O.G.M. e sua transferência horizontal de DNA em relação ao impacto de sua liberação no campo para </a:t>
            </a:r>
            <a:r>
              <a:rPr lang="pt-BR" dirty="0" err="1"/>
              <a:t>biorremediação</a:t>
            </a:r>
            <a:endParaRPr lang="pt-BR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dirty="0"/>
              <a:t>Para determinar como os O.G.M. liberado estão afetando o meio ambiente, é necessário ser capaz de detectá-los e enumerá-los em amostras complexas, considerando parâmetros importantes como sobrevivência, número, atividade e dispersão de O.G.M. considerando que, tais métodos devam ser aplicáveis ​​no campo e em tempo real, bem como serem simples, baratos e precisos.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49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02541" y="803144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5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43906" y="0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4320" y="584775"/>
            <a:ext cx="1568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63" y="1046440"/>
            <a:ext cx="119279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rgbClr val="0070C0"/>
                </a:solidFill>
              </a:rPr>
              <a:t>Biodegradável</a:t>
            </a:r>
            <a:r>
              <a:rPr lang="pt-BR" sz="2400" dirty="0"/>
              <a:t>: material capaz de ser decomposto por microrganismos</a:t>
            </a:r>
          </a:p>
          <a:p>
            <a:pPr algn="just">
              <a:lnSpc>
                <a:spcPct val="150000"/>
              </a:lnSpc>
            </a:pPr>
            <a:endParaRPr lang="pt-BR" sz="6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rgbClr val="0070C0"/>
                </a:solidFill>
              </a:rPr>
              <a:t>Mineralização: </a:t>
            </a:r>
            <a:r>
              <a:rPr lang="pt-BR" sz="2400" dirty="0"/>
              <a:t>conversão de compostos orgânicos até seus constituintes inorgânicos: C, N, </a:t>
            </a:r>
            <a:r>
              <a:rPr lang="pt-BR" sz="2400" dirty="0" smtClean="0"/>
              <a:t>P</a:t>
            </a:r>
            <a:endParaRPr lang="pt-BR" sz="2400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5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Poluentes</a:t>
            </a:r>
            <a:r>
              <a:rPr lang="pt-BR" sz="2400" dirty="0" smtClean="0"/>
              <a:t>: compostos de ocorrência natural no ambiente mas que estão presentes em altas concentrações, </a:t>
            </a:r>
            <a:r>
              <a:rPr lang="pt-BR" sz="2400" dirty="0" err="1" smtClean="0"/>
              <a:t>ex</a:t>
            </a:r>
            <a:r>
              <a:rPr lang="pt-BR" sz="2400" dirty="0" smtClean="0"/>
              <a:t>: petróleo bruto e refinado, metais pesados</a:t>
            </a:r>
          </a:p>
          <a:p>
            <a:pPr algn="just">
              <a:lnSpc>
                <a:spcPct val="150000"/>
              </a:lnSpc>
            </a:pPr>
            <a:endParaRPr lang="pt-BR" sz="5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err="1" smtClean="0">
                <a:solidFill>
                  <a:srgbClr val="0070C0"/>
                </a:solidFill>
              </a:rPr>
              <a:t>Xenobioticos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moléculas sintéticas estranhas/</a:t>
            </a:r>
            <a:r>
              <a:rPr lang="pt-BR" sz="2400" dirty="0" err="1" smtClean="0"/>
              <a:t>xeno</a:t>
            </a:r>
            <a:r>
              <a:rPr lang="pt-BR" sz="2400" dirty="0" smtClean="0"/>
              <a:t> ao ambiente natural. Não ocorrem normalmente na natureza, </a:t>
            </a:r>
            <a:r>
              <a:rPr lang="pt-BR" sz="2400" dirty="0" err="1" smtClean="0"/>
              <a:t>ex</a:t>
            </a:r>
            <a:r>
              <a:rPr lang="pt-BR" sz="2400" dirty="0" smtClean="0"/>
              <a:t>: pesticidas, plásticos</a:t>
            </a:r>
          </a:p>
          <a:p>
            <a:pPr algn="just">
              <a:lnSpc>
                <a:spcPct val="150000"/>
              </a:lnSpc>
            </a:pPr>
            <a:endParaRPr lang="pt-BR" sz="5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Recalcitrantes: </a:t>
            </a:r>
            <a:r>
              <a:rPr lang="pt-BR" sz="2400" dirty="0" smtClean="0"/>
              <a:t>moléculas orgânicas de difícil degradação que acumulam no ambiente. Podem ser naturais/lignina ou sintética/agrotóxico.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036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969" y="1383718"/>
            <a:ext cx="11896374" cy="435133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Além do próprio </a:t>
            </a:r>
            <a:r>
              <a:rPr lang="pt-BR" sz="2400" dirty="0" smtClean="0"/>
              <a:t>O.G.M., </a:t>
            </a:r>
            <a:r>
              <a:rPr lang="pt-BR" sz="2400" dirty="0"/>
              <a:t>é útil rastrear o DNA recombinante com o qual o </a:t>
            </a:r>
            <a:r>
              <a:rPr lang="pt-BR" sz="2400" dirty="0" smtClean="0"/>
              <a:t>O.G.M. </a:t>
            </a:r>
            <a:r>
              <a:rPr lang="pt-BR" sz="2400" dirty="0"/>
              <a:t>foi projetado para monitorar a perda potencial desses genes e sua possível transferência horizontal para outros </a:t>
            </a:r>
            <a:r>
              <a:rPr lang="pt-BR" sz="2400" dirty="0" smtClean="0"/>
              <a:t>microrganismos</a:t>
            </a:r>
            <a:endParaRPr lang="pt-BR" sz="2400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Em conclusão, uma série de ferramentas moleculares importantes </a:t>
            </a:r>
            <a:r>
              <a:rPr lang="pt-BR" sz="2400" dirty="0" smtClean="0"/>
              <a:t>vem sendo desenvolvidas </a:t>
            </a:r>
            <a:r>
              <a:rPr lang="pt-BR" sz="2400" dirty="0"/>
              <a:t>para a engenharia genética </a:t>
            </a:r>
            <a:r>
              <a:rPr lang="pt-BR" sz="2400" dirty="0" smtClean="0"/>
              <a:t>visando a </a:t>
            </a:r>
            <a:r>
              <a:rPr lang="pt-BR" sz="2400" dirty="0"/>
              <a:t>degradação de contaminantes </a:t>
            </a:r>
            <a:r>
              <a:rPr lang="pt-BR" sz="2400" dirty="0" smtClean="0"/>
              <a:t>ambientais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 smtClean="0"/>
              <a:t>Essas </a:t>
            </a:r>
            <a:r>
              <a:rPr lang="pt-BR" sz="2400" dirty="0"/>
              <a:t>novas ferramentas tornarão a construção de variedades novas ou aprimoradas muito mais fácil e rápida do que no </a:t>
            </a:r>
            <a:r>
              <a:rPr lang="pt-BR" sz="2400" dirty="0" smtClean="0"/>
              <a:t>passado, entretanto, essas </a:t>
            </a:r>
            <a:r>
              <a:rPr lang="pt-BR" sz="2400" dirty="0"/>
              <a:t>modificações </a:t>
            </a:r>
            <a:r>
              <a:rPr lang="pt-BR" sz="2400" dirty="0" smtClean="0"/>
              <a:t>devem </a:t>
            </a:r>
            <a:r>
              <a:rPr lang="pt-BR" sz="2400" dirty="0"/>
              <a:t>ser entendidas integralmente e qualquer pesquisa deve sempre determinar os reais </a:t>
            </a:r>
            <a:r>
              <a:rPr lang="pt-BR" sz="2400" dirty="0" smtClean="0"/>
              <a:t>riscos/benefícios </a:t>
            </a:r>
            <a:r>
              <a:rPr lang="pt-BR" sz="2400" dirty="0"/>
              <a:t>envolvidos.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50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3714" y="177649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4. ORGANISMOS GENETICAMENTE MODIFICADOS – O.G.M.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02541" y="666109"/>
            <a:ext cx="642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Contendo a Transferência Horizontal de O.G.M.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2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9635" y="1181584"/>
            <a:ext cx="114561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0" i="0" dirty="0" smtClean="0">
                <a:effectLst/>
                <a:latin typeface="FSBrabo"/>
              </a:rPr>
              <a:t>- </a:t>
            </a:r>
            <a:r>
              <a:rPr lang="pt-BR" sz="2000" dirty="0" err="1"/>
              <a:t>Elen</a:t>
            </a:r>
            <a:r>
              <a:rPr lang="pt-BR" sz="2000" dirty="0"/>
              <a:t> Aquino Perpetuo, Cleide Barbieri Souza </a:t>
            </a:r>
            <a:r>
              <a:rPr lang="pt-BR" sz="2000" dirty="0" err="1"/>
              <a:t>and</a:t>
            </a:r>
            <a:r>
              <a:rPr lang="pt-BR" sz="2000" dirty="0"/>
              <a:t> Claudio Augusto </a:t>
            </a:r>
            <a:r>
              <a:rPr lang="pt-BR" sz="2000" dirty="0" err="1"/>
              <a:t>Oller</a:t>
            </a:r>
            <a:r>
              <a:rPr lang="pt-BR" sz="2000" dirty="0"/>
              <a:t> </a:t>
            </a:r>
            <a:r>
              <a:rPr lang="pt-BR" sz="2000" dirty="0" smtClean="0"/>
              <a:t>Nascimento. </a:t>
            </a:r>
            <a:r>
              <a:rPr lang="pt-BR" sz="2000" dirty="0" err="1" smtClean="0"/>
              <a:t>Engineering</a:t>
            </a:r>
            <a:r>
              <a:rPr lang="pt-BR" sz="2000" dirty="0" smtClean="0"/>
              <a:t> </a:t>
            </a:r>
            <a:r>
              <a:rPr lang="pt-BR" sz="2000" dirty="0" err="1"/>
              <a:t>Bacteria</a:t>
            </a:r>
            <a:r>
              <a:rPr lang="pt-BR" sz="2000" dirty="0"/>
              <a:t> for </a:t>
            </a:r>
            <a:r>
              <a:rPr lang="pt-BR" sz="2000" dirty="0" err="1" smtClean="0"/>
              <a:t>Bioremediation</a:t>
            </a:r>
            <a:r>
              <a:rPr lang="pt-BR" sz="2000" smtClean="0"/>
              <a:t>. August </a:t>
            </a:r>
            <a:r>
              <a:rPr lang="pt-BR" sz="2000" dirty="0"/>
              <a:t>1st </a:t>
            </a:r>
            <a:r>
              <a:rPr lang="pt-BR" sz="2000" dirty="0" smtClean="0"/>
              <a:t>2011. DOI</a:t>
            </a:r>
            <a:r>
              <a:rPr lang="pt-BR" sz="2000" dirty="0"/>
              <a:t>: </a:t>
            </a:r>
            <a:r>
              <a:rPr lang="pt-BR" sz="2000" dirty="0" smtClean="0"/>
              <a:t>10.5772/19546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- </a:t>
            </a:r>
            <a:r>
              <a:rPr lang="pt-BR" sz="2000" dirty="0" err="1" smtClean="0"/>
              <a:t>BioTecnologia</a:t>
            </a:r>
            <a:r>
              <a:rPr lang="pt-BR" sz="2000" dirty="0" smtClean="0"/>
              <a:t> </a:t>
            </a:r>
            <a:r>
              <a:rPr lang="pt-BR" sz="2000" dirty="0" err="1"/>
              <a:t>Ciencia</a:t>
            </a:r>
            <a:r>
              <a:rPr lang="pt-BR" sz="2000" dirty="0"/>
              <a:t> e Desenvolvimento ano VIII numero 34 janeiro/junho 2005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-</a:t>
            </a:r>
            <a:r>
              <a:rPr lang="pt-BR" sz="2000" dirty="0" smtClean="0"/>
              <a:t> Katia </a:t>
            </a:r>
            <a:r>
              <a:rPr lang="pt-BR" sz="2000" dirty="0"/>
              <a:t>Regina Evaristo de </a:t>
            </a:r>
            <a:r>
              <a:rPr lang="pt-BR" sz="2000" dirty="0"/>
              <a:t>Jesus. </a:t>
            </a:r>
            <a:r>
              <a:rPr lang="pt-BR" sz="2000" dirty="0"/>
              <a:t>Biotecnologia </a:t>
            </a:r>
            <a:r>
              <a:rPr lang="pt-BR" sz="2000" dirty="0"/>
              <a:t>ambiental</a:t>
            </a:r>
            <a:r>
              <a:rPr lang="pt-BR" sz="2000" dirty="0"/>
              <a:t>: aplicações </a:t>
            </a:r>
            <a:r>
              <a:rPr lang="pt-BR" sz="2000" dirty="0"/>
              <a:t>e oportunidades </a:t>
            </a:r>
            <a:r>
              <a:rPr lang="pt-BR" sz="2000" dirty="0"/>
              <a:t>para o Brasil. </a:t>
            </a:r>
            <a:r>
              <a:rPr lang="pt-BR" sz="2000" dirty="0"/>
              <a:t>Embrapa Meio Ambiente - Empresa Brasileira de Pesquisa </a:t>
            </a:r>
            <a:r>
              <a:rPr lang="pt-BR" sz="2000" dirty="0"/>
              <a:t>Agropecuária. Meio </a:t>
            </a:r>
            <a:r>
              <a:rPr lang="pt-BR" sz="2000" dirty="0"/>
              <a:t>Ambiente: múltiplos </a:t>
            </a:r>
            <a:r>
              <a:rPr lang="pt-BR" sz="2000" dirty="0"/>
              <a:t>olhares 1171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-</a:t>
            </a:r>
            <a:r>
              <a:rPr lang="pt-BR" sz="2000" dirty="0" smtClean="0"/>
              <a:t> </a:t>
            </a:r>
            <a:r>
              <a:rPr lang="pt-BR" sz="2000" dirty="0"/>
              <a:t>A T </a:t>
            </a:r>
            <a:r>
              <a:rPr lang="pt-BR" sz="2000" dirty="0" err="1"/>
              <a:t>Thomas,P</a:t>
            </a:r>
            <a:r>
              <a:rPr lang="pt-BR" sz="2000" dirty="0"/>
              <a:t> </a:t>
            </a:r>
            <a:r>
              <a:rPr lang="pt-BR" sz="2000" dirty="0" err="1"/>
              <a:t>Cyril,Boby</a:t>
            </a:r>
            <a:r>
              <a:rPr lang="pt-BR" sz="2000" dirty="0"/>
              <a:t> </a:t>
            </a:r>
            <a:r>
              <a:rPr lang="pt-BR" sz="2000" dirty="0" smtClean="0"/>
              <a:t>Jose. </a:t>
            </a:r>
            <a:r>
              <a:rPr lang="pt-BR" sz="2000" dirty="0" err="1" smtClean="0"/>
              <a:t>Biotechnology</a:t>
            </a:r>
            <a:r>
              <a:rPr lang="pt-BR" sz="2000" dirty="0" smtClean="0"/>
              <a:t> </a:t>
            </a:r>
            <a:r>
              <a:rPr lang="pt-BR" sz="2000" dirty="0" err="1"/>
              <a:t>microbiology</a:t>
            </a:r>
            <a:r>
              <a:rPr lang="pt-BR" sz="2000" dirty="0"/>
              <a:t> </a:t>
            </a:r>
            <a:r>
              <a:rPr lang="pt-BR" sz="2000" dirty="0" err="1" smtClean="0"/>
              <a:t>immunology</a:t>
            </a:r>
            <a:r>
              <a:rPr lang="pt-BR" sz="2000" dirty="0" smtClean="0"/>
              <a:t>– </a:t>
            </a:r>
            <a:r>
              <a:rPr lang="pt-BR" sz="2000" dirty="0" err="1"/>
              <a:t>Manjusha</a:t>
            </a:r>
            <a:r>
              <a:rPr lang="pt-BR" sz="2000" dirty="0"/>
              <a:t> </a:t>
            </a:r>
            <a:r>
              <a:rPr lang="pt-BR" sz="2000" dirty="0" err="1"/>
              <a:t>publication</a:t>
            </a:r>
            <a:endParaRPr lang="pt-BR" sz="2000" dirty="0"/>
          </a:p>
          <a:p>
            <a:pPr algn="just">
              <a:lnSpc>
                <a:spcPct val="150000"/>
              </a:lnSpc>
              <a:tabLst>
                <a:tab pos="332105" algn="l"/>
                <a:tab pos="332740" algn="l"/>
              </a:tabLst>
            </a:pPr>
            <a:r>
              <a:rPr lang="pt-BR" sz="2000" b="1" dirty="0" smtClean="0"/>
              <a:t>-</a:t>
            </a:r>
            <a:r>
              <a:rPr lang="pt-BR" sz="2000" dirty="0" smtClean="0"/>
              <a:t> </a:t>
            </a:r>
            <a:r>
              <a:rPr lang="pt-BR" sz="2000" dirty="0"/>
              <a:t>Lei </a:t>
            </a:r>
            <a:r>
              <a:rPr lang="pt-BR" sz="2000" dirty="0" err="1" smtClean="0"/>
              <a:t>Han</a:t>
            </a:r>
            <a:r>
              <a:rPr lang="pt-BR" sz="2000" dirty="0" smtClean="0"/>
              <a:t>. </a:t>
            </a:r>
            <a:r>
              <a:rPr lang="pt-BR" sz="2000" dirty="0" err="1" smtClean="0"/>
              <a:t>Genetically</a:t>
            </a:r>
            <a:r>
              <a:rPr lang="pt-BR" sz="2000" dirty="0" smtClean="0"/>
              <a:t> </a:t>
            </a:r>
            <a:r>
              <a:rPr lang="pt-BR" sz="2000" dirty="0" err="1"/>
              <a:t>Modified</a:t>
            </a:r>
            <a:r>
              <a:rPr lang="pt-BR" sz="2000" dirty="0"/>
              <a:t> </a:t>
            </a:r>
            <a:r>
              <a:rPr lang="pt-BR" sz="2000" dirty="0" err="1"/>
              <a:t>Microorganisms</a:t>
            </a:r>
            <a:r>
              <a:rPr lang="pt-BR" sz="2000" dirty="0"/>
              <a:t>. </a:t>
            </a:r>
            <a:r>
              <a:rPr lang="pt-BR" sz="2000" dirty="0" err="1"/>
              <a:t>Development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 smtClean="0"/>
              <a:t>Applications</a:t>
            </a:r>
            <a:r>
              <a:rPr lang="pt-BR" sz="2000" dirty="0"/>
              <a:t>.</a:t>
            </a:r>
            <a:endParaRPr lang="pt-BR" sz="2000" b="0" i="0" dirty="0">
              <a:effectLst/>
              <a:latin typeface="FSBrabo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8162" y="719919"/>
            <a:ext cx="223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REFERÊNCIAS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51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44391" y="5338627"/>
            <a:ext cx="5947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Contato/dúvidas</a:t>
            </a:r>
            <a:r>
              <a:rPr lang="pt-BR" sz="2400" dirty="0" smtClean="0"/>
              <a:t>: </a:t>
            </a:r>
            <a:r>
              <a:rPr lang="pt-BR" sz="2800" dirty="0" smtClean="0">
                <a:hlinkClick r:id="rId2"/>
              </a:rPr>
              <a:t>elidamarnunes@usp.br</a:t>
            </a:r>
            <a:r>
              <a:rPr lang="pt-BR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407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3" y="1684660"/>
            <a:ext cx="10682291" cy="37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62345" y="615015"/>
            <a:ext cx="2192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Biodiversidade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Bioremediation: A Crash Cou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965366"/>
            <a:ext cx="4293506" cy="17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68555F30-E029-4467-BDCA-4F0CCC76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69" y="1253868"/>
            <a:ext cx="1178026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altLang="pt-BR" sz="2400" dirty="0" smtClean="0">
                <a:latin typeface="+mn-lt"/>
              </a:rPr>
              <a:t>- Controle do trabalho </a:t>
            </a:r>
            <a:r>
              <a:rPr lang="pt-BR" altLang="pt-BR" sz="2400" dirty="0">
                <a:latin typeface="+mn-lt"/>
              </a:rPr>
              <a:t>de </a:t>
            </a:r>
            <a:r>
              <a:rPr lang="pt-BR" altLang="pt-BR" sz="2400" dirty="0" err="1">
                <a:latin typeface="+mn-lt"/>
              </a:rPr>
              <a:t>biorremediação</a:t>
            </a:r>
            <a:r>
              <a:rPr lang="pt-BR" altLang="pt-BR" sz="2400" dirty="0">
                <a:latin typeface="+mn-lt"/>
              </a:rPr>
              <a:t> ou de remediação </a:t>
            </a:r>
            <a:r>
              <a:rPr lang="pt-BR" altLang="pt-BR" sz="2400" dirty="0" smtClean="0">
                <a:latin typeface="+mn-lt"/>
              </a:rPr>
              <a:t>precisa ser </a:t>
            </a:r>
            <a:r>
              <a:rPr lang="pt-BR" altLang="pt-BR" sz="2400" dirty="0">
                <a:latin typeface="+mn-lt"/>
              </a:rPr>
              <a:t>monitorado até atingir níveis abaixo do permitido </a:t>
            </a:r>
            <a:r>
              <a:rPr lang="pt-BR" altLang="pt-BR" sz="2400" dirty="0" smtClean="0">
                <a:latin typeface="+mn-lt"/>
              </a:rPr>
              <a:t>por órgãos ambientais gestores do Estado, em São </a:t>
            </a:r>
            <a:r>
              <a:rPr lang="pt-BR" altLang="pt-BR" sz="2400" dirty="0">
                <a:latin typeface="+mn-lt"/>
              </a:rPr>
              <a:t>Paulo, a Companhia de Tecnologia de Saneamento Ambiental (</a:t>
            </a:r>
            <a:r>
              <a:rPr lang="pt-BR" altLang="pt-BR" sz="2400" u="sng" dirty="0">
                <a:latin typeface="+mn-lt"/>
              </a:rPr>
              <a:t>Cetesb</a:t>
            </a:r>
            <a:r>
              <a:rPr lang="pt-BR" altLang="pt-BR" sz="2400" dirty="0">
                <a:latin typeface="+mn-lt"/>
              </a:rPr>
              <a:t>) obriga o monitoramento contínuo por mais de dois anos, para garantir o sucesso do </a:t>
            </a:r>
            <a:r>
              <a:rPr lang="pt-BR" altLang="pt-BR" sz="2400" dirty="0" smtClean="0">
                <a:latin typeface="+mn-lt"/>
              </a:rPr>
              <a:t>processo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altLang="pt-BR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400" b="1" dirty="0" smtClean="0">
                <a:latin typeface="+mn-lt"/>
              </a:rPr>
              <a:t>Utilização da </a:t>
            </a:r>
            <a:r>
              <a:rPr lang="pt-BR" altLang="pt-BR" sz="2400" b="1" dirty="0" err="1" smtClean="0">
                <a:latin typeface="+mn-lt"/>
              </a:rPr>
              <a:t>Biorremediação</a:t>
            </a:r>
            <a:r>
              <a:rPr lang="pt-BR" altLang="pt-BR" sz="2400" b="1" dirty="0" smtClean="0">
                <a:latin typeface="+mn-lt"/>
              </a:rPr>
              <a:t>: </a:t>
            </a:r>
            <a:r>
              <a:rPr lang="pt-BR" altLang="pt-BR" sz="2400" dirty="0" smtClean="0">
                <a:latin typeface="+mn-lt"/>
              </a:rPr>
              <a:t>Acidentes </a:t>
            </a:r>
            <a:r>
              <a:rPr lang="pt-BR" altLang="pt-BR" sz="2400" dirty="0" smtClean="0">
                <a:latin typeface="+mn-lt"/>
              </a:rPr>
              <a:t>com </a:t>
            </a:r>
            <a:r>
              <a:rPr lang="pt-BR" altLang="pt-BR" sz="2400" dirty="0" smtClean="0">
                <a:latin typeface="+mn-lt"/>
              </a:rPr>
              <a:t>derramamento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altLang="pt-BR" sz="2400" dirty="0" smtClean="0">
                <a:latin typeface="+mn-lt"/>
              </a:rPr>
              <a:t>de petróleo, Tratamento </a:t>
            </a:r>
            <a:r>
              <a:rPr lang="pt-BR" altLang="pt-BR" sz="2400" dirty="0" smtClean="0">
                <a:latin typeface="+mn-lt"/>
              </a:rPr>
              <a:t>de </a:t>
            </a:r>
            <a:r>
              <a:rPr lang="pt-BR" altLang="pt-BR" sz="2400" dirty="0" smtClean="0">
                <a:latin typeface="+mn-lt"/>
              </a:rPr>
              <a:t>resíduos, Remoção </a:t>
            </a:r>
            <a:r>
              <a:rPr lang="pt-BR" altLang="pt-BR" sz="2400" dirty="0" smtClean="0">
                <a:latin typeface="+mn-lt"/>
              </a:rPr>
              <a:t>ou </a:t>
            </a:r>
            <a:endParaRPr lang="pt-BR" altLang="pt-BR" sz="2400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altLang="pt-BR" sz="2400" dirty="0" smtClean="0">
                <a:latin typeface="+mn-lt"/>
              </a:rPr>
              <a:t>recuperação </a:t>
            </a:r>
            <a:r>
              <a:rPr lang="pt-BR" altLang="pt-BR" sz="2400" dirty="0" smtClean="0">
                <a:latin typeface="+mn-lt"/>
              </a:rPr>
              <a:t>de metais </a:t>
            </a:r>
            <a:r>
              <a:rPr lang="pt-BR" altLang="pt-BR" sz="2400" dirty="0" smtClean="0">
                <a:latin typeface="+mn-lt"/>
              </a:rPr>
              <a:t>pesados, Degradação </a:t>
            </a:r>
            <a:r>
              <a:rPr lang="pt-BR" altLang="pt-BR" sz="2400" dirty="0" smtClean="0">
                <a:latin typeface="+mn-lt"/>
              </a:rPr>
              <a:t>de compostos </a:t>
            </a:r>
            <a:endParaRPr lang="pt-BR" altLang="pt-BR" sz="2400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altLang="pt-BR" sz="2400" dirty="0" smtClean="0">
                <a:latin typeface="+mn-lt"/>
              </a:rPr>
              <a:t>Químicos.</a:t>
            </a:r>
            <a:endParaRPr lang="pt-BR" altLang="pt-BR" sz="2400" dirty="0">
              <a:latin typeface="+mn-lt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000376" y="50847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7</a:t>
            </a:fld>
            <a:endParaRPr lang="pt-BR"/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11961" y="669093"/>
            <a:ext cx="4425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Remediação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Bioremediation Basics | OPG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9" y="4159877"/>
            <a:ext cx="3872139" cy="25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35968" y="1253868"/>
            <a:ext cx="11548031" cy="562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altLang="pt-BR" sz="2200" b="1" dirty="0" smtClean="0">
                <a:solidFill>
                  <a:srgbClr val="0070C0"/>
                </a:solidFill>
              </a:rPr>
              <a:t>- </a:t>
            </a:r>
            <a:r>
              <a:rPr lang="pt-BR" altLang="pt-BR" sz="2200" b="1" dirty="0" err="1" smtClean="0">
                <a:solidFill>
                  <a:srgbClr val="0070C0"/>
                </a:solidFill>
              </a:rPr>
              <a:t>Biorremediação</a:t>
            </a:r>
            <a:r>
              <a:rPr lang="pt-BR" altLang="pt-BR" sz="2200" dirty="0" smtClean="0">
                <a:solidFill>
                  <a:srgbClr val="0070C0"/>
                </a:solidFill>
              </a:rPr>
              <a:t> </a:t>
            </a:r>
            <a:r>
              <a:rPr lang="pt-BR" altLang="pt-BR" sz="2200" dirty="0">
                <a:solidFill>
                  <a:srgbClr val="0070C0"/>
                </a:solidFill>
              </a:rPr>
              <a:t>- </a:t>
            </a:r>
            <a:r>
              <a:rPr lang="pt-BR" altLang="pt-BR" sz="2200" b="1" dirty="0">
                <a:solidFill>
                  <a:srgbClr val="0070C0"/>
                </a:solidFill>
              </a:rPr>
              <a:t>Vantagens</a:t>
            </a:r>
            <a:r>
              <a:rPr lang="pt-BR" altLang="pt-BR" sz="2200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/>
              <a:t>- </a:t>
            </a:r>
            <a:r>
              <a:rPr lang="pt-BR" altLang="pt-BR" sz="2200" cap="all" dirty="0"/>
              <a:t>é</a:t>
            </a:r>
            <a:r>
              <a:rPr lang="pt-BR" altLang="pt-BR" sz="2200" dirty="0"/>
              <a:t> baseada em um processo natural sendo, por isto, considerado seguro,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/>
              <a:t>- Tem um custo relativamente baixo,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/>
              <a:t>- Gera poucos resíduos,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pt-BR" altLang="pt-BR" sz="2200" dirty="0"/>
              <a:t>Promove redução de poluentes a </a:t>
            </a:r>
            <a:r>
              <a:rPr lang="pt-BR" altLang="pt-BR" sz="2200" dirty="0" smtClean="0"/>
              <a:t>níveis </a:t>
            </a:r>
            <a:r>
              <a:rPr lang="pt-BR" altLang="pt-BR" sz="2200" dirty="0"/>
              <a:t>muito baixos.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endParaRPr lang="pt-BR" altLang="pt-BR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b="1" dirty="0" err="1">
                <a:solidFill>
                  <a:srgbClr val="0070C0"/>
                </a:solidFill>
              </a:rPr>
              <a:t>Biorremediação</a:t>
            </a:r>
            <a:r>
              <a:rPr lang="pt-BR" altLang="pt-BR" sz="2200" b="1" dirty="0">
                <a:solidFill>
                  <a:srgbClr val="0070C0"/>
                </a:solidFill>
              </a:rPr>
              <a:t> - Desvantagens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dirty="0"/>
              <a:t>Não permite emprego acima determinada concentração do poluente,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cap="all" dirty="0"/>
              <a:t>É</a:t>
            </a:r>
            <a:r>
              <a:rPr lang="pt-BR" altLang="pt-BR" sz="2200" dirty="0"/>
              <a:t> um processo mais lento,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dirty="0"/>
              <a:t>Geralmente, exige conhecimento técnico especial,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pt-BR" altLang="pt-BR" sz="2200" dirty="0"/>
              <a:t>Se houver emprego de microrganismos exógenos, isto pode trazer problema ambiental.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1961" y="669093"/>
            <a:ext cx="4425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Remediação 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Biorremediação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física quântica por Régis MageSOAD: Positivo e negativo e sua compreen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29" y="2693901"/>
            <a:ext cx="3370489" cy="22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5969" y="1326514"/>
            <a:ext cx="1179864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0050" indent="-400050" eaLnBrk="1" hangingPunct="1">
              <a:spcBef>
                <a:spcPct val="50000"/>
              </a:spcBef>
              <a:buFontTx/>
              <a:buAutoNum type="romanLcParenR"/>
            </a:pPr>
            <a:r>
              <a:rPr lang="pt-BR" altLang="pt-BR" sz="2200" dirty="0" err="1" smtClean="0">
                <a:latin typeface="+mn-lt"/>
              </a:rPr>
              <a:t>Bioestimulação</a:t>
            </a:r>
            <a:r>
              <a:rPr lang="pt-BR" altLang="pt-BR" sz="2200" dirty="0" smtClean="0">
                <a:latin typeface="+mn-lt"/>
              </a:rPr>
              <a:t>: Criar </a:t>
            </a:r>
            <a:r>
              <a:rPr lang="pt-BR" altLang="pt-BR" sz="2200" dirty="0">
                <a:latin typeface="+mn-lt"/>
              </a:rPr>
              <a:t>condições para o aumento de populações autóctones degradadoras do </a:t>
            </a:r>
            <a:r>
              <a:rPr lang="pt-BR" altLang="pt-BR" sz="2200" dirty="0" smtClean="0">
                <a:latin typeface="+mn-lt"/>
              </a:rPr>
              <a:t>poluente</a:t>
            </a:r>
          </a:p>
          <a:p>
            <a:pPr marL="400050" indent="-400050">
              <a:spcBef>
                <a:spcPct val="50000"/>
              </a:spcBef>
              <a:buFontTx/>
              <a:buAutoNum type="romanLcParenR"/>
            </a:pPr>
            <a:r>
              <a:rPr lang="pt-BR" altLang="pt-BR" sz="2200" dirty="0" err="1" smtClean="0">
                <a:latin typeface="+mn-lt"/>
              </a:rPr>
              <a:t>Bioaumentação</a:t>
            </a:r>
            <a:r>
              <a:rPr lang="pt-BR" altLang="pt-BR" sz="2200" dirty="0" smtClean="0">
                <a:latin typeface="+mn-lt"/>
              </a:rPr>
              <a:t>: </a:t>
            </a:r>
            <a:r>
              <a:rPr lang="pt-BR" altLang="pt-BR" sz="2200" dirty="0">
                <a:latin typeface="+mn-lt"/>
              </a:rPr>
              <a:t>Introduzir microrganismos degradadores do </a:t>
            </a:r>
            <a:r>
              <a:rPr lang="pt-BR" altLang="pt-BR" sz="2200" dirty="0" smtClean="0">
                <a:latin typeface="+mn-lt"/>
              </a:rPr>
              <a:t>poluente</a:t>
            </a:r>
            <a:endParaRPr lang="pt-BR" altLang="pt-BR" sz="2200" dirty="0">
              <a:latin typeface="+mn-lt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1599" y="3149727"/>
            <a:ext cx="36013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 err="1">
                <a:latin typeface="+mn-lt"/>
              </a:rPr>
              <a:t>Autócnones</a:t>
            </a:r>
            <a:r>
              <a:rPr lang="pt-BR" altLang="pt-BR" sz="2000" b="1" dirty="0">
                <a:latin typeface="+mn-lt"/>
              </a:rPr>
              <a:t>: </a:t>
            </a:r>
            <a:r>
              <a:rPr lang="pt-BR" altLang="pt-BR" sz="2000" dirty="0" smtClean="0">
                <a:latin typeface="+mn-lt"/>
              </a:rPr>
              <a:t>isolamento </a:t>
            </a:r>
            <a:r>
              <a:rPr lang="pt-BR" altLang="pt-BR" sz="2000" dirty="0">
                <a:latin typeface="+mn-lt"/>
              </a:rPr>
              <a:t>e seleção de microrganismos a partir de amostras do próprio ambiente a ser tratado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209039" y="3186141"/>
            <a:ext cx="34056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n-lt"/>
              </a:rPr>
              <a:t>Alóctones: </a:t>
            </a:r>
            <a:r>
              <a:rPr lang="pt-BR" altLang="pt-BR" sz="2000" dirty="0" smtClean="0">
                <a:latin typeface="+mn-lt"/>
              </a:rPr>
              <a:t>seleção </a:t>
            </a:r>
            <a:r>
              <a:rPr lang="pt-BR" altLang="pt-BR" sz="2000" dirty="0">
                <a:latin typeface="+mn-lt"/>
              </a:rPr>
              <a:t>de microrganismos a partir de amostras de coleções de cultura ou de outro ambiente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340349" y="3196800"/>
            <a:ext cx="2864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n-lt"/>
              </a:rPr>
              <a:t>OGMS</a:t>
            </a:r>
            <a:r>
              <a:rPr lang="pt-BR" altLang="pt-BR" sz="2000" b="1" dirty="0" smtClean="0">
                <a:latin typeface="+mn-lt"/>
              </a:rPr>
              <a:t>: </a:t>
            </a:r>
            <a:r>
              <a:rPr lang="pt-BR" altLang="pt-BR" sz="2000" dirty="0" smtClean="0">
                <a:latin typeface="+mn-lt"/>
              </a:rPr>
              <a:t>introdução </a:t>
            </a:r>
            <a:r>
              <a:rPr lang="pt-BR" altLang="pt-BR" sz="2000" dirty="0">
                <a:latin typeface="+mn-lt"/>
              </a:rPr>
              <a:t>de microrganismos geneticamente modificados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982579" y="5857648"/>
            <a:ext cx="5254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70C0"/>
                </a:solidFill>
                <a:latin typeface="+mn-lt"/>
              </a:rPr>
              <a:t>- </a:t>
            </a:r>
            <a:r>
              <a:rPr lang="pt-BR" altLang="pt-BR" sz="2000" b="1" dirty="0" smtClean="0">
                <a:solidFill>
                  <a:srgbClr val="0070C0"/>
                </a:solidFill>
                <a:latin typeface="+mn-lt"/>
              </a:rPr>
              <a:t>Monitorar os processos e realizar ajustes  </a:t>
            </a:r>
            <a:endParaRPr lang="pt-BR" altLang="pt-BR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536961" y="2629390"/>
            <a:ext cx="73025" cy="433388"/>
          </a:xfrm>
          <a:prstGeom prst="downArrow">
            <a:avLst>
              <a:gd name="adj1" fmla="val 50000"/>
              <a:gd name="adj2" fmla="val 1483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20335124">
            <a:off x="8415849" y="2643930"/>
            <a:ext cx="73025" cy="433388"/>
          </a:xfrm>
          <a:prstGeom prst="downArrow">
            <a:avLst>
              <a:gd name="adj1" fmla="val 50000"/>
              <a:gd name="adj2" fmla="val 1483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rot="1546022">
            <a:off x="2582509" y="2660061"/>
            <a:ext cx="73025" cy="433388"/>
          </a:xfrm>
          <a:prstGeom prst="downArrow">
            <a:avLst>
              <a:gd name="adj1" fmla="val 50000"/>
              <a:gd name="adj2" fmla="val 1483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9</a:t>
            </a:fld>
            <a:endParaRPr lang="pt-BR"/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162861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72934" y="181579"/>
            <a:ext cx="4242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1.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70564" y="607971"/>
            <a:ext cx="2763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Técnicas aplicadas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H="1">
            <a:off x="7874945" y="4775535"/>
            <a:ext cx="689429" cy="408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594525" y="4594652"/>
            <a:ext cx="15460" cy="694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2746104" y="4803654"/>
            <a:ext cx="466659" cy="430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7765143" y="2960914"/>
            <a:ext cx="3588657" cy="18427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5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4247</Words>
  <Application>Microsoft Office PowerPoint</Application>
  <PresentationFormat>Widescreen</PresentationFormat>
  <Paragraphs>351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2" baseType="lpstr">
      <vt:lpstr>Microsoft YaHei</vt:lpstr>
      <vt:lpstr>Microsoft YaHei UI Light</vt:lpstr>
      <vt:lpstr>Arial</vt:lpstr>
      <vt:lpstr>Calibri</vt:lpstr>
      <vt:lpstr>Calibri Light</vt:lpstr>
      <vt:lpstr>Cambria Math</vt:lpstr>
      <vt:lpstr>FSBrabo</vt:lpstr>
      <vt:lpstr>Gabriola</vt:lpstr>
      <vt:lpstr>Myanmar Text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Saúde Animal Vacinas recombinantes 1. Tratamento anti-rábico ϒ globulina, para eliminar a raiva  Industria têxtil Tratamento têxtil  1. Feito com α-amilase de Bacillus stearothermophilus : as amilases têm sido usadas por muitos anos para remover amido de tecidos que, originalmente, eram usadas as de origem vegetal ou animal, foram substituídos por amilases de origem bacteriana.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307</cp:revision>
  <dcterms:created xsi:type="dcterms:W3CDTF">2020-10-04T15:48:16Z</dcterms:created>
  <dcterms:modified xsi:type="dcterms:W3CDTF">2020-10-26T12:00:05Z</dcterms:modified>
</cp:coreProperties>
</file>