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6"/>
  </p:notesMasterIdLst>
  <p:handoutMasterIdLst>
    <p:handoutMasterId r:id="rId27"/>
  </p:handoutMasterIdLst>
  <p:sldIdLst>
    <p:sldId id="446" r:id="rId13"/>
    <p:sldId id="620" r:id="rId14"/>
    <p:sldId id="621" r:id="rId15"/>
    <p:sldId id="651" r:id="rId16"/>
    <p:sldId id="652" r:id="rId17"/>
    <p:sldId id="636" r:id="rId18"/>
    <p:sldId id="639" r:id="rId19"/>
    <p:sldId id="640" r:id="rId20"/>
    <p:sldId id="641" r:id="rId21"/>
    <p:sldId id="642" r:id="rId22"/>
    <p:sldId id="643" r:id="rId23"/>
    <p:sldId id="646" r:id="rId24"/>
    <p:sldId id="59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C77"/>
    <a:srgbClr val="C0C1BF"/>
    <a:srgbClr val="90272A"/>
    <a:srgbClr val="7B2629"/>
    <a:srgbClr val="4D4D4F"/>
    <a:srgbClr val="000000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90" d="100"/>
          <a:sy n="90" d="100"/>
        </p:scale>
        <p:origin x="278" y="5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22/10/2020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image" Target="../media/image62.png"/><Relationship Id="rId7" Type="http://schemas.openxmlformats.org/officeDocument/2006/relationships/image" Target="../media/image6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9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1.png"/><Relationship Id="rId7" Type="http://schemas.openxmlformats.org/officeDocument/2006/relationships/image" Target="../media/image6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1281.png"/><Relationship Id="rId3" Type="http://schemas.openxmlformats.org/officeDocument/2006/relationships/image" Target="../media/image126.png"/><Relationship Id="rId7" Type="http://schemas.openxmlformats.org/officeDocument/2006/relationships/image" Target="../media/image1221.png"/><Relationship Id="rId12" Type="http://schemas.openxmlformats.org/officeDocument/2006/relationships/image" Target="../media/image127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260.png"/><Relationship Id="rId5" Type="http://schemas.openxmlformats.org/officeDocument/2006/relationships/image" Target="../media/image52.png"/><Relationship Id="rId10" Type="http://schemas.openxmlformats.org/officeDocument/2006/relationships/image" Target="../media/image1282.png"/><Relationship Id="rId4" Type="http://schemas.openxmlformats.org/officeDocument/2006/relationships/image" Target="../media/image1190.png"/><Relationship Id="rId9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5" Type="http://schemas.openxmlformats.org/officeDocument/2006/relationships/image" Target="../media/image58.png"/><Relationship Id="rId10" Type="http://schemas.openxmlformats.org/officeDocument/2006/relationships/hyperlink" Target="https://www.youtube.com/watch?v=SP_VIMuzeqQ" TargetMode="External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13" Type="http://schemas.openxmlformats.org/officeDocument/2006/relationships/image" Target="../media/image582.png"/><Relationship Id="rId3" Type="http://schemas.openxmlformats.org/officeDocument/2006/relationships/image" Target="../media/image521.png"/><Relationship Id="rId7" Type="http://schemas.openxmlformats.org/officeDocument/2006/relationships/image" Target="../media/image1150.png"/><Relationship Id="rId12" Type="http://schemas.openxmlformats.org/officeDocument/2006/relationships/image" Target="../media/image572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0.png"/><Relationship Id="rId11" Type="http://schemas.openxmlformats.org/officeDocument/2006/relationships/image" Target="../media/image141.png"/><Relationship Id="rId5" Type="http://schemas.openxmlformats.org/officeDocument/2006/relationships/image" Target="../media/image1130.png"/><Relationship Id="rId10" Type="http://schemas.openxmlformats.org/officeDocument/2006/relationships/image" Target="../media/image135.png"/><Relationship Id="rId4" Type="http://schemas.openxmlformats.org/officeDocument/2006/relationships/image" Target="../media/image1120.png"/><Relationship Id="rId9" Type="http://schemas.openxmlformats.org/officeDocument/2006/relationships/image" Target="../media/image562.png"/><Relationship Id="rId14" Type="http://schemas.openxmlformats.org/officeDocument/2006/relationships/image" Target="../media/image59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1.png"/><Relationship Id="rId7" Type="http://schemas.openxmlformats.org/officeDocument/2006/relationships/image" Target="../media/image11.jpeg"/><Relationship Id="rId12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440.png"/><Relationship Id="rId5" Type="http://schemas.openxmlformats.org/officeDocument/2006/relationships/image" Target="../media/image170.png"/><Relationship Id="rId10" Type="http://schemas.openxmlformats.org/officeDocument/2006/relationships/image" Target="../media/image221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13" Type="http://schemas.openxmlformats.org/officeDocument/2006/relationships/image" Target="../media/image601.png"/><Relationship Id="rId3" Type="http://schemas.openxmlformats.org/officeDocument/2006/relationships/image" Target="../media/image530.png"/><Relationship Id="rId7" Type="http://schemas.openxmlformats.org/officeDocument/2006/relationships/image" Target="../media/image520.png"/><Relationship Id="rId12" Type="http://schemas.openxmlformats.org/officeDocument/2006/relationships/image" Target="../media/image59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1.png"/><Relationship Id="rId5" Type="http://schemas.openxmlformats.org/officeDocument/2006/relationships/image" Target="../media/image561.png"/><Relationship Id="rId4" Type="http://schemas.openxmlformats.org/officeDocument/2006/relationships/image" Target="../media/image150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9551" y="11056"/>
            <a:ext cx="6663761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16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Aplicações da Dinâmica da Rotação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>
                <a:solidFill>
                  <a:srgbClr val="002060"/>
                </a:solidFill>
              </a:rPr>
              <a:t>22/10/2020</a:t>
            </a:r>
            <a:endParaRPr lang="pt-BR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42" y="1051735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706" y="16673"/>
            <a:ext cx="6580909" cy="394766"/>
          </a:xfrm>
        </p:spPr>
        <p:txBody>
          <a:bodyPr>
            <a:normAutofit fontScale="90000"/>
          </a:bodyPr>
          <a:lstStyle/>
          <a:p>
            <a:r>
              <a:rPr lang="pt-BR" sz="2200" dirty="0">
                <a:solidFill>
                  <a:srgbClr val="0070C0"/>
                </a:solidFill>
                <a:latin typeface="+mn-lt"/>
              </a:rPr>
              <a:t>Lista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6 Ex.10. Criança move carrossel com um pulo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17591" y="404520"/>
            <a:ext cx="5526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35236" y="1200648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componente vertical do momento angular da criança em relação ao eixo do carrossel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antes do salto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5657543" y="446853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/>
              <p:nvPr/>
            </p:nvSpPr>
            <p:spPr>
              <a:xfrm>
                <a:off x="249383" y="2418996"/>
                <a:ext cx="5544732" cy="994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2418996"/>
                <a:ext cx="5544732" cy="994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/>
              <p:nvPr/>
            </p:nvSpPr>
            <p:spPr>
              <a:xfrm>
                <a:off x="249383" y="3649540"/>
                <a:ext cx="1298680" cy="3912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3649540"/>
                <a:ext cx="1298680" cy="391261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/>
              <p:nvPr/>
            </p:nvSpPr>
            <p:spPr>
              <a:xfrm>
                <a:off x="249384" y="4199464"/>
                <a:ext cx="8246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importam para a componente z; eles determinam as outras  componentes, não afetam a quantidade de movimento angular na direção vertical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4" y="4199464"/>
                <a:ext cx="8246720" cy="646331"/>
              </a:xfrm>
              <a:prstGeom prst="rect">
                <a:avLst/>
              </a:prstGeom>
              <a:blipFill>
                <a:blip r:embed="rId5"/>
                <a:stretch>
                  <a:fillRect l="-665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7009317" y="134073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C689131-05C9-47D8-91C3-65354684EF6D}"/>
              </a:ext>
            </a:extLst>
          </p:cNvPr>
          <p:cNvCxnSpPr>
            <a:cxnSpLocks/>
          </p:cNvCxnSpPr>
          <p:nvPr/>
        </p:nvCxnSpPr>
        <p:spPr>
          <a:xfrm flipH="1" flipV="1">
            <a:off x="7305228" y="1035272"/>
            <a:ext cx="266595" cy="574923"/>
          </a:xfrm>
          <a:prstGeom prst="straightConnector1">
            <a:avLst/>
          </a:prstGeom>
          <a:ln>
            <a:solidFill>
              <a:srgbClr val="00B05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/>
              <p:nvPr/>
            </p:nvSpPr>
            <p:spPr>
              <a:xfrm>
                <a:off x="424966" y="1821165"/>
                <a:ext cx="1238737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6" y="1821165"/>
                <a:ext cx="1238737" cy="317972"/>
              </a:xfrm>
              <a:prstGeom prst="rect">
                <a:avLst/>
              </a:prstGeom>
              <a:blipFill>
                <a:blip r:embed="rId6"/>
                <a:stretch>
                  <a:fillRect l="-5419" t="-28846" r="-3941"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/>
              <p:nvPr/>
            </p:nvSpPr>
            <p:spPr>
              <a:xfrm>
                <a:off x="3211758" y="1789075"/>
                <a:ext cx="142782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58" y="1789075"/>
                <a:ext cx="1427827" cy="346249"/>
              </a:xfrm>
              <a:prstGeom prst="rect">
                <a:avLst/>
              </a:prstGeom>
              <a:blipFill>
                <a:blip r:embed="rId7"/>
                <a:stretch>
                  <a:fillRect l="-3846" t="-22807" r="-3846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81C50AB-493E-4655-8A4D-F40F07C60DFE}"/>
              </a:ext>
            </a:extLst>
          </p:cNvPr>
          <p:cNvCxnSpPr/>
          <p:nvPr/>
        </p:nvCxnSpPr>
        <p:spPr>
          <a:xfrm>
            <a:off x="3890211" y="2799347"/>
            <a:ext cx="1767332" cy="0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08A1D95-3838-4112-8596-D52C5A961C7C}"/>
              </a:ext>
            </a:extLst>
          </p:cNvPr>
          <p:cNvCxnSpPr/>
          <p:nvPr/>
        </p:nvCxnSpPr>
        <p:spPr>
          <a:xfrm>
            <a:off x="4868779" y="2434576"/>
            <a:ext cx="0" cy="978859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Balão de Fala: Retângulo com Cantos Arredondados 42">
            <a:extLst>
              <a:ext uri="{FF2B5EF4-FFF2-40B4-BE49-F238E27FC236}">
                <a16:creationId xmlns:a16="http://schemas.microsoft.com/office/drawing/2014/main" id="{C86B9B34-E13E-4D11-AF40-3E9CB362DD55}"/>
              </a:ext>
            </a:extLst>
          </p:cNvPr>
          <p:cNvSpPr/>
          <p:nvPr/>
        </p:nvSpPr>
        <p:spPr>
          <a:xfrm>
            <a:off x="6252996" y="2791909"/>
            <a:ext cx="2587985" cy="1065309"/>
          </a:xfrm>
          <a:prstGeom prst="wedgeRoundRectCallout">
            <a:avLst>
              <a:gd name="adj1" fmla="val -73833"/>
              <a:gd name="adj2" fmla="val -4667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problema pede só a componente vertical, dado pelo menor separado por estas linhas tracejadas.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/>
              <p:nvPr/>
            </p:nvSpPr>
            <p:spPr>
              <a:xfrm>
                <a:off x="1813487" y="3661587"/>
                <a:ext cx="305528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m/s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87" y="3661587"/>
                <a:ext cx="3055287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/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blipFill>
                <a:blip r:embed="rId9"/>
                <a:stretch>
                  <a:fillRect t="-22951" r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17284E-7 L 0.14514 -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  <p:bldP spid="7" grpId="0"/>
      <p:bldP spid="8" grpId="0"/>
      <p:bldP spid="43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0" y="1527"/>
            <a:ext cx="7369658" cy="394766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Ex.10. Criança move carrossel com um pulo – final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-22300" y="390533"/>
            <a:ext cx="5911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9751" y="1126345"/>
            <a:ext cx="37309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do carrossel no final.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7045474" y="110557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5838294" y="269490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F3FB58-BD61-4D3F-9F4C-68AC5194BDE7}"/>
              </a:ext>
            </a:extLst>
          </p:cNvPr>
          <p:cNvSpPr txBox="1"/>
          <p:nvPr/>
        </p:nvSpPr>
        <p:spPr>
          <a:xfrm>
            <a:off x="228637" y="1412245"/>
            <a:ext cx="512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criança+plataforma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9EA450B-168F-4B24-8F6E-29B874A60029}"/>
              </a:ext>
            </a:extLst>
          </p:cNvPr>
          <p:cNvSpPr txBox="1"/>
          <p:nvPr/>
        </p:nvSpPr>
        <p:spPr>
          <a:xfrm>
            <a:off x="251866" y="1932623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/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blipFill>
                <a:blip r:embed="rId3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/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𝑒𝑖𝑥𝑜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blipFill>
                <a:blip r:embed="rId4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22CFB376-7B1B-4656-898D-4165D5860359}"/>
              </a:ext>
            </a:extLst>
          </p:cNvPr>
          <p:cNvSpPr txBox="1"/>
          <p:nvPr/>
        </p:nvSpPr>
        <p:spPr>
          <a:xfrm>
            <a:off x="251866" y="2546685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/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blipFill>
                <a:blip r:embed="rId5"/>
                <a:stretch>
                  <a:fillRect l="-371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/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m/s</a:t>
                </a: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D884F3C8-2F73-41A8-AEB5-73024203023D}"/>
              </a:ext>
            </a:extLst>
          </p:cNvPr>
          <p:cNvSpPr txBox="1"/>
          <p:nvPr/>
        </p:nvSpPr>
        <p:spPr>
          <a:xfrm>
            <a:off x="251866" y="3321914"/>
            <a:ext cx="779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/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=(60+45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blipFill>
                <a:blip r:embed="rId7"/>
                <a:stretch>
                  <a:fillRect l="-787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/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Antes = Depois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135=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135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blipFill>
                <a:blip r:embed="rId8"/>
                <a:stretch>
                  <a:fillRect l="-618" b="-4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/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</a:t>
                </a:r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229D9D9B-4E0A-412A-AA76-D263E40404B1}"/>
              </a:ext>
            </a:extLst>
          </p:cNvPr>
          <p:cNvSpPr txBox="1"/>
          <p:nvPr/>
        </p:nvSpPr>
        <p:spPr>
          <a:xfrm>
            <a:off x="251866" y="4277240"/>
            <a:ext cx="855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comparar com uma colisão, precisamos da massa do carrossel. Supondo que o carrossel seja um disco, a massa seria 120 kg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v=3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45/165, v=0,8 m/s  bem menor.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/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blipFill>
                <a:blip r:embed="rId10"/>
                <a:stretch>
                  <a:fillRect l="-2913" t="-27500" r="-388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05E-6 L 0.13142 -0.03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49" grpId="0"/>
      <p:bldP spid="51" grpId="0"/>
      <p:bldP spid="53" grpId="0"/>
      <p:bldP spid="55" grpId="0" animBg="1"/>
      <p:bldP spid="56" grpId="0"/>
      <p:bldP spid="57" grpId="0"/>
      <p:bldP spid="58" grpId="0"/>
      <p:bldP spid="60" grpId="0" animBg="1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618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20552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9318" y="402321"/>
            <a:ext cx="8207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6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R4  – entrega 29/10. Procurem fazer duplas 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Dinâmica Rotacional</a:t>
            </a:r>
          </a:p>
          <a:p>
            <a:r>
              <a:rPr lang="pt-BR" sz="2000" b="1" dirty="0"/>
              <a:t>Livro texto - HRK</a:t>
            </a:r>
          </a:p>
          <a:p>
            <a:r>
              <a:rPr lang="pt-BR" sz="2000" b="1" dirty="0"/>
              <a:t>9.1 Torque</a:t>
            </a:r>
          </a:p>
          <a:p>
            <a:r>
              <a:rPr lang="pt-BR" sz="2000" b="1" dirty="0"/>
              <a:t>9.2 Inércia Rotacional e Segunda Lei de Newton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309281" y="1775012"/>
            <a:ext cx="8693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a grandeza que tem na rotação o papel que a força desempenha na translação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a grandeza que tem na rotação o papel que a massa desempenha na translação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Determinar a equação de movimento da rotação a partir da 2ª lei de Newton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Aplicar a casos específicos (neste momento, puramente formais)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6646095" y="559676"/>
            <a:ext cx="2392702" cy="1908960"/>
            <a:chOff x="6646095" y="717331"/>
            <a:chExt cx="2392702" cy="190896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95" y="717331"/>
              <a:ext cx="2392702" cy="1908960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8518535" y="1212788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8518535" y="1975210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6737132" y="1996231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801922" y="1236437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8" name="Retângulo 7"/>
          <p:cNvSpPr/>
          <p:nvPr/>
        </p:nvSpPr>
        <p:spPr>
          <a:xfrm>
            <a:off x="-26032" y="1155726"/>
            <a:ext cx="6073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o momento de inércia: em torno do eixo (a), situado no plano da figura e que passa pelo centro do retângulo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</p:txBody>
      </p:sp>
      <p:sp>
        <p:nvSpPr>
          <p:cNvPr id="9" name="Retângulo 8"/>
          <p:cNvSpPr/>
          <p:nvPr/>
        </p:nvSpPr>
        <p:spPr>
          <a:xfrm>
            <a:off x="-26032" y="335244"/>
            <a:ext cx="6992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Quatro partículas de massa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estão fixas mediante hastes rígidas cuja massa deve ser ignorada, formando um retângulo plano de lados 2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 2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conforme mostra a figura ao lado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425" y="6491"/>
            <a:ext cx="1671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rgbClr val="0070C0"/>
                </a:solidFill>
                <a:latin typeface="Calibri Light" panose="020F0302020204030204" pitchFamily="34" charset="0"/>
                <a:cs typeface="CG Times"/>
              </a:rPr>
              <a:t>Lista 6 Ex. 6 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-15306" y="1636407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6" y="1636407"/>
                <a:ext cx="1399357" cy="784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518915" y="1933539"/>
                <a:ext cx="3228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15" y="1933539"/>
                <a:ext cx="3228063" cy="246221"/>
              </a:xfrm>
              <a:prstGeom prst="rect">
                <a:avLst/>
              </a:prstGeom>
              <a:blipFill>
                <a:blip r:embed="rId4"/>
                <a:stretch>
                  <a:fillRect l="-189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227946" y="1887372"/>
                <a:ext cx="1349023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46" y="1887372"/>
                <a:ext cx="134902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0" y="2418051"/>
            <a:ext cx="812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o momento de inércia em torno do eixo (c), que passa por duas partículas.</a:t>
            </a:r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-15306" y="2721391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6" y="2721391"/>
                <a:ext cx="1399357" cy="784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298452" y="3032733"/>
                <a:ext cx="34456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0)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52" y="3032733"/>
                <a:ext cx="3445687" cy="246221"/>
              </a:xfrm>
              <a:prstGeom prst="rect">
                <a:avLst/>
              </a:prstGeom>
              <a:blipFill>
                <a:blip r:embed="rId7"/>
                <a:stretch>
                  <a:fillRect l="-177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952557" y="3002601"/>
                <a:ext cx="133248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8 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57" y="3002601"/>
                <a:ext cx="133248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-26032" y="3325910"/>
            <a:ext cx="8962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sz="1500" dirty="0">
                <a:solidFill>
                  <a:srgbClr val="00B0F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 momento de inércia em torno de um eixo perpendicular ao plano que passa pelo centro da figura 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113186" y="3941978"/>
            <a:ext cx="1333858" cy="807164"/>
            <a:chOff x="301221" y="4030979"/>
            <a:chExt cx="1333858" cy="807164"/>
          </a:xfrm>
        </p:grpSpPr>
        <p:sp>
          <p:nvSpPr>
            <p:cNvPr id="20" name="Retângulo 19"/>
            <p:cNvSpPr/>
            <p:nvPr/>
          </p:nvSpPr>
          <p:spPr>
            <a:xfrm>
              <a:off x="368811" y="4091401"/>
              <a:ext cx="1206062" cy="6700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1495952" y="4039343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499899" y="4685041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321018" y="4030979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301221" y="4708332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783807" y="3962005"/>
            <a:ext cx="931202" cy="383555"/>
            <a:chOff x="783807" y="3962005"/>
            <a:chExt cx="931202" cy="383555"/>
          </a:xfrm>
        </p:grpSpPr>
        <p:cxnSp>
          <p:nvCxnSpPr>
            <p:cNvPr id="26" name="Conector reto 25"/>
            <p:cNvCxnSpPr/>
            <p:nvPr/>
          </p:nvCxnSpPr>
          <p:spPr>
            <a:xfrm flipV="1">
              <a:off x="783807" y="4002400"/>
              <a:ext cx="603031" cy="335018"/>
            </a:xfrm>
            <a:prstGeom prst="line">
              <a:avLst/>
            </a:prstGeom>
            <a:ln w="1905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>
              <a:endCxn id="20" idx="3"/>
            </p:cNvCxnSpPr>
            <p:nvPr/>
          </p:nvCxnSpPr>
          <p:spPr>
            <a:xfrm flipV="1">
              <a:off x="783807" y="4337417"/>
              <a:ext cx="603031" cy="81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783807" y="3962005"/>
              <a:ext cx="347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412618" y="4016020"/>
              <a:ext cx="302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71583" y="3646665"/>
                <a:ext cx="12005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3" y="3646665"/>
                <a:ext cx="1200521" cy="246221"/>
              </a:xfrm>
              <a:prstGeom prst="rect">
                <a:avLst/>
              </a:prstGeom>
              <a:blipFill>
                <a:blip r:embed="rId9"/>
                <a:stretch>
                  <a:fillRect l="-3571" r="-1020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2080392" y="3549749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92" y="3549749"/>
                <a:ext cx="1399357" cy="7846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353171" y="3865962"/>
                <a:ext cx="3253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71" y="3865962"/>
                <a:ext cx="3253455" cy="246221"/>
              </a:xfrm>
              <a:prstGeom prst="rect">
                <a:avLst/>
              </a:prstGeom>
              <a:blipFill>
                <a:blip r:embed="rId11"/>
                <a:stretch>
                  <a:fillRect l="-187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669821" y="3847717"/>
                <a:ext cx="1758475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21" y="3847717"/>
                <a:ext cx="1758475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AAFC18-C7A1-4676-BBFE-153845E12F38}"/>
              </a:ext>
            </a:extLst>
          </p:cNvPr>
          <p:cNvSpPr txBox="1"/>
          <p:nvPr/>
        </p:nvSpPr>
        <p:spPr>
          <a:xfrm>
            <a:off x="6393621" y="2671076"/>
            <a:ext cx="275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 duas partículas contribuem, mas a dependência 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distância é mais importante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C69CA9F-8EFA-46C3-ADCA-739D61F97F3F}"/>
                  </a:ext>
                </a:extLst>
              </p:cNvPr>
              <p:cNvSpPr txBox="1"/>
              <p:nvPr/>
            </p:nvSpPr>
            <p:spPr>
              <a:xfrm>
                <a:off x="4024840" y="4194687"/>
                <a:ext cx="44034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Nesta configuração,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tem mesmo jeito do item a, mas é maior – partículas mais distantes.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C69CA9F-8EFA-46C3-ADCA-739D61F9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840" y="4194687"/>
                <a:ext cx="4403456" cy="584775"/>
              </a:xfrm>
              <a:prstGeom prst="rect">
                <a:avLst/>
              </a:prstGeom>
              <a:blipFill>
                <a:blip r:embed="rId13"/>
                <a:stretch>
                  <a:fillRect l="-692" t="-3125" r="-138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id="{2B9842CA-938A-44A0-9FAB-C821AC1CE981}"/>
              </a:ext>
            </a:extLst>
          </p:cNvPr>
          <p:cNvSpPr txBox="1"/>
          <p:nvPr/>
        </p:nvSpPr>
        <p:spPr>
          <a:xfrm>
            <a:off x="1130941" y="2191208"/>
            <a:ext cx="391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– distância ao eixo, não a uma origem</a:t>
            </a:r>
          </a:p>
        </p:txBody>
      </p:sp>
    </p:spTree>
    <p:extLst>
      <p:ext uri="{BB962C8B-B14F-4D97-AF65-F5344CB8AC3E}">
        <p14:creationId xmlns:p14="http://schemas.microsoft.com/office/powerpoint/2010/main" val="1628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9" grpId="0"/>
      <p:bldP spid="38" grpId="0"/>
      <p:bldP spid="39" grpId="0"/>
      <p:bldP spid="40" grpId="0"/>
      <p:bldP spid="41" grpId="0" animBg="1"/>
      <p:bldP spid="18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646095" y="687419"/>
            <a:ext cx="2392702" cy="1908960"/>
            <a:chOff x="6646095" y="717331"/>
            <a:chExt cx="2392702" cy="190896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95" y="717331"/>
              <a:ext cx="2392702" cy="190896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8518535" y="1212788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8518535" y="1975210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737132" y="1996231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801922" y="1236437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852833" y="1273534"/>
                <a:ext cx="149829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33" y="1273534"/>
                <a:ext cx="149829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808387" y="1953931"/>
                <a:ext cx="154388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8 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87" y="1953931"/>
                <a:ext cx="1543884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650443" y="1280689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Rotação em torno do eixo (a)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50443" y="1905281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Rotação em torno do eixo (c)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9258" y="362197"/>
            <a:ext cx="699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for aplicado um mesmo torque sobre a massa que está à esquerda na parte de cima, qual das duas configurações, a ou b, vai adquirir maior velocidade angular?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560945" y="908355"/>
                <a:ext cx="11066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𝛼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45" y="908355"/>
                <a:ext cx="11066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21380" y="2732755"/>
                <a:ext cx="3099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Quanto maior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menor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!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0" y="2732755"/>
                <a:ext cx="3099335" cy="369332"/>
              </a:xfrm>
              <a:prstGeom prst="rect">
                <a:avLst/>
              </a:prstGeom>
              <a:blipFill>
                <a:blip r:embed="rId6"/>
                <a:stretch>
                  <a:fillRect l="-1572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2856627" y="2717966"/>
            <a:ext cx="774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Então, a situação (a) deve adquirir maior velocidade angular !!!!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21380" y="3114324"/>
                <a:ext cx="86627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Exemplos: um saltador de saltos ornamentais adquire maior velocidade angular quando diminui o seu momento de inércia e para isso ele deve dobrar o corpo. O mesmo acontece com uma patinadora no gelo. A fim de aumentar a rotação, a patinadora deve se encolher, diminuindo  o seu  momento de inércia 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0" y="3114324"/>
                <a:ext cx="8662737" cy="1200329"/>
              </a:xfrm>
              <a:prstGeom prst="rect">
                <a:avLst/>
              </a:prstGeom>
              <a:blipFill>
                <a:blip r:embed="rId7"/>
                <a:stretch>
                  <a:fillRect l="-563" t="-3046" r="-633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7102" y="2391199"/>
                <a:ext cx="2175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02" y="2391199"/>
                <a:ext cx="2175019" cy="276999"/>
              </a:xfrm>
              <a:prstGeom prst="rect">
                <a:avLst/>
              </a:prstGeom>
              <a:blipFill>
                <a:blip r:embed="rId8"/>
                <a:stretch>
                  <a:fillRect l="-843" r="-562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46931" y="2403211"/>
                <a:ext cx="1213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31" y="2403211"/>
                <a:ext cx="1213602" cy="276999"/>
              </a:xfrm>
              <a:prstGeom prst="rect">
                <a:avLst/>
              </a:prstGeom>
              <a:blipFill>
                <a:blip r:embed="rId9"/>
                <a:stretch>
                  <a:fillRect l="-2010" r="-1508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ta para a Direita 21"/>
          <p:cNvSpPr/>
          <p:nvPr/>
        </p:nvSpPr>
        <p:spPr>
          <a:xfrm rot="19238656">
            <a:off x="6169716" y="1307373"/>
            <a:ext cx="457200" cy="2239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/>
          <p:cNvGrpSpPr/>
          <p:nvPr/>
        </p:nvGrpSpPr>
        <p:grpSpPr>
          <a:xfrm rot="8107252">
            <a:off x="7439034" y="825412"/>
            <a:ext cx="712232" cy="632821"/>
            <a:chOff x="6414753" y="2268868"/>
            <a:chExt cx="803682" cy="683719"/>
          </a:xfrm>
        </p:grpSpPr>
        <p:sp>
          <p:nvSpPr>
            <p:cNvPr id="24" name="Arco 23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de Seta Reta 24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25"/>
          <p:cNvGrpSpPr/>
          <p:nvPr/>
        </p:nvGrpSpPr>
        <p:grpSpPr>
          <a:xfrm rot="8107252">
            <a:off x="8471771" y="964278"/>
            <a:ext cx="712232" cy="632821"/>
            <a:chOff x="6414753" y="2268868"/>
            <a:chExt cx="803682" cy="683719"/>
          </a:xfrm>
        </p:grpSpPr>
        <p:sp>
          <p:nvSpPr>
            <p:cNvPr id="27" name="Arco 26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tângulo 28"/>
          <p:cNvSpPr/>
          <p:nvPr/>
        </p:nvSpPr>
        <p:spPr>
          <a:xfrm>
            <a:off x="2502121" y="4341679"/>
            <a:ext cx="3383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Vídeo patinadora (18s, 48s, 78s)</a:t>
            </a:r>
            <a:endParaRPr lang="pt-B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5" grpId="0"/>
      <p:bldP spid="17" grpId="0"/>
      <p:bldP spid="18" grpId="0"/>
      <p:bldP spid="19" grpId="0"/>
      <p:bldP spid="20" grpId="0"/>
      <p:bldP spid="12" grpId="0"/>
      <p:bldP spid="13" grpId="0"/>
      <p:bldP spid="22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8686" y="58058"/>
            <a:ext cx="265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Momento Angular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364" y="381944"/>
                <a:ext cx="83384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muito útil: a quantidade de movimento se conserva na ausência (prática) de força externa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" y="381944"/>
                <a:ext cx="8338457" cy="338554"/>
              </a:xfrm>
              <a:prstGeom prst="rect">
                <a:avLst/>
              </a:prstGeom>
              <a:blipFill>
                <a:blip r:embed="rId2"/>
                <a:stretch>
                  <a:fillRect t="-12727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3029" y="890604"/>
                <a:ext cx="8537778" cy="61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movimento de rotação, a quantidade análoga é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quantidade de movimento angular ou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momento angular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890604"/>
                <a:ext cx="8537778" cy="614720"/>
              </a:xfrm>
              <a:prstGeom prst="rect">
                <a:avLst/>
              </a:prstGeom>
              <a:blipFill>
                <a:blip r:embed="rId3"/>
                <a:stretch>
                  <a:fillRect l="-357" t="-2970" b="-118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  <a:blipFill>
                <a:blip r:embed="rId4"/>
                <a:stretch>
                  <a:fillRect t="-10606" r="-21538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689398" y="1440550"/>
            <a:ext cx="382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para 1 partícula ou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generalizado para N partículas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2027" y="2026313"/>
            <a:ext cx="40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Vetor: 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64060" y="2423210"/>
                <a:ext cx="1907766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0" y="2423210"/>
                <a:ext cx="1907766" cy="425181"/>
              </a:xfrm>
              <a:prstGeom prst="rect">
                <a:avLst/>
              </a:prstGeom>
              <a:blipFill>
                <a:blip r:embed="rId5"/>
                <a:stretch>
                  <a:fillRect t="-10145" b="-28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844800" y="2466523"/>
            <a:ext cx="342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 a 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526816" y="3043936"/>
            <a:ext cx="52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Symbol" panose="05050102010706020507" pitchFamily="18" charset="2"/>
              </a:rPr>
              <a:t>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347530" y="2841834"/>
                <a:ext cx="1757532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30" y="2841834"/>
                <a:ext cx="1757532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211421" y="2868512"/>
                <a:ext cx="63953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21" y="2868512"/>
                <a:ext cx="639534" cy="555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52841" y="3517952"/>
                <a:ext cx="272337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para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41" y="3517952"/>
                <a:ext cx="2723373" cy="402931"/>
              </a:xfrm>
              <a:prstGeom prst="rect">
                <a:avLst/>
              </a:prstGeom>
              <a:blipFill>
                <a:blip r:embed="rId10"/>
                <a:stretch>
                  <a:fillRect t="-12121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07626" y="4126143"/>
                <a:ext cx="8498540" cy="614720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Infelizmente,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igualdade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vale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corpos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simetria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esf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rica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eixo fixo, tomado como o eixo O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porém,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ou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ℑ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com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6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6" y="4126143"/>
                <a:ext cx="8498540" cy="614720"/>
              </a:xfrm>
              <a:prstGeom prst="rect">
                <a:avLst/>
              </a:prstGeom>
              <a:blipFill>
                <a:blip r:embed="rId11"/>
                <a:stretch>
                  <a:fillRect l="-215" t="-13333" r="-1860" b="-87619"/>
                </a:stretch>
              </a:blipFill>
              <a:ln w="254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57D652-707D-46AF-B34A-1E202FE68ECB}"/>
              </a:ext>
            </a:extLst>
          </p:cNvPr>
          <p:cNvSpPr txBox="1"/>
          <p:nvPr/>
        </p:nvSpPr>
        <p:spPr>
          <a:xfrm>
            <a:off x="1155971" y="627646"/>
            <a:ext cx="6165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é a taxa de variação da quantidade de movimento</a:t>
            </a:r>
          </a:p>
        </p:txBody>
      </p:sp>
      <p:sp>
        <p:nvSpPr>
          <p:cNvPr id="24" name="Balão de Pensamento: Nuvem 23">
            <a:extLst>
              <a:ext uri="{FF2B5EF4-FFF2-40B4-BE49-F238E27FC236}">
                <a16:creationId xmlns:a16="http://schemas.microsoft.com/office/drawing/2014/main" id="{EF824939-8431-41DF-96DB-992702E4F4BE}"/>
              </a:ext>
            </a:extLst>
          </p:cNvPr>
          <p:cNvSpPr/>
          <p:nvPr/>
        </p:nvSpPr>
        <p:spPr>
          <a:xfrm>
            <a:off x="7084883" y="2567681"/>
            <a:ext cx="2007114" cy="839157"/>
          </a:xfrm>
          <a:prstGeom prst="cloudCallout">
            <a:avLst>
              <a:gd name="adj1" fmla="val 27148"/>
              <a:gd name="adj2" fmla="val 169219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partícula ao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936641" y="921756"/>
                <a:ext cx="1970668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641" y="921756"/>
                <a:ext cx="1970668" cy="524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936641" y="1507836"/>
                <a:ext cx="2109360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641" y="1507836"/>
                <a:ext cx="2109360" cy="5247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321448" y="2013512"/>
                <a:ext cx="1036373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448" y="2013512"/>
                <a:ext cx="1036373" cy="5247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9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24" grpId="0" animBg="1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98" y="20871"/>
            <a:ext cx="7603255" cy="360129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Ex.9: Pessoa gira na cadeira e abre os braços - qualitativo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blipFill>
                <a:blip r:embed="rId2"/>
                <a:stretch>
                  <a:fillRect l="-623" t="-2206" r="-1370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/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blipFill>
                <a:blip r:embed="rId3"/>
                <a:stretch>
                  <a:fillRect l="-12500" r="-833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56661" y="1199697"/>
            <a:ext cx="380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velocidade angular muda?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/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movimento de rotação é quantificado pela grandeza momento angular que, na direção z,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blipFill>
                <a:blip r:embed="rId4"/>
                <a:stretch>
                  <a:fillRect l="-707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aixaDeTexto 82">
            <a:extLst>
              <a:ext uri="{FF2B5EF4-FFF2-40B4-BE49-F238E27FC236}">
                <a16:creationId xmlns:a16="http://schemas.microsoft.com/office/drawing/2014/main" id="{FD99EC49-0B07-42F8-BE1D-7D9F6229DC89}"/>
              </a:ext>
            </a:extLst>
          </p:cNvPr>
          <p:cNvSpPr txBox="1"/>
          <p:nvPr/>
        </p:nvSpPr>
        <p:spPr>
          <a:xfrm>
            <a:off x="92266" y="2184594"/>
            <a:ext cx="7674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angular varia quando há um torque; a equação de movimento 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/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/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Tomando a componente z dessa equação,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blipFill>
                <a:blip r:embed="rId6"/>
                <a:stretch>
                  <a:fillRect l="-563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7824794" y="577705"/>
            <a:ext cx="855490" cy="1250679"/>
            <a:chOff x="7450939" y="654903"/>
            <a:chExt cx="855490" cy="1250679"/>
          </a:xfrm>
        </p:grpSpPr>
        <p:sp>
          <p:nvSpPr>
            <p:cNvPr id="97" name="Fluxograma: Dados 96">
              <a:extLst>
                <a:ext uri="{FF2B5EF4-FFF2-40B4-BE49-F238E27FC236}">
                  <a16:creationId xmlns:a16="http://schemas.microsoft.com/office/drawing/2014/main" id="{60E74291-17D8-4469-AA53-97F7E6074C75}"/>
                </a:ext>
              </a:extLst>
            </p:cNvPr>
            <p:cNvSpPr/>
            <p:nvPr/>
          </p:nvSpPr>
          <p:spPr>
            <a:xfrm>
              <a:off x="7450939" y="1616578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78417224-585E-4CE8-AF67-98949CA433AC}"/>
                </a:ext>
              </a:extLst>
            </p:cNvPr>
            <p:cNvSpPr/>
            <p:nvPr/>
          </p:nvSpPr>
          <p:spPr>
            <a:xfrm>
              <a:off x="7816453" y="1539589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D714B40F-F2F3-4087-A879-94FF8FFE661B}"/>
                </a:ext>
              </a:extLst>
            </p:cNvPr>
            <p:cNvGrpSpPr/>
            <p:nvPr/>
          </p:nvGrpSpPr>
          <p:grpSpPr>
            <a:xfrm>
              <a:off x="8045238" y="847555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38D593DB-27EA-452D-970B-83C5B2C243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51A1F52C-BA40-48A8-AC39-5EB2C7BFC1E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A0D32935-117A-4E76-A7ED-91D763606E54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670C96D0-6500-4FC2-8EDB-B46DA9F0E16C}"/>
                </a:ext>
              </a:extLst>
            </p:cNvPr>
            <p:cNvGrpSpPr/>
            <p:nvPr/>
          </p:nvGrpSpPr>
          <p:grpSpPr>
            <a:xfrm>
              <a:off x="7498768" y="855518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3FB7226E-C7F1-43A6-95C0-A1558768E448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853AAFA9-20E8-4620-93BF-F74928016149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C45D0B19-8ED0-4247-9429-EF3C88F80471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9C6A871-7D82-442F-8B9D-E16955544138}"/>
                </a:ext>
              </a:extLst>
            </p:cNvPr>
            <p:cNvSpPr/>
            <p:nvPr/>
          </p:nvSpPr>
          <p:spPr>
            <a:xfrm>
              <a:off x="7568634" y="143740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D0C1D3B6-E507-46E4-8BAC-F1A8E04A89D0}"/>
                </a:ext>
              </a:extLst>
            </p:cNvPr>
            <p:cNvGrpSpPr/>
            <p:nvPr/>
          </p:nvGrpSpPr>
          <p:grpSpPr>
            <a:xfrm>
              <a:off x="7686398" y="65490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04560066-E192-4739-A474-8434A1876D2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AF259B6E-453A-433A-9FA6-51DB25E0704F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27289030-2D6F-4945-99A8-17DFE225E183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B77DDB7A-B820-40D1-B10F-20A439B110F5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2653ED8A-BA10-4F8C-95ED-E2B15DE38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1601" y="935736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D3ECB456-644C-45E5-B047-8351C20D54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7135" y="925295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o 37">
              <a:extLst>
                <a:ext uri="{FF2B5EF4-FFF2-40B4-BE49-F238E27FC236}">
                  <a16:creationId xmlns:a16="http://schemas.microsoft.com/office/drawing/2014/main" id="{32FC46A7-B706-4567-9897-B937561B4431}"/>
                </a:ext>
              </a:extLst>
            </p:cNvPr>
            <p:cNvSpPr/>
            <p:nvPr/>
          </p:nvSpPr>
          <p:spPr>
            <a:xfrm>
              <a:off x="7495245" y="159327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blipFill>
                <a:blip r:embed="rId8"/>
                <a:stretch>
                  <a:fillRect l="-9434" r="-1320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4AF5656-B02E-46A0-A375-C9C6FD99C87A}"/>
              </a:ext>
            </a:extLst>
          </p:cNvPr>
          <p:cNvSpPr txBox="1"/>
          <p:nvPr/>
        </p:nvSpPr>
        <p:spPr>
          <a:xfrm>
            <a:off x="92266" y="2888588"/>
            <a:ext cx="889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83B0057-1FB7-4819-870C-18501DCB4383}"/>
              </a:ext>
            </a:extLst>
          </p:cNvPr>
          <p:cNvSpPr txBox="1"/>
          <p:nvPr/>
        </p:nvSpPr>
        <p:spPr>
          <a:xfrm>
            <a:off x="92266" y="3225967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/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blipFill>
                <a:blip r:embed="rId9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/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blipFill>
                <a:blip r:embed="rId10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24AF2D18-6F05-4040-942E-FD4DFC632940}"/>
              </a:ext>
            </a:extLst>
          </p:cNvPr>
          <p:cNvSpPr txBox="1"/>
          <p:nvPr/>
        </p:nvSpPr>
        <p:spPr>
          <a:xfrm>
            <a:off x="92266" y="3549884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/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nulo, em (2’)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blipFill>
                <a:blip r:embed="rId11"/>
                <a:stretch>
                  <a:fillRect l="-371" b="-54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/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início,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que tem que ser igual ao valor no fim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(4)   Ao abrir os braços, a massa fica mais longe do corpo 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aumenta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diminui!</a:t>
                </a:r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blipFill>
                <a:blip r:embed="rId12"/>
                <a:stretch>
                  <a:fillRect l="-364" r="-2041" b="-724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9A41B8-6A3C-4198-B244-3D6A51E6B3D0}"/>
              </a:ext>
            </a:extLst>
          </p:cNvPr>
          <p:cNvSpPr/>
          <p:nvPr/>
        </p:nvSpPr>
        <p:spPr>
          <a:xfrm>
            <a:off x="143455" y="4554913"/>
            <a:ext cx="7435673" cy="304395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Agrupar 85"/>
          <p:cNvGrpSpPr/>
          <p:nvPr/>
        </p:nvGrpSpPr>
        <p:grpSpPr>
          <a:xfrm>
            <a:off x="6465300" y="600685"/>
            <a:ext cx="855490" cy="1250679"/>
            <a:chOff x="4590684" y="1178265"/>
            <a:chExt cx="855490" cy="1250679"/>
          </a:xfrm>
        </p:grpSpPr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4892883" y="142446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17" name="Conector reto 116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ipse 117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9" name="Elipse 118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9" name="Agrupar 88"/>
            <p:cNvGrpSpPr/>
            <p:nvPr/>
          </p:nvGrpSpPr>
          <p:grpSpPr>
            <a:xfrm>
              <a:off x="4590684" y="1178265"/>
              <a:ext cx="855490" cy="1250679"/>
              <a:chOff x="2889286" y="571489"/>
              <a:chExt cx="855490" cy="1250679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D1438BAE-72A6-47CB-B4FE-AA16C09EC850}"/>
                  </a:ext>
                </a:extLst>
              </p:cNvPr>
              <p:cNvSpPr/>
              <p:nvPr/>
            </p:nvSpPr>
            <p:spPr>
              <a:xfrm>
                <a:off x="2990595" y="1353995"/>
                <a:ext cx="651164" cy="14547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93" name="Agrupar 92"/>
              <p:cNvGrpSpPr/>
              <p:nvPr/>
            </p:nvGrpSpPr>
            <p:grpSpPr>
              <a:xfrm>
                <a:off x="2889286" y="571489"/>
                <a:ext cx="855490" cy="1187509"/>
                <a:chOff x="6318286" y="644323"/>
                <a:chExt cx="855490" cy="1187509"/>
              </a:xfrm>
            </p:grpSpPr>
            <p:grpSp>
              <p:nvGrpSpPr>
                <p:cNvPr id="103" name="Agrupar 102">
                  <a:extLst>
                    <a:ext uri="{FF2B5EF4-FFF2-40B4-BE49-F238E27FC236}">
                      <a16:creationId xmlns:a16="http://schemas.microsoft.com/office/drawing/2014/main" id="{8D31E9F9-D3DE-4DA4-8606-F8A2DBEC88CC}"/>
                    </a:ext>
                  </a:extLst>
                </p:cNvPr>
                <p:cNvGrpSpPr/>
                <p:nvPr/>
              </p:nvGrpSpPr>
              <p:grpSpPr>
                <a:xfrm>
                  <a:off x="6318286" y="1558838"/>
                  <a:ext cx="855490" cy="272994"/>
                  <a:chOff x="6525250" y="3275763"/>
                  <a:chExt cx="855490" cy="272994"/>
                </a:xfrm>
              </p:grpSpPr>
              <p:sp>
                <p:nvSpPr>
                  <p:cNvPr id="115" name="Fluxograma: Dados 114">
                    <a:extLst>
                      <a:ext uri="{FF2B5EF4-FFF2-40B4-BE49-F238E27FC236}">
                        <a16:creationId xmlns:a16="http://schemas.microsoft.com/office/drawing/2014/main" id="{D91D1AC7-AC55-4256-8ABC-F2C268C0468D}"/>
                      </a:ext>
                    </a:extLst>
                  </p:cNvPr>
                  <p:cNvSpPr/>
                  <p:nvPr/>
                </p:nvSpPr>
                <p:spPr>
                  <a:xfrm>
                    <a:off x="6525250" y="3352752"/>
                    <a:ext cx="855490" cy="196005"/>
                  </a:xfrm>
                  <a:prstGeom prst="flowChartInputOutput">
                    <a:avLst/>
                  </a:prstGeom>
                  <a:blipFill>
                    <a:blip r:embed="rId7"/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16" name="Retângulo 115">
                    <a:extLst>
                      <a:ext uri="{FF2B5EF4-FFF2-40B4-BE49-F238E27FC236}">
                        <a16:creationId xmlns:a16="http://schemas.microsoft.com/office/drawing/2014/main" id="{1DA1B358-AF0B-4CD9-8D0F-4F3BB773EB60}"/>
                      </a:ext>
                    </a:extLst>
                  </p:cNvPr>
                  <p:cNvSpPr/>
                  <p:nvPr/>
                </p:nvSpPr>
                <p:spPr>
                  <a:xfrm>
                    <a:off x="6899390" y="3275763"/>
                    <a:ext cx="108000" cy="209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05" name="Agrupar 104">
                  <a:extLst>
                    <a:ext uri="{FF2B5EF4-FFF2-40B4-BE49-F238E27FC236}">
                      <a16:creationId xmlns:a16="http://schemas.microsoft.com/office/drawing/2014/main" id="{C71214E5-ABBA-480D-A9B6-879A058240D4}"/>
                    </a:ext>
                  </a:extLst>
                </p:cNvPr>
                <p:cNvGrpSpPr/>
                <p:nvPr/>
              </p:nvGrpSpPr>
              <p:grpSpPr>
                <a:xfrm>
                  <a:off x="6537359" y="644323"/>
                  <a:ext cx="415636" cy="855242"/>
                  <a:chOff x="4391891" y="1839467"/>
                  <a:chExt cx="415636" cy="85524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cxnSp>
                <p:nvCxnSpPr>
                  <p:cNvPr id="107" name="Conector reto 106">
                    <a:extLst>
                      <a:ext uri="{FF2B5EF4-FFF2-40B4-BE49-F238E27FC236}">
                        <a16:creationId xmlns:a16="http://schemas.microsoft.com/office/drawing/2014/main" id="{2EF5ABBF-3C01-4491-9D65-88EE913C4927}"/>
                      </a:ext>
                    </a:extLst>
                  </p:cNvPr>
                  <p:cNvCxnSpPr/>
                  <p:nvPr/>
                </p:nvCxnSpPr>
                <p:spPr>
                  <a:xfrm>
                    <a:off x="4572000" y="2064327"/>
                    <a:ext cx="0" cy="429491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de Seta Reta 111">
                    <a:extLst>
                      <a:ext uri="{FF2B5EF4-FFF2-40B4-BE49-F238E27FC236}">
                        <a16:creationId xmlns:a16="http://schemas.microsoft.com/office/drawing/2014/main" id="{C84CE9A6-5526-408B-AEA5-C3E6000F940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391891" y="2493818"/>
                    <a:ext cx="180109" cy="200891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2"/>
                    </a:solidFill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>
                    <a:extLst>
                      <a:ext uri="{FF2B5EF4-FFF2-40B4-BE49-F238E27FC236}">
                        <a16:creationId xmlns:a16="http://schemas.microsoft.com/office/drawing/2014/main" id="{336A1079-2261-4C47-8923-CE2F8A858362}"/>
                      </a:ext>
                    </a:extLst>
                  </p:cNvPr>
                  <p:cNvCxnSpPr/>
                  <p:nvPr/>
                </p:nvCxnSpPr>
                <p:spPr>
                  <a:xfrm>
                    <a:off x="4571999" y="2493818"/>
                    <a:ext cx="235528" cy="155865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Elipse 113">
                    <a:extLst>
                      <a:ext uri="{FF2B5EF4-FFF2-40B4-BE49-F238E27FC236}">
                        <a16:creationId xmlns:a16="http://schemas.microsoft.com/office/drawing/2014/main" id="{BADF48B8-2247-457F-B8D2-ED2F46DBA91F}"/>
                      </a:ext>
                    </a:extLst>
                  </p:cNvPr>
                  <p:cNvSpPr/>
                  <p:nvPr/>
                </p:nvSpPr>
                <p:spPr>
                  <a:xfrm>
                    <a:off x="4475017" y="1839467"/>
                    <a:ext cx="180095" cy="200615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  <p:sp>
            <p:nvSpPr>
              <p:cNvPr id="96" name="Arco 95">
                <a:extLst>
                  <a:ext uri="{FF2B5EF4-FFF2-40B4-BE49-F238E27FC236}">
                    <a16:creationId xmlns:a16="http://schemas.microsoft.com/office/drawing/2014/main" id="{6CA004A4-341C-46CF-8C62-C864564EFB82}"/>
                  </a:ext>
                </a:extLst>
              </p:cNvPr>
              <p:cNvSpPr/>
              <p:nvPr/>
            </p:nvSpPr>
            <p:spPr>
              <a:xfrm>
                <a:off x="2917206" y="1509860"/>
                <a:ext cx="797941" cy="312308"/>
              </a:xfrm>
              <a:prstGeom prst="arc">
                <a:avLst>
                  <a:gd name="adj1" fmla="val 19820454"/>
                  <a:gd name="adj2" fmla="val 11593047"/>
                </a:avLst>
              </a:prstGeom>
              <a:ln>
                <a:solidFill>
                  <a:srgbClr val="FF0000"/>
                </a:solidFill>
                <a:headEnd type="arrow"/>
                <a:tailEnd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1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2" grpId="0"/>
      <p:bldP spid="83" grpId="0"/>
      <p:bldP spid="84" grpId="0"/>
      <p:bldP spid="85" grpId="0"/>
      <p:bldP spid="39" grpId="0"/>
      <p:bldP spid="101" grpId="0"/>
      <p:bldP spid="102" grpId="0"/>
      <p:bldP spid="104" grpId="0"/>
      <p:bldP spid="106" grpId="0"/>
      <p:bldP spid="108" grpId="0"/>
      <p:bldP spid="109" grpId="0"/>
      <p:bldP spid="110" grpId="0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Agrupar 94">
            <a:extLst>
              <a:ext uri="{FF2B5EF4-FFF2-40B4-BE49-F238E27FC236}">
                <a16:creationId xmlns:a16="http://schemas.microsoft.com/office/drawing/2014/main" id="{8D31E9F9-D3DE-4DA4-8606-F8A2DBEC88CC}"/>
              </a:ext>
            </a:extLst>
          </p:cNvPr>
          <p:cNvGrpSpPr/>
          <p:nvPr/>
        </p:nvGrpSpPr>
        <p:grpSpPr>
          <a:xfrm>
            <a:off x="6318286" y="1558838"/>
            <a:ext cx="855490" cy="272994"/>
            <a:chOff x="6525250" y="3275763"/>
            <a:chExt cx="855490" cy="272994"/>
          </a:xfrm>
        </p:grpSpPr>
        <p:sp>
          <p:nvSpPr>
            <p:cNvPr id="92" name="Fluxograma: Dados 91">
              <a:extLst>
                <a:ext uri="{FF2B5EF4-FFF2-40B4-BE49-F238E27FC236}">
                  <a16:creationId xmlns:a16="http://schemas.microsoft.com/office/drawing/2014/main" id="{D91D1AC7-AC55-4256-8ABC-F2C268C0468D}"/>
                </a:ext>
              </a:extLst>
            </p:cNvPr>
            <p:cNvSpPr/>
            <p:nvPr/>
          </p:nvSpPr>
          <p:spPr>
            <a:xfrm>
              <a:off x="6525250" y="3352752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1DA1B358-AF0B-4CD9-8D0F-4F3BB773EB60}"/>
                </a:ext>
              </a:extLst>
            </p:cNvPr>
            <p:cNvSpPr/>
            <p:nvPr/>
          </p:nvSpPr>
          <p:spPr>
            <a:xfrm>
              <a:off x="6899390" y="3275763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7" name="Fluxograma: Dados 96">
            <a:extLst>
              <a:ext uri="{FF2B5EF4-FFF2-40B4-BE49-F238E27FC236}">
                <a16:creationId xmlns:a16="http://schemas.microsoft.com/office/drawing/2014/main" id="{60E74291-17D8-4469-AA53-97F7E6074C75}"/>
              </a:ext>
            </a:extLst>
          </p:cNvPr>
          <p:cNvSpPr/>
          <p:nvPr/>
        </p:nvSpPr>
        <p:spPr>
          <a:xfrm>
            <a:off x="7450939" y="1616578"/>
            <a:ext cx="855490" cy="196005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78417224-585E-4CE8-AF67-98949CA433AC}"/>
              </a:ext>
            </a:extLst>
          </p:cNvPr>
          <p:cNvSpPr/>
          <p:nvPr/>
        </p:nvSpPr>
        <p:spPr>
          <a:xfrm>
            <a:off x="7816453" y="1539589"/>
            <a:ext cx="108000" cy="209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579" y="18121"/>
            <a:ext cx="8142085" cy="360129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Lista 6 Ex.9: Pessoa gira na cadeira e abre os braços - quantitativo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blipFill>
                <a:blip r:embed="rId3"/>
                <a:stretch>
                  <a:fillRect l="-748" t="-2206" r="-1372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714B40F-F2F3-4087-A879-94FF8FFE661B}"/>
              </a:ext>
            </a:extLst>
          </p:cNvPr>
          <p:cNvGrpSpPr/>
          <p:nvPr/>
        </p:nvGrpSpPr>
        <p:grpSpPr>
          <a:xfrm>
            <a:off x="8045238" y="847555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8D593DB-27EA-452D-970B-83C5B2C2437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1A1F52C-BA40-48A8-AC39-5EB2C7BFC1E1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A0D32935-117A-4E76-A7ED-91D763606E54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70C96D0-6500-4FC2-8EDB-B46DA9F0E16C}"/>
              </a:ext>
            </a:extLst>
          </p:cNvPr>
          <p:cNvGrpSpPr/>
          <p:nvPr/>
        </p:nvGrpSpPr>
        <p:grpSpPr>
          <a:xfrm>
            <a:off x="7498768" y="855518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3FB7226E-C7F1-43A6-95C0-A1558768E448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53AAFA9-20E8-4620-93BF-F74928016149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C45D0B19-8ED0-4247-9429-EF3C88F80471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E9C6A871-7D82-442F-8B9D-E16955544138}"/>
              </a:ext>
            </a:extLst>
          </p:cNvPr>
          <p:cNvSpPr/>
          <p:nvPr/>
        </p:nvSpPr>
        <p:spPr>
          <a:xfrm>
            <a:off x="7568634" y="1437409"/>
            <a:ext cx="651164" cy="14547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0C1D3B6-E507-46E4-8BAC-F1A8E04A89D0}"/>
              </a:ext>
            </a:extLst>
          </p:cNvPr>
          <p:cNvGrpSpPr/>
          <p:nvPr/>
        </p:nvGrpSpPr>
        <p:grpSpPr>
          <a:xfrm>
            <a:off x="7686398" y="654903"/>
            <a:ext cx="415636" cy="855242"/>
            <a:chOff x="4391891" y="1839467"/>
            <a:chExt cx="415636" cy="855242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04560066-E192-4739-A474-8434A1876D2F}"/>
                </a:ext>
              </a:extLst>
            </p:cNvPr>
            <p:cNvCxnSpPr/>
            <p:nvPr/>
          </p:nvCxnSpPr>
          <p:spPr>
            <a:xfrm>
              <a:off x="4572000" y="2064327"/>
              <a:ext cx="0" cy="429491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AF259B6E-453A-433A-9FA6-51DB25E0704F}"/>
                </a:ext>
              </a:extLst>
            </p:cNvPr>
            <p:cNvCxnSpPr/>
            <p:nvPr/>
          </p:nvCxnSpPr>
          <p:spPr>
            <a:xfrm flipH="1">
              <a:off x="4391891" y="2493818"/>
              <a:ext cx="180109" cy="200891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7289030-2D6F-4945-99A8-17DFE225E183}"/>
                </a:ext>
              </a:extLst>
            </p:cNvPr>
            <p:cNvCxnSpPr/>
            <p:nvPr/>
          </p:nvCxnSpPr>
          <p:spPr>
            <a:xfrm>
              <a:off x="4571999" y="2493818"/>
              <a:ext cx="235528" cy="155865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77DDB7A-B820-40D1-B10F-20A439B110F5}"/>
                </a:ext>
              </a:extLst>
            </p:cNvPr>
            <p:cNvSpPr/>
            <p:nvPr/>
          </p:nvSpPr>
          <p:spPr>
            <a:xfrm>
              <a:off x="4475017" y="1839467"/>
              <a:ext cx="180095" cy="200615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653ED8A-BA10-4F8C-95ED-E2B15DE38F5C}"/>
              </a:ext>
            </a:extLst>
          </p:cNvPr>
          <p:cNvCxnSpPr>
            <a:cxnSpLocks/>
          </p:cNvCxnSpPr>
          <p:nvPr/>
        </p:nvCxnSpPr>
        <p:spPr>
          <a:xfrm flipH="1">
            <a:off x="7581601" y="935736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3ECB456-644C-45E5-B047-8351C20D547C}"/>
              </a:ext>
            </a:extLst>
          </p:cNvPr>
          <p:cNvCxnSpPr>
            <a:cxnSpLocks/>
          </p:cNvCxnSpPr>
          <p:nvPr/>
        </p:nvCxnSpPr>
        <p:spPr>
          <a:xfrm flipH="1" flipV="1">
            <a:off x="7877135" y="925295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BC046D8-B91D-4845-9A8E-AC1EDFA0A76C}"/>
              </a:ext>
            </a:extLst>
          </p:cNvPr>
          <p:cNvGrpSpPr/>
          <p:nvPr/>
        </p:nvGrpSpPr>
        <p:grpSpPr>
          <a:xfrm>
            <a:off x="6346206" y="644323"/>
            <a:ext cx="954279" cy="1399571"/>
            <a:chOff x="6346206" y="644323"/>
            <a:chExt cx="954279" cy="1399571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6613967" y="89540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D1438BAE-72A6-47CB-B4FE-AA16C09EC850}"/>
                </a:ext>
              </a:extLst>
            </p:cNvPr>
            <p:cNvSpPr/>
            <p:nvPr/>
          </p:nvSpPr>
          <p:spPr>
            <a:xfrm>
              <a:off x="6419595" y="142682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C71214E5-ABBA-480D-A9B6-879A058240D4}"/>
                </a:ext>
              </a:extLst>
            </p:cNvPr>
            <p:cNvGrpSpPr/>
            <p:nvPr/>
          </p:nvGrpSpPr>
          <p:grpSpPr>
            <a:xfrm>
              <a:off x="6537359" y="64432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2EF5ABBF-3C01-4491-9D65-88EE913C4927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de Seta Reta 46">
                <a:extLst>
                  <a:ext uri="{FF2B5EF4-FFF2-40B4-BE49-F238E27FC236}">
                    <a16:creationId xmlns:a16="http://schemas.microsoft.com/office/drawing/2014/main" id="{C84CE9A6-5526-408B-AEA5-C3E6000F940D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336A1079-2261-4C47-8923-CE2F8A85836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BADF48B8-2247-457F-B8D2-ED2F46DBA91F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0" name="Arco 49">
              <a:extLst>
                <a:ext uri="{FF2B5EF4-FFF2-40B4-BE49-F238E27FC236}">
                  <a16:creationId xmlns:a16="http://schemas.microsoft.com/office/drawing/2014/main" id="{6CA004A4-341C-46CF-8C62-C864564EFB82}"/>
                </a:ext>
              </a:extLst>
            </p:cNvPr>
            <p:cNvSpPr/>
            <p:nvPr/>
          </p:nvSpPr>
          <p:spPr>
            <a:xfrm>
              <a:off x="6346206" y="158269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/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245" r="-8163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73692" y="1225128"/>
            <a:ext cx="380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 inércia rotacional da situação final</a:t>
            </a:r>
          </a:p>
        </p:txBody>
      </p:sp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Arco 37">
            <a:extLst>
              <a:ext uri="{FF2B5EF4-FFF2-40B4-BE49-F238E27FC236}">
                <a16:creationId xmlns:a16="http://schemas.microsoft.com/office/drawing/2014/main" id="{32FC46A7-B706-4567-9897-B937561B4431}"/>
              </a:ext>
            </a:extLst>
          </p:cNvPr>
          <p:cNvSpPr/>
          <p:nvPr/>
        </p:nvSpPr>
        <p:spPr>
          <a:xfrm>
            <a:off x="7495245" y="1593274"/>
            <a:ext cx="797941" cy="312308"/>
          </a:xfrm>
          <a:prstGeom prst="arc">
            <a:avLst>
              <a:gd name="adj1" fmla="val 19820454"/>
              <a:gd name="adj2" fmla="val 11593047"/>
            </a:avLst>
          </a:prstGeom>
          <a:ln>
            <a:solidFill>
              <a:srgbClr val="FF0000"/>
            </a:solidFill>
            <a:headEnd type="arrow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blipFill>
                <a:blip r:embed="rId5"/>
                <a:stretch>
                  <a:fillRect l="-9434" r="-13208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9A41B8-6A3C-4198-B244-3D6A51E6B3D0}"/>
              </a:ext>
            </a:extLst>
          </p:cNvPr>
          <p:cNvSpPr/>
          <p:nvPr/>
        </p:nvSpPr>
        <p:spPr>
          <a:xfrm>
            <a:off x="238685" y="4952878"/>
            <a:ext cx="7435673" cy="3043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/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Equação (4) do slide anterior: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6,0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=0,067</m:t>
                    </m:r>
                    <m:r>
                      <a:rPr lang="pt-B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 15 s para uma rotação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blipFill>
                <a:blip r:embed="rId6"/>
                <a:stretch>
                  <a:fillRect l="-405"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/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𝑟𝑜𝑓</m:t>
                              </m:r>
                            </m:sub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78BEA0DD-8DCA-4E9D-9C48-FAA3839DF475}"/>
              </a:ext>
            </a:extLst>
          </p:cNvPr>
          <p:cNvSpPr/>
          <p:nvPr/>
        </p:nvSpPr>
        <p:spPr>
          <a:xfrm>
            <a:off x="5729685" y="1967681"/>
            <a:ext cx="1288830" cy="880481"/>
          </a:xfrm>
          <a:prstGeom prst="wedgeEllipseCallout">
            <a:avLst>
              <a:gd name="adj1" fmla="val -60196"/>
              <a:gd name="adj2" fmla="val -14324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D328715-3348-440F-BF12-45C63ACA4B28}"/>
              </a:ext>
            </a:extLst>
          </p:cNvPr>
          <p:cNvSpPr/>
          <p:nvPr/>
        </p:nvSpPr>
        <p:spPr>
          <a:xfrm>
            <a:off x="7237562" y="2141483"/>
            <a:ext cx="639573" cy="523752"/>
          </a:xfrm>
          <a:prstGeom prst="wedgeEllipseCallout">
            <a:avLst>
              <a:gd name="adj1" fmla="val 12201"/>
              <a:gd name="adj2" fmla="val -216795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7171C408-7145-4007-A48C-2B19196B48F2}"/>
              </a:ext>
            </a:extLst>
          </p:cNvPr>
          <p:cNvSpPr/>
          <p:nvPr/>
        </p:nvSpPr>
        <p:spPr>
          <a:xfrm>
            <a:off x="8105040" y="2098199"/>
            <a:ext cx="639573" cy="523752"/>
          </a:xfrm>
          <a:prstGeom prst="wedgeEllipseCallout">
            <a:avLst>
              <a:gd name="adj1" fmla="val -33657"/>
              <a:gd name="adj2" fmla="val -206913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56908B-C9E7-4EA4-8A24-A4BED7B2FBB7}"/>
              </a:ext>
            </a:extLst>
          </p:cNvPr>
          <p:cNvSpPr txBox="1"/>
          <p:nvPr/>
        </p:nvSpPr>
        <p:spPr>
          <a:xfrm>
            <a:off x="44316" y="1555390"/>
            <a:ext cx="40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de inércia é uma grandeza aditiva, como a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/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=0,4+2∙5∙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0,75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=0,4+5,625=6,0</m:t>
                    </m:r>
                  </m:oMath>
                </a14:m>
                <a:r>
                  <a:rPr lang="pt-BR" sz="1400" dirty="0"/>
                  <a:t> kg m</a:t>
                </a:r>
                <a:r>
                  <a:rPr lang="pt-BR" sz="1400" baseline="30000" dirty="0"/>
                  <a:t>2</a:t>
                </a:r>
              </a:p>
            </p:txBody>
          </p:sp>
        </mc:Choice>
        <mc:Fallback xmlns="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blipFill>
                <a:blip r:embed="rId8"/>
                <a:stretch>
                  <a:fillRect t="-3704" b="-12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>
            <a:extLst>
              <a:ext uri="{FF2B5EF4-FFF2-40B4-BE49-F238E27FC236}">
                <a16:creationId xmlns:a16="http://schemas.microsoft.com/office/drawing/2014/main" id="{CD006792-A7D9-4140-B428-D1A6C54E662D}"/>
              </a:ext>
            </a:extLst>
          </p:cNvPr>
          <p:cNvSpPr/>
          <p:nvPr/>
        </p:nvSpPr>
        <p:spPr>
          <a:xfrm>
            <a:off x="391085" y="5105278"/>
            <a:ext cx="7435673" cy="3043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/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=6,0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</a:t>
                </a:r>
                <a:r>
                  <a:rPr 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blipFill>
                <a:blip r:embed="rId12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F77C958E-C59C-4F5C-B01F-6C0242BA8F41}"/>
              </a:ext>
            </a:extLst>
          </p:cNvPr>
          <p:cNvSpPr txBox="1"/>
          <p:nvPr/>
        </p:nvSpPr>
        <p:spPr>
          <a:xfrm>
            <a:off x="78513" y="334457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final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/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 dados</a:t>
                </a:r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blipFill>
                <a:blip r:embed="rId13"/>
                <a:stretch>
                  <a:fillRect l="-1196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/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=0,4+2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=0,4+10∙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0,404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sym typeface="Symbol" panose="05050102010706020507" pitchFamily="18" charset="2"/>
                  </a:rPr>
                  <a:t></a:t>
                </a:r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0,4 com os significativos</a:t>
                </a:r>
              </a:p>
            </p:txBody>
          </p:sp>
        </mc:Choice>
        <mc:Fallback xmlns="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6" grpId="0"/>
      <p:bldP spid="5" grpId="0" animBg="1"/>
      <p:bldP spid="8" grpId="0" animBg="1"/>
      <p:bldP spid="10" grpId="0" animBg="1"/>
      <p:bldP spid="12" grpId="0"/>
      <p:bldP spid="91" grpId="0"/>
      <p:bldP spid="18" grpId="0" animBg="1"/>
      <p:bldP spid="10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618" y="20870"/>
            <a:ext cx="3803073" cy="367057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361847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26454</TotalTime>
  <Words>1535</Words>
  <Application>Microsoft Office PowerPoint</Application>
  <PresentationFormat>Apresentação na tela (16:9)</PresentationFormat>
  <Paragraphs>159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13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Lista 6 Ex.9: Pessoa gira na cadeira e abre os braços - qualitativo </vt:lpstr>
      <vt:lpstr> Lista 6 Ex.9: Pessoa gira na cadeira e abre os braços - quantitativo </vt:lpstr>
      <vt:lpstr>Rascunho</vt:lpstr>
      <vt:lpstr>Lista 6 Ex.10. Criança move carrossel com um pulo</vt:lpstr>
      <vt:lpstr>Lista 6 - Ex.10. Criança move carrossel com um pulo – final </vt:lpstr>
      <vt:lpstr>Rascunho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1394</cp:revision>
  <dcterms:created xsi:type="dcterms:W3CDTF">2016-03-09T00:36:12Z</dcterms:created>
  <dcterms:modified xsi:type="dcterms:W3CDTF">2020-10-23T00:45:41Z</dcterms:modified>
</cp:coreProperties>
</file>