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embeddedFontLst>
    <p:embeddedFont>
      <p:font typeface="Helvetica Neue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nW6uzwsq5gpN3XTe2IIdgRSDS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b8b49035c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9b8b49035c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b8b49035c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9b8b49035c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b8b49035c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9b8b49035c_2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b8b49035c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9b8b49035c_2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b8b49035c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9b8b49035c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b8b49035c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9b8b49035c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b8b49035c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9b8b49035c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b8b49035c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9b8b49035c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b8b49035c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9b8b49035c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b8b49035c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9b8b49035c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9b8b49035c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9b8b49035c_1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b8b49035c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9b8b49035c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b8b49035c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9b8b49035c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9b8b49035c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9b8b49035c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9b8b49035c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9b8b49035c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b8b49035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9b8b49035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b8b49035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9b8b49035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9b8b49035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9b8b49035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9b8b49035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9b8b49035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9b8b49035c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9b8b49035c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O c barra da segunda equação é o mesmo que o modelo baseado em seção (explicado anteriormente)  e consiste na função Q’e(p)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9b8b49035c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9b8b49035c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b778117be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9b778117be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b8b49035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9b8b49035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b778117be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9b778117be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b8b49035c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9b8b49035c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b8b49035c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9b8b49035c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b8b49035c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9b8b49035c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1344300" y="990300"/>
            <a:ext cx="64554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t-BR" sz="1900" b="1">
                <a:solidFill>
                  <a:srgbClr val="2D535C"/>
                </a:solidFill>
              </a:rPr>
              <a:t>PTR3514 - Sistemas Inteligentes de Transportes (ITS)</a:t>
            </a:r>
            <a:endParaRPr sz="1900" b="1">
              <a:solidFill>
                <a:srgbClr val="2D535C"/>
              </a:solidFill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1344300" y="2032750"/>
            <a:ext cx="6455400" cy="16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Livro Traffic Flow Dynamics - </a:t>
            </a:r>
            <a:endParaRPr sz="2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Martin Treiber, Arne Kesting</a:t>
            </a:r>
            <a:endParaRPr sz="2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Resumo Capítulo 8:</a:t>
            </a:r>
            <a:endParaRPr sz="2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Lighthill–Whitham–Richards Model </a:t>
            </a:r>
            <a:endParaRPr sz="2400"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1705510" y="4006475"/>
            <a:ext cx="5969286" cy="16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 dirty="0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Grupo:</a:t>
            </a:r>
            <a:endParaRPr sz="1400" b="1" i="0" u="none" strike="noStrike" cap="none" dirty="0">
              <a:solidFill>
                <a:srgbClr val="2D53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 dirty="0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Álvaro Linares</a:t>
            </a:r>
            <a:r>
              <a:rPr lang="pt-BR" sz="1400" b="1" i="0" u="none" strike="noStrike" cap="none" dirty="0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lang="pt-BR" sz="1400" b="1" i="0" u="none" strike="noStrike" cap="none" dirty="0" err="1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n°USP</a:t>
            </a:r>
            <a:r>
              <a:rPr lang="pt-BR" sz="1400" b="1" i="0" u="none" strike="noStrike" cap="none" dirty="0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pt-BR" b="1" dirty="0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9065962</a:t>
            </a:r>
            <a:endParaRPr b="1" dirty="0">
              <a:solidFill>
                <a:srgbClr val="2D53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 dirty="0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Caio Morais		</a:t>
            </a:r>
            <a:r>
              <a:rPr lang="pt-BR" b="1" dirty="0" err="1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n°USP</a:t>
            </a:r>
            <a:r>
              <a:rPr lang="pt-BR" b="1" dirty="0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9350400</a:t>
            </a:r>
            <a:endParaRPr b="1" dirty="0">
              <a:solidFill>
                <a:srgbClr val="2D53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 dirty="0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Caio Neri			</a:t>
            </a:r>
            <a:r>
              <a:rPr lang="pt-BR" b="1" dirty="0" err="1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n°USP</a:t>
            </a:r>
            <a:r>
              <a:rPr lang="pt-BR" b="1" dirty="0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9350501</a:t>
            </a:r>
            <a:endParaRPr b="1" dirty="0">
              <a:solidFill>
                <a:srgbClr val="2D53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 dirty="0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Felipe de Souza		</a:t>
            </a:r>
            <a:r>
              <a:rPr lang="pt-BR" b="1" dirty="0" err="1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nºUSP</a:t>
            </a:r>
            <a:r>
              <a:rPr lang="pt-BR" b="1" dirty="0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9838394</a:t>
            </a:r>
            <a:endParaRPr b="1" dirty="0">
              <a:solidFill>
                <a:srgbClr val="2D53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 dirty="0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Giovanna </a:t>
            </a:r>
            <a:r>
              <a:rPr lang="pt-BR" sz="1400" b="1" i="0" u="none" strike="noStrike" cap="none" dirty="0" err="1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Tudisco</a:t>
            </a:r>
            <a:r>
              <a:rPr lang="pt-BR" sz="1400" b="1" i="0" u="none" strike="noStrike" cap="none" dirty="0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lang="pt-BR" sz="1400" b="1" i="0" u="none" strike="noStrike" cap="none" dirty="0" err="1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n°USP</a:t>
            </a:r>
            <a:r>
              <a:rPr lang="pt-BR" sz="1400" b="1" i="0" u="none" strike="noStrike" cap="none" dirty="0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9350481</a:t>
            </a:r>
            <a:endParaRPr sz="1400" b="1" i="0" u="none" strike="noStrike" cap="none" dirty="0">
              <a:solidFill>
                <a:srgbClr val="2D53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1848750" y="384775"/>
            <a:ext cx="54465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Escola Politécnica da </a:t>
            </a:r>
            <a:r>
              <a:rPr lang="pt-BR" sz="1500" b="1" i="0" u="none" strike="noStrike" cap="none">
                <a:solidFill>
                  <a:srgbClr val="2D535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Universidade de São Paulo</a:t>
            </a:r>
            <a:endParaRPr sz="1500" b="1" i="0" u="none" strike="noStrike" cap="none">
              <a:solidFill>
                <a:srgbClr val="2D535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b8b49035c_2_27"/>
          <p:cNvSpPr txBox="1"/>
          <p:nvPr/>
        </p:nvSpPr>
        <p:spPr>
          <a:xfrm>
            <a:off x="600600" y="450000"/>
            <a:ext cx="82116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PROPRIEDADES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g9b8b49035c_2_27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9b8b49035c_2_27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DIAGRAMA FUNDAMENTAL TRIANGULAR</a:t>
            </a:r>
            <a:endParaRPr sz="1500" b="1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g9b8b49035c_2_27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g9b8b49035c_2_27"/>
          <p:cNvSpPr txBox="1"/>
          <p:nvPr/>
        </p:nvSpPr>
        <p:spPr>
          <a:xfrm>
            <a:off x="456600" y="1188275"/>
            <a:ext cx="8042700" cy="5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✓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Função inversa</a:t>
            </a: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analítica </a:t>
            </a: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do diagrama fundamental;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✓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Expressão analítica da capacidade;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</a:endParaRPr>
          </a:p>
        </p:txBody>
      </p:sp>
      <p:pic>
        <p:nvPicPr>
          <p:cNvPr id="159" name="Google Shape;159;g9b8b49035c_2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350" y="1758575"/>
            <a:ext cx="502920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9b8b49035c_2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600" y="4579288"/>
            <a:ext cx="510540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9b8b49035c_2_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0913" y="4579300"/>
            <a:ext cx="2238375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b8b49035c_2_39"/>
          <p:cNvSpPr txBox="1"/>
          <p:nvPr/>
        </p:nvSpPr>
        <p:spPr>
          <a:xfrm>
            <a:off x="600600" y="450000"/>
            <a:ext cx="82116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PROPRIEDADES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g9b8b49035c_2_39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9b8b49035c_2_39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DIAGRAMA FUNDAMENTAL TRIANGULAR</a:t>
            </a:r>
            <a:endParaRPr sz="1500" b="1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g9b8b49035c_2_39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Google Shape;170;g9b8b49035c_2_39"/>
          <p:cNvSpPr txBox="1"/>
          <p:nvPr/>
        </p:nvSpPr>
        <p:spPr>
          <a:xfrm>
            <a:off x="456600" y="1188275"/>
            <a:ext cx="8042700" cy="5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✓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Velocidade de propagação constante de variações de densidade no tráfego livre;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</a:endParaRPr>
          </a:p>
        </p:txBody>
      </p:sp>
      <p:pic>
        <p:nvPicPr>
          <p:cNvPr id="171" name="Google Shape;171;g9b8b49035c_2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450" y="3677938"/>
            <a:ext cx="32004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9b8b49035c_2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0588" y="2101538"/>
            <a:ext cx="3609975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b8b49035c_2_52"/>
          <p:cNvSpPr txBox="1"/>
          <p:nvPr/>
        </p:nvSpPr>
        <p:spPr>
          <a:xfrm>
            <a:off x="600600" y="450000"/>
            <a:ext cx="82116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PROPRIEDADES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g9b8b49035c_2_52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9b8b49035c_2_52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DIAGRAMA FUNDAMENTAL TRIANGULAR</a:t>
            </a:r>
            <a:endParaRPr sz="1500" b="1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g9b8b49035c_2_52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9b8b49035c_2_52"/>
          <p:cNvSpPr txBox="1"/>
          <p:nvPr/>
        </p:nvSpPr>
        <p:spPr>
          <a:xfrm>
            <a:off x="456600" y="1188275"/>
            <a:ext cx="8042700" cy="5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✓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Velocidade de propagação constante de variações de densidade no tráfego congestionado;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✓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Velocidade de propagação na t</a:t>
            </a: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ransição do regime livre para o congestionado</a:t>
            </a: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⟶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Varia no intervalo de c e V</a:t>
            </a:r>
            <a:r>
              <a:rPr lang="pt-BR" sz="1800" baseline="-25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endParaRPr sz="1800" baseline="-25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✓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Velocidade de propagação constante de frentes de congestionamento à jusante.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</a:endParaRPr>
          </a:p>
        </p:txBody>
      </p:sp>
      <p:pic>
        <p:nvPicPr>
          <p:cNvPr id="182" name="Google Shape;182;g9b8b49035c_2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4075" y="2343150"/>
            <a:ext cx="4695825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b8b49035c_2_63"/>
          <p:cNvSpPr txBox="1"/>
          <p:nvPr/>
        </p:nvSpPr>
        <p:spPr>
          <a:xfrm>
            <a:off x="600600" y="450000"/>
            <a:ext cx="82116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REFORMULAÇÃO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Google Shape;188;g9b8b49035c_2_63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9b8b49035c_2_63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DIAGRAMA FUNDAMENTAL TRIANGULAR</a:t>
            </a:r>
            <a:endParaRPr sz="1500" b="1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g9b8b49035c_2_63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g9b8b49035c_2_63"/>
          <p:cNvSpPr txBox="1"/>
          <p:nvPr/>
        </p:nvSpPr>
        <p:spPr>
          <a:xfrm>
            <a:off x="456600" y="1188275"/>
            <a:ext cx="8042700" cy="5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✓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Intervalo de tempo entre veículos e comprimento efetivo não determinados diretamente;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✓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Expressar em função da Capacidade efetiva </a:t>
            </a:r>
            <a:r>
              <a:rPr lang="pt-BR" sz="1800" i="1">
                <a:latin typeface="Helvetica Neue"/>
                <a:ea typeface="Helvetica Neue"/>
                <a:cs typeface="Helvetica Neue"/>
                <a:sym typeface="Helvetica Neue"/>
              </a:rPr>
              <a:t>Q</a:t>
            </a:r>
            <a:r>
              <a:rPr lang="pt-BR" sz="1800" i="1" baseline="-25000">
                <a:latin typeface="Helvetica Neue"/>
                <a:ea typeface="Helvetica Neue"/>
                <a:cs typeface="Helvetica Neue"/>
                <a:sym typeface="Helvetica Neue"/>
              </a:rPr>
              <a:t>max</a:t>
            </a: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 por faixa e da velocidade </a:t>
            </a:r>
            <a:r>
              <a:rPr lang="pt-BR" sz="1800" i="1">
                <a:latin typeface="Helvetica Neue"/>
                <a:ea typeface="Helvetica Neue"/>
                <a:cs typeface="Helvetica Neue"/>
                <a:sym typeface="Helvetica Neue"/>
              </a:rPr>
              <a:t>c </a:t>
            </a: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no tráfego congestionado;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✓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Estimativa de </a:t>
            </a:r>
            <a:r>
              <a:rPr lang="pt-BR" sz="18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</a:t>
            </a:r>
            <a:r>
              <a:rPr lang="pt-BR" sz="1800" i="1" baseline="-25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 </a:t>
            </a: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pelo fluxo de saída das ondas de tráfego;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✓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Estimativa de </a:t>
            </a:r>
            <a:r>
              <a:rPr lang="pt-BR" sz="18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 </a:t>
            </a: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pelo intervalo de tempo que uma frente de uma onda de tráfego à jusante passa por dois detectores estacionários.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</a:endParaRPr>
          </a:p>
        </p:txBody>
      </p:sp>
      <p:pic>
        <p:nvPicPr>
          <p:cNvPr id="192" name="Google Shape;192;g9b8b49035c_2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775" y="2919400"/>
            <a:ext cx="5848350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9b8b49035c_2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9500" y="5349575"/>
            <a:ext cx="667702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b8b49035c_1_17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DEFINIÇÃO DAS SEÇÕES DE VIA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Google Shape;199;g9b8b49035c_1_17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9b8b49035c_1_17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MODELAGEM DOS GARGALOS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Google Shape;201;g9b8b49035c_1_17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g9b8b49035c_1_17"/>
          <p:cNvSpPr txBox="1"/>
          <p:nvPr/>
        </p:nvSpPr>
        <p:spPr>
          <a:xfrm>
            <a:off x="456600" y="1188275"/>
            <a:ext cx="8042700" cy="5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✓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Modelos de transmissão por células e baseado em seção: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trecho de via em seções ou células </a:t>
            </a:r>
            <a:r>
              <a:rPr lang="pt-BR" sz="1800" i="1"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endParaRPr sz="1800"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✓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Modelo baseado em seção → seções definidas existindo ao menos uma frente de congestionamento a montante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	Seção </a:t>
            </a:r>
            <a:r>
              <a:rPr lang="pt-BR" sz="1800" i="1"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: comprimento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			capacidade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			não homogeneidade ou gargalo de capacidade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			a jusante de seu fim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✓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Gargalo: zona de transição para menor capacidade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3" name="Google Shape;203;g9b8b49035c_1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3648" y="2813682"/>
            <a:ext cx="657625" cy="48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9b8b49035c_1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3650" y="3429005"/>
            <a:ext cx="657625" cy="448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9b8b49035c_1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6951" y="3877751"/>
            <a:ext cx="2005273" cy="5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9b8b49035c_1_56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TIPOS DE GARGALOS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Google Shape;211;g9b8b49035c_1_56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9b8b49035c_1_56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MODELAGEM DOS GARGALOS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Google Shape;213;g9b8b49035c_1_56"/>
          <p:cNvSpPr txBox="1"/>
          <p:nvPr/>
        </p:nvSpPr>
        <p:spPr>
          <a:xfrm>
            <a:off x="403825" y="3307625"/>
            <a:ext cx="8408400" cy="3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g9b8b49035c_1_56"/>
          <p:cNvSpPr txBox="1"/>
          <p:nvPr/>
        </p:nvSpPr>
        <p:spPr>
          <a:xfrm>
            <a:off x="586675" y="3429000"/>
            <a:ext cx="8042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✓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1,2,5 e 6: gargalos de conservação de fluxo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→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representam mudança na capacidade local da via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✓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3 e 4: gargalos de não conservação de fluxo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→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representam mudança na demanda do tráfego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✓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Propriedade relevante: efetividade do gargalo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5" name="Google Shape;215;g9b8b49035c_1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963" y="1052400"/>
            <a:ext cx="6542122" cy="210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9b8b49035c_1_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6975" y="5630100"/>
            <a:ext cx="1419754" cy="7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9b8b49035c_1_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9923" y="5705400"/>
            <a:ext cx="1904752" cy="5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b8b49035c_1_69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TIPOS E DETERMINAÇÃO DA EFETIVIDADE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Google Shape;223;g9b8b49035c_1_69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9b8b49035c_1_69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MODELAGEM DOS GARGALOS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g9b8b49035c_1_69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g9b8b49035c_1_69"/>
          <p:cNvSpPr txBox="1"/>
          <p:nvPr/>
        </p:nvSpPr>
        <p:spPr>
          <a:xfrm>
            <a:off x="456600" y="1188275"/>
            <a:ext cx="8042700" cy="5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✓"/>
            </a:pPr>
            <a:r>
              <a:rPr lang="pt-BR" sz="1800" b="1">
                <a:latin typeface="Helvetica Neue"/>
                <a:ea typeface="Helvetica Neue"/>
                <a:cs typeface="Helvetica Neue"/>
                <a:sym typeface="Helvetica Neue"/>
              </a:rPr>
              <a:t>Gargalo clássico de conservação de fluxo: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→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Todos que envolvem mudanças locais nos atributos da via, com exceção de alteração do número de faixas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→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Também inclui mudanças na capacidade devido ao comportamento dos motoristas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→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Modelagem: no diagrama fundamental triangular, mudança nos parâmetros T e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7" name="Google Shape;227;g9b8b49035c_1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8200" y="3173825"/>
            <a:ext cx="383775" cy="38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9b8b49035c_1_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000" y="3898547"/>
            <a:ext cx="4320000" cy="21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9b8b49035c_1_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2775" y="4637512"/>
            <a:ext cx="4054250" cy="7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9b8b49035c_1_88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TIPOS E DETERMINAÇÃO DA EFETIVIDADE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Google Shape;235;g9b8b49035c_1_88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9b8b49035c_1_88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MODELAGEM DOS GARGALOS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7" name="Google Shape;237;g9b8b49035c_1_88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Google Shape;238;g9b8b49035c_1_88"/>
          <p:cNvSpPr txBox="1"/>
          <p:nvPr/>
        </p:nvSpPr>
        <p:spPr>
          <a:xfrm>
            <a:off x="456600" y="1188275"/>
            <a:ext cx="8042700" cy="5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✓"/>
            </a:pPr>
            <a:r>
              <a:rPr lang="pt-BR" sz="1800" b="1">
                <a:latin typeface="Helvetica Neue"/>
                <a:ea typeface="Helvetica Neue"/>
                <a:cs typeface="Helvetica Neue"/>
                <a:sym typeface="Helvetica Neue"/>
              </a:rPr>
              <a:t>Gargalo de redução de faixas: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→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Do ponto de vista global, é um gargalo de conservação de fluxo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→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Na formulação da equação da continuidade efetiva, o resultado é matematicamente equivalente ao caso da presença de acessos/ egressos na via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9" name="Google Shape;239;g9b8b49035c_1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800" y="5569925"/>
            <a:ext cx="5511976" cy="75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9b8b49035c_1_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5851" y="3068525"/>
            <a:ext cx="4527875" cy="23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b8b49035c_1_101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TIPOS E DETERMINAÇÃO DA EFETIVIDADE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g9b8b49035c_1_101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9b8b49035c_1_101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MODELAGEM DOS GARGALOS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g9b8b49035c_1_101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g9b8b49035c_1_101"/>
          <p:cNvSpPr txBox="1"/>
          <p:nvPr/>
        </p:nvSpPr>
        <p:spPr>
          <a:xfrm>
            <a:off x="456600" y="1188275"/>
            <a:ext cx="8042700" cy="5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✓"/>
            </a:pPr>
            <a:r>
              <a:rPr lang="pt-BR" sz="1800" b="1">
                <a:latin typeface="Helvetica Neue"/>
                <a:ea typeface="Helvetica Neue"/>
                <a:cs typeface="Helvetica Neue"/>
                <a:sym typeface="Helvetica Neue"/>
              </a:rPr>
              <a:t>Gargalo de acessos na via: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→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Causados pelo aumento na demanda do tráfego - fluxo adicional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→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Redução da capacidade pode ser descrita por: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*l sendo o número de faixas da via principal a montante da entrada de novos veículos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0" name="Google Shape;250;g9b8b49035c_1_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525" y="2568898"/>
            <a:ext cx="3404950" cy="67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9b8b49035c_1_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4825" y="3818929"/>
            <a:ext cx="4506400" cy="2740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b8b49035c_1_113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TIPOS E DETERMINAÇÃO DA EFETIVIDADE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" name="Google Shape;257;g9b8b49035c_1_113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9b8b49035c_1_113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MODELAGEM DOS GARGALOS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g9b8b49035c_1_113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g9b8b49035c_1_113"/>
          <p:cNvSpPr txBox="1"/>
          <p:nvPr/>
        </p:nvSpPr>
        <p:spPr>
          <a:xfrm>
            <a:off x="456600" y="1188275"/>
            <a:ext cx="8042700" cy="5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✓"/>
            </a:pPr>
            <a:r>
              <a:rPr lang="pt-BR" sz="1800" b="1">
                <a:latin typeface="Helvetica Neue"/>
                <a:ea typeface="Helvetica Neue"/>
                <a:cs typeface="Helvetica Neue"/>
                <a:sym typeface="Helvetica Neue"/>
              </a:rPr>
              <a:t>Gargalo de egressos na via: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→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A princípio, não constituem gargalos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→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No entanto, próximo dessas não homogeneidades a frequência de mudança de faixa e variação de velocidade entre os veículos aumentam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→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Limites dos modelos macroscópicos de primeira ordem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✓"/>
            </a:pPr>
            <a:r>
              <a:rPr lang="pt-BR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Gargalo de semáforo:</a:t>
            </a:r>
            <a:endParaRPr sz="1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→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Modelados como gargalos de conservação de fluxo dependentes do tempo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1" name="Google Shape;261;g9b8b49035c_1_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7250" y="4863888"/>
            <a:ext cx="3581400" cy="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456600" y="675150"/>
            <a:ext cx="8230800" cy="55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13716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7E74"/>
              </a:buClr>
              <a:buSzPts val="2000"/>
              <a:buFont typeface="Arial"/>
              <a:buAutoNum type="arabicPeriod"/>
            </a:pPr>
            <a:r>
              <a:rPr lang="pt-BR" sz="2000"/>
              <a:t>Modelagem</a:t>
            </a:r>
            <a:endParaRPr sz="2000"/>
          </a:p>
          <a:p>
            <a:pPr marL="13716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7E74"/>
              </a:buClr>
              <a:buSzPts val="2000"/>
              <a:buFont typeface="Arial"/>
              <a:buAutoNum type="arabicPeriod"/>
            </a:pPr>
            <a:r>
              <a:rPr lang="pt-BR" sz="2000"/>
              <a:t>Variação de Concentração | Ondas de Choque </a:t>
            </a:r>
            <a:endParaRPr sz="2000"/>
          </a:p>
          <a:p>
            <a:pPr marL="13716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7E74"/>
              </a:buClr>
              <a:buSzPts val="2000"/>
              <a:buFont typeface="Arial"/>
              <a:buAutoNum type="arabicPeriod"/>
            </a:pPr>
            <a:r>
              <a:rPr lang="pt-BR" sz="2000"/>
              <a:t>Solução Numérica </a:t>
            </a:r>
            <a:endParaRPr sz="2000"/>
          </a:p>
          <a:p>
            <a:pPr marL="13716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7E74"/>
              </a:buClr>
              <a:buSzPts val="2000"/>
              <a:buFont typeface="Arial"/>
              <a:buAutoNum type="arabicPeriod"/>
            </a:pPr>
            <a:r>
              <a:rPr lang="pt-BR" sz="2000"/>
              <a:t>Diagrama Fundamental Triangular</a:t>
            </a:r>
            <a:endParaRPr sz="2000"/>
          </a:p>
          <a:p>
            <a:pPr marL="13716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7E74"/>
              </a:buClr>
              <a:buSzPts val="2000"/>
              <a:buFont typeface="Arial"/>
              <a:buAutoNum type="arabicPeriod"/>
            </a:pPr>
            <a:r>
              <a:rPr lang="pt-BR" sz="2000"/>
              <a:t>Modelagem dos Gargalos</a:t>
            </a:r>
            <a:endParaRPr sz="2000"/>
          </a:p>
          <a:p>
            <a:pPr marL="13716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7E74"/>
              </a:buClr>
              <a:buSzPts val="2000"/>
              <a:buFont typeface="Arial"/>
              <a:buAutoNum type="arabicPeriod"/>
            </a:pPr>
            <a:r>
              <a:rPr lang="pt-BR" sz="2000"/>
              <a:t>Modelo de Transmissão por Células</a:t>
            </a:r>
            <a:endParaRPr sz="2000"/>
          </a:p>
          <a:p>
            <a:pPr marL="13716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7E74"/>
              </a:buClr>
              <a:buSzPts val="2000"/>
              <a:buFont typeface="Arial"/>
              <a:buAutoNum type="arabicPeriod"/>
            </a:pPr>
            <a:r>
              <a:rPr lang="pt-BR" sz="2000"/>
              <a:t>Modelo Baseado em Seção</a:t>
            </a:r>
            <a:endParaRPr sz="2000"/>
          </a:p>
          <a:p>
            <a:pPr marL="13716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7E74"/>
              </a:buClr>
              <a:buSzPts val="2000"/>
              <a:buFont typeface="Arial"/>
              <a:buAutoNum type="arabicPeriod"/>
            </a:pPr>
            <a:r>
              <a:rPr lang="pt-BR" sz="2000"/>
              <a:t>Exemplos</a:t>
            </a:r>
            <a:endParaRPr sz="2000"/>
          </a:p>
          <a:p>
            <a:pPr marL="13716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7E74"/>
              </a:buClr>
              <a:buSzPts val="2000"/>
              <a:buFont typeface="Arial"/>
              <a:buAutoNum type="arabicPeriod"/>
            </a:pPr>
            <a:r>
              <a:rPr lang="pt-BR" sz="2000"/>
              <a:t>Difusão e Equação de Burgers</a:t>
            </a:r>
            <a:endParaRPr sz="2000"/>
          </a:p>
          <a:p>
            <a:pPr marL="13716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7E74"/>
              </a:buClr>
              <a:buSzPts val="2000"/>
              <a:buFont typeface="Arial"/>
              <a:buAutoNum type="arabicPeriod"/>
            </a:pPr>
            <a:r>
              <a:rPr lang="pt-BR" sz="2000"/>
              <a:t>Conclusão</a:t>
            </a:r>
            <a:endParaRPr sz="2000"/>
          </a:p>
        </p:txBody>
      </p:sp>
      <p:sp>
        <p:nvSpPr>
          <p:cNvPr id="63" name="Google Shape;63;p2"/>
          <p:cNvSpPr txBox="1"/>
          <p:nvPr/>
        </p:nvSpPr>
        <p:spPr>
          <a:xfrm>
            <a:off x="600600" y="-150"/>
            <a:ext cx="8543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2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349575" y="-92050"/>
            <a:ext cx="67065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b8b49035c_1_126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SOLUÇÃO NUMÉRICA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7" name="Google Shape;267;g9b8b49035c_1_126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9b8b49035c_1_126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MODELO DE TRANSMISSÃO POR CÉLULAS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9" name="Google Shape;269;g9b8b49035c_1_126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0" name="Google Shape;270;g9b8b49035c_1_126"/>
          <p:cNvSpPr txBox="1"/>
          <p:nvPr/>
        </p:nvSpPr>
        <p:spPr>
          <a:xfrm>
            <a:off x="456600" y="1188275"/>
            <a:ext cx="8042700" cy="5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✓"/>
            </a:pPr>
            <a:r>
              <a:rPr lang="pt-BR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Vias simples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→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Método suprimento-demanda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1. Determinar o suprimento e a demanda nos limites da célula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2. Determinar os fluxos pelas fronteiras entre as células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1" name="Google Shape;271;g9b8b49035c_1_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050" y="2268363"/>
            <a:ext cx="68199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9b8b49035c_1_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7250" y="3116088"/>
            <a:ext cx="498157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9b8b49035c_1_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5862" y="5179187"/>
            <a:ext cx="4124325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9b8b49035c_1_139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SOLUÇÃO NUMÉRICA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g9b8b49035c_1_139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9b8b49035c_1_139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MODELO DE TRANSMISSÃO POR CÉLULAS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g9b8b49035c_1_139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g9b8b49035c_1_139"/>
          <p:cNvSpPr txBox="1"/>
          <p:nvPr/>
        </p:nvSpPr>
        <p:spPr>
          <a:xfrm>
            <a:off x="456600" y="1188275"/>
            <a:ext cx="8042700" cy="5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✓"/>
            </a:pPr>
            <a:r>
              <a:rPr lang="pt-BR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Vias simples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→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Método suprimento-demanda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Atualização das células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3" name="Google Shape;283;g9b8b49035c_1_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0213" y="2247900"/>
            <a:ext cx="574357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9b8b49035c_1_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1450" y="5220200"/>
            <a:ext cx="3293151" cy="12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9b8b49035c_1_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4075" y="3805150"/>
            <a:ext cx="4447748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9b8b49035c_1_151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SOLUÇÃO NUMÉRICA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1" name="Google Shape;291;g9b8b49035c_1_151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9b8b49035c_1_151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MODELO DE TRANSMISSÃO POR CÉLULAS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3" name="Google Shape;293;g9b8b49035c_1_151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4" name="Google Shape;294;g9b8b49035c_1_151"/>
          <p:cNvSpPr txBox="1"/>
          <p:nvPr/>
        </p:nvSpPr>
        <p:spPr>
          <a:xfrm>
            <a:off x="456600" y="1188275"/>
            <a:ext cx="8042700" cy="5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✓"/>
            </a:pPr>
            <a:r>
              <a:rPr lang="pt-BR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Vias de conexão</a:t>
            </a:r>
            <a:endParaRPr sz="1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→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Método de suprimento-demanda nos tipos mais simples de nós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Fusão “dois em um” - ex. acessos na via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Separação “um em dois” - ex. egressos na via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→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Exemplo - fusão: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→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Casos de separação: necessário estabelecer a fração de fluxo de tráfego entrando em cada via a jusante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5" name="Google Shape;295;g9b8b49035c_1_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600" y="2846172"/>
            <a:ext cx="3206700" cy="152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9b8b49035c_1_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6247" y="2846172"/>
            <a:ext cx="5112968" cy="211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9b8b49035c_1_25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PROPRIEDADES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Google Shape;302;g9b8b49035c_1_25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9b8b49035c_1_25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MODELO BASEADO EM SEÇÃO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Google Shape;304;g9b8b49035c_1_25"/>
          <p:cNvSpPr txBox="1"/>
          <p:nvPr/>
        </p:nvSpPr>
        <p:spPr>
          <a:xfrm>
            <a:off x="403825" y="1124975"/>
            <a:ext cx="8408400" cy="23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Google Shape;305;g9b8b49035c_1_25"/>
          <p:cNvSpPr txBox="1"/>
          <p:nvPr/>
        </p:nvSpPr>
        <p:spPr>
          <a:xfrm>
            <a:off x="456600" y="1188275"/>
            <a:ext cx="8042700" cy="23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Para o modelo funcionar adequadamente: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✓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 regiões de tráfego livre e congestionado, a densidade e a velocidade se propagam uniformemente a velocidade </a:t>
            </a:r>
            <a:r>
              <a:rPr lang="pt-BR" sz="18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pt-BR" sz="18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✓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Transição entre regime livre e congestionado é sempre descontínua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✓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Transição entre congestionamento e regime livre é estacionária e fixada em um gargalo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9b8b49035c_1_25"/>
          <p:cNvSpPr/>
          <p:nvPr/>
        </p:nvSpPr>
        <p:spPr>
          <a:xfrm>
            <a:off x="3749700" y="4252950"/>
            <a:ext cx="2763000" cy="117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7" name="Google Shape;307;g9b8b49035c_1_25"/>
          <p:cNvCxnSpPr>
            <a:stCxn id="306" idx="1"/>
            <a:endCxn id="306" idx="3"/>
          </p:cNvCxnSpPr>
          <p:nvPr/>
        </p:nvCxnSpPr>
        <p:spPr>
          <a:xfrm>
            <a:off x="3749700" y="4840050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Google Shape;308;g9b8b49035c_1_25"/>
          <p:cNvCxnSpPr/>
          <p:nvPr/>
        </p:nvCxnSpPr>
        <p:spPr>
          <a:xfrm>
            <a:off x="3345125" y="4578575"/>
            <a:ext cx="38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9" name="Google Shape;309;g9b8b49035c_1_25"/>
          <p:cNvCxnSpPr/>
          <p:nvPr/>
        </p:nvCxnSpPr>
        <p:spPr>
          <a:xfrm>
            <a:off x="3364800" y="5096075"/>
            <a:ext cx="38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10" name="Google Shape;310;g9b8b49035c_1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8925" y="4104850"/>
            <a:ext cx="1181750" cy="8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9b8b49035c_1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8925" y="4678913"/>
            <a:ext cx="1181750" cy="83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g9b8b49035c_1_25"/>
          <p:cNvCxnSpPr/>
          <p:nvPr/>
        </p:nvCxnSpPr>
        <p:spPr>
          <a:xfrm rot="10800000">
            <a:off x="3749700" y="3660750"/>
            <a:ext cx="9900" cy="229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g9b8b49035c_1_25"/>
          <p:cNvCxnSpPr/>
          <p:nvPr/>
        </p:nvCxnSpPr>
        <p:spPr>
          <a:xfrm rot="10800000">
            <a:off x="6512700" y="3660750"/>
            <a:ext cx="9900" cy="229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g9b8b49035c_1_25"/>
          <p:cNvCxnSpPr/>
          <p:nvPr/>
        </p:nvCxnSpPr>
        <p:spPr>
          <a:xfrm>
            <a:off x="6522600" y="4578575"/>
            <a:ext cx="38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5" name="Google Shape;315;g9b8b49035c_1_25"/>
          <p:cNvCxnSpPr/>
          <p:nvPr/>
        </p:nvCxnSpPr>
        <p:spPr>
          <a:xfrm>
            <a:off x="6522600" y="5096075"/>
            <a:ext cx="38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b8b49035c_1_33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DINÂMICA DA SEÇÃO DA VIA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g9b8b49035c_1_33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9b8b49035c_1_33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MODELO BASEADO EM SEÇÃO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g9b8b49035c_1_33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g9b8b49035c_1_33"/>
          <p:cNvSpPr txBox="1"/>
          <p:nvPr/>
        </p:nvSpPr>
        <p:spPr>
          <a:xfrm>
            <a:off x="456600" y="1188275"/>
            <a:ext cx="8042700" cy="54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São 3 estados qualitativos descritos pela seção: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pt-BR" sz="1800" b="1">
                <a:latin typeface="Helvetica Neue"/>
                <a:ea typeface="Helvetica Neue"/>
                <a:cs typeface="Helvetica Neue"/>
                <a:sym typeface="Helvetica Neue"/>
              </a:rPr>
              <a:t>Fluxo livre em toda a seção</a:t>
            </a: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: somente a seção à montante é relevante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pt-BR" sz="1800" b="1">
                <a:latin typeface="Helvetica Neue"/>
                <a:ea typeface="Helvetica Neue"/>
                <a:cs typeface="Helvetica Neue"/>
                <a:sym typeface="Helvetica Neue"/>
              </a:rPr>
              <a:t>Tráfego congestionado</a:t>
            </a: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: a seção à jusante é determinante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pt-BR" sz="1800" b="1">
                <a:latin typeface="Helvetica Neue"/>
                <a:ea typeface="Helvetica Neue"/>
                <a:cs typeface="Helvetica Neue"/>
                <a:sym typeface="Helvetica Neue"/>
              </a:rPr>
              <a:t>Tráfego parcialmente congestionado</a:t>
            </a: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: os 2 limites da seção são relevantes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Condições de contorno mensuráveis por detectores estáticos permitem previsões de curto prazo 		Estimativas de tráfego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5" name="Google Shape;325;g9b8b49035c_1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1900" y="2156500"/>
            <a:ext cx="3592100" cy="101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9b8b49035c_1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7950" y="3506950"/>
            <a:ext cx="4320000" cy="890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9b8b49035c_1_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3386" y="5186650"/>
            <a:ext cx="4569125" cy="78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9b8b49035c_1_33"/>
          <p:cNvSpPr/>
          <p:nvPr/>
        </p:nvSpPr>
        <p:spPr>
          <a:xfrm>
            <a:off x="3295775" y="6313350"/>
            <a:ext cx="315600" cy="18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9b8b49035c_0_33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ESQUEMA DE FLUXO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4" name="Google Shape;334;g9b8b49035c_0_33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9b8b49035c_0_33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MODELO BASEADO EM SEÇÃO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6" name="Google Shape;336;g9b8b49035c_0_33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✓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presença do gargalo provoca uma queda temporária na capacidade da via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✓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Quando a demanda excede o que a via oferta, há aumento de densidade e há eventual formação de filas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✓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Esse processo envolve o estado inicial de fluxo livre, a transição para parcialmente congestionado e o congestionamento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7" name="Google Shape;337;g9b8b49035c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188" y="1383074"/>
            <a:ext cx="5959675" cy="30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9b8b49035c_0_46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SIMULAÇÃO REAL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3" name="Google Shape;343;g9b8b49035c_0_46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9b8b49035c_0_46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MODELO BASEADO EM SEÇÃO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g9b8b49035c_0_46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✓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 duas imagens, está sendo simulado o tráfego em uma via na Alemanha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✓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 esquerda, simula-se a situação de um acidente (gargalo temporário)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✓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 direita, simula-se um gargalo permanente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6" name="Google Shape;346;g9b8b49035c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75" y="1498013"/>
            <a:ext cx="741045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9b8b49035c_0_55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FLUXO DESCONTÍNUO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2" name="Google Shape;352;g9b8b49035c_0_55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9b8b49035c_0_55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EXEMPLOS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4" name="Google Shape;354;g9b8b49035c_0_55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✓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fluxo descontínuo é representado, primordialmente, pelas vias semaforizadas (gargalos programados)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✓"/>
            </a:pPr>
            <a:r>
              <a:rPr lang="pt-BR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Fases do ciclo</a:t>
            </a: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fluxo livre       formação de filas      dissolução da fila       dissolução do estado de fluxo máximo      fluxo livre novamente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5" name="Google Shape;355;g9b8b49035c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975" y="1168074"/>
            <a:ext cx="5809575" cy="3108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6" name="Google Shape;356;g9b8b49035c_0_55"/>
          <p:cNvCxnSpPr/>
          <p:nvPr/>
        </p:nvCxnSpPr>
        <p:spPr>
          <a:xfrm>
            <a:off x="3592059" y="5289025"/>
            <a:ext cx="325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7" name="Google Shape;357;g9b8b49035c_0_55"/>
          <p:cNvCxnSpPr/>
          <p:nvPr/>
        </p:nvCxnSpPr>
        <p:spPr>
          <a:xfrm>
            <a:off x="5703913" y="5289025"/>
            <a:ext cx="325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8" name="Google Shape;358;g9b8b49035c_0_55"/>
          <p:cNvCxnSpPr/>
          <p:nvPr/>
        </p:nvCxnSpPr>
        <p:spPr>
          <a:xfrm>
            <a:off x="7889160" y="5289025"/>
            <a:ext cx="325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9" name="Google Shape;359;g9b8b49035c_0_55"/>
          <p:cNvCxnSpPr/>
          <p:nvPr/>
        </p:nvCxnSpPr>
        <p:spPr>
          <a:xfrm>
            <a:off x="4757850" y="5559850"/>
            <a:ext cx="325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9b8b49035c_0_68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REDUÇÃO DO NÚMERO DE FAIXAS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5" name="Google Shape;365;g9b8b49035c_0_68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9b8b49035c_0_68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EXEMPLOS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7" name="Google Shape;367;g9b8b49035c_0_68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✓"/>
            </a:pPr>
            <a:r>
              <a:rPr lang="pt-BR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redução do número de faixas provoca o decréscimo da capacidade da via, logo a demanda pode exceder essa nova capacidade mais rapidamente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✓"/>
            </a:pPr>
            <a:r>
              <a:rPr lang="pt-BR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Acima, os cálculos utilizam o novo número de faixas       para verificar a nova velocidade da via   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8" name="Google Shape;368;g9b8b49035c_0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275" y="1532300"/>
            <a:ext cx="590550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g9b8b49035c_0_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613775"/>
            <a:ext cx="69564" cy="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9b8b49035c_0_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8493" y="4438525"/>
            <a:ext cx="359525" cy="33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9b8b49035c_4_0"/>
          <p:cNvSpPr txBox="1"/>
          <p:nvPr/>
        </p:nvSpPr>
        <p:spPr>
          <a:xfrm>
            <a:off x="456600" y="807275"/>
            <a:ext cx="84084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elvetica Neue"/>
                <a:ea typeface="Helvetica Neue"/>
                <a:cs typeface="Helvetica Neue"/>
                <a:sym typeface="Helvetica Neue"/>
              </a:rPr>
              <a:t>O modelo de ondas não é o mais realista possível na representação de fluxo de tráfego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Helvetica Neue"/>
                <a:ea typeface="Helvetica Neue"/>
                <a:cs typeface="Helvetica Neue"/>
                <a:sym typeface="Helvetica Neue"/>
              </a:rPr>
              <a:t>Por este motivo, é introduzido um termo de Difusão do tráfego no modelo LWR, para que este seja mais fidedigno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✓"/>
            </a:pPr>
            <a:r>
              <a:rPr lang="pt-BR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este modelo, soluções analíticas só são possíveis nos casos mais simplificados, no geral esta equação é resolvida numericamente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✓"/>
            </a:pPr>
            <a:r>
              <a:rPr lang="pt-BR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 caso de fluxo linear é possível fazer uma transformação matemática da equação acima na chamada Equação de Burgers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✓"/>
            </a:pPr>
            <a:r>
              <a:rPr lang="pt-BR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equação acima é obtida para pequenos intervalos de densidade, ou quando considerado o diagrama fundamental triangular, explicado na apresentação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✓"/>
            </a:pPr>
            <a:r>
              <a:rPr lang="pt-BR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 importante notar também, que para os casos mais simples, em que D = 0, as soluções são as mesmas já apresentadas para o LWR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✓"/>
            </a:pPr>
            <a:r>
              <a:rPr lang="pt-BR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Logo o acréscimo dessa variável é uma sofisticação coerente do modelo, para os casos mais complexos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✓"/>
            </a:pPr>
            <a:r>
              <a:rPr lang="pt-BR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solução para a equação simplificada é dada analiticamente pela função abaixo: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✓"/>
            </a:pPr>
            <a:r>
              <a:rPr lang="pt-BR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Essa solução só é válida apenas para modelos com limites distantes o suficiente para não influenciarem um ao outro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6" name="Google Shape;376;g9b8b49035c_4_0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PRINCÍPIOS E COMENTÁRIOS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7" name="Google Shape;377;g9b8b49035c_4_0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9b8b49035c_4_0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DIFUSÃO E EQUAÇÃO DE BURGERS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79" name="Google Shape;379;g9b8b49035c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850" y="1798100"/>
            <a:ext cx="6513900" cy="611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9b8b49035c_4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6425" y="3335000"/>
            <a:ext cx="142875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9b8b49035c_4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1938" y="5589550"/>
            <a:ext cx="2417729" cy="48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INTRODUÇÃO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Google Shape;71;p3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MODELAGEM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456600" y="1188275"/>
            <a:ext cx="8081700" cy="5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✓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Analogia com modelos hidrodinâmicos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✓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Variáveis macroscópicas em análise: Q = </a:t>
            </a: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ρ x V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→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Fluxo ou volume de tráfego (Q) - veículos/h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→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Concentração ou densidade (ρ) - veículos/km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→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Velocidade (V) - km/h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✓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Comportamento da velocidade em função da concentração - V(</a:t>
            </a: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ρ)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5" name="Google Shape;7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7447" y="3587378"/>
            <a:ext cx="4320000" cy="2676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9b8b49035c_1_41"/>
          <p:cNvSpPr txBox="1"/>
          <p:nvPr/>
        </p:nvSpPr>
        <p:spPr>
          <a:xfrm>
            <a:off x="456600" y="1188275"/>
            <a:ext cx="8042700" cy="5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✓"/>
            </a:pPr>
            <a:r>
              <a:rPr lang="pt-BR" sz="1600"/>
              <a:t>O método LWR, desenvolvido nos anos 50 é muito bom e possui diversas qualidades</a:t>
            </a:r>
            <a:endParaRPr sz="1600"/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✓"/>
            </a:pPr>
            <a:r>
              <a:rPr lang="pt-BR" sz="1600"/>
              <a:t>Apesar disso, é um método que nem sempre se apresenta eficaz, na sua forma mais simplificada, a depender do nível de precisão necessário à modelagem</a:t>
            </a:r>
            <a:endParaRPr sz="1600"/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✓"/>
            </a:pPr>
            <a:r>
              <a:rPr lang="pt-BR" sz="1600"/>
              <a:t>Existem diferentes abordagens nesse modelo, com aumento de complexidade, no entanto ele sempre apresentará premissas que não são perfeitamente reais, como todos os modelos de aproximação da realidade</a:t>
            </a:r>
            <a:endParaRPr sz="1600"/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✓"/>
            </a:pPr>
            <a:r>
              <a:rPr lang="pt-BR" sz="1600"/>
              <a:t>As soluções das equações propostas pelo modelo são úteis e têm grande relevância dentro do cenário de modelagem de transportes</a:t>
            </a:r>
            <a:endParaRPr sz="1600"/>
          </a:p>
        </p:txBody>
      </p:sp>
      <p:sp>
        <p:nvSpPr>
          <p:cNvPr id="387" name="Google Shape;387;g9b8b49035c_1_41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CONSIDERAÇÕES FINAIS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Google Shape;388;g9b8b49035c_1_41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9b8b49035c_1_41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CONCLUSÃO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b778117be_1_7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EQUAÇÕES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g9b778117be_1_7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9b778117be_1_7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MODELAGEM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g9b778117be_1_7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g9b778117be_1_7"/>
          <p:cNvSpPr txBox="1"/>
          <p:nvPr/>
        </p:nvSpPr>
        <p:spPr>
          <a:xfrm>
            <a:off x="456600" y="1188275"/>
            <a:ext cx="8081700" cy="5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✓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Equação da continuidade: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✓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Modelo LWR: 1ª ordem - dinâmica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5" name="Google Shape;85;g9b778117be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675" y="1726075"/>
            <a:ext cx="30575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9b778117be_1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8138" y="3428988"/>
            <a:ext cx="3838575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9b778117be_1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5213" y="4785925"/>
            <a:ext cx="4924425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b8b49035c_1_1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INTRODUÇÃO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g9b8b49035c_1_1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9b8b49035c_1_1"/>
          <p:cNvSpPr txBox="1"/>
          <p:nvPr/>
        </p:nvSpPr>
        <p:spPr>
          <a:xfrm>
            <a:off x="600600" y="0"/>
            <a:ext cx="59493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VARIAÇÃO DE CONCENTRAÇÃO 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g9b8b49035c_1_1"/>
          <p:cNvSpPr txBox="1"/>
          <p:nvPr/>
        </p:nvSpPr>
        <p:spPr>
          <a:xfrm>
            <a:off x="403825" y="1124975"/>
            <a:ext cx="84084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g9b8b49035c_1_1"/>
          <p:cNvSpPr txBox="1"/>
          <p:nvPr/>
        </p:nvSpPr>
        <p:spPr>
          <a:xfrm>
            <a:off x="456600" y="1188275"/>
            <a:ext cx="8457900" cy="24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✓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Variação da concentração - Onda: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✓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Aplicação no modelo LWR: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g9b8b49035c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3525" y="1263750"/>
            <a:ext cx="2509209" cy="3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9b8b49035c_1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3750" y="2150375"/>
            <a:ext cx="3876500" cy="6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9b8b49035c_1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9075" y="2812975"/>
            <a:ext cx="2992949" cy="72594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9b8b49035c_1_1"/>
          <p:cNvSpPr txBox="1"/>
          <p:nvPr/>
        </p:nvSpPr>
        <p:spPr>
          <a:xfrm>
            <a:off x="556225" y="4020575"/>
            <a:ext cx="84084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g9b8b49035c_1_1"/>
          <p:cNvSpPr txBox="1"/>
          <p:nvPr/>
        </p:nvSpPr>
        <p:spPr>
          <a:xfrm>
            <a:off x="556225" y="2191775"/>
            <a:ext cx="84084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g9b8b49035c_1_1"/>
          <p:cNvSpPr txBox="1"/>
          <p:nvPr/>
        </p:nvSpPr>
        <p:spPr>
          <a:xfrm>
            <a:off x="556225" y="1505975"/>
            <a:ext cx="84084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g9b8b49035c_1_1"/>
          <p:cNvSpPr txBox="1"/>
          <p:nvPr/>
        </p:nvSpPr>
        <p:spPr>
          <a:xfrm>
            <a:off x="456600" y="3779075"/>
            <a:ext cx="4115400" cy="24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✓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Formação e dissipação de filas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g9b8b49035c_1_1"/>
          <p:cNvSpPr txBox="1"/>
          <p:nvPr/>
        </p:nvSpPr>
        <p:spPr>
          <a:xfrm>
            <a:off x="4952400" y="3779075"/>
            <a:ext cx="4115400" cy="24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✓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Perspectiva do condutor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5" name="Google Shape;105;g9b8b49035c_1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1594" y="4129444"/>
            <a:ext cx="3073881" cy="26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9b8b49035c_1_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8700" y="4382470"/>
            <a:ext cx="1302727" cy="38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9b8b49035c_1_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32949" y="4372450"/>
            <a:ext cx="1045302" cy="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b778117be_1_53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ONDAS DE CHOQUE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g9b778117be_1_53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9b778117be_1_53"/>
          <p:cNvSpPr txBox="1"/>
          <p:nvPr/>
        </p:nvSpPr>
        <p:spPr>
          <a:xfrm>
            <a:off x="600600" y="0"/>
            <a:ext cx="59493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VARIAÇÃO DE CONCENTRAÇÃO 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g9b778117be_1_53"/>
          <p:cNvSpPr txBox="1"/>
          <p:nvPr/>
        </p:nvSpPr>
        <p:spPr>
          <a:xfrm>
            <a:off x="403825" y="1124975"/>
            <a:ext cx="84084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g9b778117be_1_53"/>
          <p:cNvSpPr txBox="1"/>
          <p:nvPr/>
        </p:nvSpPr>
        <p:spPr>
          <a:xfrm>
            <a:off x="456600" y="1188275"/>
            <a:ext cx="8457900" cy="51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✓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Formação: Contato entre 2 regimes de fluxo diferentes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→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Cruzamentos semaforizados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→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Presença de veículo lento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✓"/>
            </a:pP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Diagrama Fundamental do Tráfego: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7" name="Google Shape;117;g9b778117be_1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025" y="3105850"/>
            <a:ext cx="3865049" cy="25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b8b49035c_1_9"/>
          <p:cNvSpPr txBox="1"/>
          <p:nvPr/>
        </p:nvSpPr>
        <p:spPr>
          <a:xfrm>
            <a:off x="600600" y="450000"/>
            <a:ext cx="6513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MODELOS LWR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g9b8b49035c_1_9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9b8b49035c_1_9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SOLUÇÃO NUMÉRICA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g9b8b49035c_1_9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g9b8b49035c_1_9"/>
          <p:cNvSpPr txBox="1"/>
          <p:nvPr/>
        </p:nvSpPr>
        <p:spPr>
          <a:xfrm>
            <a:off x="456600" y="1188275"/>
            <a:ext cx="8042700" cy="5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Método de Diferenças Finitas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⟶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Espaço dividido em células com Δx constante;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⟶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Tempo com índice k aumentando à jusante;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⟶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Concentração (</a:t>
            </a:r>
            <a:r>
              <a:rPr lang="pt-BR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ρ) </a:t>
            </a: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e fluxo em cada célula.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✓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Método </a:t>
            </a:r>
            <a:r>
              <a:rPr lang="pt-BR" sz="1800" i="1">
                <a:latin typeface="Helvetica Neue"/>
                <a:ea typeface="Helvetica Neue"/>
                <a:cs typeface="Helvetica Neue"/>
                <a:sym typeface="Helvetica Neue"/>
              </a:rPr>
              <a:t>Godunov Scheme</a:t>
            </a:r>
            <a:endParaRPr sz="1800"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⟶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Solução exata da equação da continuidade;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⟶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Condições dadas pelas atuais concentrações das células;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⟶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Condição restritiva;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⟶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Difusão numérica em função da discretização.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27" name="Google Shape;127;g9b8b49035c_1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3900" y="4700350"/>
            <a:ext cx="3848100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b8b49035c_2_4"/>
          <p:cNvSpPr txBox="1"/>
          <p:nvPr/>
        </p:nvSpPr>
        <p:spPr>
          <a:xfrm>
            <a:off x="600600" y="450000"/>
            <a:ext cx="82116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FORMULAÇÃO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g9b8b49035c_2_4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9b8b49035c_2_4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DIAGRAMA FUNDAMENTAL TRIANGULAR</a:t>
            </a:r>
            <a:endParaRPr sz="1500" b="1" i="0" u="none" strike="noStrike" cap="none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g9b8b49035c_2_4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g9b8b49035c_2_4"/>
          <p:cNvSpPr txBox="1"/>
          <p:nvPr/>
        </p:nvSpPr>
        <p:spPr>
          <a:xfrm>
            <a:off x="456600" y="1188275"/>
            <a:ext cx="8042700" cy="5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✓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Formulado em variáveis contínuas ou discretas: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⟶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Modelo baseado em seção: mais eficiente em simulações;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⟶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Modelo de transmissão por células: suprido por regra oferta-demanda.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37" name="Google Shape;137;g9b8b49035c_2_4"/>
          <p:cNvPicPr preferRelativeResize="0"/>
          <p:nvPr/>
        </p:nvPicPr>
        <p:blipFill rotWithShape="1">
          <a:blip r:embed="rId3">
            <a:alphaModFix/>
          </a:blip>
          <a:srcRect r="1370"/>
          <a:stretch/>
        </p:blipFill>
        <p:spPr>
          <a:xfrm>
            <a:off x="804225" y="1188275"/>
            <a:ext cx="743245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9b8b49035c_2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2300" y="3565775"/>
            <a:ext cx="46482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b8b49035c_2_15"/>
          <p:cNvSpPr txBox="1"/>
          <p:nvPr/>
        </p:nvSpPr>
        <p:spPr>
          <a:xfrm>
            <a:off x="600600" y="450000"/>
            <a:ext cx="82116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>
                <a:latin typeface="Helvetica Neue"/>
                <a:ea typeface="Helvetica Neue"/>
                <a:cs typeface="Helvetica Neue"/>
                <a:sym typeface="Helvetica Neue"/>
              </a:rPr>
              <a:t>PARÂMETROS</a:t>
            </a:r>
            <a:endParaRPr sz="2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g9b8b49035c_2_15"/>
          <p:cNvSpPr/>
          <p:nvPr/>
        </p:nvSpPr>
        <p:spPr>
          <a:xfrm rot="5400000">
            <a:off x="-65400" y="378000"/>
            <a:ext cx="900000" cy="144000"/>
          </a:xfrm>
          <a:prstGeom prst="rect">
            <a:avLst/>
          </a:prstGeom>
          <a:solidFill>
            <a:srgbClr val="519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9b8b49035c_2_15"/>
          <p:cNvSpPr txBox="1"/>
          <p:nvPr/>
        </p:nvSpPr>
        <p:spPr>
          <a:xfrm>
            <a:off x="600600" y="0"/>
            <a:ext cx="4320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pt-BR" sz="1500" b="1">
                <a:solidFill>
                  <a:srgbClr val="519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DIAGRAMA FUNDAMENTAL TRIANGULAR</a:t>
            </a:r>
            <a:endParaRPr sz="1500" b="1">
              <a:solidFill>
                <a:srgbClr val="5196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g9b8b49035c_2_15"/>
          <p:cNvSpPr txBox="1"/>
          <p:nvPr/>
        </p:nvSpPr>
        <p:spPr>
          <a:xfrm>
            <a:off x="403825" y="1124975"/>
            <a:ext cx="84084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g9b8b49035c_2_15"/>
          <p:cNvSpPr txBox="1"/>
          <p:nvPr/>
        </p:nvSpPr>
        <p:spPr>
          <a:xfrm>
            <a:off x="456600" y="1188275"/>
            <a:ext cx="8042700" cy="50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✓"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Relação entre concentração máxima e </a:t>
            </a:r>
            <a:r>
              <a:rPr lang="pt-BR" sz="1800" i="1">
                <a:latin typeface="Helvetica Neue"/>
                <a:ea typeface="Helvetica Neue"/>
                <a:cs typeface="Helvetica Neue"/>
                <a:sym typeface="Helvetica Neue"/>
              </a:rPr>
              <a:t>headway </a:t>
            </a: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mínimo: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Onde: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 = comprimento médio do veículo;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pt-BR" sz="1800" i="1" baseline="-25000"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pt-BR" sz="1800" i="1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800">
                <a:latin typeface="Helvetica Neue"/>
                <a:ea typeface="Helvetica Neue"/>
                <a:cs typeface="Helvetica Neue"/>
                <a:sym typeface="Helvetica Neue"/>
              </a:rPr>
              <a:t>= intervalo mínimo médio entre veículos em tráfego parado.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8" name="Google Shape;148;g9b8b49035c_2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200" y="1188263"/>
            <a:ext cx="8211600" cy="131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9b8b49035c_2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7300" y="3302625"/>
            <a:ext cx="2781300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1591</Words>
  <Application>Microsoft Office PowerPoint</Application>
  <PresentationFormat>Apresentação na tela (4:3)</PresentationFormat>
  <Paragraphs>457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Helvetica Neue</vt:lpstr>
      <vt:lpstr>Arial</vt:lpstr>
      <vt:lpstr>Simple Light</vt:lpstr>
      <vt:lpstr>PTR3514 - Sistemas Inteligentes de Transportes (ITS)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PTR3514 - Sistemas Inteligentes de Transportes (ITS)</dc:title>
  <cp:lastModifiedBy>Caio Ubaldo Neri</cp:lastModifiedBy>
  <cp:revision>1</cp:revision>
  <dcterms:modified xsi:type="dcterms:W3CDTF">2020-10-14T11:41:44Z</dcterms:modified>
</cp:coreProperties>
</file>