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9"/>
  </p:notesMasterIdLst>
  <p:handoutMasterIdLst>
    <p:handoutMasterId r:id="rId50"/>
  </p:handoutMasterIdLst>
  <p:sldIdLst>
    <p:sldId id="446" r:id="rId13"/>
    <p:sldId id="620" r:id="rId14"/>
    <p:sldId id="621" r:id="rId15"/>
    <p:sldId id="639" r:id="rId16"/>
    <p:sldId id="623" r:id="rId17"/>
    <p:sldId id="624" r:id="rId18"/>
    <p:sldId id="625" r:id="rId19"/>
    <p:sldId id="628" r:id="rId20"/>
    <p:sldId id="622" r:id="rId21"/>
    <p:sldId id="629" r:id="rId22"/>
    <p:sldId id="694" r:id="rId23"/>
    <p:sldId id="630" r:id="rId24"/>
    <p:sldId id="692" r:id="rId25"/>
    <p:sldId id="683" r:id="rId26"/>
    <p:sldId id="680" r:id="rId27"/>
    <p:sldId id="693" r:id="rId28"/>
    <p:sldId id="631" r:id="rId29"/>
    <p:sldId id="632" r:id="rId30"/>
    <p:sldId id="637" r:id="rId31"/>
    <p:sldId id="679" r:id="rId32"/>
    <p:sldId id="638" r:id="rId33"/>
    <p:sldId id="695" r:id="rId34"/>
    <p:sldId id="682" r:id="rId35"/>
    <p:sldId id="684" r:id="rId36"/>
    <p:sldId id="685" r:id="rId37"/>
    <p:sldId id="696" r:id="rId38"/>
    <p:sldId id="686" r:id="rId39"/>
    <p:sldId id="687" r:id="rId40"/>
    <p:sldId id="697" r:id="rId41"/>
    <p:sldId id="688" r:id="rId42"/>
    <p:sldId id="700" r:id="rId43"/>
    <p:sldId id="689" r:id="rId44"/>
    <p:sldId id="690" r:id="rId45"/>
    <p:sldId id="691" r:id="rId46"/>
    <p:sldId id="699" r:id="rId47"/>
    <p:sldId id="592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96" d="100"/>
          <a:sy n="96" d="100"/>
        </p:scale>
        <p:origin x="72" y="3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Planilha1!$F$6:$F$9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xVal>
          <c:yVal>
            <c:numRef>
              <c:f>Planilha1!$G$6:$G$9</c:f>
              <c:numCache>
                <c:formatCode>General</c:formatCode>
                <c:ptCount val="4"/>
                <c:pt idx="0">
                  <c:v>0</c:v>
                </c:pt>
                <c:pt idx="1">
                  <c:v>3000</c:v>
                </c:pt>
                <c:pt idx="2">
                  <c:v>3000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C6-4936-BDCB-A720DD1D2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009392"/>
        <c:axId val="728018544"/>
      </c:scatterChart>
      <c:valAx>
        <c:axId val="7280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t(min)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18544"/>
        <c:crosses val="autoZero"/>
        <c:crossBetween val="midCat"/>
      </c:valAx>
      <c:valAx>
        <c:axId val="7280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aseline="0"/>
                  <a:t>revoluções/min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09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7" Type="http://schemas.openxmlformats.org/officeDocument/2006/relationships/image" Target="../media/image620.png"/><Relationship Id="rId12" Type="http://schemas.openxmlformats.org/officeDocument/2006/relationships/image" Target="../media/image14.jp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56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2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9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5" Type="http://schemas.openxmlformats.org/officeDocument/2006/relationships/image" Target="../media/image790.png"/><Relationship Id="rId10" Type="http://schemas.openxmlformats.org/officeDocument/2006/relationships/image" Target="../media/image89.png"/><Relationship Id="rId4" Type="http://schemas.openxmlformats.org/officeDocument/2006/relationships/image" Target="../media/image680.png"/><Relationship Id="rId9" Type="http://schemas.openxmlformats.org/officeDocument/2006/relationships/image" Target="../media/image710.png"/><Relationship Id="rId14" Type="http://schemas.openxmlformats.org/officeDocument/2006/relationships/image" Target="../media/image7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410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90.png"/><Relationship Id="rId2" Type="http://schemas.openxmlformats.org/officeDocument/2006/relationships/image" Target="../media/image98.png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image" Target="../media/image124.png"/><Relationship Id="rId26" Type="http://schemas.openxmlformats.org/officeDocument/2006/relationships/image" Target="../media/image133.png"/><Relationship Id="rId21" Type="http://schemas.openxmlformats.org/officeDocument/2006/relationships/image" Target="../media/image128.png"/><Relationship Id="rId12" Type="http://schemas.openxmlformats.org/officeDocument/2006/relationships/image" Target="../media/image901.png"/><Relationship Id="rId17" Type="http://schemas.openxmlformats.org/officeDocument/2006/relationships/image" Target="../media/image123.png"/><Relationship Id="rId25" Type="http://schemas.openxmlformats.org/officeDocument/2006/relationships/image" Target="../media/image132.png"/><Relationship Id="rId16" Type="http://schemas.openxmlformats.org/officeDocument/2006/relationships/image" Target="../media/image122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92.png"/><Relationship Id="rId24" Type="http://schemas.openxmlformats.org/officeDocument/2006/relationships/image" Target="../media/image131.png"/><Relationship Id="rId15" Type="http://schemas.openxmlformats.org/officeDocument/2006/relationships/image" Target="../media/image121.png"/><Relationship Id="rId23" Type="http://schemas.openxmlformats.org/officeDocument/2006/relationships/image" Target="../media/image130.png"/><Relationship Id="rId28" Type="http://schemas.openxmlformats.org/officeDocument/2006/relationships/image" Target="../media/image136.png"/><Relationship Id="rId10" Type="http://schemas.openxmlformats.org/officeDocument/2006/relationships/image" Target="../media/image882.png"/><Relationship Id="rId19" Type="http://schemas.openxmlformats.org/officeDocument/2006/relationships/image" Target="../media/image126.png"/><Relationship Id="rId14" Type="http://schemas.openxmlformats.org/officeDocument/2006/relationships/image" Target="../media/image921.png"/><Relationship Id="rId22" Type="http://schemas.openxmlformats.org/officeDocument/2006/relationships/image" Target="../media/image129.png"/><Relationship Id="rId27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0.png"/><Relationship Id="rId18" Type="http://schemas.openxmlformats.org/officeDocument/2006/relationships/image" Target="../media/image740.png"/><Relationship Id="rId3" Type="http://schemas.openxmlformats.org/officeDocument/2006/relationships/image" Target="../media/image810.png"/><Relationship Id="rId21" Type="http://schemas.openxmlformats.org/officeDocument/2006/relationships/image" Target="../media/image97.png"/><Relationship Id="rId7" Type="http://schemas.openxmlformats.org/officeDocument/2006/relationships/image" Target="../media/image85.png"/><Relationship Id="rId12" Type="http://schemas.openxmlformats.org/officeDocument/2006/relationships/image" Target="../media/image900.png"/><Relationship Id="rId17" Type="http://schemas.openxmlformats.org/officeDocument/2006/relationships/image" Target="../media/image730.png"/><Relationship Id="rId25" Type="http://schemas.openxmlformats.org/officeDocument/2006/relationships/image" Target="../media/image101.png"/><Relationship Id="rId2" Type="http://schemas.openxmlformats.org/officeDocument/2006/relationships/image" Target="../media/image800.png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891.png"/><Relationship Id="rId24" Type="http://schemas.openxmlformats.org/officeDocument/2006/relationships/image" Target="../media/image100.png"/><Relationship Id="rId5" Type="http://schemas.openxmlformats.org/officeDocument/2006/relationships/image" Target="../media/image830.png"/><Relationship Id="rId15" Type="http://schemas.openxmlformats.org/officeDocument/2006/relationships/image" Target="../media/image93.png"/><Relationship Id="rId23" Type="http://schemas.openxmlformats.org/officeDocument/2006/relationships/image" Target="../media/image960.png"/><Relationship Id="rId10" Type="http://schemas.openxmlformats.org/officeDocument/2006/relationships/image" Target="../media/image880.png"/><Relationship Id="rId19" Type="http://schemas.openxmlformats.org/officeDocument/2006/relationships/image" Target="../media/image95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9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0.png"/><Relationship Id="rId7" Type="http://schemas.openxmlformats.org/officeDocument/2006/relationships/image" Target="../media/image492.png"/><Relationship Id="rId12" Type="http://schemas.openxmlformats.org/officeDocument/2006/relationships/image" Target="../media/image103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20.png"/><Relationship Id="rId5" Type="http://schemas.openxmlformats.org/officeDocument/2006/relationships/image" Target="../media/image990.png"/><Relationship Id="rId4" Type="http://schemas.openxmlformats.org/officeDocument/2006/relationships/image" Target="../media/image49.png"/><Relationship Id="rId9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350.png"/><Relationship Id="rId26" Type="http://schemas.openxmlformats.org/officeDocument/2006/relationships/image" Target="../media/image157.png"/><Relationship Id="rId21" Type="http://schemas.openxmlformats.org/officeDocument/2006/relationships/image" Target="../media/image520.png"/><Relationship Id="rId7" Type="http://schemas.openxmlformats.org/officeDocument/2006/relationships/image" Target="../media/image620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561.png"/><Relationship Id="rId16" Type="http://schemas.openxmlformats.org/officeDocument/2006/relationships/image" Target="../media/image146.png"/><Relationship Id="rId20" Type="http://schemas.openxmlformats.org/officeDocument/2006/relationships/image" Target="../media/image5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41.png"/><Relationship Id="rId24" Type="http://schemas.openxmlformats.org/officeDocument/2006/relationships/image" Target="../media/image551.png"/><Relationship Id="rId5" Type="http://schemas.openxmlformats.org/officeDocument/2006/relationships/image" Target="../media/image137.png"/><Relationship Id="rId15" Type="http://schemas.openxmlformats.org/officeDocument/2006/relationships/image" Target="../media/image145.png"/><Relationship Id="rId23" Type="http://schemas.openxmlformats.org/officeDocument/2006/relationships/image" Target="../media/image541.png"/><Relationship Id="rId28" Type="http://schemas.openxmlformats.org/officeDocument/2006/relationships/image" Target="../media/image581.png"/><Relationship Id="rId10" Type="http://schemas.openxmlformats.org/officeDocument/2006/relationships/image" Target="../media/image73.jpg"/><Relationship Id="rId19" Type="http://schemas.openxmlformats.org/officeDocument/2006/relationships/image" Target="../media/image149.png"/><Relationship Id="rId4" Type="http://schemas.openxmlformats.org/officeDocument/2006/relationships/image" Target="../media/image590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531.png"/><Relationship Id="rId27" Type="http://schemas.openxmlformats.org/officeDocument/2006/relationships/image" Target="../media/image5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169.png"/><Relationship Id="rId18" Type="http://schemas.openxmlformats.org/officeDocument/2006/relationships/image" Target="../media/image691.png"/><Relationship Id="rId3" Type="http://schemas.openxmlformats.org/officeDocument/2006/relationships/image" Target="../media/image159.png"/><Relationship Id="rId21" Type="http://schemas.openxmlformats.org/officeDocument/2006/relationships/image" Target="../media/image720.png"/><Relationship Id="rId7" Type="http://schemas.openxmlformats.org/officeDocument/2006/relationships/image" Target="../media/image611.png"/><Relationship Id="rId12" Type="http://schemas.openxmlformats.org/officeDocument/2006/relationships/image" Target="../media/image168.png"/><Relationship Id="rId17" Type="http://schemas.openxmlformats.org/officeDocument/2006/relationships/image" Target="../media/image681.png"/><Relationship Id="rId25" Type="http://schemas.openxmlformats.org/officeDocument/2006/relationships/image" Target="../media/image76.png"/><Relationship Id="rId2" Type="http://schemas.openxmlformats.org/officeDocument/2006/relationships/image" Target="../media/image591.png"/><Relationship Id="rId16" Type="http://schemas.openxmlformats.org/officeDocument/2006/relationships/image" Target="../media/image671.png"/><Relationship Id="rId20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1.png"/><Relationship Id="rId11" Type="http://schemas.openxmlformats.org/officeDocument/2006/relationships/image" Target="../media/image167.png"/><Relationship Id="rId24" Type="http://schemas.openxmlformats.org/officeDocument/2006/relationships/image" Target="../media/image75.png"/><Relationship Id="rId5" Type="http://schemas.openxmlformats.org/officeDocument/2006/relationships/image" Target="../media/image161.png"/><Relationship Id="rId15" Type="http://schemas.openxmlformats.org/officeDocument/2006/relationships/image" Target="../media/image661.png"/><Relationship Id="rId23" Type="http://schemas.openxmlformats.org/officeDocument/2006/relationships/image" Target="../media/image74.png"/><Relationship Id="rId10" Type="http://schemas.openxmlformats.org/officeDocument/2006/relationships/image" Target="../media/image640.png"/><Relationship Id="rId19" Type="http://schemas.openxmlformats.org/officeDocument/2006/relationships/image" Target="../media/image700.png"/><Relationship Id="rId4" Type="http://schemas.openxmlformats.org/officeDocument/2006/relationships/image" Target="../media/image160.png"/><Relationship Id="rId9" Type="http://schemas.openxmlformats.org/officeDocument/2006/relationships/image" Target="../media/image631.png"/><Relationship Id="rId14" Type="http://schemas.openxmlformats.org/officeDocument/2006/relationships/image" Target="../media/image651.png"/><Relationship Id="rId22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7.png"/><Relationship Id="rId3" Type="http://schemas.openxmlformats.org/officeDocument/2006/relationships/image" Target="../media/image180.png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image" Target="../media/image81.png"/><Relationship Id="rId2" Type="http://schemas.openxmlformats.org/officeDocument/2006/relationships/image" Target="../media/image77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3.png"/><Relationship Id="rId5" Type="http://schemas.openxmlformats.org/officeDocument/2006/relationships/image" Target="../media/image182.png"/><Relationship Id="rId15" Type="http://schemas.openxmlformats.org/officeDocument/2006/relationships/image" Target="../media/image151.png"/><Relationship Id="rId4" Type="http://schemas.openxmlformats.org/officeDocument/2006/relationships/image" Target="../media/image181.png"/><Relationship Id="rId9" Type="http://schemas.openxmlformats.org/officeDocument/2006/relationships/image" Target="../media/image80.png"/><Relationship Id="rId14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63.png"/><Relationship Id="rId18" Type="http://schemas.openxmlformats.org/officeDocument/2006/relationships/image" Target="../media/image17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4.png"/><Relationship Id="rId7" Type="http://schemas.openxmlformats.org/officeDocument/2006/relationships/image" Target="../media/image152.png"/><Relationship Id="rId12" Type="http://schemas.openxmlformats.org/officeDocument/2006/relationships/image" Target="../media/image162.png"/><Relationship Id="rId17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6.png"/><Relationship Id="rId20" Type="http://schemas.openxmlformats.org/officeDocument/2006/relationships/image" Target="../media/image17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09.png"/><Relationship Id="rId15" Type="http://schemas.openxmlformats.org/officeDocument/2006/relationships/image" Target="../media/image165.png"/><Relationship Id="rId10" Type="http://schemas.openxmlformats.org/officeDocument/2006/relationships/image" Target="../media/image156.png"/><Relationship Id="rId19" Type="http://schemas.openxmlformats.org/officeDocument/2006/relationships/image" Target="../media/image106.png"/><Relationship Id="rId4" Type="http://schemas.openxmlformats.org/officeDocument/2006/relationships/image" Target="../media/image74.wmf"/><Relationship Id="rId9" Type="http://schemas.openxmlformats.org/officeDocument/2006/relationships/image" Target="../media/image155.png"/><Relationship Id="rId14" Type="http://schemas.openxmlformats.org/officeDocument/2006/relationships/image" Target="../media/image164.png"/><Relationship Id="rId22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8.png"/><Relationship Id="rId18" Type="http://schemas.openxmlformats.org/officeDocument/2006/relationships/image" Target="../media/image19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8.png"/><Relationship Id="rId12" Type="http://schemas.openxmlformats.org/officeDocument/2006/relationships/image" Target="../media/image187.png"/><Relationship Id="rId17" Type="http://schemas.openxmlformats.org/officeDocument/2006/relationships/image" Target="../media/image19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7.png"/><Relationship Id="rId11" Type="http://schemas.openxmlformats.org/officeDocument/2006/relationships/image" Target="../media/image172.png"/><Relationship Id="rId5" Type="http://schemas.openxmlformats.org/officeDocument/2006/relationships/image" Target="../media/image176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74.wmf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750.png"/><Relationship Id="rId18" Type="http://schemas.openxmlformats.org/officeDocument/2006/relationships/image" Target="../media/image184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60.png"/><Relationship Id="rId12" Type="http://schemas.openxmlformats.org/officeDocument/2006/relationships/image" Target="../media/image1740.png"/><Relationship Id="rId17" Type="http://schemas.openxmlformats.org/officeDocument/2006/relationships/image" Target="../media/image179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80.png"/><Relationship Id="rId20" Type="http://schemas.openxmlformats.org/officeDocument/2006/relationships/image" Target="../media/image186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30.png"/><Relationship Id="rId11" Type="http://schemas.openxmlformats.org/officeDocument/2006/relationships/image" Target="../media/image1730.png"/><Relationship Id="rId5" Type="http://schemas.openxmlformats.org/officeDocument/2006/relationships/image" Target="../media/image491.png"/><Relationship Id="rId15" Type="http://schemas.openxmlformats.org/officeDocument/2006/relationships/image" Target="../media/image1770.png"/><Relationship Id="rId10" Type="http://schemas.openxmlformats.org/officeDocument/2006/relationships/image" Target="../media/image1720.png"/><Relationship Id="rId19" Type="http://schemas.openxmlformats.org/officeDocument/2006/relationships/image" Target="../media/image1850.png"/><Relationship Id="rId4" Type="http://schemas.openxmlformats.org/officeDocument/2006/relationships/image" Target="../media/image173.wmf"/><Relationship Id="rId9" Type="http://schemas.openxmlformats.org/officeDocument/2006/relationships/image" Target="../media/image1710.png"/><Relationship Id="rId14" Type="http://schemas.openxmlformats.org/officeDocument/2006/relationships/image" Target="../media/image17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5.wmf"/><Relationship Id="rId11" Type="http://schemas.openxmlformats.org/officeDocument/2006/relationships/image" Target="../media/image190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6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30.png"/><Relationship Id="rId5" Type="http://schemas.openxmlformats.org/officeDocument/2006/relationships/image" Target="../media/image1910.png"/><Relationship Id="rId4" Type="http://schemas.openxmlformats.org/officeDocument/2006/relationships/image" Target="../media/image17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18" Type="http://schemas.openxmlformats.org/officeDocument/2006/relationships/image" Target="../media/image227.png"/><Relationship Id="rId26" Type="http://schemas.openxmlformats.org/officeDocument/2006/relationships/image" Target="../media/image177.wmf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62.png"/><Relationship Id="rId7" Type="http://schemas.openxmlformats.org/officeDocument/2006/relationships/image" Target="../media/image248.png"/><Relationship Id="rId12" Type="http://schemas.openxmlformats.org/officeDocument/2006/relationships/image" Target="../media/image207.png"/><Relationship Id="rId17" Type="http://schemas.openxmlformats.org/officeDocument/2006/relationships/image" Target="../media/image218.png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9.png"/><Relationship Id="rId20" Type="http://schemas.openxmlformats.org/officeDocument/2006/relationships/image" Target="../media/image228.png"/><Relationship Id="rId1" Type="http://schemas.openxmlformats.org/officeDocument/2006/relationships/vmlDrawing" Target="../drawings/vmlDrawing6.vml"/><Relationship Id="rId11" Type="http://schemas.openxmlformats.org/officeDocument/2006/relationships/image" Target="../media/image252.png"/><Relationship Id="rId24" Type="http://schemas.openxmlformats.org/officeDocument/2006/relationships/image" Target="../media/image177.wmf"/><Relationship Id="rId15" Type="http://schemas.openxmlformats.org/officeDocument/2006/relationships/image" Target="../media/image256.png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205.png"/><Relationship Id="rId19" Type="http://schemas.openxmlformats.org/officeDocument/2006/relationships/image" Target="../media/image260.png"/><Relationship Id="rId4" Type="http://schemas.openxmlformats.org/officeDocument/2006/relationships/image" Target="../media/image175.wmf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29.png"/><Relationship Id="rId27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png"/><Relationship Id="rId7" Type="http://schemas.openxmlformats.org/officeDocument/2006/relationships/image" Target="../media/image11.gif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4.png"/><Relationship Id="rId4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510.png"/><Relationship Id="rId3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image" Target="../media/image450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80.png"/><Relationship Id="rId10" Type="http://schemas.openxmlformats.org/officeDocument/2006/relationships/image" Target="../media/image44.png"/><Relationship Id="rId19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1.png"/><Relationship Id="rId5" Type="http://schemas.openxmlformats.org/officeDocument/2006/relationships/image" Target="../media/image721.png"/><Relationship Id="rId4" Type="http://schemas.openxmlformats.org/officeDocument/2006/relationships/image" Target="../media/image5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32842" y="-76422"/>
            <a:ext cx="5631009" cy="11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Cinemática da Rotação com Vetores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08/10/2020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382" y="567890"/>
            <a:ext cx="83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soma de rotações infinitesimais é comutativa, mesmo que o eixo não seja fixo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/>
          <p:cNvGrpSpPr/>
          <p:nvPr/>
        </p:nvGrpSpPr>
        <p:grpSpPr>
          <a:xfrm>
            <a:off x="3598312" y="1080346"/>
            <a:ext cx="1714518" cy="1584803"/>
            <a:chOff x="4754531" y="1267119"/>
            <a:chExt cx="1714518" cy="1584803"/>
          </a:xfrm>
        </p:grpSpPr>
        <p:grpSp>
          <p:nvGrpSpPr>
            <p:cNvPr id="9" name="Agrupar 8"/>
            <p:cNvGrpSpPr/>
            <p:nvPr/>
          </p:nvGrpSpPr>
          <p:grpSpPr>
            <a:xfrm>
              <a:off x="5005513" y="1267119"/>
              <a:ext cx="1463536" cy="1584803"/>
              <a:chOff x="39472" y="1026037"/>
              <a:chExt cx="1463536" cy="158480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510318" y="11045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317" y="2023451"/>
                <a:ext cx="992691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39472" y="2306679"/>
                    <a:ext cx="179984" cy="2518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2" y="2306679"/>
                    <a:ext cx="179984" cy="2518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3" r="-30000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de Seta Reta 12"/>
              <p:cNvCxnSpPr/>
              <p:nvPr/>
            </p:nvCxnSpPr>
            <p:spPr>
              <a:xfrm flipH="1">
                <a:off x="222051" y="2021546"/>
                <a:ext cx="290862" cy="58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ector de Seta Reta 19"/>
              <p:cNvCxnSpPr/>
              <p:nvPr/>
            </p:nvCxnSpPr>
            <p:spPr>
              <a:xfrm>
                <a:off x="497140" y="1564023"/>
                <a:ext cx="619272" cy="18675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1048016" y="1710372"/>
                <a:ext cx="100256" cy="96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4754531" y="1630818"/>
              <a:ext cx="1436720" cy="4773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 flipV="1">
            <a:off x="6160996" y="114010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012912" y="794568"/>
                <a:ext cx="895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𝑣𝑒𝑡𝑜𝑟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12" y="794568"/>
                <a:ext cx="8953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/>
          <p:cNvGrpSpPr/>
          <p:nvPr/>
        </p:nvGrpSpPr>
        <p:grpSpPr>
          <a:xfrm rot="21202159">
            <a:off x="4003722" y="1291368"/>
            <a:ext cx="1098152" cy="769756"/>
            <a:chOff x="6414753" y="2268868"/>
            <a:chExt cx="803682" cy="683719"/>
          </a:xfrm>
        </p:grpSpPr>
        <p:sp>
          <p:nvSpPr>
            <p:cNvPr id="30" name="Arco 29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6871842" y="99942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4322735" y="2459708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vetor aponta perpendicularmente ao plano de rotação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49356" y="2860454"/>
            <a:ext cx="28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 aceleração angular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563012" y="3379797"/>
            <a:ext cx="34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/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blipFill>
                <a:blip r:embed="rId11"/>
                <a:stretch>
                  <a:fillRect l="-23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9" y="1706315"/>
            <a:ext cx="722183" cy="7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49339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Rotação com aceleração constante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995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Movimentos mais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Aceleração angular nula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blipFill>
                <a:blip r:embed="rId2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701491" y="9993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049" y="919672"/>
            <a:ext cx="72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421" y="886118"/>
            <a:ext cx="39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apenas aceleração centrípeta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Aceleração angular constante em torno de eixo fixo; usando Oz como eixo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blipFill>
                <a:blip r:embed="rId3"/>
                <a:stretch>
                  <a:fillRect l="-60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 ao movimento de translação com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acc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blipFill>
                <a:blip r:embed="rId4"/>
                <a:stretch>
                  <a:fillRect l="-840" t="-15873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945843" y="2238445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blipFill>
                <a:blip r:embed="rId8"/>
                <a:stretch>
                  <a:fillRect l="-152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blipFill>
                <a:blip r:embed="rId9"/>
                <a:stretch>
                  <a:fillRect l="-1521" r="-1901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749396" y="2917901"/>
                <a:ext cx="2750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𝑙𝑜𝑔𝑜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96" y="2917901"/>
                <a:ext cx="2750945" cy="276999"/>
              </a:xfrm>
              <a:prstGeom prst="rect">
                <a:avLst/>
              </a:prstGeom>
              <a:blipFill>
                <a:blip r:embed="rId10"/>
                <a:stretch>
                  <a:fillRect l="-665" t="-444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975105" y="3568748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543702" y="364846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23" y="1761"/>
            <a:ext cx="5502166" cy="439674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O sistema de coordenadas polares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991516" y="734155"/>
            <a:ext cx="3489438" cy="3647785"/>
            <a:chOff x="2593347" y="734155"/>
            <a:chExt cx="3489438" cy="3647785"/>
          </a:xfrm>
        </p:grpSpPr>
        <p:cxnSp>
          <p:nvCxnSpPr>
            <p:cNvPr id="3" name="Conector de Seta Reta 2"/>
            <p:cNvCxnSpPr/>
            <p:nvPr/>
          </p:nvCxnSpPr>
          <p:spPr>
            <a:xfrm flipH="1" flipV="1">
              <a:off x="4172750" y="8925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5400000" flipH="1" flipV="1">
              <a:off x="4325150" y="10449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622" r="-21622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Vetor posição,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/>
                  <a:t>: </a:t>
                </a:r>
              </a:p>
              <a:p>
                <a:r>
                  <a:rPr lang="pt-BR" dirty="0">
                    <a:solidFill>
                      <a:srgbClr val="0070C0"/>
                    </a:solidFill>
                  </a:rPr>
                  <a:t>deslocamento</a:t>
                </a:r>
                <a:r>
                  <a:rPr lang="pt-BR" dirty="0"/>
                  <a:t> em relação à </a:t>
                </a:r>
                <a:r>
                  <a:rPr lang="pt-BR" dirty="0">
                    <a:solidFill>
                      <a:srgbClr val="FF0000"/>
                    </a:solidFill>
                  </a:rPr>
                  <a:t>origem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blipFill>
                <a:blip r:embed="rId5"/>
                <a:stretch>
                  <a:fillRect l="-1449" t="-12264" r="-805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/>
          <p:cNvGrpSpPr/>
          <p:nvPr/>
        </p:nvGrpSpPr>
        <p:grpSpPr>
          <a:xfrm>
            <a:off x="585278" y="1376608"/>
            <a:ext cx="3209245" cy="698134"/>
            <a:chOff x="585278" y="1376608"/>
            <a:chExt cx="3209245" cy="698134"/>
          </a:xfrm>
        </p:grpSpPr>
        <p:sp>
          <p:nvSpPr>
            <p:cNvPr id="10" name="Texto Explicativo Retangular 9"/>
            <p:cNvSpPr/>
            <p:nvPr/>
          </p:nvSpPr>
          <p:spPr>
            <a:xfrm>
              <a:off x="585278" y="1376608"/>
              <a:ext cx="728367" cy="324212"/>
            </a:xfrm>
            <a:prstGeom prst="wedgeRectCallout">
              <a:avLst>
                <a:gd name="adj1" fmla="val -6843"/>
                <a:gd name="adj2" fmla="val -7627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vetor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>
            <a:xfrm>
              <a:off x="2358521" y="1538714"/>
              <a:ext cx="1436002" cy="536028"/>
            </a:xfrm>
            <a:prstGeom prst="wedgeRoundRectCallout">
              <a:avLst>
                <a:gd name="adj1" fmla="val 28629"/>
                <a:gd name="adj2" fmla="val -9229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de referência</a:t>
              </a:r>
            </a:p>
          </p:txBody>
        </p:sp>
      </p:grpSp>
      <p:sp>
        <p:nvSpPr>
          <p:cNvPr id="15" name="Elipse 14"/>
          <p:cNvSpPr/>
          <p:nvPr/>
        </p:nvSpPr>
        <p:spPr>
          <a:xfrm>
            <a:off x="6993583" y="1013320"/>
            <a:ext cx="289717" cy="3231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</a:t>
            </a:r>
          </a:p>
        </p:txBody>
      </p:sp>
      <p:cxnSp>
        <p:nvCxnSpPr>
          <p:cNvPr id="17" name="Conector de Seta Reta 16"/>
          <p:cNvCxnSpPr>
            <a:endCxn id="15" idx="3"/>
          </p:cNvCxnSpPr>
          <p:nvPr/>
        </p:nvCxnSpPr>
        <p:spPr>
          <a:xfrm flipV="1">
            <a:off x="5583834" y="1289159"/>
            <a:ext cx="1452177" cy="1500462"/>
          </a:xfrm>
          <a:prstGeom prst="straightConnector1">
            <a:avLst/>
          </a:prstGeom>
          <a:ln>
            <a:solidFill>
              <a:schemeClr val="accent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  <a:blipFill>
                <a:blip r:embed="rId6"/>
                <a:stretch>
                  <a:fillRect t="-5000" r="-252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141896" y="734154"/>
            <a:ext cx="2610218" cy="1928099"/>
            <a:chOff x="6141896" y="734154"/>
            <a:chExt cx="2610218" cy="1928099"/>
          </a:xfrm>
        </p:grpSpPr>
        <p:sp>
          <p:nvSpPr>
            <p:cNvPr id="19" name="Texto Explicativo Retangular 18"/>
            <p:cNvSpPr/>
            <p:nvPr/>
          </p:nvSpPr>
          <p:spPr>
            <a:xfrm>
              <a:off x="6141896" y="2184211"/>
              <a:ext cx="1034258" cy="478042"/>
            </a:xfrm>
            <a:prstGeom prst="wedgeRectCallout">
              <a:avLst>
                <a:gd name="adj1" fmla="val 8061"/>
                <a:gd name="adj2" fmla="val -101041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Distância à origem</a:t>
              </a:r>
            </a:p>
          </p:txBody>
        </p:sp>
        <p:sp>
          <p:nvSpPr>
            <p:cNvPr id="20" name="Texto Explicativo em Nuvem 19"/>
            <p:cNvSpPr/>
            <p:nvPr/>
          </p:nvSpPr>
          <p:spPr>
            <a:xfrm>
              <a:off x="7427345" y="734154"/>
              <a:ext cx="1324769" cy="966665"/>
            </a:xfrm>
            <a:prstGeom prst="cloudCallout">
              <a:avLst>
                <a:gd name="adj1" fmla="val -79352"/>
                <a:gd name="adj2" fmla="val 46043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vetor unitário radial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96152" y="2286596"/>
            <a:ext cx="4323104" cy="977606"/>
            <a:chOff x="96152" y="2286596"/>
            <a:chExt cx="4323104" cy="977606"/>
          </a:xfrm>
        </p:grpSpPr>
        <p:sp>
          <p:nvSpPr>
            <p:cNvPr id="12" name="CaixaDeTexto 11"/>
            <p:cNvSpPr txBox="1"/>
            <p:nvPr/>
          </p:nvSpPr>
          <p:spPr>
            <a:xfrm>
              <a:off x="96152" y="260495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Coordenadas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cartesianas: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869" t="-21311" r="-9112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polares: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572" t="-21667" r="-5788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have Esquerda 21"/>
            <p:cNvSpPr/>
            <p:nvPr/>
          </p:nvSpPr>
          <p:spPr>
            <a:xfrm>
              <a:off x="1605899" y="2380232"/>
              <a:ext cx="275822" cy="84460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440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72748" y="122265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3"/>
                  <a:stretch>
                    <a:fillRect t="-23333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Agrupar 1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de Seta Reta 3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de Seta Reta 26"/>
            <p:cNvCxnSpPr>
              <a:endCxn id="7" idx="7"/>
            </p:cNvCxnSpPr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H="1" flipV="1">
            <a:off x="3674127" y="1895949"/>
            <a:ext cx="493215" cy="8486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273113" y="2271870"/>
            <a:ext cx="905043" cy="4727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202005" y="2769502"/>
            <a:ext cx="970743" cy="5234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652244" y="2757146"/>
            <a:ext cx="520504" cy="9969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4178156" y="2769702"/>
            <a:ext cx="572282" cy="9463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4178156" y="2763674"/>
            <a:ext cx="1034695" cy="40685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blipFill>
                <a:blip r:embed="rId4"/>
                <a:stretch>
                  <a:fillRect t="-20000" r="-945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blipFill>
                <a:blip r:embed="rId5"/>
                <a:stretch>
                  <a:fillRect t="-13514" r="-13889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blipFill>
                <a:blip r:embed="rId6"/>
                <a:stretch>
                  <a:fillRect t="-16667"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blipFill>
                <a:blip r:embed="rId7"/>
                <a:stretch>
                  <a:fillRect t="-20588" r="-11111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blipFill>
                <a:blip r:embed="rId8"/>
                <a:stretch>
                  <a:fillRect t="-16667" r="-1095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blipFill>
                <a:blip r:embed="rId9"/>
                <a:stretch>
                  <a:fillRect t="-19355" r="-14493" b="-16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/>
          <p:cNvGrpSpPr/>
          <p:nvPr/>
        </p:nvGrpSpPr>
        <p:grpSpPr>
          <a:xfrm rot="6855759">
            <a:off x="3411197" y="3894942"/>
            <a:ext cx="761419" cy="685237"/>
            <a:chOff x="6370635" y="2666709"/>
            <a:chExt cx="377754" cy="343113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blipFill>
                <a:blip r:embed="rId10"/>
                <a:stretch>
                  <a:fillRect t="-19355" r="-1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blipFill>
                <a:blip r:embed="rId11"/>
                <a:stretch>
                  <a:fillRect t="-20000" r="-1304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Agrupar 64"/>
          <p:cNvGrpSpPr/>
          <p:nvPr/>
        </p:nvGrpSpPr>
        <p:grpSpPr>
          <a:xfrm rot="3317505">
            <a:off x="4868158" y="3503462"/>
            <a:ext cx="761419" cy="685237"/>
            <a:chOff x="6370635" y="2666709"/>
            <a:chExt cx="377754" cy="343113"/>
          </a:xfrm>
        </p:grpSpPr>
        <p:cxnSp>
          <p:nvCxnSpPr>
            <p:cNvPr id="66" name="Conector de Seta Reta 65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blipFill>
                <a:blip r:embed="rId12"/>
                <a:stretch>
                  <a:fillRect t="-19355" r="-11268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blipFill>
                <a:blip r:embed="rId13"/>
                <a:stretch>
                  <a:fillRect t="-23333" r="-1449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/>
          <p:cNvGrpSpPr/>
          <p:nvPr/>
        </p:nvGrpSpPr>
        <p:grpSpPr>
          <a:xfrm rot="1212667">
            <a:off x="5298920" y="2647664"/>
            <a:ext cx="761419" cy="685237"/>
            <a:chOff x="6370635" y="2666709"/>
            <a:chExt cx="377754" cy="343113"/>
          </a:xfrm>
        </p:grpSpPr>
        <p:cxnSp>
          <p:nvCxnSpPr>
            <p:cNvPr id="71" name="Conector de Seta Reta 7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4165943" y="1661779"/>
            <a:ext cx="2010909" cy="1095367"/>
            <a:chOff x="4165943" y="1661779"/>
            <a:chExt cx="2010909" cy="1095367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4165943" y="2446215"/>
              <a:ext cx="1008512" cy="31093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blipFill>
                  <a:blip r:embed="rId14"/>
                  <a:stretch>
                    <a:fillRect t="-19048" r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blipFill>
                  <a:blip r:embed="rId15"/>
                  <a:stretch>
                    <a:fillRect t="-16216" r="-12500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Agrupar 74"/>
            <p:cNvGrpSpPr/>
            <p:nvPr/>
          </p:nvGrpSpPr>
          <p:grpSpPr>
            <a:xfrm rot="20294163">
              <a:off x="5019900" y="1661779"/>
              <a:ext cx="761419" cy="685237"/>
              <a:chOff x="6370635" y="2666709"/>
              <a:chExt cx="377754" cy="343113"/>
            </a:xfrm>
          </p:grpSpPr>
          <p:cxnSp>
            <p:nvCxnSpPr>
              <p:cNvPr id="76" name="Conector de Seta Reta 75"/>
              <p:cNvCxnSpPr/>
              <p:nvPr/>
            </p:nvCxnSpPr>
            <p:spPr>
              <a:xfrm>
                <a:off x="6370635" y="3003331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76"/>
              <p:cNvCxnSpPr/>
              <p:nvPr/>
            </p:nvCxnSpPr>
            <p:spPr>
              <a:xfrm flipV="1">
                <a:off x="6370635" y="2666709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/>
          <p:cNvGrpSpPr/>
          <p:nvPr/>
        </p:nvGrpSpPr>
        <p:grpSpPr>
          <a:xfrm>
            <a:off x="2784339" y="734155"/>
            <a:ext cx="3370927" cy="3647785"/>
            <a:chOff x="1333209" y="2665149"/>
            <a:chExt cx="1687897" cy="180973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809733"/>
              <a:chOff x="-184889" y="1026037"/>
              <a:chExt cx="1687897" cy="180973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510319" y="1104596"/>
                <a:ext cx="12934" cy="1731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 rot="20077527">
            <a:off x="3765355" y="100099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11"/>
                  <a:stretch>
                    <a:fillRect t="-20000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Agrupar 82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85" name="Conector de Seta Reta 84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ector de Seta Reta 83"/>
            <p:cNvCxnSpPr/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 rot="14306642">
            <a:off x="2816459" y="1422360"/>
            <a:ext cx="761419" cy="685237"/>
            <a:chOff x="6370635" y="2666709"/>
            <a:chExt cx="377754" cy="343113"/>
          </a:xfrm>
        </p:grpSpPr>
        <p:cxnSp>
          <p:nvCxnSpPr>
            <p:cNvPr id="53" name="Conector de Seta Reta 5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 rot="9090221">
            <a:off x="2644662" y="3421369"/>
            <a:ext cx="761419" cy="685237"/>
            <a:chOff x="6370635" y="2666709"/>
            <a:chExt cx="377754" cy="343113"/>
          </a:xfrm>
        </p:grpSpPr>
        <p:cxnSp>
          <p:nvCxnSpPr>
            <p:cNvPr id="63" name="Conector de Seta Reta 6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 rot="12420029">
            <a:off x="2396722" y="2051129"/>
            <a:ext cx="761419" cy="685237"/>
            <a:chOff x="6370635" y="2666709"/>
            <a:chExt cx="377754" cy="343113"/>
          </a:xfrm>
        </p:grpSpPr>
        <p:cxnSp>
          <p:nvCxnSpPr>
            <p:cNvPr id="58" name="Conector de Seta Reta 57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1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4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56" grpId="0"/>
      <p:bldP spid="60" grpId="0"/>
      <p:bldP spid="61" grpId="0"/>
      <p:bldP spid="41" grpId="0"/>
      <p:bldP spid="42" grpId="0"/>
      <p:bldP spid="48" grpId="0"/>
      <p:bldP spid="49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957288" y="1597658"/>
            <a:ext cx="377754" cy="343113"/>
            <a:chOff x="6370635" y="2666709"/>
            <a:chExt cx="377754" cy="343113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37663" y="1341134"/>
            <a:ext cx="1687897" cy="1556153"/>
            <a:chOff x="1333209" y="2665149"/>
            <a:chExt cx="1687897" cy="155615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7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o 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986171" y="1304885"/>
            <a:ext cx="165959" cy="1247775"/>
            <a:chOff x="2281717" y="2628900"/>
            <a:chExt cx="165959" cy="124777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o 17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1861504" y="1354743"/>
            <a:ext cx="1687897" cy="1556153"/>
            <a:chOff x="1333209" y="2665149"/>
            <a:chExt cx="1687897" cy="1556153"/>
          </a:xfrm>
        </p:grpSpPr>
        <p:grpSp>
          <p:nvGrpSpPr>
            <p:cNvPr id="26" name="Agrupar 2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31" name="Conector de Seta Reta 3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de Seta Reta 3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aixaDeTexto 3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Elipse 2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V="1">
              <a:off x="2028416" y="3275794"/>
              <a:ext cx="291719" cy="39922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blipFill>
                  <a:blip r:embed="rId17"/>
                  <a:stretch>
                    <a:fillRect l="-2121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o 29"/>
            <p:cNvSpPr/>
            <p:nvPr/>
          </p:nvSpPr>
          <p:spPr>
            <a:xfrm rot="1938108">
              <a:off x="2090892" y="3481813"/>
              <a:ext cx="190057" cy="257798"/>
            </a:xfrm>
            <a:prstGeom prst="arc">
              <a:avLst>
                <a:gd name="adj1" fmla="val 1387042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blipFill>
                <a:blip r:embed="rId18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/>
          <p:cNvGrpSpPr/>
          <p:nvPr/>
        </p:nvGrpSpPr>
        <p:grpSpPr>
          <a:xfrm rot="16200000">
            <a:off x="4100185" y="1532169"/>
            <a:ext cx="377754" cy="343113"/>
            <a:chOff x="6370635" y="2666709"/>
            <a:chExt cx="377754" cy="343113"/>
          </a:xfrm>
        </p:grpSpPr>
        <p:cxnSp>
          <p:nvCxnSpPr>
            <p:cNvPr id="44" name="Conector de Seta Reta 43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/>
          <p:cNvGrpSpPr/>
          <p:nvPr/>
        </p:nvGrpSpPr>
        <p:grpSpPr>
          <a:xfrm>
            <a:off x="3765411" y="1359551"/>
            <a:ext cx="1687897" cy="1556153"/>
            <a:chOff x="1333209" y="2665149"/>
            <a:chExt cx="1687897" cy="1556153"/>
          </a:xfrm>
        </p:grpSpPr>
        <p:grpSp>
          <p:nvGrpSpPr>
            <p:cNvPr id="47" name="Agrupar 46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de Seta Reta 52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CaixaDeTexto 54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CaixaDeTexto 5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Elipse 47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9" name="Conector de Seta Reta 48"/>
            <p:cNvCxnSpPr>
              <a:endCxn id="48" idx="0"/>
            </p:cNvCxnSpPr>
            <p:nvPr/>
          </p:nvCxnSpPr>
          <p:spPr>
            <a:xfrm flipV="1">
              <a:off x="2028416" y="3195728"/>
              <a:ext cx="1" cy="4792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blipFill>
                  <a:blip r:embed="rId19"/>
                  <a:stretch>
                    <a:fillRect l="-2424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blipFill>
                <a:blip r:embed="rId20"/>
                <a:stretch>
                  <a:fillRect l="-8333" t="-23333" r="-47222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Angulado 60"/>
          <p:cNvCxnSpPr/>
          <p:nvPr/>
        </p:nvCxnSpPr>
        <p:spPr>
          <a:xfrm>
            <a:off x="4476527" y="2259663"/>
            <a:ext cx="285044" cy="103531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Agrupar 63"/>
          <p:cNvGrpSpPr/>
          <p:nvPr/>
        </p:nvGrpSpPr>
        <p:grpSpPr>
          <a:xfrm rot="8154164">
            <a:off x="7543588" y="2814204"/>
            <a:ext cx="377754" cy="343113"/>
            <a:chOff x="6370635" y="2666709"/>
            <a:chExt cx="377754" cy="343113"/>
          </a:xfrm>
        </p:grpSpPr>
        <p:cxnSp>
          <p:nvCxnSpPr>
            <p:cNvPr id="65" name="Conector de Seta Reta 6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65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Agrupar 66"/>
          <p:cNvGrpSpPr/>
          <p:nvPr/>
        </p:nvGrpSpPr>
        <p:grpSpPr>
          <a:xfrm>
            <a:off x="5669561" y="1330214"/>
            <a:ext cx="1687897" cy="1556153"/>
            <a:chOff x="1333209" y="2665149"/>
            <a:chExt cx="1687897" cy="1556153"/>
          </a:xfrm>
        </p:grpSpPr>
        <p:grpSp>
          <p:nvGrpSpPr>
            <p:cNvPr id="68" name="Agrupar 67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73" name="Conector de Seta Reta 72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de Seta Reta 73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aixaDeTexto 74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aixaDeTexto 75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CaixaDeTexto 76"/>
                  <p:cNvSpPr txBox="1"/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77" name="CaixaDeTexto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0588" t="-43478" r="-100000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Elipse 6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0" name="Conector de Seta Reta 69"/>
            <p:cNvCxnSpPr>
              <a:endCxn id="69" idx="1"/>
            </p:cNvCxnSpPr>
            <p:nvPr/>
          </p:nvCxnSpPr>
          <p:spPr>
            <a:xfrm flipH="1" flipV="1">
              <a:off x="1646716" y="3345920"/>
              <a:ext cx="381700" cy="32910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blipFill>
                  <a:blip r:embed="rId23"/>
                  <a:stretch>
                    <a:fillRect l="-21212" r="-12121" b="-205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Arco 71"/>
            <p:cNvSpPr/>
            <p:nvPr/>
          </p:nvSpPr>
          <p:spPr>
            <a:xfrm rot="21201080">
              <a:off x="1920390" y="3527113"/>
              <a:ext cx="190057" cy="257798"/>
            </a:xfrm>
            <a:prstGeom prst="arc">
              <a:avLst>
                <a:gd name="adj1" fmla="val 13870420"/>
                <a:gd name="adj2" fmla="val 85836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blipFill>
                <a:blip r:embed="rId24"/>
                <a:stretch>
                  <a:fillRect l="-11429" t="-23333" r="-4857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Agrupar 80"/>
          <p:cNvGrpSpPr/>
          <p:nvPr/>
        </p:nvGrpSpPr>
        <p:grpSpPr>
          <a:xfrm>
            <a:off x="7456103" y="1330214"/>
            <a:ext cx="1687897" cy="1556153"/>
            <a:chOff x="1333209" y="2665149"/>
            <a:chExt cx="1687897" cy="1556153"/>
          </a:xfrm>
        </p:grpSpPr>
        <p:grpSp>
          <p:nvGrpSpPr>
            <p:cNvPr id="82" name="Agrupar 81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87" name="Conector de Seta Reta 8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de Seta Reta 8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CaixaDeTexto 88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CaixaDeTexto 89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CaixaDeTexto 90"/>
                  <p:cNvSpPr txBox="1"/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1" name="CaixaDeTexto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3" name="Elipse 82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de Seta Reta 83"/>
            <p:cNvCxnSpPr>
              <a:endCxn id="83" idx="3"/>
            </p:cNvCxnSpPr>
            <p:nvPr/>
          </p:nvCxnSpPr>
          <p:spPr>
            <a:xfrm flipH="1">
              <a:off x="1646716" y="3675022"/>
              <a:ext cx="381700" cy="3960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blipFill>
                  <a:blip r:embed="rId26"/>
                  <a:stretch>
                    <a:fillRect l="-21212" r="-15152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o 85"/>
            <p:cNvSpPr/>
            <p:nvPr/>
          </p:nvSpPr>
          <p:spPr>
            <a:xfrm rot="20844420">
              <a:off x="1921306" y="3558192"/>
              <a:ext cx="218664" cy="257798"/>
            </a:xfrm>
            <a:prstGeom prst="arc">
              <a:avLst>
                <a:gd name="adj1" fmla="val 939165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 rot="13214322">
            <a:off x="5602319" y="1743154"/>
            <a:ext cx="344154" cy="471671"/>
            <a:chOff x="6370635" y="2666709"/>
            <a:chExt cx="332698" cy="473841"/>
          </a:xfrm>
        </p:grpSpPr>
        <p:cxnSp>
          <p:nvCxnSpPr>
            <p:cNvPr id="94" name="Conector de Seta Reta 93"/>
            <p:cNvCxnSpPr/>
            <p:nvPr/>
          </p:nvCxnSpPr>
          <p:spPr>
            <a:xfrm rot="8385678" flipH="1" flipV="1">
              <a:off x="6404986" y="2882013"/>
              <a:ext cx="298347" cy="258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ixaDeTexto 95"/>
              <p:cNvSpPr txBox="1"/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6" name="CaixaDeTexto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blipFill>
                <a:blip r:embed="rId27"/>
                <a:stretch>
                  <a:fillRect l="-11765" t="-19355" r="-4705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ixaDeTexto 96"/>
              <p:cNvSpPr txBox="1"/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7" name="CaixaDe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/>
          <p:cNvGrpSpPr/>
          <p:nvPr/>
        </p:nvGrpSpPr>
        <p:grpSpPr>
          <a:xfrm rot="18277678">
            <a:off x="2629774" y="1554528"/>
            <a:ext cx="377754" cy="343113"/>
            <a:chOff x="6370635" y="2666709"/>
            <a:chExt cx="377754" cy="343113"/>
          </a:xfrm>
        </p:grpSpPr>
        <p:cxnSp>
          <p:nvCxnSpPr>
            <p:cNvPr id="23" name="Conector de Seta Reta 2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2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0" grpId="0"/>
      <p:bldP spid="41" grpId="0"/>
      <p:bldP spid="57" grpId="0"/>
      <p:bldP spid="58" grpId="0"/>
      <p:bldP spid="78" grpId="0"/>
      <p:bldP spid="79" grpId="0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33734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Relações entre as variáreis lineares e angulares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482123"/>
            <a:ext cx="290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𝑎𝑟𝑐𝑜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blipFill>
                <a:blip r:embed="rId2"/>
                <a:stretch>
                  <a:fillRect l="-1220" r="-203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47449" y="482123"/>
                <a:ext cx="156581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𝑟𝑎𝑑𝑖𝑎𝑛𝑜𝑠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482123"/>
                <a:ext cx="156581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1482620" y="105101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blipFill>
                <a:blip r:embed="rId5"/>
                <a:stretch>
                  <a:fillRect l="-3053" r="-15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12770" y="881738"/>
                <a:ext cx="26705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𝑡𝑎𝑛𝑔𝑒𝑛𝑐𝑖𝑎𝑙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70" y="881738"/>
                <a:ext cx="267053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459113" y="909106"/>
                <a:ext cx="24442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𝑎𝑛𝑔𝑢𝑙𝑎𝑟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13" y="909106"/>
                <a:ext cx="244425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𝑑𝑖𝑓𝑒𝑟𝑒𝑛𝑐𝑖𝑎𝑛𝑑𝑜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2956981" y="162748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blipFill>
                <a:blip r:embed="rId9"/>
                <a:stretch>
                  <a:fillRect l="-2344" r="-156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18876939">
            <a:off x="1233243" y="2279624"/>
            <a:ext cx="377754" cy="343113"/>
            <a:chOff x="6370635" y="2666709"/>
            <a:chExt cx="377754" cy="343113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313618" y="2023100"/>
            <a:ext cx="1687897" cy="1556153"/>
            <a:chOff x="1333209" y="2665149"/>
            <a:chExt cx="1687897" cy="1556153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Elipse 2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>
              <a:endCxn id="29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o 3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262126" y="1986851"/>
            <a:ext cx="165959" cy="1247775"/>
            <a:chOff x="2281717" y="2628900"/>
            <a:chExt cx="165959" cy="1247775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333" t="-19355" r="-47222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blipFill>
                <a:blip r:embed="rId17"/>
                <a:stretch>
                  <a:fillRect l="-270" t="-45652" r="-15135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blipFill>
                <a:blip r:embed="rId18"/>
                <a:stretch>
                  <a:fillRect t="-48889" r="-1315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𝐌𝐂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𝑝𝑎𝑟𝑡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𝑐𝑢𝑙𝑎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blipFill>
                <a:blip r:embed="rId19"/>
                <a:stretch>
                  <a:fillRect l="-677" t="-40000" r="-490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144883" y="3826086"/>
            <a:ext cx="171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cadeia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o vetor unitário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está mudando de direção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blipFill>
                <a:blip r:embed="rId22"/>
                <a:stretch>
                  <a:fillRect l="-104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135759" y="1353986"/>
                <a:ext cx="3951851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1353986"/>
                <a:ext cx="3951851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469587" y="1543507"/>
            <a:ext cx="299078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Uau! Então simplifica tudo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blipFill>
                <a:blip r:embed="rId5"/>
                <a:stretch>
                  <a:fillRect l="-4291" t="-48889" r="-690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𝑡𝑒𝑚𝑜𝑠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blipFill>
                <a:blip r:embed="rId6"/>
                <a:stretch>
                  <a:fillRect l="-244" r="-244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0820" y="2752626"/>
                <a:ext cx="3720890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2752626"/>
                <a:ext cx="3720890" cy="55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4314372" y="2874444"/>
            <a:ext cx="492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+ aceleração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centrípeta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13419" y="2400529"/>
            <a:ext cx="50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indica que o vetor aponta para o centro </a:t>
            </a:r>
          </a:p>
        </p:txBody>
      </p:sp>
      <p:sp>
        <p:nvSpPr>
          <p:cNvPr id="11" name="Seta para a Direita 10"/>
          <p:cNvSpPr/>
          <p:nvPr/>
        </p:nvSpPr>
        <p:spPr>
          <a:xfrm rot="5239007">
            <a:off x="1437694" y="2746466"/>
            <a:ext cx="202951" cy="1310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885224" y="3651966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blipFill>
                <a:blip r:embed="rId9"/>
                <a:stretch>
                  <a:fillRect l="-2410" t="-4444" r="-120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6038031" y="3531709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seção 4.5 HRK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 corpo rígido em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tangenciais em diferentes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posições (raios diferentes) são diferentes, mas todos os pontos giram com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mesma velocidade angular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blipFill>
                <a:blip r:embed="rId11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FA63494-522D-43D6-8D41-E3E025070241}"/>
              </a:ext>
            </a:extLst>
          </p:cNvPr>
          <p:cNvGrpSpPr/>
          <p:nvPr/>
        </p:nvGrpSpPr>
        <p:grpSpPr>
          <a:xfrm>
            <a:off x="5770768" y="379164"/>
            <a:ext cx="2845586" cy="933418"/>
            <a:chOff x="5770768" y="379164"/>
            <a:chExt cx="2845586" cy="93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/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A89D8A8-F127-4DDA-9203-30EA2B83BD33}"/>
                </a:ext>
              </a:extLst>
            </p:cNvPr>
            <p:cNvSpPr txBox="1"/>
            <p:nvPr/>
          </p:nvSpPr>
          <p:spPr>
            <a:xfrm>
              <a:off x="6031006" y="379164"/>
              <a:ext cx="2073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slide anterior: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A8DD40A-D159-4C6C-B57B-2427965B46AA}"/>
              </a:ext>
            </a:extLst>
          </p:cNvPr>
          <p:cNvGrpSpPr/>
          <p:nvPr/>
        </p:nvGrpSpPr>
        <p:grpSpPr>
          <a:xfrm>
            <a:off x="0" y="3424803"/>
            <a:ext cx="2506791" cy="754759"/>
            <a:chOff x="0" y="3424803"/>
            <a:chExt cx="2506791" cy="75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EB99400E-35EC-4F97-B8F6-BC69FFD36D80}"/>
                </a:ext>
              </a:extLst>
            </p:cNvPr>
            <p:cNvSpPr/>
            <p:nvPr/>
          </p:nvSpPr>
          <p:spPr>
            <a:xfrm>
              <a:off x="0" y="3507384"/>
              <a:ext cx="1218781" cy="672178"/>
            </a:xfrm>
            <a:prstGeom prst="wedgeRectCallout">
              <a:avLst>
                <a:gd name="adj1" fmla="val 83894"/>
                <a:gd name="adj2" fmla="val -74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 da aceleração radial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8619"/>
            <a:ext cx="890259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disco de CD de música (“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compact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disk/digital áudio”) possui raios interno e externo para o material gravado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2,50 e 5,80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respectivamente. As linhas da varredura em espiral estão separadas em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1,60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μm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Durante a execução, o disco é varrido a uma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velocidade </a:t>
            </a: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linear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constante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iniciando na borda interna e progredindo para a externa. A velocidade angular na borda interna é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50,0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       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 a velocidade angular na borda externa</a:t>
            </a:r>
            <a:endParaRPr lang="pt-BR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9801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13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7918396" y="1326273"/>
            <a:ext cx="984202" cy="949301"/>
            <a:chOff x="5416598" y="1835780"/>
            <a:chExt cx="984202" cy="949301"/>
          </a:xfrm>
        </p:grpSpPr>
        <p:grpSp>
          <p:nvGrpSpPr>
            <p:cNvPr id="24" name="Agrupar 23"/>
            <p:cNvGrpSpPr/>
            <p:nvPr/>
          </p:nvGrpSpPr>
          <p:grpSpPr>
            <a:xfrm>
              <a:off x="5416598" y="1835780"/>
              <a:ext cx="984202" cy="949301"/>
              <a:chOff x="5416598" y="1835780"/>
              <a:chExt cx="984202" cy="949301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5416598" y="1835780"/>
                <a:ext cx="984202" cy="949301"/>
              </a:xfrm>
              <a:prstGeom prst="ellipse">
                <a:avLst/>
              </a:prstGeom>
              <a:solidFill>
                <a:srgbClr val="C0C1B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5670792" y="2087647"/>
                <a:ext cx="475814" cy="4455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endCxn id="20" idx="6"/>
              </p:cNvCxnSpPr>
              <p:nvPr/>
            </p:nvCxnSpPr>
            <p:spPr>
              <a:xfrm flipV="1">
                <a:off x="5908699" y="2310430"/>
                <a:ext cx="237907" cy="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>
                <a:endCxn id="19" idx="0"/>
              </p:cNvCxnSpPr>
              <p:nvPr/>
            </p:nvCxnSpPr>
            <p:spPr>
              <a:xfrm flipV="1">
                <a:off x="5908699" y="1835780"/>
                <a:ext cx="0" cy="474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5907881" y="2296777"/>
                  <a:ext cx="18389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881" y="2296777"/>
                  <a:ext cx="18389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6667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690904" y="1875591"/>
                  <a:ext cx="18806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904" y="1875591"/>
                  <a:ext cx="188065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129" r="-6452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/>
              <p:cNvSpPr txBox="1"/>
              <p:nvPr/>
            </p:nvSpPr>
            <p:spPr>
              <a:xfrm>
                <a:off x="54150" y="1901579"/>
                <a:ext cx="7160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" y="1901579"/>
                <a:ext cx="716029" cy="246221"/>
              </a:xfrm>
              <a:prstGeom prst="rect">
                <a:avLst/>
              </a:prstGeom>
              <a:blipFill>
                <a:blip r:embed="rId4"/>
                <a:stretch>
                  <a:fillRect l="-4274" r="-3419" b="-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/>
              <p:cNvSpPr txBox="1"/>
              <p:nvPr/>
            </p:nvSpPr>
            <p:spPr>
              <a:xfrm>
                <a:off x="57221" y="2207148"/>
                <a:ext cx="2426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=50,0×2,5=125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2207148"/>
                <a:ext cx="2426754" cy="246221"/>
              </a:xfrm>
              <a:prstGeom prst="rect">
                <a:avLst/>
              </a:prstGeom>
              <a:blipFill>
                <a:blip r:embed="rId5"/>
                <a:stretch>
                  <a:fillRect l="-503" r="-75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aixaDeTexto 30"/>
              <p:cNvSpPr txBox="1"/>
              <p:nvPr/>
            </p:nvSpPr>
            <p:spPr>
              <a:xfrm>
                <a:off x="57221" y="2489584"/>
                <a:ext cx="15199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2489584"/>
                <a:ext cx="1519967" cy="246221"/>
              </a:xfrm>
              <a:prstGeom prst="rect">
                <a:avLst/>
              </a:prstGeom>
              <a:blipFill>
                <a:blip r:embed="rId6"/>
                <a:stretch>
                  <a:fillRect l="-1200" r="-400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2000534" y="2493955"/>
                <a:ext cx="21857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50,0×2,5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(5,80)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34" y="2493955"/>
                <a:ext cx="2185727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eta para a Direita 32"/>
          <p:cNvSpPr/>
          <p:nvPr/>
        </p:nvSpPr>
        <p:spPr>
          <a:xfrm>
            <a:off x="4280715" y="255961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tângulo 33"/>
              <p:cNvSpPr/>
              <p:nvPr/>
            </p:nvSpPr>
            <p:spPr>
              <a:xfrm>
                <a:off x="4788340" y="2516136"/>
                <a:ext cx="166013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=21,6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40" y="2516136"/>
                <a:ext cx="1660133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/>
          <p:cNvSpPr/>
          <p:nvPr/>
        </p:nvSpPr>
        <p:spPr>
          <a:xfrm>
            <a:off x="-62159" y="2795153"/>
            <a:ext cx="3533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Qual o comprimento total da varredura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/>
              <p:cNvSpPr txBox="1"/>
              <p:nvPr/>
            </p:nvSpPr>
            <p:spPr>
              <a:xfrm>
                <a:off x="3471181" y="2835960"/>
                <a:ext cx="1277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81" y="2835960"/>
                <a:ext cx="1277914" cy="246221"/>
              </a:xfrm>
              <a:prstGeom prst="rect">
                <a:avLst/>
              </a:prstGeom>
              <a:blipFill>
                <a:blip r:embed="rId9"/>
                <a:stretch>
                  <a:fillRect l="-2381" r="-2381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ixaDeTexto 36"/>
              <p:cNvSpPr txBox="1"/>
              <p:nvPr/>
            </p:nvSpPr>
            <p:spPr>
              <a:xfrm>
                <a:off x="57221" y="3195795"/>
                <a:ext cx="2723438" cy="502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𝑛𝑐𝑖𝑎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𝑠𝑢𝑙𝑐𝑜𝑠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3195795"/>
                <a:ext cx="2723438" cy="502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/>
              <p:cNvSpPr txBox="1"/>
              <p:nvPr/>
            </p:nvSpPr>
            <p:spPr>
              <a:xfrm>
                <a:off x="2873453" y="3138288"/>
                <a:ext cx="1195455" cy="58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53" y="3138288"/>
                <a:ext cx="1195455" cy="5890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4186261" y="3203450"/>
                <a:ext cx="2050368" cy="523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61" y="3203450"/>
                <a:ext cx="2050368" cy="5239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57221" y="3846524"/>
                <a:ext cx="4232249" cy="446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((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3846524"/>
                <a:ext cx="4232249" cy="446084"/>
              </a:xfrm>
              <a:prstGeom prst="rect">
                <a:avLst/>
              </a:prstGeom>
              <a:blipFill>
                <a:blip r:embed="rId13"/>
                <a:stretch>
                  <a:fillRect l="-432" r="-1007" b="-82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/>
              <p:cNvSpPr txBox="1"/>
              <p:nvPr/>
            </p:nvSpPr>
            <p:spPr>
              <a:xfrm>
                <a:off x="5251377" y="3919360"/>
                <a:ext cx="109927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=5378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77" y="3919360"/>
                <a:ext cx="1099275" cy="246221"/>
              </a:xfrm>
              <a:prstGeom prst="rect">
                <a:avLst/>
              </a:prstGeom>
              <a:blipFill>
                <a:blip r:embed="rId14"/>
                <a:stretch>
                  <a:fillRect l="-3315" r="-165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/>
          <p:cNvSpPr txBox="1"/>
          <p:nvPr/>
        </p:nvSpPr>
        <p:spPr>
          <a:xfrm>
            <a:off x="57221" y="4434407"/>
            <a:ext cx="313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</a:rPr>
              <a:t>Qual o tempo de execução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2975039" y="4362504"/>
                <a:ext cx="770378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9" y="4362504"/>
                <a:ext cx="770378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ixaDeTexto 43"/>
              <p:cNvSpPr txBox="1"/>
              <p:nvPr/>
            </p:nvSpPr>
            <p:spPr>
              <a:xfrm>
                <a:off x="3745417" y="4357502"/>
                <a:ext cx="2605235" cy="509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5378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=4302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417" y="4357502"/>
                <a:ext cx="2605235" cy="5091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6448473" y="4468205"/>
                <a:ext cx="1561316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horas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73" y="4468205"/>
                <a:ext cx="1561316" cy="246221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F66D2C73-F6EC-4876-A9E7-CB40EBC0BDCD}"/>
              </a:ext>
            </a:extLst>
          </p:cNvPr>
          <p:cNvGrpSpPr/>
          <p:nvPr/>
        </p:nvGrpSpPr>
        <p:grpSpPr>
          <a:xfrm>
            <a:off x="1007268" y="1846857"/>
            <a:ext cx="5060831" cy="338554"/>
            <a:chOff x="1007268" y="1846857"/>
            <a:chExt cx="5060831" cy="3385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5043203" y="1870801"/>
                  <a:ext cx="1024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203" y="1870801"/>
                  <a:ext cx="102489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976" r="-29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C8D4F028-66B7-44DB-ADF5-299C93A3D984}"/>
                </a:ext>
              </a:extLst>
            </p:cNvPr>
            <p:cNvSpPr txBox="1"/>
            <p:nvPr/>
          </p:nvSpPr>
          <p:spPr>
            <a:xfrm>
              <a:off x="1007268" y="1846857"/>
              <a:ext cx="40824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ea typeface="CG Times"/>
                  <a:cs typeface="Times New Roman" panose="02020603050405020304" pitchFamily="18" charset="0"/>
                </a:rPr>
                <a:t>da velocidade angular na borda interna, usando  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46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/>
      <p:bldP spid="43" grpId="0"/>
      <p:bldP spid="44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7" y="402321"/>
            <a:ext cx="84465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VII - trigonometria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da lista 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Próximo questionário – trigonometria, abre hoje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– cinemática rotacional – entrega hoje dia 08/10.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– estará no ar depois do feriado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do </a:t>
            </a:r>
            <a:r>
              <a:rPr lang="pt-BR" sz="1600" dirty="0">
                <a:solidFill>
                  <a:srgbClr val="FF0000"/>
                </a:solidFill>
              </a:rPr>
              <a:t>Encontro da Licenciatura em Física - IFUSP em 2020 dias 10-16 outubro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28496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44" y="12166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89647"/>
            <a:ext cx="8976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(RHK E.14) Número de rotações a partir do gráfico de velocidade angular</a:t>
            </a:r>
          </a:p>
          <a:p>
            <a:pPr hangingPunct="0">
              <a:spcAft>
                <a:spcPts val="600"/>
              </a:spcAft>
              <a:tabLst>
                <a:tab pos="180340" algn="l"/>
              </a:tabLs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parte de uma inspeção de manutenção, a turbina de um motor a jato é posta a girar de acordo com o gráfico mostrado na figura ao lado. 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número de revoluções durante esse teste.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38233"/>
              </p:ext>
            </p:extLst>
          </p:nvPr>
        </p:nvGraphicFramePr>
        <p:xfrm>
          <a:off x="122938" y="1468505"/>
          <a:ext cx="4107035" cy="236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4562319" y="1096312"/>
                <a:ext cx="33536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19" y="1096312"/>
                <a:ext cx="3353675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4581682" y="1729753"/>
                <a:ext cx="3188052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82" y="1729753"/>
                <a:ext cx="3188052" cy="285912"/>
              </a:xfrm>
              <a:prstGeom prst="rect">
                <a:avLst/>
              </a:prstGeom>
              <a:blipFill>
                <a:blip r:embed="rId4"/>
                <a:stretch>
                  <a:fillRect l="-1147" t="-10638" r="-1530" b="-34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581682" y="2122807"/>
                <a:ext cx="3654526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82" y="2122807"/>
                <a:ext cx="3654526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4386682" y="3015031"/>
                <a:ext cx="4392934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3000</m:t>
                      </m:r>
                      <m:f>
                        <m:fPr>
                          <m:ctrlPr>
                            <a:rPr lang="pt-BR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82" y="3015031"/>
                <a:ext cx="4392934" cy="537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5298246" y="3887420"/>
                <a:ext cx="234596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246" y="3887420"/>
                <a:ext cx="2345963" cy="276999"/>
              </a:xfrm>
              <a:prstGeom prst="rect">
                <a:avLst/>
              </a:prstGeom>
              <a:blipFill>
                <a:blip r:embed="rId7"/>
                <a:stretch>
                  <a:fillRect l="-1818" t="-4444" r="-311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2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052520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344771" y="433331"/>
            <a:ext cx="1463536" cy="1584803"/>
            <a:chOff x="39472" y="1026037"/>
            <a:chExt cx="1463536" cy="1584803"/>
          </a:xfrm>
        </p:grpSpPr>
        <p:cxnSp>
          <p:nvCxnSpPr>
            <p:cNvPr id="5" name="Conector de Seta Reta 4"/>
            <p:cNvCxnSpPr/>
            <p:nvPr/>
          </p:nvCxnSpPr>
          <p:spPr>
            <a:xfrm flipH="1" flipV="1">
              <a:off x="510318" y="110459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510317" y="202345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9472" y="2306679"/>
                  <a:ext cx="179984" cy="2518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2" y="2306679"/>
                  <a:ext cx="179984" cy="251874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0000" b="-380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 flipH="1">
              <a:off x="222051" y="202154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924332" y="2258984"/>
                  <a:ext cx="1646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32" y="2258984"/>
                  <a:ext cx="164660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22222" r="-18519" b="-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275570" y="2029680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570" y="2029680"/>
                  <a:ext cx="19454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39853" y="102603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53" y="1026037"/>
                  <a:ext cx="23403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8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Elipse 12"/>
            <p:cNvSpPr/>
            <p:nvPr/>
          </p:nvSpPr>
          <p:spPr>
            <a:xfrm>
              <a:off x="1000023" y="2162969"/>
              <a:ext cx="100256" cy="96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530174" y="2063334"/>
                  <a:ext cx="1599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74" y="2063334"/>
                  <a:ext cx="15998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923" t="-34146" r="-100000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de Seta Reta 11"/>
            <p:cNvCxnSpPr/>
            <p:nvPr/>
          </p:nvCxnSpPr>
          <p:spPr>
            <a:xfrm>
              <a:off x="510317" y="2038367"/>
              <a:ext cx="539834" cy="16468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lipse 3"/>
          <p:cNvSpPr/>
          <p:nvPr/>
        </p:nvSpPr>
        <p:spPr>
          <a:xfrm>
            <a:off x="129133" y="1204512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flipV="1">
            <a:off x="746438" y="1015269"/>
            <a:ext cx="127363" cy="43658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46438" y="808351"/>
                <a:ext cx="471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8" y="808351"/>
                <a:ext cx="4718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2109347" y="604214"/>
            <a:ext cx="1056746" cy="1346198"/>
            <a:chOff x="4631267" y="1500187"/>
            <a:chExt cx="1440920" cy="2143125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24" name="Retângulo 23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" name="Conector de Seta Reta 14"/>
          <p:cNvCxnSpPr/>
          <p:nvPr/>
        </p:nvCxnSpPr>
        <p:spPr>
          <a:xfrm flipH="1" flipV="1">
            <a:off x="2542413" y="44766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460783" y="537759"/>
                <a:ext cx="471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83" y="537759"/>
                <a:ext cx="4718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3855865" y="818712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167015" y="1214974"/>
                <a:ext cx="1078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15" y="1214974"/>
                <a:ext cx="1078821" cy="276999"/>
              </a:xfrm>
              <a:prstGeom prst="rect">
                <a:avLst/>
              </a:prstGeom>
              <a:blipFill>
                <a:blip r:embed="rId12"/>
                <a:stretch>
                  <a:fillRect l="-2260" r="-2260"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88858" y="633426"/>
                <a:ext cx="108779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58" y="633426"/>
                <a:ext cx="1087798" cy="312458"/>
              </a:xfrm>
              <a:prstGeom prst="rect">
                <a:avLst/>
              </a:prstGeom>
              <a:blipFill>
                <a:blip r:embed="rId13"/>
                <a:stretch>
                  <a:fillRect l="-3911" t="-43137" r="-31285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01994" y="2028613"/>
                <a:ext cx="2318263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4" y="2028613"/>
                <a:ext cx="2318263" cy="10204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6325470" y="1039077"/>
                <a:ext cx="2081146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470" y="1039077"/>
                <a:ext cx="2081146" cy="346249"/>
              </a:xfrm>
              <a:prstGeom prst="rect">
                <a:avLst/>
              </a:prstGeom>
              <a:blipFill>
                <a:blip r:embed="rId15"/>
                <a:stretch>
                  <a:fillRect l="-2053" t="-35088" r="-2053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346628" y="1484616"/>
                <a:ext cx="2059988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28" y="1484616"/>
                <a:ext cx="2059988" cy="346249"/>
              </a:xfrm>
              <a:prstGeom prst="rect">
                <a:avLst/>
              </a:prstGeom>
              <a:blipFill>
                <a:blip r:embed="rId16"/>
                <a:stretch>
                  <a:fillRect l="-1775" t="-25000" r="-2071" b="-17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857327" y="1971463"/>
                <a:ext cx="3267048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27" y="1971463"/>
                <a:ext cx="3267048" cy="10204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>
            <a:off x="3806750" y="2102613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4294126" y="2153136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701816" y="2058439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309679" y="2131417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Determinante da matriz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134062" y="3154021"/>
                <a:ext cx="3601102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62" y="3154021"/>
                <a:ext cx="3601102" cy="346249"/>
              </a:xfrm>
              <a:prstGeom prst="rect">
                <a:avLst/>
              </a:prstGeom>
              <a:blipFill>
                <a:blip r:embed="rId18"/>
                <a:stretch>
                  <a:fillRect t="-35088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 42"/>
          <p:cNvSpPr/>
          <p:nvPr/>
        </p:nvSpPr>
        <p:spPr>
          <a:xfrm>
            <a:off x="116320" y="811"/>
            <a:ext cx="2752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4145097" y="1971463"/>
            <a:ext cx="1571372" cy="1083088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588477" y="2017013"/>
            <a:ext cx="1535898" cy="106962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639242" y="1905520"/>
            <a:ext cx="1740157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109347" y="3519008"/>
                <a:ext cx="6246587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47" y="3519008"/>
                <a:ext cx="6246587" cy="346249"/>
              </a:xfrm>
              <a:prstGeom prst="rect">
                <a:avLst/>
              </a:prstGeom>
              <a:blipFill>
                <a:blip r:embed="rId19"/>
                <a:stretch>
                  <a:fillRect t="-35088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ixaDeTexto 59"/>
          <p:cNvSpPr txBox="1"/>
          <p:nvPr/>
        </p:nvSpPr>
        <p:spPr>
          <a:xfrm>
            <a:off x="129133" y="416296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3553500" y="3917405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00" y="3917405"/>
                <a:ext cx="1009635" cy="374974"/>
              </a:xfrm>
              <a:prstGeom prst="rect">
                <a:avLst/>
              </a:prstGeom>
              <a:blipFill>
                <a:blip r:embed="rId20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547816" y="4208260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16" y="4208260"/>
                <a:ext cx="1009635" cy="374974"/>
              </a:xfrm>
              <a:prstGeom prst="rect">
                <a:avLst/>
              </a:prstGeom>
              <a:blipFill>
                <a:blip r:embed="rId21"/>
                <a:stretch>
                  <a:fillRect t="-1613" r="-22289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542132" y="4482273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32" y="4482273"/>
                <a:ext cx="1009635" cy="374974"/>
              </a:xfrm>
              <a:prstGeom prst="rect">
                <a:avLst/>
              </a:prstGeom>
              <a:blipFill>
                <a:blip r:embed="rId22"/>
                <a:stretch>
                  <a:fillRect t="-1613" r="-23494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5183104" y="3917405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04" y="3917405"/>
                <a:ext cx="1163524" cy="374974"/>
              </a:xfrm>
              <a:prstGeom prst="rect">
                <a:avLst/>
              </a:prstGeom>
              <a:blipFill>
                <a:blip r:embed="rId23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177420" y="4208260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20" y="4208260"/>
                <a:ext cx="1163524" cy="374974"/>
              </a:xfrm>
              <a:prstGeom prst="rect">
                <a:avLst/>
              </a:prstGeom>
              <a:blipFill>
                <a:blip r:embed="rId24"/>
                <a:stretch>
                  <a:fillRect t="-1613" r="-19895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5171736" y="4482273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36" y="4482273"/>
                <a:ext cx="1163524" cy="374974"/>
              </a:xfrm>
              <a:prstGeom prst="rect">
                <a:avLst/>
              </a:prstGeom>
              <a:blipFill>
                <a:blip r:embed="rId25"/>
                <a:stretch>
                  <a:fillRect t="-1613" r="-20419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/>
              <p:cNvSpPr/>
              <p:nvPr/>
            </p:nvSpPr>
            <p:spPr>
              <a:xfrm>
                <a:off x="5295934" y="3115796"/>
                <a:ext cx="287251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Retâ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34" y="3115796"/>
                <a:ext cx="2872518" cy="438582"/>
              </a:xfrm>
              <a:prstGeom prst="rect">
                <a:avLst/>
              </a:prstGeom>
              <a:blipFill>
                <a:blip r:embed="rId26"/>
                <a:stretch>
                  <a:fillRect t="-8333"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/>
          <p:cNvGrpSpPr/>
          <p:nvPr/>
        </p:nvGrpSpPr>
        <p:grpSpPr>
          <a:xfrm>
            <a:off x="1703112" y="3850061"/>
            <a:ext cx="6788980" cy="1106568"/>
            <a:chOff x="1703112" y="3850061"/>
            <a:chExt cx="6788980" cy="1106568"/>
          </a:xfrm>
        </p:grpSpPr>
        <p:sp>
          <p:nvSpPr>
            <p:cNvPr id="2" name="Elipse 1"/>
            <p:cNvSpPr/>
            <p:nvPr/>
          </p:nvSpPr>
          <p:spPr>
            <a:xfrm>
              <a:off x="3411658" y="3865257"/>
              <a:ext cx="1362141" cy="109137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/>
            <p:cNvSpPr/>
            <p:nvPr/>
          </p:nvSpPr>
          <p:spPr>
            <a:xfrm>
              <a:off x="5054093" y="3850061"/>
              <a:ext cx="1462821" cy="109137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 Explicativo Retangular com Cantos Arredondados 15"/>
                <p:cNvSpPr/>
                <p:nvPr/>
              </p:nvSpPr>
              <p:spPr>
                <a:xfrm>
                  <a:off x="1703112" y="3917405"/>
                  <a:ext cx="1462982" cy="830338"/>
                </a:xfrm>
                <a:prstGeom prst="wedgeRoundRectCallout">
                  <a:avLst>
                    <a:gd name="adj1" fmla="val 67960"/>
                    <a:gd name="adj2" fmla="val -4007"/>
                    <a:gd name="adj3" fmla="val 16667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permutações cíclicas de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Texto Explicativo Retangular com Cantos Arredondados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112" y="3917405"/>
                  <a:ext cx="1462982" cy="830338"/>
                </a:xfrm>
                <a:prstGeom prst="wedgeRoundRectCallout">
                  <a:avLst>
                    <a:gd name="adj1" fmla="val 67960"/>
                    <a:gd name="adj2" fmla="val -4007"/>
                    <a:gd name="adj3" fmla="val 16667"/>
                  </a:avLst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 Explicativo Retangular com Cantos Arredondados 48"/>
                <p:cNvSpPr/>
                <p:nvPr/>
              </p:nvSpPr>
              <p:spPr>
                <a:xfrm>
                  <a:off x="6987054" y="3863805"/>
                  <a:ext cx="1505038" cy="953550"/>
                </a:xfrm>
                <a:prstGeom prst="wedgeRoundRectCallout">
                  <a:avLst>
                    <a:gd name="adj1" fmla="val -80855"/>
                    <a:gd name="adj2" fmla="val 10851"/>
                    <a:gd name="adj3" fmla="val 1666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permutações não cíclicas (anticíclicas) de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9" name="Texto Explicativo Retangular com Cantos Arredondados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054" y="3863805"/>
                  <a:ext cx="1505038" cy="953550"/>
                </a:xfrm>
                <a:prstGeom prst="wedgeRoundRectCallout">
                  <a:avLst>
                    <a:gd name="adj1" fmla="val -80855"/>
                    <a:gd name="adj2" fmla="val 10851"/>
                    <a:gd name="adj3" fmla="val 16667"/>
                  </a:avLst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78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2" grpId="0"/>
      <p:bldP spid="54" grpId="0"/>
      <p:bldP spid="60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85749" y="1592972"/>
                <a:ext cx="164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49" y="1592972"/>
                <a:ext cx="164660" cy="215444"/>
              </a:xfrm>
              <a:prstGeom prst="rect">
                <a:avLst/>
              </a:prstGeom>
              <a:blipFill>
                <a:blip r:embed="rId2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304621" y="1044247"/>
            <a:ext cx="1463536" cy="1584803"/>
            <a:chOff x="304621" y="606287"/>
            <a:chExt cx="1463536" cy="1584803"/>
          </a:xfrm>
        </p:grpSpPr>
        <p:cxnSp>
          <p:nvCxnSpPr>
            <p:cNvPr id="5" name="Conector de Seta Reta 4"/>
            <p:cNvCxnSpPr/>
            <p:nvPr/>
          </p:nvCxnSpPr>
          <p:spPr>
            <a:xfrm flipH="1" flipV="1">
              <a:off x="775467" y="68484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775466" y="160370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 flipH="1">
              <a:off x="487200" y="160179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15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Elipse 12"/>
          <p:cNvSpPr/>
          <p:nvPr/>
        </p:nvSpPr>
        <p:spPr>
          <a:xfrm>
            <a:off x="1417988" y="1628362"/>
            <a:ext cx="100256" cy="96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/>
          <p:cNvGrpSpPr/>
          <p:nvPr/>
        </p:nvGrpSpPr>
        <p:grpSpPr>
          <a:xfrm>
            <a:off x="762996" y="1467347"/>
            <a:ext cx="718360" cy="215444"/>
            <a:chOff x="891490" y="1889660"/>
            <a:chExt cx="718360" cy="215444"/>
          </a:xfrm>
        </p:grpSpPr>
        <p:cxnSp>
          <p:nvCxnSpPr>
            <p:cNvPr id="12" name="Conector de Seta Reta 11"/>
            <p:cNvCxnSpPr/>
            <p:nvPr/>
          </p:nvCxnSpPr>
          <p:spPr>
            <a:xfrm>
              <a:off x="891490" y="2093216"/>
              <a:ext cx="718360" cy="103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920693" y="1889660"/>
                  <a:ext cx="5510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693" y="1889660"/>
                  <a:ext cx="551048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444" r="-4444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lipse 3"/>
          <p:cNvSpPr/>
          <p:nvPr/>
        </p:nvSpPr>
        <p:spPr>
          <a:xfrm>
            <a:off x="53639" y="1407946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778936" y="1679572"/>
            <a:ext cx="679470" cy="358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137547" y="1807447"/>
                <a:ext cx="159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47" y="1807447"/>
                <a:ext cx="159980" cy="246221"/>
              </a:xfrm>
              <a:prstGeom prst="rect">
                <a:avLst/>
              </a:prstGeom>
              <a:blipFill>
                <a:blip r:embed="rId7"/>
                <a:stretch>
                  <a:fillRect l="-30769" t="-34146" r="-9615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862818" y="1681113"/>
                <a:ext cx="15594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8" y="1681113"/>
                <a:ext cx="155940" cy="215444"/>
              </a:xfrm>
              <a:prstGeom prst="rect">
                <a:avLst/>
              </a:prstGeom>
              <a:blipFill>
                <a:blip r:embed="rId8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o 25"/>
          <p:cNvSpPr/>
          <p:nvPr/>
        </p:nvSpPr>
        <p:spPr>
          <a:xfrm rot="1938108">
            <a:off x="717345" y="1901060"/>
            <a:ext cx="190057" cy="254219"/>
          </a:xfrm>
          <a:prstGeom prst="arc">
            <a:avLst>
              <a:gd name="adj1" fmla="val 13001017"/>
              <a:gd name="adj2" fmla="val 1778396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de Seta Reta 26"/>
          <p:cNvCxnSpPr/>
          <p:nvPr/>
        </p:nvCxnSpPr>
        <p:spPr>
          <a:xfrm flipH="1" flipV="1">
            <a:off x="775466" y="1679572"/>
            <a:ext cx="3470" cy="36208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01534" y="1530141"/>
                <a:ext cx="3979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4" y="1530141"/>
                <a:ext cx="39793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de Seta Reta 30"/>
          <p:cNvCxnSpPr/>
          <p:nvPr/>
        </p:nvCxnSpPr>
        <p:spPr>
          <a:xfrm flipV="1">
            <a:off x="1476963" y="1285949"/>
            <a:ext cx="173446" cy="382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428843" y="1285950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43" y="1285950"/>
                <a:ext cx="195886" cy="276999"/>
              </a:xfrm>
              <a:prstGeom prst="rect">
                <a:avLst/>
              </a:prstGeom>
              <a:blipFill>
                <a:blip r:embed="rId10"/>
                <a:stretch>
                  <a:fillRect l="-24242" t="-46667" r="-9697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/>
          <p:cNvGrpSpPr/>
          <p:nvPr/>
        </p:nvGrpSpPr>
        <p:grpSpPr>
          <a:xfrm>
            <a:off x="2708096" y="1104155"/>
            <a:ext cx="1463536" cy="1584803"/>
            <a:chOff x="304621" y="606287"/>
            <a:chExt cx="1463536" cy="1584803"/>
          </a:xfrm>
        </p:grpSpPr>
        <p:cxnSp>
          <p:nvCxnSpPr>
            <p:cNvPr id="43" name="Conector de Seta Reta 42"/>
            <p:cNvCxnSpPr/>
            <p:nvPr/>
          </p:nvCxnSpPr>
          <p:spPr>
            <a:xfrm flipH="1" flipV="1">
              <a:off x="775467" y="68484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V="1">
              <a:off x="775466" y="160370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625" r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/>
            <p:cNvCxnSpPr/>
            <p:nvPr/>
          </p:nvCxnSpPr>
          <p:spPr>
            <a:xfrm flipH="1">
              <a:off x="487200" y="160179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8125" r="-25000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28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Elipse 48"/>
          <p:cNvSpPr/>
          <p:nvPr/>
        </p:nvSpPr>
        <p:spPr>
          <a:xfrm>
            <a:off x="3821463" y="1688270"/>
            <a:ext cx="100256" cy="96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Agrupar 49"/>
          <p:cNvGrpSpPr/>
          <p:nvPr/>
        </p:nvGrpSpPr>
        <p:grpSpPr>
          <a:xfrm>
            <a:off x="3166471" y="1528261"/>
            <a:ext cx="718360" cy="212897"/>
            <a:chOff x="891490" y="1890666"/>
            <a:chExt cx="718360" cy="212897"/>
          </a:xfrm>
        </p:grpSpPr>
        <p:cxnSp>
          <p:nvCxnSpPr>
            <p:cNvPr id="51" name="Conector de Seta Reta 50"/>
            <p:cNvCxnSpPr/>
            <p:nvPr/>
          </p:nvCxnSpPr>
          <p:spPr>
            <a:xfrm>
              <a:off x="891490" y="2093216"/>
              <a:ext cx="718360" cy="103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943463" y="1890666"/>
                  <a:ext cx="4727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463" y="1890666"/>
                  <a:ext cx="472758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3846" r="-5128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Elipse 52"/>
          <p:cNvSpPr/>
          <p:nvPr/>
        </p:nvSpPr>
        <p:spPr>
          <a:xfrm>
            <a:off x="2457114" y="1467854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de Seta Reta 53"/>
          <p:cNvCxnSpPr/>
          <p:nvPr/>
        </p:nvCxnSpPr>
        <p:spPr>
          <a:xfrm flipV="1">
            <a:off x="3182411" y="1739480"/>
            <a:ext cx="679470" cy="358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3562806" y="1896091"/>
                <a:ext cx="1386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06" y="1896091"/>
                <a:ext cx="138628" cy="215444"/>
              </a:xfrm>
              <a:prstGeom prst="rect">
                <a:avLst/>
              </a:prstGeom>
              <a:blipFill>
                <a:blip r:embed="rId15"/>
                <a:stretch>
                  <a:fillRect l="-30435" t="-34286" r="-95652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266293" y="1741021"/>
                <a:ext cx="15594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93" y="1741021"/>
                <a:ext cx="155940" cy="215444"/>
              </a:xfrm>
              <a:prstGeom prst="rect">
                <a:avLst/>
              </a:prstGeom>
              <a:blipFill>
                <a:blip r:embed="rId8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o 56"/>
          <p:cNvSpPr/>
          <p:nvPr/>
        </p:nvSpPr>
        <p:spPr>
          <a:xfrm rot="1938108">
            <a:off x="3120820" y="1960968"/>
            <a:ext cx="190057" cy="254219"/>
          </a:xfrm>
          <a:prstGeom prst="arc">
            <a:avLst>
              <a:gd name="adj1" fmla="val 13001017"/>
              <a:gd name="adj2" fmla="val 1778396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3900771" y="1559524"/>
            <a:ext cx="79827" cy="1774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3905400" y="1724377"/>
            <a:ext cx="309901" cy="64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3848816" y="1171029"/>
                <a:ext cx="319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16" y="1171029"/>
                <a:ext cx="319383" cy="276999"/>
              </a:xfrm>
              <a:prstGeom prst="rect">
                <a:avLst/>
              </a:prstGeom>
              <a:blipFill>
                <a:blip r:embed="rId16"/>
                <a:stretch>
                  <a:fillRect l="-16981" t="-43478" r="-58491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196084" y="1411271"/>
                <a:ext cx="303929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084" y="1411271"/>
                <a:ext cx="303929" cy="301686"/>
              </a:xfrm>
              <a:prstGeom prst="rect">
                <a:avLst/>
              </a:prstGeom>
              <a:blipFill>
                <a:blip r:embed="rId17"/>
                <a:stretch>
                  <a:fillRect l="-18000" t="-42857" r="-64000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700539" y="1737018"/>
                <a:ext cx="19847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39" y="1737018"/>
                <a:ext cx="198471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4733917" y="1285949"/>
                <a:ext cx="1814919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17" y="1285949"/>
                <a:ext cx="1814919" cy="301686"/>
              </a:xfrm>
              <a:prstGeom prst="rect">
                <a:avLst/>
              </a:prstGeom>
              <a:blipFill>
                <a:blip r:embed="rId19"/>
                <a:stretch>
                  <a:fillRect l="-2357" t="-42857" r="-12121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106119" y="1223641"/>
                <a:ext cx="1861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Aceleração radial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tangencial </a:t>
                </a:r>
              </a:p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sen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19" y="1223641"/>
                <a:ext cx="1861712" cy="830997"/>
              </a:xfrm>
              <a:prstGeom prst="rect">
                <a:avLst/>
              </a:prstGeom>
              <a:blipFill>
                <a:blip r:embed="rId20"/>
                <a:stretch>
                  <a:fillRect l="-19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487199" y="3064093"/>
                <a:ext cx="8019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Conforme indicado na figura, a partícula gira em um círculo de raio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𝑥𝑂𝑦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9" y="3064093"/>
                <a:ext cx="8019873" cy="369332"/>
              </a:xfrm>
              <a:prstGeom prst="rect">
                <a:avLst/>
              </a:prstGeom>
              <a:blipFill>
                <a:blip r:embed="rId21"/>
                <a:stretch>
                  <a:fillRect l="-684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31529" y="3716653"/>
                <a:ext cx="2786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Produto vetorial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29" y="3716653"/>
                <a:ext cx="2786915" cy="369332"/>
              </a:xfrm>
              <a:prstGeom prst="rect">
                <a:avLst/>
              </a:prstGeom>
              <a:blipFill>
                <a:blip r:embed="rId22"/>
                <a:stretch>
                  <a:fillRect l="-1969" t="-21667" r="-722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/>
              <p:cNvSpPr/>
              <p:nvPr/>
            </p:nvSpPr>
            <p:spPr>
              <a:xfrm>
                <a:off x="3562806" y="3654969"/>
                <a:ext cx="1762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Re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06" y="3654969"/>
                <a:ext cx="1762534" cy="369332"/>
              </a:xfrm>
              <a:prstGeom prst="rect">
                <a:avLst/>
              </a:prstGeom>
              <a:blipFill>
                <a:blip r:embed="rId23"/>
                <a:stretch>
                  <a:fillRect t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lipse 74"/>
          <p:cNvSpPr/>
          <p:nvPr/>
        </p:nvSpPr>
        <p:spPr>
          <a:xfrm>
            <a:off x="4438645" y="3654969"/>
            <a:ext cx="914725" cy="4231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5326449" y="3654969"/>
            <a:ext cx="163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 do círculo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762996" y="4510504"/>
            <a:ext cx="80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desse vetor é tangencial ao círculo, dada pela regra da mão direita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608154" y="56190"/>
            <a:ext cx="6651628" cy="2736682"/>
            <a:chOff x="608154" y="56190"/>
            <a:chExt cx="6651628" cy="2736682"/>
          </a:xfrm>
        </p:grpSpPr>
        <p:sp>
          <p:nvSpPr>
            <p:cNvPr id="19" name="CaixaDeTexto 18"/>
            <p:cNvSpPr txBox="1"/>
            <p:nvPr/>
          </p:nvSpPr>
          <p:spPr>
            <a:xfrm>
              <a:off x="940788" y="56190"/>
              <a:ext cx="631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Rotação em torno de eixo fixo (atenção, isto *não* é geral)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08154" y="2269652"/>
              <a:ext cx="2282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Escolhemos o eixo de rotação como eixo O</a:t>
              </a:r>
              <a:r>
                <a:rPr lang="pt-BR" sz="1400" i="1" dirty="0"/>
                <a:t>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 Explicativo Retangular 20"/>
              <p:cNvSpPr/>
              <p:nvPr/>
            </p:nvSpPr>
            <p:spPr>
              <a:xfrm>
                <a:off x="3571728" y="436547"/>
                <a:ext cx="2257622" cy="542388"/>
              </a:xfrm>
              <a:prstGeom prst="wedgeRectCallout">
                <a:avLst>
                  <a:gd name="adj1" fmla="val -29213"/>
                  <a:gd name="adj2" fmla="val 9411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600" dirty="0"/>
                  <a:t>Se a partícula está no plano </a:t>
                </a:r>
                <a:r>
                  <a:rPr lang="pt-BR" sz="1600" i="1" dirty="0" err="1"/>
                  <a:t>zy</a:t>
                </a:r>
                <a:r>
                  <a:rPr lang="pt-BR" sz="1600" dirty="0"/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</a:p>
            </p:txBody>
          </p:sp>
        </mc:Choice>
        <mc:Fallback xmlns="">
          <p:sp>
            <p:nvSpPr>
              <p:cNvPr id="21" name="Texto Explicativo Retangula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28" y="436547"/>
                <a:ext cx="2257622" cy="542388"/>
              </a:xfrm>
              <a:prstGeom prst="wedgeRectCallout">
                <a:avLst>
                  <a:gd name="adj1" fmla="val -29213"/>
                  <a:gd name="adj2" fmla="val 94114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 Explicativo Retangular 62"/>
              <p:cNvSpPr/>
              <p:nvPr/>
            </p:nvSpPr>
            <p:spPr>
              <a:xfrm>
                <a:off x="487199" y="431097"/>
                <a:ext cx="2257622" cy="519674"/>
              </a:xfrm>
              <a:prstGeom prst="wedgeRectCallout">
                <a:avLst>
                  <a:gd name="adj1" fmla="val -3574"/>
                  <a:gd name="adj2" fmla="val 109581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600" dirty="0"/>
                  <a:t>Se a partícula está no plano </a:t>
                </a:r>
                <a:r>
                  <a:rPr lang="pt-BR" sz="1600" i="1" dirty="0" err="1"/>
                  <a:t>zy</a:t>
                </a:r>
                <a:r>
                  <a:rPr lang="pt-BR" sz="1600" dirty="0"/>
                  <a:t>, então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</a:p>
            </p:txBody>
          </p:sp>
        </mc:Choice>
        <mc:Fallback xmlns="">
          <p:sp>
            <p:nvSpPr>
              <p:cNvPr id="63" name="Texto Explicativo Retangular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9" y="431097"/>
                <a:ext cx="2257622" cy="519674"/>
              </a:xfrm>
              <a:prstGeom prst="wedgeRectCallout">
                <a:avLst>
                  <a:gd name="adj1" fmla="val -3574"/>
                  <a:gd name="adj2" fmla="val 109581"/>
                </a:avLst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4" grpId="0" animBg="1"/>
      <p:bldP spid="24" grpId="0"/>
      <p:bldP spid="25" grpId="0"/>
      <p:bldP spid="26" grpId="0" animBg="1"/>
      <p:bldP spid="30" grpId="0"/>
      <p:bldP spid="37" grpId="0"/>
      <p:bldP spid="49" grpId="0" animBg="1"/>
      <p:bldP spid="53" grpId="0" animBg="1"/>
      <p:bldP spid="55" grpId="0"/>
      <p:bldP spid="56" grpId="0"/>
      <p:bldP spid="57" grpId="0" animBg="1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21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54000" y="76200"/>
                <a:ext cx="5624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𝑄𝑢𝑎𝑙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𝑣𝑒𝑡𝑜𝑟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2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𝑛𝑒𝑠𝑡𝑒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𝑒𝑖𝑥𝑜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𝑓𝑖𝑥𝑜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𝑂𝑧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76200"/>
                <a:ext cx="5624809" cy="307777"/>
              </a:xfrm>
              <a:prstGeom prst="rect">
                <a:avLst/>
              </a:prstGeom>
              <a:blipFill>
                <a:blip r:embed="rId2"/>
                <a:stretch>
                  <a:fillRect l="-976" t="-36000" r="-542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9700" y="571500"/>
                <a:ext cx="771493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71500"/>
                <a:ext cx="771493" cy="546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126290" y="571500"/>
                <a:ext cx="1187633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0" y="571500"/>
                <a:ext cx="1187633" cy="546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62990" y="571564"/>
                <a:ext cx="1964897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90" y="571564"/>
                <a:ext cx="1964897" cy="546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168767" y="525333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67" y="525333"/>
                <a:ext cx="1007134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89815" y="1263041"/>
                <a:ext cx="1872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5" y="1263041"/>
                <a:ext cx="1872949" cy="276999"/>
              </a:xfrm>
              <a:prstGeom prst="rect">
                <a:avLst/>
              </a:prstGeom>
              <a:blipFill>
                <a:blip r:embed="rId7"/>
                <a:stretch>
                  <a:fillRect l="-2280" t="-43478" r="-18241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11087" y="1487586"/>
                <a:ext cx="2005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87" y="1487586"/>
                <a:ext cx="2005229" cy="369332"/>
              </a:xfrm>
              <a:prstGeom prst="rect">
                <a:avLst/>
              </a:prstGeom>
              <a:blipFill>
                <a:blip r:embed="rId8"/>
                <a:stretch>
                  <a:fillRect t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/>
          <p:cNvSpPr/>
          <p:nvPr/>
        </p:nvSpPr>
        <p:spPr>
          <a:xfrm>
            <a:off x="3490448" y="1430889"/>
            <a:ext cx="679451" cy="4901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222135" y="1487586"/>
                <a:ext cx="3250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raio do círculo =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sen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135" y="1487586"/>
                <a:ext cx="3250312" cy="369332"/>
              </a:xfrm>
              <a:prstGeom prst="rect">
                <a:avLst/>
              </a:prstGeom>
              <a:blipFill>
                <a:blip r:embed="rId9"/>
                <a:stretch>
                  <a:fillRect l="-1689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084166" y="1956703"/>
            <a:ext cx="33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ao círculo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47895" y="2002870"/>
                <a:ext cx="106029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95" y="2002870"/>
                <a:ext cx="1060290" cy="276999"/>
              </a:xfrm>
              <a:prstGeom prst="rect">
                <a:avLst/>
              </a:prstGeom>
              <a:blipFill>
                <a:blip r:embed="rId11"/>
                <a:stretch>
                  <a:fillRect l="-6897" t="-46667" r="-3448" b="-37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87628" y="2794345"/>
                <a:ext cx="2702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8" y="2794345"/>
                <a:ext cx="2702278" cy="369332"/>
              </a:xfrm>
              <a:prstGeom prst="rect">
                <a:avLst/>
              </a:prstGeom>
              <a:blipFill>
                <a:blip r:embed="rId12"/>
                <a:stretch>
                  <a:fillRect t="-21311" r="-5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930644" y="2813509"/>
                <a:ext cx="9089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44" y="2813509"/>
                <a:ext cx="908967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972189" y="2857400"/>
                <a:ext cx="22300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dirty="0">
                    <a:ea typeface="Cambria Math" panose="02040503050406030204" pitchFamily="18" charset="0"/>
                  </a:rPr>
                  <a:t>Porque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é ⊥ 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89" y="2857400"/>
                <a:ext cx="2230034" cy="307777"/>
              </a:xfrm>
              <a:prstGeom prst="rect">
                <a:avLst/>
              </a:prstGeom>
              <a:blipFill>
                <a:blip r:embed="rId14"/>
                <a:stretch>
                  <a:fillRect l="-822" t="-10000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961939" y="2816893"/>
                <a:ext cx="1120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39" y="2816893"/>
                <a:ext cx="112088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713303" y="3278745"/>
                <a:ext cx="2177263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03" y="3278745"/>
                <a:ext cx="2177263" cy="6708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173901" y="3179214"/>
            <a:ext cx="480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centrípeta (opa, </a:t>
            </a:r>
          </a:p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não para o centro das coordenadas esféricas)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679596" y="4040279"/>
                <a:ext cx="1967269" cy="55399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96" y="4040279"/>
                <a:ext cx="1967269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6439608" y="3765632"/>
            <a:ext cx="259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Fica mais complicado</a:t>
            </a:r>
            <a:r>
              <a:rPr lang="pt-BR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se o eixo não é fixo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0000"/>
                </a:solidFill>
              </a:rPr>
              <a:t>com os vetores unitários das coordenadas esféricas</a:t>
            </a:r>
          </a:p>
        </p:txBody>
      </p:sp>
    </p:spTree>
    <p:extLst>
      <p:ext uri="{BB962C8B-B14F-4D97-AF65-F5344CB8AC3E}">
        <p14:creationId xmlns:p14="http://schemas.microsoft.com/office/powerpoint/2010/main" val="19875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54131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44" y="12166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21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58987"/>
              </p:ext>
            </p:extLst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Picture" r:id="rId3" imgW="2762280" imgH="2523960" progId="Word.Picture.8">
                  <p:embed/>
                </p:oleObj>
              </mc:Choice>
              <mc:Fallback>
                <p:oleObj name="Picture" r:id="rId3" imgW="2762280" imgH="25239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-75679" y="367321"/>
            <a:ext cx="7330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chapa quadrada gira em torno do ponto O com aceleração angular constante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em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s, a velocidade angular tem módulo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Dimensões em cm e pontos exagerados.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vetores velocidade e aceleração dos pontos A e B. </a:t>
            </a:r>
          </a:p>
        </p:txBody>
      </p:sp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  <a:blipFill>
                <a:blip r:embed="rId5"/>
                <a:stretch>
                  <a:fillRect t="-8621" b="-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 </a:t>
                </a:r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  <a:blipFill>
                <a:blip r:embed="rId6"/>
                <a:stretch>
                  <a:fillRect t="-1754" r="-1293" b="-22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  <a:blipFill>
                <a:blip r:embed="rId7"/>
                <a:stretch>
                  <a:fillRect t="-14545" r="-14917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+ 4,5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  <a:blipFill>
                <a:blip r:embed="rId8"/>
                <a:stretch>
                  <a:fillRect t="-14545" r="-9811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cm</a:t>
                </a:r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  <a:blipFill>
                <a:blip r:embed="rId9"/>
                <a:stretch>
                  <a:fillRect t="-14545" r="-966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27766" y="1673306"/>
                <a:ext cx="2711961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4,5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=5,4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66" y="1673306"/>
                <a:ext cx="2711961" cy="390492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blipFill>
                <a:blip r:embed="rId11"/>
                <a:stretch>
                  <a:fillRect l="-2793" t="-40000" r="-2234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−0,27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113634" y="2133614"/>
                <a:ext cx="1349407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34" y="2133614"/>
                <a:ext cx="1349407" cy="782587"/>
              </a:xfrm>
              <a:prstGeom prst="rect">
                <a:avLst/>
              </a:prstGeom>
              <a:blipFill>
                <a:blip r:embed="rId13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2561798" y="246096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 para a Direita 33"/>
          <p:cNvSpPr/>
          <p:nvPr/>
        </p:nvSpPr>
        <p:spPr>
          <a:xfrm>
            <a:off x="2806318" y="335575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/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blipFill>
                <a:blip r:embed="rId15"/>
                <a:stretch>
                  <a:fillRect l="-3279" t="-40000" r="-2021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/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−18 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D5AD953-297B-4907-A0D9-8E75DCEB03A5}"/>
              </a:ext>
            </a:extLst>
          </p:cNvPr>
          <p:cNvGrpSpPr/>
          <p:nvPr/>
        </p:nvGrpSpPr>
        <p:grpSpPr>
          <a:xfrm>
            <a:off x="149875" y="4077117"/>
            <a:ext cx="7410602" cy="338554"/>
            <a:chOff x="1698608" y="2912748"/>
            <a:chExt cx="682211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/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9859" t="-40000" r="-10329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Seta para a Direita 18">
              <a:extLst>
                <a:ext uri="{FF2B5EF4-FFF2-40B4-BE49-F238E27FC236}">
                  <a16:creationId xmlns:a16="http://schemas.microsoft.com/office/drawing/2014/main" id="{E0CEA0FB-7743-4738-89BB-85CD1F342B0D}"/>
                </a:ext>
              </a:extLst>
            </p:cNvPr>
            <p:cNvSpPr/>
            <p:nvPr/>
          </p:nvSpPr>
          <p:spPr>
            <a:xfrm>
              <a:off x="3062144" y="302489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/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×(5,4×1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)=0,32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4023" t="-36585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/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=0,32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  <a:blipFill>
                  <a:blip r:embed="rId19"/>
                  <a:stretch>
                    <a:fillRect t="-14545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37A770E-23B1-4BC0-A936-922EA54E8BFF}"/>
              </a:ext>
            </a:extLst>
          </p:cNvPr>
          <p:cNvGrpSpPr/>
          <p:nvPr/>
        </p:nvGrpSpPr>
        <p:grpSpPr>
          <a:xfrm>
            <a:off x="5742147" y="3160458"/>
            <a:ext cx="3173253" cy="514051"/>
            <a:chOff x="5742147" y="3160458"/>
            <a:chExt cx="3173253" cy="51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/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=−0,27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−0,18 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5A7BD57-662D-4D4C-86B2-3072BBDE8A76}"/>
                </a:ext>
              </a:extLst>
            </p:cNvPr>
            <p:cNvSpPr txBox="1"/>
            <p:nvPr/>
          </p:nvSpPr>
          <p:spPr>
            <a:xfrm>
              <a:off x="5742147" y="3248207"/>
              <a:ext cx="425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/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(−0,27)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−0,18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=0,32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  <a:blipFill>
                <a:blip r:embed="rId21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/>
              <p:nvPr/>
            </p:nvSpPr>
            <p:spPr>
              <a:xfrm>
                <a:off x="20786" y="4429276"/>
                <a:ext cx="8894614" cy="385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Substituindo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0,83  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,56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/>
                  <a:t>  chega-se no mesmo resultado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" y="4429276"/>
                <a:ext cx="8894614" cy="385683"/>
              </a:xfrm>
              <a:prstGeom prst="rect">
                <a:avLst/>
              </a:prstGeom>
              <a:blipFill>
                <a:blip r:embed="rId22"/>
                <a:stretch>
                  <a:fillRect l="-1370" t="-6349" r="-342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2687FC-B9D6-4F60-98E3-88B1D1C558D4}"/>
              </a:ext>
            </a:extLst>
          </p:cNvPr>
          <p:cNvSpPr txBox="1"/>
          <p:nvPr/>
        </p:nvSpPr>
        <p:spPr>
          <a:xfrm>
            <a:off x="62295" y="3787891"/>
            <a:ext cx="23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Sem usar essa fórmula:</a:t>
            </a:r>
          </a:p>
        </p:txBody>
      </p:sp>
    </p:spTree>
    <p:extLst>
      <p:ext uri="{BB962C8B-B14F-4D97-AF65-F5344CB8AC3E}">
        <p14:creationId xmlns:p14="http://schemas.microsoft.com/office/powerpoint/2010/main" val="8374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21" grpId="0"/>
      <p:bldP spid="30" grpId="0"/>
      <p:bldP spid="31" grpId="0" animBg="1"/>
      <p:bldP spid="33" grpId="0"/>
      <p:bldP spid="34" grpId="0" animBg="1"/>
      <p:bldP spid="36" grpId="0"/>
      <p:bldP spid="37" grpId="0"/>
      <p:bldP spid="44" grpId="0"/>
      <p:bldP spid="4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72" y="-35197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21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2377"/>
              </p:ext>
            </p:extLst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Picture" r:id="rId3" imgW="2762280" imgH="2523960" progId="Word.Picture.8">
                  <p:embed/>
                </p:oleObj>
              </mc:Choice>
              <mc:Fallback>
                <p:oleObj name="Picture" r:id="rId3" imgW="2762280" imgH="25239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9497D78-154D-4E7F-A412-167EBAEDEB4F}"/>
              </a:ext>
            </a:extLst>
          </p:cNvPr>
          <p:cNvGrpSpPr/>
          <p:nvPr/>
        </p:nvGrpSpPr>
        <p:grpSpPr>
          <a:xfrm>
            <a:off x="293382" y="453642"/>
            <a:ext cx="6609660" cy="736899"/>
            <a:chOff x="293382" y="453642"/>
            <a:chExt cx="6609660" cy="7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14286" r="-14365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-3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+ 4,5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14286" r="-10442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cm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14286" r="-966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1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(−3)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4,5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=5,4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  <a:blipFill>
                  <a:blip r:embed="rId8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/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</a:t>
                  </a:r>
                  <a:r>
                    <a:rPr lang="pt-BR" sz="1600" baseline="30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  <a:blipFill>
                  <a:blip r:embed="rId9"/>
                  <a:stretch>
                    <a:fillRect t="-862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/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6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  <a:blipFill>
                  <a:blip r:embed="rId10"/>
                  <a:stretch>
                    <a:fillRect t="-1724" r="-1724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14A8120-174D-435F-9058-F659A322E241}"/>
              </a:ext>
            </a:extLst>
          </p:cNvPr>
          <p:cNvGrpSpPr/>
          <p:nvPr/>
        </p:nvGrpSpPr>
        <p:grpSpPr>
          <a:xfrm>
            <a:off x="0" y="1269975"/>
            <a:ext cx="6990998" cy="338554"/>
            <a:chOff x="0" y="1269975"/>
            <a:chExt cx="6990998" cy="3385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/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629" t="-37500" r="-9772" b="-1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4B4A64-05D4-4C68-9B28-D3405E1188CD}"/>
                </a:ext>
              </a:extLst>
            </p:cNvPr>
            <p:cNvSpPr txBox="1"/>
            <p:nvPr/>
          </p:nvSpPr>
          <p:spPr>
            <a:xfrm>
              <a:off x="0" y="1269975"/>
              <a:ext cx="5249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Aceleração: mais fácil usar coordenadas polares e a fórmula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893598"/>
                  </p:ext>
                </p:extLst>
              </p:nvPr>
            </p:nvGraphicFramePr>
            <p:xfrm>
              <a:off x="123259" y="1570043"/>
              <a:ext cx="3477946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590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8735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700621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0,83  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,56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329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0,56  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,83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  <a:p>
                          <a:pPr algn="ctr"/>
                          <a:endParaRPr lang="pt-BR" sz="16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893598"/>
                  </p:ext>
                </p:extLst>
              </p:nvPr>
            </p:nvGraphicFramePr>
            <p:xfrm>
              <a:off x="123259" y="1570043"/>
              <a:ext cx="3477946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590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8735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700621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73864" r="-207487" b="-25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242857" r="-207487" b="-2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342857" r="-207487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79048" t="-342857" r="-269524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05018" t="-342857" r="-1434" b="-153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293684" r="-20748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79048" t="-293684" r="-26952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05018" t="-293684" r="-1434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24F838D8-31EC-492A-8C0B-3563F7242CAA}"/>
              </a:ext>
            </a:extLst>
          </p:cNvPr>
          <p:cNvGrpSpPr/>
          <p:nvPr/>
        </p:nvGrpSpPr>
        <p:grpSpPr>
          <a:xfrm>
            <a:off x="3905602" y="1755957"/>
            <a:ext cx="3503568" cy="726113"/>
            <a:chOff x="3905602" y="1755957"/>
            <a:chExt cx="3503568" cy="72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/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  <a:blipFill>
                  <a:blip r:embed="rId13"/>
                  <a:stretch>
                    <a:fillRect t="-14286" r="-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26">
              <a:extLst>
                <a:ext uri="{FF2B5EF4-FFF2-40B4-BE49-F238E27FC236}">
                  <a16:creationId xmlns:a16="http://schemas.microsoft.com/office/drawing/2014/main" id="{F4CDA587-F867-4DDF-A8E2-1F61DB73A78A}"/>
                </a:ext>
              </a:extLst>
            </p:cNvPr>
            <p:cNvSpPr/>
            <p:nvPr/>
          </p:nvSpPr>
          <p:spPr>
            <a:xfrm>
              <a:off x="6171764" y="1824795"/>
              <a:ext cx="637968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/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/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  <a:blipFill>
                  <a:blip r:embed="rId15"/>
                  <a:stretch>
                    <a:fillRect t="-14545" r="-3270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9FC9448-23D4-4A82-AD0D-2BD4427C8F0E}"/>
              </a:ext>
            </a:extLst>
          </p:cNvPr>
          <p:cNvGrpSpPr/>
          <p:nvPr/>
        </p:nvGrpSpPr>
        <p:grpSpPr>
          <a:xfrm>
            <a:off x="3870878" y="2774281"/>
            <a:ext cx="3631602" cy="797336"/>
            <a:chOff x="3870878" y="2774281"/>
            <a:chExt cx="3631602" cy="797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  <a:blipFill>
                  <a:blip r:embed="rId16"/>
                  <a:stretch>
                    <a:fillRect t="-14286" r="-74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23">
              <a:extLst>
                <a:ext uri="{FF2B5EF4-FFF2-40B4-BE49-F238E27FC236}">
                  <a16:creationId xmlns:a16="http://schemas.microsoft.com/office/drawing/2014/main" id="{155D8FB5-8D83-419C-A22A-ABEC274BE705}"/>
                </a:ext>
              </a:extLst>
            </p:cNvPr>
            <p:cNvSpPr/>
            <p:nvPr/>
          </p:nvSpPr>
          <p:spPr>
            <a:xfrm>
              <a:off x="6313790" y="283725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 44">
                  <a:extLst>
                    <a:ext uri="{FF2B5EF4-FFF2-40B4-BE49-F238E27FC236}">
                      <a16:creationId xmlns:a16="http://schemas.microsoft.com/office/drawing/2014/main" id="{15198242-EACF-4A5A-918B-CAA4335D574E}"/>
                    </a:ext>
                  </a:extLst>
                </p:cNvPr>
                <p:cNvSpPr/>
                <p:nvPr/>
              </p:nvSpPr>
              <p:spPr>
                <a:xfrm>
                  <a:off x="4148852" y="3233063"/>
                  <a:ext cx="205614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,88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−1,7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Retângulo 44">
                  <a:extLst>
                    <a:ext uri="{FF2B5EF4-FFF2-40B4-BE49-F238E27FC236}">
                      <a16:creationId xmlns:a16="http://schemas.microsoft.com/office/drawing/2014/main" id="{15198242-EACF-4A5A-918B-CAA4335D5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8852" y="3233063"/>
                  <a:ext cx="2056140" cy="338554"/>
                </a:xfrm>
                <a:prstGeom prst="rect">
                  <a:avLst/>
                </a:prstGeom>
                <a:blipFill>
                  <a:blip r:embed="rId17"/>
                  <a:stretch>
                    <a:fillRect t="-14286" r="-3561" b="-3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791BBAE8-3756-423F-A600-1AF775AE5F19}"/>
                    </a:ext>
                  </a:extLst>
                </p:cNvPr>
                <p:cNvSpPr txBox="1"/>
                <p:nvPr/>
              </p:nvSpPr>
              <p:spPr>
                <a:xfrm>
                  <a:off x="6303603" y="3202285"/>
                  <a:ext cx="119887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791BBAE8-3756-423F-A600-1AF775AE5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603" y="3202285"/>
                  <a:ext cx="1198877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19424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0"/>
            <a:ext cx="90048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Cinemática Rotacional</a:t>
            </a:r>
          </a:p>
          <a:p>
            <a:endParaRPr lang="pt-BR" sz="2000" b="1" dirty="0"/>
          </a:p>
          <a:p>
            <a:r>
              <a:rPr lang="pt-BR" sz="2000" b="1" dirty="0"/>
              <a:t>8.1 Movimento Rotacional</a:t>
            </a:r>
          </a:p>
          <a:p>
            <a:endParaRPr lang="pt-BR" sz="2000" b="1" dirty="0"/>
          </a:p>
          <a:p>
            <a:r>
              <a:rPr lang="pt-BR" sz="2000" b="1" dirty="0"/>
              <a:t>8.2 Variáveis rotacionais</a:t>
            </a:r>
          </a:p>
          <a:p>
            <a:endParaRPr lang="pt-BR" sz="2000" b="1" dirty="0"/>
          </a:p>
          <a:p>
            <a:r>
              <a:rPr lang="pt-BR" sz="2000" b="1" dirty="0"/>
              <a:t>8.3 Grandezas rotacionais com vetores</a:t>
            </a:r>
          </a:p>
          <a:p>
            <a:endParaRPr lang="pt-BR" sz="2000" b="1" dirty="0"/>
          </a:p>
          <a:p>
            <a:r>
              <a:rPr lang="pt-BR" sz="2000" b="1" dirty="0"/>
              <a:t>8.4 Rotação com aceleração constante</a:t>
            </a:r>
          </a:p>
          <a:p>
            <a:endParaRPr lang="pt-BR" sz="2000" b="1" dirty="0"/>
          </a:p>
          <a:p>
            <a:r>
              <a:rPr lang="pt-BR" sz="2000" b="1" dirty="0"/>
              <a:t>8.5 Relações entre variáveis lineares e angulares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02238"/>
              </p:ext>
            </p:extLst>
          </p:nvPr>
        </p:nvGraphicFramePr>
        <p:xfrm>
          <a:off x="6832600" y="986651"/>
          <a:ext cx="223678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Picture" r:id="rId3" imgW="2788920" imgH="1444680" progId="Word.Picture.8">
                  <p:embed/>
                </p:oleObj>
              </mc:Choice>
              <mc:Fallback>
                <p:oleObj name="Picture" r:id="rId3" imgW="2788920" imgH="14446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986651"/>
                        <a:ext cx="223678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-1" y="386487"/>
            <a:ext cx="683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roda de raio </a:t>
            </a:r>
            <a:r>
              <a:rPr lang="pt-BR" sz="1600" i="1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sz="1600" baseline="-25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= 10,0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acoplada por uma correia B à roda C de raio </a:t>
            </a:r>
            <a:r>
              <a:rPr lang="pt-BR" sz="1600" i="1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</a:t>
            </a:r>
            <a:r>
              <a:rPr lang="pt-BR" sz="1600" baseline="-25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= 25,0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A roda A aumenta sua velocidade angular à razão uniforme de   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1,60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 a correia não desliza sobre as rodas. 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6533" y="1167942"/>
            <a:ext cx="5220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o tempo necessário para que a roda C atinja uma velocidade rotacional de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100 </a:t>
            </a:r>
            <a:r>
              <a:rPr lang="pt-BR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rev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/min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partir do repouso.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1715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5. Ex. 10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110" y="1654007"/>
            <a:ext cx="679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correia não desliza,  os módulos das velocidades lineares nas bordas das duas rodas são iguais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as acelerações também serão iguais</a:t>
            </a:r>
            <a:endParaRPr lang="pt-B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41540" y="1969288"/>
                <a:ext cx="1777153" cy="332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40" y="1969288"/>
                <a:ext cx="1777153" cy="332912"/>
              </a:xfrm>
              <a:prstGeom prst="rect">
                <a:avLst/>
              </a:prstGeom>
              <a:blipFill>
                <a:blip r:embed="rId5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31281" y="2577598"/>
                <a:ext cx="2791405" cy="332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1,60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16,0 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81" y="2577598"/>
                <a:ext cx="2791405" cy="332912"/>
              </a:xfrm>
              <a:prstGeom prst="rect">
                <a:avLst/>
              </a:prstGeom>
              <a:blipFill>
                <a:blip r:embed="rId6"/>
                <a:stretch>
                  <a:fillRect t="-12963" b="-14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0" y="2555743"/>
                <a:ext cx="13314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5743"/>
                <a:ext cx="1331454" cy="338554"/>
              </a:xfrm>
              <a:prstGeom prst="rect">
                <a:avLst/>
              </a:prstGeom>
              <a:blipFill>
                <a:blip r:embed="rId7"/>
                <a:stretch>
                  <a:fillRect t="-12500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4732" y="2196341"/>
                <a:ext cx="1399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t-BR" sz="1600" dirty="0"/>
                  <a:t> (i)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" y="2196341"/>
                <a:ext cx="1399357" cy="338554"/>
              </a:xfrm>
              <a:prstGeom prst="rect">
                <a:avLst/>
              </a:prstGeom>
              <a:blipFill>
                <a:blip r:embed="rId8"/>
                <a:stretch>
                  <a:fillRect t="-12500" r="-87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810000" y="2907722"/>
                <a:ext cx="1710020" cy="57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7722"/>
                <a:ext cx="1710020" cy="576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1377114" y="3199554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147163" y="3054963"/>
                <a:ext cx="1888016" cy="332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|=0,64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i="0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63" y="3054963"/>
                <a:ext cx="1888016" cy="332912"/>
              </a:xfrm>
              <a:prstGeom prst="rect">
                <a:avLst/>
              </a:prstGeom>
              <a:blipFill>
                <a:blip r:embed="rId10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16533" y="3558266"/>
                <a:ext cx="14255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3" y="3558266"/>
                <a:ext cx="142558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811663" y="3558266"/>
                <a:ext cx="14465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63" y="3558266"/>
                <a:ext cx="1446550" cy="338554"/>
              </a:xfrm>
              <a:prstGeom prst="rect">
                <a:avLst/>
              </a:prstGeom>
              <a:blipFill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467036" y="3459361"/>
                <a:ext cx="1499193" cy="51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36" y="3459361"/>
                <a:ext cx="1499193" cy="514500"/>
              </a:xfrm>
              <a:prstGeom prst="rect">
                <a:avLst/>
              </a:prstGeom>
              <a:blipFill>
                <a:blip r:embed="rId1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211156" y="3459329"/>
                <a:ext cx="2360774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rev</m:t>
                          </m:r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156" y="3459329"/>
                <a:ext cx="2360774" cy="5598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384117" y="3433777"/>
                <a:ext cx="1519839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10,5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17" y="3433777"/>
                <a:ext cx="1519839" cy="5598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184555" y="4232466"/>
                <a:ext cx="1433406" cy="362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55" y="4232466"/>
                <a:ext cx="1433406" cy="3626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472863" y="4246027"/>
                <a:ext cx="15716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(0,64)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63" y="4246027"/>
                <a:ext cx="1571649" cy="338554"/>
              </a:xfrm>
              <a:prstGeom prst="rect">
                <a:avLst/>
              </a:prstGeom>
              <a:blipFill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524118" y="4246027"/>
                <a:ext cx="1117422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=16,4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18" y="4246027"/>
                <a:ext cx="111742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/>
          <p:cNvCxnSpPr/>
          <p:nvPr/>
        </p:nvCxnSpPr>
        <p:spPr>
          <a:xfrm>
            <a:off x="2136611" y="665109"/>
            <a:ext cx="481350" cy="1700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898" y="3097678"/>
                <a:ext cx="13255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" y="3097678"/>
                <a:ext cx="1325556" cy="338554"/>
              </a:xfrm>
              <a:prstGeom prst="rect">
                <a:avLst/>
              </a:prstGeom>
              <a:blipFill>
                <a:blip r:embed="rId19"/>
                <a:stretch>
                  <a:fillRect t="-12500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791976" y="2914583"/>
                <a:ext cx="1348831" cy="63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76" y="2914583"/>
                <a:ext cx="1348831" cy="6369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ta para a Direita 26"/>
          <p:cNvSpPr/>
          <p:nvPr/>
        </p:nvSpPr>
        <p:spPr>
          <a:xfrm>
            <a:off x="3258213" y="3040018"/>
            <a:ext cx="551787" cy="4538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13149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63312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32999"/>
              </p:ext>
            </p:extLst>
          </p:nvPr>
        </p:nvGraphicFramePr>
        <p:xfrm>
          <a:off x="0" y="2499148"/>
          <a:ext cx="27368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Gráfico" r:id="rId3" imgW="2734056" imgH="2353056" progId="Excel.Chart.8">
                  <p:embed/>
                </p:oleObj>
              </mc:Choice>
              <mc:Fallback>
                <p:oleObj name="Gráfico" r:id="rId3" imgW="2734056" imgH="2353056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9148"/>
                        <a:ext cx="273685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5580"/>
              </p:ext>
            </p:extLst>
          </p:nvPr>
        </p:nvGraphicFramePr>
        <p:xfrm>
          <a:off x="2576974" y="2499148"/>
          <a:ext cx="28702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Gráfico" r:id="rId5" imgW="2866644" imgH="2400300" progId="Excel.Chart.8">
                  <p:embed/>
                </p:oleObj>
              </mc:Choice>
              <mc:Fallback>
                <p:oleObj name="Gráfico" r:id="rId5" imgW="2866644" imgH="24003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74" y="2499148"/>
                        <a:ext cx="2870200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611038"/>
            <a:ext cx="897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 computador efetua uma leitura de disco em uma unidade de CD-ROM. O disco inicialmente está parado e retorna ao estado de repouso após o fim da leitura. Considere dois modelos diferentes para o movimento do disco durante uma leitura de dados, cujos gráficos de velocidade angular </a:t>
            </a:r>
            <a:r>
              <a:rPr lang="pt-BR" sz="1600" i="1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w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(t)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 em função do tempo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estão representados nas figuras abaixo. A equação do gráfico da figura b) é: 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" y="1715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5. Ex. 18</a:t>
            </a:r>
            <a:endParaRPr lang="pt-BR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8300" y="9453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88498" y="26918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68198" y="26788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825750" y="1862499"/>
            <a:ext cx="499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onde </a:t>
            </a:r>
            <a:r>
              <a:rPr lang="pt-BR" sz="1400" i="1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w</a:t>
            </a:r>
            <a:r>
              <a:rPr lang="pt-BR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(t)</a:t>
            </a: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em rotações por segundo (rps) quando</a:t>
            </a:r>
            <a:r>
              <a:rPr lang="pt-BR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t</a:t>
            </a: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em ms.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47174" y="2630835"/>
            <a:ext cx="3466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quantas revoluções o disco realizou durante a leitura de acordo com cada um dos modelos.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63499" y="1701120"/>
            <a:ext cx="2673351" cy="742950"/>
            <a:chOff x="-1" y="1710903"/>
            <a:chExt cx="2673351" cy="7429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8991090"/>
                    </p:ext>
                  </p:extLst>
                </p:nvPr>
              </p:nvGraphicFramePr>
              <p:xfrm>
                <a:off x="196850" y="1710903"/>
                <a:ext cx="2476500" cy="7429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55" name="Equação" r:id="rId7" imgW="2476440" imgH="736560" progId="Equation.3">
                        <p:embed/>
                      </p:oleObj>
                    </mc:Choice>
                    <mc:Fallback>
                      <p:oleObj name="Equação" r:id="rId7" imgW="2476440" imgH="73656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50" y="1710903"/>
                              <a:ext cx="2476500" cy="7429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8991090"/>
                    </p:ext>
                  </p:extLst>
                </p:nvPr>
              </p:nvGraphicFramePr>
              <p:xfrm>
                <a:off x="196850" y="1710903"/>
                <a:ext cx="2476500" cy="7429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13" name="Equação" r:id="rId9" imgW="2476440" imgH="736560" progId="Equation.3">
                        <p:embed/>
                      </p:oleObj>
                    </mc:Choice>
                    <mc:Fallback>
                      <p:oleObj name="Equação" r:id="rId9" imgW="2476440" imgH="73656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50" y="1710903"/>
                              <a:ext cx="2476500" cy="742950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-1" y="1912807"/>
                  <a:ext cx="2358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1912807"/>
                  <a:ext cx="23589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2821" r="-102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008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188498" y="520699"/>
            <a:ext cx="6777702" cy="3175751"/>
            <a:chOff x="2188498" y="520699"/>
            <a:chExt cx="6777702" cy="3175751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899520"/>
                </p:ext>
              </p:extLst>
            </p:nvPr>
          </p:nvGraphicFramePr>
          <p:xfrm>
            <a:off x="5276850" y="520699"/>
            <a:ext cx="3689350" cy="3175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Gráfico" r:id="rId3" imgW="2734056" imgH="2353056" progId="Excel.Chart.8">
                    <p:embed/>
                  </p:oleObj>
                </mc:Choice>
                <mc:Fallback>
                  <p:oleObj name="Gráfico" r:id="rId3" imgW="2734056" imgH="2353056" progId="Excel.Chart.8">
                    <p:embed/>
                    <p:pic>
                      <p:nvPicPr>
                        <p:cNvPr id="3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850" y="520699"/>
                          <a:ext cx="3689350" cy="31757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tângulo 2"/>
            <p:cNvSpPr/>
            <p:nvPr/>
          </p:nvSpPr>
          <p:spPr>
            <a:xfrm>
              <a:off x="2188498" y="269188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8396749" y="67893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57716"/>
            <a:ext cx="5391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disco começa a girar partindo de uma velocidade angular inicial de </a:t>
            </a:r>
            <a:r>
              <a:rPr lang="pt-BR" sz="2000" dirty="0" err="1">
                <a:latin typeface="Symbol" panose="05050102010706020507" pitchFamily="18" charset="2"/>
              </a:rPr>
              <a:t>w</a:t>
            </a:r>
            <a:r>
              <a:rPr lang="pt-BR" sz="2000" baseline="-25000" dirty="0" err="1">
                <a:latin typeface="Symbol" panose="05050102010706020507" pitchFamily="18" charset="2"/>
              </a:rPr>
              <a:t>o</a:t>
            </a:r>
            <a:r>
              <a:rPr lang="pt-BR" sz="2000" dirty="0">
                <a:latin typeface="Symbol" panose="05050102010706020507" pitchFamily="18" charset="2"/>
              </a:rPr>
              <a:t>= 0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rps, aumenta sua velocidade até atingir 100 rps no instante t=50 ms. Permanece com velocidade angular constante </a:t>
            </a:r>
            <a:r>
              <a:rPr lang="pt-BR" sz="2000" dirty="0">
                <a:latin typeface="Symbol" panose="05050102010706020507" pitchFamily="18" charset="2"/>
              </a:rPr>
              <a:t>w = 50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rps por 20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onde começa a diminuir a velocidade angular até </a:t>
            </a:r>
            <a:r>
              <a:rPr lang="pt-BR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pt-B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dirty="0">
                <a:latin typeface="Symbol" panose="05050102010706020507" pitchFamily="18" charset="2"/>
              </a:rPr>
              <a:t>= 0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rps em t = 120 ms. O número de rotações é proporcional à área embaixo da curva de </a:t>
            </a:r>
            <a:r>
              <a:rPr lang="pt-BR" sz="2000" dirty="0">
                <a:latin typeface="Symbol" panose="05050102010706020507" pitchFamily="18" charset="2"/>
                <a:cs typeface="Times New Roman" panose="02020603050405020304" pitchFamily="18" charset="0"/>
              </a:rPr>
              <a:t>w.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33570" y="3508979"/>
                <a:ext cx="30219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120+20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100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70" y="3508979"/>
                <a:ext cx="302198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988014" y="3647478"/>
                <a:ext cx="20288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14" y="3647478"/>
                <a:ext cx="2028889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50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27785"/>
              </p:ext>
            </p:extLst>
          </p:nvPr>
        </p:nvGraphicFramePr>
        <p:xfrm>
          <a:off x="5982765" y="463506"/>
          <a:ext cx="2622550" cy="219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Gráfico" r:id="rId3" imgW="2866644" imgH="2400300" progId="Excel.Chart.8">
                  <p:embed/>
                </p:oleObj>
              </mc:Choice>
              <mc:Fallback>
                <p:oleObj name="Gráfico" r:id="rId3" imgW="2866644" imgH="2400300" progId="Excel.Chart.8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765" y="463506"/>
                        <a:ext cx="2622550" cy="2193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8047240" y="593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3710" y="1521248"/>
                <a:ext cx="1806841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0" y="1521248"/>
                <a:ext cx="1806841" cy="622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98231" y="1531196"/>
                <a:ext cx="256018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31" y="1531196"/>
                <a:ext cx="2560188" cy="622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060841" y="1652095"/>
            <a:ext cx="81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426" y="2370830"/>
                <a:ext cx="3147015" cy="626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−0,04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" y="2370830"/>
                <a:ext cx="3147015" cy="626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048712" y="2407186"/>
                <a:ext cx="262398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0,04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12" y="2407186"/>
                <a:ext cx="2623988" cy="5557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67030" y="2540139"/>
                <a:ext cx="2559867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(5000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−1667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30" y="2540139"/>
                <a:ext cx="2559867" cy="288092"/>
              </a:xfrm>
              <a:prstGeom prst="rect">
                <a:avLst/>
              </a:prstGeom>
              <a:blipFill>
                <a:blip r:embed="rId11"/>
                <a:stretch>
                  <a:fillRect l="-238" t="-2128" r="-476"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007075" y="2499519"/>
                <a:ext cx="1196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75" y="2499519"/>
                <a:ext cx="11964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78690" y="2975535"/>
                <a:ext cx="2599943" cy="715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690" y="2975535"/>
                <a:ext cx="2599943" cy="715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356562" y="3205410"/>
                <a:ext cx="1793632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62" y="3205410"/>
                <a:ext cx="1793632" cy="288092"/>
              </a:xfrm>
              <a:prstGeom prst="rect">
                <a:avLst/>
              </a:prstGeom>
              <a:blipFill>
                <a:blip r:embed="rId14"/>
                <a:stretch>
                  <a:fillRect l="-680" r="-1020"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086523" y="3187099"/>
                <a:ext cx="2688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100×(70−50)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23" y="3187099"/>
                <a:ext cx="2688172" cy="276999"/>
              </a:xfrm>
              <a:prstGeom prst="rect">
                <a:avLst/>
              </a:prstGeom>
              <a:blipFill>
                <a:blip r:embed="rId15"/>
                <a:stretch>
                  <a:fillRect l="-227" t="-2222" r="-249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36244" y="3119350"/>
                <a:ext cx="1196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44" y="3119350"/>
                <a:ext cx="119648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426" y="3713913"/>
                <a:ext cx="4293290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(5,6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−0,04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−96,7)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" y="3713913"/>
                <a:ext cx="4293290" cy="6227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117926" y="3711088"/>
                <a:ext cx="3784434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5,6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0,04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−96,7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26" y="3711088"/>
                <a:ext cx="3784434" cy="5911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1525" y="4493435"/>
                <a:ext cx="3616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(26600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8447−4835)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" y="4493435"/>
                <a:ext cx="3616311" cy="276999"/>
              </a:xfrm>
              <a:prstGeom prst="rect">
                <a:avLst/>
              </a:prstGeom>
              <a:blipFill>
                <a:blip r:embed="rId19"/>
                <a:stretch>
                  <a:fillRect l="-1012" t="-2174" r="-1855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505260" y="4467980"/>
                <a:ext cx="1324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=3,32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60" y="4467980"/>
                <a:ext cx="132472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257054" y="4447268"/>
                <a:ext cx="2280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=3,3+3,32+2,0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54" y="4447268"/>
                <a:ext cx="228011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537165" y="4447268"/>
                <a:ext cx="139717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65" y="4447268"/>
                <a:ext cx="139717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138453" y="498234"/>
            <a:ext cx="3126557" cy="867198"/>
            <a:chOff x="138453" y="498234"/>
            <a:chExt cx="3126557" cy="86719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84542"/>
                    </p:ext>
                  </p:extLst>
                </p:nvPr>
              </p:nvGraphicFramePr>
              <p:xfrm>
                <a:off x="374350" y="498234"/>
                <a:ext cx="2890660" cy="867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61" name="Equação" r:id="rId23" imgW="2476440" imgH="736560" progId="Equation.3">
                        <p:embed/>
                      </p:oleObj>
                    </mc:Choice>
                    <mc:Fallback>
                      <p:oleObj name="Equação" r:id="rId23" imgW="2476440" imgH="736560" progId="Equation.3">
                        <p:embed/>
                        <p:pic>
                          <p:nvPicPr>
                            <p:cNvPr id="9" name="Objeto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350" y="498234"/>
                              <a:ext cx="2890660" cy="867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84542"/>
                    </p:ext>
                  </p:extLst>
                </p:nvPr>
              </p:nvGraphicFramePr>
              <p:xfrm>
                <a:off x="374350" y="498234"/>
                <a:ext cx="2890660" cy="867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3" name="Equação" r:id="rId25" imgW="2476440" imgH="736560" progId="Equation.3">
                        <p:embed/>
                      </p:oleObj>
                    </mc:Choice>
                    <mc:Fallback>
                      <p:oleObj name="Equação" r:id="rId25" imgW="2476440" imgH="736560" progId="Equation.3">
                        <p:embed/>
                        <p:pic>
                          <p:nvPicPr>
                            <p:cNvPr id="9" name="Objeto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350" y="498234"/>
                              <a:ext cx="2890660" cy="867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38453" y="741550"/>
                  <a:ext cx="2358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53" y="741550"/>
                  <a:ext cx="235897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13158" r="-13158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56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4098075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B1C6D-0387-4A48-AA9F-4628AE8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433132"/>
            <a:ext cx="8229600" cy="521609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/>
              <p:nvPr/>
            </p:nvSpPr>
            <p:spPr>
              <a:xfrm>
                <a:off x="356348" y="1270747"/>
                <a:ext cx="861284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Definir as grandezas físicas que descrevem a rotação em geral</a:t>
                </a:r>
              </a:p>
              <a:p>
                <a:endParaRPr lang="pt-BR" dirty="0"/>
              </a:p>
              <a:p>
                <a:r>
                  <a:rPr lang="pt-BR" dirty="0"/>
                  <a:t>Transformar vetores no sistema de coordenadas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BR" dirty="0"/>
                  <a:t> para sistema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r>
                  <a:rPr lang="pt-BR" dirty="0"/>
                  <a:t>Relacionar os vetores velocidade de translação e velocidade de rotação</a:t>
                </a:r>
              </a:p>
              <a:p>
                <a:endParaRPr lang="pt-BR" dirty="0"/>
              </a:p>
              <a:p>
                <a:r>
                  <a:rPr lang="pt-BR" dirty="0"/>
                  <a:t>Relacionar a aceleração vetorial com velocidade angular no movimento de rotação</a:t>
                </a:r>
              </a:p>
              <a:p>
                <a:endParaRPr lang="pt-BR" dirty="0"/>
              </a:p>
              <a:p>
                <a:r>
                  <a:rPr lang="pt-BR" dirty="0"/>
                  <a:t>Aplicações a casos específicos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8" y="1270747"/>
                <a:ext cx="8612840" cy="2585323"/>
              </a:xfrm>
              <a:prstGeom prst="rect">
                <a:avLst/>
              </a:prstGeom>
              <a:blipFill>
                <a:blip r:embed="rId2"/>
                <a:stretch>
                  <a:fillRect l="-566" t="-1176" b="-2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1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8.1 Movimento Rotacional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803" y="374858"/>
            <a:ext cx="54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Rotação de um corpo rígido em torno de um eixo fixo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7329" y="628118"/>
            <a:ext cx="8055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ponto descreve uma trajetória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centro desses círculos devem estar sobre uma linha reta chamada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 de rotação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corpo rígido move-se em “rotação pura” se uma linha de referência,</a:t>
            </a:r>
          </a:p>
          <a:p>
            <a:pPr lvl="1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ao eixo, descreve o mesmo ângulo que qualquer outra </a:t>
            </a:r>
          </a:p>
          <a:p>
            <a:pPr lvl="1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 de referência perpendicular ao eixo do corpo, num mesmo intervalo de tempo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7511593" y="657479"/>
            <a:ext cx="1567851" cy="1318477"/>
            <a:chOff x="7276604" y="1482817"/>
            <a:chExt cx="1567851" cy="1318477"/>
          </a:xfrm>
        </p:grpSpPr>
        <p:grpSp>
          <p:nvGrpSpPr>
            <p:cNvPr id="22" name="Agrupar 21"/>
            <p:cNvGrpSpPr/>
            <p:nvPr/>
          </p:nvGrpSpPr>
          <p:grpSpPr>
            <a:xfrm>
              <a:off x="7276604" y="1482817"/>
              <a:ext cx="1567851" cy="1318477"/>
              <a:chOff x="2373528" y="2305104"/>
              <a:chExt cx="1724250" cy="1449997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9" name="Conector de Seta Reta 28"/>
              <p:cNvCxnSpPr>
                <a:stCxn id="28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ixaDeTexto 30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1" name="CaixaDeTexto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8146068" y="2044347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8286227" y="1838462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185482" y="1936460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281142" y="1622268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683196" y="1815016"/>
            <a:ext cx="1567851" cy="1473657"/>
            <a:chOff x="4399771" y="2492425"/>
            <a:chExt cx="1567851" cy="1473657"/>
          </a:xfrm>
        </p:grpSpPr>
        <p:sp>
          <p:nvSpPr>
            <p:cNvPr id="18" name="CaixaDeTexto 17"/>
            <p:cNvSpPr txBox="1"/>
            <p:nvPr/>
          </p:nvSpPr>
          <p:spPr>
            <a:xfrm>
              <a:off x="4920262" y="3094725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513074" y="2766391"/>
              <a:ext cx="284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381971" y="2693232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B’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276170" y="3689083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41672" y="3607034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C’</a:t>
              </a:r>
            </a:p>
          </p:txBody>
        </p:sp>
        <p:grpSp>
          <p:nvGrpSpPr>
            <p:cNvPr id="45" name="Agrupar 44"/>
            <p:cNvGrpSpPr/>
            <p:nvPr/>
          </p:nvGrpSpPr>
          <p:grpSpPr>
            <a:xfrm>
              <a:off x="4399771" y="2492425"/>
              <a:ext cx="1567851" cy="1318477"/>
              <a:chOff x="2373528" y="2305104"/>
              <a:chExt cx="1724250" cy="1449997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8" name="Conector de Seta Reta 47"/>
              <p:cNvCxnSpPr>
                <a:stCxn id="47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48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CaixaDeTexto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Elipse 46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5" name="Triângulo isósceles 54"/>
            <p:cNvSpPr/>
            <p:nvPr/>
          </p:nvSpPr>
          <p:spPr>
            <a:xfrm rot="19419516">
              <a:off x="5260633" y="3272382"/>
              <a:ext cx="86783" cy="49380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Triângulo isósceles 56"/>
            <p:cNvSpPr/>
            <p:nvPr/>
          </p:nvSpPr>
          <p:spPr>
            <a:xfrm rot="13698261">
              <a:off x="5297990" y="2871320"/>
              <a:ext cx="86783" cy="51461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391666" y="1940953"/>
            <a:ext cx="297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Roda de bicicleta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 AB é o raio da roda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-21344" y="2525038"/>
            <a:ext cx="5967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Contraexemplos: bacia com água, geleca, superfícies do Sol e Júpiter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1467327" y="2775040"/>
            <a:ext cx="473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necessárias 6 coordenadas nesta descrição: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para a localização do centro de 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ângulos para a localização do ponto (latitude e longitude)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ângulo para descrever a rotação sobre o eixo</a:t>
            </a: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6" y="3753663"/>
            <a:ext cx="3803029" cy="10918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C41ED3D-36DD-49B0-B215-9E7EF4D5328C}"/>
              </a:ext>
            </a:extLst>
          </p:cNvPr>
          <p:cNvGrpSpPr/>
          <p:nvPr/>
        </p:nvGrpSpPr>
        <p:grpSpPr>
          <a:xfrm>
            <a:off x="7011999" y="2911548"/>
            <a:ext cx="2012833" cy="1911104"/>
            <a:chOff x="7011999" y="2911548"/>
            <a:chExt cx="2012833" cy="1911104"/>
          </a:xfrm>
        </p:grpSpPr>
        <p:pic>
          <p:nvPicPr>
            <p:cNvPr id="1026" name="Picture 2" descr="Júpiter (planeta) – Wikipédia, a enciclopédia livre">
              <a:extLst>
                <a:ext uri="{FF2B5EF4-FFF2-40B4-BE49-F238E27FC236}">
                  <a16:creationId xmlns:a16="http://schemas.microsoft.com/office/drawing/2014/main" id="{9048CF45-B0EC-4114-B7D8-3516101EC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29" y="2911548"/>
              <a:ext cx="1611630" cy="161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6E63AB6-D9BA-411F-A4ED-6F89E9EFA489}"/>
                </a:ext>
              </a:extLst>
            </p:cNvPr>
            <p:cNvSpPr txBox="1"/>
            <p:nvPr/>
          </p:nvSpPr>
          <p:spPr>
            <a:xfrm>
              <a:off x="7011999" y="4514875"/>
              <a:ext cx="20128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dirty="0"/>
                <a:t>https://pt.wikipedia.org/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1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0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8.2 Variáveis Rotacionais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472" y="456393"/>
            <a:ext cx="90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Escolhendo o ponto P, é possível conhecer a posição do corpo inteiro no sistema de referência escolhido.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 considerar o movimento do ponto P em um círculo de raio r</a:t>
            </a:r>
          </a:p>
        </p:txBody>
      </p:sp>
      <p:grpSp>
        <p:nvGrpSpPr>
          <p:cNvPr id="50" name="Agrupar 49"/>
          <p:cNvGrpSpPr/>
          <p:nvPr/>
        </p:nvGrpSpPr>
        <p:grpSpPr>
          <a:xfrm>
            <a:off x="39472" y="1026037"/>
            <a:ext cx="1481101" cy="1584803"/>
            <a:chOff x="39472" y="1026037"/>
            <a:chExt cx="1481101" cy="1584803"/>
          </a:xfrm>
        </p:grpSpPr>
        <p:grpSp>
          <p:nvGrpSpPr>
            <p:cNvPr id="39" name="Agrupar 38"/>
            <p:cNvGrpSpPr/>
            <p:nvPr/>
          </p:nvGrpSpPr>
          <p:grpSpPr>
            <a:xfrm>
              <a:off x="39472" y="1026037"/>
              <a:ext cx="1481101" cy="1584803"/>
              <a:chOff x="39472" y="1026037"/>
              <a:chExt cx="1481101" cy="1584803"/>
            </a:xfrm>
          </p:grpSpPr>
          <p:sp>
            <p:nvSpPr>
              <p:cNvPr id="38" name="Elipse 37"/>
              <p:cNvSpPr/>
              <p:nvPr/>
            </p:nvSpPr>
            <p:spPr>
              <a:xfrm rot="1286878">
                <a:off x="485532" y="1641062"/>
                <a:ext cx="625711" cy="1409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Agrupar 34"/>
              <p:cNvGrpSpPr/>
              <p:nvPr/>
            </p:nvGrpSpPr>
            <p:grpSpPr>
              <a:xfrm>
                <a:off x="39472" y="1026037"/>
                <a:ext cx="1481101" cy="1584803"/>
                <a:chOff x="39472" y="1026037"/>
                <a:chExt cx="1481101" cy="1584803"/>
              </a:xfrm>
            </p:grpSpPr>
            <p:cxnSp>
              <p:nvCxnSpPr>
                <p:cNvPr id="11" name="Conector de Seta Reta 10"/>
                <p:cNvCxnSpPr/>
                <p:nvPr/>
              </p:nvCxnSpPr>
              <p:spPr>
                <a:xfrm flipH="1" flipV="1">
                  <a:off x="510318" y="11045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510317" y="2023451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9472" y="2306679"/>
                      <a:ext cx="179984" cy="25187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2" y="2306679"/>
                      <a:ext cx="179984" cy="251874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33333" r="-30000" b="-380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Conector de Seta Reta 14"/>
                <p:cNvCxnSpPr/>
                <p:nvPr/>
              </p:nvCxnSpPr>
              <p:spPr>
                <a:xfrm flipH="1">
                  <a:off x="222051" y="2021546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de Seta Reta 20"/>
                <p:cNvCxnSpPr/>
                <p:nvPr/>
              </p:nvCxnSpPr>
              <p:spPr>
                <a:xfrm flipV="1">
                  <a:off x="485536" y="1573059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de Seta Reta 21"/>
                <p:cNvCxnSpPr/>
                <p:nvPr/>
              </p:nvCxnSpPr>
              <p:spPr>
                <a:xfrm flipH="1">
                  <a:off x="211665" y="1581704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1275570" y="1573058"/>
                      <a:ext cx="2450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1573058"/>
                      <a:ext cx="245003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2500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aixaDeTexto 25"/>
                    <p:cNvSpPr txBox="1"/>
                    <p:nvPr/>
                  </p:nvSpPr>
                  <p:spPr>
                    <a:xfrm>
                      <a:off x="69641" y="1711557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6" name="CaixaDe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41" y="1711557"/>
                      <a:ext cx="250068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1275570" y="2029680"/>
                      <a:ext cx="1945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2029680"/>
                      <a:ext cx="194540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5625" r="-9375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aixaDeTexto 27"/>
                    <p:cNvSpPr txBox="1"/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8" name="CaixaDeTexto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8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Conector de Seta Reta 29"/>
                <p:cNvCxnSpPr/>
                <p:nvPr/>
              </p:nvCxnSpPr>
              <p:spPr>
                <a:xfrm>
                  <a:off x="510317" y="1589794"/>
                  <a:ext cx="446444" cy="171724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>
                  <a:off x="881625" y="1706962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CaixaDeTexto 33"/>
                    <p:cNvSpPr txBox="1"/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4" name="CaixaDeTexto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3333" t="-46667" r="-100000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9" name="CaixaDeTexto 48"/>
            <p:cNvSpPr txBox="1"/>
            <p:nvPr/>
          </p:nvSpPr>
          <p:spPr>
            <a:xfrm>
              <a:off x="968038" y="1520035"/>
              <a:ext cx="413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4331190" y="1095344"/>
            <a:ext cx="314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Convenção: Rotação anti-horária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582160" y="3360610"/>
                <a:ext cx="3958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𝑟𝑎𝑑𝑖𝑎𝑛𝑜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=57,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=0,159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𝑟𝑒𝑣𝑜𝑙𝑢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360610"/>
                <a:ext cx="3958776" cy="276999"/>
              </a:xfrm>
              <a:prstGeom prst="rect">
                <a:avLst/>
              </a:prstGeom>
              <a:blipFill>
                <a:blip r:embed="rId8"/>
                <a:stretch>
                  <a:fillRect l="-200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Agrupar 74"/>
          <p:cNvGrpSpPr/>
          <p:nvPr/>
        </p:nvGrpSpPr>
        <p:grpSpPr>
          <a:xfrm>
            <a:off x="2475474" y="1090001"/>
            <a:ext cx="2240807" cy="1274190"/>
            <a:chOff x="2475474" y="1090001"/>
            <a:chExt cx="2240807" cy="1274190"/>
          </a:xfrm>
        </p:grpSpPr>
        <p:grpSp>
          <p:nvGrpSpPr>
            <p:cNvPr id="58" name="Agrupar 57"/>
            <p:cNvGrpSpPr/>
            <p:nvPr/>
          </p:nvGrpSpPr>
          <p:grpSpPr>
            <a:xfrm>
              <a:off x="2475474" y="1090001"/>
              <a:ext cx="2240807" cy="1274190"/>
              <a:chOff x="2475474" y="1090001"/>
              <a:chExt cx="2240807" cy="1274190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H="1" flipV="1">
                <a:off x="2758218" y="11807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/>
              <p:cNvCxnSpPr/>
              <p:nvPr/>
            </p:nvCxnSpPr>
            <p:spPr>
              <a:xfrm flipV="1">
                <a:off x="2747832" y="2087192"/>
                <a:ext cx="1215662" cy="12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ixaDeTexto 43"/>
                  <p:cNvSpPr txBox="1"/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CaixaDeTex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8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1951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Conector de Seta Reta 45"/>
              <p:cNvCxnSpPr/>
              <p:nvPr/>
            </p:nvCxnSpPr>
            <p:spPr>
              <a:xfrm flipV="1">
                <a:off x="2763403" y="1675656"/>
                <a:ext cx="739879" cy="41429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ixaDeTexto 50"/>
              <p:cNvSpPr txBox="1"/>
              <p:nvPr/>
            </p:nvSpPr>
            <p:spPr>
              <a:xfrm>
                <a:off x="3337772" y="1315999"/>
                <a:ext cx="413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458347" y="1641207"/>
                <a:ext cx="100256" cy="9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Arco 52"/>
              <p:cNvSpPr/>
              <p:nvPr/>
            </p:nvSpPr>
            <p:spPr>
              <a:xfrm rot="1938108">
                <a:off x="2901640" y="1913612"/>
                <a:ext cx="190057" cy="257798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54" name="CaixaDeTexto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077" r="-19231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Arco 54"/>
              <p:cNvSpPr/>
              <p:nvPr/>
            </p:nvSpPr>
            <p:spPr>
              <a:xfrm rot="1938108">
                <a:off x="3052888" y="1636359"/>
                <a:ext cx="543380" cy="704395"/>
              </a:xfrm>
              <a:prstGeom prst="arc">
                <a:avLst>
                  <a:gd name="adj1" fmla="val 16200000"/>
                  <a:gd name="adj2" fmla="val 20845208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3602915" y="1632919"/>
                <a:ext cx="11133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arco =S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7931" t="-44444" r="-103448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4549658" y="1676095"/>
                <a:ext cx="737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58" y="1676095"/>
                <a:ext cx="737381" cy="276999"/>
              </a:xfrm>
              <a:prstGeom prst="rect">
                <a:avLst/>
              </a:prstGeom>
              <a:blipFill>
                <a:blip r:embed="rId13"/>
                <a:stretch>
                  <a:fillRect l="-5785" r="-5785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eta para a Direita 62"/>
          <p:cNvSpPr/>
          <p:nvPr/>
        </p:nvSpPr>
        <p:spPr>
          <a:xfrm>
            <a:off x="5397279" y="172960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97559" y="2567366"/>
                <a:ext cx="4077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𝑟𝑎𝑑𝑖𝑎𝑛𝑜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𝑚𝑒𝑟𝑜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𝑝𝑢𝑟𝑜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𝑑𝑖𝑚𝑒𝑛𝑠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9" y="2567366"/>
                <a:ext cx="4077911" cy="276999"/>
              </a:xfrm>
              <a:prstGeom prst="rect">
                <a:avLst/>
              </a:prstGeom>
              <a:blipFill>
                <a:blip r:embed="rId14"/>
                <a:stretch>
                  <a:fillRect l="-209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12913" y="2978463"/>
                <a:ext cx="3623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=36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3" y="2978463"/>
                <a:ext cx="3623556" cy="276999"/>
              </a:xfrm>
              <a:prstGeom prst="rect">
                <a:avLst/>
              </a:prstGeom>
              <a:blipFill>
                <a:blip r:embed="rId15"/>
                <a:stretch>
                  <a:fillRect l="-840" t="-2222" r="-840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008330" y="1665402"/>
                <a:ext cx="1978106" cy="370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radianos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30" y="1665402"/>
                <a:ext cx="1978106" cy="370935"/>
              </a:xfrm>
              <a:prstGeom prst="rect">
                <a:avLst/>
              </a:prstGeom>
              <a:blipFill>
                <a:blip r:embed="rId16"/>
                <a:stretch>
                  <a:fillRect l="-4321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82160" y="3763927"/>
                <a:ext cx="3155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763927"/>
                <a:ext cx="3155800" cy="276999"/>
              </a:xfrm>
              <a:prstGeom prst="rect">
                <a:avLst/>
              </a:prstGeom>
              <a:blipFill>
                <a:blip r:embed="rId17"/>
                <a:stretch>
                  <a:fillRect l="-772" r="-772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blipFill>
                <a:blip r:embed="rId18"/>
                <a:stretch>
                  <a:fillRect l="-5147" r="-441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3658809" y="4108504"/>
                <a:ext cx="6737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809" y="4108504"/>
                <a:ext cx="673711" cy="5241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1636054" y="4334497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Seta para a Direita 72"/>
          <p:cNvSpPr/>
          <p:nvPr/>
        </p:nvSpPr>
        <p:spPr>
          <a:xfrm>
            <a:off x="3156169" y="4328509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3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3" grpId="0" animBg="1"/>
      <p:bldP spid="64" grpId="0"/>
      <p:bldP spid="65" grpId="0"/>
      <p:bldP spid="67" grpId="0"/>
      <p:bldP spid="70" grpId="0"/>
      <p:bldP spid="71" grpId="0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800" y="-7701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 angular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115011" y="539026"/>
            <a:ext cx="1764289" cy="1274190"/>
            <a:chOff x="93855" y="815763"/>
            <a:chExt cx="1764289" cy="1274190"/>
          </a:xfrm>
        </p:grpSpPr>
        <p:grpSp>
          <p:nvGrpSpPr>
            <p:cNvPr id="3" name="Agrupar 2"/>
            <p:cNvGrpSpPr/>
            <p:nvPr/>
          </p:nvGrpSpPr>
          <p:grpSpPr>
            <a:xfrm>
              <a:off x="93855" y="815763"/>
              <a:ext cx="1764289" cy="1274190"/>
              <a:chOff x="2199205" y="1090001"/>
              <a:chExt cx="1764289" cy="1274190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2199205" y="1090001"/>
                <a:ext cx="1764289" cy="1274190"/>
                <a:chOff x="2199205" y="1090001"/>
                <a:chExt cx="1764289" cy="1274190"/>
              </a:xfrm>
            </p:grpSpPr>
            <p:cxnSp>
              <p:nvCxnSpPr>
                <p:cNvPr id="6" name="Conector de Seta Reta 5"/>
                <p:cNvCxnSpPr/>
                <p:nvPr/>
              </p:nvCxnSpPr>
              <p:spPr>
                <a:xfrm flipH="1" flipV="1">
                  <a:off x="2758218" y="11807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2747832" y="2087192"/>
                  <a:ext cx="1215662" cy="124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Conector de Seta Reta 9"/>
                <p:cNvCxnSpPr/>
                <p:nvPr/>
              </p:nvCxnSpPr>
              <p:spPr>
                <a:xfrm flipV="1">
                  <a:off x="2763403" y="1675656"/>
                  <a:ext cx="739879" cy="41429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ipse 11"/>
                <p:cNvSpPr/>
                <p:nvPr/>
              </p:nvSpPr>
              <p:spPr>
                <a:xfrm>
                  <a:off x="3102506" y="1358921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/>
                <p:cNvSpPr/>
                <p:nvPr/>
              </p:nvSpPr>
              <p:spPr>
                <a:xfrm rot="1938108">
                  <a:off x="2901640" y="1913612"/>
                  <a:ext cx="190057" cy="257798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073" r="-2439" b="-2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Arco 14"/>
                <p:cNvSpPr/>
                <p:nvPr/>
              </p:nvSpPr>
              <p:spPr>
                <a:xfrm rot="1938108">
                  <a:off x="2199205" y="1327794"/>
                  <a:ext cx="1505157" cy="787162"/>
                </a:xfrm>
                <a:prstGeom prst="arc">
                  <a:avLst>
                    <a:gd name="adj1" fmla="val 16200000"/>
                    <a:gd name="adj2" fmla="val 21470572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6667" r="-238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de Seta Reta 17"/>
            <p:cNvCxnSpPr/>
            <p:nvPr/>
          </p:nvCxnSpPr>
          <p:spPr>
            <a:xfrm flipV="1">
              <a:off x="655397" y="1116845"/>
              <a:ext cx="393140" cy="69887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938108">
              <a:off x="639238" y="1636593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341324" y="1355699"/>
              <a:ext cx="100256" cy="9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5213690" y="406488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5291450" y="1376008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instantânea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82573" y="1796659"/>
            <a:ext cx="469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Grandeza vetorial: tem intensidade,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blipFill>
                <a:blip r:embed="rId11"/>
                <a:stretch>
                  <a:fillRect l="-2941" r="-840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977409" y="2488616"/>
                <a:ext cx="903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𝑢𝑛𝑖𝑑𝑎𝑑𝑒𝑠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9" y="2488616"/>
                <a:ext cx="903516" cy="246221"/>
              </a:xfrm>
              <a:prstGeom prst="rect">
                <a:avLst/>
              </a:prstGeom>
              <a:blipFill>
                <a:blip r:embed="rId12"/>
                <a:stretch>
                  <a:fillRect l="-4698" r="-3356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245335" y="2061109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revoluções/s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rotações/min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4085132" y="2186532"/>
            <a:ext cx="168870" cy="92090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194522" y="2367516"/>
            <a:ext cx="1623054" cy="739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corpo rígido,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mesma para todos os pontos do corpo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blipFill>
                <a:blip r:embed="rId13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378960" y="3490311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4085132" y="3484245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instantânea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𝑢𝑛𝑖𝑑𝑎𝑑𝑒𝑠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blipFill>
                <a:blip r:embed="rId17"/>
                <a:stretch>
                  <a:fillRect l="-8054" t="-27500" r="-1275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112839" y="4507577"/>
            <a:ext cx="319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revoluções/s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/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blipFill>
                <a:blip r:embed="rId18"/>
                <a:stretch>
                  <a:fillRect l="-2929" r="-41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/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/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96" y="394938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Deslocamentos rotacionais finitos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F3DCA4E-2525-4A78-B202-0C0E5BD49E3D}"/>
              </a:ext>
            </a:extLst>
          </p:cNvPr>
          <p:cNvGrpSpPr/>
          <p:nvPr/>
        </p:nvGrpSpPr>
        <p:grpSpPr>
          <a:xfrm>
            <a:off x="280694" y="1133602"/>
            <a:ext cx="8069930" cy="369332"/>
            <a:chOff x="2058374" y="1206766"/>
            <a:chExt cx="505857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4961226" y="1242041"/>
                  <a:ext cx="134908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226" y="1242041"/>
                  <a:ext cx="1349087" cy="312458"/>
                </a:xfrm>
                <a:prstGeom prst="rect">
                  <a:avLst/>
                </a:prstGeom>
                <a:blipFill>
                  <a:blip r:embed="rId2"/>
                  <a:stretch>
                    <a:fillRect t="-45098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4469" t="-45098" r="-3184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2058374" y="1206766"/>
              <a:ext cx="304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ser um vetor, a soma precisa ser  comutativa: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12129" y="764270"/>
            <a:ext cx="63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Grandeza vetorial em 3D: tem intensidade, direção e sentido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194" y="1498944"/>
            <a:ext cx="485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e massa não são grandeza vetoriais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real é uma grandeza vetorial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79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8.3 Grandezas Rotacionais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/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blipFill>
                <a:blip r:embed="rId4"/>
                <a:stretch>
                  <a:fillRect l="-1951" r="-732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/>
              <p:nvPr/>
            </p:nvSpPr>
            <p:spPr>
              <a:xfrm>
                <a:off x="823600" y="2210867"/>
                <a:ext cx="7715281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como uma rotação 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1 e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0" y="2210867"/>
                <a:ext cx="7715281" cy="404791"/>
              </a:xfrm>
              <a:prstGeom prst="rect">
                <a:avLst/>
              </a:prstGeom>
              <a:blipFill>
                <a:blip r:embed="rId5"/>
                <a:stretch>
                  <a:fillRect l="-63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/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como uma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2 ≠ eixo 1 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C181AA-B83E-4325-8395-6FC421DA2558}"/>
              </a:ext>
            </a:extLst>
          </p:cNvPr>
          <p:cNvSpPr txBox="1"/>
          <p:nvPr/>
        </p:nvSpPr>
        <p:spPr>
          <a:xfrm>
            <a:off x="776535" y="3118171"/>
            <a:ext cx="422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fácil verificar (próximo slide!) que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1DB0F8-D121-4EDD-96D3-C124EEDFCA06}"/>
              </a:ext>
            </a:extLst>
          </p:cNvPr>
          <p:cNvSpPr txBox="1"/>
          <p:nvPr/>
        </p:nvSpPr>
        <p:spPr>
          <a:xfrm>
            <a:off x="823600" y="4020673"/>
            <a:ext cx="54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significa que as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rotações finitas não são vetores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apesar de terem módulo, direção e sentido</a:t>
            </a:r>
          </a:p>
        </p:txBody>
      </p:sp>
    </p:spTree>
    <p:extLst>
      <p:ext uri="{BB962C8B-B14F-4D97-AF65-F5344CB8AC3E}">
        <p14:creationId xmlns:p14="http://schemas.microsoft.com/office/powerpoint/2010/main" val="4003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11131" b="56535"/>
          <a:stretch/>
        </p:blipFill>
        <p:spPr>
          <a:xfrm>
            <a:off x="-56093" y="770021"/>
            <a:ext cx="4788372" cy="38425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45292" r="11131" b="7469"/>
          <a:stretch/>
        </p:blipFill>
        <p:spPr>
          <a:xfrm>
            <a:off x="4572609" y="625641"/>
            <a:ext cx="4571391" cy="39869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57990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Deslocamentos rotacionais finitos e infinitesimais</a:t>
            </a:r>
          </a:p>
        </p:txBody>
      </p:sp>
    </p:spTree>
    <p:extLst>
      <p:ext uri="{BB962C8B-B14F-4D97-AF65-F5344CB8AC3E}">
        <p14:creationId xmlns:p14="http://schemas.microsoft.com/office/powerpoint/2010/main" val="440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24812</TotalTime>
  <Words>2835</Words>
  <Application>Microsoft Office PowerPoint</Application>
  <PresentationFormat>Apresentação na tela (16:9)</PresentationFormat>
  <Paragraphs>512</Paragraphs>
  <Slides>36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61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Picture</vt:lpstr>
      <vt:lpstr>Gráfico</vt:lpstr>
      <vt:lpstr>Equação</vt:lpstr>
      <vt:lpstr>Apresentação do PowerPoint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O sistema de coordenadas polares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1271</cp:revision>
  <dcterms:created xsi:type="dcterms:W3CDTF">2016-03-09T00:36:12Z</dcterms:created>
  <dcterms:modified xsi:type="dcterms:W3CDTF">2020-10-08T15:11:22Z</dcterms:modified>
</cp:coreProperties>
</file>