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1.xml" ContentType="application/vnd.openxmlformats-officedocument.presentationml.comment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60" r:id="rId3"/>
  </p:sldMasterIdLst>
  <p:notesMasterIdLst>
    <p:notesMasterId r:id="rId82"/>
  </p:notesMasterIdLst>
  <p:sldIdLst>
    <p:sldId id="256" r:id="rId4"/>
    <p:sldId id="274" r:id="rId5"/>
    <p:sldId id="1139" r:id="rId6"/>
    <p:sldId id="1140" r:id="rId7"/>
    <p:sldId id="1145" r:id="rId8"/>
    <p:sldId id="1141" r:id="rId9"/>
    <p:sldId id="1142" r:id="rId10"/>
    <p:sldId id="1118" r:id="rId11"/>
    <p:sldId id="1144" r:id="rId12"/>
    <p:sldId id="1143" r:id="rId13"/>
    <p:sldId id="1146" r:id="rId14"/>
    <p:sldId id="1147" r:id="rId15"/>
    <p:sldId id="1119" r:id="rId16"/>
    <p:sldId id="1120" r:id="rId17"/>
    <p:sldId id="1121" r:id="rId18"/>
    <p:sldId id="1122" r:id="rId19"/>
    <p:sldId id="1123" r:id="rId20"/>
    <p:sldId id="1131" r:id="rId21"/>
    <p:sldId id="1148" r:id="rId22"/>
    <p:sldId id="1132" r:id="rId23"/>
    <p:sldId id="1133" r:id="rId24"/>
    <p:sldId id="1134" r:id="rId25"/>
    <p:sldId id="1135" r:id="rId26"/>
    <p:sldId id="1137" r:id="rId27"/>
    <p:sldId id="1138" r:id="rId28"/>
    <p:sldId id="1149" r:id="rId29"/>
    <p:sldId id="1150" r:id="rId30"/>
    <p:sldId id="1153" r:id="rId31"/>
    <p:sldId id="1151" r:id="rId32"/>
    <p:sldId id="1152" r:id="rId33"/>
    <p:sldId id="1172" r:id="rId34"/>
    <p:sldId id="1184" r:id="rId35"/>
    <p:sldId id="1185" r:id="rId36"/>
    <p:sldId id="1186" r:id="rId37"/>
    <p:sldId id="1188" r:id="rId38"/>
    <p:sldId id="1187" r:id="rId39"/>
    <p:sldId id="1154" r:id="rId40"/>
    <p:sldId id="1157" r:id="rId41"/>
    <p:sldId id="1159" r:id="rId42"/>
    <p:sldId id="1160" r:id="rId43"/>
    <p:sldId id="1158" r:id="rId44"/>
    <p:sldId id="1175" r:id="rId45"/>
    <p:sldId id="1176" r:id="rId46"/>
    <p:sldId id="1178" r:id="rId47"/>
    <p:sldId id="1161" r:id="rId48"/>
    <p:sldId id="1162" r:id="rId49"/>
    <p:sldId id="1155" r:id="rId50"/>
    <p:sldId id="1156" r:id="rId51"/>
    <p:sldId id="1163" r:id="rId52"/>
    <p:sldId id="1165" r:id="rId53"/>
    <p:sldId id="1168" r:id="rId54"/>
    <p:sldId id="1169" r:id="rId55"/>
    <p:sldId id="1170" r:id="rId56"/>
    <p:sldId id="1171" r:id="rId57"/>
    <p:sldId id="1189" r:id="rId58"/>
    <p:sldId id="1190" r:id="rId59"/>
    <p:sldId id="1191" r:id="rId60"/>
    <p:sldId id="1192" r:id="rId61"/>
    <p:sldId id="1193" r:id="rId62"/>
    <p:sldId id="1194" r:id="rId63"/>
    <p:sldId id="1195" r:id="rId64"/>
    <p:sldId id="1136" r:id="rId65"/>
    <p:sldId id="1130" r:id="rId66"/>
    <p:sldId id="1196" r:id="rId67"/>
    <p:sldId id="1037" r:id="rId68"/>
    <p:sldId id="1041" r:id="rId69"/>
    <p:sldId id="1042" r:id="rId70"/>
    <p:sldId id="1040" r:id="rId71"/>
    <p:sldId id="1039" r:id="rId72"/>
    <p:sldId id="1043" r:id="rId73"/>
    <p:sldId id="1044" r:id="rId74"/>
    <p:sldId id="1045" r:id="rId75"/>
    <p:sldId id="1036" r:id="rId76"/>
    <p:sldId id="1035" r:id="rId77"/>
    <p:sldId id="1034" r:id="rId78"/>
    <p:sldId id="1047" r:id="rId79"/>
    <p:sldId id="1046" r:id="rId80"/>
    <p:sldId id="1166" r:id="rId8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ulo Cruz" initials="RC" lastIdx="1" clrIdx="0">
    <p:extLst>
      <p:ext uri="{19B8F6BF-5375-455C-9EA6-DF929625EA0E}">
        <p15:presenceInfo xmlns:p15="http://schemas.microsoft.com/office/powerpoint/2012/main" userId="cb7b4bddb66971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4"/>
    <p:restoredTop sz="94651"/>
  </p:normalViewPr>
  <p:slideViewPr>
    <p:cSldViewPr snapToGrid="0" snapToObjects="1">
      <p:cViewPr varScale="1">
        <p:scale>
          <a:sx n="102" d="100"/>
          <a:sy n="102" d="100"/>
        </p:scale>
        <p:origin x="20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7T17:42:25.238" idx="1">
    <p:pos x="10" y="10"/>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4"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8B9D7-7ADB-9245-A5AC-D596B3BA69BB}" type="datetimeFigureOut">
              <a:rPr lang="en-US" smtClean="0"/>
              <a:t>10/7/20</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A742E-02A7-684E-91C2-C07A0239F16F}" type="slidenum">
              <a:rPr lang="en-US" smtClean="0"/>
              <a:t>‹nº›</a:t>
            </a:fld>
            <a:endParaRPr lang="en-US"/>
          </a:p>
        </p:txBody>
      </p:sp>
    </p:spTree>
    <p:extLst>
      <p:ext uri="{BB962C8B-B14F-4D97-AF65-F5344CB8AC3E}">
        <p14:creationId xmlns:p14="http://schemas.microsoft.com/office/powerpoint/2010/main" val="2249411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a:t>
            </a:fld>
            <a:endParaRPr lang="en-US"/>
          </a:p>
        </p:txBody>
      </p:sp>
    </p:spTree>
    <p:extLst>
      <p:ext uri="{BB962C8B-B14F-4D97-AF65-F5344CB8AC3E}">
        <p14:creationId xmlns:p14="http://schemas.microsoft.com/office/powerpoint/2010/main" val="374321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11</a:t>
            </a:fld>
            <a:endParaRPr lang="en-US"/>
          </a:p>
        </p:txBody>
      </p:sp>
    </p:spTree>
    <p:extLst>
      <p:ext uri="{BB962C8B-B14F-4D97-AF65-F5344CB8AC3E}">
        <p14:creationId xmlns:p14="http://schemas.microsoft.com/office/powerpoint/2010/main" val="166500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12</a:t>
            </a:fld>
            <a:endParaRPr lang="en-US"/>
          </a:p>
        </p:txBody>
      </p:sp>
    </p:spTree>
    <p:extLst>
      <p:ext uri="{BB962C8B-B14F-4D97-AF65-F5344CB8AC3E}">
        <p14:creationId xmlns:p14="http://schemas.microsoft.com/office/powerpoint/2010/main" val="764428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13</a:t>
            </a:fld>
            <a:endParaRPr lang="en-US"/>
          </a:p>
        </p:txBody>
      </p:sp>
    </p:spTree>
    <p:extLst>
      <p:ext uri="{BB962C8B-B14F-4D97-AF65-F5344CB8AC3E}">
        <p14:creationId xmlns:p14="http://schemas.microsoft.com/office/powerpoint/2010/main" val="33846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14</a:t>
            </a:fld>
            <a:endParaRPr lang="en-US"/>
          </a:p>
        </p:txBody>
      </p:sp>
    </p:spTree>
    <p:extLst>
      <p:ext uri="{BB962C8B-B14F-4D97-AF65-F5344CB8AC3E}">
        <p14:creationId xmlns:p14="http://schemas.microsoft.com/office/powerpoint/2010/main" val="2399413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15</a:t>
            </a:fld>
            <a:endParaRPr lang="en-US"/>
          </a:p>
        </p:txBody>
      </p:sp>
    </p:spTree>
    <p:extLst>
      <p:ext uri="{BB962C8B-B14F-4D97-AF65-F5344CB8AC3E}">
        <p14:creationId xmlns:p14="http://schemas.microsoft.com/office/powerpoint/2010/main" val="1149927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16</a:t>
            </a:fld>
            <a:endParaRPr lang="en-US"/>
          </a:p>
        </p:txBody>
      </p:sp>
    </p:spTree>
    <p:extLst>
      <p:ext uri="{BB962C8B-B14F-4D97-AF65-F5344CB8AC3E}">
        <p14:creationId xmlns:p14="http://schemas.microsoft.com/office/powerpoint/2010/main" val="314643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17</a:t>
            </a:fld>
            <a:endParaRPr lang="en-US"/>
          </a:p>
        </p:txBody>
      </p:sp>
    </p:spTree>
    <p:extLst>
      <p:ext uri="{BB962C8B-B14F-4D97-AF65-F5344CB8AC3E}">
        <p14:creationId xmlns:p14="http://schemas.microsoft.com/office/powerpoint/2010/main" val="1718809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18</a:t>
            </a:fld>
            <a:endParaRPr lang="en-US"/>
          </a:p>
        </p:txBody>
      </p:sp>
    </p:spTree>
    <p:extLst>
      <p:ext uri="{BB962C8B-B14F-4D97-AF65-F5344CB8AC3E}">
        <p14:creationId xmlns:p14="http://schemas.microsoft.com/office/powerpoint/2010/main" val="222493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19</a:t>
            </a:fld>
            <a:endParaRPr lang="en-US"/>
          </a:p>
        </p:txBody>
      </p:sp>
    </p:spTree>
    <p:extLst>
      <p:ext uri="{BB962C8B-B14F-4D97-AF65-F5344CB8AC3E}">
        <p14:creationId xmlns:p14="http://schemas.microsoft.com/office/powerpoint/2010/main" val="321766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20</a:t>
            </a:fld>
            <a:endParaRPr lang="en-US"/>
          </a:p>
        </p:txBody>
      </p:sp>
    </p:spTree>
    <p:extLst>
      <p:ext uri="{BB962C8B-B14F-4D97-AF65-F5344CB8AC3E}">
        <p14:creationId xmlns:p14="http://schemas.microsoft.com/office/powerpoint/2010/main" val="142089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3</a:t>
            </a:fld>
            <a:endParaRPr lang="en-US"/>
          </a:p>
        </p:txBody>
      </p:sp>
    </p:spTree>
    <p:extLst>
      <p:ext uri="{BB962C8B-B14F-4D97-AF65-F5344CB8AC3E}">
        <p14:creationId xmlns:p14="http://schemas.microsoft.com/office/powerpoint/2010/main" val="971966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21</a:t>
            </a:fld>
            <a:endParaRPr lang="en-US"/>
          </a:p>
        </p:txBody>
      </p:sp>
    </p:spTree>
    <p:extLst>
      <p:ext uri="{BB962C8B-B14F-4D97-AF65-F5344CB8AC3E}">
        <p14:creationId xmlns:p14="http://schemas.microsoft.com/office/powerpoint/2010/main" val="1253286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22</a:t>
            </a:fld>
            <a:endParaRPr lang="en-US"/>
          </a:p>
        </p:txBody>
      </p:sp>
    </p:spTree>
    <p:extLst>
      <p:ext uri="{BB962C8B-B14F-4D97-AF65-F5344CB8AC3E}">
        <p14:creationId xmlns:p14="http://schemas.microsoft.com/office/powerpoint/2010/main" val="874738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23</a:t>
            </a:fld>
            <a:endParaRPr lang="en-US"/>
          </a:p>
        </p:txBody>
      </p:sp>
    </p:spTree>
    <p:extLst>
      <p:ext uri="{BB962C8B-B14F-4D97-AF65-F5344CB8AC3E}">
        <p14:creationId xmlns:p14="http://schemas.microsoft.com/office/powerpoint/2010/main" val="2048852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24</a:t>
            </a:fld>
            <a:endParaRPr lang="en-US"/>
          </a:p>
        </p:txBody>
      </p:sp>
    </p:spTree>
    <p:extLst>
      <p:ext uri="{BB962C8B-B14F-4D97-AF65-F5344CB8AC3E}">
        <p14:creationId xmlns:p14="http://schemas.microsoft.com/office/powerpoint/2010/main" val="3664667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25</a:t>
            </a:fld>
            <a:endParaRPr lang="en-US"/>
          </a:p>
        </p:txBody>
      </p:sp>
    </p:spTree>
    <p:extLst>
      <p:ext uri="{BB962C8B-B14F-4D97-AF65-F5344CB8AC3E}">
        <p14:creationId xmlns:p14="http://schemas.microsoft.com/office/powerpoint/2010/main" val="1520441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26</a:t>
            </a:fld>
            <a:endParaRPr lang="en-US"/>
          </a:p>
        </p:txBody>
      </p:sp>
    </p:spTree>
    <p:extLst>
      <p:ext uri="{BB962C8B-B14F-4D97-AF65-F5344CB8AC3E}">
        <p14:creationId xmlns:p14="http://schemas.microsoft.com/office/powerpoint/2010/main" val="1408587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27</a:t>
            </a:fld>
            <a:endParaRPr lang="en-US"/>
          </a:p>
        </p:txBody>
      </p:sp>
    </p:spTree>
    <p:extLst>
      <p:ext uri="{BB962C8B-B14F-4D97-AF65-F5344CB8AC3E}">
        <p14:creationId xmlns:p14="http://schemas.microsoft.com/office/powerpoint/2010/main" val="337682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28</a:t>
            </a:fld>
            <a:endParaRPr lang="en-US"/>
          </a:p>
        </p:txBody>
      </p:sp>
    </p:spTree>
    <p:extLst>
      <p:ext uri="{BB962C8B-B14F-4D97-AF65-F5344CB8AC3E}">
        <p14:creationId xmlns:p14="http://schemas.microsoft.com/office/powerpoint/2010/main" val="2162968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29</a:t>
            </a:fld>
            <a:endParaRPr lang="en-US"/>
          </a:p>
        </p:txBody>
      </p:sp>
    </p:spTree>
    <p:extLst>
      <p:ext uri="{BB962C8B-B14F-4D97-AF65-F5344CB8AC3E}">
        <p14:creationId xmlns:p14="http://schemas.microsoft.com/office/powerpoint/2010/main" val="3862346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30</a:t>
            </a:fld>
            <a:endParaRPr lang="en-US"/>
          </a:p>
        </p:txBody>
      </p:sp>
    </p:spTree>
    <p:extLst>
      <p:ext uri="{BB962C8B-B14F-4D97-AF65-F5344CB8AC3E}">
        <p14:creationId xmlns:p14="http://schemas.microsoft.com/office/powerpoint/2010/main" val="8985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a:t>
            </a:fld>
            <a:endParaRPr lang="en-US"/>
          </a:p>
        </p:txBody>
      </p:sp>
    </p:spTree>
    <p:extLst>
      <p:ext uri="{BB962C8B-B14F-4D97-AF65-F5344CB8AC3E}">
        <p14:creationId xmlns:p14="http://schemas.microsoft.com/office/powerpoint/2010/main" val="3657838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37</a:t>
            </a:fld>
            <a:endParaRPr lang="en-US"/>
          </a:p>
        </p:txBody>
      </p:sp>
    </p:spTree>
    <p:extLst>
      <p:ext uri="{BB962C8B-B14F-4D97-AF65-F5344CB8AC3E}">
        <p14:creationId xmlns:p14="http://schemas.microsoft.com/office/powerpoint/2010/main" val="1477528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38</a:t>
            </a:fld>
            <a:endParaRPr lang="en-US"/>
          </a:p>
        </p:txBody>
      </p:sp>
    </p:spTree>
    <p:extLst>
      <p:ext uri="{BB962C8B-B14F-4D97-AF65-F5344CB8AC3E}">
        <p14:creationId xmlns:p14="http://schemas.microsoft.com/office/powerpoint/2010/main" val="390348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39</a:t>
            </a:fld>
            <a:endParaRPr lang="en-US"/>
          </a:p>
        </p:txBody>
      </p:sp>
    </p:spTree>
    <p:extLst>
      <p:ext uri="{BB962C8B-B14F-4D97-AF65-F5344CB8AC3E}">
        <p14:creationId xmlns:p14="http://schemas.microsoft.com/office/powerpoint/2010/main" val="145939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40</a:t>
            </a:fld>
            <a:endParaRPr lang="en-US"/>
          </a:p>
        </p:txBody>
      </p:sp>
    </p:spTree>
    <p:extLst>
      <p:ext uri="{BB962C8B-B14F-4D97-AF65-F5344CB8AC3E}">
        <p14:creationId xmlns:p14="http://schemas.microsoft.com/office/powerpoint/2010/main" val="680476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41</a:t>
            </a:fld>
            <a:endParaRPr lang="en-US"/>
          </a:p>
        </p:txBody>
      </p:sp>
    </p:spTree>
    <p:extLst>
      <p:ext uri="{BB962C8B-B14F-4D97-AF65-F5344CB8AC3E}">
        <p14:creationId xmlns:p14="http://schemas.microsoft.com/office/powerpoint/2010/main" val="4128250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42</a:t>
            </a:fld>
            <a:endParaRPr lang="en-US"/>
          </a:p>
        </p:txBody>
      </p:sp>
    </p:spTree>
    <p:extLst>
      <p:ext uri="{BB962C8B-B14F-4D97-AF65-F5344CB8AC3E}">
        <p14:creationId xmlns:p14="http://schemas.microsoft.com/office/powerpoint/2010/main" val="1393387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43</a:t>
            </a:fld>
            <a:endParaRPr lang="en-US"/>
          </a:p>
        </p:txBody>
      </p:sp>
    </p:spTree>
    <p:extLst>
      <p:ext uri="{BB962C8B-B14F-4D97-AF65-F5344CB8AC3E}">
        <p14:creationId xmlns:p14="http://schemas.microsoft.com/office/powerpoint/2010/main" val="1692209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44</a:t>
            </a:fld>
            <a:endParaRPr lang="en-US"/>
          </a:p>
        </p:txBody>
      </p:sp>
    </p:spTree>
    <p:extLst>
      <p:ext uri="{BB962C8B-B14F-4D97-AF65-F5344CB8AC3E}">
        <p14:creationId xmlns:p14="http://schemas.microsoft.com/office/powerpoint/2010/main" val="991465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45</a:t>
            </a:fld>
            <a:endParaRPr lang="en-US"/>
          </a:p>
        </p:txBody>
      </p:sp>
    </p:spTree>
    <p:extLst>
      <p:ext uri="{BB962C8B-B14F-4D97-AF65-F5344CB8AC3E}">
        <p14:creationId xmlns:p14="http://schemas.microsoft.com/office/powerpoint/2010/main" val="212496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46</a:t>
            </a:fld>
            <a:endParaRPr lang="en-US"/>
          </a:p>
        </p:txBody>
      </p:sp>
    </p:spTree>
    <p:extLst>
      <p:ext uri="{BB962C8B-B14F-4D97-AF65-F5344CB8AC3E}">
        <p14:creationId xmlns:p14="http://schemas.microsoft.com/office/powerpoint/2010/main" val="268354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a:t>
            </a:fld>
            <a:endParaRPr lang="en-US"/>
          </a:p>
        </p:txBody>
      </p:sp>
    </p:spTree>
    <p:extLst>
      <p:ext uri="{BB962C8B-B14F-4D97-AF65-F5344CB8AC3E}">
        <p14:creationId xmlns:p14="http://schemas.microsoft.com/office/powerpoint/2010/main" val="2674625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47</a:t>
            </a:fld>
            <a:endParaRPr lang="en-US"/>
          </a:p>
        </p:txBody>
      </p:sp>
    </p:spTree>
    <p:extLst>
      <p:ext uri="{BB962C8B-B14F-4D97-AF65-F5344CB8AC3E}">
        <p14:creationId xmlns:p14="http://schemas.microsoft.com/office/powerpoint/2010/main" val="2530140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48</a:t>
            </a:fld>
            <a:endParaRPr lang="en-US"/>
          </a:p>
        </p:txBody>
      </p:sp>
    </p:spTree>
    <p:extLst>
      <p:ext uri="{BB962C8B-B14F-4D97-AF65-F5344CB8AC3E}">
        <p14:creationId xmlns:p14="http://schemas.microsoft.com/office/powerpoint/2010/main" val="562465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49</a:t>
            </a:fld>
            <a:endParaRPr lang="en-US"/>
          </a:p>
        </p:txBody>
      </p:sp>
    </p:spTree>
    <p:extLst>
      <p:ext uri="{BB962C8B-B14F-4D97-AF65-F5344CB8AC3E}">
        <p14:creationId xmlns:p14="http://schemas.microsoft.com/office/powerpoint/2010/main" val="3771853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50</a:t>
            </a:fld>
            <a:endParaRPr lang="en-US"/>
          </a:p>
        </p:txBody>
      </p:sp>
    </p:spTree>
    <p:extLst>
      <p:ext uri="{BB962C8B-B14F-4D97-AF65-F5344CB8AC3E}">
        <p14:creationId xmlns:p14="http://schemas.microsoft.com/office/powerpoint/2010/main" val="2283692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51</a:t>
            </a:fld>
            <a:endParaRPr lang="en-US"/>
          </a:p>
        </p:txBody>
      </p:sp>
    </p:spTree>
    <p:extLst>
      <p:ext uri="{BB962C8B-B14F-4D97-AF65-F5344CB8AC3E}">
        <p14:creationId xmlns:p14="http://schemas.microsoft.com/office/powerpoint/2010/main" val="2698193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52</a:t>
            </a:fld>
            <a:endParaRPr lang="en-US"/>
          </a:p>
        </p:txBody>
      </p:sp>
    </p:spTree>
    <p:extLst>
      <p:ext uri="{BB962C8B-B14F-4D97-AF65-F5344CB8AC3E}">
        <p14:creationId xmlns:p14="http://schemas.microsoft.com/office/powerpoint/2010/main" val="520784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53</a:t>
            </a:fld>
            <a:endParaRPr lang="en-US"/>
          </a:p>
        </p:txBody>
      </p:sp>
    </p:spTree>
    <p:extLst>
      <p:ext uri="{BB962C8B-B14F-4D97-AF65-F5344CB8AC3E}">
        <p14:creationId xmlns:p14="http://schemas.microsoft.com/office/powerpoint/2010/main" val="93276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54</a:t>
            </a:fld>
            <a:endParaRPr lang="en-US"/>
          </a:p>
        </p:txBody>
      </p:sp>
    </p:spTree>
    <p:extLst>
      <p:ext uri="{BB962C8B-B14F-4D97-AF65-F5344CB8AC3E}">
        <p14:creationId xmlns:p14="http://schemas.microsoft.com/office/powerpoint/2010/main" val="4033618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55</a:t>
            </a:fld>
            <a:endParaRPr lang="en-US"/>
          </a:p>
        </p:txBody>
      </p:sp>
    </p:spTree>
    <p:extLst>
      <p:ext uri="{BB962C8B-B14F-4D97-AF65-F5344CB8AC3E}">
        <p14:creationId xmlns:p14="http://schemas.microsoft.com/office/powerpoint/2010/main" val="2660404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56</a:t>
            </a:fld>
            <a:endParaRPr lang="en-US"/>
          </a:p>
        </p:txBody>
      </p:sp>
    </p:spTree>
    <p:extLst>
      <p:ext uri="{BB962C8B-B14F-4D97-AF65-F5344CB8AC3E}">
        <p14:creationId xmlns:p14="http://schemas.microsoft.com/office/powerpoint/2010/main" val="222417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a:t>
            </a:fld>
            <a:endParaRPr lang="en-US"/>
          </a:p>
        </p:txBody>
      </p:sp>
    </p:spTree>
    <p:extLst>
      <p:ext uri="{BB962C8B-B14F-4D97-AF65-F5344CB8AC3E}">
        <p14:creationId xmlns:p14="http://schemas.microsoft.com/office/powerpoint/2010/main" val="31421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57</a:t>
            </a:fld>
            <a:endParaRPr lang="en-US"/>
          </a:p>
        </p:txBody>
      </p:sp>
    </p:spTree>
    <p:extLst>
      <p:ext uri="{BB962C8B-B14F-4D97-AF65-F5344CB8AC3E}">
        <p14:creationId xmlns:p14="http://schemas.microsoft.com/office/powerpoint/2010/main" val="600999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58</a:t>
            </a:fld>
            <a:endParaRPr lang="en-US"/>
          </a:p>
        </p:txBody>
      </p:sp>
    </p:spTree>
    <p:extLst>
      <p:ext uri="{BB962C8B-B14F-4D97-AF65-F5344CB8AC3E}">
        <p14:creationId xmlns:p14="http://schemas.microsoft.com/office/powerpoint/2010/main" val="930252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59</a:t>
            </a:fld>
            <a:endParaRPr lang="en-US"/>
          </a:p>
        </p:txBody>
      </p:sp>
    </p:spTree>
    <p:extLst>
      <p:ext uri="{BB962C8B-B14F-4D97-AF65-F5344CB8AC3E}">
        <p14:creationId xmlns:p14="http://schemas.microsoft.com/office/powerpoint/2010/main" val="644638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60</a:t>
            </a:fld>
            <a:endParaRPr lang="en-US"/>
          </a:p>
        </p:txBody>
      </p:sp>
    </p:spTree>
    <p:extLst>
      <p:ext uri="{BB962C8B-B14F-4D97-AF65-F5344CB8AC3E}">
        <p14:creationId xmlns:p14="http://schemas.microsoft.com/office/powerpoint/2010/main" val="1628884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61</a:t>
            </a:fld>
            <a:endParaRPr lang="en-US"/>
          </a:p>
        </p:txBody>
      </p:sp>
    </p:spTree>
    <p:extLst>
      <p:ext uri="{BB962C8B-B14F-4D97-AF65-F5344CB8AC3E}">
        <p14:creationId xmlns:p14="http://schemas.microsoft.com/office/powerpoint/2010/main" val="1500754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62</a:t>
            </a:fld>
            <a:endParaRPr lang="en-US"/>
          </a:p>
        </p:txBody>
      </p:sp>
    </p:spTree>
    <p:extLst>
      <p:ext uri="{BB962C8B-B14F-4D97-AF65-F5344CB8AC3E}">
        <p14:creationId xmlns:p14="http://schemas.microsoft.com/office/powerpoint/2010/main" val="430545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63</a:t>
            </a:fld>
            <a:endParaRPr lang="en-US"/>
          </a:p>
        </p:txBody>
      </p:sp>
    </p:spTree>
    <p:extLst>
      <p:ext uri="{BB962C8B-B14F-4D97-AF65-F5344CB8AC3E}">
        <p14:creationId xmlns:p14="http://schemas.microsoft.com/office/powerpoint/2010/main" val="2602963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64</a:t>
            </a:fld>
            <a:endParaRPr lang="en-US"/>
          </a:p>
        </p:txBody>
      </p:sp>
    </p:spTree>
    <p:extLst>
      <p:ext uri="{BB962C8B-B14F-4D97-AF65-F5344CB8AC3E}">
        <p14:creationId xmlns:p14="http://schemas.microsoft.com/office/powerpoint/2010/main" val="3028462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78</a:t>
            </a:fld>
            <a:endParaRPr lang="en-US"/>
          </a:p>
        </p:txBody>
      </p:sp>
    </p:spTree>
    <p:extLst>
      <p:ext uri="{BB962C8B-B14F-4D97-AF65-F5344CB8AC3E}">
        <p14:creationId xmlns:p14="http://schemas.microsoft.com/office/powerpoint/2010/main" val="37691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7</a:t>
            </a:fld>
            <a:endParaRPr lang="en-US"/>
          </a:p>
        </p:txBody>
      </p:sp>
    </p:spTree>
    <p:extLst>
      <p:ext uri="{BB962C8B-B14F-4D97-AF65-F5344CB8AC3E}">
        <p14:creationId xmlns:p14="http://schemas.microsoft.com/office/powerpoint/2010/main" val="277840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8</a:t>
            </a:fld>
            <a:endParaRPr lang="en-US"/>
          </a:p>
        </p:txBody>
      </p:sp>
    </p:spTree>
    <p:extLst>
      <p:ext uri="{BB962C8B-B14F-4D97-AF65-F5344CB8AC3E}">
        <p14:creationId xmlns:p14="http://schemas.microsoft.com/office/powerpoint/2010/main" val="361519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9</a:t>
            </a:fld>
            <a:endParaRPr lang="en-US"/>
          </a:p>
        </p:txBody>
      </p:sp>
    </p:spTree>
    <p:extLst>
      <p:ext uri="{BB962C8B-B14F-4D97-AF65-F5344CB8AC3E}">
        <p14:creationId xmlns:p14="http://schemas.microsoft.com/office/powerpoint/2010/main" val="1880103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625A742E-02A7-684E-91C2-C07A0239F16F}" type="slidenum">
              <a:rPr lang="en-US" smtClean="0"/>
              <a:t>10</a:t>
            </a:fld>
            <a:endParaRPr lang="en-US"/>
          </a:p>
        </p:txBody>
      </p:sp>
    </p:spTree>
    <p:extLst>
      <p:ext uri="{BB962C8B-B14F-4D97-AF65-F5344CB8AC3E}">
        <p14:creationId xmlns:p14="http://schemas.microsoft.com/office/powerpoint/2010/main" val="3013521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shadeToTitle="1">
        <a:gradFill flip="none" rotWithShape="1">
          <a:gsLst>
            <a:gs pos="0">
              <a:schemeClr val="accent4">
                <a:lumMod val="0"/>
                <a:lumOff val="100000"/>
              </a:schemeClr>
            </a:gs>
            <a:gs pos="53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67E90-9F31-504E-BB7C-4F3112BB9055}"/>
              </a:ext>
            </a:extLst>
          </p:cNvPr>
          <p:cNvSpPr>
            <a:spLocks noGrp="1"/>
          </p:cNvSpPr>
          <p:nvPr>
            <p:ph type="ctrTitle"/>
          </p:nvPr>
        </p:nvSpPr>
        <p:spPr>
          <a:xfrm>
            <a:off x="1524000" y="1122363"/>
            <a:ext cx="9144000" cy="2387600"/>
          </a:xfrm>
        </p:spPr>
        <p:txBody>
          <a:bodyPr anchor="b"/>
          <a:lstStyle>
            <a:lvl1pPr algn="ctr">
              <a:defRPr sz="6000"/>
            </a:lvl1pPr>
          </a:lstStyle>
          <a:p>
            <a:r>
              <a:rPr lang="pt-BR" dirty="0"/>
              <a:t>Clique para editar o título Mestre</a:t>
            </a:r>
            <a:endParaRPr lang="en-US" dirty="0"/>
          </a:p>
        </p:txBody>
      </p:sp>
      <p:sp>
        <p:nvSpPr>
          <p:cNvPr id="3" name="Subtítulo 2">
            <a:extLst>
              <a:ext uri="{FF2B5EF4-FFF2-40B4-BE49-F238E27FC236}">
                <a16:creationId xmlns:a16="http://schemas.microsoft.com/office/drawing/2014/main" id="{AB141BB5-21B5-934B-BA99-561A4CAF1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499A85BA-F908-2849-9C53-DEEE50B608A6}"/>
              </a:ext>
            </a:extLst>
          </p:cNvPr>
          <p:cNvSpPr>
            <a:spLocks noGrp="1"/>
          </p:cNvSpPr>
          <p:nvPr>
            <p:ph type="dt" sz="half" idx="10"/>
          </p:nvPr>
        </p:nvSpPr>
        <p:spPr/>
        <p:txBody>
          <a:bodyPr/>
          <a:lstStyle/>
          <a:p>
            <a:fld id="{6BB678AC-B553-8B4F-9FEA-86AC3204552D}" type="datetime1">
              <a:rPr lang="pt-BR" smtClean="0"/>
              <a:t>07/10/2020</a:t>
            </a:fld>
            <a:endParaRPr lang="en-US"/>
          </a:p>
        </p:txBody>
      </p:sp>
      <p:sp>
        <p:nvSpPr>
          <p:cNvPr id="5" name="Espaço Reservado para Rodapé 4">
            <a:extLst>
              <a:ext uri="{FF2B5EF4-FFF2-40B4-BE49-F238E27FC236}">
                <a16:creationId xmlns:a16="http://schemas.microsoft.com/office/drawing/2014/main" id="{BE363F98-2684-484E-917E-3059AE119127}"/>
              </a:ext>
            </a:extLst>
          </p:cNvPr>
          <p:cNvSpPr>
            <a:spLocks noGrp="1"/>
          </p:cNvSpPr>
          <p:nvPr>
            <p:ph type="ftr" sz="quarter" idx="11"/>
          </p:nvPr>
        </p:nvSpPr>
        <p:spPr/>
        <p:txBody>
          <a:bodyPr/>
          <a:lstStyle/>
          <a:p>
            <a:r>
              <a:rPr lang="en-US" dirty="0" err="1"/>
              <a:t>Izabel</a:t>
            </a:r>
            <a:r>
              <a:rPr lang="en-US" dirty="0"/>
              <a:t> Machado – </a:t>
            </a:r>
            <a:r>
              <a:rPr lang="en-US" dirty="0" err="1"/>
              <a:t>machadoi@usp.br</a:t>
            </a:r>
            <a:r>
              <a:rPr lang="en-US" dirty="0"/>
              <a:t> </a:t>
            </a:r>
          </a:p>
        </p:txBody>
      </p:sp>
      <p:sp>
        <p:nvSpPr>
          <p:cNvPr id="6" name="Espaço Reservado para Número de Slide 5">
            <a:extLst>
              <a:ext uri="{FF2B5EF4-FFF2-40B4-BE49-F238E27FC236}">
                <a16:creationId xmlns:a16="http://schemas.microsoft.com/office/drawing/2014/main" id="{8364CF45-AE11-F849-BD0F-D1741A83522E}"/>
              </a:ext>
            </a:extLst>
          </p:cNvPr>
          <p:cNvSpPr>
            <a:spLocks noGrp="1"/>
          </p:cNvSpPr>
          <p:nvPr>
            <p:ph type="sldNum" sz="quarter" idx="12"/>
          </p:nvPr>
        </p:nvSpPr>
        <p:spPr/>
        <p:txBody>
          <a:bodyPr/>
          <a:lstStyle/>
          <a:p>
            <a:fld id="{8DEE5AC1-7758-3148-B333-E51042BB447E}" type="slidenum">
              <a:rPr lang="en-US" smtClean="0"/>
              <a:t>‹nº›</a:t>
            </a:fld>
            <a:endParaRPr lang="en-US"/>
          </a:p>
        </p:txBody>
      </p:sp>
      <p:pic>
        <p:nvPicPr>
          <p:cNvPr id="8" name="Imagem 7" descr="Uma imagem contendo placar, azul&#10;&#10;Descrição gerada automaticamente">
            <a:extLst>
              <a:ext uri="{FF2B5EF4-FFF2-40B4-BE49-F238E27FC236}">
                <a16:creationId xmlns:a16="http://schemas.microsoft.com/office/drawing/2014/main" id="{799FB8E5-BF71-5547-ADEB-29F369117A5E}"/>
              </a:ext>
            </a:extLst>
          </p:cNvPr>
          <p:cNvPicPr>
            <a:picLocks noChangeAspect="1"/>
          </p:cNvPicPr>
          <p:nvPr userDrawn="1"/>
        </p:nvPicPr>
        <p:blipFill>
          <a:blip r:embed="rId2"/>
          <a:stretch>
            <a:fillRect/>
          </a:stretch>
        </p:blipFill>
        <p:spPr>
          <a:xfrm>
            <a:off x="0" y="-7937"/>
            <a:ext cx="2667000" cy="1130300"/>
          </a:xfrm>
          <a:prstGeom prst="rect">
            <a:avLst/>
          </a:prstGeom>
        </p:spPr>
      </p:pic>
      <p:pic>
        <p:nvPicPr>
          <p:cNvPr id="9" name="Imagem 8" descr="Uma imagem contendo luz&#10;&#10;Descrição gerada automaticamente">
            <a:extLst>
              <a:ext uri="{FF2B5EF4-FFF2-40B4-BE49-F238E27FC236}">
                <a16:creationId xmlns:a16="http://schemas.microsoft.com/office/drawing/2014/main" id="{66DF90FE-2EDF-5A47-BD93-721AE288F5ED}"/>
              </a:ext>
            </a:extLst>
          </p:cNvPr>
          <p:cNvPicPr>
            <a:picLocks noChangeAspect="1"/>
          </p:cNvPicPr>
          <p:nvPr userDrawn="1"/>
        </p:nvPicPr>
        <p:blipFill>
          <a:blip r:embed="rId3"/>
          <a:stretch>
            <a:fillRect/>
          </a:stretch>
        </p:blipFill>
        <p:spPr>
          <a:xfrm>
            <a:off x="11675844" y="16872"/>
            <a:ext cx="516156" cy="483896"/>
          </a:xfrm>
          <a:prstGeom prst="rect">
            <a:avLst/>
          </a:prstGeom>
        </p:spPr>
      </p:pic>
      <p:sp>
        <p:nvSpPr>
          <p:cNvPr id="10" name="CaixaDeTexto 9">
            <a:extLst>
              <a:ext uri="{FF2B5EF4-FFF2-40B4-BE49-F238E27FC236}">
                <a16:creationId xmlns:a16="http://schemas.microsoft.com/office/drawing/2014/main" id="{37C4A676-0FA0-F94E-AFAA-E35BB20F6D95}"/>
              </a:ext>
            </a:extLst>
          </p:cNvPr>
          <p:cNvSpPr txBox="1"/>
          <p:nvPr userDrawn="1"/>
        </p:nvSpPr>
        <p:spPr>
          <a:xfrm>
            <a:off x="9434448" y="3654"/>
            <a:ext cx="2241396" cy="523220"/>
          </a:xfrm>
          <a:prstGeom prst="rect">
            <a:avLst/>
          </a:prstGeom>
          <a:noFill/>
        </p:spPr>
        <p:txBody>
          <a:bodyPr wrap="square" rtlCol="0">
            <a:spAutoFit/>
          </a:bodyPr>
          <a:lstStyle/>
          <a:p>
            <a:r>
              <a:rPr lang="en-US" sz="2800" b="1" dirty="0"/>
              <a:t>PMR 5251</a:t>
            </a:r>
          </a:p>
        </p:txBody>
      </p:sp>
    </p:spTree>
    <p:extLst>
      <p:ext uri="{BB962C8B-B14F-4D97-AF65-F5344CB8AC3E}">
        <p14:creationId xmlns:p14="http://schemas.microsoft.com/office/powerpoint/2010/main" val="268458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CAFB4-2664-B947-9FD8-6AC9D539B7E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63B68352-2AC6-D248-889C-8B2BE02C6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10DBD3F1-C2E6-3045-988C-C6B8642BD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0E24204-6117-5F4D-8E5F-33D526EFFEC5}"/>
              </a:ext>
            </a:extLst>
          </p:cNvPr>
          <p:cNvSpPr>
            <a:spLocks noGrp="1"/>
          </p:cNvSpPr>
          <p:nvPr>
            <p:ph type="dt" sz="half" idx="10"/>
          </p:nvPr>
        </p:nvSpPr>
        <p:spPr/>
        <p:txBody>
          <a:bodyPr/>
          <a:lstStyle/>
          <a:p>
            <a:fld id="{F80ED82A-E25C-4541-8E1B-56A6887E5277}" type="datetime1">
              <a:rPr lang="pt-BR" smtClean="0"/>
              <a:t>07/10/2020</a:t>
            </a:fld>
            <a:endParaRPr lang="en-US"/>
          </a:p>
        </p:txBody>
      </p:sp>
      <p:sp>
        <p:nvSpPr>
          <p:cNvPr id="6" name="Espaço Reservado para Rodapé 5">
            <a:extLst>
              <a:ext uri="{FF2B5EF4-FFF2-40B4-BE49-F238E27FC236}">
                <a16:creationId xmlns:a16="http://schemas.microsoft.com/office/drawing/2014/main" id="{7BE2FFA5-C8BE-BB43-8115-E6F6EB2A72F6}"/>
              </a:ext>
            </a:extLst>
          </p:cNvPr>
          <p:cNvSpPr>
            <a:spLocks noGrp="1"/>
          </p:cNvSpPr>
          <p:nvPr>
            <p:ph type="ftr" sz="quarter" idx="11"/>
          </p:nvPr>
        </p:nvSpPr>
        <p:spPr/>
        <p:txBody>
          <a:bodyPr/>
          <a:lstStyle/>
          <a:p>
            <a:r>
              <a:rPr lang="en-US"/>
              <a:t>Izabel Machado – machadoi@usp.br </a:t>
            </a:r>
          </a:p>
        </p:txBody>
      </p:sp>
      <p:sp>
        <p:nvSpPr>
          <p:cNvPr id="7" name="Espaço Reservado para Número de Slide 6">
            <a:extLst>
              <a:ext uri="{FF2B5EF4-FFF2-40B4-BE49-F238E27FC236}">
                <a16:creationId xmlns:a16="http://schemas.microsoft.com/office/drawing/2014/main" id="{06321911-22BA-394C-AD5C-7995880F0CA7}"/>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287628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0C298-FB85-B544-B9B6-FCE9FAFCB146}"/>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1056A0E3-1DF6-3441-BE39-A085ACFA63B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9AF25944-3C6B-A449-A936-1D5C7E547F8D}"/>
              </a:ext>
            </a:extLst>
          </p:cNvPr>
          <p:cNvSpPr>
            <a:spLocks noGrp="1"/>
          </p:cNvSpPr>
          <p:nvPr>
            <p:ph type="dt" sz="half" idx="10"/>
          </p:nvPr>
        </p:nvSpPr>
        <p:spPr/>
        <p:txBody>
          <a:bodyPr/>
          <a:lstStyle/>
          <a:p>
            <a:fld id="{5322D4B7-816D-AF40-992D-D6F7A306DC86}" type="datetime1">
              <a:rPr lang="pt-BR" smtClean="0"/>
              <a:t>07/10/2020</a:t>
            </a:fld>
            <a:endParaRPr lang="en-US"/>
          </a:p>
        </p:txBody>
      </p:sp>
      <p:sp>
        <p:nvSpPr>
          <p:cNvPr id="5" name="Espaço Reservado para Rodapé 4">
            <a:extLst>
              <a:ext uri="{FF2B5EF4-FFF2-40B4-BE49-F238E27FC236}">
                <a16:creationId xmlns:a16="http://schemas.microsoft.com/office/drawing/2014/main" id="{0618109D-FE9C-644F-84C0-60AB6A84E1F8}"/>
              </a:ext>
            </a:extLst>
          </p:cNvPr>
          <p:cNvSpPr>
            <a:spLocks noGrp="1"/>
          </p:cNvSpPr>
          <p:nvPr>
            <p:ph type="ftr" sz="quarter" idx="11"/>
          </p:nvPr>
        </p:nvSpPr>
        <p:spPr/>
        <p:txBody>
          <a:bodyPr/>
          <a:lstStyle/>
          <a:p>
            <a:r>
              <a:rPr lang="en-US"/>
              <a:t>Izabel Machado – machadoi@usp.br </a:t>
            </a:r>
          </a:p>
        </p:txBody>
      </p:sp>
      <p:sp>
        <p:nvSpPr>
          <p:cNvPr id="6" name="Espaço Reservado para Número de Slide 5">
            <a:extLst>
              <a:ext uri="{FF2B5EF4-FFF2-40B4-BE49-F238E27FC236}">
                <a16:creationId xmlns:a16="http://schemas.microsoft.com/office/drawing/2014/main" id="{0ACD592D-25BB-1745-B046-88815B1E58BC}"/>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1373903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469E55-43B5-714C-A8A7-EBAEB411286B}"/>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1751F92F-E43C-CA48-8D7E-EE0DC91F22D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FA959D2B-C501-D046-98B9-2CF1C4ABB9F9}"/>
              </a:ext>
            </a:extLst>
          </p:cNvPr>
          <p:cNvSpPr>
            <a:spLocks noGrp="1"/>
          </p:cNvSpPr>
          <p:nvPr>
            <p:ph type="dt" sz="half" idx="10"/>
          </p:nvPr>
        </p:nvSpPr>
        <p:spPr/>
        <p:txBody>
          <a:bodyPr/>
          <a:lstStyle/>
          <a:p>
            <a:fld id="{A25E6805-38D5-D54A-9AC1-CBAD45C75C23}" type="datetime1">
              <a:rPr lang="pt-BR" smtClean="0"/>
              <a:t>07/10/2020</a:t>
            </a:fld>
            <a:endParaRPr lang="en-US"/>
          </a:p>
        </p:txBody>
      </p:sp>
      <p:sp>
        <p:nvSpPr>
          <p:cNvPr id="5" name="Espaço Reservado para Rodapé 4">
            <a:extLst>
              <a:ext uri="{FF2B5EF4-FFF2-40B4-BE49-F238E27FC236}">
                <a16:creationId xmlns:a16="http://schemas.microsoft.com/office/drawing/2014/main" id="{A3099C76-8EFC-A147-839F-91B7174ECA85}"/>
              </a:ext>
            </a:extLst>
          </p:cNvPr>
          <p:cNvSpPr>
            <a:spLocks noGrp="1"/>
          </p:cNvSpPr>
          <p:nvPr>
            <p:ph type="ftr" sz="quarter" idx="11"/>
          </p:nvPr>
        </p:nvSpPr>
        <p:spPr/>
        <p:txBody>
          <a:bodyPr/>
          <a:lstStyle/>
          <a:p>
            <a:r>
              <a:rPr lang="en-US"/>
              <a:t>Izabel Machado – machadoi@usp.br </a:t>
            </a:r>
          </a:p>
        </p:txBody>
      </p:sp>
      <p:sp>
        <p:nvSpPr>
          <p:cNvPr id="6" name="Espaço Reservado para Número de Slide 5">
            <a:extLst>
              <a:ext uri="{FF2B5EF4-FFF2-40B4-BE49-F238E27FC236}">
                <a16:creationId xmlns:a16="http://schemas.microsoft.com/office/drawing/2014/main" id="{B0D9EB13-478D-004F-B992-ECD4B2BCA2CF}"/>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752619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8952B-8CF0-C041-8986-5FA8C964A01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2646A718-251F-8F4F-BE8C-F1E6F825F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018928BF-0D04-5B4B-8633-13DA092C74B2}"/>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617F0A7E-CEC8-784F-9E01-E928767EB492}"/>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E53CE6E1-E859-A544-91CB-41D4AE86FB3A}"/>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1914951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C3B66-8830-9A4D-A859-903B0A3E3DAD}"/>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2DE37084-5605-1647-9DF2-0C39102E02E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CB332C27-960A-1940-AACA-86DF00C16C6D}"/>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6D5FB95D-FAE6-1C4F-8DB3-55B6318CA0C0}"/>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885134B3-BCA9-A14B-8453-7BDCCA5F6405}"/>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115502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027AB-0A92-ED4D-AAFC-3115B2B77B4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EACBBA37-F048-A341-9848-7802D9FEE4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55AB3FD-E4DC-8540-A23B-389E88A889ED}"/>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4EEB40FC-71B2-3445-BBD4-C274F7690C8B}"/>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5AFCEB0-6123-A84C-B14E-0AF5AFACA4B7}"/>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1130830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AD2A9-E5CB-CB4A-9D91-05B98C32A0D9}"/>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64B9FB1F-BA6C-BB4C-ADDB-29F40B17801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7407117A-89D7-D74C-80F6-80425417C26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1CEDC98E-24B5-6D48-BFBE-08D57519487B}"/>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6" name="Espaço Reservado para Rodapé 5">
            <a:extLst>
              <a:ext uri="{FF2B5EF4-FFF2-40B4-BE49-F238E27FC236}">
                <a16:creationId xmlns:a16="http://schemas.microsoft.com/office/drawing/2014/main" id="{C0496C36-D90B-574C-A5C2-760A89230C4C}"/>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301D93D5-4437-1842-B920-1A5DCA00FBE0}"/>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2509077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002FB-4B60-5C49-BE6B-EE813C281582}"/>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1E01E110-2BB4-4A4B-9390-BE3918E2E1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5F84DBC-FFB0-E148-8BCB-29788F378AF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D34623DC-D507-E343-A012-539D0E9B5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6C655FA-F7A3-DB47-A943-CF5CDBABF56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8AEBCA7D-E26E-3844-95D9-EBEB57D78FC8}"/>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8" name="Espaço Reservado para Rodapé 7">
            <a:extLst>
              <a:ext uri="{FF2B5EF4-FFF2-40B4-BE49-F238E27FC236}">
                <a16:creationId xmlns:a16="http://schemas.microsoft.com/office/drawing/2014/main" id="{E663CC38-0003-7441-A207-012EB92A53BE}"/>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347FA560-ADF8-E64D-9335-F6E30F18DA33}"/>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3356751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63433-AE9B-A444-8085-571AFD226976}"/>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B856444A-98DD-0542-8C7D-9E2D9D1A0FAD}"/>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4" name="Espaço Reservado para Rodapé 3">
            <a:extLst>
              <a:ext uri="{FF2B5EF4-FFF2-40B4-BE49-F238E27FC236}">
                <a16:creationId xmlns:a16="http://schemas.microsoft.com/office/drawing/2014/main" id="{71DBCF0E-66AA-8C42-910D-42164DCC093C}"/>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BE427B7F-2EE1-EF49-9D94-EB495B0B56E3}"/>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226885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D61A018-1402-354F-971B-3D1392C7FD56}"/>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3" name="Espaço Reservado para Rodapé 2">
            <a:extLst>
              <a:ext uri="{FF2B5EF4-FFF2-40B4-BE49-F238E27FC236}">
                <a16:creationId xmlns:a16="http://schemas.microsoft.com/office/drawing/2014/main" id="{6F872A30-144E-FB4E-93D2-F4AE81867DDE}"/>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D2E24BE7-789B-0B4B-99F0-B747E5580926}"/>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49365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F6D7E-CAC5-2142-A405-9F4BB32AEA26}"/>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1029A712-38CB-F440-8441-2F730399506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AB3C64B4-3DB8-1046-85C6-6E85A1F40E5B}"/>
              </a:ext>
            </a:extLst>
          </p:cNvPr>
          <p:cNvSpPr>
            <a:spLocks noGrp="1"/>
          </p:cNvSpPr>
          <p:nvPr>
            <p:ph type="dt" sz="half" idx="10"/>
          </p:nvPr>
        </p:nvSpPr>
        <p:spPr/>
        <p:txBody>
          <a:bodyPr/>
          <a:lstStyle/>
          <a:p>
            <a:fld id="{4235E2B7-891E-A840-ACBB-2F2383FDD6C9}" type="datetime1">
              <a:rPr lang="pt-BR" smtClean="0"/>
              <a:t>07/10/2020</a:t>
            </a:fld>
            <a:endParaRPr lang="en-US"/>
          </a:p>
        </p:txBody>
      </p:sp>
      <p:sp>
        <p:nvSpPr>
          <p:cNvPr id="5" name="Espaço Reservado para Rodapé 4">
            <a:extLst>
              <a:ext uri="{FF2B5EF4-FFF2-40B4-BE49-F238E27FC236}">
                <a16:creationId xmlns:a16="http://schemas.microsoft.com/office/drawing/2014/main" id="{61850844-7991-A347-8979-B354A9D551F4}"/>
              </a:ext>
            </a:extLst>
          </p:cNvPr>
          <p:cNvSpPr>
            <a:spLocks noGrp="1"/>
          </p:cNvSpPr>
          <p:nvPr>
            <p:ph type="ftr" sz="quarter" idx="11"/>
          </p:nvPr>
        </p:nvSpPr>
        <p:spPr/>
        <p:txBody>
          <a:bodyPr/>
          <a:lstStyle/>
          <a:p>
            <a:r>
              <a:rPr lang="en-US"/>
              <a:t>Izabel Machado – machadoi@usp.br </a:t>
            </a:r>
          </a:p>
        </p:txBody>
      </p:sp>
      <p:sp>
        <p:nvSpPr>
          <p:cNvPr id="6" name="Espaço Reservado para Número de Slide 5">
            <a:extLst>
              <a:ext uri="{FF2B5EF4-FFF2-40B4-BE49-F238E27FC236}">
                <a16:creationId xmlns:a16="http://schemas.microsoft.com/office/drawing/2014/main" id="{246B6729-3D47-5046-A8A0-466BEAD4721C}"/>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1737818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6A718E-2B6E-6E42-94B6-9DFBD0B54A6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3E7BDD85-AEDF-FD4A-B7BF-84AA17C906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48F3595A-914A-6441-AA7D-147A28D03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676DF13-96DD-484F-B5CE-6BEE2F9C0AF2}"/>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6" name="Espaço Reservado para Rodapé 5">
            <a:extLst>
              <a:ext uri="{FF2B5EF4-FFF2-40B4-BE49-F238E27FC236}">
                <a16:creationId xmlns:a16="http://schemas.microsoft.com/office/drawing/2014/main" id="{536888D0-62F9-914C-9BEC-15AF48CB4FE8}"/>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4EE2C339-8075-EF4D-A950-E187D00EDA52}"/>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987298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AEDED-E515-434A-B12B-3FF24007FD1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92FC7889-D4FA-7D4B-A70E-5842DD368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2B1D6B0C-000A-2344-8089-5357C5181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9FCA9B9-ADF8-964A-9FE1-711F1D5B057E}"/>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6" name="Espaço Reservado para Rodapé 5">
            <a:extLst>
              <a:ext uri="{FF2B5EF4-FFF2-40B4-BE49-F238E27FC236}">
                <a16:creationId xmlns:a16="http://schemas.microsoft.com/office/drawing/2014/main" id="{E89A2D5F-D5DA-4D4D-9DD5-92F4B1D68AAA}"/>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B3CA8782-D6C6-984F-8755-F0AC11F16D40}"/>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259687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E25E1-0B5E-6A4F-88BF-8C452F6EC6A6}"/>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74BE08B8-28A7-054E-9633-87ACD5B8B3D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067CAC35-7121-EF46-983B-F651450B5A43}"/>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4EBBB14D-44A9-AD4E-8287-0E0EACF8FC34}"/>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86BADB8-5B88-A94C-825E-A10DC7E47568}"/>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623115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B8ABB4-1392-B24F-9A36-BF7496574511}"/>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F91E4F85-D841-D24A-B7DF-EFBC04F50CD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FDD99916-C4C9-6545-94EE-C4AEBC53D2E7}"/>
              </a:ext>
            </a:extLst>
          </p:cNvPr>
          <p:cNvSpPr>
            <a:spLocks noGrp="1"/>
          </p:cNvSpPr>
          <p:nvPr>
            <p:ph type="dt" sz="half" idx="10"/>
          </p:nvPr>
        </p:nvSpPr>
        <p:spPr/>
        <p:txBody>
          <a:body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704011DB-1705-3A49-8B71-79B6AEFE843C}"/>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E6588328-BB57-F041-93D5-729ECD787DD3}"/>
              </a:ext>
            </a:extLst>
          </p:cNvPr>
          <p:cNvSpPr>
            <a:spLocks noGrp="1"/>
          </p:cNvSpPr>
          <p:nvPr>
            <p:ph type="sldNum" sz="quarter" idx="12"/>
          </p:nvPr>
        </p:nvSpPr>
        <p:spPr/>
        <p:txBody>
          <a:bodyPr/>
          <a:lstStyle/>
          <a:p>
            <a:fld id="{0C41A802-4282-A84D-A6F0-35AFD4060ED4}" type="slidenum">
              <a:rPr lang="en-US" smtClean="0"/>
              <a:t>‹nº›</a:t>
            </a:fld>
            <a:endParaRPr lang="en-US"/>
          </a:p>
        </p:txBody>
      </p:sp>
    </p:spTree>
    <p:extLst>
      <p:ext uri="{BB962C8B-B14F-4D97-AF65-F5344CB8AC3E}">
        <p14:creationId xmlns:p14="http://schemas.microsoft.com/office/powerpoint/2010/main" val="2299585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9986A-201E-FF49-AF23-CE22330B4B7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D27A9956-BE0A-2E4F-8C0A-97467F17D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94D3DE87-6CB2-5543-A5E7-FC9C7E091605}"/>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84106B9A-55DE-1442-9786-4775F4420AD8}"/>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DA1E42A5-F4E6-534C-A589-AA0B94C7651C}"/>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2692614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B0267-CB51-094D-AC22-4BCFC3708298}"/>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0100C42A-2EA7-8E41-BD49-85EDDFC9292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00860943-7290-F14E-A5FE-AFFB5BE4E4D2}"/>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7797304E-4ECD-7D47-B861-45572E288033}"/>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C0DF2B38-D980-084D-877E-5C9B36A1E894}"/>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1023970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BE97C-5F99-3F4A-8C05-FB0F6F35A27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424B83AD-C530-4D4C-8C95-A4998F67FC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695FFD8-32F6-524C-A590-74EE034E3A09}"/>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B0142A1B-1B94-9448-9D28-67BE173C84A4}"/>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6A79CEA0-A3A0-8F40-B952-289A6768BDC7}"/>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3938678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DE6E73-2408-DA43-8675-9DF6D4D481A9}"/>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D3EEB441-76B4-1140-9AF8-3A9510F8B09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EC6EA319-D606-6E4B-BECC-76D574C60FA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2715EEAF-2668-9640-8233-8E56A31D9146}"/>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6" name="Espaço Reservado para Rodapé 5">
            <a:extLst>
              <a:ext uri="{FF2B5EF4-FFF2-40B4-BE49-F238E27FC236}">
                <a16:creationId xmlns:a16="http://schemas.microsoft.com/office/drawing/2014/main" id="{F65551A5-0ACB-BF4E-B1DC-296CD0BAB3EE}"/>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48D7EE25-A13D-BC4A-A6C7-B4AF4B8AD8C8}"/>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17033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7286E-F160-724D-B101-F6187C08E7EB}"/>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70393985-7598-E04B-9DBA-FE701D218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864BF42-32CF-204C-91E3-BE70454F2B2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EF94FF97-EDBF-D047-A36E-F4909FB2BE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1506E97-A5E0-5A40-9BA9-4A48F2678CC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693957FA-C574-A146-9F44-D1B4515420E8}"/>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8" name="Espaço Reservado para Rodapé 7">
            <a:extLst>
              <a:ext uri="{FF2B5EF4-FFF2-40B4-BE49-F238E27FC236}">
                <a16:creationId xmlns:a16="http://schemas.microsoft.com/office/drawing/2014/main" id="{8EC1B5A5-ECDD-DD4B-986F-DA463ED53737}"/>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EFD096C0-0361-284F-B83E-B556876423DA}"/>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2563672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89B71-3FF8-0247-AD6A-BCC79B62AF48}"/>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2C188931-8F48-0B47-BB4A-6D8082112043}"/>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4" name="Espaço Reservado para Rodapé 3">
            <a:extLst>
              <a:ext uri="{FF2B5EF4-FFF2-40B4-BE49-F238E27FC236}">
                <a16:creationId xmlns:a16="http://schemas.microsoft.com/office/drawing/2014/main" id="{4A680419-CD90-FF44-8AC5-36AF85F11E98}"/>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D8EC2909-3A94-9843-AEFD-F58A28BE6592}"/>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175764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11821-925B-D44E-8375-B5B91F309C8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D547BB26-0C01-5B43-9926-05425EFB1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5F56415-E015-BD41-9993-1DE36CA22FD0}"/>
              </a:ext>
            </a:extLst>
          </p:cNvPr>
          <p:cNvSpPr>
            <a:spLocks noGrp="1"/>
          </p:cNvSpPr>
          <p:nvPr>
            <p:ph type="dt" sz="half" idx="10"/>
          </p:nvPr>
        </p:nvSpPr>
        <p:spPr/>
        <p:txBody>
          <a:bodyPr/>
          <a:lstStyle/>
          <a:p>
            <a:fld id="{4C5F8949-DFF0-E247-B50F-21F48A71C40E}" type="datetime1">
              <a:rPr lang="pt-BR" smtClean="0"/>
              <a:t>07/10/2020</a:t>
            </a:fld>
            <a:endParaRPr lang="en-US"/>
          </a:p>
        </p:txBody>
      </p:sp>
      <p:sp>
        <p:nvSpPr>
          <p:cNvPr id="5" name="Espaço Reservado para Rodapé 4">
            <a:extLst>
              <a:ext uri="{FF2B5EF4-FFF2-40B4-BE49-F238E27FC236}">
                <a16:creationId xmlns:a16="http://schemas.microsoft.com/office/drawing/2014/main" id="{D4A722BD-D8A1-764E-B96B-1D6C08892AD8}"/>
              </a:ext>
            </a:extLst>
          </p:cNvPr>
          <p:cNvSpPr>
            <a:spLocks noGrp="1"/>
          </p:cNvSpPr>
          <p:nvPr>
            <p:ph type="ftr" sz="quarter" idx="11"/>
          </p:nvPr>
        </p:nvSpPr>
        <p:spPr/>
        <p:txBody>
          <a:bodyPr/>
          <a:lstStyle/>
          <a:p>
            <a:r>
              <a:rPr lang="en-US"/>
              <a:t>Izabel Machado – machadoi@usp.br </a:t>
            </a:r>
          </a:p>
        </p:txBody>
      </p:sp>
      <p:sp>
        <p:nvSpPr>
          <p:cNvPr id="6" name="Espaço Reservado para Número de Slide 5">
            <a:extLst>
              <a:ext uri="{FF2B5EF4-FFF2-40B4-BE49-F238E27FC236}">
                <a16:creationId xmlns:a16="http://schemas.microsoft.com/office/drawing/2014/main" id="{E0BE3425-D707-D442-9714-C88FB6BD3F02}"/>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1247875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400D0B5-D521-9E46-A8EC-1C90D1E3E202}"/>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3" name="Espaço Reservado para Rodapé 2">
            <a:extLst>
              <a:ext uri="{FF2B5EF4-FFF2-40B4-BE49-F238E27FC236}">
                <a16:creationId xmlns:a16="http://schemas.microsoft.com/office/drawing/2014/main" id="{453AFF42-DE2E-4E47-8B88-FB90E505E732}"/>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D9DBD638-0C6A-9448-9751-DA25F9D3D78B}"/>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2759623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778C37-6C81-6348-B810-9189DD05F89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B23A2715-7D88-FC45-8AAD-6FD564A30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290AFBA7-EA7E-D647-AEF6-610405119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14C7738-0FA1-BD45-922D-FECEDDEB0280}"/>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6" name="Espaço Reservado para Rodapé 5">
            <a:extLst>
              <a:ext uri="{FF2B5EF4-FFF2-40B4-BE49-F238E27FC236}">
                <a16:creationId xmlns:a16="http://schemas.microsoft.com/office/drawing/2014/main" id="{D3FB0B51-BB12-704B-AFE0-7E8A1BE6BB5D}"/>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1BC64C4F-EFDA-1F4E-9FD7-A9B278B84647}"/>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344365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39CDA5-C9D6-0F4C-8E36-4AF9B4BF564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3F40B073-7CF1-604A-8EBF-AAB81FC2E5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3AB07DE6-424F-3F4F-8E7D-CF1649795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58B0996-0A73-A646-AADB-DA462C4B578D}"/>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6" name="Espaço Reservado para Rodapé 5">
            <a:extLst>
              <a:ext uri="{FF2B5EF4-FFF2-40B4-BE49-F238E27FC236}">
                <a16:creationId xmlns:a16="http://schemas.microsoft.com/office/drawing/2014/main" id="{C8AE98AB-0C31-D146-8FBD-DB3FF55201B4}"/>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AB30652A-9FFE-BC4D-B350-B12966A71450}"/>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84776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18E1A-966B-0748-98E1-7A2EAE4FF55D}"/>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940FF624-3DB1-B340-8A41-A5A75689EED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33EFA5DB-274F-7147-B874-591879F9BA14}"/>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8152E87B-95BE-3C42-8351-CF51BE9F08A8}"/>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960949C0-FEFA-424D-8D98-F9452C88935C}"/>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2879681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89007F-A3EC-694B-9558-48D5F8CBEAEE}"/>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0B48E210-F1C4-6949-8AC2-07FAE9D504F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23AAB69B-5D7F-F64C-99D2-B51C22B8EA24}"/>
              </a:ext>
            </a:extLst>
          </p:cNvPr>
          <p:cNvSpPr>
            <a:spLocks noGrp="1"/>
          </p:cNvSpPr>
          <p:nvPr>
            <p:ph type="dt" sz="half" idx="10"/>
          </p:nvPr>
        </p:nvSpPr>
        <p:spPr/>
        <p:txBody>
          <a:body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13EA1878-032A-8645-9693-F601ACFEE133}"/>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902AE0DC-38D7-3C46-B897-DE7CA393C9F7}"/>
              </a:ext>
            </a:extLst>
          </p:cNvPr>
          <p:cNvSpPr>
            <a:spLocks noGrp="1"/>
          </p:cNvSpPr>
          <p:nvPr>
            <p:ph type="sldNum" sz="quarter" idx="12"/>
          </p:nvPr>
        </p:nvSpPr>
        <p:spPr/>
        <p:txBody>
          <a:bodyPr/>
          <a:lstStyle/>
          <a:p>
            <a:fld id="{58BF1730-5540-994C-A04B-0FC2C7BB983E}" type="slidenum">
              <a:rPr lang="en-US" smtClean="0"/>
              <a:t>‹nº›</a:t>
            </a:fld>
            <a:endParaRPr lang="en-US"/>
          </a:p>
        </p:txBody>
      </p:sp>
    </p:spTree>
    <p:extLst>
      <p:ext uri="{BB962C8B-B14F-4D97-AF65-F5344CB8AC3E}">
        <p14:creationId xmlns:p14="http://schemas.microsoft.com/office/powerpoint/2010/main" val="203111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D7A6C-2E7B-904C-8C52-CE91A9217A25}"/>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DE6888EB-A0FB-1E47-9C88-AA6B0677C91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1BAC92C6-A1CD-6646-82B2-E3A689CAF1C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C171E685-360A-4149-8735-E621D0D25871}"/>
              </a:ext>
            </a:extLst>
          </p:cNvPr>
          <p:cNvSpPr>
            <a:spLocks noGrp="1"/>
          </p:cNvSpPr>
          <p:nvPr>
            <p:ph type="dt" sz="half" idx="10"/>
          </p:nvPr>
        </p:nvSpPr>
        <p:spPr/>
        <p:txBody>
          <a:bodyPr/>
          <a:lstStyle/>
          <a:p>
            <a:fld id="{9292E194-DDDF-DA43-B9FA-5DA0707402F3}" type="datetime1">
              <a:rPr lang="pt-BR" smtClean="0"/>
              <a:t>07/10/2020</a:t>
            </a:fld>
            <a:endParaRPr lang="en-US"/>
          </a:p>
        </p:txBody>
      </p:sp>
      <p:sp>
        <p:nvSpPr>
          <p:cNvPr id="6" name="Espaço Reservado para Rodapé 5">
            <a:extLst>
              <a:ext uri="{FF2B5EF4-FFF2-40B4-BE49-F238E27FC236}">
                <a16:creationId xmlns:a16="http://schemas.microsoft.com/office/drawing/2014/main" id="{C7688B8E-303C-5F42-A469-41669AD13AB6}"/>
              </a:ext>
            </a:extLst>
          </p:cNvPr>
          <p:cNvSpPr>
            <a:spLocks noGrp="1"/>
          </p:cNvSpPr>
          <p:nvPr>
            <p:ph type="ftr" sz="quarter" idx="11"/>
          </p:nvPr>
        </p:nvSpPr>
        <p:spPr/>
        <p:txBody>
          <a:bodyPr/>
          <a:lstStyle/>
          <a:p>
            <a:r>
              <a:rPr lang="en-US"/>
              <a:t>Izabel Machado – machadoi@usp.br </a:t>
            </a:r>
          </a:p>
        </p:txBody>
      </p:sp>
      <p:sp>
        <p:nvSpPr>
          <p:cNvPr id="7" name="Espaço Reservado para Número de Slide 6">
            <a:extLst>
              <a:ext uri="{FF2B5EF4-FFF2-40B4-BE49-F238E27FC236}">
                <a16:creationId xmlns:a16="http://schemas.microsoft.com/office/drawing/2014/main" id="{E489F22F-A4D2-8A43-B1AC-028070376B2A}"/>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233424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6792D4-B4B1-EF45-9AE0-F772B2368BEC}"/>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65F8E8C1-FC26-6346-AB8A-A35C7FE07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656A3B3-0B17-0C4D-BBC7-A5945E9428A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269D52E5-4F5F-B043-A09E-3C1F641ED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7EFDE7A-A999-C846-9FCB-299307503E0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16FF9460-059C-294A-B8E5-F6866CE4B813}"/>
              </a:ext>
            </a:extLst>
          </p:cNvPr>
          <p:cNvSpPr>
            <a:spLocks noGrp="1"/>
          </p:cNvSpPr>
          <p:nvPr>
            <p:ph type="dt" sz="half" idx="10"/>
          </p:nvPr>
        </p:nvSpPr>
        <p:spPr/>
        <p:txBody>
          <a:bodyPr/>
          <a:lstStyle/>
          <a:p>
            <a:fld id="{CE1B5709-BCCF-C547-824B-74FC16AB6336}" type="datetime1">
              <a:rPr lang="pt-BR" smtClean="0"/>
              <a:t>07/10/2020</a:t>
            </a:fld>
            <a:endParaRPr lang="en-US"/>
          </a:p>
        </p:txBody>
      </p:sp>
      <p:sp>
        <p:nvSpPr>
          <p:cNvPr id="8" name="Espaço Reservado para Rodapé 7">
            <a:extLst>
              <a:ext uri="{FF2B5EF4-FFF2-40B4-BE49-F238E27FC236}">
                <a16:creationId xmlns:a16="http://schemas.microsoft.com/office/drawing/2014/main" id="{E945A23D-BE92-474E-B039-4D4AB842B921}"/>
              </a:ext>
            </a:extLst>
          </p:cNvPr>
          <p:cNvSpPr>
            <a:spLocks noGrp="1"/>
          </p:cNvSpPr>
          <p:nvPr>
            <p:ph type="ftr" sz="quarter" idx="11"/>
          </p:nvPr>
        </p:nvSpPr>
        <p:spPr/>
        <p:txBody>
          <a:bodyPr/>
          <a:lstStyle/>
          <a:p>
            <a:r>
              <a:rPr lang="en-US"/>
              <a:t>Izabel Machado – machadoi@usp.br </a:t>
            </a:r>
          </a:p>
        </p:txBody>
      </p:sp>
      <p:sp>
        <p:nvSpPr>
          <p:cNvPr id="9" name="Espaço Reservado para Número de Slide 8">
            <a:extLst>
              <a:ext uri="{FF2B5EF4-FFF2-40B4-BE49-F238E27FC236}">
                <a16:creationId xmlns:a16="http://schemas.microsoft.com/office/drawing/2014/main" id="{61C0E90E-1076-904D-8E20-2DF51FEBC269}"/>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265949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5715-7552-6541-B085-B290D13BC34A}"/>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E546A10C-C8D1-5749-BE17-CC38F1C1EB29}"/>
              </a:ext>
            </a:extLst>
          </p:cNvPr>
          <p:cNvSpPr>
            <a:spLocks noGrp="1"/>
          </p:cNvSpPr>
          <p:nvPr>
            <p:ph type="dt" sz="half" idx="10"/>
          </p:nvPr>
        </p:nvSpPr>
        <p:spPr/>
        <p:txBody>
          <a:bodyPr/>
          <a:lstStyle/>
          <a:p>
            <a:fld id="{54274631-46FA-2C42-A8DE-7E1637E16524}" type="datetime1">
              <a:rPr lang="pt-BR" smtClean="0"/>
              <a:t>07/10/2020</a:t>
            </a:fld>
            <a:endParaRPr lang="en-US"/>
          </a:p>
        </p:txBody>
      </p:sp>
      <p:sp>
        <p:nvSpPr>
          <p:cNvPr id="4" name="Espaço Reservado para Rodapé 3">
            <a:extLst>
              <a:ext uri="{FF2B5EF4-FFF2-40B4-BE49-F238E27FC236}">
                <a16:creationId xmlns:a16="http://schemas.microsoft.com/office/drawing/2014/main" id="{87744DDC-6F1C-C846-9727-C6625EFFDFA5}"/>
              </a:ext>
            </a:extLst>
          </p:cNvPr>
          <p:cNvSpPr>
            <a:spLocks noGrp="1"/>
          </p:cNvSpPr>
          <p:nvPr>
            <p:ph type="ftr" sz="quarter" idx="11"/>
          </p:nvPr>
        </p:nvSpPr>
        <p:spPr/>
        <p:txBody>
          <a:bodyPr/>
          <a:lstStyle/>
          <a:p>
            <a:r>
              <a:rPr lang="en-US"/>
              <a:t>Izabel Machado – machadoi@usp.br </a:t>
            </a:r>
          </a:p>
        </p:txBody>
      </p:sp>
      <p:sp>
        <p:nvSpPr>
          <p:cNvPr id="5" name="Espaço Reservado para Número de Slide 4">
            <a:extLst>
              <a:ext uri="{FF2B5EF4-FFF2-40B4-BE49-F238E27FC236}">
                <a16:creationId xmlns:a16="http://schemas.microsoft.com/office/drawing/2014/main" id="{FC06CFA2-C1DD-7243-B98C-025E8C5E69C5}"/>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53452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337DECB-B651-AA4F-AC00-26A3914601BA}"/>
              </a:ext>
            </a:extLst>
          </p:cNvPr>
          <p:cNvSpPr>
            <a:spLocks noGrp="1"/>
          </p:cNvSpPr>
          <p:nvPr>
            <p:ph type="dt" sz="half" idx="10"/>
          </p:nvPr>
        </p:nvSpPr>
        <p:spPr/>
        <p:txBody>
          <a:bodyPr/>
          <a:lstStyle/>
          <a:p>
            <a:fld id="{3B4B59AD-31D7-1F46-B67D-CA17983602EC}" type="datetime1">
              <a:rPr lang="pt-BR" smtClean="0"/>
              <a:t>07/10/2020</a:t>
            </a:fld>
            <a:endParaRPr lang="en-US"/>
          </a:p>
        </p:txBody>
      </p:sp>
      <p:sp>
        <p:nvSpPr>
          <p:cNvPr id="3" name="Espaço Reservado para Rodapé 2">
            <a:extLst>
              <a:ext uri="{FF2B5EF4-FFF2-40B4-BE49-F238E27FC236}">
                <a16:creationId xmlns:a16="http://schemas.microsoft.com/office/drawing/2014/main" id="{31DA9C97-7387-0440-9941-DD099176AB39}"/>
              </a:ext>
            </a:extLst>
          </p:cNvPr>
          <p:cNvSpPr>
            <a:spLocks noGrp="1"/>
          </p:cNvSpPr>
          <p:nvPr>
            <p:ph type="ftr" sz="quarter" idx="11"/>
          </p:nvPr>
        </p:nvSpPr>
        <p:spPr/>
        <p:txBody>
          <a:bodyPr/>
          <a:lstStyle/>
          <a:p>
            <a:r>
              <a:rPr lang="en-US"/>
              <a:t>Izabel Machado – machadoi@usp.br </a:t>
            </a:r>
          </a:p>
        </p:txBody>
      </p:sp>
      <p:sp>
        <p:nvSpPr>
          <p:cNvPr id="4" name="Espaço Reservado para Número de Slide 3">
            <a:extLst>
              <a:ext uri="{FF2B5EF4-FFF2-40B4-BE49-F238E27FC236}">
                <a16:creationId xmlns:a16="http://schemas.microsoft.com/office/drawing/2014/main" id="{CCEB6F2C-62A7-C945-9DB2-54A8DFA2A7CD}"/>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229392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7B003-7519-D24B-B74F-29310B12C6ED}"/>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89F08909-8D0B-E140-95CA-4ECD22C9AA1F}"/>
              </a:ext>
            </a:extLst>
          </p:cNvPr>
          <p:cNvSpPr>
            <a:spLocks noGrp="1"/>
          </p:cNvSpPr>
          <p:nvPr>
            <p:ph type="dt" sz="half" idx="10"/>
          </p:nvPr>
        </p:nvSpPr>
        <p:spPr/>
        <p:txBody>
          <a:bodyPr/>
          <a:lstStyle/>
          <a:p>
            <a:fld id="{380E06A1-7D5C-A145-8A1A-48A28475D5F2}" type="datetime1">
              <a:rPr lang="pt-BR" smtClean="0"/>
              <a:t>07/10/2020</a:t>
            </a:fld>
            <a:endParaRPr lang="en-US"/>
          </a:p>
        </p:txBody>
      </p:sp>
      <p:sp>
        <p:nvSpPr>
          <p:cNvPr id="4" name="Espaço Reservado para Rodapé 3">
            <a:extLst>
              <a:ext uri="{FF2B5EF4-FFF2-40B4-BE49-F238E27FC236}">
                <a16:creationId xmlns:a16="http://schemas.microsoft.com/office/drawing/2014/main" id="{54701B41-27B5-9A49-A5D0-6782AC1C81C4}"/>
              </a:ext>
            </a:extLst>
          </p:cNvPr>
          <p:cNvSpPr>
            <a:spLocks noGrp="1"/>
          </p:cNvSpPr>
          <p:nvPr>
            <p:ph type="ftr" sz="quarter" idx="11"/>
          </p:nvPr>
        </p:nvSpPr>
        <p:spPr/>
        <p:txBody>
          <a:bodyPr/>
          <a:lstStyle/>
          <a:p>
            <a:r>
              <a:rPr lang="en-US"/>
              <a:t>Izabel Machado – machadoi@usp.br </a:t>
            </a:r>
          </a:p>
        </p:txBody>
      </p:sp>
      <p:sp>
        <p:nvSpPr>
          <p:cNvPr id="5" name="Espaço Reservado para Número de Slide 4">
            <a:extLst>
              <a:ext uri="{FF2B5EF4-FFF2-40B4-BE49-F238E27FC236}">
                <a16:creationId xmlns:a16="http://schemas.microsoft.com/office/drawing/2014/main" id="{A1B61CE7-D965-0B4B-938B-948C4E0A347E}"/>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413703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C8C4B-0403-5D4E-9E89-BFD2223CDDF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FEB60147-9D9C-E846-8C3E-D39B3CA1CB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3B0AA7B6-988A-4D4C-AAE3-3FC0BCD38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CB592F-1086-9747-870F-33A14A57E10C}"/>
              </a:ext>
            </a:extLst>
          </p:cNvPr>
          <p:cNvSpPr>
            <a:spLocks noGrp="1"/>
          </p:cNvSpPr>
          <p:nvPr>
            <p:ph type="dt" sz="half" idx="10"/>
          </p:nvPr>
        </p:nvSpPr>
        <p:spPr/>
        <p:txBody>
          <a:bodyPr/>
          <a:lstStyle/>
          <a:p>
            <a:fld id="{E687F146-F665-F34E-BC3A-F2B09F11A933}" type="datetime1">
              <a:rPr lang="pt-BR" smtClean="0"/>
              <a:t>07/10/2020</a:t>
            </a:fld>
            <a:endParaRPr lang="en-US"/>
          </a:p>
        </p:txBody>
      </p:sp>
      <p:sp>
        <p:nvSpPr>
          <p:cNvPr id="6" name="Espaço Reservado para Rodapé 5">
            <a:extLst>
              <a:ext uri="{FF2B5EF4-FFF2-40B4-BE49-F238E27FC236}">
                <a16:creationId xmlns:a16="http://schemas.microsoft.com/office/drawing/2014/main" id="{EC954B0B-49F0-DE42-9C16-9BC3C7E7DDCA}"/>
              </a:ext>
            </a:extLst>
          </p:cNvPr>
          <p:cNvSpPr>
            <a:spLocks noGrp="1"/>
          </p:cNvSpPr>
          <p:nvPr>
            <p:ph type="ftr" sz="quarter" idx="11"/>
          </p:nvPr>
        </p:nvSpPr>
        <p:spPr/>
        <p:txBody>
          <a:bodyPr/>
          <a:lstStyle/>
          <a:p>
            <a:r>
              <a:rPr lang="en-US"/>
              <a:t>Izabel Machado – machadoi@usp.br </a:t>
            </a:r>
          </a:p>
        </p:txBody>
      </p:sp>
      <p:sp>
        <p:nvSpPr>
          <p:cNvPr id="7" name="Espaço Reservado para Número de Slide 6">
            <a:extLst>
              <a:ext uri="{FF2B5EF4-FFF2-40B4-BE49-F238E27FC236}">
                <a16:creationId xmlns:a16="http://schemas.microsoft.com/office/drawing/2014/main" id="{320D88DA-88D7-A04D-B338-DF1AF5808649}"/>
              </a:ext>
            </a:extLst>
          </p:cNvPr>
          <p:cNvSpPr>
            <a:spLocks noGrp="1"/>
          </p:cNvSpPr>
          <p:nvPr>
            <p:ph type="sldNum" sz="quarter" idx="12"/>
          </p:nvPr>
        </p:nvSpPr>
        <p:spPr/>
        <p:txBody>
          <a:bodyPr/>
          <a:lstStyle/>
          <a:p>
            <a:fld id="{8DEE5AC1-7758-3148-B333-E51042BB447E}" type="slidenum">
              <a:rPr lang="en-US" smtClean="0"/>
              <a:t>‹nº›</a:t>
            </a:fld>
            <a:endParaRPr lang="en-US"/>
          </a:p>
        </p:txBody>
      </p:sp>
    </p:spTree>
    <p:extLst>
      <p:ext uri="{BB962C8B-B14F-4D97-AF65-F5344CB8AC3E}">
        <p14:creationId xmlns:p14="http://schemas.microsoft.com/office/powerpoint/2010/main" val="31647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E1D7057-967F-5640-8CB0-C4FEB526D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A31568F1-72CC-A04F-9850-C5158AEF20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4F9AF7CF-FAC3-7042-85D9-183E68646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E06A1-7D5C-A145-8A1A-48A28475D5F2}" type="datetime1">
              <a:rPr lang="pt-BR" smtClean="0"/>
              <a:t>07/10/2020</a:t>
            </a:fld>
            <a:endParaRPr lang="en-US"/>
          </a:p>
        </p:txBody>
      </p:sp>
      <p:sp>
        <p:nvSpPr>
          <p:cNvPr id="5" name="Espaço Reservado para Rodapé 4">
            <a:extLst>
              <a:ext uri="{FF2B5EF4-FFF2-40B4-BE49-F238E27FC236}">
                <a16:creationId xmlns:a16="http://schemas.microsoft.com/office/drawing/2014/main" id="{FE0A80E7-E527-C749-89F6-7798D0852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Izabel Machado – machadoi@usp.br </a:t>
            </a:r>
          </a:p>
        </p:txBody>
      </p:sp>
      <p:sp>
        <p:nvSpPr>
          <p:cNvPr id="6" name="Espaço Reservado para Número de Slide 5">
            <a:extLst>
              <a:ext uri="{FF2B5EF4-FFF2-40B4-BE49-F238E27FC236}">
                <a16:creationId xmlns:a16="http://schemas.microsoft.com/office/drawing/2014/main" id="{56D1CA7F-6F32-2A49-9922-CB2FA9F5A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E5AC1-7758-3148-B333-E51042BB447E}" type="slidenum">
              <a:rPr lang="en-US" smtClean="0"/>
              <a:t>‹nº›</a:t>
            </a:fld>
            <a:endParaRPr lang="en-US"/>
          </a:p>
        </p:txBody>
      </p:sp>
    </p:spTree>
    <p:extLst>
      <p:ext uri="{BB962C8B-B14F-4D97-AF65-F5344CB8AC3E}">
        <p14:creationId xmlns:p14="http://schemas.microsoft.com/office/powerpoint/2010/main" val="822558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2"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B4E7795-CD34-DD4F-946F-D67B5E8675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F9C4E00F-2824-8342-AD6F-34075A305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BFB9B125-6EEF-FC44-9C77-F25F9A07B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19A95-3DD4-1947-B83F-F67E423BCCA6}" type="datetimeFigureOut">
              <a:rPr lang="en-US" smtClean="0"/>
              <a:t>10/7/20</a:t>
            </a:fld>
            <a:endParaRPr lang="en-US"/>
          </a:p>
        </p:txBody>
      </p:sp>
      <p:sp>
        <p:nvSpPr>
          <p:cNvPr id="5" name="Espaço Reservado para Rodapé 4">
            <a:extLst>
              <a:ext uri="{FF2B5EF4-FFF2-40B4-BE49-F238E27FC236}">
                <a16:creationId xmlns:a16="http://schemas.microsoft.com/office/drawing/2014/main" id="{1770075A-C346-BE44-BD6C-5641C1C930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a:extLst>
              <a:ext uri="{FF2B5EF4-FFF2-40B4-BE49-F238E27FC236}">
                <a16:creationId xmlns:a16="http://schemas.microsoft.com/office/drawing/2014/main" id="{3EEC19CB-F95F-5F46-9CD0-E33B95937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1A802-4282-A84D-A6F0-35AFD4060ED4}" type="slidenum">
              <a:rPr lang="en-US" smtClean="0"/>
              <a:t>‹nº›</a:t>
            </a:fld>
            <a:endParaRPr lang="en-US"/>
          </a:p>
        </p:txBody>
      </p:sp>
    </p:spTree>
    <p:extLst>
      <p:ext uri="{BB962C8B-B14F-4D97-AF65-F5344CB8AC3E}">
        <p14:creationId xmlns:p14="http://schemas.microsoft.com/office/powerpoint/2010/main" val="4619152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71A1D13-5C0E-8546-8D50-E9C7BBCAD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D5641751-F113-6D44-A622-A3261725F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118875EC-3D62-2049-B626-6F3D948A8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D5B0B-AF2B-6643-8C67-991CA805CB45}" type="datetimeFigureOut">
              <a:rPr lang="en-US" smtClean="0"/>
              <a:t>10/7/20</a:t>
            </a:fld>
            <a:endParaRPr lang="en-US"/>
          </a:p>
        </p:txBody>
      </p:sp>
      <p:sp>
        <p:nvSpPr>
          <p:cNvPr id="5" name="Espaço Reservado para Rodapé 4">
            <a:extLst>
              <a:ext uri="{FF2B5EF4-FFF2-40B4-BE49-F238E27FC236}">
                <a16:creationId xmlns:a16="http://schemas.microsoft.com/office/drawing/2014/main" id="{05514172-2C9A-9B42-B962-FE90016AC4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a:extLst>
              <a:ext uri="{FF2B5EF4-FFF2-40B4-BE49-F238E27FC236}">
                <a16:creationId xmlns:a16="http://schemas.microsoft.com/office/drawing/2014/main" id="{B182A203-5EBB-2C41-A839-16983EBEE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F1730-5540-994C-A04B-0FC2C7BB983E}" type="slidenum">
              <a:rPr lang="en-US" smtClean="0"/>
              <a:t>‹nº›</a:t>
            </a:fld>
            <a:endParaRPr lang="en-US"/>
          </a:p>
        </p:txBody>
      </p:sp>
    </p:spTree>
    <p:extLst>
      <p:ext uri="{BB962C8B-B14F-4D97-AF65-F5344CB8AC3E}">
        <p14:creationId xmlns:p14="http://schemas.microsoft.com/office/powerpoint/2010/main" val="2221385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chadoi@usp.b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6.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5.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2.xml"/><Relationship Id="rId7" Type="http://schemas.openxmlformats.org/officeDocument/2006/relationships/image" Target="../media/image49.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48.emf"/><Relationship Id="rId4" Type="http://schemas.openxmlformats.org/officeDocument/2006/relationships/oleObject" Target="../embeddings/oleObject6.bin"/><Relationship Id="rId9"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3.xml"/><Relationship Id="rId7" Type="http://schemas.openxmlformats.org/officeDocument/2006/relationships/image" Target="../media/image52.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54.emf"/><Relationship Id="rId5" Type="http://schemas.openxmlformats.org/officeDocument/2006/relationships/image" Target="../media/image51.e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hyperlink" Target="https://www.sciencedirect.com/science/article/pii/B9781845695507500033"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sciencedirect.com/topics/engineering/austenite" TargetMode="External"/><Relationship Id="rId5" Type="http://schemas.openxmlformats.org/officeDocument/2006/relationships/hyperlink" Target="https://www.sciencedirect.com/topics/engineering/shape-memory-alloy" TargetMode="External"/><Relationship Id="rId4" Type="http://schemas.openxmlformats.org/officeDocument/2006/relationships/hyperlink" Target="https://www.sciencedirect.com/book/978184569550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8" Type="http://schemas.openxmlformats.org/officeDocument/2006/relationships/hyperlink" Target="https://www.britannica.com/science/atom" TargetMode="External"/><Relationship Id="rId13" Type="http://schemas.openxmlformats.org/officeDocument/2006/relationships/hyperlink" Target="https://www.britannica.com/science/sublimation-phase-change" TargetMode="External"/><Relationship Id="rId3" Type="http://schemas.openxmlformats.org/officeDocument/2006/relationships/hyperlink" Target="https://www.britannica.com/science/allotrope" TargetMode="External"/><Relationship Id="rId7" Type="http://schemas.openxmlformats.org/officeDocument/2006/relationships/hyperlink" Target="https://www.merriam-webster.com/dictionary/infinite" TargetMode="External"/><Relationship Id="rId12" Type="http://schemas.openxmlformats.org/officeDocument/2006/relationships/hyperlink" Target="https://www.britannica.com/science/hardness-physics"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britannica.com/science/graphite-carbon" TargetMode="External"/><Relationship Id="rId11" Type="http://schemas.openxmlformats.org/officeDocument/2006/relationships/hyperlink" Target="https://www.britannica.com/science/crystal" TargetMode="External"/><Relationship Id="rId5" Type="http://schemas.openxmlformats.org/officeDocument/2006/relationships/hyperlink" Target="https://www.britannica.com/topic/diamond-gemstone" TargetMode="External"/><Relationship Id="rId10" Type="http://schemas.openxmlformats.org/officeDocument/2006/relationships/hyperlink" Target="https://www.britannica.com/science/cleavage-mineralogy" TargetMode="External"/><Relationship Id="rId4" Type="http://schemas.openxmlformats.org/officeDocument/2006/relationships/hyperlink" Target="https://www.britannica.com/science/chemical-element" TargetMode="External"/><Relationship Id="rId9" Type="http://schemas.openxmlformats.org/officeDocument/2006/relationships/hyperlink" Target="https://www.britannica.com/science/centimetre" TargetMode="External"/><Relationship Id="rId14" Type="http://schemas.openxmlformats.org/officeDocument/2006/relationships/hyperlink" Target="https://www.britannica.com/science/melting-poin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2D898-6E1B-8E41-B811-8006FB5989B8}"/>
              </a:ext>
            </a:extLst>
          </p:cNvPr>
          <p:cNvSpPr>
            <a:spLocks noGrp="1"/>
          </p:cNvSpPr>
          <p:nvPr>
            <p:ph type="ctrTitle"/>
          </p:nvPr>
        </p:nvSpPr>
        <p:spPr>
          <a:xfrm>
            <a:off x="1524000" y="3151911"/>
            <a:ext cx="9144000" cy="2387600"/>
          </a:xfrm>
        </p:spPr>
        <p:txBody>
          <a:bodyPr>
            <a:normAutofit fontScale="90000"/>
          </a:bodyPr>
          <a:lstStyle/>
          <a:p>
            <a:br>
              <a:rPr lang="en-US" dirty="0"/>
            </a:br>
            <a:r>
              <a:rPr lang="en-US" sz="4400" b="1" dirty="0"/>
              <a:t>PMR 5251</a:t>
            </a:r>
            <a:br>
              <a:rPr lang="en-US" sz="4400" b="1" dirty="0"/>
            </a:br>
            <a:br>
              <a:rPr lang="pt-BR" sz="4400" b="1" dirty="0"/>
            </a:br>
            <a:r>
              <a:rPr lang="en-US" sz="4400" dirty="0"/>
              <a:t>Assessment of Mechanical Behavior of Materials using Machine Learning Approach</a:t>
            </a:r>
            <a:br>
              <a:rPr lang="pt-BR" sz="4400" dirty="0"/>
            </a:br>
            <a:r>
              <a:rPr lang="en-US" sz="4400" dirty="0"/>
              <a:t> </a:t>
            </a:r>
            <a:br>
              <a:rPr lang="pt-BR" sz="4400" dirty="0"/>
            </a:br>
            <a:r>
              <a:rPr lang="pt-BR" sz="4400" dirty="0" err="1"/>
              <a:t>Profa.Dra</a:t>
            </a:r>
            <a:r>
              <a:rPr lang="pt-BR" sz="4400" dirty="0"/>
              <a:t>. Izabel Fernanda Machado </a:t>
            </a:r>
            <a:r>
              <a:rPr lang="pt-BR" sz="4400" dirty="0" err="1"/>
              <a:t>and</a:t>
            </a:r>
            <a:br>
              <a:rPr lang="pt-BR" sz="4400" dirty="0"/>
            </a:br>
            <a:br>
              <a:rPr lang="pt-BR" sz="4400" dirty="0"/>
            </a:br>
            <a:r>
              <a:rPr lang="pt-BR" sz="4400" dirty="0"/>
              <a:t> Profa. Dra. Larissa </a:t>
            </a:r>
            <a:r>
              <a:rPr lang="pt-BR" sz="4400" dirty="0" err="1"/>
              <a:t>Driemeier</a:t>
            </a:r>
            <a:br>
              <a:rPr lang="pt-BR" sz="4400" dirty="0"/>
            </a:br>
            <a:endParaRPr lang="en-US" sz="4400" b="1" dirty="0"/>
          </a:p>
        </p:txBody>
      </p:sp>
      <p:sp>
        <p:nvSpPr>
          <p:cNvPr id="3" name="Espaço Reservado para Rodapé 2">
            <a:extLst>
              <a:ext uri="{FF2B5EF4-FFF2-40B4-BE49-F238E27FC236}">
                <a16:creationId xmlns:a16="http://schemas.microsoft.com/office/drawing/2014/main" id="{01E2AF31-528A-C241-ADA6-05291B80BDD9}"/>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6E9E9DCA-CCA2-5740-84BF-CB9AAECE3574}"/>
              </a:ext>
            </a:extLst>
          </p:cNvPr>
          <p:cNvSpPr>
            <a:spLocks noGrp="1"/>
          </p:cNvSpPr>
          <p:nvPr>
            <p:ph type="sldNum" sz="quarter" idx="12"/>
          </p:nvPr>
        </p:nvSpPr>
        <p:spPr/>
        <p:txBody>
          <a:bodyPr/>
          <a:lstStyle/>
          <a:p>
            <a:fld id="{8DEE5AC1-7758-3148-B333-E51042BB447E}" type="slidenum">
              <a:rPr lang="en-US" smtClean="0"/>
              <a:t>1</a:t>
            </a:fld>
            <a:endParaRPr lang="en-US"/>
          </a:p>
        </p:txBody>
      </p:sp>
      <p:sp>
        <p:nvSpPr>
          <p:cNvPr id="7" name="Subtítulo 6">
            <a:extLst>
              <a:ext uri="{FF2B5EF4-FFF2-40B4-BE49-F238E27FC236}">
                <a16:creationId xmlns:a16="http://schemas.microsoft.com/office/drawing/2014/main" id="{59A1C919-FA45-FB41-AD2C-5D62AAF39B26}"/>
              </a:ext>
            </a:extLst>
          </p:cNvPr>
          <p:cNvSpPr>
            <a:spLocks noGrp="1"/>
          </p:cNvSpPr>
          <p:nvPr>
            <p:ph type="subTitle" idx="1"/>
          </p:nvPr>
        </p:nvSpPr>
        <p:spPr>
          <a:xfrm>
            <a:off x="1524000" y="5528469"/>
            <a:ext cx="9144000" cy="1655762"/>
          </a:xfrm>
        </p:spPr>
        <p:txBody>
          <a:bodyPr>
            <a:normAutofit/>
          </a:bodyPr>
          <a:lstStyle/>
          <a:p>
            <a:r>
              <a:rPr lang="en-US" dirty="0" err="1"/>
              <a:t>Profa</a:t>
            </a:r>
            <a:r>
              <a:rPr lang="en-US" dirty="0"/>
              <a:t>. </a:t>
            </a:r>
            <a:r>
              <a:rPr lang="en-US" dirty="0" err="1"/>
              <a:t>Izabel</a:t>
            </a:r>
            <a:r>
              <a:rPr lang="en-US" dirty="0"/>
              <a:t> Machado - </a:t>
            </a:r>
            <a:r>
              <a:rPr lang="en-US" dirty="0">
                <a:hlinkClick r:id="rId2">
                  <a:extLst>
                    <a:ext uri="{A12FA001-AC4F-418D-AE19-62706E023703}">
                      <ahyp:hlinkClr xmlns:ahyp="http://schemas.microsoft.com/office/drawing/2018/hyperlinkcolor" val="tx"/>
                    </a:ext>
                  </a:extLst>
                </a:hlinkClick>
              </a:rPr>
              <a:t>machadoi@usp.br</a:t>
            </a:r>
            <a:endParaRPr lang="en-US" dirty="0"/>
          </a:p>
          <a:p>
            <a:r>
              <a:rPr lang="en-US" dirty="0" err="1"/>
              <a:t>Profa</a:t>
            </a:r>
            <a:r>
              <a:rPr lang="en-US" dirty="0"/>
              <a:t>. Larissa </a:t>
            </a:r>
            <a:r>
              <a:rPr lang="en-US" dirty="0" err="1"/>
              <a:t>Driemeier</a:t>
            </a:r>
            <a:r>
              <a:rPr lang="en-US" dirty="0"/>
              <a:t>  - </a:t>
            </a:r>
            <a:r>
              <a:rPr lang="en-US" u="sng" dirty="0" err="1"/>
              <a:t>driemeie@usp.br</a:t>
            </a:r>
            <a:r>
              <a:rPr lang="en-US" u="sng" dirty="0"/>
              <a:t> </a:t>
            </a:r>
          </a:p>
          <a:p>
            <a:r>
              <a:rPr lang="en-US" sz="3200" dirty="0"/>
              <a:t> </a:t>
            </a:r>
          </a:p>
        </p:txBody>
      </p:sp>
    </p:spTree>
    <p:extLst>
      <p:ext uri="{BB962C8B-B14F-4D97-AF65-F5344CB8AC3E}">
        <p14:creationId xmlns:p14="http://schemas.microsoft.com/office/powerpoint/2010/main" val="3414116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10</a:t>
            </a:fld>
            <a:endParaRPr lang="en-US" dirty="0"/>
          </a:p>
        </p:txBody>
      </p:sp>
      <p:sp>
        <p:nvSpPr>
          <p:cNvPr id="10" name="Retângulo 9">
            <a:extLst>
              <a:ext uri="{FF2B5EF4-FFF2-40B4-BE49-F238E27FC236}">
                <a16:creationId xmlns:a16="http://schemas.microsoft.com/office/drawing/2014/main" id="{5ECB408C-648B-2A48-94AA-B05E5E880E82}"/>
              </a:ext>
            </a:extLst>
          </p:cNvPr>
          <p:cNvSpPr/>
          <p:nvPr/>
        </p:nvSpPr>
        <p:spPr>
          <a:xfrm>
            <a:off x="3071560" y="300798"/>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4DF633E1-F927-F544-9C83-9BAD96E957F7}"/>
              </a:ext>
            </a:extLst>
          </p:cNvPr>
          <p:cNvSpPr/>
          <p:nvPr/>
        </p:nvSpPr>
        <p:spPr>
          <a:xfrm>
            <a:off x="4423022" y="1055770"/>
            <a:ext cx="2802370" cy="461665"/>
          </a:xfrm>
          <a:prstGeom prst="rect">
            <a:avLst/>
          </a:prstGeom>
        </p:spPr>
        <p:txBody>
          <a:bodyPr wrap="none">
            <a:spAutoFit/>
          </a:bodyPr>
          <a:lstStyle/>
          <a:p>
            <a:r>
              <a:rPr lang="pt-BR" sz="2400" b="1" dirty="0" err="1">
                <a:latin typeface="Frutiger"/>
              </a:rPr>
              <a:t>Relaxation</a:t>
            </a:r>
            <a:r>
              <a:rPr lang="pt-BR" sz="2400" b="1" dirty="0">
                <a:latin typeface="Frutiger"/>
              </a:rPr>
              <a:t> </a:t>
            </a:r>
            <a:r>
              <a:rPr lang="pt-BR" sz="2400" b="1" dirty="0" err="1">
                <a:latin typeface="Frutiger"/>
              </a:rPr>
              <a:t>Behavior</a:t>
            </a:r>
            <a:r>
              <a:rPr lang="pt-BR" sz="2400" b="1" dirty="0">
                <a:latin typeface="Frutiger"/>
              </a:rPr>
              <a:t> </a:t>
            </a:r>
            <a:endParaRPr lang="pt-BR" sz="2400" dirty="0"/>
          </a:p>
        </p:txBody>
      </p:sp>
      <p:sp>
        <p:nvSpPr>
          <p:cNvPr id="9" name="Retângulo 8">
            <a:extLst>
              <a:ext uri="{FF2B5EF4-FFF2-40B4-BE49-F238E27FC236}">
                <a16:creationId xmlns:a16="http://schemas.microsoft.com/office/drawing/2014/main" id="{6FC50781-063D-DF4A-AFD2-1308D27CCDBE}"/>
              </a:ext>
            </a:extLst>
          </p:cNvPr>
          <p:cNvSpPr/>
          <p:nvPr/>
        </p:nvSpPr>
        <p:spPr>
          <a:xfrm>
            <a:off x="1276661" y="1810742"/>
            <a:ext cx="10687987" cy="461665"/>
          </a:xfrm>
          <a:prstGeom prst="rect">
            <a:avLst/>
          </a:prstGeom>
        </p:spPr>
        <p:txBody>
          <a:bodyPr wrap="square">
            <a:spAutoFit/>
          </a:bodyPr>
          <a:lstStyle/>
          <a:p>
            <a:r>
              <a:rPr lang="pt-BR" sz="2400" dirty="0" err="1">
                <a:latin typeface="Times" pitchFamily="2" charset="0"/>
              </a:rPr>
              <a:t>Relaxation</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illustrated</a:t>
            </a:r>
            <a:r>
              <a:rPr lang="pt-BR" sz="2400" dirty="0">
                <a:latin typeface="Times" pitchFamily="2" charset="0"/>
              </a:rPr>
              <a:t> for </a:t>
            </a:r>
            <a:r>
              <a:rPr lang="pt-BR" sz="2400" dirty="0" err="1">
                <a:latin typeface="Times" pitchFamily="2" charset="0"/>
              </a:rPr>
              <a:t>the</a:t>
            </a:r>
            <a:r>
              <a:rPr lang="pt-BR" sz="2400" dirty="0">
                <a:latin typeface="Times" pitchFamily="2" charset="0"/>
              </a:rPr>
              <a:t> </a:t>
            </a:r>
            <a:r>
              <a:rPr lang="pt-BR" sz="2400" dirty="0" err="1">
                <a:latin typeface="Times" pitchFamily="2" charset="0"/>
              </a:rPr>
              <a:t>steady-state</a:t>
            </a:r>
            <a:r>
              <a:rPr lang="pt-BR" sz="2400" dirty="0">
                <a:latin typeface="Times" pitchFamily="2" charset="0"/>
              </a:rPr>
              <a:t> </a:t>
            </a:r>
            <a:r>
              <a:rPr lang="pt-BR" sz="2400" dirty="0" err="1">
                <a:latin typeface="Times" pitchFamily="2" charset="0"/>
              </a:rPr>
              <a:t>creep</a:t>
            </a:r>
            <a:r>
              <a:rPr lang="pt-BR" sz="2400" dirty="0">
                <a:latin typeface="Times" pitchFamily="2" charset="0"/>
              </a:rPr>
              <a:t> </a:t>
            </a:r>
            <a:r>
              <a:rPr lang="pt-BR" sz="2400" dirty="0" err="1">
                <a:latin typeface="Times" pitchFamily="2" charset="0"/>
              </a:rPr>
              <a:t>plus</a:t>
            </a:r>
            <a:r>
              <a:rPr lang="pt-BR" sz="2400" dirty="0">
                <a:latin typeface="Times" pitchFamily="2" charset="0"/>
              </a:rPr>
              <a:t> </a:t>
            </a:r>
            <a:r>
              <a:rPr lang="pt-BR" sz="2400" dirty="0" err="1">
                <a:latin typeface="Times" pitchFamily="2" charset="0"/>
              </a:rPr>
              <a:t>elastic</a:t>
            </a:r>
            <a:r>
              <a:rPr lang="pt-BR" sz="2400" dirty="0">
                <a:latin typeface="Times" pitchFamily="2" charset="0"/>
              </a:rPr>
              <a:t> </a:t>
            </a:r>
            <a:r>
              <a:rPr lang="pt-BR" sz="2400" dirty="0" err="1">
                <a:latin typeface="Times" pitchFamily="2" charset="0"/>
              </a:rPr>
              <a:t>strain</a:t>
            </a:r>
            <a:r>
              <a:rPr lang="pt-BR" sz="2400" dirty="0">
                <a:latin typeface="Times" pitchFamily="2" charset="0"/>
              </a:rPr>
              <a:t> </a:t>
            </a:r>
            <a:r>
              <a:rPr lang="pt-BR" sz="2400" dirty="0" err="1">
                <a:latin typeface="Times" pitchFamily="2" charset="0"/>
              </a:rPr>
              <a:t>model</a:t>
            </a:r>
            <a:r>
              <a:rPr lang="pt-BR" sz="2400" dirty="0">
                <a:latin typeface="Times" pitchFamily="2" charset="0"/>
              </a:rPr>
              <a:t> </a:t>
            </a:r>
            <a:endParaRPr lang="pt-BR" sz="2400" dirty="0"/>
          </a:p>
        </p:txBody>
      </p:sp>
      <p:pic>
        <p:nvPicPr>
          <p:cNvPr id="12" name="Imagem 11">
            <a:extLst>
              <a:ext uri="{FF2B5EF4-FFF2-40B4-BE49-F238E27FC236}">
                <a16:creationId xmlns:a16="http://schemas.microsoft.com/office/drawing/2014/main" id="{96DD9886-7660-5D48-B533-B1ECED0418B1}"/>
              </a:ext>
            </a:extLst>
          </p:cNvPr>
          <p:cNvPicPr>
            <a:picLocks noChangeAspect="1"/>
          </p:cNvPicPr>
          <p:nvPr/>
        </p:nvPicPr>
        <p:blipFill>
          <a:blip r:embed="rId3"/>
          <a:stretch>
            <a:fillRect/>
          </a:stretch>
        </p:blipFill>
        <p:spPr>
          <a:xfrm>
            <a:off x="2257640" y="2565714"/>
            <a:ext cx="7676720" cy="3790636"/>
          </a:xfrm>
          <a:prstGeom prst="rect">
            <a:avLst/>
          </a:prstGeom>
        </p:spPr>
      </p:pic>
    </p:spTree>
    <p:extLst>
      <p:ext uri="{BB962C8B-B14F-4D97-AF65-F5344CB8AC3E}">
        <p14:creationId xmlns:p14="http://schemas.microsoft.com/office/powerpoint/2010/main" val="6295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11</a:t>
            </a:fld>
            <a:endParaRPr lang="en-US" dirty="0"/>
          </a:p>
        </p:txBody>
      </p:sp>
      <p:sp>
        <p:nvSpPr>
          <p:cNvPr id="10" name="Retângulo 9">
            <a:extLst>
              <a:ext uri="{FF2B5EF4-FFF2-40B4-BE49-F238E27FC236}">
                <a16:creationId xmlns:a16="http://schemas.microsoft.com/office/drawing/2014/main" id="{5ECB408C-648B-2A48-94AA-B05E5E880E82}"/>
              </a:ext>
            </a:extLst>
          </p:cNvPr>
          <p:cNvSpPr/>
          <p:nvPr/>
        </p:nvSpPr>
        <p:spPr>
          <a:xfrm>
            <a:off x="3071560" y="300798"/>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4DF633E1-F927-F544-9C83-9BAD96E957F7}"/>
              </a:ext>
            </a:extLst>
          </p:cNvPr>
          <p:cNvSpPr/>
          <p:nvPr/>
        </p:nvSpPr>
        <p:spPr>
          <a:xfrm>
            <a:off x="3071560" y="1202424"/>
            <a:ext cx="5306324" cy="461665"/>
          </a:xfrm>
          <a:prstGeom prst="rect">
            <a:avLst/>
          </a:prstGeom>
        </p:spPr>
        <p:txBody>
          <a:bodyPr wrap="none">
            <a:spAutoFit/>
          </a:bodyPr>
          <a:lstStyle/>
          <a:p>
            <a:r>
              <a:rPr lang="pt-BR" sz="2400" b="1" dirty="0" err="1"/>
              <a:t>Volumetric</a:t>
            </a:r>
            <a:r>
              <a:rPr lang="pt-BR" sz="2400" b="1" dirty="0"/>
              <a:t> </a:t>
            </a:r>
            <a:r>
              <a:rPr lang="pt-BR" sz="2400" b="1" dirty="0" err="1"/>
              <a:t>Strain</a:t>
            </a:r>
            <a:r>
              <a:rPr lang="pt-BR" sz="2400" b="1" dirty="0"/>
              <a:t> </a:t>
            </a:r>
            <a:r>
              <a:rPr lang="pt-BR" sz="2400" b="1" dirty="0" err="1"/>
              <a:t>and</a:t>
            </a:r>
            <a:r>
              <a:rPr lang="pt-BR" sz="2400" b="1" dirty="0"/>
              <a:t> </a:t>
            </a:r>
            <a:r>
              <a:rPr lang="pt-BR" sz="2400" b="1" dirty="0" err="1"/>
              <a:t>Hydrostatic</a:t>
            </a:r>
            <a:r>
              <a:rPr lang="pt-BR" sz="2400" b="1" dirty="0"/>
              <a:t> Stress</a:t>
            </a:r>
            <a:endParaRPr lang="pt-BR" sz="2400" dirty="0"/>
          </a:p>
        </p:txBody>
      </p:sp>
      <p:sp>
        <p:nvSpPr>
          <p:cNvPr id="9" name="Retângulo 8">
            <a:extLst>
              <a:ext uri="{FF2B5EF4-FFF2-40B4-BE49-F238E27FC236}">
                <a16:creationId xmlns:a16="http://schemas.microsoft.com/office/drawing/2014/main" id="{6FC50781-063D-DF4A-AFD2-1308D27CCDBE}"/>
              </a:ext>
            </a:extLst>
          </p:cNvPr>
          <p:cNvSpPr/>
          <p:nvPr/>
        </p:nvSpPr>
        <p:spPr>
          <a:xfrm>
            <a:off x="752006" y="1900999"/>
            <a:ext cx="10687987" cy="1200329"/>
          </a:xfrm>
          <a:prstGeom prst="rect">
            <a:avLst/>
          </a:prstGeom>
        </p:spPr>
        <p:txBody>
          <a:bodyPr wrap="square">
            <a:spAutoFit/>
          </a:bodyPr>
          <a:lstStyle/>
          <a:p>
            <a:r>
              <a:rPr lang="pt-BR" sz="2400" dirty="0"/>
              <a:t>In </a:t>
            </a:r>
            <a:r>
              <a:rPr lang="pt-BR" sz="2400" dirty="0" err="1"/>
              <a:t>stressed</a:t>
            </a:r>
            <a:r>
              <a:rPr lang="pt-BR" sz="2400" dirty="0"/>
              <a:t> </a:t>
            </a:r>
            <a:r>
              <a:rPr lang="pt-BR" sz="2400" dirty="0" err="1"/>
              <a:t>bodies</a:t>
            </a:r>
            <a:r>
              <a:rPr lang="pt-BR" sz="2400" dirty="0"/>
              <a:t>, </a:t>
            </a:r>
            <a:r>
              <a:rPr lang="pt-BR" sz="2400" dirty="0" err="1"/>
              <a:t>small</a:t>
            </a:r>
            <a:r>
              <a:rPr lang="pt-BR" sz="2400" dirty="0"/>
              <a:t> volume </a:t>
            </a:r>
            <a:r>
              <a:rPr lang="pt-BR" sz="2400" dirty="0" err="1"/>
              <a:t>changes</a:t>
            </a:r>
            <a:r>
              <a:rPr lang="pt-BR" sz="2400" dirty="0"/>
              <a:t> </a:t>
            </a:r>
            <a:r>
              <a:rPr lang="pt-BR" sz="2400" dirty="0" err="1"/>
              <a:t>occur</a:t>
            </a:r>
            <a:r>
              <a:rPr lang="pt-BR" sz="2400" dirty="0"/>
              <a:t> </a:t>
            </a:r>
            <a:r>
              <a:rPr lang="pt-BR" sz="2400" dirty="0" err="1"/>
              <a:t>that</a:t>
            </a:r>
            <a:r>
              <a:rPr lang="pt-BR" sz="2400" dirty="0"/>
              <a:t> are </a:t>
            </a:r>
            <a:r>
              <a:rPr lang="pt-BR" sz="2400" dirty="0" err="1"/>
              <a:t>associated</a:t>
            </a:r>
            <a:r>
              <a:rPr lang="pt-BR" sz="2400" dirty="0"/>
              <a:t> </a:t>
            </a:r>
            <a:r>
              <a:rPr lang="pt-BR" sz="2400" dirty="0" err="1"/>
              <a:t>with</a:t>
            </a:r>
            <a:r>
              <a:rPr lang="pt-BR" sz="2400" dirty="0"/>
              <a:t> normal </a:t>
            </a:r>
            <a:r>
              <a:rPr lang="pt-BR" sz="2400" dirty="0" err="1"/>
              <a:t>strains</a:t>
            </a:r>
            <a:r>
              <a:rPr lang="pt-BR" sz="2400" dirty="0"/>
              <a:t>. </a:t>
            </a:r>
            <a:r>
              <a:rPr lang="pt-BR" sz="2400" dirty="0" err="1"/>
              <a:t>Shear</a:t>
            </a:r>
            <a:r>
              <a:rPr lang="pt-BR" sz="2400" dirty="0"/>
              <a:t> </a:t>
            </a:r>
            <a:r>
              <a:rPr lang="pt-BR" sz="2400" dirty="0" err="1"/>
              <a:t>strains</a:t>
            </a:r>
            <a:r>
              <a:rPr lang="pt-BR" sz="2400" dirty="0"/>
              <a:t> are </a:t>
            </a:r>
            <a:r>
              <a:rPr lang="pt-BR" sz="2400" dirty="0" err="1"/>
              <a:t>not</a:t>
            </a:r>
            <a:r>
              <a:rPr lang="pt-BR" sz="2400" dirty="0"/>
              <a:t> </a:t>
            </a:r>
            <a:r>
              <a:rPr lang="pt-BR" sz="2400" dirty="0" err="1"/>
              <a:t>involved</a:t>
            </a:r>
            <a:r>
              <a:rPr lang="pt-BR" sz="2400" dirty="0"/>
              <a:t>, as </a:t>
            </a:r>
            <a:r>
              <a:rPr lang="pt-BR" sz="2400" dirty="0" err="1"/>
              <a:t>they</a:t>
            </a:r>
            <a:r>
              <a:rPr lang="pt-BR" sz="2400" dirty="0"/>
              <a:t> cause no volume </a:t>
            </a:r>
            <a:r>
              <a:rPr lang="pt-BR" sz="2400" dirty="0" err="1"/>
              <a:t>change</a:t>
            </a:r>
            <a:r>
              <a:rPr lang="pt-BR" sz="2400" dirty="0"/>
              <a:t>, </a:t>
            </a:r>
            <a:r>
              <a:rPr lang="pt-BR" sz="2400" dirty="0" err="1"/>
              <a:t>only</a:t>
            </a:r>
            <a:r>
              <a:rPr lang="pt-BR" sz="2400" dirty="0"/>
              <a:t> </a:t>
            </a:r>
            <a:r>
              <a:rPr lang="pt-BR" sz="2400" dirty="0" err="1"/>
              <a:t>distortion</a:t>
            </a:r>
            <a:r>
              <a:rPr lang="pt-BR" sz="2400" dirty="0"/>
              <a:t>. </a:t>
            </a:r>
          </a:p>
        </p:txBody>
      </p:sp>
      <p:pic>
        <p:nvPicPr>
          <p:cNvPr id="6" name="Imagem 5">
            <a:extLst>
              <a:ext uri="{FF2B5EF4-FFF2-40B4-BE49-F238E27FC236}">
                <a16:creationId xmlns:a16="http://schemas.microsoft.com/office/drawing/2014/main" id="{8171CA1F-F512-2547-AC57-21E1D00F16E4}"/>
              </a:ext>
            </a:extLst>
          </p:cNvPr>
          <p:cNvPicPr>
            <a:picLocks noChangeAspect="1"/>
          </p:cNvPicPr>
          <p:nvPr/>
        </p:nvPicPr>
        <p:blipFill>
          <a:blip r:embed="rId3"/>
          <a:stretch>
            <a:fillRect/>
          </a:stretch>
        </p:blipFill>
        <p:spPr>
          <a:xfrm>
            <a:off x="3271716" y="3065921"/>
            <a:ext cx="4906011" cy="3222291"/>
          </a:xfrm>
          <a:prstGeom prst="rect">
            <a:avLst/>
          </a:prstGeom>
        </p:spPr>
      </p:pic>
    </p:spTree>
    <p:extLst>
      <p:ext uri="{BB962C8B-B14F-4D97-AF65-F5344CB8AC3E}">
        <p14:creationId xmlns:p14="http://schemas.microsoft.com/office/powerpoint/2010/main" val="60599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12</a:t>
            </a:fld>
            <a:endParaRPr lang="en-US" dirty="0"/>
          </a:p>
        </p:txBody>
      </p:sp>
      <p:sp>
        <p:nvSpPr>
          <p:cNvPr id="10" name="Retângulo 9">
            <a:extLst>
              <a:ext uri="{FF2B5EF4-FFF2-40B4-BE49-F238E27FC236}">
                <a16:creationId xmlns:a16="http://schemas.microsoft.com/office/drawing/2014/main" id="{5ECB408C-648B-2A48-94AA-B05E5E880E82}"/>
              </a:ext>
            </a:extLst>
          </p:cNvPr>
          <p:cNvSpPr/>
          <p:nvPr/>
        </p:nvSpPr>
        <p:spPr>
          <a:xfrm>
            <a:off x="3071560" y="300798"/>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4DF633E1-F927-F544-9C83-9BAD96E957F7}"/>
              </a:ext>
            </a:extLst>
          </p:cNvPr>
          <p:cNvSpPr/>
          <p:nvPr/>
        </p:nvSpPr>
        <p:spPr>
          <a:xfrm>
            <a:off x="4717570" y="799361"/>
            <a:ext cx="2254143" cy="461665"/>
          </a:xfrm>
          <a:prstGeom prst="rect">
            <a:avLst/>
          </a:prstGeom>
        </p:spPr>
        <p:txBody>
          <a:bodyPr wrap="none">
            <a:spAutoFit/>
          </a:bodyPr>
          <a:lstStyle/>
          <a:p>
            <a:r>
              <a:rPr lang="pt-BR" sz="2400" b="1" dirty="0" err="1"/>
              <a:t>Thermal</a:t>
            </a:r>
            <a:r>
              <a:rPr lang="pt-BR" sz="2400" b="1" dirty="0"/>
              <a:t> </a:t>
            </a:r>
            <a:r>
              <a:rPr lang="pt-BR" sz="2400" b="1" dirty="0" err="1"/>
              <a:t>Strains</a:t>
            </a:r>
            <a:r>
              <a:rPr lang="pt-BR" sz="2400" b="1" dirty="0"/>
              <a:t> </a:t>
            </a:r>
            <a:endParaRPr lang="pt-BR" sz="2400" dirty="0"/>
          </a:p>
        </p:txBody>
      </p:sp>
      <p:sp>
        <p:nvSpPr>
          <p:cNvPr id="9" name="Retângulo 8">
            <a:extLst>
              <a:ext uri="{FF2B5EF4-FFF2-40B4-BE49-F238E27FC236}">
                <a16:creationId xmlns:a16="http://schemas.microsoft.com/office/drawing/2014/main" id="{6FC50781-063D-DF4A-AFD2-1308D27CCDBE}"/>
              </a:ext>
            </a:extLst>
          </p:cNvPr>
          <p:cNvSpPr/>
          <p:nvPr/>
        </p:nvSpPr>
        <p:spPr>
          <a:xfrm>
            <a:off x="622129" y="1355923"/>
            <a:ext cx="10687987" cy="830997"/>
          </a:xfrm>
          <a:prstGeom prst="rect">
            <a:avLst/>
          </a:prstGeom>
        </p:spPr>
        <p:txBody>
          <a:bodyPr wrap="square">
            <a:spAutoFit/>
          </a:bodyPr>
          <a:lstStyle/>
          <a:p>
            <a:r>
              <a:rPr lang="pt-BR" sz="2400" dirty="0" err="1"/>
              <a:t>Thermal</a:t>
            </a:r>
            <a:r>
              <a:rPr lang="pt-BR" sz="2400" dirty="0"/>
              <a:t> </a:t>
            </a:r>
            <a:r>
              <a:rPr lang="pt-BR" sz="2400" dirty="0" err="1"/>
              <a:t>strain</a:t>
            </a:r>
            <a:r>
              <a:rPr lang="pt-BR" sz="2400" dirty="0"/>
              <a:t> </a:t>
            </a:r>
            <a:r>
              <a:rPr lang="pt-BR" sz="2400" dirty="0" err="1"/>
              <a:t>is</a:t>
            </a:r>
            <a:r>
              <a:rPr lang="pt-BR" sz="2400" dirty="0"/>
              <a:t> a </a:t>
            </a:r>
            <a:r>
              <a:rPr lang="pt-BR" sz="2400" dirty="0" err="1"/>
              <a:t>special</a:t>
            </a:r>
            <a:r>
              <a:rPr lang="pt-BR" sz="2400" dirty="0"/>
              <a:t> </a:t>
            </a:r>
            <a:r>
              <a:rPr lang="pt-BR" sz="2400" dirty="0" err="1"/>
              <a:t>class</a:t>
            </a:r>
            <a:r>
              <a:rPr lang="pt-BR" sz="2400" dirty="0"/>
              <a:t> </a:t>
            </a:r>
            <a:r>
              <a:rPr lang="pt-BR" sz="2400" dirty="0" err="1"/>
              <a:t>of</a:t>
            </a:r>
            <a:r>
              <a:rPr lang="pt-BR" sz="2400" dirty="0"/>
              <a:t> </a:t>
            </a:r>
            <a:r>
              <a:rPr lang="pt-BR" sz="2400" dirty="0" err="1"/>
              <a:t>elastic</a:t>
            </a:r>
            <a:r>
              <a:rPr lang="pt-BR" sz="2400" dirty="0"/>
              <a:t> </a:t>
            </a:r>
            <a:r>
              <a:rPr lang="pt-BR" sz="2400" dirty="0" err="1"/>
              <a:t>strain</a:t>
            </a:r>
            <a:r>
              <a:rPr lang="pt-BR" sz="2400" dirty="0"/>
              <a:t> </a:t>
            </a:r>
            <a:r>
              <a:rPr lang="pt-BR" sz="2400" dirty="0" err="1"/>
              <a:t>that</a:t>
            </a:r>
            <a:r>
              <a:rPr lang="pt-BR" sz="2400" dirty="0"/>
              <a:t> </a:t>
            </a:r>
            <a:r>
              <a:rPr lang="pt-BR" sz="2400" dirty="0" err="1"/>
              <a:t>results</a:t>
            </a:r>
            <a:r>
              <a:rPr lang="pt-BR" sz="2400" dirty="0"/>
              <a:t> </a:t>
            </a:r>
            <a:r>
              <a:rPr lang="pt-BR" sz="2400" dirty="0" err="1"/>
              <a:t>from</a:t>
            </a:r>
            <a:r>
              <a:rPr lang="pt-BR" sz="2400" dirty="0"/>
              <a:t> </a:t>
            </a:r>
            <a:r>
              <a:rPr lang="pt-BR" sz="2400" dirty="0" err="1"/>
              <a:t>expansion</a:t>
            </a:r>
            <a:r>
              <a:rPr lang="pt-BR" sz="2400" dirty="0"/>
              <a:t> </a:t>
            </a:r>
            <a:r>
              <a:rPr lang="pt-BR" sz="2400" dirty="0" err="1"/>
              <a:t>with</a:t>
            </a:r>
            <a:r>
              <a:rPr lang="pt-BR" sz="2400" dirty="0"/>
              <a:t> </a:t>
            </a:r>
            <a:r>
              <a:rPr lang="pt-BR" sz="2400" dirty="0" err="1"/>
              <a:t>increas</a:t>
            </a:r>
            <a:r>
              <a:rPr lang="pt-BR" sz="2400" dirty="0"/>
              <a:t>- </a:t>
            </a:r>
            <a:r>
              <a:rPr lang="pt-BR" sz="2400" dirty="0" err="1"/>
              <a:t>ing</a:t>
            </a:r>
            <a:r>
              <a:rPr lang="pt-BR" sz="2400" dirty="0"/>
              <a:t> </a:t>
            </a:r>
            <a:r>
              <a:rPr lang="pt-BR" sz="2400" dirty="0" err="1"/>
              <a:t>temperature</a:t>
            </a:r>
            <a:r>
              <a:rPr lang="pt-BR" sz="2400" dirty="0"/>
              <a:t>, </a:t>
            </a:r>
            <a:r>
              <a:rPr lang="pt-BR" sz="2400" dirty="0" err="1"/>
              <a:t>or</a:t>
            </a:r>
            <a:r>
              <a:rPr lang="pt-BR" sz="2400" dirty="0"/>
              <a:t> </a:t>
            </a:r>
            <a:r>
              <a:rPr lang="pt-BR" sz="2400" dirty="0" err="1"/>
              <a:t>contraction</a:t>
            </a:r>
            <a:r>
              <a:rPr lang="pt-BR" sz="2400" dirty="0"/>
              <a:t> </a:t>
            </a:r>
            <a:r>
              <a:rPr lang="pt-BR" sz="2400" dirty="0" err="1"/>
              <a:t>with</a:t>
            </a:r>
            <a:r>
              <a:rPr lang="pt-BR" sz="2400" dirty="0"/>
              <a:t> </a:t>
            </a:r>
            <a:r>
              <a:rPr lang="pt-BR" sz="2400" dirty="0" err="1"/>
              <a:t>decreasing</a:t>
            </a:r>
            <a:r>
              <a:rPr lang="pt-BR" sz="2400" dirty="0"/>
              <a:t> </a:t>
            </a:r>
            <a:r>
              <a:rPr lang="pt-BR" sz="2400" dirty="0" err="1"/>
              <a:t>temperature</a:t>
            </a:r>
            <a:r>
              <a:rPr lang="pt-BR" sz="2400" dirty="0"/>
              <a:t>. </a:t>
            </a:r>
          </a:p>
        </p:txBody>
      </p:sp>
      <p:sp>
        <p:nvSpPr>
          <p:cNvPr id="2" name="Retângulo 1">
            <a:extLst>
              <a:ext uri="{FF2B5EF4-FFF2-40B4-BE49-F238E27FC236}">
                <a16:creationId xmlns:a16="http://schemas.microsoft.com/office/drawing/2014/main" id="{FEEB9CE1-F3C7-474C-967F-F2FA9529C17E}"/>
              </a:ext>
            </a:extLst>
          </p:cNvPr>
          <p:cNvSpPr/>
          <p:nvPr/>
        </p:nvSpPr>
        <p:spPr>
          <a:xfrm>
            <a:off x="565835" y="3748415"/>
            <a:ext cx="3591304" cy="523220"/>
          </a:xfrm>
          <a:prstGeom prst="rect">
            <a:avLst/>
          </a:prstGeom>
        </p:spPr>
        <p:txBody>
          <a:bodyPr wrap="none">
            <a:spAutoFit/>
          </a:bodyPr>
          <a:lstStyle/>
          <a:p>
            <a:r>
              <a:rPr lang="el-GR" sz="2800" dirty="0">
                <a:latin typeface="RMTMI"/>
              </a:rPr>
              <a:t>ε </a:t>
            </a:r>
            <a:r>
              <a:rPr lang="el-GR" sz="2800" dirty="0">
                <a:latin typeface="MTSY"/>
              </a:rPr>
              <a:t>= </a:t>
            </a:r>
            <a:r>
              <a:rPr lang="el-GR" sz="2800" dirty="0">
                <a:latin typeface="RMTMI"/>
              </a:rPr>
              <a:t>α (</a:t>
            </a:r>
            <a:r>
              <a:rPr lang="pt-BR" sz="2800" i="1" dirty="0" err="1">
                <a:latin typeface="Times" pitchFamily="2" charset="0"/>
              </a:rPr>
              <a:t>T</a:t>
            </a:r>
            <a:r>
              <a:rPr lang="pt-BR" sz="2800" i="1" dirty="0">
                <a:latin typeface="Times" pitchFamily="2" charset="0"/>
              </a:rPr>
              <a:t> </a:t>
            </a:r>
            <a:r>
              <a:rPr lang="pt-BR" sz="2800" dirty="0">
                <a:latin typeface="MTSY"/>
              </a:rPr>
              <a:t>− </a:t>
            </a:r>
            <a:r>
              <a:rPr lang="pt-BR" sz="2800" i="1" dirty="0">
                <a:latin typeface="Times" pitchFamily="2" charset="0"/>
              </a:rPr>
              <a:t>T</a:t>
            </a:r>
            <a:r>
              <a:rPr lang="pt-BR" sz="2800" baseline="-25000" dirty="0">
                <a:latin typeface="Times" pitchFamily="2" charset="0"/>
              </a:rPr>
              <a:t>0</a:t>
            </a:r>
            <a:r>
              <a:rPr lang="pt-BR" sz="2800" dirty="0">
                <a:latin typeface="RMTMI"/>
              </a:rPr>
              <a:t>) </a:t>
            </a:r>
            <a:r>
              <a:rPr lang="pt-BR" sz="2800" dirty="0">
                <a:latin typeface="MTSY"/>
              </a:rPr>
              <a:t>= </a:t>
            </a:r>
            <a:r>
              <a:rPr lang="el-GR" sz="2800" dirty="0">
                <a:latin typeface="RMTMI"/>
              </a:rPr>
              <a:t>α (</a:t>
            </a:r>
            <a:r>
              <a:rPr lang="pt-BR" sz="2800" dirty="0">
                <a:latin typeface="RMTMI"/>
              </a:rPr>
              <a:t>△</a:t>
            </a:r>
            <a:r>
              <a:rPr lang="pt-BR" sz="2800" i="1" dirty="0" err="1">
                <a:latin typeface="Times" pitchFamily="2" charset="0"/>
              </a:rPr>
              <a:t>T</a:t>
            </a:r>
            <a:r>
              <a:rPr lang="pt-BR" sz="2800" i="1" dirty="0">
                <a:latin typeface="Times" pitchFamily="2" charset="0"/>
              </a:rPr>
              <a:t> </a:t>
            </a:r>
            <a:r>
              <a:rPr lang="pt-BR" sz="2800" dirty="0">
                <a:latin typeface="RMTMI"/>
              </a:rPr>
              <a:t>) </a:t>
            </a:r>
            <a:endParaRPr lang="pt-BR" sz="2800" dirty="0"/>
          </a:p>
        </p:txBody>
      </p:sp>
      <p:pic>
        <p:nvPicPr>
          <p:cNvPr id="8" name="Imagem 7">
            <a:extLst>
              <a:ext uri="{FF2B5EF4-FFF2-40B4-BE49-F238E27FC236}">
                <a16:creationId xmlns:a16="http://schemas.microsoft.com/office/drawing/2014/main" id="{C0E061BB-B6C2-0E42-89D8-1187933E8B6B}"/>
              </a:ext>
            </a:extLst>
          </p:cNvPr>
          <p:cNvPicPr>
            <a:picLocks noChangeAspect="1"/>
          </p:cNvPicPr>
          <p:nvPr/>
        </p:nvPicPr>
        <p:blipFill>
          <a:blip r:embed="rId3"/>
          <a:stretch>
            <a:fillRect/>
          </a:stretch>
        </p:blipFill>
        <p:spPr>
          <a:xfrm>
            <a:off x="4873780" y="2390403"/>
            <a:ext cx="5763379" cy="3965947"/>
          </a:xfrm>
          <a:prstGeom prst="rect">
            <a:avLst/>
          </a:prstGeom>
        </p:spPr>
      </p:pic>
    </p:spTree>
    <p:extLst>
      <p:ext uri="{BB962C8B-B14F-4D97-AF65-F5344CB8AC3E}">
        <p14:creationId xmlns:p14="http://schemas.microsoft.com/office/powerpoint/2010/main" val="24386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13</a:t>
            </a:fld>
            <a:endParaRPr lang="en-US" dirty="0"/>
          </a:p>
        </p:txBody>
      </p:sp>
      <p:sp>
        <p:nvSpPr>
          <p:cNvPr id="2" name="Retângulo 1">
            <a:extLst>
              <a:ext uri="{FF2B5EF4-FFF2-40B4-BE49-F238E27FC236}">
                <a16:creationId xmlns:a16="http://schemas.microsoft.com/office/drawing/2014/main" id="{A1B83CFE-39B1-DE46-BC54-E17CF08A53E3}"/>
              </a:ext>
            </a:extLst>
          </p:cNvPr>
          <p:cNvSpPr/>
          <p:nvPr/>
        </p:nvSpPr>
        <p:spPr>
          <a:xfrm>
            <a:off x="3420951" y="136525"/>
            <a:ext cx="5350098" cy="1569660"/>
          </a:xfrm>
          <a:prstGeom prst="rect">
            <a:avLst/>
          </a:prstGeom>
        </p:spPr>
        <p:txBody>
          <a:bodyPr wrap="square">
            <a:spAutoFit/>
          </a:bodyPr>
          <a:lstStyle/>
          <a:p>
            <a:pPr algn="ctr"/>
            <a:r>
              <a:rPr lang="pt-BR" sz="3200" b="1" dirty="0">
                <a:latin typeface="Frutiger"/>
              </a:rPr>
              <a:t>ANISOTROPIC MATERIALS</a:t>
            </a:r>
          </a:p>
          <a:p>
            <a:pPr algn="ctr"/>
            <a:endParaRPr lang="pt-BR" sz="3200" b="1" dirty="0">
              <a:latin typeface="Frutiger"/>
            </a:endParaRPr>
          </a:p>
          <a:p>
            <a:pPr algn="ctr"/>
            <a:r>
              <a:rPr lang="pt-BR" sz="3200" b="1" dirty="0" err="1">
                <a:latin typeface="Frutiger"/>
              </a:rPr>
              <a:t>Microstructure</a:t>
            </a:r>
            <a:r>
              <a:rPr lang="pt-BR" sz="3200" b="1" dirty="0">
                <a:latin typeface="Frutiger"/>
              </a:rPr>
              <a:t>   </a:t>
            </a:r>
            <a:endParaRPr lang="pt-BR" sz="3200" dirty="0"/>
          </a:p>
        </p:txBody>
      </p:sp>
      <p:pic>
        <p:nvPicPr>
          <p:cNvPr id="7" name="Imagem 6">
            <a:extLst>
              <a:ext uri="{FF2B5EF4-FFF2-40B4-BE49-F238E27FC236}">
                <a16:creationId xmlns:a16="http://schemas.microsoft.com/office/drawing/2014/main" id="{6240150E-C9A8-E548-A89E-29ECAC66C812}"/>
              </a:ext>
            </a:extLst>
          </p:cNvPr>
          <p:cNvPicPr>
            <a:picLocks noChangeAspect="1"/>
          </p:cNvPicPr>
          <p:nvPr/>
        </p:nvPicPr>
        <p:blipFill>
          <a:blip r:embed="rId3"/>
          <a:stretch>
            <a:fillRect/>
          </a:stretch>
        </p:blipFill>
        <p:spPr>
          <a:xfrm>
            <a:off x="2813414" y="2012293"/>
            <a:ext cx="6565171" cy="4344057"/>
          </a:xfrm>
          <a:prstGeom prst="rect">
            <a:avLst/>
          </a:prstGeom>
        </p:spPr>
      </p:pic>
    </p:spTree>
    <p:extLst>
      <p:ext uri="{BB962C8B-B14F-4D97-AF65-F5344CB8AC3E}">
        <p14:creationId xmlns:p14="http://schemas.microsoft.com/office/powerpoint/2010/main" val="142949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14</a:t>
            </a:fld>
            <a:endParaRPr lang="en-US" dirty="0"/>
          </a:p>
        </p:txBody>
      </p:sp>
      <p:sp>
        <p:nvSpPr>
          <p:cNvPr id="2" name="Retângulo 1">
            <a:extLst>
              <a:ext uri="{FF2B5EF4-FFF2-40B4-BE49-F238E27FC236}">
                <a16:creationId xmlns:a16="http://schemas.microsoft.com/office/drawing/2014/main" id="{A642431D-3A4B-FE43-8985-81C6AF49CCAE}"/>
              </a:ext>
            </a:extLst>
          </p:cNvPr>
          <p:cNvSpPr/>
          <p:nvPr/>
        </p:nvSpPr>
        <p:spPr>
          <a:xfrm>
            <a:off x="2778177" y="392615"/>
            <a:ext cx="8284564" cy="830997"/>
          </a:xfrm>
          <a:prstGeom prst="rect">
            <a:avLst/>
          </a:prstGeom>
        </p:spPr>
        <p:txBody>
          <a:bodyPr wrap="square">
            <a:spAutoFit/>
          </a:bodyPr>
          <a:lstStyle/>
          <a:p>
            <a:r>
              <a:rPr lang="pt-BR" sz="2400" b="1" i="1" dirty="0" err="1">
                <a:latin typeface="Futura" panose="020B0602020204020303" pitchFamily="34" charset="-79"/>
                <a:cs typeface="Futura" panose="020B0602020204020303" pitchFamily="34" charset="-79"/>
              </a:rPr>
              <a:t>Review</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of</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Complex</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Principal </a:t>
            </a:r>
            <a:r>
              <a:rPr lang="pt-BR" sz="2400" b="1" i="1" u="sng" dirty="0" err="1">
                <a:latin typeface="Futura" panose="020B0602020204020303" pitchFamily="34" charset="-79"/>
                <a:cs typeface="Futura" panose="020B0602020204020303" pitchFamily="34" charset="-79"/>
              </a:rPr>
              <a:t>States</a:t>
            </a:r>
            <a:r>
              <a:rPr lang="pt-BR" sz="2400" b="1" i="1" u="sng" dirty="0">
                <a:latin typeface="Futura" panose="020B0602020204020303" pitchFamily="34" charset="-79"/>
                <a:cs typeface="Futura" panose="020B0602020204020303" pitchFamily="34" charset="-79"/>
              </a:rPr>
              <a:t> </a:t>
            </a:r>
            <a:r>
              <a:rPr lang="pt-BR" sz="2400" b="1" i="1" u="sng" dirty="0" err="1">
                <a:latin typeface="Futura" panose="020B0602020204020303" pitchFamily="34" charset="-79"/>
                <a:cs typeface="Futura" panose="020B0602020204020303" pitchFamily="34" charset="-79"/>
              </a:rPr>
              <a:t>of</a:t>
            </a:r>
            <a:r>
              <a:rPr lang="pt-BR" sz="2400" b="1" i="1" u="sng" dirty="0">
                <a:latin typeface="Futura" panose="020B0602020204020303" pitchFamily="34" charset="-79"/>
                <a:cs typeface="Futura" panose="020B0602020204020303" pitchFamily="34" charset="-79"/>
              </a:rPr>
              <a:t> Stress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u="sng" dirty="0" err="1">
                <a:latin typeface="Futura" panose="020B0602020204020303" pitchFamily="34" charset="-79"/>
                <a:cs typeface="Futura" panose="020B0602020204020303" pitchFamily="34" charset="-79"/>
              </a:rPr>
              <a:t>Strain</a:t>
            </a:r>
            <a:r>
              <a:rPr lang="pt-BR" sz="2400" b="1" i="1" u="sng" dirty="0">
                <a:latin typeface="Futura" panose="020B0602020204020303" pitchFamily="34" charset="-79"/>
                <a:cs typeface="Futura" panose="020B0602020204020303" pitchFamily="34" charset="-79"/>
              </a:rPr>
              <a:t> </a:t>
            </a:r>
            <a:endParaRPr lang="pt-BR" sz="2400" b="1" u="sng" dirty="0"/>
          </a:p>
        </p:txBody>
      </p:sp>
      <p:pic>
        <p:nvPicPr>
          <p:cNvPr id="7" name="Imagem 6">
            <a:extLst>
              <a:ext uri="{FF2B5EF4-FFF2-40B4-BE49-F238E27FC236}">
                <a16:creationId xmlns:a16="http://schemas.microsoft.com/office/drawing/2014/main" id="{0432F541-42ED-B140-9A5B-DE335153526D}"/>
              </a:ext>
            </a:extLst>
          </p:cNvPr>
          <p:cNvPicPr>
            <a:picLocks noChangeAspect="1"/>
          </p:cNvPicPr>
          <p:nvPr/>
        </p:nvPicPr>
        <p:blipFill>
          <a:blip r:embed="rId3"/>
          <a:stretch>
            <a:fillRect/>
          </a:stretch>
        </p:blipFill>
        <p:spPr>
          <a:xfrm>
            <a:off x="0" y="1248036"/>
            <a:ext cx="4415607" cy="2621511"/>
          </a:xfrm>
          <a:prstGeom prst="rect">
            <a:avLst/>
          </a:prstGeom>
        </p:spPr>
      </p:pic>
      <p:sp>
        <p:nvSpPr>
          <p:cNvPr id="10" name="Retângulo 9">
            <a:extLst>
              <a:ext uri="{FF2B5EF4-FFF2-40B4-BE49-F238E27FC236}">
                <a16:creationId xmlns:a16="http://schemas.microsoft.com/office/drawing/2014/main" id="{138E3245-12F9-5343-9298-DA64E49D041B}"/>
              </a:ext>
            </a:extLst>
          </p:cNvPr>
          <p:cNvSpPr/>
          <p:nvPr/>
        </p:nvSpPr>
        <p:spPr>
          <a:xfrm>
            <a:off x="4798985" y="1248036"/>
            <a:ext cx="2569809" cy="2862322"/>
          </a:xfrm>
          <a:prstGeom prst="rect">
            <a:avLst/>
          </a:prstGeom>
        </p:spPr>
        <p:txBody>
          <a:bodyPr wrap="square">
            <a:spAutoFit/>
          </a:bodyPr>
          <a:lstStyle/>
          <a:p>
            <a:r>
              <a:rPr lang="pt-BR" dirty="0" err="1">
                <a:latin typeface="Times" pitchFamily="2" charset="0"/>
              </a:rPr>
              <a:t>We</a:t>
            </a:r>
            <a:r>
              <a:rPr lang="pt-BR" dirty="0">
                <a:latin typeface="Times" pitchFamily="2" charset="0"/>
              </a:rPr>
              <a:t> </a:t>
            </a:r>
            <a:r>
              <a:rPr lang="pt-BR" dirty="0" err="1">
                <a:latin typeface="Times" pitchFamily="2" charset="0"/>
              </a:rPr>
              <a:t>may</a:t>
            </a:r>
            <a:r>
              <a:rPr lang="pt-BR" dirty="0">
                <a:latin typeface="Times" pitchFamily="2" charset="0"/>
              </a:rPr>
              <a:t> </a:t>
            </a:r>
            <a:r>
              <a:rPr lang="pt-BR" dirty="0" err="1">
                <a:latin typeface="Times" pitchFamily="2" charset="0"/>
              </a:rPr>
              <a:t>obtain</a:t>
            </a:r>
            <a:r>
              <a:rPr lang="pt-BR" dirty="0">
                <a:latin typeface="Times" pitchFamily="2" charset="0"/>
              </a:rPr>
              <a:t> </a:t>
            </a:r>
            <a:r>
              <a:rPr lang="pt-BR" dirty="0" err="1">
                <a:latin typeface="Times" pitchFamily="2" charset="0"/>
              </a:rPr>
              <a:t>the</a:t>
            </a:r>
            <a:r>
              <a:rPr lang="pt-BR" dirty="0">
                <a:latin typeface="Times" pitchFamily="2" charset="0"/>
              </a:rPr>
              <a:t> </a:t>
            </a:r>
            <a:r>
              <a:rPr lang="pt-BR" dirty="0" err="1">
                <a:latin typeface="Times" pitchFamily="2" charset="0"/>
              </a:rPr>
              <a:t>values</a:t>
            </a:r>
            <a:r>
              <a:rPr lang="pt-BR" dirty="0">
                <a:latin typeface="Times" pitchFamily="2" charset="0"/>
              </a:rPr>
              <a:t> </a:t>
            </a:r>
            <a:r>
              <a:rPr lang="pt-BR" dirty="0" err="1">
                <a:latin typeface="Times" pitchFamily="2" charset="0"/>
              </a:rPr>
              <a:t>of</a:t>
            </a:r>
            <a:r>
              <a:rPr lang="pt-BR" dirty="0">
                <a:latin typeface="Times" pitchFamily="2" charset="0"/>
              </a:rPr>
              <a:t> </a:t>
            </a:r>
            <a:r>
              <a:rPr lang="pt-BR" dirty="0" err="1">
                <a:latin typeface="Times" pitchFamily="2" charset="0"/>
              </a:rPr>
              <a:t>the</a:t>
            </a:r>
            <a:r>
              <a:rPr lang="pt-BR" dirty="0">
                <a:latin typeface="Times" pitchFamily="2" charset="0"/>
              </a:rPr>
              <a:t> stress </a:t>
            </a:r>
            <a:r>
              <a:rPr lang="pt-BR" dirty="0" err="1">
                <a:latin typeface="Times" pitchFamily="2" charset="0"/>
              </a:rPr>
              <a:t>components</a:t>
            </a:r>
            <a:r>
              <a:rPr lang="pt-BR" dirty="0">
                <a:latin typeface="Times" pitchFamily="2" charset="0"/>
              </a:rPr>
              <a:t> in </a:t>
            </a:r>
            <a:r>
              <a:rPr lang="pt-BR" dirty="0" err="1">
                <a:latin typeface="Times" pitchFamily="2" charset="0"/>
              </a:rPr>
              <a:t>the</a:t>
            </a:r>
            <a:r>
              <a:rPr lang="pt-BR" dirty="0">
                <a:latin typeface="Times" pitchFamily="2" charset="0"/>
              </a:rPr>
              <a:t> new </a:t>
            </a:r>
            <a:r>
              <a:rPr lang="pt-BR" dirty="0" err="1">
                <a:latin typeface="Times" pitchFamily="2" charset="0"/>
              </a:rPr>
              <a:t>coordinate</a:t>
            </a:r>
            <a:r>
              <a:rPr lang="pt-BR" dirty="0">
                <a:latin typeface="Times" pitchFamily="2" charset="0"/>
              </a:rPr>
              <a:t> system </a:t>
            </a:r>
            <a:r>
              <a:rPr lang="pt-BR" dirty="0" err="1">
                <a:latin typeface="Times" pitchFamily="2" charset="0"/>
              </a:rPr>
              <a:t>by</a:t>
            </a:r>
            <a:r>
              <a:rPr lang="pt-BR" dirty="0">
                <a:latin typeface="Times" pitchFamily="2" charset="0"/>
              </a:rPr>
              <a:t> </a:t>
            </a:r>
            <a:r>
              <a:rPr lang="pt-BR" dirty="0" err="1">
                <a:latin typeface="Times" pitchFamily="2" charset="0"/>
              </a:rPr>
              <a:t>considering</a:t>
            </a:r>
            <a:r>
              <a:rPr lang="pt-BR" dirty="0">
                <a:latin typeface="Times" pitchFamily="2" charset="0"/>
              </a:rPr>
              <a:t> </a:t>
            </a:r>
            <a:r>
              <a:rPr lang="pt-BR" dirty="0" err="1">
                <a:latin typeface="Times" pitchFamily="2" charset="0"/>
              </a:rPr>
              <a:t>the</a:t>
            </a:r>
            <a:r>
              <a:rPr lang="pt-BR" dirty="0">
                <a:latin typeface="Times" pitchFamily="2" charset="0"/>
              </a:rPr>
              <a:t> </a:t>
            </a:r>
            <a:r>
              <a:rPr lang="pt-BR" dirty="0" err="1">
                <a:latin typeface="Times" pitchFamily="2" charset="0"/>
              </a:rPr>
              <a:t>freebody</a:t>
            </a:r>
            <a:r>
              <a:rPr lang="pt-BR" dirty="0">
                <a:latin typeface="Times" pitchFamily="2" charset="0"/>
              </a:rPr>
              <a:t> </a:t>
            </a:r>
            <a:r>
              <a:rPr lang="pt-BR" dirty="0" err="1">
                <a:latin typeface="Times" pitchFamily="2" charset="0"/>
              </a:rPr>
              <a:t>diagram</a:t>
            </a:r>
            <a:r>
              <a:rPr lang="pt-BR" dirty="0">
                <a:latin typeface="Times" pitchFamily="2" charset="0"/>
              </a:rPr>
              <a:t> </a:t>
            </a:r>
            <a:r>
              <a:rPr lang="pt-BR" dirty="0" err="1">
                <a:latin typeface="Times" pitchFamily="2" charset="0"/>
              </a:rPr>
              <a:t>of</a:t>
            </a:r>
            <a:r>
              <a:rPr lang="pt-BR" dirty="0">
                <a:latin typeface="Times" pitchFamily="2" charset="0"/>
              </a:rPr>
              <a:t> a </a:t>
            </a:r>
            <a:r>
              <a:rPr lang="pt-BR" dirty="0" err="1">
                <a:latin typeface="Times" pitchFamily="2" charset="0"/>
              </a:rPr>
              <a:t>portion</a:t>
            </a:r>
            <a:r>
              <a:rPr lang="pt-BR" dirty="0">
                <a:latin typeface="Times" pitchFamily="2" charset="0"/>
              </a:rPr>
              <a:t> </a:t>
            </a:r>
            <a:r>
              <a:rPr lang="pt-BR" dirty="0" err="1">
                <a:latin typeface="Times" pitchFamily="2" charset="0"/>
              </a:rPr>
              <a:t>of</a:t>
            </a:r>
            <a:r>
              <a:rPr lang="pt-BR" dirty="0">
                <a:latin typeface="Times" pitchFamily="2" charset="0"/>
              </a:rPr>
              <a:t> </a:t>
            </a:r>
            <a:r>
              <a:rPr lang="pt-BR" dirty="0" err="1">
                <a:latin typeface="Times" pitchFamily="2" charset="0"/>
              </a:rPr>
              <a:t>the</a:t>
            </a:r>
            <a:r>
              <a:rPr lang="pt-BR" dirty="0">
                <a:latin typeface="Times" pitchFamily="2" charset="0"/>
              </a:rPr>
              <a:t> </a:t>
            </a:r>
            <a:r>
              <a:rPr lang="pt-BR" dirty="0" err="1">
                <a:latin typeface="Times" pitchFamily="2" charset="0"/>
              </a:rPr>
              <a:t>element</a:t>
            </a:r>
            <a:r>
              <a:rPr lang="pt-BR" dirty="0">
                <a:latin typeface="Times" pitchFamily="2" charset="0"/>
              </a:rPr>
              <a:t>, as </a:t>
            </a:r>
            <a:r>
              <a:rPr lang="pt-BR" dirty="0" err="1">
                <a:latin typeface="Times" pitchFamily="2" charset="0"/>
              </a:rPr>
              <a:t>indicated</a:t>
            </a:r>
            <a:r>
              <a:rPr lang="pt-BR" dirty="0">
                <a:latin typeface="Times" pitchFamily="2" charset="0"/>
              </a:rPr>
              <a:t> </a:t>
            </a:r>
            <a:r>
              <a:rPr lang="pt-BR" dirty="0" err="1">
                <a:latin typeface="Times" pitchFamily="2" charset="0"/>
              </a:rPr>
              <a:t>by</a:t>
            </a:r>
            <a:r>
              <a:rPr lang="pt-BR" dirty="0">
                <a:latin typeface="Times" pitchFamily="2" charset="0"/>
              </a:rPr>
              <a:t> </a:t>
            </a:r>
            <a:r>
              <a:rPr lang="pt-BR" dirty="0" err="1">
                <a:latin typeface="Times" pitchFamily="2" charset="0"/>
              </a:rPr>
              <a:t>the</a:t>
            </a:r>
            <a:r>
              <a:rPr lang="pt-BR" dirty="0">
                <a:latin typeface="Times" pitchFamily="2" charset="0"/>
              </a:rPr>
              <a:t> </a:t>
            </a:r>
            <a:r>
              <a:rPr lang="pt-BR" dirty="0" err="1">
                <a:latin typeface="Times" pitchFamily="2" charset="0"/>
              </a:rPr>
              <a:t>dashed</a:t>
            </a:r>
            <a:r>
              <a:rPr lang="pt-BR" dirty="0">
                <a:latin typeface="Times" pitchFamily="2" charset="0"/>
              </a:rPr>
              <a:t> </a:t>
            </a:r>
            <a:r>
              <a:rPr lang="pt-BR" dirty="0" err="1">
                <a:latin typeface="Times" pitchFamily="2" charset="0"/>
              </a:rPr>
              <a:t>line</a:t>
            </a:r>
            <a:r>
              <a:rPr lang="pt-BR" dirty="0">
                <a:latin typeface="Times" pitchFamily="2" charset="0"/>
              </a:rPr>
              <a:t> in Fig. 6.2(a). The </a:t>
            </a:r>
            <a:r>
              <a:rPr lang="pt-BR" dirty="0" err="1">
                <a:latin typeface="Times" pitchFamily="2" charset="0"/>
              </a:rPr>
              <a:t>resulting</a:t>
            </a:r>
            <a:r>
              <a:rPr lang="pt-BR" dirty="0">
                <a:latin typeface="Times" pitchFamily="2" charset="0"/>
              </a:rPr>
              <a:t> </a:t>
            </a:r>
            <a:r>
              <a:rPr lang="pt-BR" dirty="0" err="1">
                <a:latin typeface="Times" pitchFamily="2" charset="0"/>
              </a:rPr>
              <a:t>freebody</a:t>
            </a:r>
            <a:r>
              <a:rPr lang="pt-BR" dirty="0">
                <a:latin typeface="Times" pitchFamily="2" charset="0"/>
              </a:rPr>
              <a:t> </a:t>
            </a:r>
            <a:r>
              <a:rPr lang="pt-BR" dirty="0" err="1">
                <a:latin typeface="Times" pitchFamily="2" charset="0"/>
              </a:rPr>
              <a:t>is</a:t>
            </a:r>
            <a:r>
              <a:rPr lang="pt-BR" dirty="0">
                <a:latin typeface="Times" pitchFamily="2" charset="0"/>
              </a:rPr>
              <a:t> </a:t>
            </a:r>
            <a:r>
              <a:rPr lang="pt-BR" dirty="0" err="1">
                <a:latin typeface="Times" pitchFamily="2" charset="0"/>
              </a:rPr>
              <a:t>shown</a:t>
            </a:r>
            <a:r>
              <a:rPr lang="pt-BR" dirty="0">
                <a:latin typeface="Times" pitchFamily="2" charset="0"/>
              </a:rPr>
              <a:t> in Fig. 6.3. </a:t>
            </a:r>
            <a:endParaRPr lang="pt-BR" dirty="0"/>
          </a:p>
        </p:txBody>
      </p:sp>
      <p:pic>
        <p:nvPicPr>
          <p:cNvPr id="12" name="Imagem 11" descr="Diagrama&#10;&#10;Descrição gerada automaticamente">
            <a:extLst>
              <a:ext uri="{FF2B5EF4-FFF2-40B4-BE49-F238E27FC236}">
                <a16:creationId xmlns:a16="http://schemas.microsoft.com/office/drawing/2014/main" id="{8DB30D69-1721-C74F-86A4-4A3710D9EEB9}"/>
              </a:ext>
            </a:extLst>
          </p:cNvPr>
          <p:cNvPicPr>
            <a:picLocks noChangeAspect="1"/>
          </p:cNvPicPr>
          <p:nvPr/>
        </p:nvPicPr>
        <p:blipFill>
          <a:blip r:embed="rId4"/>
          <a:stretch>
            <a:fillRect/>
          </a:stretch>
        </p:blipFill>
        <p:spPr>
          <a:xfrm>
            <a:off x="7368794" y="1393256"/>
            <a:ext cx="4623737" cy="2317159"/>
          </a:xfrm>
          <a:prstGeom prst="rect">
            <a:avLst/>
          </a:prstGeom>
        </p:spPr>
      </p:pic>
      <p:sp>
        <p:nvSpPr>
          <p:cNvPr id="13" name="Retângulo 12">
            <a:extLst>
              <a:ext uri="{FF2B5EF4-FFF2-40B4-BE49-F238E27FC236}">
                <a16:creationId xmlns:a16="http://schemas.microsoft.com/office/drawing/2014/main" id="{786A4420-BDA7-A349-90C8-6A7373E1DDE3}"/>
              </a:ext>
            </a:extLst>
          </p:cNvPr>
          <p:cNvSpPr/>
          <p:nvPr/>
        </p:nvSpPr>
        <p:spPr>
          <a:xfrm>
            <a:off x="884420" y="4386968"/>
            <a:ext cx="10792918" cy="1692771"/>
          </a:xfrm>
          <a:prstGeom prst="rect">
            <a:avLst/>
          </a:prstGeom>
        </p:spPr>
        <p:txBody>
          <a:bodyPr wrap="square">
            <a:spAutoFit/>
          </a:bodyPr>
          <a:lstStyle/>
          <a:p>
            <a:r>
              <a:rPr lang="pt-BR" sz="2400" dirty="0" err="1">
                <a:latin typeface="Times" pitchFamily="2" charset="0"/>
              </a:rPr>
              <a:t>Summing</a:t>
            </a:r>
            <a:r>
              <a:rPr lang="pt-BR" sz="2400" dirty="0">
                <a:latin typeface="Times" pitchFamily="2" charset="0"/>
              </a:rPr>
              <a:t> forces in </a:t>
            </a:r>
            <a:r>
              <a:rPr lang="pt-BR" sz="2400" dirty="0" err="1">
                <a:latin typeface="Times" pitchFamily="2" charset="0"/>
              </a:rPr>
              <a:t>the</a:t>
            </a:r>
            <a:r>
              <a:rPr lang="pt-BR" sz="2400" dirty="0">
                <a:latin typeface="Times" pitchFamily="2" charset="0"/>
              </a:rPr>
              <a:t> </a:t>
            </a:r>
            <a:r>
              <a:rPr lang="pt-BR" sz="2400" i="1" dirty="0" err="1">
                <a:latin typeface="Times" pitchFamily="2" charset="0"/>
              </a:rPr>
              <a:t>x</a:t>
            </a:r>
            <a:r>
              <a:rPr lang="pt-BR" sz="2400" dirty="0" err="1">
                <a:latin typeface="Times" pitchFamily="2" charset="0"/>
              </a:rPr>
              <a:t>-direction</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then</a:t>
            </a:r>
            <a:r>
              <a:rPr lang="pt-BR" sz="2400" dirty="0">
                <a:latin typeface="Times" pitchFamily="2" charset="0"/>
              </a:rPr>
              <a:t> in </a:t>
            </a:r>
            <a:r>
              <a:rPr lang="pt-BR" sz="2400" dirty="0" err="1">
                <a:latin typeface="Times" pitchFamily="2" charset="0"/>
              </a:rPr>
              <a:t>the</a:t>
            </a:r>
            <a:r>
              <a:rPr lang="pt-BR" sz="2400" dirty="0">
                <a:latin typeface="Times" pitchFamily="2" charset="0"/>
              </a:rPr>
              <a:t> </a:t>
            </a:r>
            <a:r>
              <a:rPr lang="pt-BR" sz="2400" i="1" dirty="0" err="1">
                <a:latin typeface="Times" pitchFamily="2" charset="0"/>
              </a:rPr>
              <a:t>y</a:t>
            </a:r>
            <a:r>
              <a:rPr lang="pt-BR" sz="2400" dirty="0" err="1">
                <a:latin typeface="Times" pitchFamily="2" charset="0"/>
              </a:rPr>
              <a:t>-direction</a:t>
            </a:r>
            <a:r>
              <a:rPr lang="pt-BR" sz="2400" dirty="0">
                <a:latin typeface="Times" pitchFamily="2" charset="0"/>
              </a:rPr>
              <a:t>, </a:t>
            </a:r>
            <a:r>
              <a:rPr lang="pt-BR" sz="2400" dirty="0" err="1">
                <a:latin typeface="Times" pitchFamily="2" charset="0"/>
              </a:rPr>
              <a:t>gives</a:t>
            </a:r>
            <a:r>
              <a:rPr lang="pt-BR" sz="2400" dirty="0">
                <a:latin typeface="Times" pitchFamily="2" charset="0"/>
              </a:rPr>
              <a:t> </a:t>
            </a:r>
            <a:r>
              <a:rPr lang="pt-BR" sz="2400" dirty="0" err="1">
                <a:latin typeface="Times" pitchFamily="2" charset="0"/>
              </a:rPr>
              <a:t>two</a:t>
            </a:r>
            <a:r>
              <a:rPr lang="pt-BR" sz="2400" dirty="0">
                <a:latin typeface="Times" pitchFamily="2" charset="0"/>
              </a:rPr>
              <a:t> </a:t>
            </a:r>
            <a:r>
              <a:rPr lang="pt-BR" sz="2400" dirty="0" err="1">
                <a:latin typeface="Times" pitchFamily="2" charset="0"/>
              </a:rPr>
              <a:t>equations</a:t>
            </a:r>
            <a:r>
              <a:rPr lang="pt-BR" sz="2400" dirty="0">
                <a:latin typeface="Times" pitchFamily="2" charset="0"/>
              </a:rPr>
              <a:t>: </a:t>
            </a:r>
          </a:p>
          <a:p>
            <a:endParaRPr lang="pt-BR" sz="2400" dirty="0"/>
          </a:p>
          <a:p>
            <a:pPr algn="ctr"/>
            <a:r>
              <a:rPr lang="el-GR" sz="2800" dirty="0">
                <a:latin typeface="RMTMI"/>
              </a:rPr>
              <a:t>σ </a:t>
            </a:r>
            <a:r>
              <a:rPr lang="pt-BR" sz="2800" dirty="0">
                <a:latin typeface="Times" pitchFamily="2" charset="0"/>
              </a:rPr>
              <a:t>cos</a:t>
            </a:r>
            <a:r>
              <a:rPr lang="el-GR" sz="2800" dirty="0">
                <a:latin typeface="RMTMI"/>
              </a:rPr>
              <a:t>θ </a:t>
            </a:r>
            <a:r>
              <a:rPr lang="el-GR" sz="2800" dirty="0">
                <a:latin typeface="MTSY"/>
              </a:rPr>
              <a:t>−</a:t>
            </a:r>
            <a:r>
              <a:rPr lang="el-GR" sz="2800" dirty="0">
                <a:latin typeface="RMTMI"/>
              </a:rPr>
              <a:t>τ </a:t>
            </a:r>
            <a:r>
              <a:rPr lang="pt-BR" sz="2800" dirty="0" err="1">
                <a:latin typeface="Times" pitchFamily="2" charset="0"/>
              </a:rPr>
              <a:t>sin</a:t>
            </a:r>
            <a:r>
              <a:rPr lang="el-GR" sz="2800" dirty="0">
                <a:latin typeface="RMTMI"/>
              </a:rPr>
              <a:t>θ </a:t>
            </a:r>
            <a:r>
              <a:rPr lang="el-GR" sz="2800" dirty="0">
                <a:latin typeface="MTSY"/>
              </a:rPr>
              <a:t>−</a:t>
            </a:r>
            <a:r>
              <a:rPr lang="el-GR" sz="2800" dirty="0">
                <a:latin typeface="RMTMI"/>
              </a:rPr>
              <a:t>σ</a:t>
            </a:r>
            <a:r>
              <a:rPr lang="pt-BR" sz="2800" i="1" dirty="0" err="1">
                <a:latin typeface="Times" pitchFamily="2" charset="0"/>
              </a:rPr>
              <a:t>x</a:t>
            </a:r>
            <a:r>
              <a:rPr lang="pt-BR" sz="2800" i="1" dirty="0">
                <a:latin typeface="Times" pitchFamily="2" charset="0"/>
              </a:rPr>
              <a:t> </a:t>
            </a:r>
            <a:r>
              <a:rPr lang="pt-BR" sz="2800" dirty="0">
                <a:latin typeface="Times" pitchFamily="2" charset="0"/>
              </a:rPr>
              <a:t>cos</a:t>
            </a:r>
            <a:r>
              <a:rPr lang="el-GR" sz="2800" dirty="0">
                <a:latin typeface="RMTMI"/>
              </a:rPr>
              <a:t>θ </a:t>
            </a:r>
            <a:r>
              <a:rPr lang="el-GR" sz="2800" dirty="0">
                <a:latin typeface="MTSY"/>
              </a:rPr>
              <a:t>−</a:t>
            </a:r>
            <a:r>
              <a:rPr lang="el-GR" sz="2800" dirty="0">
                <a:latin typeface="RMTMI"/>
              </a:rPr>
              <a:t>τ</a:t>
            </a:r>
            <a:r>
              <a:rPr lang="pt-BR" sz="2800" i="1" dirty="0" err="1">
                <a:latin typeface="Times" pitchFamily="2" charset="0"/>
              </a:rPr>
              <a:t>xy</a:t>
            </a:r>
            <a:r>
              <a:rPr lang="pt-BR" sz="2800" i="1" dirty="0">
                <a:latin typeface="Times" pitchFamily="2" charset="0"/>
              </a:rPr>
              <a:t> </a:t>
            </a:r>
            <a:r>
              <a:rPr lang="pt-BR" sz="2800" dirty="0" err="1">
                <a:latin typeface="Times" pitchFamily="2" charset="0"/>
              </a:rPr>
              <a:t>sin</a:t>
            </a:r>
            <a:r>
              <a:rPr lang="el-GR" sz="2800" dirty="0">
                <a:latin typeface="RMTMI"/>
              </a:rPr>
              <a:t>θ </a:t>
            </a:r>
            <a:r>
              <a:rPr lang="el-GR" sz="2800" dirty="0">
                <a:latin typeface="MTSY"/>
              </a:rPr>
              <a:t>= </a:t>
            </a:r>
            <a:r>
              <a:rPr lang="el-GR" sz="2800" dirty="0">
                <a:latin typeface="Times" pitchFamily="2" charset="0"/>
              </a:rPr>
              <a:t>0</a:t>
            </a:r>
            <a:endParaRPr lang="pt-BR" sz="2800" dirty="0">
              <a:latin typeface="Times" pitchFamily="2" charset="0"/>
            </a:endParaRPr>
          </a:p>
          <a:p>
            <a:pPr algn="ctr"/>
            <a:r>
              <a:rPr lang="el-GR" sz="2800" dirty="0">
                <a:latin typeface="RMTMI"/>
              </a:rPr>
              <a:t>σ </a:t>
            </a:r>
            <a:r>
              <a:rPr lang="pt-BR" sz="2800" dirty="0" err="1">
                <a:latin typeface="Times" pitchFamily="2" charset="0"/>
              </a:rPr>
              <a:t>sin</a:t>
            </a:r>
            <a:r>
              <a:rPr lang="el-GR" sz="2800" dirty="0">
                <a:latin typeface="RMTMI"/>
              </a:rPr>
              <a:t>θ </a:t>
            </a:r>
            <a:r>
              <a:rPr lang="el-GR" sz="2800" dirty="0">
                <a:latin typeface="MTSY"/>
              </a:rPr>
              <a:t>+</a:t>
            </a:r>
            <a:r>
              <a:rPr lang="el-GR" sz="2800" dirty="0">
                <a:latin typeface="RMTMI"/>
              </a:rPr>
              <a:t>τ </a:t>
            </a:r>
            <a:r>
              <a:rPr lang="pt-BR" sz="2800" dirty="0">
                <a:latin typeface="Times" pitchFamily="2" charset="0"/>
              </a:rPr>
              <a:t>cos</a:t>
            </a:r>
            <a:r>
              <a:rPr lang="el-GR" sz="2800" dirty="0">
                <a:latin typeface="RMTMI"/>
              </a:rPr>
              <a:t>θ </a:t>
            </a:r>
            <a:r>
              <a:rPr lang="el-GR" sz="2800" dirty="0">
                <a:latin typeface="MTSY"/>
              </a:rPr>
              <a:t>−</a:t>
            </a:r>
            <a:r>
              <a:rPr lang="el-GR" sz="2800" dirty="0">
                <a:latin typeface="RMTMI"/>
              </a:rPr>
              <a:t>σ</a:t>
            </a:r>
            <a:r>
              <a:rPr lang="pt-BR" sz="2800" i="1" dirty="0" err="1">
                <a:latin typeface="Times" pitchFamily="2" charset="0"/>
              </a:rPr>
              <a:t>y</a:t>
            </a:r>
            <a:r>
              <a:rPr lang="pt-BR" sz="2800" i="1" dirty="0">
                <a:latin typeface="Times" pitchFamily="2" charset="0"/>
              </a:rPr>
              <a:t> </a:t>
            </a:r>
            <a:r>
              <a:rPr lang="pt-BR" sz="2800" dirty="0" err="1">
                <a:latin typeface="Times" pitchFamily="2" charset="0"/>
              </a:rPr>
              <a:t>sin</a:t>
            </a:r>
            <a:r>
              <a:rPr lang="el-GR" sz="2800" dirty="0">
                <a:latin typeface="RMTMI"/>
              </a:rPr>
              <a:t>θ </a:t>
            </a:r>
            <a:r>
              <a:rPr lang="el-GR" sz="2800" dirty="0">
                <a:latin typeface="MTSY"/>
              </a:rPr>
              <a:t>−</a:t>
            </a:r>
            <a:r>
              <a:rPr lang="el-GR" sz="2800" dirty="0">
                <a:latin typeface="RMTMI"/>
              </a:rPr>
              <a:t>τ</a:t>
            </a:r>
            <a:r>
              <a:rPr lang="pt-BR" sz="2800" i="1" dirty="0" err="1">
                <a:latin typeface="Times" pitchFamily="2" charset="0"/>
              </a:rPr>
              <a:t>xy</a:t>
            </a:r>
            <a:r>
              <a:rPr lang="pt-BR" sz="2800" i="1" dirty="0">
                <a:latin typeface="Times" pitchFamily="2" charset="0"/>
              </a:rPr>
              <a:t> </a:t>
            </a:r>
            <a:r>
              <a:rPr lang="pt-BR" sz="2800" dirty="0">
                <a:latin typeface="Times" pitchFamily="2" charset="0"/>
              </a:rPr>
              <a:t>cos</a:t>
            </a:r>
            <a:r>
              <a:rPr lang="el-GR" sz="2800" dirty="0">
                <a:latin typeface="RMTMI"/>
              </a:rPr>
              <a:t>θ </a:t>
            </a:r>
            <a:r>
              <a:rPr lang="el-GR" sz="2800" dirty="0">
                <a:latin typeface="MTSY"/>
              </a:rPr>
              <a:t>= </a:t>
            </a:r>
            <a:r>
              <a:rPr lang="el-GR" sz="2800" dirty="0">
                <a:latin typeface="Times" pitchFamily="2" charset="0"/>
              </a:rPr>
              <a:t>0 </a:t>
            </a:r>
            <a:endParaRPr lang="el-GR" sz="2800" dirty="0"/>
          </a:p>
        </p:txBody>
      </p:sp>
    </p:spTree>
    <p:extLst>
      <p:ext uri="{BB962C8B-B14F-4D97-AF65-F5344CB8AC3E}">
        <p14:creationId xmlns:p14="http://schemas.microsoft.com/office/powerpoint/2010/main" val="27286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15</a:t>
            </a:fld>
            <a:endParaRPr lang="en-US" dirty="0"/>
          </a:p>
        </p:txBody>
      </p:sp>
      <p:sp>
        <p:nvSpPr>
          <p:cNvPr id="2" name="Retângulo 1">
            <a:extLst>
              <a:ext uri="{FF2B5EF4-FFF2-40B4-BE49-F238E27FC236}">
                <a16:creationId xmlns:a16="http://schemas.microsoft.com/office/drawing/2014/main" id="{BA9B122F-3DD6-F542-BEB2-117FEF722882}"/>
              </a:ext>
            </a:extLst>
          </p:cNvPr>
          <p:cNvSpPr/>
          <p:nvPr/>
        </p:nvSpPr>
        <p:spPr>
          <a:xfrm>
            <a:off x="2808156" y="381851"/>
            <a:ext cx="6770559" cy="1384995"/>
          </a:xfrm>
          <a:prstGeom prst="rect">
            <a:avLst/>
          </a:prstGeom>
        </p:spPr>
        <p:txBody>
          <a:bodyPr wrap="square">
            <a:spAutoFit/>
          </a:bodyPr>
          <a:lstStyle/>
          <a:p>
            <a:r>
              <a:rPr lang="pt-BR" sz="2800" dirty="0" err="1">
                <a:latin typeface="Times" pitchFamily="2" charset="0"/>
              </a:rPr>
              <a:t>Solving</a:t>
            </a:r>
            <a:r>
              <a:rPr lang="pt-BR" sz="2800" dirty="0">
                <a:latin typeface="Times" pitchFamily="2" charset="0"/>
              </a:rPr>
              <a:t> for </a:t>
            </a:r>
            <a:r>
              <a:rPr lang="pt-BR" sz="2800" dirty="0" err="1">
                <a:latin typeface="Times" pitchFamily="2" charset="0"/>
              </a:rPr>
              <a:t>the</a:t>
            </a:r>
            <a:r>
              <a:rPr lang="pt-BR" sz="2800" dirty="0">
                <a:latin typeface="Times" pitchFamily="2" charset="0"/>
              </a:rPr>
              <a:t> </a:t>
            </a:r>
            <a:r>
              <a:rPr lang="pt-BR" sz="2800" dirty="0" err="1">
                <a:latin typeface="Times" pitchFamily="2" charset="0"/>
              </a:rPr>
              <a:t>unknowns</a:t>
            </a:r>
            <a:r>
              <a:rPr lang="pt-BR" sz="2800" dirty="0">
                <a:latin typeface="Times" pitchFamily="2" charset="0"/>
              </a:rPr>
              <a:t> </a:t>
            </a:r>
            <a:r>
              <a:rPr lang="el-GR" sz="2800" dirty="0">
                <a:latin typeface="RMTMI"/>
              </a:rPr>
              <a:t>σ </a:t>
            </a:r>
            <a:r>
              <a:rPr lang="pt-BR" sz="2800" dirty="0" err="1">
                <a:latin typeface="Times" pitchFamily="2" charset="0"/>
              </a:rPr>
              <a:t>and</a:t>
            </a:r>
            <a:r>
              <a:rPr lang="pt-BR" sz="2800" dirty="0">
                <a:latin typeface="Times" pitchFamily="2" charset="0"/>
              </a:rPr>
              <a:t> </a:t>
            </a:r>
            <a:r>
              <a:rPr lang="el-GR" sz="2800" dirty="0">
                <a:latin typeface="RMTMI"/>
              </a:rPr>
              <a:t>τ </a:t>
            </a:r>
            <a:r>
              <a:rPr lang="el-GR" sz="2800" dirty="0">
                <a:latin typeface="Times" pitchFamily="2" charset="0"/>
              </a:rPr>
              <a:t>, </a:t>
            </a:r>
            <a:r>
              <a:rPr lang="pt-BR" sz="2800" dirty="0" err="1">
                <a:latin typeface="Times" pitchFamily="2" charset="0"/>
              </a:rPr>
              <a:t>and</a:t>
            </a:r>
            <a:r>
              <a:rPr lang="pt-BR" sz="2800" dirty="0">
                <a:latin typeface="Times" pitchFamily="2" charset="0"/>
              </a:rPr>
              <a:t> </a:t>
            </a:r>
            <a:r>
              <a:rPr lang="pt-BR" sz="2800" dirty="0" err="1">
                <a:latin typeface="Times" pitchFamily="2" charset="0"/>
              </a:rPr>
              <a:t>also</a:t>
            </a:r>
            <a:r>
              <a:rPr lang="pt-BR" sz="2800" dirty="0">
                <a:latin typeface="Times" pitchFamily="2" charset="0"/>
              </a:rPr>
              <a:t> </a:t>
            </a:r>
            <a:r>
              <a:rPr lang="pt-BR" sz="2800" dirty="0" err="1">
                <a:latin typeface="Times" pitchFamily="2" charset="0"/>
              </a:rPr>
              <a:t>invoking</a:t>
            </a:r>
            <a:r>
              <a:rPr lang="pt-BR" sz="2800" dirty="0">
                <a:latin typeface="Times" pitchFamily="2" charset="0"/>
              </a:rPr>
              <a:t> some </a:t>
            </a:r>
            <a:r>
              <a:rPr lang="pt-BR" sz="2800" dirty="0" err="1">
                <a:latin typeface="Times" pitchFamily="2" charset="0"/>
              </a:rPr>
              <a:t>basic</a:t>
            </a:r>
            <a:r>
              <a:rPr lang="pt-BR" sz="2800" dirty="0">
                <a:latin typeface="Times" pitchFamily="2" charset="0"/>
              </a:rPr>
              <a:t> </a:t>
            </a:r>
            <a:r>
              <a:rPr lang="pt-BR" sz="2800" dirty="0" err="1">
                <a:latin typeface="Times" pitchFamily="2" charset="0"/>
              </a:rPr>
              <a:t>trigonometric</a:t>
            </a:r>
            <a:r>
              <a:rPr lang="pt-BR" sz="2800" dirty="0">
                <a:latin typeface="Times" pitchFamily="2" charset="0"/>
              </a:rPr>
              <a:t> </a:t>
            </a:r>
            <a:r>
              <a:rPr lang="pt-BR" sz="2800" dirty="0" err="1">
                <a:latin typeface="Times" pitchFamily="2" charset="0"/>
              </a:rPr>
              <a:t>indentities</a:t>
            </a:r>
            <a:r>
              <a:rPr lang="pt-BR" sz="2800" dirty="0">
                <a:latin typeface="Times" pitchFamily="2" charset="0"/>
              </a:rPr>
              <a:t>:</a:t>
            </a:r>
          </a:p>
        </p:txBody>
      </p:sp>
      <p:pic>
        <p:nvPicPr>
          <p:cNvPr id="9" name="Imagem 8">
            <a:extLst>
              <a:ext uri="{FF2B5EF4-FFF2-40B4-BE49-F238E27FC236}">
                <a16:creationId xmlns:a16="http://schemas.microsoft.com/office/drawing/2014/main" id="{00761367-58AA-8F4D-90C8-F7CA59E47A8C}"/>
              </a:ext>
            </a:extLst>
          </p:cNvPr>
          <p:cNvPicPr>
            <a:picLocks noChangeAspect="1"/>
          </p:cNvPicPr>
          <p:nvPr/>
        </p:nvPicPr>
        <p:blipFill>
          <a:blip r:embed="rId3"/>
          <a:stretch>
            <a:fillRect/>
          </a:stretch>
        </p:blipFill>
        <p:spPr>
          <a:xfrm>
            <a:off x="813047" y="2193682"/>
            <a:ext cx="10565906" cy="3088495"/>
          </a:xfrm>
          <a:prstGeom prst="rect">
            <a:avLst/>
          </a:prstGeom>
        </p:spPr>
      </p:pic>
    </p:spTree>
    <p:extLst>
      <p:ext uri="{BB962C8B-B14F-4D97-AF65-F5344CB8AC3E}">
        <p14:creationId xmlns:p14="http://schemas.microsoft.com/office/powerpoint/2010/main" val="352333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16</a:t>
            </a:fld>
            <a:endParaRPr lang="en-US" dirty="0"/>
          </a:p>
        </p:txBody>
      </p:sp>
      <p:sp>
        <p:nvSpPr>
          <p:cNvPr id="2" name="Retângulo 1">
            <a:extLst>
              <a:ext uri="{FF2B5EF4-FFF2-40B4-BE49-F238E27FC236}">
                <a16:creationId xmlns:a16="http://schemas.microsoft.com/office/drawing/2014/main" id="{64D665E3-3EC4-5F48-9F71-C0E99DD267C3}"/>
              </a:ext>
            </a:extLst>
          </p:cNvPr>
          <p:cNvSpPr/>
          <p:nvPr/>
        </p:nvSpPr>
        <p:spPr>
          <a:xfrm>
            <a:off x="2870883" y="699464"/>
            <a:ext cx="8018490" cy="830997"/>
          </a:xfrm>
          <a:prstGeom prst="rect">
            <a:avLst/>
          </a:prstGeom>
        </p:spPr>
        <p:txBody>
          <a:bodyPr wrap="square">
            <a:spAutoFit/>
          </a:bodyPr>
          <a:lstStyle/>
          <a:p>
            <a:r>
              <a:rPr lang="pt-BR" sz="2400" dirty="0" err="1">
                <a:latin typeface="Times" pitchFamily="2" charset="0"/>
              </a:rPr>
              <a:t>Maximum</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minimum</a:t>
            </a:r>
            <a:r>
              <a:rPr lang="pt-BR" sz="2400" dirty="0">
                <a:latin typeface="Times" pitchFamily="2" charset="0"/>
              </a:rPr>
              <a:t> </a:t>
            </a:r>
            <a:r>
              <a:rPr lang="pt-BR" sz="2400" dirty="0" err="1">
                <a:latin typeface="Times" pitchFamily="2" charset="0"/>
              </a:rPr>
              <a:t>values</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el-GR" sz="2400" dirty="0">
                <a:latin typeface="RMTMI"/>
              </a:rPr>
              <a:t>σ </a:t>
            </a:r>
            <a:r>
              <a:rPr lang="pt-BR" sz="2400" dirty="0" err="1">
                <a:latin typeface="Times" pitchFamily="2" charset="0"/>
              </a:rPr>
              <a:t>and</a:t>
            </a:r>
            <a:r>
              <a:rPr lang="pt-BR" sz="2400" dirty="0">
                <a:latin typeface="Times" pitchFamily="2" charset="0"/>
              </a:rPr>
              <a:t> </a:t>
            </a:r>
            <a:r>
              <a:rPr lang="el-GR" sz="2400" dirty="0">
                <a:latin typeface="RMTMI"/>
              </a:rPr>
              <a:t>τ </a:t>
            </a:r>
            <a:r>
              <a:rPr lang="pt-BR" sz="2400" dirty="0">
                <a:latin typeface="Times" pitchFamily="2" charset="0"/>
              </a:rPr>
              <a:t>are </a:t>
            </a:r>
            <a:r>
              <a:rPr lang="pt-BR" sz="2400" dirty="0" err="1">
                <a:latin typeface="Times" pitchFamily="2" charset="0"/>
              </a:rPr>
              <a:t>of</a:t>
            </a:r>
            <a:r>
              <a:rPr lang="pt-BR" sz="2400" dirty="0">
                <a:latin typeface="Times" pitchFamily="2" charset="0"/>
              </a:rPr>
              <a:t> </a:t>
            </a:r>
            <a:r>
              <a:rPr lang="pt-BR" sz="2400" dirty="0" err="1">
                <a:latin typeface="Times" pitchFamily="2" charset="0"/>
              </a:rPr>
              <a:t>special</a:t>
            </a:r>
            <a:r>
              <a:rPr lang="pt-BR" sz="2400" dirty="0">
                <a:latin typeface="Times" pitchFamily="2" charset="0"/>
              </a:rPr>
              <a:t> </a:t>
            </a:r>
            <a:r>
              <a:rPr lang="pt-BR" sz="2400" dirty="0" err="1">
                <a:latin typeface="Times" pitchFamily="2" charset="0"/>
              </a:rPr>
              <a:t>interest</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can</a:t>
            </a:r>
            <a:r>
              <a:rPr lang="pt-BR" sz="2400" dirty="0">
                <a:latin typeface="Times" pitchFamily="2" charset="0"/>
              </a:rPr>
              <a:t> </a:t>
            </a:r>
            <a:r>
              <a:rPr lang="pt-BR" sz="2400" dirty="0" err="1">
                <a:latin typeface="Times" pitchFamily="2" charset="0"/>
              </a:rPr>
              <a:t>be</a:t>
            </a:r>
            <a:r>
              <a:rPr lang="pt-BR" sz="2400" dirty="0">
                <a:latin typeface="Times" pitchFamily="2" charset="0"/>
              </a:rPr>
              <a:t> </a:t>
            </a:r>
            <a:r>
              <a:rPr lang="pt-BR" sz="2400" dirty="0" err="1">
                <a:latin typeface="Times" pitchFamily="2" charset="0"/>
              </a:rPr>
              <a:t>obtained</a:t>
            </a:r>
            <a:r>
              <a:rPr lang="pt-BR" sz="2400" dirty="0">
                <a:latin typeface="Times" pitchFamily="2" charset="0"/>
              </a:rPr>
              <a:t> </a:t>
            </a:r>
            <a:r>
              <a:rPr lang="pt-BR" sz="2400" dirty="0" err="1">
                <a:latin typeface="Times" pitchFamily="2" charset="0"/>
              </a:rPr>
              <a:t>by</a:t>
            </a:r>
            <a:r>
              <a:rPr lang="pt-BR" sz="2400" dirty="0">
                <a:latin typeface="Times" pitchFamily="2" charset="0"/>
              </a:rPr>
              <a:t> </a:t>
            </a:r>
            <a:r>
              <a:rPr lang="pt-BR" sz="2400" dirty="0" err="1">
                <a:latin typeface="Times" pitchFamily="2" charset="0"/>
              </a:rPr>
              <a:t>analyzing</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variation</a:t>
            </a:r>
            <a:r>
              <a:rPr lang="pt-BR" sz="2400" dirty="0">
                <a:latin typeface="Times" pitchFamily="2" charset="0"/>
              </a:rPr>
              <a:t> </a:t>
            </a:r>
            <a:r>
              <a:rPr lang="pt-BR" sz="2400" dirty="0" err="1">
                <a:latin typeface="Times" pitchFamily="2" charset="0"/>
              </a:rPr>
              <a:t>with</a:t>
            </a:r>
            <a:r>
              <a:rPr lang="pt-BR" sz="2400" dirty="0">
                <a:latin typeface="Times" pitchFamily="2" charset="0"/>
              </a:rPr>
              <a:t> </a:t>
            </a:r>
            <a:r>
              <a:rPr lang="el-GR" sz="2400" dirty="0">
                <a:latin typeface="RMTMI"/>
              </a:rPr>
              <a:t>θ</a:t>
            </a:r>
            <a:r>
              <a:rPr lang="el-GR" sz="2400" dirty="0">
                <a:latin typeface="Times" pitchFamily="2" charset="0"/>
              </a:rPr>
              <a:t>. </a:t>
            </a:r>
            <a:endParaRPr lang="el-GR" sz="2400" dirty="0"/>
          </a:p>
        </p:txBody>
      </p:sp>
      <p:sp>
        <p:nvSpPr>
          <p:cNvPr id="6" name="Retângulo 5">
            <a:extLst>
              <a:ext uri="{FF2B5EF4-FFF2-40B4-BE49-F238E27FC236}">
                <a16:creationId xmlns:a16="http://schemas.microsoft.com/office/drawing/2014/main" id="{034F65BA-5702-2E4F-80F3-8854CA11905F}"/>
              </a:ext>
            </a:extLst>
          </p:cNvPr>
          <p:cNvSpPr/>
          <p:nvPr/>
        </p:nvSpPr>
        <p:spPr>
          <a:xfrm>
            <a:off x="4479915" y="66937"/>
            <a:ext cx="3232167" cy="584775"/>
          </a:xfrm>
          <a:prstGeom prst="rect">
            <a:avLst/>
          </a:prstGeom>
        </p:spPr>
        <p:txBody>
          <a:bodyPr wrap="none">
            <a:spAutoFit/>
          </a:bodyPr>
          <a:lstStyle/>
          <a:p>
            <a:r>
              <a:rPr lang="pt-BR" sz="3200" b="1" dirty="0">
                <a:latin typeface="Frutiger"/>
              </a:rPr>
              <a:t>Principal </a:t>
            </a:r>
            <a:r>
              <a:rPr lang="pt-BR" sz="3200" b="1" dirty="0" err="1">
                <a:latin typeface="Frutiger"/>
              </a:rPr>
              <a:t>Stresses</a:t>
            </a:r>
            <a:r>
              <a:rPr lang="pt-BR" sz="3200" b="1" dirty="0">
                <a:latin typeface="Frutiger"/>
              </a:rPr>
              <a:t> </a:t>
            </a:r>
            <a:endParaRPr lang="pt-BR" sz="3200" dirty="0"/>
          </a:p>
        </p:txBody>
      </p:sp>
      <p:sp>
        <p:nvSpPr>
          <p:cNvPr id="9" name="Retângulo 8">
            <a:extLst>
              <a:ext uri="{FF2B5EF4-FFF2-40B4-BE49-F238E27FC236}">
                <a16:creationId xmlns:a16="http://schemas.microsoft.com/office/drawing/2014/main" id="{33C08D45-03CD-9B44-A7B5-1160822BBA27}"/>
              </a:ext>
            </a:extLst>
          </p:cNvPr>
          <p:cNvSpPr/>
          <p:nvPr/>
        </p:nvSpPr>
        <p:spPr>
          <a:xfrm>
            <a:off x="981228" y="1729728"/>
            <a:ext cx="10561197" cy="1200329"/>
          </a:xfrm>
          <a:prstGeom prst="rect">
            <a:avLst/>
          </a:prstGeom>
        </p:spPr>
        <p:txBody>
          <a:bodyPr wrap="square">
            <a:spAutoFit/>
          </a:bodyPr>
          <a:lstStyle/>
          <a:p>
            <a:r>
              <a:rPr lang="pt-BR" sz="2400" dirty="0" err="1">
                <a:latin typeface="Times" pitchFamily="2" charset="0"/>
              </a:rPr>
              <a:t>Taking</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derivative</a:t>
            </a:r>
            <a:r>
              <a:rPr lang="pt-BR" sz="2400" dirty="0">
                <a:latin typeface="Times" pitchFamily="2" charset="0"/>
              </a:rPr>
              <a:t> </a:t>
            </a:r>
            <a:r>
              <a:rPr lang="pt-BR" sz="2400" i="1" dirty="0" err="1">
                <a:latin typeface="Times" pitchFamily="2" charset="0"/>
              </a:rPr>
              <a:t>d</a:t>
            </a:r>
            <a:r>
              <a:rPr lang="el-GR" sz="2400" dirty="0">
                <a:latin typeface="RMTMI"/>
              </a:rPr>
              <a:t>σ/</a:t>
            </a:r>
            <a:r>
              <a:rPr lang="pt-BR" sz="2400" i="1" dirty="0" err="1">
                <a:latin typeface="Times" pitchFamily="2" charset="0"/>
              </a:rPr>
              <a:t>d</a:t>
            </a:r>
            <a:r>
              <a:rPr lang="el-GR" sz="2400" dirty="0">
                <a:latin typeface="RMTMI"/>
              </a:rPr>
              <a:t>θ</a:t>
            </a:r>
            <a:r>
              <a:rPr lang="pt-BR" sz="2400" dirty="0">
                <a:latin typeface="RMTMI"/>
              </a:rPr>
              <a:t> </a:t>
            </a:r>
            <a:r>
              <a:rPr lang="pt-BR" sz="2400" dirty="0" err="1"/>
              <a:t>and</a:t>
            </a:r>
            <a:r>
              <a:rPr lang="pt-BR" sz="2400" dirty="0"/>
              <a:t> </a:t>
            </a:r>
            <a:r>
              <a:rPr lang="pt-BR" sz="2400" dirty="0" err="1"/>
              <a:t>equating</a:t>
            </a:r>
            <a:r>
              <a:rPr lang="pt-BR" sz="2400" dirty="0"/>
              <a:t> </a:t>
            </a:r>
            <a:r>
              <a:rPr lang="pt-BR" sz="2400" dirty="0" err="1"/>
              <a:t>the</a:t>
            </a:r>
            <a:r>
              <a:rPr lang="pt-BR" sz="2400" dirty="0"/>
              <a:t> </a:t>
            </a:r>
            <a:r>
              <a:rPr lang="pt-BR" sz="2400" dirty="0" err="1"/>
              <a:t>result</a:t>
            </a:r>
            <a:r>
              <a:rPr lang="pt-BR" sz="2400" dirty="0"/>
              <a:t> </a:t>
            </a:r>
            <a:r>
              <a:rPr lang="pt-BR" sz="2400" dirty="0" err="1"/>
              <a:t>to</a:t>
            </a:r>
            <a:r>
              <a:rPr lang="pt-BR" sz="2400" dirty="0"/>
              <a:t> zero </a:t>
            </a:r>
            <a:r>
              <a:rPr lang="pt-BR" sz="2400" dirty="0" err="1"/>
              <a:t>gives</a:t>
            </a:r>
            <a:r>
              <a:rPr lang="pt-BR" sz="2400" dirty="0"/>
              <a:t> </a:t>
            </a:r>
            <a:r>
              <a:rPr lang="pt-BR" sz="2400" dirty="0" err="1"/>
              <a:t>the</a:t>
            </a:r>
            <a:r>
              <a:rPr lang="pt-BR" sz="2400" dirty="0"/>
              <a:t> </a:t>
            </a:r>
            <a:r>
              <a:rPr lang="pt-BR" sz="2400" dirty="0" err="1"/>
              <a:t>coordinate</a:t>
            </a:r>
            <a:r>
              <a:rPr lang="pt-BR" sz="2400" dirty="0"/>
              <a:t> </a:t>
            </a:r>
            <a:r>
              <a:rPr lang="pt-BR" sz="2400" dirty="0" err="1"/>
              <a:t>axes</a:t>
            </a:r>
            <a:r>
              <a:rPr lang="pt-BR" sz="2400" dirty="0"/>
              <a:t> </a:t>
            </a:r>
            <a:r>
              <a:rPr lang="pt-BR" sz="2400" dirty="0" err="1"/>
              <a:t>rotations</a:t>
            </a:r>
            <a:r>
              <a:rPr lang="pt-BR" sz="2400" dirty="0"/>
              <a:t> for </a:t>
            </a:r>
            <a:r>
              <a:rPr lang="pt-BR" sz="2400" dirty="0" err="1"/>
              <a:t>the</a:t>
            </a:r>
            <a:r>
              <a:rPr lang="pt-BR" sz="2400" dirty="0"/>
              <a:t> </a:t>
            </a:r>
            <a:r>
              <a:rPr lang="pt-BR" sz="2400" dirty="0" err="1"/>
              <a:t>maximum</a:t>
            </a:r>
            <a:r>
              <a:rPr lang="pt-BR" sz="2400" dirty="0"/>
              <a:t> </a:t>
            </a:r>
            <a:r>
              <a:rPr lang="pt-BR" sz="2400" dirty="0" err="1"/>
              <a:t>and</a:t>
            </a:r>
            <a:r>
              <a:rPr lang="pt-BR" sz="2400" dirty="0"/>
              <a:t> </a:t>
            </a:r>
            <a:r>
              <a:rPr lang="pt-BR" sz="2400" dirty="0" err="1"/>
              <a:t>minimum</a:t>
            </a:r>
            <a:r>
              <a:rPr lang="pt-BR" sz="2400" dirty="0"/>
              <a:t> </a:t>
            </a:r>
            <a:r>
              <a:rPr lang="pt-BR" sz="2400" dirty="0" err="1"/>
              <a:t>values</a:t>
            </a:r>
            <a:r>
              <a:rPr lang="pt-BR" sz="2400" dirty="0"/>
              <a:t> </a:t>
            </a:r>
            <a:r>
              <a:rPr lang="pt-BR" sz="2400" dirty="0" err="1"/>
              <a:t>of</a:t>
            </a:r>
            <a:r>
              <a:rPr lang="pt-BR" sz="2400" dirty="0"/>
              <a:t> </a:t>
            </a:r>
            <a:r>
              <a:rPr lang="el-GR" sz="2400" dirty="0"/>
              <a:t>σ </a:t>
            </a:r>
          </a:p>
          <a:p>
            <a:r>
              <a:rPr lang="el-GR" sz="2400" dirty="0">
                <a:latin typeface="RMTMI"/>
              </a:rPr>
              <a:t> </a:t>
            </a:r>
            <a:endParaRPr lang="el-GR" sz="2400" dirty="0"/>
          </a:p>
        </p:txBody>
      </p:sp>
      <p:sp>
        <p:nvSpPr>
          <p:cNvPr id="10" name="Retângulo 9">
            <a:extLst>
              <a:ext uri="{FF2B5EF4-FFF2-40B4-BE49-F238E27FC236}">
                <a16:creationId xmlns:a16="http://schemas.microsoft.com/office/drawing/2014/main" id="{FC58C8B0-3C85-0648-B697-4375E0B36A0D}"/>
              </a:ext>
            </a:extLst>
          </p:cNvPr>
          <p:cNvSpPr/>
          <p:nvPr/>
        </p:nvSpPr>
        <p:spPr>
          <a:xfrm>
            <a:off x="276430" y="4042505"/>
            <a:ext cx="3859076" cy="2308324"/>
          </a:xfrm>
          <a:prstGeom prst="rect">
            <a:avLst/>
          </a:prstGeom>
        </p:spPr>
        <p:txBody>
          <a:bodyPr wrap="square">
            <a:spAutoFit/>
          </a:bodyPr>
          <a:lstStyle/>
          <a:p>
            <a:r>
              <a:rPr lang="pt-BR" sz="2400" dirty="0" err="1">
                <a:latin typeface="Times" pitchFamily="2" charset="0"/>
              </a:rPr>
              <a:t>Two</a:t>
            </a:r>
            <a:r>
              <a:rPr lang="pt-BR" sz="2400" dirty="0">
                <a:latin typeface="Times" pitchFamily="2" charset="0"/>
              </a:rPr>
              <a:t> </a:t>
            </a:r>
            <a:r>
              <a:rPr lang="pt-BR" sz="2400" dirty="0" err="1">
                <a:latin typeface="Times" pitchFamily="2" charset="0"/>
              </a:rPr>
              <a:t>angles</a:t>
            </a:r>
            <a:r>
              <a:rPr lang="pt-BR" sz="2400" dirty="0">
                <a:latin typeface="Times" pitchFamily="2" charset="0"/>
              </a:rPr>
              <a:t> </a:t>
            </a:r>
            <a:r>
              <a:rPr lang="el-GR" sz="2400" dirty="0">
                <a:latin typeface="RMTMI"/>
              </a:rPr>
              <a:t>θ</a:t>
            </a:r>
            <a:r>
              <a:rPr lang="pt-BR" sz="2400" i="1" dirty="0" err="1">
                <a:latin typeface="Times" pitchFamily="2" charset="0"/>
              </a:rPr>
              <a:t>n</a:t>
            </a:r>
            <a:r>
              <a:rPr lang="pt-BR" sz="2400" i="1" dirty="0">
                <a:latin typeface="Times" pitchFamily="2" charset="0"/>
              </a:rPr>
              <a:t> </a:t>
            </a:r>
            <a:r>
              <a:rPr lang="pt-BR" sz="2400" dirty="0" err="1">
                <a:latin typeface="Times" pitchFamily="2" charset="0"/>
              </a:rPr>
              <a:t>separated</a:t>
            </a:r>
            <a:r>
              <a:rPr lang="pt-BR" sz="2400" dirty="0">
                <a:latin typeface="Times" pitchFamily="2" charset="0"/>
              </a:rPr>
              <a:t> </a:t>
            </a:r>
            <a:r>
              <a:rPr lang="pt-BR" sz="2400" dirty="0" err="1">
                <a:latin typeface="Times" pitchFamily="2" charset="0"/>
              </a:rPr>
              <a:t>by</a:t>
            </a:r>
            <a:r>
              <a:rPr lang="pt-BR" sz="2400" dirty="0">
                <a:latin typeface="Times" pitchFamily="2" charset="0"/>
              </a:rPr>
              <a:t> 90</a:t>
            </a:r>
            <a:r>
              <a:rPr lang="pt-BR" sz="2400" dirty="0">
                <a:latin typeface="MTSY"/>
              </a:rPr>
              <a:t>◦ </a:t>
            </a:r>
            <a:r>
              <a:rPr lang="pt-BR" sz="2400" dirty="0" err="1">
                <a:latin typeface="Times" pitchFamily="2" charset="0"/>
              </a:rPr>
              <a:t>satisfy</a:t>
            </a:r>
            <a:r>
              <a:rPr lang="pt-BR" sz="2400" dirty="0">
                <a:latin typeface="Times" pitchFamily="2" charset="0"/>
              </a:rPr>
              <a:t> </a:t>
            </a:r>
            <a:r>
              <a:rPr lang="pt-BR" sz="2400" dirty="0" err="1">
                <a:latin typeface="Times" pitchFamily="2" charset="0"/>
              </a:rPr>
              <a:t>this</a:t>
            </a:r>
            <a:r>
              <a:rPr lang="pt-BR" sz="2400" dirty="0">
                <a:latin typeface="Times" pitchFamily="2" charset="0"/>
              </a:rPr>
              <a:t> </a:t>
            </a:r>
            <a:r>
              <a:rPr lang="pt-BR" sz="2400" dirty="0" err="1">
                <a:latin typeface="Times" pitchFamily="2" charset="0"/>
              </a:rPr>
              <a:t>relationship</a:t>
            </a:r>
            <a:r>
              <a:rPr lang="pt-BR" sz="2400" dirty="0">
                <a:latin typeface="Times" pitchFamily="2" charset="0"/>
              </a:rPr>
              <a:t>. The </a:t>
            </a:r>
            <a:r>
              <a:rPr lang="pt-BR" sz="2400" dirty="0" err="1">
                <a:latin typeface="Times" pitchFamily="2" charset="0"/>
              </a:rPr>
              <a:t>corresponding</a:t>
            </a:r>
            <a:r>
              <a:rPr lang="pt-BR" sz="2400" dirty="0">
                <a:latin typeface="Times" pitchFamily="2" charset="0"/>
              </a:rPr>
              <a:t> </a:t>
            </a:r>
            <a:r>
              <a:rPr lang="pt-BR" sz="2400" dirty="0" err="1">
                <a:latin typeface="Times" pitchFamily="2" charset="0"/>
              </a:rPr>
              <a:t>maximum</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minimum</a:t>
            </a:r>
            <a:r>
              <a:rPr lang="pt-BR" sz="2400" dirty="0">
                <a:latin typeface="Times" pitchFamily="2" charset="0"/>
              </a:rPr>
              <a:t> normal </a:t>
            </a:r>
            <a:r>
              <a:rPr lang="pt-BR" sz="2400" dirty="0" err="1">
                <a:latin typeface="Times" pitchFamily="2" charset="0"/>
              </a:rPr>
              <a:t>stresses</a:t>
            </a:r>
            <a:r>
              <a:rPr lang="pt-BR" sz="2400" dirty="0">
                <a:latin typeface="Times" pitchFamily="2" charset="0"/>
              </a:rPr>
              <a:t>, </a:t>
            </a:r>
            <a:r>
              <a:rPr lang="pt-BR" sz="2400" dirty="0" err="1">
                <a:latin typeface="Times" pitchFamily="2" charset="0"/>
              </a:rPr>
              <a:t>called</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i="1" dirty="0">
                <a:latin typeface="Times" pitchFamily="2" charset="0"/>
              </a:rPr>
              <a:t>principal normal </a:t>
            </a:r>
            <a:r>
              <a:rPr lang="pt-BR" sz="2400" i="1" dirty="0" err="1">
                <a:latin typeface="Times" pitchFamily="2" charset="0"/>
              </a:rPr>
              <a:t>stresses</a:t>
            </a:r>
            <a:r>
              <a:rPr lang="pt-BR" sz="2400" dirty="0">
                <a:latin typeface="Times" pitchFamily="2" charset="0"/>
              </a:rPr>
              <a:t>, are </a:t>
            </a:r>
            <a:endParaRPr lang="pt-BR" sz="2400" dirty="0"/>
          </a:p>
        </p:txBody>
      </p:sp>
      <p:pic>
        <p:nvPicPr>
          <p:cNvPr id="12" name="Imagem 11">
            <a:extLst>
              <a:ext uri="{FF2B5EF4-FFF2-40B4-BE49-F238E27FC236}">
                <a16:creationId xmlns:a16="http://schemas.microsoft.com/office/drawing/2014/main" id="{CFCF95B6-AA40-E248-8F1D-75404D6C89BF}"/>
              </a:ext>
            </a:extLst>
          </p:cNvPr>
          <p:cNvPicPr>
            <a:picLocks noChangeAspect="1"/>
          </p:cNvPicPr>
          <p:nvPr/>
        </p:nvPicPr>
        <p:blipFill>
          <a:blip r:embed="rId3"/>
          <a:stretch>
            <a:fillRect/>
          </a:stretch>
        </p:blipFill>
        <p:spPr>
          <a:xfrm>
            <a:off x="3466707" y="2695551"/>
            <a:ext cx="3727322" cy="1394189"/>
          </a:xfrm>
          <a:prstGeom prst="rect">
            <a:avLst/>
          </a:prstGeom>
        </p:spPr>
      </p:pic>
      <p:pic>
        <p:nvPicPr>
          <p:cNvPr id="14" name="Imagem 13">
            <a:extLst>
              <a:ext uri="{FF2B5EF4-FFF2-40B4-BE49-F238E27FC236}">
                <a16:creationId xmlns:a16="http://schemas.microsoft.com/office/drawing/2014/main" id="{BC6FC6EB-5BA4-674D-B94C-D34F5D4DC996}"/>
              </a:ext>
            </a:extLst>
          </p:cNvPr>
          <p:cNvPicPr>
            <a:picLocks noChangeAspect="1"/>
          </p:cNvPicPr>
          <p:nvPr/>
        </p:nvPicPr>
        <p:blipFill>
          <a:blip r:embed="rId4"/>
          <a:stretch>
            <a:fillRect/>
          </a:stretch>
        </p:blipFill>
        <p:spPr>
          <a:xfrm>
            <a:off x="4261331" y="4089740"/>
            <a:ext cx="7654239" cy="2102813"/>
          </a:xfrm>
          <a:prstGeom prst="rect">
            <a:avLst/>
          </a:prstGeom>
        </p:spPr>
      </p:pic>
    </p:spTree>
    <p:extLst>
      <p:ext uri="{BB962C8B-B14F-4D97-AF65-F5344CB8AC3E}">
        <p14:creationId xmlns:p14="http://schemas.microsoft.com/office/powerpoint/2010/main" val="3987653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17</a:t>
            </a:fld>
            <a:endParaRPr lang="en-US" dirty="0"/>
          </a:p>
        </p:txBody>
      </p:sp>
      <p:sp>
        <p:nvSpPr>
          <p:cNvPr id="2" name="Retângulo 1">
            <a:extLst>
              <a:ext uri="{FF2B5EF4-FFF2-40B4-BE49-F238E27FC236}">
                <a16:creationId xmlns:a16="http://schemas.microsoft.com/office/drawing/2014/main" id="{A0342225-B8F1-044D-B44D-71CF80FE6770}"/>
              </a:ext>
            </a:extLst>
          </p:cNvPr>
          <p:cNvSpPr/>
          <p:nvPr/>
        </p:nvSpPr>
        <p:spPr>
          <a:xfrm>
            <a:off x="5725069" y="136525"/>
            <a:ext cx="2226059" cy="523220"/>
          </a:xfrm>
          <a:prstGeom prst="rect">
            <a:avLst/>
          </a:prstGeom>
        </p:spPr>
        <p:txBody>
          <a:bodyPr wrap="none">
            <a:spAutoFit/>
          </a:bodyPr>
          <a:lstStyle/>
          <a:p>
            <a:r>
              <a:rPr lang="pt-BR" sz="2800" b="1" dirty="0" err="1">
                <a:latin typeface="Frutiger"/>
              </a:rPr>
              <a:t>Mohr’s</a:t>
            </a:r>
            <a:r>
              <a:rPr lang="pt-BR" sz="2800" b="1" dirty="0">
                <a:latin typeface="Frutiger"/>
              </a:rPr>
              <a:t> </a:t>
            </a:r>
            <a:r>
              <a:rPr lang="pt-BR" sz="2800" b="1" dirty="0" err="1">
                <a:latin typeface="Frutiger"/>
              </a:rPr>
              <a:t>Circle</a:t>
            </a:r>
            <a:r>
              <a:rPr lang="pt-BR" sz="2800" b="1" dirty="0">
                <a:latin typeface="Frutiger"/>
              </a:rPr>
              <a:t> </a:t>
            </a:r>
            <a:endParaRPr lang="pt-BR" sz="2800" dirty="0"/>
          </a:p>
        </p:txBody>
      </p:sp>
      <p:pic>
        <p:nvPicPr>
          <p:cNvPr id="9" name="Imagem 8">
            <a:extLst>
              <a:ext uri="{FF2B5EF4-FFF2-40B4-BE49-F238E27FC236}">
                <a16:creationId xmlns:a16="http://schemas.microsoft.com/office/drawing/2014/main" id="{8960E8C7-096A-9C41-B2D1-6767EED6C087}"/>
              </a:ext>
            </a:extLst>
          </p:cNvPr>
          <p:cNvPicPr>
            <a:picLocks noChangeAspect="1"/>
          </p:cNvPicPr>
          <p:nvPr/>
        </p:nvPicPr>
        <p:blipFill>
          <a:blip r:embed="rId3"/>
          <a:stretch>
            <a:fillRect/>
          </a:stretch>
        </p:blipFill>
        <p:spPr>
          <a:xfrm>
            <a:off x="2765215" y="659745"/>
            <a:ext cx="7742890" cy="1588285"/>
          </a:xfrm>
          <a:prstGeom prst="rect">
            <a:avLst/>
          </a:prstGeom>
        </p:spPr>
      </p:pic>
      <p:pic>
        <p:nvPicPr>
          <p:cNvPr id="11" name="Imagem 10">
            <a:extLst>
              <a:ext uri="{FF2B5EF4-FFF2-40B4-BE49-F238E27FC236}">
                <a16:creationId xmlns:a16="http://schemas.microsoft.com/office/drawing/2014/main" id="{EF134C07-7161-6E44-B886-EEB0A21E3193}"/>
              </a:ext>
            </a:extLst>
          </p:cNvPr>
          <p:cNvPicPr>
            <a:picLocks noChangeAspect="1"/>
          </p:cNvPicPr>
          <p:nvPr/>
        </p:nvPicPr>
        <p:blipFill>
          <a:blip r:embed="rId4"/>
          <a:stretch>
            <a:fillRect/>
          </a:stretch>
        </p:blipFill>
        <p:spPr>
          <a:xfrm>
            <a:off x="1886392" y="2248030"/>
            <a:ext cx="8095808" cy="4108320"/>
          </a:xfrm>
          <a:prstGeom prst="rect">
            <a:avLst/>
          </a:prstGeom>
        </p:spPr>
      </p:pic>
    </p:spTree>
    <p:extLst>
      <p:ext uri="{BB962C8B-B14F-4D97-AF65-F5344CB8AC3E}">
        <p14:creationId xmlns:p14="http://schemas.microsoft.com/office/powerpoint/2010/main" val="1355423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18</a:t>
            </a:fld>
            <a:endParaRPr lang="en-US" dirty="0"/>
          </a:p>
        </p:txBody>
      </p:sp>
      <p:sp>
        <p:nvSpPr>
          <p:cNvPr id="2" name="Retângulo 1">
            <a:extLst>
              <a:ext uri="{FF2B5EF4-FFF2-40B4-BE49-F238E27FC236}">
                <a16:creationId xmlns:a16="http://schemas.microsoft.com/office/drawing/2014/main" id="{23D4CF57-4525-894C-B582-B209B7F4516E}"/>
              </a:ext>
            </a:extLst>
          </p:cNvPr>
          <p:cNvSpPr/>
          <p:nvPr/>
        </p:nvSpPr>
        <p:spPr>
          <a:xfrm>
            <a:off x="4074613" y="276282"/>
            <a:ext cx="4042773" cy="369332"/>
          </a:xfrm>
          <a:prstGeom prst="rect">
            <a:avLst/>
          </a:prstGeom>
        </p:spPr>
        <p:txBody>
          <a:bodyPr wrap="none">
            <a:spAutoFit/>
          </a:bodyPr>
          <a:lstStyle/>
          <a:p>
            <a:r>
              <a:rPr lang="pt-BR" b="1" dirty="0">
                <a:latin typeface="Frutiger"/>
              </a:rPr>
              <a:t>STRESSES ON THE OCTAHEDRAL PLANES </a:t>
            </a:r>
            <a:endParaRPr lang="pt-BR" dirty="0"/>
          </a:p>
        </p:txBody>
      </p:sp>
      <p:pic>
        <p:nvPicPr>
          <p:cNvPr id="6" name="Imagem 5" descr="Diagrama&#10;&#10;Descrição gerada automaticamente">
            <a:extLst>
              <a:ext uri="{FF2B5EF4-FFF2-40B4-BE49-F238E27FC236}">
                <a16:creationId xmlns:a16="http://schemas.microsoft.com/office/drawing/2014/main" id="{415D14EF-D977-F54E-9196-401C703B7392}"/>
              </a:ext>
            </a:extLst>
          </p:cNvPr>
          <p:cNvPicPr>
            <a:picLocks noChangeAspect="1"/>
          </p:cNvPicPr>
          <p:nvPr/>
        </p:nvPicPr>
        <p:blipFill>
          <a:blip r:embed="rId3"/>
          <a:stretch>
            <a:fillRect/>
          </a:stretch>
        </p:blipFill>
        <p:spPr>
          <a:xfrm>
            <a:off x="163641" y="1172275"/>
            <a:ext cx="6147217" cy="3478919"/>
          </a:xfrm>
          <a:prstGeom prst="rect">
            <a:avLst/>
          </a:prstGeom>
        </p:spPr>
      </p:pic>
      <p:sp>
        <p:nvSpPr>
          <p:cNvPr id="7" name="Retângulo 6">
            <a:extLst>
              <a:ext uri="{FF2B5EF4-FFF2-40B4-BE49-F238E27FC236}">
                <a16:creationId xmlns:a16="http://schemas.microsoft.com/office/drawing/2014/main" id="{0403AF92-A5B4-0A44-8247-5EA3C013BE88}"/>
              </a:ext>
            </a:extLst>
          </p:cNvPr>
          <p:cNvSpPr/>
          <p:nvPr/>
        </p:nvSpPr>
        <p:spPr>
          <a:xfrm>
            <a:off x="6620655" y="1388240"/>
            <a:ext cx="4861811" cy="3046988"/>
          </a:xfrm>
          <a:prstGeom prst="rect">
            <a:avLst/>
          </a:prstGeom>
        </p:spPr>
        <p:txBody>
          <a:bodyPr wrap="square">
            <a:spAutoFit/>
          </a:bodyPr>
          <a:lstStyle/>
          <a:p>
            <a:r>
              <a:rPr lang="pt-BR" sz="2400" dirty="0">
                <a:latin typeface="Times" pitchFamily="2" charset="0"/>
              </a:rPr>
              <a:t>For </a:t>
            </a:r>
            <a:r>
              <a:rPr lang="pt-BR" sz="2400" dirty="0" err="1">
                <a:latin typeface="Times" pitchFamily="2" charset="0"/>
              </a:rPr>
              <a:t>the</a:t>
            </a:r>
            <a:r>
              <a:rPr lang="pt-BR" sz="2400" dirty="0">
                <a:latin typeface="Times" pitchFamily="2" charset="0"/>
              </a:rPr>
              <a:t> </a:t>
            </a:r>
            <a:r>
              <a:rPr lang="pt-BR" sz="2400" dirty="0" err="1">
                <a:latin typeface="Times" pitchFamily="2" charset="0"/>
              </a:rPr>
              <a:t>special</a:t>
            </a:r>
            <a:r>
              <a:rPr lang="pt-BR" sz="2400" dirty="0">
                <a:latin typeface="Times" pitchFamily="2" charset="0"/>
              </a:rPr>
              <a:t> case </a:t>
            </a:r>
            <a:r>
              <a:rPr lang="pt-BR" sz="2400" dirty="0" err="1">
                <a:latin typeface="Times" pitchFamily="2" charset="0"/>
              </a:rPr>
              <a:t>where</a:t>
            </a:r>
            <a:r>
              <a:rPr lang="pt-BR" sz="2400" dirty="0">
                <a:latin typeface="Times" pitchFamily="2" charset="0"/>
              </a:rPr>
              <a:t> </a:t>
            </a:r>
            <a:r>
              <a:rPr lang="el-GR" sz="2400" dirty="0">
                <a:latin typeface="RMTMI"/>
              </a:rPr>
              <a:t>α </a:t>
            </a:r>
            <a:r>
              <a:rPr lang="el-GR" sz="2400" dirty="0">
                <a:latin typeface="MTSY"/>
              </a:rPr>
              <a:t>= </a:t>
            </a:r>
            <a:r>
              <a:rPr lang="el-GR" sz="2400" dirty="0">
                <a:latin typeface="RMTMI"/>
              </a:rPr>
              <a:t>β </a:t>
            </a:r>
            <a:r>
              <a:rPr lang="el-GR" sz="2400" dirty="0">
                <a:latin typeface="MTSY"/>
              </a:rPr>
              <a:t>= </a:t>
            </a:r>
            <a:r>
              <a:rPr lang="el-GR" sz="2400" dirty="0">
                <a:latin typeface="RMTMI"/>
              </a:rPr>
              <a:t>γ </a:t>
            </a:r>
            <a:r>
              <a:rPr lang="el-GR" sz="2400" dirty="0">
                <a:latin typeface="Times" pitchFamily="2" charset="0"/>
              </a:rPr>
              <a:t>, </a:t>
            </a:r>
            <a:r>
              <a:rPr lang="pt-BR" sz="2400" dirty="0" err="1">
                <a:latin typeface="Times" pitchFamily="2" charset="0"/>
              </a:rPr>
              <a:t>the</a:t>
            </a:r>
            <a:r>
              <a:rPr lang="pt-BR" sz="2400" dirty="0">
                <a:latin typeface="Times" pitchFamily="2" charset="0"/>
              </a:rPr>
              <a:t> oblique plane </a:t>
            </a:r>
            <a:r>
              <a:rPr lang="pt-BR" sz="2400" dirty="0" err="1">
                <a:latin typeface="Times" pitchFamily="2" charset="0"/>
              </a:rPr>
              <a:t>intersects</a:t>
            </a:r>
            <a:r>
              <a:rPr lang="pt-BR" sz="2400" dirty="0">
                <a:latin typeface="Times" pitchFamily="2" charset="0"/>
              </a:rPr>
              <a:t> </a:t>
            </a:r>
            <a:r>
              <a:rPr lang="pt-BR" sz="2400" dirty="0" err="1">
                <a:latin typeface="Times" pitchFamily="2" charset="0"/>
              </a:rPr>
              <a:t>the</a:t>
            </a:r>
            <a:r>
              <a:rPr lang="pt-BR" sz="2400" dirty="0">
                <a:latin typeface="Times" pitchFamily="2" charset="0"/>
              </a:rPr>
              <a:t> principal </a:t>
            </a:r>
            <a:r>
              <a:rPr lang="pt-BR" sz="2400" dirty="0" err="1">
                <a:latin typeface="Times" pitchFamily="2" charset="0"/>
              </a:rPr>
              <a:t>axes</a:t>
            </a:r>
            <a:r>
              <a:rPr lang="pt-BR" sz="2400" dirty="0">
                <a:latin typeface="Times" pitchFamily="2" charset="0"/>
              </a:rPr>
              <a:t> </a:t>
            </a:r>
            <a:r>
              <a:rPr lang="pt-BR" sz="2400" dirty="0" err="1">
                <a:latin typeface="Times" pitchFamily="2" charset="0"/>
              </a:rPr>
              <a:t>at</a:t>
            </a:r>
            <a:r>
              <a:rPr lang="pt-BR" sz="2400" dirty="0">
                <a:latin typeface="Times" pitchFamily="2" charset="0"/>
              </a:rPr>
              <a:t> </a:t>
            </a:r>
            <a:r>
              <a:rPr lang="pt-BR" sz="2400" dirty="0" err="1">
                <a:latin typeface="Times" pitchFamily="2" charset="0"/>
              </a:rPr>
              <a:t>equal</a:t>
            </a:r>
            <a:r>
              <a:rPr lang="pt-BR" sz="2400" dirty="0">
                <a:latin typeface="Times" pitchFamily="2" charset="0"/>
              </a:rPr>
              <a:t> </a:t>
            </a:r>
            <a:r>
              <a:rPr lang="pt-BR" sz="2400" dirty="0" err="1">
                <a:latin typeface="Times" pitchFamily="2" charset="0"/>
              </a:rPr>
              <a:t>distances</a:t>
            </a:r>
            <a:r>
              <a:rPr lang="pt-BR" sz="2400" dirty="0">
                <a:latin typeface="Times" pitchFamily="2" charset="0"/>
              </a:rPr>
              <a:t> </a:t>
            </a:r>
            <a:r>
              <a:rPr lang="pt-BR" sz="2400" dirty="0" err="1">
                <a:latin typeface="Times" pitchFamily="2" charset="0"/>
              </a:rPr>
              <a:t>from</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origin</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called</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i="1" dirty="0" err="1">
                <a:latin typeface="Times" pitchFamily="2" charset="0"/>
              </a:rPr>
              <a:t>octahedral</a:t>
            </a:r>
            <a:r>
              <a:rPr lang="pt-BR" sz="2400" i="1" dirty="0">
                <a:latin typeface="Times" pitchFamily="2" charset="0"/>
              </a:rPr>
              <a:t> plane</a:t>
            </a:r>
            <a:r>
              <a:rPr lang="pt-BR" sz="2400" dirty="0">
                <a:latin typeface="Times" pitchFamily="2" charset="0"/>
              </a:rPr>
              <a:t>. </a:t>
            </a:r>
            <a:r>
              <a:rPr lang="pt-BR" sz="2400" dirty="0" err="1">
                <a:latin typeface="Times" pitchFamily="2" charset="0"/>
              </a:rPr>
              <a:t>Based</a:t>
            </a:r>
            <a:r>
              <a:rPr lang="pt-BR" sz="2400" dirty="0">
                <a:latin typeface="Times" pitchFamily="2" charset="0"/>
              </a:rPr>
              <a:t> </a:t>
            </a:r>
            <a:r>
              <a:rPr lang="pt-BR" sz="2400" dirty="0" err="1">
                <a:latin typeface="Times" pitchFamily="2" charset="0"/>
              </a:rPr>
              <a:t>on</a:t>
            </a:r>
            <a:r>
              <a:rPr lang="pt-BR" sz="2400" dirty="0">
                <a:latin typeface="Times" pitchFamily="2" charset="0"/>
              </a:rPr>
              <a:t> </a:t>
            </a:r>
            <a:r>
              <a:rPr lang="pt-BR" sz="2400" dirty="0" err="1">
                <a:latin typeface="Times" pitchFamily="2" charset="0"/>
              </a:rPr>
              <a:t>equilibrium</a:t>
            </a:r>
            <a:r>
              <a:rPr lang="pt-BR" sz="2400" dirty="0">
                <a:latin typeface="Times" pitchFamily="2" charset="0"/>
              </a:rPr>
              <a:t> </a:t>
            </a:r>
            <a:r>
              <a:rPr lang="pt-BR" sz="2400" dirty="0" err="1">
                <a:latin typeface="Times" pitchFamily="2" charset="0"/>
              </a:rPr>
              <a:t>of</a:t>
            </a:r>
            <a:r>
              <a:rPr lang="pt-BR" sz="2400" dirty="0">
                <a:latin typeface="Times" pitchFamily="2" charset="0"/>
              </a:rPr>
              <a:t> forces, </a:t>
            </a:r>
            <a:r>
              <a:rPr lang="pt-BR" sz="2400" dirty="0" err="1">
                <a:latin typeface="Times" pitchFamily="2" charset="0"/>
              </a:rPr>
              <a:t>the</a:t>
            </a:r>
            <a:r>
              <a:rPr lang="pt-BR" sz="2400" dirty="0">
                <a:latin typeface="Times" pitchFamily="2" charset="0"/>
              </a:rPr>
              <a:t> normal stress </a:t>
            </a:r>
            <a:r>
              <a:rPr lang="pt-BR" sz="2400" dirty="0" err="1">
                <a:latin typeface="Times" pitchFamily="2" charset="0"/>
              </a:rPr>
              <a:t>on</a:t>
            </a:r>
            <a:r>
              <a:rPr lang="pt-BR" sz="2400" dirty="0">
                <a:latin typeface="Times" pitchFamily="2" charset="0"/>
              </a:rPr>
              <a:t> </a:t>
            </a:r>
            <a:r>
              <a:rPr lang="pt-BR" sz="2400" dirty="0" err="1">
                <a:latin typeface="Times" pitchFamily="2" charset="0"/>
              </a:rPr>
              <a:t>this</a:t>
            </a:r>
            <a:r>
              <a:rPr lang="pt-BR" sz="2400" dirty="0">
                <a:latin typeface="Times" pitchFamily="2" charset="0"/>
              </a:rPr>
              <a:t> plane </a:t>
            </a:r>
            <a:r>
              <a:rPr lang="pt-BR" sz="2400" dirty="0" err="1">
                <a:latin typeface="Times" pitchFamily="2" charset="0"/>
              </a:rPr>
              <a:t>can</a:t>
            </a:r>
            <a:r>
              <a:rPr lang="pt-BR" sz="2400" dirty="0">
                <a:latin typeface="Times" pitchFamily="2" charset="0"/>
              </a:rPr>
              <a:t> </a:t>
            </a:r>
            <a:r>
              <a:rPr lang="pt-BR" sz="2400" dirty="0" err="1">
                <a:latin typeface="Times" pitchFamily="2" charset="0"/>
              </a:rPr>
              <a:t>be</a:t>
            </a:r>
            <a:r>
              <a:rPr lang="pt-BR" sz="2400" dirty="0">
                <a:latin typeface="Times" pitchFamily="2" charset="0"/>
              </a:rPr>
              <a:t> </a:t>
            </a:r>
            <a:r>
              <a:rPr lang="pt-BR" sz="2400" dirty="0" err="1">
                <a:latin typeface="Times" pitchFamily="2" charset="0"/>
              </a:rPr>
              <a:t>shown</a:t>
            </a:r>
            <a:r>
              <a:rPr lang="pt-BR" sz="2400" dirty="0">
                <a:latin typeface="Times" pitchFamily="2" charset="0"/>
              </a:rPr>
              <a:t> </a:t>
            </a:r>
            <a:r>
              <a:rPr lang="pt-BR" sz="2400" dirty="0" err="1">
                <a:latin typeface="Times" pitchFamily="2" charset="0"/>
              </a:rPr>
              <a:t>to</a:t>
            </a:r>
            <a:r>
              <a:rPr lang="pt-BR" sz="2400" dirty="0">
                <a:latin typeface="Times" pitchFamily="2" charset="0"/>
              </a:rPr>
              <a:t> </a:t>
            </a:r>
            <a:r>
              <a:rPr lang="pt-BR" sz="2400" dirty="0" err="1">
                <a:latin typeface="Times" pitchFamily="2" charset="0"/>
              </a:rPr>
              <a:t>be</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average</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the</a:t>
            </a:r>
            <a:r>
              <a:rPr lang="pt-BR" sz="2400" dirty="0">
                <a:latin typeface="Times" pitchFamily="2" charset="0"/>
              </a:rPr>
              <a:t> principal normal </a:t>
            </a:r>
            <a:r>
              <a:rPr lang="pt-BR" sz="2400" dirty="0" err="1">
                <a:latin typeface="Times" pitchFamily="2" charset="0"/>
              </a:rPr>
              <a:t>stresses</a:t>
            </a:r>
            <a:r>
              <a:rPr lang="pt-BR" sz="2400" dirty="0">
                <a:latin typeface="Times" pitchFamily="2" charset="0"/>
              </a:rPr>
              <a:t>: </a:t>
            </a:r>
            <a:endParaRPr lang="pt-BR" sz="2400" dirty="0"/>
          </a:p>
        </p:txBody>
      </p:sp>
      <p:pic>
        <p:nvPicPr>
          <p:cNvPr id="10" name="Imagem 9">
            <a:extLst>
              <a:ext uri="{FF2B5EF4-FFF2-40B4-BE49-F238E27FC236}">
                <a16:creationId xmlns:a16="http://schemas.microsoft.com/office/drawing/2014/main" id="{4FEAE720-10E6-6542-B1B7-7C3E7BDDB899}"/>
              </a:ext>
            </a:extLst>
          </p:cNvPr>
          <p:cNvPicPr>
            <a:picLocks noChangeAspect="1"/>
          </p:cNvPicPr>
          <p:nvPr/>
        </p:nvPicPr>
        <p:blipFill>
          <a:blip r:embed="rId4"/>
          <a:stretch>
            <a:fillRect/>
          </a:stretch>
        </p:blipFill>
        <p:spPr>
          <a:xfrm>
            <a:off x="3375986" y="4682496"/>
            <a:ext cx="5440025" cy="1673854"/>
          </a:xfrm>
          <a:prstGeom prst="rect">
            <a:avLst/>
          </a:prstGeom>
        </p:spPr>
      </p:pic>
    </p:spTree>
    <p:extLst>
      <p:ext uri="{BB962C8B-B14F-4D97-AF65-F5344CB8AC3E}">
        <p14:creationId xmlns:p14="http://schemas.microsoft.com/office/powerpoint/2010/main" val="38471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19</a:t>
            </a:fld>
            <a:endParaRPr lang="en-US" dirty="0"/>
          </a:p>
        </p:txBody>
      </p:sp>
      <p:sp>
        <p:nvSpPr>
          <p:cNvPr id="2" name="Retângulo 1">
            <a:extLst>
              <a:ext uri="{FF2B5EF4-FFF2-40B4-BE49-F238E27FC236}">
                <a16:creationId xmlns:a16="http://schemas.microsoft.com/office/drawing/2014/main" id="{23D4CF57-4525-894C-B582-B209B7F4516E}"/>
              </a:ext>
            </a:extLst>
          </p:cNvPr>
          <p:cNvSpPr/>
          <p:nvPr/>
        </p:nvSpPr>
        <p:spPr>
          <a:xfrm>
            <a:off x="4074613" y="276282"/>
            <a:ext cx="4042773" cy="369332"/>
          </a:xfrm>
          <a:prstGeom prst="rect">
            <a:avLst/>
          </a:prstGeom>
        </p:spPr>
        <p:txBody>
          <a:bodyPr wrap="none">
            <a:spAutoFit/>
          </a:bodyPr>
          <a:lstStyle/>
          <a:p>
            <a:r>
              <a:rPr lang="pt-BR" b="1" dirty="0">
                <a:latin typeface="Frutiger"/>
              </a:rPr>
              <a:t>STRESSES ON THE OCTAHEDRAL PLANES </a:t>
            </a:r>
            <a:endParaRPr lang="pt-BR" dirty="0"/>
          </a:p>
        </p:txBody>
      </p:sp>
      <p:pic>
        <p:nvPicPr>
          <p:cNvPr id="6" name="Imagem 5" descr="Diagrama&#10;&#10;Descrição gerada automaticamente">
            <a:extLst>
              <a:ext uri="{FF2B5EF4-FFF2-40B4-BE49-F238E27FC236}">
                <a16:creationId xmlns:a16="http://schemas.microsoft.com/office/drawing/2014/main" id="{415D14EF-D977-F54E-9196-401C703B7392}"/>
              </a:ext>
            </a:extLst>
          </p:cNvPr>
          <p:cNvPicPr>
            <a:picLocks noChangeAspect="1"/>
          </p:cNvPicPr>
          <p:nvPr/>
        </p:nvPicPr>
        <p:blipFill>
          <a:blip r:embed="rId3"/>
          <a:stretch>
            <a:fillRect/>
          </a:stretch>
        </p:blipFill>
        <p:spPr>
          <a:xfrm>
            <a:off x="163642" y="1172276"/>
            <a:ext cx="4723152" cy="2672992"/>
          </a:xfrm>
          <a:prstGeom prst="rect">
            <a:avLst/>
          </a:prstGeom>
        </p:spPr>
      </p:pic>
      <p:sp>
        <p:nvSpPr>
          <p:cNvPr id="7" name="Retângulo 6">
            <a:extLst>
              <a:ext uri="{FF2B5EF4-FFF2-40B4-BE49-F238E27FC236}">
                <a16:creationId xmlns:a16="http://schemas.microsoft.com/office/drawing/2014/main" id="{0403AF92-A5B4-0A44-8247-5EA3C013BE88}"/>
              </a:ext>
            </a:extLst>
          </p:cNvPr>
          <p:cNvSpPr/>
          <p:nvPr/>
        </p:nvSpPr>
        <p:spPr>
          <a:xfrm>
            <a:off x="5496393" y="2020839"/>
            <a:ext cx="4861811" cy="1569660"/>
          </a:xfrm>
          <a:prstGeom prst="rect">
            <a:avLst/>
          </a:prstGeom>
        </p:spPr>
        <p:txBody>
          <a:bodyPr wrap="square">
            <a:spAutoFit/>
          </a:bodyPr>
          <a:lstStyle/>
          <a:p>
            <a:r>
              <a:rPr lang="pt-BR" sz="2400" dirty="0" err="1"/>
              <a:t>Equilibrium</a:t>
            </a:r>
            <a:r>
              <a:rPr lang="pt-BR" sz="2400" dirty="0"/>
              <a:t> </a:t>
            </a:r>
            <a:r>
              <a:rPr lang="pt-BR" sz="2400" dirty="0" err="1"/>
              <a:t>also</a:t>
            </a:r>
            <a:r>
              <a:rPr lang="pt-BR" sz="2400" dirty="0"/>
              <a:t> </a:t>
            </a:r>
            <a:r>
              <a:rPr lang="pt-BR" sz="2400" dirty="0" err="1"/>
              <a:t>permits</a:t>
            </a:r>
            <a:r>
              <a:rPr lang="pt-BR" sz="2400" dirty="0"/>
              <a:t> </a:t>
            </a:r>
            <a:r>
              <a:rPr lang="pt-BR" sz="2400" dirty="0" err="1"/>
              <a:t>the</a:t>
            </a:r>
            <a:r>
              <a:rPr lang="pt-BR" sz="2400" dirty="0"/>
              <a:t> </a:t>
            </a:r>
            <a:r>
              <a:rPr lang="pt-BR" sz="2400" dirty="0" err="1"/>
              <a:t>shear</a:t>
            </a:r>
            <a:r>
              <a:rPr lang="pt-BR" sz="2400" dirty="0"/>
              <a:t> stress </a:t>
            </a:r>
            <a:r>
              <a:rPr lang="pt-BR" sz="2400" dirty="0" err="1"/>
              <a:t>on</a:t>
            </a:r>
            <a:r>
              <a:rPr lang="pt-BR" sz="2400" dirty="0"/>
              <a:t> </a:t>
            </a:r>
            <a:r>
              <a:rPr lang="pt-BR" sz="2400" dirty="0" err="1"/>
              <a:t>the</a:t>
            </a:r>
            <a:r>
              <a:rPr lang="pt-BR" sz="2400" dirty="0"/>
              <a:t> </a:t>
            </a:r>
            <a:r>
              <a:rPr lang="pt-BR" sz="2400" dirty="0" err="1"/>
              <a:t>same</a:t>
            </a:r>
            <a:r>
              <a:rPr lang="pt-BR" sz="2400" dirty="0"/>
              <a:t> plane, </a:t>
            </a:r>
            <a:r>
              <a:rPr lang="pt-BR" sz="2400" dirty="0" err="1"/>
              <a:t>called</a:t>
            </a:r>
            <a:r>
              <a:rPr lang="pt-BR" sz="2400" dirty="0"/>
              <a:t> </a:t>
            </a:r>
            <a:r>
              <a:rPr lang="pt-BR" sz="2400" dirty="0" err="1"/>
              <a:t>the</a:t>
            </a:r>
            <a:r>
              <a:rPr lang="pt-BR" sz="2400" dirty="0"/>
              <a:t> </a:t>
            </a:r>
            <a:r>
              <a:rPr lang="pt-BR" sz="2400" i="1" dirty="0" err="1"/>
              <a:t>octahedral</a:t>
            </a:r>
            <a:r>
              <a:rPr lang="pt-BR" sz="2400" i="1" dirty="0"/>
              <a:t> </a:t>
            </a:r>
            <a:r>
              <a:rPr lang="pt-BR" sz="2400" i="1" dirty="0" err="1"/>
              <a:t>shear</a:t>
            </a:r>
            <a:r>
              <a:rPr lang="pt-BR" sz="2400" i="1" dirty="0"/>
              <a:t> stress</a:t>
            </a:r>
            <a:r>
              <a:rPr lang="pt-BR" sz="2400" dirty="0"/>
              <a:t>, </a:t>
            </a:r>
            <a:r>
              <a:rPr lang="pt-BR" sz="2400" dirty="0" err="1"/>
              <a:t>to</a:t>
            </a:r>
            <a:r>
              <a:rPr lang="pt-BR" sz="2400" dirty="0"/>
              <a:t> </a:t>
            </a:r>
            <a:r>
              <a:rPr lang="pt-BR" sz="2400" dirty="0" err="1"/>
              <a:t>be</a:t>
            </a:r>
            <a:r>
              <a:rPr lang="pt-BR" sz="2400" dirty="0"/>
              <a:t> </a:t>
            </a:r>
            <a:r>
              <a:rPr lang="pt-BR" sz="2400" dirty="0" err="1"/>
              <a:t>evaluated</a:t>
            </a:r>
            <a:r>
              <a:rPr lang="pt-BR" sz="2400" dirty="0"/>
              <a:t>: </a:t>
            </a:r>
          </a:p>
        </p:txBody>
      </p:sp>
      <p:pic>
        <p:nvPicPr>
          <p:cNvPr id="12" name="Imagem 11">
            <a:extLst>
              <a:ext uri="{FF2B5EF4-FFF2-40B4-BE49-F238E27FC236}">
                <a16:creationId xmlns:a16="http://schemas.microsoft.com/office/drawing/2014/main" id="{ABDD3C17-4C6D-3B4E-A93C-0D9450F8727B}"/>
              </a:ext>
            </a:extLst>
          </p:cNvPr>
          <p:cNvPicPr>
            <a:picLocks noChangeAspect="1"/>
          </p:cNvPicPr>
          <p:nvPr/>
        </p:nvPicPr>
        <p:blipFill>
          <a:blip r:embed="rId4"/>
          <a:stretch>
            <a:fillRect/>
          </a:stretch>
        </p:blipFill>
        <p:spPr>
          <a:xfrm>
            <a:off x="1341990" y="4006767"/>
            <a:ext cx="10011810" cy="1933315"/>
          </a:xfrm>
          <a:prstGeom prst="rect">
            <a:avLst/>
          </a:prstGeom>
        </p:spPr>
      </p:pic>
    </p:spTree>
    <p:extLst>
      <p:ext uri="{BB962C8B-B14F-4D97-AF65-F5344CB8AC3E}">
        <p14:creationId xmlns:p14="http://schemas.microsoft.com/office/powerpoint/2010/main" val="307816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3462312" y="453851"/>
            <a:ext cx="6008248" cy="461665"/>
          </a:xfrm>
          <a:prstGeom prst="rect">
            <a:avLst/>
          </a:prstGeom>
        </p:spPr>
        <p:txBody>
          <a:bodyPr wrap="non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8FCF6B67-B16C-914F-B64D-87C05C69479F}"/>
              </a:ext>
            </a:extLst>
          </p:cNvPr>
          <p:cNvSpPr/>
          <p:nvPr/>
        </p:nvSpPr>
        <p:spPr>
          <a:xfrm>
            <a:off x="584617" y="1561848"/>
            <a:ext cx="10769183" cy="830997"/>
          </a:xfrm>
          <a:prstGeom prst="rect">
            <a:avLst/>
          </a:prstGeom>
        </p:spPr>
        <p:txBody>
          <a:bodyPr wrap="square">
            <a:spAutoFit/>
          </a:bodyPr>
          <a:lstStyle/>
          <a:p>
            <a:r>
              <a:rPr lang="pt-BR" sz="2400" dirty="0">
                <a:latin typeface="Times" pitchFamily="2" charset="0"/>
              </a:rPr>
              <a:t>The </a:t>
            </a:r>
            <a:r>
              <a:rPr lang="pt-BR" sz="2400" dirty="0" err="1">
                <a:latin typeface="Times" pitchFamily="2" charset="0"/>
              </a:rPr>
              <a:t>three</a:t>
            </a:r>
            <a:r>
              <a:rPr lang="pt-BR" sz="2400" dirty="0">
                <a:latin typeface="Times" pitchFamily="2" charset="0"/>
              </a:rPr>
              <a:t> major </a:t>
            </a:r>
            <a:r>
              <a:rPr lang="pt-BR" sz="2400" dirty="0" err="1">
                <a:latin typeface="Times" pitchFamily="2" charset="0"/>
              </a:rPr>
              <a:t>types</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b="1" dirty="0" err="1">
                <a:latin typeface="Times" pitchFamily="2" charset="0"/>
              </a:rPr>
              <a:t>deformation</a:t>
            </a:r>
            <a:r>
              <a:rPr lang="pt-BR" sz="2400" dirty="0">
                <a:latin typeface="Times" pitchFamily="2" charset="0"/>
              </a:rPr>
              <a:t> </a:t>
            </a:r>
            <a:r>
              <a:rPr lang="pt-BR" sz="2400" dirty="0" err="1">
                <a:latin typeface="Times" pitchFamily="2" charset="0"/>
              </a:rPr>
              <a:t>that</a:t>
            </a:r>
            <a:r>
              <a:rPr lang="pt-BR" sz="2400" dirty="0">
                <a:latin typeface="Times" pitchFamily="2" charset="0"/>
              </a:rPr>
              <a:t> </a:t>
            </a:r>
            <a:r>
              <a:rPr lang="pt-BR" sz="2400" dirty="0" err="1">
                <a:latin typeface="Times" pitchFamily="2" charset="0"/>
              </a:rPr>
              <a:t>occur</a:t>
            </a:r>
            <a:r>
              <a:rPr lang="pt-BR" sz="2400" dirty="0">
                <a:latin typeface="Times" pitchFamily="2" charset="0"/>
              </a:rPr>
              <a:t> in </a:t>
            </a:r>
            <a:r>
              <a:rPr lang="pt-BR" sz="2400" dirty="0" err="1">
                <a:latin typeface="Times" pitchFamily="2" charset="0"/>
              </a:rPr>
              <a:t>engineering</a:t>
            </a:r>
            <a:r>
              <a:rPr lang="pt-BR" sz="2400" dirty="0">
                <a:latin typeface="Times" pitchFamily="2" charset="0"/>
              </a:rPr>
              <a:t> </a:t>
            </a:r>
            <a:r>
              <a:rPr lang="pt-BR" sz="2400" dirty="0" err="1">
                <a:latin typeface="Times" pitchFamily="2" charset="0"/>
              </a:rPr>
              <a:t>materials</a:t>
            </a:r>
            <a:r>
              <a:rPr lang="pt-BR" sz="2400" dirty="0">
                <a:latin typeface="Times" pitchFamily="2" charset="0"/>
              </a:rPr>
              <a:t> are </a:t>
            </a:r>
            <a:r>
              <a:rPr lang="pt-BR" sz="2400" dirty="0" err="1">
                <a:latin typeface="Times" pitchFamily="2" charset="0"/>
              </a:rPr>
              <a:t>elastic</a:t>
            </a:r>
            <a:r>
              <a:rPr lang="pt-BR" sz="2400" dirty="0">
                <a:latin typeface="Times" pitchFamily="2" charset="0"/>
              </a:rPr>
              <a:t>, </a:t>
            </a:r>
            <a:r>
              <a:rPr lang="pt-BR" sz="2400" dirty="0" err="1">
                <a:latin typeface="Times" pitchFamily="2" charset="0"/>
              </a:rPr>
              <a:t>plastic</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creep</a:t>
            </a:r>
            <a:r>
              <a:rPr lang="pt-BR" sz="2400" dirty="0">
                <a:latin typeface="Times" pitchFamily="2" charset="0"/>
              </a:rPr>
              <a:t> </a:t>
            </a:r>
            <a:r>
              <a:rPr lang="pt-BR" sz="2400" dirty="0" err="1">
                <a:latin typeface="Times" pitchFamily="2" charset="0"/>
              </a:rPr>
              <a:t>deformation</a:t>
            </a:r>
            <a:r>
              <a:rPr lang="pt-BR" sz="2400" dirty="0">
                <a:latin typeface="Times" pitchFamily="2" charset="0"/>
              </a:rPr>
              <a:t>. </a:t>
            </a:r>
            <a:endParaRPr lang="pt-BR" sz="2400" dirty="0">
              <a:effectLst/>
            </a:endParaRPr>
          </a:p>
        </p:txBody>
      </p:sp>
      <p:sp>
        <p:nvSpPr>
          <p:cNvPr id="7" name="Retângulo 6">
            <a:extLst>
              <a:ext uri="{FF2B5EF4-FFF2-40B4-BE49-F238E27FC236}">
                <a16:creationId xmlns:a16="http://schemas.microsoft.com/office/drawing/2014/main" id="{24556334-2C57-6B42-8A2C-6A2D929AB057}"/>
              </a:ext>
            </a:extLst>
          </p:cNvPr>
          <p:cNvSpPr/>
          <p:nvPr/>
        </p:nvSpPr>
        <p:spPr>
          <a:xfrm>
            <a:off x="584617" y="2756996"/>
            <a:ext cx="10769183" cy="3416320"/>
          </a:xfrm>
          <a:prstGeom prst="rect">
            <a:avLst/>
          </a:prstGeom>
        </p:spPr>
        <p:txBody>
          <a:bodyPr wrap="square">
            <a:spAutoFit/>
          </a:bodyPr>
          <a:lstStyle/>
          <a:p>
            <a:r>
              <a:rPr lang="pt-BR" sz="2400" i="1" dirty="0" err="1">
                <a:latin typeface="Times" pitchFamily="2" charset="0"/>
              </a:rPr>
              <a:t>Elastic</a:t>
            </a:r>
            <a:r>
              <a:rPr lang="pt-BR" sz="2400" i="1" dirty="0">
                <a:latin typeface="Times" pitchFamily="2" charset="0"/>
              </a:rPr>
              <a:t> </a:t>
            </a:r>
            <a:r>
              <a:rPr lang="pt-BR" sz="2400" dirty="0" err="1">
                <a:latin typeface="Times" pitchFamily="2" charset="0"/>
              </a:rPr>
              <a:t>deformation</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associated</a:t>
            </a:r>
            <a:r>
              <a:rPr lang="pt-BR" sz="2400" dirty="0">
                <a:latin typeface="Times" pitchFamily="2" charset="0"/>
              </a:rPr>
              <a:t> </a:t>
            </a:r>
            <a:r>
              <a:rPr lang="pt-BR" sz="2400" dirty="0" err="1">
                <a:latin typeface="Times" pitchFamily="2" charset="0"/>
              </a:rPr>
              <a:t>with</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stretching</a:t>
            </a:r>
            <a:r>
              <a:rPr lang="pt-BR" sz="2400" dirty="0">
                <a:latin typeface="Times" pitchFamily="2" charset="0"/>
              </a:rPr>
              <a:t>, </a:t>
            </a:r>
            <a:r>
              <a:rPr lang="pt-BR" sz="2400" dirty="0" err="1">
                <a:latin typeface="Times" pitchFamily="2" charset="0"/>
              </a:rPr>
              <a:t>but</a:t>
            </a:r>
            <a:r>
              <a:rPr lang="pt-BR" sz="2400" dirty="0">
                <a:latin typeface="Times" pitchFamily="2" charset="0"/>
              </a:rPr>
              <a:t> </a:t>
            </a:r>
            <a:r>
              <a:rPr lang="pt-BR" sz="2400" dirty="0" err="1">
                <a:latin typeface="Times" pitchFamily="2" charset="0"/>
              </a:rPr>
              <a:t>not</a:t>
            </a:r>
            <a:r>
              <a:rPr lang="pt-BR" sz="2400" dirty="0">
                <a:latin typeface="Times" pitchFamily="2" charset="0"/>
              </a:rPr>
              <a:t> </a:t>
            </a:r>
            <a:r>
              <a:rPr lang="pt-BR" sz="2400" dirty="0" err="1">
                <a:latin typeface="Times" pitchFamily="2" charset="0"/>
              </a:rPr>
              <a:t>breaking</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chemical</a:t>
            </a:r>
            <a:r>
              <a:rPr lang="pt-BR" sz="2400" dirty="0">
                <a:latin typeface="Times" pitchFamily="2" charset="0"/>
              </a:rPr>
              <a:t> </a:t>
            </a:r>
            <a:r>
              <a:rPr lang="pt-BR" sz="2400" dirty="0" err="1">
                <a:latin typeface="Times" pitchFamily="2" charset="0"/>
              </a:rPr>
              <a:t>bonds</a:t>
            </a:r>
            <a:r>
              <a:rPr lang="pt-BR" sz="2400" dirty="0">
                <a:latin typeface="Times" pitchFamily="2" charset="0"/>
              </a:rPr>
              <a:t>. </a:t>
            </a:r>
          </a:p>
          <a:p>
            <a:endParaRPr lang="pt-BR" sz="2400" dirty="0">
              <a:latin typeface="Times" pitchFamily="2" charset="0"/>
            </a:endParaRPr>
          </a:p>
          <a:p>
            <a:r>
              <a:rPr lang="pt-BR" sz="2400" dirty="0">
                <a:latin typeface="Times" pitchFamily="2" charset="0"/>
              </a:rPr>
              <a:t>In </a:t>
            </a:r>
            <a:r>
              <a:rPr lang="pt-BR" sz="2400" dirty="0" err="1">
                <a:latin typeface="Times" pitchFamily="2" charset="0"/>
              </a:rPr>
              <a:t>contrast</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two</a:t>
            </a:r>
            <a:r>
              <a:rPr lang="pt-BR" sz="2400" dirty="0">
                <a:latin typeface="Times" pitchFamily="2" charset="0"/>
              </a:rPr>
              <a:t> </a:t>
            </a:r>
            <a:r>
              <a:rPr lang="pt-BR" sz="2400" dirty="0" err="1">
                <a:latin typeface="Times" pitchFamily="2" charset="0"/>
              </a:rPr>
              <a:t>types</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inelastic</a:t>
            </a:r>
            <a:r>
              <a:rPr lang="pt-BR" sz="2400" dirty="0">
                <a:latin typeface="Times" pitchFamily="2" charset="0"/>
              </a:rPr>
              <a:t> </a:t>
            </a:r>
            <a:r>
              <a:rPr lang="pt-BR" sz="2400" dirty="0" err="1">
                <a:latin typeface="Times" pitchFamily="2" charset="0"/>
              </a:rPr>
              <a:t>deformation</a:t>
            </a:r>
            <a:r>
              <a:rPr lang="pt-BR" sz="2400" dirty="0">
                <a:latin typeface="Times" pitchFamily="2" charset="0"/>
              </a:rPr>
              <a:t> </a:t>
            </a:r>
            <a:r>
              <a:rPr lang="pt-BR" sz="2400" dirty="0" err="1">
                <a:latin typeface="Times" pitchFamily="2" charset="0"/>
              </a:rPr>
              <a:t>involve</a:t>
            </a:r>
            <a:r>
              <a:rPr lang="pt-BR" sz="2400" dirty="0">
                <a:latin typeface="Times" pitchFamily="2" charset="0"/>
              </a:rPr>
              <a:t> processes </a:t>
            </a:r>
            <a:r>
              <a:rPr lang="pt-BR" sz="2400" dirty="0" err="1">
                <a:latin typeface="Times" pitchFamily="2" charset="0"/>
              </a:rPr>
              <a:t>where</a:t>
            </a:r>
            <a:r>
              <a:rPr lang="pt-BR" sz="2400" dirty="0">
                <a:latin typeface="Times" pitchFamily="2" charset="0"/>
              </a:rPr>
              <a:t> </a:t>
            </a:r>
            <a:r>
              <a:rPr lang="pt-BR" sz="2400" dirty="0" err="1">
                <a:latin typeface="Times" pitchFamily="2" charset="0"/>
              </a:rPr>
              <a:t>atoms</a:t>
            </a:r>
            <a:r>
              <a:rPr lang="pt-BR" sz="2400" dirty="0">
                <a:latin typeface="Times" pitchFamily="2" charset="0"/>
              </a:rPr>
              <a:t> </a:t>
            </a:r>
            <a:r>
              <a:rPr lang="pt-BR" sz="2400" dirty="0" err="1">
                <a:latin typeface="Times" pitchFamily="2" charset="0"/>
              </a:rPr>
              <a:t>change</a:t>
            </a:r>
            <a:r>
              <a:rPr lang="pt-BR" sz="2400" dirty="0">
                <a:latin typeface="Times" pitchFamily="2" charset="0"/>
              </a:rPr>
              <a:t> </a:t>
            </a:r>
            <a:r>
              <a:rPr lang="pt-BR" sz="2400" dirty="0" err="1">
                <a:latin typeface="Times" pitchFamily="2" charset="0"/>
              </a:rPr>
              <a:t>their</a:t>
            </a:r>
            <a:r>
              <a:rPr lang="pt-BR" sz="2400" dirty="0">
                <a:latin typeface="Times" pitchFamily="2" charset="0"/>
              </a:rPr>
              <a:t> </a:t>
            </a:r>
            <a:r>
              <a:rPr lang="pt-BR" sz="2400" dirty="0" err="1">
                <a:latin typeface="Times" pitchFamily="2" charset="0"/>
              </a:rPr>
              <a:t>relative</a:t>
            </a:r>
            <a:r>
              <a:rPr lang="pt-BR" sz="2400" dirty="0">
                <a:latin typeface="Times" pitchFamily="2" charset="0"/>
              </a:rPr>
              <a:t> </a:t>
            </a:r>
            <a:r>
              <a:rPr lang="pt-BR" sz="2400" dirty="0" err="1">
                <a:latin typeface="Times" pitchFamily="2" charset="0"/>
              </a:rPr>
              <a:t>positions</a:t>
            </a:r>
            <a:r>
              <a:rPr lang="pt-BR" sz="2400" dirty="0">
                <a:latin typeface="Times" pitchFamily="2" charset="0"/>
              </a:rPr>
              <a:t>, </a:t>
            </a:r>
            <a:r>
              <a:rPr lang="pt-BR" sz="2400" dirty="0" err="1">
                <a:latin typeface="Times" pitchFamily="2" charset="0"/>
              </a:rPr>
              <a:t>such</a:t>
            </a:r>
            <a:r>
              <a:rPr lang="pt-BR" sz="2400" dirty="0">
                <a:latin typeface="Times" pitchFamily="2" charset="0"/>
              </a:rPr>
              <a:t> as </a:t>
            </a:r>
            <a:r>
              <a:rPr lang="pt-BR" sz="2400" dirty="0" err="1">
                <a:latin typeface="Times" pitchFamily="2" charset="0"/>
              </a:rPr>
              <a:t>slip</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crystal</a:t>
            </a:r>
            <a:r>
              <a:rPr lang="pt-BR" sz="2400" dirty="0">
                <a:latin typeface="Times" pitchFamily="2" charset="0"/>
              </a:rPr>
              <a:t> planes </a:t>
            </a:r>
            <a:r>
              <a:rPr lang="pt-BR" sz="2400" dirty="0" err="1">
                <a:latin typeface="Times" pitchFamily="2" charset="0"/>
              </a:rPr>
              <a:t>or</a:t>
            </a:r>
            <a:r>
              <a:rPr lang="pt-BR" sz="2400" dirty="0">
                <a:latin typeface="Times" pitchFamily="2" charset="0"/>
              </a:rPr>
              <a:t> </a:t>
            </a:r>
            <a:r>
              <a:rPr lang="pt-BR" sz="2400" dirty="0" err="1">
                <a:latin typeface="Times" pitchFamily="2" charset="0"/>
              </a:rPr>
              <a:t>sliding</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chain</a:t>
            </a:r>
            <a:r>
              <a:rPr lang="pt-BR" sz="2400" dirty="0">
                <a:latin typeface="Times" pitchFamily="2" charset="0"/>
              </a:rPr>
              <a:t> </a:t>
            </a:r>
            <a:r>
              <a:rPr lang="pt-BR" sz="2400" dirty="0" err="1">
                <a:latin typeface="Times" pitchFamily="2" charset="0"/>
              </a:rPr>
              <a:t>molecules</a:t>
            </a:r>
            <a:r>
              <a:rPr lang="pt-BR" sz="2400" dirty="0">
                <a:latin typeface="Times" pitchFamily="2" charset="0"/>
              </a:rPr>
              <a:t>. </a:t>
            </a:r>
          </a:p>
          <a:p>
            <a:endParaRPr lang="pt-BR" sz="2400" dirty="0">
              <a:latin typeface="Times" pitchFamily="2" charset="0"/>
            </a:endParaRPr>
          </a:p>
          <a:p>
            <a:r>
              <a:rPr lang="pt-BR" sz="2400" dirty="0" err="1">
                <a:latin typeface="Times" pitchFamily="2" charset="0"/>
              </a:rPr>
              <a:t>If</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inelastic</a:t>
            </a:r>
            <a:r>
              <a:rPr lang="pt-BR" sz="2400" dirty="0">
                <a:latin typeface="Times" pitchFamily="2" charset="0"/>
              </a:rPr>
              <a:t> </a:t>
            </a:r>
            <a:r>
              <a:rPr lang="pt-BR" sz="2400" dirty="0" err="1">
                <a:latin typeface="Times" pitchFamily="2" charset="0"/>
              </a:rPr>
              <a:t>deformation</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b="1" dirty="0">
                <a:latin typeface="Times" pitchFamily="2" charset="0"/>
              </a:rPr>
              <a:t>time </a:t>
            </a:r>
            <a:r>
              <a:rPr lang="pt-BR" sz="2400" b="1" dirty="0" err="1">
                <a:latin typeface="Times" pitchFamily="2" charset="0"/>
              </a:rPr>
              <a:t>dependent</a:t>
            </a:r>
            <a:r>
              <a:rPr lang="pt-BR" sz="2400" dirty="0">
                <a:latin typeface="Times" pitchFamily="2" charset="0"/>
              </a:rPr>
              <a:t>, it </a:t>
            </a:r>
            <a:r>
              <a:rPr lang="pt-BR" sz="2400" dirty="0" err="1">
                <a:latin typeface="Times" pitchFamily="2" charset="0"/>
              </a:rPr>
              <a:t>is</a:t>
            </a:r>
            <a:r>
              <a:rPr lang="pt-BR" sz="2400" dirty="0">
                <a:latin typeface="Times" pitchFamily="2" charset="0"/>
              </a:rPr>
              <a:t> </a:t>
            </a:r>
            <a:r>
              <a:rPr lang="pt-BR" sz="2400" dirty="0" err="1">
                <a:latin typeface="Times" pitchFamily="2" charset="0"/>
              </a:rPr>
              <a:t>classed</a:t>
            </a:r>
            <a:r>
              <a:rPr lang="pt-BR" sz="2400" dirty="0">
                <a:latin typeface="Times" pitchFamily="2" charset="0"/>
              </a:rPr>
              <a:t> as </a:t>
            </a:r>
            <a:r>
              <a:rPr lang="pt-BR" sz="2400" i="1" dirty="0" err="1">
                <a:latin typeface="Times" pitchFamily="2" charset="0"/>
              </a:rPr>
              <a:t>creep</a:t>
            </a:r>
            <a:r>
              <a:rPr lang="pt-BR" sz="2400" dirty="0">
                <a:latin typeface="Times" pitchFamily="2" charset="0"/>
              </a:rPr>
              <a:t>, as </a:t>
            </a:r>
            <a:r>
              <a:rPr lang="pt-BR" sz="2400" dirty="0" err="1">
                <a:latin typeface="Times" pitchFamily="2" charset="0"/>
              </a:rPr>
              <a:t>distinguished</a:t>
            </a:r>
            <a:r>
              <a:rPr lang="pt-BR" sz="2400" dirty="0">
                <a:latin typeface="Times" pitchFamily="2" charset="0"/>
              </a:rPr>
              <a:t> </a:t>
            </a:r>
            <a:r>
              <a:rPr lang="pt-BR" sz="2400" dirty="0" err="1">
                <a:latin typeface="Times" pitchFamily="2" charset="0"/>
              </a:rPr>
              <a:t>from</a:t>
            </a:r>
            <a:r>
              <a:rPr lang="pt-BR" sz="2400" dirty="0">
                <a:latin typeface="Times" pitchFamily="2" charset="0"/>
              </a:rPr>
              <a:t> </a:t>
            </a:r>
            <a:r>
              <a:rPr lang="pt-BR" sz="2400" i="1" dirty="0" err="1">
                <a:latin typeface="Times" pitchFamily="2" charset="0"/>
              </a:rPr>
              <a:t>plastic</a:t>
            </a:r>
            <a:r>
              <a:rPr lang="pt-BR" sz="2400" i="1" dirty="0">
                <a:latin typeface="Times" pitchFamily="2" charset="0"/>
              </a:rPr>
              <a:t> </a:t>
            </a:r>
            <a:r>
              <a:rPr lang="pt-BR" sz="2400" dirty="0" err="1">
                <a:latin typeface="Times" pitchFamily="2" charset="0"/>
              </a:rPr>
              <a:t>deformation</a:t>
            </a:r>
            <a:r>
              <a:rPr lang="pt-BR" sz="2400" dirty="0">
                <a:latin typeface="Times" pitchFamily="2" charset="0"/>
              </a:rPr>
              <a:t>, </a:t>
            </a:r>
            <a:r>
              <a:rPr lang="pt-BR" sz="2400" dirty="0" err="1">
                <a:latin typeface="Times" pitchFamily="2" charset="0"/>
              </a:rPr>
              <a:t>which</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not</a:t>
            </a:r>
            <a:r>
              <a:rPr lang="pt-BR" sz="2400" dirty="0">
                <a:latin typeface="Times" pitchFamily="2" charset="0"/>
              </a:rPr>
              <a:t> time </a:t>
            </a:r>
            <a:r>
              <a:rPr lang="pt-BR" sz="2400" dirty="0" err="1">
                <a:latin typeface="Times" pitchFamily="2" charset="0"/>
              </a:rPr>
              <a:t>dependent</a:t>
            </a:r>
            <a:r>
              <a:rPr lang="pt-BR" sz="2400" dirty="0">
                <a:latin typeface="Times" pitchFamily="2" charset="0"/>
              </a:rPr>
              <a:t>. </a:t>
            </a:r>
            <a:endParaRPr lang="pt-BR" sz="2400" dirty="0">
              <a:effectLst/>
            </a:endParaRPr>
          </a:p>
        </p:txBody>
      </p:sp>
    </p:spTree>
    <p:extLst>
      <p:ext uri="{BB962C8B-B14F-4D97-AF65-F5344CB8AC3E}">
        <p14:creationId xmlns:p14="http://schemas.microsoft.com/office/powerpoint/2010/main" val="1871382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20</a:t>
            </a:fld>
            <a:endParaRPr lang="en-US" dirty="0"/>
          </a:p>
        </p:txBody>
      </p:sp>
      <p:sp>
        <p:nvSpPr>
          <p:cNvPr id="2" name="Retângulo 1">
            <a:extLst>
              <a:ext uri="{FF2B5EF4-FFF2-40B4-BE49-F238E27FC236}">
                <a16:creationId xmlns:a16="http://schemas.microsoft.com/office/drawing/2014/main" id="{DB4F15D1-0F50-5343-A5E9-68E8B1D786C8}"/>
              </a:ext>
            </a:extLst>
          </p:cNvPr>
          <p:cNvSpPr/>
          <p:nvPr/>
        </p:nvSpPr>
        <p:spPr>
          <a:xfrm>
            <a:off x="3167921" y="632458"/>
            <a:ext cx="8305800" cy="830997"/>
          </a:xfrm>
          <a:prstGeom prst="rect">
            <a:avLst/>
          </a:prstGeom>
        </p:spPr>
        <p:txBody>
          <a:bodyPr wrap="square">
            <a:spAutoFit/>
          </a:bodyPr>
          <a:lstStyle/>
          <a:p>
            <a:r>
              <a:rPr lang="pt-BR" sz="2400" dirty="0" err="1">
                <a:latin typeface="Times" pitchFamily="2" charset="0"/>
              </a:rPr>
              <a:t>Substitution</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the</a:t>
            </a:r>
            <a:r>
              <a:rPr lang="pt-BR" sz="2400" dirty="0">
                <a:latin typeface="Times" pitchFamily="2" charset="0"/>
              </a:rPr>
              <a:t> general </a:t>
            </a:r>
            <a:r>
              <a:rPr lang="pt-BR" sz="2400" dirty="0" err="1">
                <a:latin typeface="Times" pitchFamily="2" charset="0"/>
              </a:rPr>
              <a:t>form</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invariants</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manipulation</a:t>
            </a:r>
            <a:r>
              <a:rPr lang="pt-BR" sz="2400" dirty="0">
                <a:latin typeface="Times" pitchFamily="2" charset="0"/>
              </a:rPr>
              <a:t> </a:t>
            </a:r>
            <a:r>
              <a:rPr lang="pt-BR" sz="2400" dirty="0" err="1">
                <a:latin typeface="Times" pitchFamily="2" charset="0"/>
              </a:rPr>
              <a:t>then</a:t>
            </a:r>
            <a:r>
              <a:rPr lang="pt-BR" sz="2400" dirty="0">
                <a:latin typeface="Times" pitchFamily="2" charset="0"/>
              </a:rPr>
              <a:t> </a:t>
            </a:r>
            <a:r>
              <a:rPr lang="pt-BR" sz="2400" dirty="0" err="1">
                <a:latin typeface="Times" pitchFamily="2" charset="0"/>
              </a:rPr>
              <a:t>gives</a:t>
            </a:r>
            <a:r>
              <a:rPr lang="pt-BR" sz="2400" dirty="0">
                <a:latin typeface="Times" pitchFamily="2" charset="0"/>
              </a:rPr>
              <a:t> </a:t>
            </a:r>
            <a:endParaRPr lang="pt-BR" sz="2400" dirty="0"/>
          </a:p>
        </p:txBody>
      </p:sp>
      <p:pic>
        <p:nvPicPr>
          <p:cNvPr id="6" name="Imagem 5">
            <a:extLst>
              <a:ext uri="{FF2B5EF4-FFF2-40B4-BE49-F238E27FC236}">
                <a16:creationId xmlns:a16="http://schemas.microsoft.com/office/drawing/2014/main" id="{962BF808-E3E4-6C45-8351-85A16883D7D5}"/>
              </a:ext>
            </a:extLst>
          </p:cNvPr>
          <p:cNvPicPr>
            <a:picLocks noChangeAspect="1"/>
          </p:cNvPicPr>
          <p:nvPr/>
        </p:nvPicPr>
        <p:blipFill>
          <a:blip r:embed="rId3"/>
          <a:stretch>
            <a:fillRect/>
          </a:stretch>
        </p:blipFill>
        <p:spPr>
          <a:xfrm>
            <a:off x="767515" y="2435224"/>
            <a:ext cx="10834767" cy="2566129"/>
          </a:xfrm>
          <a:prstGeom prst="rect">
            <a:avLst/>
          </a:prstGeom>
        </p:spPr>
      </p:pic>
    </p:spTree>
    <p:extLst>
      <p:ext uri="{BB962C8B-B14F-4D97-AF65-F5344CB8AC3E}">
        <p14:creationId xmlns:p14="http://schemas.microsoft.com/office/powerpoint/2010/main" val="3257505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21</a:t>
            </a:fld>
            <a:endParaRPr lang="en-US" dirty="0"/>
          </a:p>
        </p:txBody>
      </p:sp>
      <p:sp>
        <p:nvSpPr>
          <p:cNvPr id="2" name="Retângulo 1">
            <a:extLst>
              <a:ext uri="{FF2B5EF4-FFF2-40B4-BE49-F238E27FC236}">
                <a16:creationId xmlns:a16="http://schemas.microsoft.com/office/drawing/2014/main" id="{6BDFD0EB-7A15-0A4A-AB36-FF5ADEF35FA5}"/>
              </a:ext>
            </a:extLst>
          </p:cNvPr>
          <p:cNvSpPr/>
          <p:nvPr/>
        </p:nvSpPr>
        <p:spPr>
          <a:xfrm>
            <a:off x="3735809" y="421338"/>
            <a:ext cx="5080878" cy="461665"/>
          </a:xfrm>
          <a:prstGeom prst="rect">
            <a:avLst/>
          </a:prstGeom>
        </p:spPr>
        <p:txBody>
          <a:bodyPr wrap="none">
            <a:spAutoFit/>
          </a:bodyPr>
          <a:lstStyle/>
          <a:p>
            <a:r>
              <a:rPr lang="pt-BR" sz="2400" b="1" i="1" dirty="0" err="1">
                <a:latin typeface="Futura" panose="020B0602020204020303" pitchFamily="34" charset="-79"/>
                <a:cs typeface="Futura" panose="020B0602020204020303" pitchFamily="34" charset="-79"/>
              </a:rPr>
              <a:t>Yielding</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under</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Combined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Stresses</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D22E6D32-56ED-F241-AA0A-0BD841B1E77E}"/>
              </a:ext>
            </a:extLst>
          </p:cNvPr>
          <p:cNvSpPr/>
          <p:nvPr/>
        </p:nvSpPr>
        <p:spPr>
          <a:xfrm>
            <a:off x="708285" y="1326870"/>
            <a:ext cx="10645515" cy="3046988"/>
          </a:xfrm>
          <a:prstGeom prst="rect">
            <a:avLst/>
          </a:prstGeom>
        </p:spPr>
        <p:txBody>
          <a:bodyPr wrap="square">
            <a:spAutoFit/>
          </a:bodyPr>
          <a:lstStyle/>
          <a:p>
            <a:r>
              <a:rPr lang="pt-BR" sz="2400" dirty="0">
                <a:latin typeface="Swift"/>
              </a:rPr>
              <a:t>The </a:t>
            </a:r>
            <a:r>
              <a:rPr lang="pt-BR" sz="2400" dirty="0" err="1">
                <a:latin typeface="Swift"/>
              </a:rPr>
              <a:t>terms</a:t>
            </a:r>
            <a:r>
              <a:rPr lang="pt-BR" sz="2400" dirty="0">
                <a:latin typeface="Swift"/>
              </a:rPr>
              <a:t> </a:t>
            </a:r>
            <a:r>
              <a:rPr lang="pt-BR" sz="2400" i="1" dirty="0" err="1">
                <a:latin typeface="Swift"/>
              </a:rPr>
              <a:t>flow</a:t>
            </a:r>
            <a:r>
              <a:rPr lang="pt-BR" sz="2400" i="1" dirty="0">
                <a:latin typeface="Swift"/>
              </a:rPr>
              <a:t> </a:t>
            </a:r>
            <a:r>
              <a:rPr lang="pt-BR" sz="2400" i="1" dirty="0" err="1">
                <a:latin typeface="Swift"/>
              </a:rPr>
              <a:t>criterion</a:t>
            </a:r>
            <a:r>
              <a:rPr lang="pt-BR" sz="2400" i="1" dirty="0">
                <a:latin typeface="Swift"/>
              </a:rPr>
              <a:t>, </a:t>
            </a:r>
            <a:r>
              <a:rPr lang="pt-BR" sz="2400" i="1" dirty="0" err="1">
                <a:latin typeface="Swift"/>
              </a:rPr>
              <a:t>yield</a:t>
            </a:r>
            <a:r>
              <a:rPr lang="pt-BR" sz="2400" i="1" dirty="0">
                <a:latin typeface="Swift"/>
              </a:rPr>
              <a:t> </a:t>
            </a:r>
            <a:r>
              <a:rPr lang="pt-BR" sz="2400" i="1" dirty="0" err="1">
                <a:latin typeface="Swift"/>
              </a:rPr>
              <a:t>criterion</a:t>
            </a:r>
            <a:r>
              <a:rPr lang="pt-BR" sz="2400" dirty="0">
                <a:latin typeface="Swift"/>
              </a:rPr>
              <a:t>, </a:t>
            </a:r>
            <a:r>
              <a:rPr lang="pt-BR" sz="2400" dirty="0" err="1">
                <a:latin typeface="Swift"/>
              </a:rPr>
              <a:t>and</a:t>
            </a:r>
            <a:r>
              <a:rPr lang="pt-BR" sz="2400" dirty="0">
                <a:latin typeface="Swift"/>
              </a:rPr>
              <a:t> </a:t>
            </a:r>
            <a:r>
              <a:rPr lang="pt-BR" sz="2400" i="1" dirty="0" err="1">
                <a:latin typeface="Swift"/>
              </a:rPr>
              <a:t>failure</a:t>
            </a:r>
            <a:r>
              <a:rPr lang="pt-BR" sz="2400" i="1" dirty="0">
                <a:latin typeface="Swift"/>
              </a:rPr>
              <a:t> </a:t>
            </a:r>
            <a:r>
              <a:rPr lang="pt-BR" sz="2400" i="1" dirty="0" err="1">
                <a:latin typeface="Swift"/>
              </a:rPr>
              <a:t>criterion</a:t>
            </a:r>
            <a:r>
              <a:rPr lang="pt-BR" sz="2400" i="1" dirty="0">
                <a:latin typeface="Swift"/>
              </a:rPr>
              <a:t> </a:t>
            </a:r>
            <a:r>
              <a:rPr lang="pt-BR" sz="2400" dirty="0" err="1">
                <a:latin typeface="Swift"/>
              </a:rPr>
              <a:t>have</a:t>
            </a:r>
            <a:r>
              <a:rPr lang="pt-BR" sz="2400" dirty="0">
                <a:latin typeface="Swift"/>
              </a:rPr>
              <a:t> </a:t>
            </a:r>
            <a:r>
              <a:rPr lang="pt-BR" sz="2400" dirty="0" err="1">
                <a:latin typeface="Swift"/>
              </a:rPr>
              <a:t>different</a:t>
            </a:r>
            <a:r>
              <a:rPr lang="pt-BR" sz="2400" dirty="0">
                <a:latin typeface="Swift"/>
              </a:rPr>
              <a:t> </a:t>
            </a:r>
            <a:r>
              <a:rPr lang="pt-BR" sz="2400" dirty="0" err="1">
                <a:latin typeface="Swift"/>
              </a:rPr>
              <a:t>meanings</a:t>
            </a:r>
            <a:r>
              <a:rPr lang="pt-BR" sz="2400" dirty="0">
                <a:latin typeface="Swift"/>
              </a:rPr>
              <a:t>. </a:t>
            </a:r>
            <a:r>
              <a:rPr lang="pt-BR" sz="2400" i="1" dirty="0" err="1">
                <a:latin typeface="Swift"/>
              </a:rPr>
              <a:t>Failure</a:t>
            </a:r>
            <a:r>
              <a:rPr lang="pt-BR" sz="2400" i="1" dirty="0">
                <a:latin typeface="Swift"/>
              </a:rPr>
              <a:t> </a:t>
            </a:r>
            <a:r>
              <a:rPr lang="pt-BR" sz="2400" i="1" dirty="0" err="1">
                <a:latin typeface="Swift"/>
              </a:rPr>
              <a:t>criterion</a:t>
            </a:r>
            <a:r>
              <a:rPr lang="pt-BR" sz="2400" i="1" dirty="0">
                <a:latin typeface="Swift"/>
              </a:rPr>
              <a:t> </a:t>
            </a:r>
            <a:r>
              <a:rPr lang="pt-BR" sz="2400" dirty="0" err="1">
                <a:latin typeface="Swift"/>
              </a:rPr>
              <a:t>has</a:t>
            </a:r>
            <a:r>
              <a:rPr lang="pt-BR" sz="2400" dirty="0">
                <a:latin typeface="Swift"/>
              </a:rPr>
              <a:t> its </a:t>
            </a:r>
            <a:r>
              <a:rPr lang="pt-BR" sz="2400" dirty="0" err="1">
                <a:latin typeface="Swift"/>
              </a:rPr>
              <a:t>historical</a:t>
            </a:r>
            <a:r>
              <a:rPr lang="pt-BR" sz="2400" dirty="0">
                <a:latin typeface="Swift"/>
              </a:rPr>
              <a:t> </a:t>
            </a:r>
            <a:r>
              <a:rPr lang="pt-BR" sz="2400" dirty="0" err="1">
                <a:latin typeface="Swift"/>
              </a:rPr>
              <a:t>origin</a:t>
            </a:r>
            <a:r>
              <a:rPr lang="pt-BR" sz="2400" dirty="0">
                <a:latin typeface="Swift"/>
              </a:rPr>
              <a:t> in </a:t>
            </a:r>
            <a:r>
              <a:rPr lang="pt-BR" sz="2400" dirty="0" err="1">
                <a:latin typeface="Swift"/>
              </a:rPr>
              <a:t>applications</a:t>
            </a:r>
            <a:r>
              <a:rPr lang="pt-BR" sz="2400" dirty="0">
                <a:latin typeface="Swift"/>
              </a:rPr>
              <a:t> </a:t>
            </a:r>
            <a:r>
              <a:rPr lang="pt-BR" sz="2400" dirty="0" err="1">
                <a:latin typeface="Swift"/>
              </a:rPr>
              <a:t>where</a:t>
            </a:r>
            <a:r>
              <a:rPr lang="pt-BR" sz="2400" dirty="0">
                <a:latin typeface="Swift"/>
              </a:rPr>
              <a:t> </a:t>
            </a:r>
            <a:r>
              <a:rPr lang="pt-BR" sz="2400" dirty="0" err="1">
                <a:latin typeface="Swift"/>
              </a:rPr>
              <a:t>the</a:t>
            </a:r>
            <a:r>
              <a:rPr lang="pt-BR" sz="2400" dirty="0">
                <a:latin typeface="Swift"/>
              </a:rPr>
              <a:t> </a:t>
            </a:r>
            <a:r>
              <a:rPr lang="pt-BR" sz="2400" dirty="0" err="1">
                <a:latin typeface="Swift"/>
              </a:rPr>
              <a:t>onset</a:t>
            </a:r>
            <a:r>
              <a:rPr lang="pt-BR" sz="2400" dirty="0">
                <a:latin typeface="Swift"/>
              </a:rPr>
              <a:t> </a:t>
            </a:r>
            <a:r>
              <a:rPr lang="pt-BR" sz="2400" dirty="0" err="1">
                <a:latin typeface="Swift"/>
              </a:rPr>
              <a:t>of</a:t>
            </a:r>
            <a:r>
              <a:rPr lang="pt-BR" sz="2400" dirty="0">
                <a:latin typeface="Swift"/>
              </a:rPr>
              <a:t> </a:t>
            </a:r>
            <a:r>
              <a:rPr lang="pt-BR" sz="2400" dirty="0" err="1">
                <a:latin typeface="Swift"/>
              </a:rPr>
              <a:t>plastic</a:t>
            </a:r>
            <a:r>
              <a:rPr lang="pt-BR" sz="2400" dirty="0">
                <a:latin typeface="Swift"/>
              </a:rPr>
              <a:t> </a:t>
            </a:r>
            <a:r>
              <a:rPr lang="pt-BR" sz="2400" dirty="0" err="1">
                <a:latin typeface="Swift"/>
              </a:rPr>
              <a:t>deformation</a:t>
            </a:r>
            <a:r>
              <a:rPr lang="pt-BR" sz="2400" dirty="0">
                <a:latin typeface="Swift"/>
              </a:rPr>
              <a:t> </a:t>
            </a:r>
            <a:r>
              <a:rPr lang="pt-BR" sz="2400" dirty="0" err="1">
                <a:latin typeface="Swift"/>
              </a:rPr>
              <a:t>indicated</a:t>
            </a:r>
            <a:r>
              <a:rPr lang="pt-BR" sz="2400" dirty="0">
                <a:latin typeface="Swift"/>
              </a:rPr>
              <a:t> </a:t>
            </a:r>
            <a:r>
              <a:rPr lang="pt-BR" sz="2400" dirty="0" err="1">
                <a:latin typeface="Swift"/>
              </a:rPr>
              <a:t>failure</a:t>
            </a:r>
            <a:r>
              <a:rPr lang="pt-BR" sz="2400" dirty="0">
                <a:latin typeface="Swift"/>
              </a:rPr>
              <a:t>. </a:t>
            </a:r>
          </a:p>
          <a:p>
            <a:endParaRPr lang="pt-BR" sz="2400" dirty="0">
              <a:latin typeface="Swift"/>
            </a:endParaRPr>
          </a:p>
          <a:p>
            <a:r>
              <a:rPr lang="pt-BR" sz="2400" dirty="0" err="1">
                <a:latin typeface="Swift"/>
              </a:rPr>
              <a:t>However</a:t>
            </a:r>
            <a:r>
              <a:rPr lang="pt-BR" sz="2400" dirty="0">
                <a:latin typeface="Swift"/>
              </a:rPr>
              <a:t>, in </a:t>
            </a:r>
            <a:r>
              <a:rPr lang="pt-BR" sz="2400" dirty="0" err="1">
                <a:latin typeface="Swift"/>
              </a:rPr>
              <a:t>deformation-processing</a:t>
            </a:r>
            <a:r>
              <a:rPr lang="pt-BR" sz="2400" dirty="0">
                <a:latin typeface="Swift"/>
              </a:rPr>
              <a:t> </a:t>
            </a:r>
            <a:r>
              <a:rPr lang="pt-BR" sz="2400" dirty="0" err="1">
                <a:latin typeface="Swift"/>
              </a:rPr>
              <a:t>operations</a:t>
            </a:r>
            <a:r>
              <a:rPr lang="pt-BR" sz="2400" dirty="0">
                <a:latin typeface="Swift"/>
              </a:rPr>
              <a:t> </a:t>
            </a:r>
            <a:r>
              <a:rPr lang="pt-BR" sz="2400" dirty="0" err="1">
                <a:latin typeface="Swift"/>
              </a:rPr>
              <a:t>this</a:t>
            </a:r>
            <a:r>
              <a:rPr lang="pt-BR" sz="2400" dirty="0">
                <a:latin typeface="Swift"/>
              </a:rPr>
              <a:t> </a:t>
            </a:r>
            <a:r>
              <a:rPr lang="pt-BR" sz="2400" dirty="0" err="1">
                <a:latin typeface="Swift"/>
              </a:rPr>
              <a:t>is</a:t>
            </a:r>
            <a:r>
              <a:rPr lang="pt-BR" sz="2400" dirty="0">
                <a:latin typeface="Swift"/>
              </a:rPr>
              <a:t> </a:t>
            </a:r>
            <a:r>
              <a:rPr lang="pt-BR" sz="2400" dirty="0" err="1">
                <a:latin typeface="Swift"/>
              </a:rPr>
              <a:t>obviously</a:t>
            </a:r>
            <a:r>
              <a:rPr lang="pt-BR" sz="2400" dirty="0">
                <a:latin typeface="Swift"/>
              </a:rPr>
              <a:t> </a:t>
            </a:r>
            <a:r>
              <a:rPr lang="pt-BR" sz="2400" dirty="0" err="1">
                <a:latin typeface="Swift"/>
              </a:rPr>
              <a:t>not</a:t>
            </a:r>
            <a:r>
              <a:rPr lang="pt-BR" sz="2400" dirty="0">
                <a:latin typeface="Swift"/>
              </a:rPr>
              <a:t> </a:t>
            </a:r>
            <a:r>
              <a:rPr lang="pt-BR" sz="2400" dirty="0" err="1">
                <a:latin typeface="Swift"/>
              </a:rPr>
              <a:t>the</a:t>
            </a:r>
            <a:r>
              <a:rPr lang="pt-BR" sz="2400" dirty="0">
                <a:latin typeface="Swift"/>
              </a:rPr>
              <a:t> case, </a:t>
            </a:r>
            <a:r>
              <a:rPr lang="pt-BR" sz="2400" dirty="0" err="1">
                <a:latin typeface="Swift"/>
              </a:rPr>
              <a:t>and</a:t>
            </a:r>
            <a:r>
              <a:rPr lang="pt-BR" sz="2400" dirty="0">
                <a:latin typeface="Swift"/>
              </a:rPr>
              <a:t> </a:t>
            </a:r>
            <a:r>
              <a:rPr lang="pt-BR" sz="2400" dirty="0" err="1">
                <a:latin typeface="Swift"/>
              </a:rPr>
              <a:t>plastic</a:t>
            </a:r>
            <a:r>
              <a:rPr lang="pt-BR" sz="2400" dirty="0">
                <a:latin typeface="Swift"/>
              </a:rPr>
              <a:t> </a:t>
            </a:r>
            <a:r>
              <a:rPr lang="pt-BR" sz="2400" dirty="0" err="1">
                <a:latin typeface="Swift"/>
              </a:rPr>
              <a:t>flow</a:t>
            </a:r>
            <a:r>
              <a:rPr lang="pt-BR" sz="2400" dirty="0">
                <a:latin typeface="Swift"/>
              </a:rPr>
              <a:t> </a:t>
            </a:r>
            <a:r>
              <a:rPr lang="pt-BR" sz="2400" dirty="0" err="1">
                <a:latin typeface="Swift"/>
              </a:rPr>
              <a:t>is</a:t>
            </a:r>
            <a:r>
              <a:rPr lang="pt-BR" sz="2400" dirty="0">
                <a:latin typeface="Swift"/>
              </a:rPr>
              <a:t> </a:t>
            </a:r>
            <a:r>
              <a:rPr lang="pt-BR" sz="2400" dirty="0" err="1">
                <a:latin typeface="Swift"/>
              </a:rPr>
              <a:t>desired</a:t>
            </a:r>
            <a:r>
              <a:rPr lang="pt-BR" sz="2400" dirty="0">
                <a:latin typeface="Swift"/>
              </a:rPr>
              <a:t>. </a:t>
            </a:r>
            <a:r>
              <a:rPr lang="pt-BR" sz="2400" i="1" dirty="0" err="1">
                <a:latin typeface="Swift"/>
              </a:rPr>
              <a:t>Yield</a:t>
            </a:r>
            <a:r>
              <a:rPr lang="pt-BR" sz="2400" i="1" dirty="0">
                <a:latin typeface="Swift"/>
              </a:rPr>
              <a:t> </a:t>
            </a:r>
            <a:r>
              <a:rPr lang="pt-BR" sz="2400" i="1" dirty="0" err="1">
                <a:latin typeface="Swift"/>
              </a:rPr>
              <a:t>criterion</a:t>
            </a:r>
            <a:r>
              <a:rPr lang="pt-BR" sz="2400" i="1" dirty="0">
                <a:latin typeface="Swift"/>
              </a:rPr>
              <a:t> </a:t>
            </a:r>
            <a:r>
              <a:rPr lang="pt-BR" sz="2400" dirty="0" err="1">
                <a:latin typeface="Swift"/>
              </a:rPr>
              <a:t>applies</a:t>
            </a:r>
            <a:r>
              <a:rPr lang="pt-BR" sz="2400" dirty="0">
                <a:latin typeface="Swift"/>
              </a:rPr>
              <a:t> </a:t>
            </a:r>
            <a:r>
              <a:rPr lang="pt-BR" sz="2400" dirty="0" err="1">
                <a:latin typeface="Swift"/>
              </a:rPr>
              <a:t>only</a:t>
            </a:r>
            <a:r>
              <a:rPr lang="pt-BR" sz="2400" dirty="0">
                <a:latin typeface="Swift"/>
              </a:rPr>
              <a:t> </a:t>
            </a:r>
            <a:r>
              <a:rPr lang="pt-BR" sz="2400" dirty="0" err="1">
                <a:latin typeface="Swift"/>
              </a:rPr>
              <a:t>to</a:t>
            </a:r>
            <a:r>
              <a:rPr lang="pt-BR" sz="2400" dirty="0">
                <a:latin typeface="Swift"/>
              </a:rPr>
              <a:t> </a:t>
            </a:r>
            <a:r>
              <a:rPr lang="pt-BR" sz="2400" dirty="0" err="1">
                <a:latin typeface="Swift"/>
              </a:rPr>
              <a:t>materials</a:t>
            </a:r>
            <a:r>
              <a:rPr lang="pt-BR" sz="2400" dirty="0">
                <a:latin typeface="Swift"/>
              </a:rPr>
              <a:t> </a:t>
            </a:r>
            <a:r>
              <a:rPr lang="pt-BR" sz="2400" dirty="0" err="1">
                <a:latin typeface="Swift"/>
              </a:rPr>
              <a:t>that</a:t>
            </a:r>
            <a:r>
              <a:rPr lang="pt-BR" sz="2400" dirty="0">
                <a:latin typeface="Swift"/>
              </a:rPr>
              <a:t> are in </a:t>
            </a:r>
            <a:r>
              <a:rPr lang="pt-BR" sz="2400" dirty="0" err="1">
                <a:latin typeface="Swift"/>
              </a:rPr>
              <a:t>the</a:t>
            </a:r>
            <a:r>
              <a:rPr lang="pt-BR" sz="2400" dirty="0">
                <a:latin typeface="Swift"/>
              </a:rPr>
              <a:t> </a:t>
            </a:r>
            <a:r>
              <a:rPr lang="pt-BR" sz="2400" dirty="0" err="1">
                <a:latin typeface="Swift"/>
              </a:rPr>
              <a:t>annealed</a:t>
            </a:r>
            <a:r>
              <a:rPr lang="pt-BR" sz="2400" dirty="0">
                <a:latin typeface="Swift"/>
              </a:rPr>
              <a:t> </a:t>
            </a:r>
            <a:r>
              <a:rPr lang="pt-BR" sz="2400" dirty="0" err="1">
                <a:latin typeface="Swift"/>
              </a:rPr>
              <a:t>condition</a:t>
            </a:r>
            <a:r>
              <a:rPr lang="pt-BR" sz="2400" dirty="0">
                <a:latin typeface="Swift"/>
              </a:rPr>
              <a:t>. It </a:t>
            </a:r>
            <a:r>
              <a:rPr lang="pt-BR" sz="2400" dirty="0" err="1">
                <a:latin typeface="Swift"/>
              </a:rPr>
              <a:t>is</a:t>
            </a:r>
            <a:r>
              <a:rPr lang="pt-BR" sz="2400" dirty="0">
                <a:latin typeface="Swift"/>
              </a:rPr>
              <a:t> </a:t>
            </a:r>
            <a:r>
              <a:rPr lang="pt-BR" sz="2400" dirty="0" err="1">
                <a:latin typeface="Swift"/>
              </a:rPr>
              <a:t>known</a:t>
            </a:r>
            <a:r>
              <a:rPr lang="pt-BR" sz="2400" dirty="0">
                <a:latin typeface="Swift"/>
              </a:rPr>
              <a:t> </a:t>
            </a:r>
            <a:r>
              <a:rPr lang="pt-BR" sz="2400" dirty="0" err="1">
                <a:latin typeface="Swift"/>
              </a:rPr>
              <a:t>that</a:t>
            </a:r>
            <a:r>
              <a:rPr lang="pt-BR" sz="2400" dirty="0">
                <a:latin typeface="Swift"/>
              </a:rPr>
              <a:t>, </a:t>
            </a:r>
            <a:r>
              <a:rPr lang="pt-BR" sz="2400" dirty="0" err="1">
                <a:latin typeface="Swift"/>
              </a:rPr>
              <a:t>when</a:t>
            </a:r>
            <a:r>
              <a:rPr lang="pt-BR" sz="2400" dirty="0">
                <a:latin typeface="Swift"/>
              </a:rPr>
              <a:t> a material </a:t>
            </a:r>
            <a:r>
              <a:rPr lang="pt-BR" sz="2400" dirty="0" err="1">
                <a:latin typeface="Swift"/>
              </a:rPr>
              <a:t>is</a:t>
            </a:r>
            <a:r>
              <a:rPr lang="pt-BR" sz="2400" dirty="0">
                <a:latin typeface="Swift"/>
              </a:rPr>
              <a:t> </a:t>
            </a:r>
            <a:r>
              <a:rPr lang="pt-BR" sz="2400" dirty="0" err="1">
                <a:latin typeface="Swift"/>
              </a:rPr>
              <a:t>previously</a:t>
            </a:r>
            <a:r>
              <a:rPr lang="pt-BR" sz="2400" dirty="0">
                <a:latin typeface="Swift"/>
              </a:rPr>
              <a:t> </a:t>
            </a:r>
            <a:r>
              <a:rPr lang="pt-BR" sz="2400" dirty="0" err="1">
                <a:latin typeface="Swift"/>
              </a:rPr>
              <a:t>deformed</a:t>
            </a:r>
            <a:r>
              <a:rPr lang="pt-BR" sz="2400" dirty="0">
                <a:latin typeface="Swift"/>
              </a:rPr>
              <a:t> </a:t>
            </a:r>
            <a:r>
              <a:rPr lang="pt-BR" sz="2400" dirty="0" err="1">
                <a:latin typeface="Swift"/>
              </a:rPr>
              <a:t>by</a:t>
            </a:r>
            <a:r>
              <a:rPr lang="pt-BR" sz="2400" dirty="0">
                <a:latin typeface="Swift"/>
              </a:rPr>
              <a:t>, for </a:t>
            </a:r>
            <a:r>
              <a:rPr lang="pt-BR" sz="2400" dirty="0" err="1">
                <a:latin typeface="Swift"/>
              </a:rPr>
              <a:t>instance</a:t>
            </a:r>
            <a:r>
              <a:rPr lang="pt-BR" sz="2400" dirty="0">
                <a:latin typeface="Swift"/>
              </a:rPr>
              <a:t>, </a:t>
            </a:r>
            <a:r>
              <a:rPr lang="pt-BR" sz="2400" dirty="0" err="1">
                <a:latin typeface="Swift"/>
              </a:rPr>
              <a:t>rolling</a:t>
            </a:r>
            <a:r>
              <a:rPr lang="pt-BR" sz="2400" dirty="0">
                <a:latin typeface="Swift"/>
              </a:rPr>
              <a:t>, its </a:t>
            </a:r>
            <a:r>
              <a:rPr lang="pt-BR" sz="2400" dirty="0" err="1">
                <a:latin typeface="Swift"/>
              </a:rPr>
              <a:t>yield</a:t>
            </a:r>
            <a:r>
              <a:rPr lang="pt-BR" sz="2400" dirty="0">
                <a:latin typeface="Swift"/>
              </a:rPr>
              <a:t> stress </a:t>
            </a:r>
            <a:r>
              <a:rPr lang="pt-BR" sz="2400" dirty="0" err="1">
                <a:latin typeface="Swift"/>
              </a:rPr>
              <a:t>increases</a:t>
            </a:r>
            <a:r>
              <a:rPr lang="pt-BR" sz="2400" dirty="0">
                <a:latin typeface="Swift"/>
              </a:rPr>
              <a:t> </a:t>
            </a:r>
            <a:r>
              <a:rPr lang="pt-BR" sz="2400" dirty="0" err="1">
                <a:latin typeface="Swift"/>
              </a:rPr>
              <a:t>due</a:t>
            </a:r>
            <a:r>
              <a:rPr lang="pt-BR" sz="2400" dirty="0">
                <a:latin typeface="Swift"/>
              </a:rPr>
              <a:t> </a:t>
            </a:r>
            <a:r>
              <a:rPr lang="pt-BR" sz="2400" dirty="0" err="1">
                <a:latin typeface="Swift"/>
              </a:rPr>
              <a:t>to</a:t>
            </a:r>
            <a:r>
              <a:rPr lang="pt-BR" sz="2400" dirty="0">
                <a:latin typeface="Swift"/>
              </a:rPr>
              <a:t> </a:t>
            </a:r>
            <a:r>
              <a:rPr lang="pt-BR" sz="2400" dirty="0" err="1">
                <a:latin typeface="Swift"/>
              </a:rPr>
              <a:t>work-hardening</a:t>
            </a:r>
            <a:r>
              <a:rPr lang="pt-BR" sz="2400" dirty="0">
                <a:latin typeface="Swift"/>
              </a:rPr>
              <a:t>.  (</a:t>
            </a:r>
            <a:r>
              <a:rPr lang="pt-BR" sz="2400" dirty="0" err="1">
                <a:latin typeface="Swift"/>
              </a:rPr>
              <a:t>Meyers</a:t>
            </a:r>
            <a:r>
              <a:rPr lang="pt-BR" sz="2400" dirty="0">
                <a:latin typeface="Swift"/>
              </a:rPr>
              <a:t>)</a:t>
            </a:r>
            <a:endParaRPr lang="pt-BR" sz="2400" dirty="0"/>
          </a:p>
        </p:txBody>
      </p:sp>
      <p:sp>
        <p:nvSpPr>
          <p:cNvPr id="6" name="Retângulo 5">
            <a:extLst>
              <a:ext uri="{FF2B5EF4-FFF2-40B4-BE49-F238E27FC236}">
                <a16:creationId xmlns:a16="http://schemas.microsoft.com/office/drawing/2014/main" id="{24BD9CC0-740E-C342-A1D6-5A0952AE450C}"/>
              </a:ext>
            </a:extLst>
          </p:cNvPr>
          <p:cNvSpPr/>
          <p:nvPr/>
        </p:nvSpPr>
        <p:spPr>
          <a:xfrm>
            <a:off x="708285" y="4817725"/>
            <a:ext cx="11049489" cy="1200329"/>
          </a:xfrm>
          <a:prstGeom prst="rect">
            <a:avLst/>
          </a:prstGeom>
        </p:spPr>
        <p:txBody>
          <a:bodyPr wrap="square">
            <a:spAutoFit/>
          </a:bodyPr>
          <a:lstStyle/>
          <a:p>
            <a:r>
              <a:rPr lang="pt-BR" sz="2400" dirty="0">
                <a:latin typeface="Swift"/>
              </a:rPr>
              <a:t>The </a:t>
            </a:r>
            <a:r>
              <a:rPr lang="pt-BR" sz="2400" dirty="0" err="1">
                <a:latin typeface="Swift"/>
              </a:rPr>
              <a:t>term</a:t>
            </a:r>
            <a:r>
              <a:rPr lang="pt-BR" sz="2400" dirty="0">
                <a:latin typeface="Swift"/>
              </a:rPr>
              <a:t> </a:t>
            </a:r>
            <a:r>
              <a:rPr lang="pt-BR" sz="2400" i="1" dirty="0" err="1">
                <a:latin typeface="Swift"/>
              </a:rPr>
              <a:t>flow</a:t>
            </a:r>
            <a:r>
              <a:rPr lang="pt-BR" sz="2400" i="1" dirty="0">
                <a:latin typeface="Swift"/>
              </a:rPr>
              <a:t> stress </a:t>
            </a:r>
            <a:r>
              <a:rPr lang="pt-BR" sz="2400" dirty="0" err="1">
                <a:latin typeface="Swift"/>
              </a:rPr>
              <a:t>is</a:t>
            </a:r>
            <a:r>
              <a:rPr lang="pt-BR" sz="2400" dirty="0">
                <a:latin typeface="Swift"/>
              </a:rPr>
              <a:t> </a:t>
            </a:r>
            <a:r>
              <a:rPr lang="pt-BR" sz="2400" dirty="0" err="1">
                <a:latin typeface="Swift"/>
              </a:rPr>
              <a:t>usually</a:t>
            </a:r>
            <a:r>
              <a:rPr lang="pt-BR" sz="2400" dirty="0">
                <a:latin typeface="Swift"/>
              </a:rPr>
              <a:t> </a:t>
            </a:r>
            <a:r>
              <a:rPr lang="pt-BR" sz="2400" dirty="0" err="1">
                <a:latin typeface="Swift"/>
              </a:rPr>
              <a:t>reserved</a:t>
            </a:r>
            <a:r>
              <a:rPr lang="pt-BR" sz="2400" dirty="0">
                <a:latin typeface="Swift"/>
              </a:rPr>
              <a:t> for </a:t>
            </a:r>
            <a:r>
              <a:rPr lang="pt-BR" sz="2400" dirty="0" err="1">
                <a:latin typeface="Swift"/>
              </a:rPr>
              <a:t>the</a:t>
            </a:r>
            <a:r>
              <a:rPr lang="pt-BR" sz="2400" dirty="0">
                <a:latin typeface="Swift"/>
              </a:rPr>
              <a:t> </a:t>
            </a:r>
            <a:r>
              <a:rPr lang="pt-BR" sz="2400" dirty="0" err="1">
                <a:latin typeface="Swift"/>
              </a:rPr>
              <a:t>onset</a:t>
            </a:r>
            <a:r>
              <a:rPr lang="pt-BR" sz="2400" dirty="0">
                <a:latin typeface="Swift"/>
              </a:rPr>
              <a:t> </a:t>
            </a:r>
            <a:r>
              <a:rPr lang="pt-BR" sz="2400" dirty="0" err="1">
                <a:latin typeface="Swift"/>
              </a:rPr>
              <a:t>of</a:t>
            </a:r>
            <a:r>
              <a:rPr lang="pt-BR" sz="2400" dirty="0">
                <a:latin typeface="Swift"/>
              </a:rPr>
              <a:t> </a:t>
            </a:r>
            <a:r>
              <a:rPr lang="pt-BR" sz="2400" dirty="0" err="1">
                <a:latin typeface="Swift"/>
              </a:rPr>
              <a:t>plastic</a:t>
            </a:r>
            <a:r>
              <a:rPr lang="pt-BR" sz="2400" dirty="0">
                <a:latin typeface="Swift"/>
              </a:rPr>
              <a:t> </a:t>
            </a:r>
            <a:r>
              <a:rPr lang="pt-BR" sz="2400" dirty="0" err="1">
                <a:latin typeface="Swift"/>
              </a:rPr>
              <a:t>flow</a:t>
            </a:r>
            <a:r>
              <a:rPr lang="pt-BR" sz="2400" dirty="0">
                <a:latin typeface="Swift"/>
              </a:rPr>
              <a:t> in a </a:t>
            </a:r>
            <a:r>
              <a:rPr lang="pt-BR" sz="2400" dirty="0" err="1">
                <a:latin typeface="Swift"/>
              </a:rPr>
              <a:t>previously</a:t>
            </a:r>
            <a:r>
              <a:rPr lang="pt-BR" sz="2400" dirty="0">
                <a:latin typeface="Swift"/>
              </a:rPr>
              <a:t> </a:t>
            </a:r>
            <a:r>
              <a:rPr lang="pt-BR" sz="2400" dirty="0" err="1">
                <a:latin typeface="Swift"/>
              </a:rPr>
              <a:t>deformed</a:t>
            </a:r>
            <a:r>
              <a:rPr lang="pt-BR" sz="2400" dirty="0">
                <a:latin typeface="Swift"/>
              </a:rPr>
              <a:t> </a:t>
            </a:r>
            <a:r>
              <a:rPr lang="pt-BR" sz="2400" dirty="0" err="1">
                <a:latin typeface="Swift"/>
              </a:rPr>
              <a:t>mater</a:t>
            </a:r>
            <a:r>
              <a:rPr lang="pt-BR" sz="2400" dirty="0">
                <a:latin typeface="Swift"/>
              </a:rPr>
              <a:t>- </a:t>
            </a:r>
            <a:r>
              <a:rPr lang="pt-BR" sz="2400" dirty="0" err="1">
                <a:latin typeface="Swift"/>
              </a:rPr>
              <a:t>ial</a:t>
            </a:r>
            <a:r>
              <a:rPr lang="pt-BR" sz="2400" dirty="0">
                <a:latin typeface="Swift"/>
              </a:rPr>
              <a:t>. </a:t>
            </a:r>
            <a:r>
              <a:rPr lang="pt-BR" sz="2400" i="1" dirty="0" err="1">
                <a:latin typeface="Swift"/>
              </a:rPr>
              <a:t>Failure</a:t>
            </a:r>
            <a:r>
              <a:rPr lang="pt-BR" sz="2400" i="1" dirty="0">
                <a:latin typeface="Swift"/>
              </a:rPr>
              <a:t> </a:t>
            </a:r>
            <a:r>
              <a:rPr lang="pt-BR" sz="2400" i="1" dirty="0" err="1">
                <a:latin typeface="Swift"/>
              </a:rPr>
              <a:t>criterion</a:t>
            </a:r>
            <a:r>
              <a:rPr lang="pt-BR" sz="2400" i="1" dirty="0">
                <a:latin typeface="Swift"/>
              </a:rPr>
              <a:t> </a:t>
            </a:r>
            <a:r>
              <a:rPr lang="pt-BR" sz="2400" dirty="0" err="1">
                <a:latin typeface="Swift"/>
              </a:rPr>
              <a:t>is</a:t>
            </a:r>
            <a:r>
              <a:rPr lang="pt-BR" sz="2400" dirty="0">
                <a:latin typeface="Swift"/>
              </a:rPr>
              <a:t> </a:t>
            </a:r>
            <a:r>
              <a:rPr lang="pt-BR" sz="2400" dirty="0" err="1">
                <a:latin typeface="Swift"/>
              </a:rPr>
              <a:t>applied</a:t>
            </a:r>
            <a:r>
              <a:rPr lang="pt-BR" sz="2400" dirty="0">
                <a:latin typeface="Swift"/>
              </a:rPr>
              <a:t> </a:t>
            </a:r>
            <a:r>
              <a:rPr lang="pt-BR" sz="2400" dirty="0" err="1">
                <a:latin typeface="Swift"/>
              </a:rPr>
              <a:t>to</a:t>
            </a:r>
            <a:r>
              <a:rPr lang="pt-BR" sz="2400" dirty="0">
                <a:latin typeface="Swift"/>
              </a:rPr>
              <a:t> </a:t>
            </a:r>
            <a:r>
              <a:rPr lang="pt-BR" sz="2400" dirty="0" err="1">
                <a:latin typeface="Swift"/>
              </a:rPr>
              <a:t>brittle</a:t>
            </a:r>
            <a:r>
              <a:rPr lang="pt-BR" sz="2400" dirty="0">
                <a:latin typeface="Swift"/>
              </a:rPr>
              <a:t> </a:t>
            </a:r>
            <a:r>
              <a:rPr lang="pt-BR" sz="2400" dirty="0" err="1">
                <a:latin typeface="Swift"/>
              </a:rPr>
              <a:t>materials</a:t>
            </a:r>
            <a:r>
              <a:rPr lang="pt-BR" sz="2400" dirty="0">
                <a:latin typeface="Swift"/>
              </a:rPr>
              <a:t>, in </a:t>
            </a:r>
            <a:r>
              <a:rPr lang="pt-BR" sz="2400" dirty="0" err="1">
                <a:latin typeface="Swift"/>
              </a:rPr>
              <a:t>which</a:t>
            </a:r>
            <a:r>
              <a:rPr lang="pt-BR" sz="2400" dirty="0">
                <a:latin typeface="Swift"/>
              </a:rPr>
              <a:t> </a:t>
            </a:r>
            <a:r>
              <a:rPr lang="pt-BR" sz="2400" dirty="0" err="1">
                <a:latin typeface="Swift"/>
              </a:rPr>
              <a:t>the</a:t>
            </a:r>
            <a:r>
              <a:rPr lang="pt-BR" sz="2400" dirty="0">
                <a:latin typeface="Swift"/>
              </a:rPr>
              <a:t> </a:t>
            </a:r>
            <a:r>
              <a:rPr lang="pt-BR" sz="2400" dirty="0" err="1">
                <a:latin typeface="Swift"/>
              </a:rPr>
              <a:t>limit</a:t>
            </a:r>
            <a:r>
              <a:rPr lang="pt-BR" sz="2400" dirty="0">
                <a:latin typeface="Swift"/>
              </a:rPr>
              <a:t> </a:t>
            </a:r>
            <a:r>
              <a:rPr lang="pt-BR" sz="2400" dirty="0" err="1">
                <a:latin typeface="Swift"/>
              </a:rPr>
              <a:t>of</a:t>
            </a:r>
            <a:r>
              <a:rPr lang="pt-BR" sz="2400" dirty="0">
                <a:latin typeface="Swift"/>
              </a:rPr>
              <a:t> </a:t>
            </a:r>
            <a:r>
              <a:rPr lang="pt-BR" sz="2400" dirty="0" err="1">
                <a:latin typeface="Swift"/>
              </a:rPr>
              <a:t>elastic</a:t>
            </a:r>
            <a:r>
              <a:rPr lang="pt-BR" sz="2400" dirty="0">
                <a:latin typeface="Swift"/>
              </a:rPr>
              <a:t> </a:t>
            </a:r>
            <a:r>
              <a:rPr lang="pt-BR" sz="2400" dirty="0" err="1">
                <a:latin typeface="Swift"/>
              </a:rPr>
              <a:t>deformation</a:t>
            </a:r>
            <a:r>
              <a:rPr lang="pt-BR" sz="2400" dirty="0">
                <a:latin typeface="Swift"/>
              </a:rPr>
              <a:t> coincides </a:t>
            </a:r>
            <a:r>
              <a:rPr lang="pt-BR" sz="2400" dirty="0" err="1">
                <a:latin typeface="Swift"/>
              </a:rPr>
              <a:t>with</a:t>
            </a:r>
            <a:r>
              <a:rPr lang="pt-BR" sz="2400" dirty="0">
                <a:latin typeface="Swift"/>
              </a:rPr>
              <a:t> </a:t>
            </a:r>
            <a:r>
              <a:rPr lang="pt-BR" sz="2400" dirty="0" err="1">
                <a:latin typeface="Swift"/>
              </a:rPr>
              <a:t>failure</a:t>
            </a:r>
            <a:r>
              <a:rPr lang="pt-BR" sz="2400" dirty="0">
                <a:latin typeface="Swift"/>
              </a:rPr>
              <a:t>. </a:t>
            </a:r>
            <a:endParaRPr lang="pt-BR" sz="2400" dirty="0"/>
          </a:p>
        </p:txBody>
      </p:sp>
    </p:spTree>
    <p:extLst>
      <p:ext uri="{BB962C8B-B14F-4D97-AF65-F5344CB8AC3E}">
        <p14:creationId xmlns:p14="http://schemas.microsoft.com/office/powerpoint/2010/main" val="3194337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22</a:t>
            </a:fld>
            <a:endParaRPr lang="en-US" dirty="0"/>
          </a:p>
        </p:txBody>
      </p:sp>
      <p:sp>
        <p:nvSpPr>
          <p:cNvPr id="2" name="Retângulo 1">
            <a:extLst>
              <a:ext uri="{FF2B5EF4-FFF2-40B4-BE49-F238E27FC236}">
                <a16:creationId xmlns:a16="http://schemas.microsoft.com/office/drawing/2014/main" id="{A9D6C392-C936-DA46-95A9-434CE63A70E4}"/>
              </a:ext>
            </a:extLst>
          </p:cNvPr>
          <p:cNvSpPr/>
          <p:nvPr/>
        </p:nvSpPr>
        <p:spPr>
          <a:xfrm>
            <a:off x="1069298" y="1405531"/>
            <a:ext cx="9777335" cy="3785652"/>
          </a:xfrm>
          <a:prstGeom prst="rect">
            <a:avLst/>
          </a:prstGeom>
        </p:spPr>
        <p:txBody>
          <a:bodyPr wrap="square">
            <a:spAutoFit/>
          </a:bodyPr>
          <a:lstStyle/>
          <a:p>
            <a:r>
              <a:rPr lang="pt-BR" sz="2400" dirty="0" err="1">
                <a:latin typeface="Swift"/>
              </a:rPr>
              <a:t>According</a:t>
            </a:r>
            <a:r>
              <a:rPr lang="pt-BR" sz="2400" dirty="0">
                <a:latin typeface="Swift"/>
              </a:rPr>
              <a:t> </a:t>
            </a:r>
            <a:r>
              <a:rPr lang="pt-BR" sz="2400" dirty="0" err="1">
                <a:latin typeface="Swift"/>
              </a:rPr>
              <a:t>to</a:t>
            </a:r>
            <a:r>
              <a:rPr lang="pt-BR" sz="2400" dirty="0">
                <a:latin typeface="Swift"/>
              </a:rPr>
              <a:t> </a:t>
            </a:r>
            <a:r>
              <a:rPr lang="pt-BR" sz="2400" dirty="0" err="1">
                <a:latin typeface="Swift"/>
              </a:rPr>
              <a:t>the</a:t>
            </a:r>
            <a:r>
              <a:rPr lang="pt-BR" sz="2400" dirty="0">
                <a:latin typeface="Swift"/>
              </a:rPr>
              <a:t> </a:t>
            </a:r>
            <a:r>
              <a:rPr lang="pt-BR" sz="2400" dirty="0" err="1">
                <a:latin typeface="Swift"/>
              </a:rPr>
              <a:t>maximum</a:t>
            </a:r>
            <a:r>
              <a:rPr lang="pt-BR" sz="2400" dirty="0">
                <a:latin typeface="Swift"/>
              </a:rPr>
              <a:t>-stress </a:t>
            </a:r>
            <a:r>
              <a:rPr lang="pt-BR" sz="2400" dirty="0" err="1">
                <a:latin typeface="Swift"/>
              </a:rPr>
              <a:t>criterion</a:t>
            </a:r>
            <a:r>
              <a:rPr lang="pt-BR" sz="2400" dirty="0">
                <a:latin typeface="Swift"/>
              </a:rPr>
              <a:t>, </a:t>
            </a:r>
            <a:r>
              <a:rPr lang="pt-BR" sz="2400" dirty="0" err="1">
                <a:latin typeface="Swift"/>
              </a:rPr>
              <a:t>plastic</a:t>
            </a:r>
            <a:r>
              <a:rPr lang="pt-BR" sz="2400" dirty="0">
                <a:latin typeface="Swift"/>
              </a:rPr>
              <a:t> </a:t>
            </a:r>
            <a:r>
              <a:rPr lang="pt-BR" sz="2400" dirty="0" err="1">
                <a:latin typeface="Swift"/>
              </a:rPr>
              <a:t>flow</a:t>
            </a:r>
            <a:r>
              <a:rPr lang="pt-BR" sz="2400" dirty="0">
                <a:latin typeface="Swift"/>
              </a:rPr>
              <a:t> </a:t>
            </a:r>
            <a:r>
              <a:rPr lang="pt-BR" sz="2400" dirty="0" err="1">
                <a:latin typeface="Swift"/>
              </a:rPr>
              <a:t>takes</a:t>
            </a:r>
            <a:r>
              <a:rPr lang="pt-BR" sz="2400" dirty="0">
                <a:latin typeface="Swift"/>
              </a:rPr>
              <a:t> </a:t>
            </a:r>
            <a:r>
              <a:rPr lang="pt-BR" sz="2400" dirty="0" err="1">
                <a:latin typeface="Swift"/>
              </a:rPr>
              <a:t>place</a:t>
            </a:r>
            <a:r>
              <a:rPr lang="pt-BR" sz="2400" dirty="0">
                <a:latin typeface="Swift"/>
              </a:rPr>
              <a:t> </a:t>
            </a:r>
            <a:r>
              <a:rPr lang="pt-BR" sz="2400" dirty="0" err="1">
                <a:latin typeface="Swift"/>
              </a:rPr>
              <a:t>when</a:t>
            </a:r>
            <a:r>
              <a:rPr lang="pt-BR" sz="2400" dirty="0">
                <a:latin typeface="Swift"/>
              </a:rPr>
              <a:t> </a:t>
            </a:r>
            <a:r>
              <a:rPr lang="pt-BR" sz="2400" dirty="0" err="1">
                <a:latin typeface="Swift"/>
              </a:rPr>
              <a:t>the</a:t>
            </a:r>
            <a:r>
              <a:rPr lang="pt-BR" sz="2400" dirty="0">
                <a:latin typeface="Swift"/>
              </a:rPr>
              <a:t> </a:t>
            </a:r>
            <a:r>
              <a:rPr lang="pt-BR" sz="2400" dirty="0" err="1">
                <a:latin typeface="Swift"/>
              </a:rPr>
              <a:t>greatest</a:t>
            </a:r>
            <a:r>
              <a:rPr lang="pt-BR" sz="2400" dirty="0">
                <a:latin typeface="Swift"/>
              </a:rPr>
              <a:t> principal stress in a </a:t>
            </a:r>
            <a:r>
              <a:rPr lang="pt-BR" sz="2400" dirty="0" err="1">
                <a:latin typeface="Swift"/>
              </a:rPr>
              <a:t>complex</a:t>
            </a:r>
            <a:r>
              <a:rPr lang="pt-BR" sz="2400" dirty="0">
                <a:latin typeface="Swift"/>
              </a:rPr>
              <a:t> </a:t>
            </a:r>
            <a:r>
              <a:rPr lang="pt-BR" sz="2400" dirty="0" err="1">
                <a:latin typeface="Swift"/>
              </a:rPr>
              <a:t>state</a:t>
            </a:r>
            <a:r>
              <a:rPr lang="pt-BR" sz="2400" dirty="0">
                <a:latin typeface="Swift"/>
              </a:rPr>
              <a:t> </a:t>
            </a:r>
            <a:r>
              <a:rPr lang="pt-BR" sz="2400" dirty="0" err="1">
                <a:latin typeface="Swift"/>
              </a:rPr>
              <a:t>of</a:t>
            </a:r>
            <a:r>
              <a:rPr lang="pt-BR" sz="2400" dirty="0">
                <a:latin typeface="Swift"/>
              </a:rPr>
              <a:t> stress </a:t>
            </a:r>
            <a:r>
              <a:rPr lang="pt-BR" sz="2400" dirty="0" err="1">
                <a:latin typeface="Swift"/>
              </a:rPr>
              <a:t>reaches</a:t>
            </a:r>
            <a:r>
              <a:rPr lang="pt-BR" sz="2400" dirty="0">
                <a:latin typeface="Swift"/>
              </a:rPr>
              <a:t> </a:t>
            </a:r>
            <a:r>
              <a:rPr lang="pt-BR" sz="2400" dirty="0" err="1">
                <a:latin typeface="Swift"/>
              </a:rPr>
              <a:t>the</a:t>
            </a:r>
            <a:r>
              <a:rPr lang="pt-BR" sz="2400" dirty="0">
                <a:latin typeface="Swift"/>
              </a:rPr>
              <a:t> </a:t>
            </a:r>
            <a:r>
              <a:rPr lang="pt-BR" sz="2400" dirty="0" err="1">
                <a:latin typeface="Swift"/>
              </a:rPr>
              <a:t>flow</a:t>
            </a:r>
            <a:r>
              <a:rPr lang="pt-BR" sz="2400" dirty="0">
                <a:latin typeface="Swift"/>
              </a:rPr>
              <a:t> stress in uniaxial </a:t>
            </a:r>
            <a:r>
              <a:rPr lang="pt-BR" sz="2400" dirty="0" err="1">
                <a:latin typeface="Swift"/>
              </a:rPr>
              <a:t>tension</a:t>
            </a:r>
            <a:r>
              <a:rPr lang="pt-BR" sz="2400" dirty="0">
                <a:latin typeface="Swift"/>
              </a:rPr>
              <a:t>. </a:t>
            </a:r>
          </a:p>
          <a:p>
            <a:endParaRPr lang="pt-BR" sz="2400" dirty="0">
              <a:latin typeface="Swift"/>
            </a:endParaRPr>
          </a:p>
          <a:p>
            <a:r>
              <a:rPr lang="pt-BR" sz="2400" dirty="0" err="1">
                <a:latin typeface="Swift"/>
              </a:rPr>
              <a:t>Since</a:t>
            </a:r>
            <a:r>
              <a:rPr lang="pt-BR" sz="2400" dirty="0">
                <a:latin typeface="Swift"/>
              </a:rPr>
              <a:t> </a:t>
            </a:r>
            <a:r>
              <a:rPr lang="el-GR" sz="2400" dirty="0">
                <a:latin typeface="RMTMI"/>
              </a:rPr>
              <a:t>σ</a:t>
            </a:r>
            <a:r>
              <a:rPr lang="el-GR" sz="2400" baseline="-25000" dirty="0">
                <a:latin typeface="Swift"/>
              </a:rPr>
              <a:t>1</a:t>
            </a:r>
            <a:r>
              <a:rPr lang="el-GR" sz="2400" dirty="0">
                <a:latin typeface="Swift"/>
              </a:rPr>
              <a:t> </a:t>
            </a:r>
            <a:r>
              <a:rPr lang="el-GR" sz="2400" dirty="0">
                <a:latin typeface="RMTMI"/>
              </a:rPr>
              <a:t>&gt; σ</a:t>
            </a:r>
            <a:r>
              <a:rPr lang="el-GR" sz="2400" baseline="-25000" dirty="0">
                <a:latin typeface="Swift"/>
              </a:rPr>
              <a:t>2</a:t>
            </a:r>
            <a:r>
              <a:rPr lang="el-GR" sz="2400" dirty="0">
                <a:latin typeface="Swift"/>
              </a:rPr>
              <a:t> </a:t>
            </a:r>
            <a:r>
              <a:rPr lang="el-GR" sz="2400" dirty="0">
                <a:latin typeface="RMTMI"/>
              </a:rPr>
              <a:t>&gt; σ</a:t>
            </a:r>
            <a:r>
              <a:rPr lang="el-GR" sz="2400" baseline="-25000" dirty="0">
                <a:latin typeface="Swift"/>
              </a:rPr>
              <a:t>3</a:t>
            </a:r>
            <a:r>
              <a:rPr lang="el-GR" sz="2400" dirty="0">
                <a:latin typeface="Swift"/>
              </a:rPr>
              <a:t>, </a:t>
            </a:r>
            <a:r>
              <a:rPr lang="pt-BR" sz="2400" dirty="0" err="1">
                <a:latin typeface="Swift"/>
              </a:rPr>
              <a:t>we</a:t>
            </a:r>
            <a:r>
              <a:rPr lang="pt-BR" sz="2400" dirty="0">
                <a:latin typeface="Swift"/>
              </a:rPr>
              <a:t> </a:t>
            </a:r>
            <a:r>
              <a:rPr lang="pt-BR" sz="2400" dirty="0" err="1">
                <a:latin typeface="Swift"/>
              </a:rPr>
              <a:t>have</a:t>
            </a:r>
            <a:r>
              <a:rPr lang="pt-BR" sz="2400" dirty="0">
                <a:latin typeface="Swift"/>
              </a:rPr>
              <a:t> </a:t>
            </a:r>
          </a:p>
          <a:p>
            <a:endParaRPr lang="pt-BR" sz="2400" dirty="0">
              <a:latin typeface="Swift"/>
            </a:endParaRPr>
          </a:p>
          <a:p>
            <a:r>
              <a:rPr lang="el-GR" sz="2400" dirty="0">
                <a:latin typeface="RMTMI"/>
              </a:rPr>
              <a:t>σ</a:t>
            </a:r>
            <a:r>
              <a:rPr lang="el-GR" sz="2400" baseline="-25000" dirty="0">
                <a:latin typeface="Swift"/>
              </a:rPr>
              <a:t>0</a:t>
            </a:r>
            <a:r>
              <a:rPr lang="el-GR" sz="2400" dirty="0">
                <a:latin typeface="Swift"/>
              </a:rPr>
              <a:t>(</a:t>
            </a:r>
            <a:r>
              <a:rPr lang="pt-BR" sz="2400" dirty="0" err="1">
                <a:latin typeface="Swift"/>
              </a:rPr>
              <a:t>tension</a:t>
            </a:r>
            <a:r>
              <a:rPr lang="pt-BR" sz="2400" dirty="0">
                <a:latin typeface="Swift"/>
              </a:rPr>
              <a:t>) </a:t>
            </a:r>
            <a:r>
              <a:rPr lang="pt-BR" sz="2400" dirty="0">
                <a:latin typeface="RMTMI"/>
              </a:rPr>
              <a:t>&lt; </a:t>
            </a:r>
            <a:r>
              <a:rPr lang="el-GR" sz="2400" dirty="0">
                <a:latin typeface="RMTMI"/>
              </a:rPr>
              <a:t>σ</a:t>
            </a:r>
            <a:r>
              <a:rPr lang="el-GR" sz="2400" dirty="0">
                <a:latin typeface="Swift"/>
              </a:rPr>
              <a:t>1 </a:t>
            </a:r>
            <a:r>
              <a:rPr lang="el-GR" sz="2400" dirty="0">
                <a:latin typeface="RMTMI"/>
              </a:rPr>
              <a:t>&lt; σ</a:t>
            </a:r>
            <a:r>
              <a:rPr lang="el-GR" sz="2400" baseline="-25000" dirty="0">
                <a:latin typeface="Swift"/>
              </a:rPr>
              <a:t>0</a:t>
            </a:r>
            <a:r>
              <a:rPr lang="el-GR" sz="2400" dirty="0">
                <a:latin typeface="Swift"/>
              </a:rPr>
              <a:t> (</a:t>
            </a:r>
            <a:r>
              <a:rPr lang="pt-BR" sz="2400" dirty="0" err="1">
                <a:latin typeface="Swift"/>
              </a:rPr>
              <a:t>compression</a:t>
            </a:r>
            <a:r>
              <a:rPr lang="pt-BR" sz="2400" dirty="0">
                <a:latin typeface="Swift"/>
              </a:rPr>
              <a:t>)</a:t>
            </a:r>
            <a:r>
              <a:rPr lang="pt-BR" sz="2400" dirty="0">
                <a:latin typeface="RMTMI"/>
              </a:rPr>
              <a:t>, </a:t>
            </a:r>
            <a:endParaRPr lang="pt-BR" sz="2400" dirty="0"/>
          </a:p>
          <a:p>
            <a:endParaRPr lang="pt-BR" sz="2400" dirty="0">
              <a:latin typeface="Swift"/>
            </a:endParaRPr>
          </a:p>
          <a:p>
            <a:endParaRPr lang="pt-BR" sz="2400" dirty="0">
              <a:latin typeface="Swift"/>
            </a:endParaRPr>
          </a:p>
          <a:p>
            <a:r>
              <a:rPr lang="pt-BR" sz="2400" dirty="0" err="1">
                <a:latin typeface="Swift"/>
              </a:rPr>
              <a:t>where</a:t>
            </a:r>
            <a:r>
              <a:rPr lang="pt-BR" sz="2400" dirty="0">
                <a:latin typeface="Swift"/>
              </a:rPr>
              <a:t> </a:t>
            </a:r>
            <a:r>
              <a:rPr lang="el-GR" sz="2400" dirty="0">
                <a:latin typeface="RMTMI"/>
              </a:rPr>
              <a:t>σ</a:t>
            </a:r>
            <a:r>
              <a:rPr lang="el-GR" sz="2400" baseline="-25000" dirty="0">
                <a:latin typeface="Swift"/>
              </a:rPr>
              <a:t>0</a:t>
            </a:r>
            <a:r>
              <a:rPr lang="el-GR" sz="2400" dirty="0">
                <a:latin typeface="Swift"/>
              </a:rPr>
              <a:t> </a:t>
            </a:r>
            <a:r>
              <a:rPr lang="pt-BR" sz="2400" dirty="0" err="1">
                <a:latin typeface="Swift"/>
              </a:rPr>
              <a:t>is</a:t>
            </a:r>
            <a:r>
              <a:rPr lang="pt-BR" sz="2400" dirty="0">
                <a:latin typeface="Swift"/>
              </a:rPr>
              <a:t> </a:t>
            </a:r>
            <a:r>
              <a:rPr lang="pt-BR" sz="2400" dirty="0" err="1">
                <a:latin typeface="Swift"/>
              </a:rPr>
              <a:t>the</a:t>
            </a:r>
            <a:r>
              <a:rPr lang="pt-BR" sz="2400" dirty="0">
                <a:latin typeface="Swift"/>
              </a:rPr>
              <a:t> </a:t>
            </a:r>
            <a:r>
              <a:rPr lang="pt-BR" sz="2400" dirty="0" err="1">
                <a:latin typeface="Swift"/>
              </a:rPr>
              <a:t>flow</a:t>
            </a:r>
            <a:r>
              <a:rPr lang="pt-BR" sz="2400" dirty="0">
                <a:latin typeface="Swift"/>
              </a:rPr>
              <a:t> stress </a:t>
            </a:r>
            <a:r>
              <a:rPr lang="pt-BR" sz="2400" dirty="0" err="1">
                <a:latin typeface="Swift"/>
              </a:rPr>
              <a:t>of</a:t>
            </a:r>
            <a:r>
              <a:rPr lang="pt-BR" sz="2400" dirty="0">
                <a:latin typeface="Swift"/>
              </a:rPr>
              <a:t> </a:t>
            </a:r>
            <a:r>
              <a:rPr lang="pt-BR" sz="2400" dirty="0" err="1">
                <a:latin typeface="Swift"/>
              </a:rPr>
              <a:t>the</a:t>
            </a:r>
            <a:r>
              <a:rPr lang="pt-BR" sz="2400" dirty="0">
                <a:latin typeface="Swift"/>
              </a:rPr>
              <a:t> material. </a:t>
            </a:r>
            <a:endParaRPr lang="pt-BR" sz="2400" dirty="0"/>
          </a:p>
        </p:txBody>
      </p:sp>
      <p:sp>
        <p:nvSpPr>
          <p:cNvPr id="5" name="Retângulo 4">
            <a:extLst>
              <a:ext uri="{FF2B5EF4-FFF2-40B4-BE49-F238E27FC236}">
                <a16:creationId xmlns:a16="http://schemas.microsoft.com/office/drawing/2014/main" id="{051DE2AD-88C4-9B46-824F-8727E5762194}"/>
              </a:ext>
            </a:extLst>
          </p:cNvPr>
          <p:cNvSpPr/>
          <p:nvPr/>
        </p:nvSpPr>
        <p:spPr>
          <a:xfrm>
            <a:off x="3066737" y="288925"/>
            <a:ext cx="7779896" cy="861774"/>
          </a:xfrm>
          <a:prstGeom prst="rect">
            <a:avLst/>
          </a:prstGeom>
        </p:spPr>
        <p:txBody>
          <a:bodyPr wrap="square">
            <a:spAutoFit/>
          </a:bodyPr>
          <a:lstStyle/>
          <a:p>
            <a:r>
              <a:rPr lang="pt-BR" sz="3200" dirty="0" err="1">
                <a:latin typeface="GillSans" panose="020B0502020104020203" pitchFamily="34" charset="-79"/>
                <a:cs typeface="GillSans" panose="020B0502020104020203" pitchFamily="34" charset="-79"/>
              </a:rPr>
              <a:t>Maximum</a:t>
            </a:r>
            <a:r>
              <a:rPr lang="pt-BR" sz="3200" dirty="0">
                <a:latin typeface="GillSans" panose="020B0502020104020203" pitchFamily="34" charset="-79"/>
                <a:cs typeface="GillSans" panose="020B0502020104020203" pitchFamily="34" charset="-79"/>
              </a:rPr>
              <a:t>-Stress </a:t>
            </a:r>
            <a:r>
              <a:rPr lang="pt-BR" sz="3200" dirty="0" err="1">
                <a:latin typeface="GillSans" panose="020B0502020104020203" pitchFamily="34" charset="-79"/>
                <a:cs typeface="GillSans" panose="020B0502020104020203" pitchFamily="34" charset="-79"/>
              </a:rPr>
              <a:t>Criterion</a:t>
            </a:r>
            <a:r>
              <a:rPr lang="pt-BR" sz="3200" dirty="0">
                <a:latin typeface="GillSans" panose="020B0502020104020203" pitchFamily="34" charset="-79"/>
                <a:cs typeface="GillSans" panose="020B0502020104020203" pitchFamily="34" charset="-79"/>
              </a:rPr>
              <a:t> (</a:t>
            </a:r>
            <a:r>
              <a:rPr lang="pt-BR" sz="3200" dirty="0" err="1">
                <a:latin typeface="GillSans" panose="020B0502020104020203" pitchFamily="34" charset="-79"/>
                <a:cs typeface="GillSans" panose="020B0502020104020203" pitchFamily="34" charset="-79"/>
              </a:rPr>
              <a:t>Rankine</a:t>
            </a:r>
            <a:r>
              <a:rPr lang="pt-BR" sz="3200" dirty="0">
                <a:latin typeface="GillSans" panose="020B0502020104020203" pitchFamily="34" charset="-79"/>
                <a:cs typeface="GillSans" panose="020B0502020104020203" pitchFamily="34" charset="-79"/>
              </a:rPr>
              <a:t>) </a:t>
            </a:r>
          </a:p>
          <a:p>
            <a:endParaRPr lang="pt-BR" dirty="0"/>
          </a:p>
        </p:txBody>
      </p:sp>
    </p:spTree>
    <p:extLst>
      <p:ext uri="{BB962C8B-B14F-4D97-AF65-F5344CB8AC3E}">
        <p14:creationId xmlns:p14="http://schemas.microsoft.com/office/powerpoint/2010/main" val="2743378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23</a:t>
            </a:fld>
            <a:endParaRPr lang="en-US" dirty="0"/>
          </a:p>
        </p:txBody>
      </p:sp>
      <p:sp>
        <p:nvSpPr>
          <p:cNvPr id="2" name="Retângulo 1">
            <a:extLst>
              <a:ext uri="{FF2B5EF4-FFF2-40B4-BE49-F238E27FC236}">
                <a16:creationId xmlns:a16="http://schemas.microsoft.com/office/drawing/2014/main" id="{CCAE7679-E59D-BE4F-8EB2-8FE972A08C2B}"/>
              </a:ext>
            </a:extLst>
          </p:cNvPr>
          <p:cNvSpPr/>
          <p:nvPr/>
        </p:nvSpPr>
        <p:spPr>
          <a:xfrm>
            <a:off x="3557665" y="332654"/>
            <a:ext cx="6096000" cy="1569660"/>
          </a:xfrm>
          <a:prstGeom prst="rect">
            <a:avLst/>
          </a:prstGeom>
        </p:spPr>
        <p:txBody>
          <a:bodyPr>
            <a:spAutoFit/>
          </a:bodyPr>
          <a:lstStyle/>
          <a:p>
            <a:r>
              <a:rPr lang="pt-BR" sz="3200" dirty="0" err="1">
                <a:latin typeface="GillSans" panose="020B0502020104020203" pitchFamily="34" charset="-79"/>
                <a:cs typeface="GillSans" panose="020B0502020104020203" pitchFamily="34" charset="-79"/>
              </a:rPr>
              <a:t>Maximum</a:t>
            </a:r>
            <a:r>
              <a:rPr lang="pt-BR" sz="3200" dirty="0">
                <a:latin typeface="GillSans" panose="020B0502020104020203" pitchFamily="34" charset="-79"/>
                <a:cs typeface="GillSans" panose="020B0502020104020203" pitchFamily="34" charset="-79"/>
              </a:rPr>
              <a:t>-</a:t>
            </a:r>
            <a:r>
              <a:rPr lang="pt-BR" sz="3200" dirty="0" err="1">
                <a:latin typeface="GillSans" panose="020B0502020104020203" pitchFamily="34" charset="-79"/>
                <a:cs typeface="GillSans" panose="020B0502020104020203" pitchFamily="34" charset="-79"/>
              </a:rPr>
              <a:t>Shear</a:t>
            </a:r>
            <a:r>
              <a:rPr lang="pt-BR" sz="3200" dirty="0">
                <a:latin typeface="GillSans" panose="020B0502020104020203" pitchFamily="34" charset="-79"/>
                <a:cs typeface="GillSans" panose="020B0502020104020203" pitchFamily="34" charset="-79"/>
              </a:rPr>
              <a:t>-Stress </a:t>
            </a:r>
            <a:r>
              <a:rPr lang="pt-BR" sz="3200" dirty="0" err="1">
                <a:latin typeface="GillSans" panose="020B0502020104020203" pitchFamily="34" charset="-79"/>
                <a:cs typeface="GillSans" panose="020B0502020104020203" pitchFamily="34" charset="-79"/>
              </a:rPr>
              <a:t>Criterion</a:t>
            </a:r>
            <a:r>
              <a:rPr lang="pt-BR" sz="3200" dirty="0">
                <a:latin typeface="Swift"/>
                <a:cs typeface="GillSans" panose="020B0502020104020203" pitchFamily="34" charset="-79"/>
              </a:rPr>
              <a:t> </a:t>
            </a:r>
            <a:r>
              <a:rPr lang="pt-BR" sz="3200" dirty="0">
                <a:latin typeface="GillSans" panose="020B0502020104020203" pitchFamily="34" charset="-79"/>
                <a:cs typeface="GillSans" panose="020B0502020104020203" pitchFamily="34" charset="-79"/>
              </a:rPr>
              <a:t>(</a:t>
            </a:r>
            <a:r>
              <a:rPr lang="pt-BR" sz="3200" dirty="0" err="1">
                <a:latin typeface="GillSans" panose="020B0502020104020203" pitchFamily="34" charset="-79"/>
                <a:cs typeface="GillSans" panose="020B0502020104020203" pitchFamily="34" charset="-79"/>
              </a:rPr>
              <a:t>Tresca</a:t>
            </a:r>
            <a:r>
              <a:rPr lang="pt-BR" sz="3200" dirty="0">
                <a:latin typeface="GillSans" panose="020B0502020104020203" pitchFamily="34" charset="-79"/>
                <a:cs typeface="GillSans" panose="020B0502020104020203" pitchFamily="34" charset="-79"/>
              </a:rPr>
              <a:t>)</a:t>
            </a:r>
            <a:br>
              <a:rPr lang="pt-BR" sz="3200" dirty="0">
                <a:latin typeface="GillSans" panose="020B0502020104020203" pitchFamily="34" charset="-79"/>
                <a:cs typeface="GillSans" panose="020B0502020104020203" pitchFamily="34" charset="-79"/>
              </a:rPr>
            </a:br>
            <a:endParaRPr lang="pt-BR" sz="3200" dirty="0"/>
          </a:p>
        </p:txBody>
      </p:sp>
      <p:sp>
        <p:nvSpPr>
          <p:cNvPr id="5" name="Retângulo 4">
            <a:extLst>
              <a:ext uri="{FF2B5EF4-FFF2-40B4-BE49-F238E27FC236}">
                <a16:creationId xmlns:a16="http://schemas.microsoft.com/office/drawing/2014/main" id="{27A35093-95AD-1446-80C8-8484B34FCD89}"/>
              </a:ext>
            </a:extLst>
          </p:cNvPr>
          <p:cNvSpPr/>
          <p:nvPr/>
        </p:nvSpPr>
        <p:spPr>
          <a:xfrm>
            <a:off x="739513" y="1704574"/>
            <a:ext cx="10488119" cy="1200329"/>
          </a:xfrm>
          <a:prstGeom prst="rect">
            <a:avLst/>
          </a:prstGeom>
        </p:spPr>
        <p:txBody>
          <a:bodyPr wrap="square">
            <a:spAutoFit/>
          </a:bodyPr>
          <a:lstStyle/>
          <a:p>
            <a:r>
              <a:rPr lang="pt-BR" sz="2400" dirty="0" err="1">
                <a:latin typeface="Swift"/>
              </a:rPr>
              <a:t>Plastic</a:t>
            </a:r>
            <a:r>
              <a:rPr lang="pt-BR" sz="2400" dirty="0">
                <a:latin typeface="Swift"/>
              </a:rPr>
              <a:t> </a:t>
            </a:r>
            <a:r>
              <a:rPr lang="pt-BR" sz="2400" dirty="0" err="1">
                <a:latin typeface="Swift"/>
              </a:rPr>
              <a:t>flow</a:t>
            </a:r>
            <a:r>
              <a:rPr lang="pt-BR" sz="2400" dirty="0">
                <a:latin typeface="Swift"/>
              </a:rPr>
              <a:t> starts </a:t>
            </a:r>
            <a:r>
              <a:rPr lang="pt-BR" sz="2400" dirty="0" err="1">
                <a:latin typeface="Swift"/>
              </a:rPr>
              <a:t>when</a:t>
            </a:r>
            <a:r>
              <a:rPr lang="pt-BR" sz="2400" dirty="0">
                <a:latin typeface="Swift"/>
              </a:rPr>
              <a:t> </a:t>
            </a:r>
            <a:r>
              <a:rPr lang="pt-BR" sz="2400" dirty="0" err="1">
                <a:latin typeface="Swift"/>
              </a:rPr>
              <a:t>the</a:t>
            </a:r>
            <a:r>
              <a:rPr lang="pt-BR" sz="2400" dirty="0">
                <a:latin typeface="Swift"/>
              </a:rPr>
              <a:t> </a:t>
            </a:r>
            <a:r>
              <a:rPr lang="pt-BR" sz="2400" dirty="0" err="1">
                <a:latin typeface="Swift"/>
              </a:rPr>
              <a:t>maximum</a:t>
            </a:r>
            <a:r>
              <a:rPr lang="pt-BR" sz="2400" dirty="0">
                <a:latin typeface="Swift"/>
              </a:rPr>
              <a:t> </a:t>
            </a:r>
            <a:r>
              <a:rPr lang="pt-BR" sz="2400" dirty="0" err="1">
                <a:latin typeface="Swift"/>
              </a:rPr>
              <a:t>shear</a:t>
            </a:r>
            <a:r>
              <a:rPr lang="pt-BR" sz="2400" dirty="0">
                <a:latin typeface="Swift"/>
              </a:rPr>
              <a:t> stress in a </a:t>
            </a:r>
            <a:r>
              <a:rPr lang="pt-BR" sz="2400" dirty="0" err="1">
                <a:latin typeface="Swift"/>
              </a:rPr>
              <a:t>complex</a:t>
            </a:r>
            <a:r>
              <a:rPr lang="pt-BR" sz="2400" dirty="0">
                <a:latin typeface="Swift"/>
              </a:rPr>
              <a:t> </a:t>
            </a:r>
            <a:r>
              <a:rPr lang="pt-BR" sz="2400" dirty="0" err="1">
                <a:latin typeface="Swift"/>
              </a:rPr>
              <a:t>state</a:t>
            </a:r>
            <a:r>
              <a:rPr lang="pt-BR" sz="2400" dirty="0">
                <a:latin typeface="Swift"/>
              </a:rPr>
              <a:t> </a:t>
            </a:r>
            <a:r>
              <a:rPr lang="pt-BR" sz="2400" dirty="0" err="1">
                <a:latin typeface="Swift"/>
              </a:rPr>
              <a:t>of</a:t>
            </a:r>
            <a:r>
              <a:rPr lang="pt-BR" sz="2400" dirty="0">
                <a:latin typeface="Swift"/>
              </a:rPr>
              <a:t> </a:t>
            </a:r>
            <a:r>
              <a:rPr lang="pt-BR" sz="2400" dirty="0" err="1">
                <a:latin typeface="Swift"/>
              </a:rPr>
              <a:t>deformation</a:t>
            </a:r>
            <a:r>
              <a:rPr lang="pt-BR" sz="2400" dirty="0">
                <a:latin typeface="Swift"/>
              </a:rPr>
              <a:t> </a:t>
            </a:r>
            <a:r>
              <a:rPr lang="pt-BR" sz="2400" dirty="0" err="1">
                <a:latin typeface="Swift"/>
              </a:rPr>
              <a:t>reaches</a:t>
            </a:r>
            <a:r>
              <a:rPr lang="pt-BR" sz="2400" dirty="0">
                <a:latin typeface="Swift"/>
              </a:rPr>
              <a:t> a </a:t>
            </a:r>
            <a:r>
              <a:rPr lang="pt-BR" sz="2400" dirty="0" err="1">
                <a:latin typeface="Swift"/>
              </a:rPr>
              <a:t>value</a:t>
            </a:r>
            <a:r>
              <a:rPr lang="pt-BR" sz="2400" dirty="0">
                <a:latin typeface="Swift"/>
              </a:rPr>
              <a:t> </a:t>
            </a:r>
            <a:r>
              <a:rPr lang="pt-BR" sz="2400" dirty="0" err="1">
                <a:latin typeface="Swift"/>
              </a:rPr>
              <a:t>equal</a:t>
            </a:r>
            <a:r>
              <a:rPr lang="pt-BR" sz="2400" dirty="0">
                <a:latin typeface="Swift"/>
              </a:rPr>
              <a:t> </a:t>
            </a:r>
            <a:r>
              <a:rPr lang="pt-BR" sz="2400" dirty="0" err="1">
                <a:latin typeface="Swift"/>
              </a:rPr>
              <a:t>to</a:t>
            </a:r>
            <a:r>
              <a:rPr lang="pt-BR" sz="2400" dirty="0">
                <a:latin typeface="Swift"/>
              </a:rPr>
              <a:t> </a:t>
            </a:r>
            <a:r>
              <a:rPr lang="pt-BR" sz="2400" dirty="0" err="1">
                <a:latin typeface="Swift"/>
              </a:rPr>
              <a:t>the</a:t>
            </a:r>
            <a:r>
              <a:rPr lang="pt-BR" sz="2400" dirty="0">
                <a:latin typeface="Swift"/>
              </a:rPr>
              <a:t> </a:t>
            </a:r>
            <a:r>
              <a:rPr lang="pt-BR" sz="2400" dirty="0" err="1">
                <a:latin typeface="Swift"/>
              </a:rPr>
              <a:t>maximum</a:t>
            </a:r>
            <a:r>
              <a:rPr lang="pt-BR" sz="2400" dirty="0">
                <a:latin typeface="Swift"/>
              </a:rPr>
              <a:t> </a:t>
            </a:r>
            <a:r>
              <a:rPr lang="pt-BR" sz="2400" dirty="0" err="1">
                <a:latin typeface="Swift"/>
              </a:rPr>
              <a:t>shear</a:t>
            </a:r>
            <a:r>
              <a:rPr lang="pt-BR" sz="2400" dirty="0">
                <a:latin typeface="Swift"/>
              </a:rPr>
              <a:t> stress </a:t>
            </a:r>
            <a:r>
              <a:rPr lang="pt-BR" sz="2400" dirty="0" err="1">
                <a:latin typeface="Swift"/>
              </a:rPr>
              <a:t>at</a:t>
            </a:r>
            <a:r>
              <a:rPr lang="pt-BR" sz="2400" dirty="0">
                <a:latin typeface="Swift"/>
              </a:rPr>
              <a:t> </a:t>
            </a:r>
            <a:r>
              <a:rPr lang="pt-BR" sz="2400" dirty="0" err="1">
                <a:latin typeface="Swift"/>
              </a:rPr>
              <a:t>the</a:t>
            </a:r>
            <a:r>
              <a:rPr lang="pt-BR" sz="2400" dirty="0">
                <a:latin typeface="Swift"/>
              </a:rPr>
              <a:t> </a:t>
            </a:r>
            <a:r>
              <a:rPr lang="pt-BR" sz="2400" dirty="0" err="1">
                <a:latin typeface="Swift"/>
              </a:rPr>
              <a:t>onset</a:t>
            </a:r>
            <a:r>
              <a:rPr lang="pt-BR" sz="2400" dirty="0">
                <a:latin typeface="Swift"/>
              </a:rPr>
              <a:t> </a:t>
            </a:r>
            <a:r>
              <a:rPr lang="pt-BR" sz="2400" dirty="0" err="1">
                <a:latin typeface="Swift"/>
              </a:rPr>
              <a:t>of</a:t>
            </a:r>
            <a:r>
              <a:rPr lang="pt-BR" sz="2400" dirty="0">
                <a:latin typeface="Swift"/>
              </a:rPr>
              <a:t> </a:t>
            </a:r>
            <a:r>
              <a:rPr lang="pt-BR" sz="2400" dirty="0" err="1">
                <a:latin typeface="Swift"/>
              </a:rPr>
              <a:t>flow</a:t>
            </a:r>
            <a:r>
              <a:rPr lang="pt-BR" sz="2400" dirty="0">
                <a:latin typeface="Swift"/>
              </a:rPr>
              <a:t> in uniaxial </a:t>
            </a:r>
            <a:r>
              <a:rPr lang="pt-BR" sz="2400" dirty="0" err="1">
                <a:latin typeface="Swift"/>
              </a:rPr>
              <a:t>tension</a:t>
            </a:r>
            <a:r>
              <a:rPr lang="pt-BR" sz="2400" dirty="0">
                <a:latin typeface="Swift"/>
              </a:rPr>
              <a:t> (</a:t>
            </a:r>
            <a:r>
              <a:rPr lang="pt-BR" sz="2400" dirty="0" err="1">
                <a:latin typeface="Swift"/>
              </a:rPr>
              <a:t>or</a:t>
            </a:r>
            <a:r>
              <a:rPr lang="pt-BR" sz="2400" dirty="0">
                <a:latin typeface="Swift"/>
              </a:rPr>
              <a:t> </a:t>
            </a:r>
            <a:r>
              <a:rPr lang="pt-BR" sz="2400" dirty="0" err="1">
                <a:latin typeface="Swift"/>
              </a:rPr>
              <a:t>compression</a:t>
            </a:r>
            <a:r>
              <a:rPr lang="pt-BR" sz="2400" dirty="0">
                <a:latin typeface="Swift"/>
              </a:rPr>
              <a:t>). The </a:t>
            </a:r>
            <a:r>
              <a:rPr lang="pt-BR" sz="2400" dirty="0" err="1">
                <a:latin typeface="Swift"/>
              </a:rPr>
              <a:t>maximum</a:t>
            </a:r>
            <a:r>
              <a:rPr lang="pt-BR" sz="2400" dirty="0">
                <a:latin typeface="Swift"/>
              </a:rPr>
              <a:t> </a:t>
            </a:r>
            <a:r>
              <a:rPr lang="pt-BR" sz="2400" dirty="0" err="1">
                <a:latin typeface="Swift"/>
              </a:rPr>
              <a:t>shear</a:t>
            </a:r>
            <a:r>
              <a:rPr lang="pt-BR" sz="2400" dirty="0">
                <a:latin typeface="Swift"/>
              </a:rPr>
              <a:t> stress </a:t>
            </a:r>
            <a:r>
              <a:rPr lang="pt-BR" sz="2400" dirty="0" err="1">
                <a:latin typeface="Swift"/>
              </a:rPr>
              <a:t>is</a:t>
            </a:r>
            <a:r>
              <a:rPr lang="pt-BR" sz="2400" dirty="0">
                <a:latin typeface="Swift"/>
              </a:rPr>
              <a:t> </a:t>
            </a:r>
            <a:r>
              <a:rPr lang="pt-BR" sz="2400" dirty="0" err="1">
                <a:latin typeface="Swift"/>
              </a:rPr>
              <a:t>given</a:t>
            </a:r>
            <a:r>
              <a:rPr lang="pt-BR" sz="2400" dirty="0">
                <a:latin typeface="Swift"/>
              </a:rPr>
              <a:t> </a:t>
            </a:r>
            <a:r>
              <a:rPr lang="pt-BR" sz="2400" dirty="0" err="1">
                <a:latin typeface="Swift"/>
              </a:rPr>
              <a:t>by</a:t>
            </a:r>
            <a:r>
              <a:rPr lang="pt-BR" sz="2400" dirty="0">
                <a:latin typeface="Swift"/>
              </a:rPr>
              <a:t> </a:t>
            </a:r>
            <a:endParaRPr lang="pt-BR" sz="2400" dirty="0"/>
          </a:p>
        </p:txBody>
      </p:sp>
      <p:pic>
        <p:nvPicPr>
          <p:cNvPr id="7" name="Imagem 6">
            <a:extLst>
              <a:ext uri="{FF2B5EF4-FFF2-40B4-BE49-F238E27FC236}">
                <a16:creationId xmlns:a16="http://schemas.microsoft.com/office/drawing/2014/main" id="{EDB5EA1A-88B1-F445-ADC4-3BF909A9F3F8}"/>
              </a:ext>
            </a:extLst>
          </p:cNvPr>
          <p:cNvPicPr>
            <a:picLocks noChangeAspect="1"/>
          </p:cNvPicPr>
          <p:nvPr/>
        </p:nvPicPr>
        <p:blipFill>
          <a:blip r:embed="rId3"/>
          <a:stretch>
            <a:fillRect/>
          </a:stretch>
        </p:blipFill>
        <p:spPr>
          <a:xfrm>
            <a:off x="3534945" y="3811054"/>
            <a:ext cx="4618455" cy="1640199"/>
          </a:xfrm>
          <a:prstGeom prst="rect">
            <a:avLst/>
          </a:prstGeom>
        </p:spPr>
      </p:pic>
    </p:spTree>
    <p:extLst>
      <p:ext uri="{BB962C8B-B14F-4D97-AF65-F5344CB8AC3E}">
        <p14:creationId xmlns:p14="http://schemas.microsoft.com/office/powerpoint/2010/main" val="4147995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24</a:t>
            </a:fld>
            <a:endParaRPr lang="en-US" dirty="0"/>
          </a:p>
        </p:txBody>
      </p:sp>
      <p:sp>
        <p:nvSpPr>
          <p:cNvPr id="2" name="Retângulo 1">
            <a:extLst>
              <a:ext uri="{FF2B5EF4-FFF2-40B4-BE49-F238E27FC236}">
                <a16:creationId xmlns:a16="http://schemas.microsoft.com/office/drawing/2014/main" id="{D2AD1B0D-C0AE-8241-91B3-7E8EB8494957}"/>
              </a:ext>
            </a:extLst>
          </p:cNvPr>
          <p:cNvSpPr/>
          <p:nvPr/>
        </p:nvSpPr>
        <p:spPr>
          <a:xfrm>
            <a:off x="2707145" y="531115"/>
            <a:ext cx="8758488" cy="584775"/>
          </a:xfrm>
          <a:prstGeom prst="rect">
            <a:avLst/>
          </a:prstGeom>
        </p:spPr>
        <p:txBody>
          <a:bodyPr wrap="none">
            <a:spAutoFit/>
          </a:bodyPr>
          <a:lstStyle/>
          <a:p>
            <a:r>
              <a:rPr lang="pt-BR" sz="3200" dirty="0" err="1">
                <a:latin typeface="GillSans" panose="020B0502020104020203" pitchFamily="34" charset="-79"/>
                <a:cs typeface="GillSans" panose="020B0502020104020203" pitchFamily="34" charset="-79"/>
              </a:rPr>
              <a:t>Maximum</a:t>
            </a:r>
            <a:r>
              <a:rPr lang="pt-BR" sz="3200" dirty="0">
                <a:latin typeface="GillSans" panose="020B0502020104020203" pitchFamily="34" charset="-79"/>
                <a:cs typeface="GillSans" panose="020B0502020104020203" pitchFamily="34" charset="-79"/>
              </a:rPr>
              <a:t>-</a:t>
            </a:r>
            <a:r>
              <a:rPr lang="pt-BR" sz="3200" dirty="0" err="1">
                <a:latin typeface="GillSans" panose="020B0502020104020203" pitchFamily="34" charset="-79"/>
                <a:cs typeface="GillSans" panose="020B0502020104020203" pitchFamily="34" charset="-79"/>
              </a:rPr>
              <a:t>Distortion</a:t>
            </a:r>
            <a:r>
              <a:rPr lang="pt-BR" sz="3200" dirty="0">
                <a:latin typeface="GillSans" panose="020B0502020104020203" pitchFamily="34" charset="-79"/>
                <a:cs typeface="GillSans" panose="020B0502020104020203" pitchFamily="34" charset="-79"/>
              </a:rPr>
              <a:t>-Energy </a:t>
            </a:r>
            <a:r>
              <a:rPr lang="pt-BR" sz="3200" dirty="0" err="1">
                <a:latin typeface="GillSans" panose="020B0502020104020203" pitchFamily="34" charset="-79"/>
                <a:cs typeface="GillSans" panose="020B0502020104020203" pitchFamily="34" charset="-79"/>
              </a:rPr>
              <a:t>Criterion</a:t>
            </a:r>
            <a:r>
              <a:rPr lang="pt-BR" sz="3200" dirty="0">
                <a:latin typeface="GillSans" panose="020B0502020104020203" pitchFamily="34" charset="-79"/>
                <a:cs typeface="GillSans" panose="020B0502020104020203" pitchFamily="34" charset="-79"/>
              </a:rPr>
              <a:t> (von </a:t>
            </a:r>
            <a:r>
              <a:rPr lang="pt-BR" sz="3200" dirty="0" err="1">
                <a:latin typeface="GillSans" panose="020B0502020104020203" pitchFamily="34" charset="-79"/>
                <a:cs typeface="GillSans" panose="020B0502020104020203" pitchFamily="34" charset="-79"/>
              </a:rPr>
              <a:t>Mises</a:t>
            </a:r>
            <a:r>
              <a:rPr lang="pt-BR" sz="3200" dirty="0">
                <a:latin typeface="GillSans" panose="020B0502020104020203" pitchFamily="34" charset="-79"/>
                <a:cs typeface="GillSans" panose="020B0502020104020203" pitchFamily="34" charset="-79"/>
              </a:rPr>
              <a:t>) </a:t>
            </a:r>
            <a:endParaRPr lang="pt-BR" sz="3200" dirty="0"/>
          </a:p>
        </p:txBody>
      </p:sp>
      <p:sp>
        <p:nvSpPr>
          <p:cNvPr id="5" name="Retângulo 4">
            <a:extLst>
              <a:ext uri="{FF2B5EF4-FFF2-40B4-BE49-F238E27FC236}">
                <a16:creationId xmlns:a16="http://schemas.microsoft.com/office/drawing/2014/main" id="{0B0F445D-0215-4742-8C88-7E2FC8E54582}"/>
              </a:ext>
            </a:extLst>
          </p:cNvPr>
          <p:cNvSpPr/>
          <p:nvPr/>
        </p:nvSpPr>
        <p:spPr>
          <a:xfrm>
            <a:off x="1634836" y="1443289"/>
            <a:ext cx="8606444" cy="830997"/>
          </a:xfrm>
          <a:prstGeom prst="rect">
            <a:avLst/>
          </a:prstGeom>
        </p:spPr>
        <p:txBody>
          <a:bodyPr wrap="square">
            <a:spAutoFit/>
          </a:bodyPr>
          <a:lstStyle/>
          <a:p>
            <a:r>
              <a:rPr lang="pt-BR" sz="2400" i="1" dirty="0" err="1">
                <a:latin typeface="Times" pitchFamily="2" charset="0"/>
              </a:rPr>
              <a:t>Octahedral</a:t>
            </a:r>
            <a:r>
              <a:rPr lang="pt-BR" sz="2400" i="1" dirty="0">
                <a:latin typeface="Times" pitchFamily="2" charset="0"/>
              </a:rPr>
              <a:t> </a:t>
            </a:r>
            <a:r>
              <a:rPr lang="pt-BR" sz="2400" i="1" dirty="0" err="1">
                <a:latin typeface="Times" pitchFamily="2" charset="0"/>
              </a:rPr>
              <a:t>shear</a:t>
            </a:r>
            <a:r>
              <a:rPr lang="pt-BR" sz="2400" i="1" dirty="0">
                <a:latin typeface="Times" pitchFamily="2" charset="0"/>
              </a:rPr>
              <a:t> stress </a:t>
            </a:r>
            <a:r>
              <a:rPr lang="pt-BR" sz="2400" i="1" dirty="0" err="1">
                <a:latin typeface="Times" pitchFamily="2" charset="0"/>
              </a:rPr>
              <a:t>yield</a:t>
            </a:r>
            <a:r>
              <a:rPr lang="pt-BR" sz="2400" i="1" dirty="0">
                <a:latin typeface="Times" pitchFamily="2" charset="0"/>
              </a:rPr>
              <a:t> </a:t>
            </a:r>
            <a:r>
              <a:rPr lang="pt-BR" sz="2400" i="1" dirty="0" err="1">
                <a:latin typeface="Times" pitchFamily="2" charset="0"/>
              </a:rPr>
              <a:t>criterion</a:t>
            </a:r>
            <a:r>
              <a:rPr lang="pt-BR" sz="2400" dirty="0">
                <a:latin typeface="Times" pitchFamily="2" charset="0"/>
              </a:rPr>
              <a:t>, </a:t>
            </a:r>
            <a:r>
              <a:rPr lang="pt-BR" sz="2400" dirty="0" err="1">
                <a:latin typeface="Times" pitchFamily="2" charset="0"/>
              </a:rPr>
              <a:t>also</a:t>
            </a:r>
            <a:r>
              <a:rPr lang="pt-BR" sz="2400" dirty="0">
                <a:latin typeface="Times" pitchFamily="2" charset="0"/>
              </a:rPr>
              <a:t> </a:t>
            </a:r>
            <a:r>
              <a:rPr lang="pt-BR" sz="2400" dirty="0" err="1">
                <a:latin typeface="Times" pitchFamily="2" charset="0"/>
              </a:rPr>
              <a:t>often</a:t>
            </a:r>
            <a:r>
              <a:rPr lang="pt-BR" sz="2400" dirty="0">
                <a:latin typeface="Times" pitchFamily="2" charset="0"/>
              </a:rPr>
              <a:t> </a:t>
            </a:r>
            <a:r>
              <a:rPr lang="pt-BR" sz="2400" dirty="0" err="1">
                <a:latin typeface="Times" pitchFamily="2" charset="0"/>
              </a:rPr>
              <a:t>called</a:t>
            </a:r>
            <a:r>
              <a:rPr lang="pt-BR" sz="2400" dirty="0">
                <a:latin typeface="Times" pitchFamily="2" charset="0"/>
              </a:rPr>
              <a:t> </a:t>
            </a:r>
            <a:r>
              <a:rPr lang="pt-BR" sz="2400" dirty="0" err="1">
                <a:latin typeface="Times" pitchFamily="2" charset="0"/>
              </a:rPr>
              <a:t>either</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b="1" dirty="0">
                <a:latin typeface="Times" pitchFamily="2" charset="0"/>
              </a:rPr>
              <a:t>von </a:t>
            </a:r>
            <a:r>
              <a:rPr lang="pt-BR" sz="2400" b="1" dirty="0" err="1">
                <a:latin typeface="Times" pitchFamily="2" charset="0"/>
              </a:rPr>
              <a:t>Mises</a:t>
            </a:r>
            <a:r>
              <a:rPr lang="pt-BR" sz="2400" b="1" dirty="0">
                <a:latin typeface="Times" pitchFamily="2" charset="0"/>
              </a:rPr>
              <a:t> </a:t>
            </a:r>
            <a:r>
              <a:rPr lang="pt-BR" sz="2400" dirty="0" err="1">
                <a:latin typeface="Times" pitchFamily="2" charset="0"/>
              </a:rPr>
              <a:t>or</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distortion</a:t>
            </a:r>
            <a:r>
              <a:rPr lang="pt-BR" sz="2400" dirty="0">
                <a:latin typeface="Times" pitchFamily="2" charset="0"/>
              </a:rPr>
              <a:t> </a:t>
            </a:r>
            <a:r>
              <a:rPr lang="pt-BR" sz="2400" dirty="0" err="1">
                <a:latin typeface="Times" pitchFamily="2" charset="0"/>
              </a:rPr>
              <a:t>energy</a:t>
            </a:r>
            <a:r>
              <a:rPr lang="pt-BR" sz="2400" dirty="0">
                <a:latin typeface="Times" pitchFamily="2" charset="0"/>
              </a:rPr>
              <a:t> </a:t>
            </a:r>
            <a:r>
              <a:rPr lang="pt-BR" sz="2400" dirty="0" err="1">
                <a:latin typeface="Times" pitchFamily="2" charset="0"/>
              </a:rPr>
              <a:t>criterion</a:t>
            </a:r>
            <a:r>
              <a:rPr lang="pt-BR" sz="2400" dirty="0">
                <a:latin typeface="Times" pitchFamily="2" charset="0"/>
              </a:rPr>
              <a:t> </a:t>
            </a:r>
            <a:endParaRPr lang="pt-BR" sz="2400" dirty="0"/>
          </a:p>
        </p:txBody>
      </p:sp>
      <p:pic>
        <p:nvPicPr>
          <p:cNvPr id="7" name="Imagem 6">
            <a:extLst>
              <a:ext uri="{FF2B5EF4-FFF2-40B4-BE49-F238E27FC236}">
                <a16:creationId xmlns:a16="http://schemas.microsoft.com/office/drawing/2014/main" id="{E4E33877-E7E3-1145-A4F2-B2602BC9089A}"/>
              </a:ext>
            </a:extLst>
          </p:cNvPr>
          <p:cNvPicPr>
            <a:picLocks noChangeAspect="1"/>
          </p:cNvPicPr>
          <p:nvPr/>
        </p:nvPicPr>
        <p:blipFill>
          <a:blip r:embed="rId3"/>
          <a:stretch>
            <a:fillRect/>
          </a:stretch>
        </p:blipFill>
        <p:spPr>
          <a:xfrm>
            <a:off x="171190" y="2466844"/>
            <a:ext cx="9811010" cy="1338972"/>
          </a:xfrm>
          <a:prstGeom prst="rect">
            <a:avLst/>
          </a:prstGeom>
        </p:spPr>
      </p:pic>
      <p:pic>
        <p:nvPicPr>
          <p:cNvPr id="10" name="Imagem 9">
            <a:extLst>
              <a:ext uri="{FF2B5EF4-FFF2-40B4-BE49-F238E27FC236}">
                <a16:creationId xmlns:a16="http://schemas.microsoft.com/office/drawing/2014/main" id="{B7145D7B-4DD5-B548-B32A-A265A6F5438F}"/>
              </a:ext>
            </a:extLst>
          </p:cNvPr>
          <p:cNvPicPr>
            <a:picLocks noChangeAspect="1"/>
          </p:cNvPicPr>
          <p:nvPr/>
        </p:nvPicPr>
        <p:blipFill>
          <a:blip r:embed="rId4"/>
          <a:stretch>
            <a:fillRect/>
          </a:stretch>
        </p:blipFill>
        <p:spPr>
          <a:xfrm>
            <a:off x="6542068" y="3551055"/>
            <a:ext cx="4811732" cy="2805295"/>
          </a:xfrm>
          <a:prstGeom prst="rect">
            <a:avLst/>
          </a:prstGeom>
        </p:spPr>
      </p:pic>
    </p:spTree>
    <p:extLst>
      <p:ext uri="{BB962C8B-B14F-4D97-AF65-F5344CB8AC3E}">
        <p14:creationId xmlns:p14="http://schemas.microsoft.com/office/powerpoint/2010/main" val="4021845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25</a:t>
            </a:fld>
            <a:endParaRPr lang="en-US" dirty="0"/>
          </a:p>
        </p:txBody>
      </p:sp>
      <p:pic>
        <p:nvPicPr>
          <p:cNvPr id="5" name="Imagem 4">
            <a:extLst>
              <a:ext uri="{FF2B5EF4-FFF2-40B4-BE49-F238E27FC236}">
                <a16:creationId xmlns:a16="http://schemas.microsoft.com/office/drawing/2014/main" id="{068EE475-777C-4B4B-BCA9-858FE48EECD6}"/>
              </a:ext>
            </a:extLst>
          </p:cNvPr>
          <p:cNvPicPr>
            <a:picLocks noChangeAspect="1"/>
          </p:cNvPicPr>
          <p:nvPr/>
        </p:nvPicPr>
        <p:blipFill>
          <a:blip r:embed="rId3"/>
          <a:stretch>
            <a:fillRect/>
          </a:stretch>
        </p:blipFill>
        <p:spPr>
          <a:xfrm>
            <a:off x="2590800" y="584200"/>
            <a:ext cx="7728488" cy="5689600"/>
          </a:xfrm>
          <a:prstGeom prst="rect">
            <a:avLst/>
          </a:prstGeom>
        </p:spPr>
      </p:pic>
    </p:spTree>
    <p:extLst>
      <p:ext uri="{BB962C8B-B14F-4D97-AF65-F5344CB8AC3E}">
        <p14:creationId xmlns:p14="http://schemas.microsoft.com/office/powerpoint/2010/main" val="3212779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26</a:t>
            </a:fld>
            <a:endParaRPr lang="en-US" dirty="0"/>
          </a:p>
        </p:txBody>
      </p:sp>
      <p:sp>
        <p:nvSpPr>
          <p:cNvPr id="6" name="Rectangle 2">
            <a:extLst>
              <a:ext uri="{FF2B5EF4-FFF2-40B4-BE49-F238E27FC236}">
                <a16:creationId xmlns:a16="http://schemas.microsoft.com/office/drawing/2014/main" id="{17DACB87-DEA8-D24A-A58B-B71DB86E9CD7}"/>
              </a:ext>
            </a:extLst>
          </p:cNvPr>
          <p:cNvSpPr>
            <a:spLocks noChangeArrowheads="1"/>
          </p:cNvSpPr>
          <p:nvPr/>
        </p:nvSpPr>
        <p:spPr bwMode="auto">
          <a:xfrm>
            <a:off x="354840" y="1240854"/>
            <a:ext cx="40042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dirty="0">
                <a:cs typeface="Times New Roman" panose="02020603050405020304" pitchFamily="18" charset="0"/>
              </a:rPr>
              <a:t>Aumento da resistência à tração e diminuição de ductilidade de chapas de cobre e ligas de cobre após encruamento. </a:t>
            </a:r>
          </a:p>
        </p:txBody>
      </p:sp>
      <p:graphicFrame>
        <p:nvGraphicFramePr>
          <p:cNvPr id="7" name="Object 10">
            <a:extLst>
              <a:ext uri="{FF2B5EF4-FFF2-40B4-BE49-F238E27FC236}">
                <a16:creationId xmlns:a16="http://schemas.microsoft.com/office/drawing/2014/main" id="{44822547-286A-9F47-BCDB-95F34F5CA31D}"/>
              </a:ext>
            </a:extLst>
          </p:cNvPr>
          <p:cNvGraphicFramePr>
            <a:graphicFrameLocks noChangeAspect="1"/>
          </p:cNvGraphicFramePr>
          <p:nvPr>
            <p:extLst>
              <p:ext uri="{D42A27DB-BD31-4B8C-83A1-F6EECF244321}">
                <p14:modId xmlns:p14="http://schemas.microsoft.com/office/powerpoint/2010/main" val="3278385879"/>
              </p:ext>
            </p:extLst>
          </p:nvPr>
        </p:nvGraphicFramePr>
        <p:xfrm>
          <a:off x="515069" y="2789140"/>
          <a:ext cx="3683760" cy="3342362"/>
        </p:xfrm>
        <a:graphic>
          <a:graphicData uri="http://schemas.openxmlformats.org/presentationml/2006/ole">
            <mc:AlternateContent xmlns:mc="http://schemas.openxmlformats.org/markup-compatibility/2006">
              <mc:Choice xmlns:v="urn:schemas-microsoft-com:vml" Requires="v">
                <p:oleObj spid="_x0000_s7183" r:id="rId4" imgW="4927600" imgH="4470400" progId="Photoshop.Image.4">
                  <p:embed/>
                </p:oleObj>
              </mc:Choice>
              <mc:Fallback>
                <p:oleObj r:id="rId4" imgW="4927600" imgH="4470400" progId="Photoshop.Image.4">
                  <p:embed/>
                  <p:pic>
                    <p:nvPicPr>
                      <p:cNvPr id="9218" name="Object 10">
                        <a:extLst>
                          <a:ext uri="{FF2B5EF4-FFF2-40B4-BE49-F238E27FC236}">
                            <a16:creationId xmlns:a16="http://schemas.microsoft.com/office/drawing/2014/main" id="{E120C35B-6E5D-BA4E-B4C7-8AC18AE1D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69" y="2789140"/>
                        <a:ext cx="3683760" cy="3342362"/>
                      </a:xfrm>
                      <a:prstGeom prst="rect">
                        <a:avLst/>
                      </a:prstGeom>
                      <a:noFill/>
                    </p:spPr>
                  </p:pic>
                </p:oleObj>
              </mc:Fallback>
            </mc:AlternateContent>
          </a:graphicData>
        </a:graphic>
      </p:graphicFrame>
      <p:pic>
        <p:nvPicPr>
          <p:cNvPr id="8" name="Imagem 7">
            <a:extLst>
              <a:ext uri="{FF2B5EF4-FFF2-40B4-BE49-F238E27FC236}">
                <a16:creationId xmlns:a16="http://schemas.microsoft.com/office/drawing/2014/main" id="{9D5857EF-6938-5844-9D72-9091A3287C2E}"/>
              </a:ext>
            </a:extLst>
          </p:cNvPr>
          <p:cNvPicPr>
            <a:picLocks noChangeAspect="1"/>
          </p:cNvPicPr>
          <p:nvPr/>
        </p:nvPicPr>
        <p:blipFill>
          <a:blip r:embed="rId6"/>
          <a:stretch>
            <a:fillRect/>
          </a:stretch>
        </p:blipFill>
        <p:spPr>
          <a:xfrm>
            <a:off x="4546600" y="617261"/>
            <a:ext cx="7213600" cy="3543300"/>
          </a:xfrm>
          <a:prstGeom prst="rect">
            <a:avLst/>
          </a:prstGeom>
        </p:spPr>
      </p:pic>
      <p:pic>
        <p:nvPicPr>
          <p:cNvPr id="10" name="Imagem 9" descr="Texto&#10;&#10;Descrição gerada automaticamente">
            <a:extLst>
              <a:ext uri="{FF2B5EF4-FFF2-40B4-BE49-F238E27FC236}">
                <a16:creationId xmlns:a16="http://schemas.microsoft.com/office/drawing/2014/main" id="{9D61B489-9EED-2641-BFE6-9B53ED9279AB}"/>
              </a:ext>
            </a:extLst>
          </p:cNvPr>
          <p:cNvPicPr>
            <a:picLocks noChangeAspect="1"/>
          </p:cNvPicPr>
          <p:nvPr/>
        </p:nvPicPr>
        <p:blipFill>
          <a:blip r:embed="rId7"/>
          <a:stretch>
            <a:fillRect/>
          </a:stretch>
        </p:blipFill>
        <p:spPr>
          <a:xfrm>
            <a:off x="7388616" y="4284939"/>
            <a:ext cx="2845148" cy="2436536"/>
          </a:xfrm>
          <a:prstGeom prst="rect">
            <a:avLst/>
          </a:prstGeom>
        </p:spPr>
      </p:pic>
      <p:sp>
        <p:nvSpPr>
          <p:cNvPr id="11" name="CaixaDeTexto 10">
            <a:extLst>
              <a:ext uri="{FF2B5EF4-FFF2-40B4-BE49-F238E27FC236}">
                <a16:creationId xmlns:a16="http://schemas.microsoft.com/office/drawing/2014/main" id="{25E717D9-ADC7-104A-8D6B-CDCAD158DD21}"/>
              </a:ext>
            </a:extLst>
          </p:cNvPr>
          <p:cNvSpPr txBox="1"/>
          <p:nvPr/>
        </p:nvSpPr>
        <p:spPr>
          <a:xfrm>
            <a:off x="5469698" y="136525"/>
            <a:ext cx="2323072" cy="461665"/>
          </a:xfrm>
          <a:prstGeom prst="rect">
            <a:avLst/>
          </a:prstGeom>
          <a:noFill/>
        </p:spPr>
        <p:txBody>
          <a:bodyPr wrap="none" rtlCol="0">
            <a:spAutoFit/>
          </a:bodyPr>
          <a:lstStyle/>
          <a:p>
            <a:r>
              <a:rPr lang="en-US" sz="2400" b="1" dirty="0"/>
              <a:t>Work-hardening </a:t>
            </a:r>
          </a:p>
        </p:txBody>
      </p:sp>
    </p:spTree>
    <p:extLst>
      <p:ext uri="{BB962C8B-B14F-4D97-AF65-F5344CB8AC3E}">
        <p14:creationId xmlns:p14="http://schemas.microsoft.com/office/powerpoint/2010/main" val="286918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27</a:t>
            </a:fld>
            <a:endParaRPr lang="en-US" dirty="0"/>
          </a:p>
        </p:txBody>
      </p:sp>
      <p:graphicFrame>
        <p:nvGraphicFramePr>
          <p:cNvPr id="7" name="Object 9">
            <a:extLst>
              <a:ext uri="{FF2B5EF4-FFF2-40B4-BE49-F238E27FC236}">
                <a16:creationId xmlns:a16="http://schemas.microsoft.com/office/drawing/2014/main" id="{428DB6A2-4551-1E43-BB1D-DB38964C0FBA}"/>
              </a:ext>
            </a:extLst>
          </p:cNvPr>
          <p:cNvGraphicFramePr>
            <a:graphicFrameLocks noChangeAspect="1"/>
          </p:cNvGraphicFramePr>
          <p:nvPr>
            <p:extLst>
              <p:ext uri="{D42A27DB-BD31-4B8C-83A1-F6EECF244321}">
                <p14:modId xmlns:p14="http://schemas.microsoft.com/office/powerpoint/2010/main" val="4270376643"/>
              </p:ext>
            </p:extLst>
          </p:nvPr>
        </p:nvGraphicFramePr>
        <p:xfrm>
          <a:off x="0" y="2249345"/>
          <a:ext cx="4538075" cy="2673656"/>
        </p:xfrm>
        <a:graphic>
          <a:graphicData uri="http://schemas.openxmlformats.org/presentationml/2006/ole">
            <mc:AlternateContent xmlns:mc="http://schemas.openxmlformats.org/markup-compatibility/2006">
              <mc:Choice xmlns:v="urn:schemas-microsoft-com:vml" Requires="v">
                <p:oleObj spid="_x0000_s8238" r:id="rId4" imgW="7385050" imgH="4343400" progId="Photoshop.Image.4">
                  <p:embed/>
                </p:oleObj>
              </mc:Choice>
              <mc:Fallback>
                <p:oleObj r:id="rId4" imgW="7385050" imgH="4343400" progId="Photoshop.Image.4">
                  <p:embed/>
                  <p:pic>
                    <p:nvPicPr>
                      <p:cNvPr id="7171" name="Object 9">
                        <a:extLst>
                          <a:ext uri="{FF2B5EF4-FFF2-40B4-BE49-F238E27FC236}">
                            <a16:creationId xmlns:a16="http://schemas.microsoft.com/office/drawing/2014/main" id="{2320574F-F621-3F44-B252-39C95AB43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49345"/>
                        <a:ext cx="4538075" cy="2673656"/>
                      </a:xfrm>
                      <a:prstGeom prst="rect">
                        <a:avLst/>
                      </a:prstGeom>
                      <a:noFill/>
                    </p:spPr>
                  </p:pic>
                </p:oleObj>
              </mc:Fallback>
            </mc:AlternateContent>
          </a:graphicData>
        </a:graphic>
      </p:graphicFrame>
      <p:graphicFrame>
        <p:nvGraphicFramePr>
          <p:cNvPr id="8" name="Object 11">
            <a:extLst>
              <a:ext uri="{FF2B5EF4-FFF2-40B4-BE49-F238E27FC236}">
                <a16:creationId xmlns:a16="http://schemas.microsoft.com/office/drawing/2014/main" id="{69F2211C-F5C6-0A4F-A132-DB75B02F4699}"/>
              </a:ext>
            </a:extLst>
          </p:cNvPr>
          <p:cNvGraphicFramePr>
            <a:graphicFrameLocks noChangeAspect="1"/>
          </p:cNvGraphicFramePr>
          <p:nvPr>
            <p:extLst>
              <p:ext uri="{D42A27DB-BD31-4B8C-83A1-F6EECF244321}">
                <p14:modId xmlns:p14="http://schemas.microsoft.com/office/powerpoint/2010/main" val="2629783023"/>
              </p:ext>
            </p:extLst>
          </p:nvPr>
        </p:nvGraphicFramePr>
        <p:xfrm>
          <a:off x="4585181" y="157035"/>
          <a:ext cx="2855279" cy="2352764"/>
        </p:xfrm>
        <a:graphic>
          <a:graphicData uri="http://schemas.openxmlformats.org/presentationml/2006/ole">
            <mc:AlternateContent xmlns:mc="http://schemas.openxmlformats.org/markup-compatibility/2006">
              <mc:Choice xmlns:v="urn:schemas-microsoft-com:vml" Requires="v">
                <p:oleObj spid="_x0000_s8239" r:id="rId6" imgW="4502150" imgH="3708400" progId="Photoshop.Image.4">
                  <p:embed/>
                </p:oleObj>
              </mc:Choice>
              <mc:Fallback>
                <p:oleObj r:id="rId6" imgW="4502150" imgH="3708400" progId="Photoshop.Image.4">
                  <p:embed/>
                  <p:pic>
                    <p:nvPicPr>
                      <p:cNvPr id="8194" name="Object 11">
                        <a:extLst>
                          <a:ext uri="{FF2B5EF4-FFF2-40B4-BE49-F238E27FC236}">
                            <a16:creationId xmlns:a16="http://schemas.microsoft.com/office/drawing/2014/main" id="{E382F163-10AE-314E-B517-1563D34C26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5181" y="157035"/>
                        <a:ext cx="2855279" cy="2352764"/>
                      </a:xfrm>
                      <a:prstGeom prst="rect">
                        <a:avLst/>
                      </a:prstGeom>
                      <a:noFill/>
                    </p:spPr>
                  </p:pic>
                </p:oleObj>
              </mc:Fallback>
            </mc:AlternateContent>
          </a:graphicData>
        </a:graphic>
      </p:graphicFrame>
      <p:sp>
        <p:nvSpPr>
          <p:cNvPr id="9" name="CaixaDeTexto 8">
            <a:extLst>
              <a:ext uri="{FF2B5EF4-FFF2-40B4-BE49-F238E27FC236}">
                <a16:creationId xmlns:a16="http://schemas.microsoft.com/office/drawing/2014/main" id="{EC9BACB2-A015-2340-B6B4-B4401A6E3376}"/>
              </a:ext>
            </a:extLst>
          </p:cNvPr>
          <p:cNvSpPr txBox="1"/>
          <p:nvPr/>
        </p:nvSpPr>
        <p:spPr>
          <a:xfrm>
            <a:off x="1107501" y="1267749"/>
            <a:ext cx="2323072" cy="461665"/>
          </a:xfrm>
          <a:prstGeom prst="rect">
            <a:avLst/>
          </a:prstGeom>
          <a:noFill/>
        </p:spPr>
        <p:txBody>
          <a:bodyPr wrap="none" rtlCol="0">
            <a:spAutoFit/>
          </a:bodyPr>
          <a:lstStyle/>
          <a:p>
            <a:r>
              <a:rPr lang="en-US" sz="2400" b="1" dirty="0"/>
              <a:t>Work-hardening </a:t>
            </a:r>
          </a:p>
        </p:txBody>
      </p:sp>
      <p:pic>
        <p:nvPicPr>
          <p:cNvPr id="10" name="Picture 2">
            <a:extLst>
              <a:ext uri="{FF2B5EF4-FFF2-40B4-BE49-F238E27FC236}">
                <a16:creationId xmlns:a16="http://schemas.microsoft.com/office/drawing/2014/main" id="{EA49CA7B-2A18-4C42-8524-5225486174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5135" y="3712308"/>
            <a:ext cx="4114800" cy="251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85">
            <a:extLst>
              <a:ext uri="{FF2B5EF4-FFF2-40B4-BE49-F238E27FC236}">
                <a16:creationId xmlns:a16="http://schemas.microsoft.com/office/drawing/2014/main" id="{95918240-3E48-D245-9055-B11CD638999A}"/>
              </a:ext>
            </a:extLst>
          </p:cNvPr>
          <p:cNvGraphicFramePr>
            <a:graphicFrameLocks noChangeAspect="1"/>
          </p:cNvGraphicFramePr>
          <p:nvPr>
            <p:extLst>
              <p:ext uri="{D42A27DB-BD31-4B8C-83A1-F6EECF244321}">
                <p14:modId xmlns:p14="http://schemas.microsoft.com/office/powerpoint/2010/main" val="708341951"/>
              </p:ext>
            </p:extLst>
          </p:nvPr>
        </p:nvGraphicFramePr>
        <p:xfrm>
          <a:off x="7419583" y="1812740"/>
          <a:ext cx="4700282" cy="1995171"/>
        </p:xfrm>
        <a:graphic>
          <a:graphicData uri="http://schemas.openxmlformats.org/presentationml/2006/ole">
            <mc:AlternateContent xmlns:mc="http://schemas.openxmlformats.org/markup-compatibility/2006">
              <mc:Choice xmlns:v="urn:schemas-microsoft-com:vml" Requires="v">
                <p:oleObj spid="_x0000_s8240" r:id="rId9" imgW="6502400" imgH="2755900" progId="Photoshop.Image.4">
                  <p:embed/>
                </p:oleObj>
              </mc:Choice>
              <mc:Fallback>
                <p:oleObj r:id="rId9" imgW="6502400" imgH="2755900" progId="Photoshop.Image.4">
                  <p:embed/>
                  <p:pic>
                    <p:nvPicPr>
                      <p:cNvPr id="4098" name="Object 85">
                        <a:extLst>
                          <a:ext uri="{FF2B5EF4-FFF2-40B4-BE49-F238E27FC236}">
                            <a16:creationId xmlns:a16="http://schemas.microsoft.com/office/drawing/2014/main" id="{6F2F87DE-183C-AA40-B634-4AF2ABDE14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9583" y="1812740"/>
                        <a:ext cx="4700282" cy="1995171"/>
                      </a:xfrm>
                      <a:prstGeom prst="rect">
                        <a:avLst/>
                      </a:prstGeom>
                      <a:noFill/>
                    </p:spPr>
                  </p:pic>
                </p:oleObj>
              </mc:Fallback>
            </mc:AlternateContent>
          </a:graphicData>
        </a:graphic>
      </p:graphicFrame>
    </p:spTree>
    <p:extLst>
      <p:ext uri="{BB962C8B-B14F-4D97-AF65-F5344CB8AC3E}">
        <p14:creationId xmlns:p14="http://schemas.microsoft.com/office/powerpoint/2010/main" val="2863492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28</a:t>
            </a:fld>
            <a:endParaRPr lang="en-US" dirty="0"/>
          </a:p>
        </p:txBody>
      </p:sp>
      <p:pic>
        <p:nvPicPr>
          <p:cNvPr id="6" name="Picture 14" descr="E:\Pós-Graduação\Comportamento Mecânico\Figuras Aula 2\Scan0027.tif">
            <a:extLst>
              <a:ext uri="{FF2B5EF4-FFF2-40B4-BE49-F238E27FC236}">
                <a16:creationId xmlns:a16="http://schemas.microsoft.com/office/drawing/2014/main" id="{220D0A15-F054-CE44-9540-247389C21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09" y="1327760"/>
            <a:ext cx="9847340" cy="447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175F9439-A30F-8A4A-A6B4-277BB007509A}"/>
              </a:ext>
            </a:extLst>
          </p:cNvPr>
          <p:cNvSpPr txBox="1"/>
          <p:nvPr/>
        </p:nvSpPr>
        <p:spPr>
          <a:xfrm>
            <a:off x="4740049" y="315949"/>
            <a:ext cx="2323072" cy="461665"/>
          </a:xfrm>
          <a:prstGeom prst="rect">
            <a:avLst/>
          </a:prstGeom>
          <a:noFill/>
        </p:spPr>
        <p:txBody>
          <a:bodyPr wrap="none" rtlCol="0">
            <a:spAutoFit/>
          </a:bodyPr>
          <a:lstStyle/>
          <a:p>
            <a:r>
              <a:rPr lang="en-US" sz="2400" b="1" dirty="0"/>
              <a:t>Work-hardening </a:t>
            </a:r>
          </a:p>
        </p:txBody>
      </p:sp>
    </p:spTree>
    <p:extLst>
      <p:ext uri="{BB962C8B-B14F-4D97-AF65-F5344CB8AC3E}">
        <p14:creationId xmlns:p14="http://schemas.microsoft.com/office/powerpoint/2010/main" val="270629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29</a:t>
            </a:fld>
            <a:endParaRPr lang="en-US" dirty="0"/>
          </a:p>
        </p:txBody>
      </p:sp>
      <p:sp>
        <p:nvSpPr>
          <p:cNvPr id="5" name="Rectangle 2">
            <a:extLst>
              <a:ext uri="{FF2B5EF4-FFF2-40B4-BE49-F238E27FC236}">
                <a16:creationId xmlns:a16="http://schemas.microsoft.com/office/drawing/2014/main" id="{EA10878C-AAE3-0241-B52D-C4A2D16E4EFB}"/>
              </a:ext>
            </a:extLst>
          </p:cNvPr>
          <p:cNvSpPr>
            <a:spLocks noChangeArrowheads="1"/>
          </p:cNvSpPr>
          <p:nvPr/>
        </p:nvSpPr>
        <p:spPr bwMode="auto">
          <a:xfrm>
            <a:off x="2949879" y="373693"/>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dirty="0">
                <a:cs typeface="Times New Roman" panose="02020603050405020304" pitchFamily="18" charset="0"/>
              </a:rPr>
              <a:t>Coeficiente de encruamento </a:t>
            </a:r>
            <a:r>
              <a:rPr lang="pt-BR" altLang="pt-BR" dirty="0"/>
              <a:t> </a:t>
            </a:r>
          </a:p>
        </p:txBody>
      </p:sp>
      <p:sp>
        <p:nvSpPr>
          <p:cNvPr id="6" name="Rectangle 10">
            <a:extLst>
              <a:ext uri="{FF2B5EF4-FFF2-40B4-BE49-F238E27FC236}">
                <a16:creationId xmlns:a16="http://schemas.microsoft.com/office/drawing/2014/main" id="{BFD93854-D361-8D49-816E-2573B7B3D802}"/>
              </a:ext>
            </a:extLst>
          </p:cNvPr>
          <p:cNvSpPr>
            <a:spLocks noChangeArrowheads="1"/>
          </p:cNvSpPr>
          <p:nvPr/>
        </p:nvSpPr>
        <p:spPr bwMode="auto">
          <a:xfrm>
            <a:off x="275572" y="1353730"/>
            <a:ext cx="1107822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dirty="0">
                <a:cs typeface="Times New Roman" panose="02020603050405020304" pitchFamily="18" charset="0"/>
              </a:rPr>
              <a:t>Uma boa representação do encruamento que ocorre durante a deformação plástica está relacionada com o coeficiente de encruamento (</a:t>
            </a:r>
            <a:r>
              <a:rPr lang="pt-BR" altLang="pt-BR" sz="2000" dirty="0" err="1">
                <a:cs typeface="Times New Roman" panose="02020603050405020304" pitchFamily="18" charset="0"/>
              </a:rPr>
              <a:t>n</a:t>
            </a:r>
            <a:r>
              <a:rPr lang="pt-BR" altLang="pt-BR" sz="2000" dirty="0">
                <a:cs typeface="Times New Roman" panose="02020603050405020304" pitchFamily="18" charset="0"/>
              </a:rPr>
              <a:t>). </a:t>
            </a:r>
            <a:endParaRPr lang="pt-BR" altLang="pt-BR" sz="2000" dirty="0"/>
          </a:p>
        </p:txBody>
      </p:sp>
      <p:graphicFrame>
        <p:nvGraphicFramePr>
          <p:cNvPr id="7" name="Object 11">
            <a:extLst>
              <a:ext uri="{FF2B5EF4-FFF2-40B4-BE49-F238E27FC236}">
                <a16:creationId xmlns:a16="http://schemas.microsoft.com/office/drawing/2014/main" id="{B4639263-B02F-404B-8F0E-A408EB824BA4}"/>
              </a:ext>
            </a:extLst>
          </p:cNvPr>
          <p:cNvGraphicFramePr>
            <a:graphicFrameLocks noChangeAspect="1"/>
          </p:cNvGraphicFramePr>
          <p:nvPr>
            <p:extLst>
              <p:ext uri="{D42A27DB-BD31-4B8C-83A1-F6EECF244321}">
                <p14:modId xmlns:p14="http://schemas.microsoft.com/office/powerpoint/2010/main" val="1214104946"/>
              </p:ext>
            </p:extLst>
          </p:nvPr>
        </p:nvGraphicFramePr>
        <p:xfrm>
          <a:off x="4161605" y="2283597"/>
          <a:ext cx="3692214" cy="1344879"/>
        </p:xfrm>
        <a:graphic>
          <a:graphicData uri="http://schemas.openxmlformats.org/presentationml/2006/ole">
            <mc:AlternateContent xmlns:mc="http://schemas.openxmlformats.org/markup-compatibility/2006">
              <mc:Choice xmlns:v="urn:schemas-microsoft-com:vml" Requires="v">
                <p:oleObj spid="_x0000_s9231" r:id="rId4" imgW="20777200" imgH="7607300" progId="Equation.3">
                  <p:embed/>
                </p:oleObj>
              </mc:Choice>
              <mc:Fallback>
                <p:oleObj r:id="rId4" imgW="20777200" imgH="7607300" progId="Equation.3">
                  <p:embed/>
                  <p:pic>
                    <p:nvPicPr>
                      <p:cNvPr id="14338" name="Object 11">
                        <a:extLst>
                          <a:ext uri="{FF2B5EF4-FFF2-40B4-BE49-F238E27FC236}">
                            <a16:creationId xmlns:a16="http://schemas.microsoft.com/office/drawing/2014/main" id="{7B4C5A22-6352-3D45-BBF6-1AE810267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1605" y="2283597"/>
                        <a:ext cx="3692214" cy="1344879"/>
                      </a:xfrm>
                      <a:prstGeom prst="rect">
                        <a:avLst/>
                      </a:prstGeom>
                      <a:noFill/>
                    </p:spPr>
                  </p:pic>
                </p:oleObj>
              </mc:Fallback>
            </mc:AlternateContent>
          </a:graphicData>
        </a:graphic>
      </p:graphicFrame>
      <p:sp>
        <p:nvSpPr>
          <p:cNvPr id="8" name="Rectangle 13">
            <a:extLst>
              <a:ext uri="{FF2B5EF4-FFF2-40B4-BE49-F238E27FC236}">
                <a16:creationId xmlns:a16="http://schemas.microsoft.com/office/drawing/2014/main" id="{048A1BEE-F2D5-0D43-8A36-BBC7A9FA42F1}"/>
              </a:ext>
            </a:extLst>
          </p:cNvPr>
          <p:cNvSpPr>
            <a:spLocks noChangeArrowheads="1"/>
          </p:cNvSpPr>
          <p:nvPr/>
        </p:nvSpPr>
        <p:spPr bwMode="auto">
          <a:xfrm>
            <a:off x="638827" y="4558343"/>
            <a:ext cx="109226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dirty="0" err="1">
                <a:cs typeface="Times New Roman" panose="02020603050405020304" pitchFamily="18" charset="0"/>
              </a:rPr>
              <a:t>n</a:t>
            </a:r>
            <a:r>
              <a:rPr lang="pt-BR" altLang="pt-BR" sz="2000" dirty="0">
                <a:cs typeface="Times New Roman" panose="02020603050405020304" pitchFamily="18" charset="0"/>
              </a:rPr>
              <a:t> é menor do que 1, neste caso diz-se que o encruamento é parabólico. Assumindo que o limite de escoamento é </a:t>
            </a:r>
            <a:r>
              <a:rPr lang="pt-BR" altLang="pt-BR" sz="2000" dirty="0">
                <a:cs typeface="Times New Roman" panose="02020603050405020304" pitchFamily="18" charset="0"/>
                <a:sym typeface="Symbol" pitchFamily="2" charset="2"/>
              </a:rPr>
              <a:t></a:t>
            </a:r>
            <a:r>
              <a:rPr lang="pt-BR" altLang="pt-BR" sz="2000" baseline="-30000" dirty="0">
                <a:cs typeface="Times New Roman" panose="02020603050405020304" pitchFamily="18" charset="0"/>
              </a:rPr>
              <a:t>0</a:t>
            </a:r>
            <a:r>
              <a:rPr lang="pt-BR" altLang="pt-BR" sz="2000" dirty="0">
                <a:cs typeface="Times New Roman" panose="02020603050405020304" pitchFamily="18" charset="0"/>
                <a:sym typeface="Symbol" pitchFamily="2" charset="2"/>
              </a:rPr>
              <a:t>. </a:t>
            </a:r>
            <a:r>
              <a:rPr lang="pt-BR" altLang="pt-BR" sz="2000" dirty="0" err="1">
                <a:cs typeface="Times New Roman" panose="02020603050405020304" pitchFamily="18" charset="0"/>
                <a:sym typeface="Symbol" pitchFamily="2" charset="2"/>
              </a:rPr>
              <a:t>K</a:t>
            </a:r>
            <a:r>
              <a:rPr lang="pt-BR" altLang="pt-BR" sz="2000" dirty="0">
                <a:cs typeface="Times New Roman" panose="02020603050405020304" pitchFamily="18" charset="0"/>
                <a:sym typeface="Symbol" pitchFamily="2" charset="2"/>
              </a:rPr>
              <a:t> é uma constante e o coeficiente </a:t>
            </a:r>
            <a:r>
              <a:rPr lang="pt-BR" altLang="pt-BR" sz="2000" dirty="0" err="1">
                <a:cs typeface="Times New Roman" panose="02020603050405020304" pitchFamily="18" charset="0"/>
                <a:sym typeface="Symbol" pitchFamily="2" charset="2"/>
              </a:rPr>
              <a:t>n</a:t>
            </a:r>
            <a:r>
              <a:rPr lang="pt-BR" altLang="pt-BR" sz="2000" dirty="0">
                <a:cs typeface="Times New Roman" panose="02020603050405020304" pitchFamily="18" charset="0"/>
                <a:sym typeface="Symbol" pitchFamily="2" charset="2"/>
              </a:rPr>
              <a:t> dependem do material e da temperatura de deformação. </a:t>
            </a:r>
            <a:r>
              <a:rPr lang="pt-BR" altLang="pt-BR" sz="2000" dirty="0" err="1">
                <a:cs typeface="Times New Roman" panose="02020603050405020304" pitchFamily="18" charset="0"/>
                <a:sym typeface="Symbol" pitchFamily="2" charset="2"/>
              </a:rPr>
              <a:t>n</a:t>
            </a:r>
            <a:r>
              <a:rPr lang="pt-BR" altLang="pt-BR" sz="2000" dirty="0">
                <a:cs typeface="Times New Roman" panose="02020603050405020304" pitchFamily="18" charset="0"/>
                <a:sym typeface="Symbol" pitchFamily="2" charset="2"/>
              </a:rPr>
              <a:t> varia entre 0,2 e 0,5 e </a:t>
            </a:r>
            <a:r>
              <a:rPr lang="pt-BR" altLang="pt-BR" sz="2000" dirty="0" err="1">
                <a:cs typeface="Times New Roman" panose="02020603050405020304" pitchFamily="18" charset="0"/>
                <a:sym typeface="Symbol" pitchFamily="2" charset="2"/>
              </a:rPr>
              <a:t>K</a:t>
            </a:r>
            <a:r>
              <a:rPr lang="pt-BR" altLang="pt-BR" sz="2000" dirty="0">
                <a:cs typeface="Times New Roman" panose="02020603050405020304" pitchFamily="18" charset="0"/>
                <a:sym typeface="Symbol" pitchFamily="2" charset="2"/>
              </a:rPr>
              <a:t> varia entre </a:t>
            </a:r>
            <a:r>
              <a:rPr lang="pt-BR" altLang="pt-BR" sz="2000" dirty="0" err="1">
                <a:cs typeface="Times New Roman" panose="02020603050405020304" pitchFamily="18" charset="0"/>
                <a:sym typeface="Symbol" pitchFamily="2" charset="2"/>
              </a:rPr>
              <a:t>G</a:t>
            </a:r>
            <a:r>
              <a:rPr lang="pt-BR" altLang="pt-BR" sz="2000" dirty="0">
                <a:cs typeface="Times New Roman" panose="02020603050405020304" pitchFamily="18" charset="0"/>
                <a:sym typeface="Symbol" pitchFamily="2" charset="2"/>
              </a:rPr>
              <a:t>/100 a </a:t>
            </a:r>
            <a:r>
              <a:rPr lang="pt-BR" altLang="pt-BR" sz="2000" dirty="0" err="1">
                <a:cs typeface="Times New Roman" panose="02020603050405020304" pitchFamily="18" charset="0"/>
                <a:sym typeface="Symbol" pitchFamily="2" charset="2"/>
              </a:rPr>
              <a:t>G</a:t>
            </a:r>
            <a:r>
              <a:rPr lang="pt-BR" altLang="pt-BR" sz="2000" dirty="0">
                <a:cs typeface="Times New Roman" panose="02020603050405020304" pitchFamily="18" charset="0"/>
                <a:sym typeface="Symbol" pitchFamily="2" charset="2"/>
              </a:rPr>
              <a:t>/1000. </a:t>
            </a:r>
            <a:r>
              <a:rPr lang="pt-BR" altLang="pt-BR" sz="2000" dirty="0" err="1">
                <a:cs typeface="Times New Roman" panose="02020603050405020304" pitchFamily="18" charset="0"/>
                <a:sym typeface="Symbol" pitchFamily="2" charset="2"/>
              </a:rPr>
              <a:t>G</a:t>
            </a:r>
            <a:r>
              <a:rPr lang="pt-BR" altLang="pt-BR" sz="2000" dirty="0">
                <a:cs typeface="Times New Roman" panose="02020603050405020304" pitchFamily="18" charset="0"/>
                <a:sym typeface="Symbol" pitchFamily="2" charset="2"/>
              </a:rPr>
              <a:t> é módulo de cisalhamento.</a:t>
            </a:r>
            <a:r>
              <a:rPr lang="pt-BR" altLang="pt-BR" sz="2000" dirty="0">
                <a:sym typeface="Symbol" pitchFamily="2" charset="2"/>
              </a:rPr>
              <a:t> </a:t>
            </a:r>
            <a:endParaRPr lang="pt-BR" altLang="pt-BR" sz="2000" dirty="0">
              <a:cs typeface="Times New Roman" panose="02020603050405020304" pitchFamily="18" charset="0"/>
              <a:sym typeface="Symbol" pitchFamily="2" charset="2"/>
            </a:endParaRPr>
          </a:p>
        </p:txBody>
      </p:sp>
    </p:spTree>
    <p:extLst>
      <p:ext uri="{BB962C8B-B14F-4D97-AF65-F5344CB8AC3E}">
        <p14:creationId xmlns:p14="http://schemas.microsoft.com/office/powerpoint/2010/main" val="56853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3</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3462312" y="453851"/>
            <a:ext cx="6008248" cy="461665"/>
          </a:xfrm>
          <a:prstGeom prst="rect">
            <a:avLst/>
          </a:prstGeom>
        </p:spPr>
        <p:txBody>
          <a:bodyPr wrap="non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6" name="Retângulo 5">
            <a:extLst>
              <a:ext uri="{FF2B5EF4-FFF2-40B4-BE49-F238E27FC236}">
                <a16:creationId xmlns:a16="http://schemas.microsoft.com/office/drawing/2014/main" id="{37CB8046-7F06-614B-9C5F-462CC364914F}"/>
              </a:ext>
            </a:extLst>
          </p:cNvPr>
          <p:cNvSpPr/>
          <p:nvPr/>
        </p:nvSpPr>
        <p:spPr>
          <a:xfrm>
            <a:off x="669561" y="1663191"/>
            <a:ext cx="10852878" cy="830997"/>
          </a:xfrm>
          <a:prstGeom prst="rect">
            <a:avLst/>
          </a:prstGeom>
        </p:spPr>
        <p:txBody>
          <a:bodyPr wrap="square">
            <a:spAutoFit/>
          </a:bodyPr>
          <a:lstStyle/>
          <a:p>
            <a:r>
              <a:rPr lang="pt-BR" sz="2400" dirty="0">
                <a:latin typeface="Times" pitchFamily="2" charset="0"/>
              </a:rPr>
              <a:t>In </a:t>
            </a:r>
            <a:r>
              <a:rPr lang="pt-BR" sz="2400" dirty="0" err="1">
                <a:latin typeface="Times" pitchFamily="2" charset="0"/>
              </a:rPr>
              <a:t>engineering</a:t>
            </a:r>
            <a:r>
              <a:rPr lang="pt-BR" sz="2400" dirty="0">
                <a:latin typeface="Times" pitchFamily="2" charset="0"/>
              </a:rPr>
              <a:t> design </a:t>
            </a:r>
            <a:r>
              <a:rPr lang="pt-BR" sz="2400" dirty="0" err="1">
                <a:latin typeface="Times" pitchFamily="2" charset="0"/>
              </a:rPr>
              <a:t>and</a:t>
            </a:r>
            <a:r>
              <a:rPr lang="pt-BR" sz="2400" dirty="0">
                <a:latin typeface="Times" pitchFamily="2" charset="0"/>
              </a:rPr>
              <a:t> </a:t>
            </a:r>
            <a:r>
              <a:rPr lang="pt-BR" sz="2400" dirty="0" err="1">
                <a:latin typeface="Times" pitchFamily="2" charset="0"/>
              </a:rPr>
              <a:t>analysis</a:t>
            </a:r>
            <a:r>
              <a:rPr lang="pt-BR" sz="2400" dirty="0">
                <a:latin typeface="Times" pitchFamily="2" charset="0"/>
              </a:rPr>
              <a:t>, </a:t>
            </a:r>
            <a:r>
              <a:rPr lang="pt-BR" sz="2400" dirty="0" err="1">
                <a:latin typeface="Times" pitchFamily="2" charset="0"/>
              </a:rPr>
              <a:t>equations</a:t>
            </a:r>
            <a:r>
              <a:rPr lang="pt-BR" sz="2400" dirty="0">
                <a:latin typeface="Times" pitchFamily="2" charset="0"/>
              </a:rPr>
              <a:t> </a:t>
            </a:r>
            <a:r>
              <a:rPr lang="pt-BR" sz="2400" dirty="0" err="1">
                <a:latin typeface="Times" pitchFamily="2" charset="0"/>
              </a:rPr>
              <a:t>describing</a:t>
            </a:r>
            <a:r>
              <a:rPr lang="pt-BR" sz="2400" dirty="0">
                <a:latin typeface="Times" pitchFamily="2" charset="0"/>
              </a:rPr>
              <a:t> </a:t>
            </a:r>
            <a:r>
              <a:rPr lang="pt-BR" sz="2400" b="1" dirty="0">
                <a:latin typeface="Times" pitchFamily="2" charset="0"/>
              </a:rPr>
              <a:t>stress–</a:t>
            </a:r>
            <a:r>
              <a:rPr lang="pt-BR" sz="2400" b="1" dirty="0" err="1">
                <a:latin typeface="Times" pitchFamily="2" charset="0"/>
              </a:rPr>
              <a:t>strain</a:t>
            </a:r>
            <a:r>
              <a:rPr lang="pt-BR" sz="2400" b="1" dirty="0">
                <a:latin typeface="Times" pitchFamily="2" charset="0"/>
              </a:rPr>
              <a:t> </a:t>
            </a:r>
            <a:r>
              <a:rPr lang="pt-BR" sz="2400" b="1" dirty="0" err="1">
                <a:latin typeface="Times" pitchFamily="2" charset="0"/>
              </a:rPr>
              <a:t>behavior</a:t>
            </a:r>
            <a:r>
              <a:rPr lang="pt-BR" sz="2400" dirty="0">
                <a:latin typeface="Times" pitchFamily="2" charset="0"/>
              </a:rPr>
              <a:t>, </a:t>
            </a:r>
            <a:r>
              <a:rPr lang="pt-BR" sz="2400" dirty="0" err="1">
                <a:latin typeface="Times" pitchFamily="2" charset="0"/>
              </a:rPr>
              <a:t>called</a:t>
            </a:r>
            <a:r>
              <a:rPr lang="pt-BR" sz="2400" dirty="0">
                <a:latin typeface="Times" pitchFamily="2" charset="0"/>
              </a:rPr>
              <a:t> stress–</a:t>
            </a:r>
            <a:r>
              <a:rPr lang="pt-BR" sz="2400" dirty="0" err="1">
                <a:latin typeface="Times" pitchFamily="2" charset="0"/>
              </a:rPr>
              <a:t>strain</a:t>
            </a:r>
            <a:r>
              <a:rPr lang="pt-BR" sz="2400" dirty="0">
                <a:latin typeface="Times" pitchFamily="2" charset="0"/>
              </a:rPr>
              <a:t> </a:t>
            </a:r>
            <a:r>
              <a:rPr lang="pt-BR" sz="2400" dirty="0" err="1">
                <a:latin typeface="Times" pitchFamily="2" charset="0"/>
              </a:rPr>
              <a:t>relationships</a:t>
            </a:r>
            <a:r>
              <a:rPr lang="pt-BR" sz="2400" dirty="0">
                <a:latin typeface="Times" pitchFamily="2" charset="0"/>
              </a:rPr>
              <a:t>, </a:t>
            </a:r>
            <a:r>
              <a:rPr lang="pt-BR" sz="2400" dirty="0" err="1">
                <a:latin typeface="Times" pitchFamily="2" charset="0"/>
              </a:rPr>
              <a:t>or</a:t>
            </a:r>
            <a:r>
              <a:rPr lang="pt-BR" sz="2400" dirty="0">
                <a:latin typeface="Times" pitchFamily="2" charset="0"/>
              </a:rPr>
              <a:t> </a:t>
            </a:r>
            <a:r>
              <a:rPr lang="pt-BR" sz="2400" b="1" i="1" dirty="0" err="1">
                <a:latin typeface="Times" pitchFamily="2" charset="0"/>
              </a:rPr>
              <a:t>constitutive</a:t>
            </a:r>
            <a:r>
              <a:rPr lang="pt-BR" sz="2400" b="1" i="1" dirty="0">
                <a:latin typeface="Times" pitchFamily="2" charset="0"/>
              </a:rPr>
              <a:t> </a:t>
            </a:r>
            <a:r>
              <a:rPr lang="pt-BR" sz="2400" b="1" i="1" dirty="0" err="1">
                <a:latin typeface="Times" pitchFamily="2" charset="0"/>
              </a:rPr>
              <a:t>equations</a:t>
            </a:r>
            <a:r>
              <a:rPr lang="pt-BR" sz="2400" dirty="0">
                <a:latin typeface="Times" pitchFamily="2" charset="0"/>
              </a:rPr>
              <a:t>, are </a:t>
            </a:r>
            <a:r>
              <a:rPr lang="pt-BR" sz="2400" dirty="0" err="1">
                <a:latin typeface="Times" pitchFamily="2" charset="0"/>
              </a:rPr>
              <a:t>frequently</a:t>
            </a:r>
            <a:r>
              <a:rPr lang="pt-BR" sz="2400" dirty="0">
                <a:latin typeface="Times" pitchFamily="2" charset="0"/>
              </a:rPr>
              <a:t> </a:t>
            </a:r>
            <a:r>
              <a:rPr lang="pt-BR" sz="2400" dirty="0" err="1">
                <a:latin typeface="Times" pitchFamily="2" charset="0"/>
              </a:rPr>
              <a:t>needed</a:t>
            </a:r>
            <a:r>
              <a:rPr lang="pt-BR" sz="2400" dirty="0">
                <a:latin typeface="Times" pitchFamily="2" charset="0"/>
              </a:rPr>
              <a:t>. </a:t>
            </a:r>
            <a:endParaRPr lang="pt-BR" sz="2400" dirty="0">
              <a:effectLst/>
            </a:endParaRPr>
          </a:p>
        </p:txBody>
      </p:sp>
      <p:sp>
        <p:nvSpPr>
          <p:cNvPr id="8" name="Retângulo 7">
            <a:extLst>
              <a:ext uri="{FF2B5EF4-FFF2-40B4-BE49-F238E27FC236}">
                <a16:creationId xmlns:a16="http://schemas.microsoft.com/office/drawing/2014/main" id="{2F1AA1B8-102E-F24D-9AD2-F02E57501F98}"/>
              </a:ext>
            </a:extLst>
          </p:cNvPr>
          <p:cNvSpPr/>
          <p:nvPr/>
        </p:nvSpPr>
        <p:spPr>
          <a:xfrm>
            <a:off x="3342390" y="3429000"/>
            <a:ext cx="7632263" cy="2123658"/>
          </a:xfrm>
          <a:prstGeom prst="rect">
            <a:avLst/>
          </a:prstGeom>
        </p:spPr>
        <p:txBody>
          <a:bodyPr wrap="square">
            <a:spAutoFit/>
          </a:bodyPr>
          <a:lstStyle/>
          <a:p>
            <a:r>
              <a:rPr lang="pt-BR" sz="4400" b="1" dirty="0" err="1">
                <a:latin typeface="Times" pitchFamily="2" charset="0"/>
              </a:rPr>
              <a:t>Deformation</a:t>
            </a:r>
            <a:r>
              <a:rPr lang="pt-BR" sz="4400" b="1" dirty="0">
                <a:latin typeface="Times" pitchFamily="2" charset="0"/>
              </a:rPr>
              <a:t> </a:t>
            </a:r>
            <a:r>
              <a:rPr lang="pt-BR" sz="4400" b="1" dirty="0" err="1">
                <a:latin typeface="Times" pitchFamily="2" charset="0"/>
              </a:rPr>
              <a:t>Models</a:t>
            </a:r>
            <a:r>
              <a:rPr lang="pt-BR" sz="4400" b="1" dirty="0">
                <a:latin typeface="Times" pitchFamily="2" charset="0"/>
              </a:rPr>
              <a:t> </a:t>
            </a:r>
          </a:p>
          <a:p>
            <a:endParaRPr lang="pt-BR" sz="4400" b="1" dirty="0">
              <a:latin typeface="Times" pitchFamily="2" charset="0"/>
            </a:endParaRPr>
          </a:p>
          <a:p>
            <a:endParaRPr lang="en-US" sz="4400" dirty="0"/>
          </a:p>
        </p:txBody>
      </p:sp>
    </p:spTree>
    <p:extLst>
      <p:ext uri="{BB962C8B-B14F-4D97-AF65-F5344CB8AC3E}">
        <p14:creationId xmlns:p14="http://schemas.microsoft.com/office/powerpoint/2010/main" val="310453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30</a:t>
            </a:fld>
            <a:endParaRPr lang="en-US" dirty="0"/>
          </a:p>
        </p:txBody>
      </p:sp>
      <p:pic>
        <p:nvPicPr>
          <p:cNvPr id="5" name="Picture 17" descr="E:\Pós-Graduação\Comportamento Mecânico\Figuras Aula 2\Scan0025.tif">
            <a:extLst>
              <a:ext uri="{FF2B5EF4-FFF2-40B4-BE49-F238E27FC236}">
                <a16:creationId xmlns:a16="http://schemas.microsoft.com/office/drawing/2014/main" id="{535D782F-F4C8-A04E-8DFB-8E6270C08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87" y="1781997"/>
            <a:ext cx="4772416" cy="329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E:\Pós-Graduação\Comportamento Mecânico\Figuras Aula 2\Scan0026.tif">
            <a:extLst>
              <a:ext uri="{FF2B5EF4-FFF2-40B4-BE49-F238E27FC236}">
                <a16:creationId xmlns:a16="http://schemas.microsoft.com/office/drawing/2014/main" id="{5ACF11B0-E910-9045-8E8D-F9F48E904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892" y="135149"/>
            <a:ext cx="4216053" cy="672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F6D43942-755E-3545-8429-79A62DE96406}"/>
              </a:ext>
            </a:extLst>
          </p:cNvPr>
          <p:cNvSpPr txBox="1"/>
          <p:nvPr/>
        </p:nvSpPr>
        <p:spPr>
          <a:xfrm>
            <a:off x="9587622" y="3198166"/>
            <a:ext cx="2323072" cy="461665"/>
          </a:xfrm>
          <a:prstGeom prst="rect">
            <a:avLst/>
          </a:prstGeom>
          <a:noFill/>
        </p:spPr>
        <p:txBody>
          <a:bodyPr wrap="none" rtlCol="0">
            <a:spAutoFit/>
          </a:bodyPr>
          <a:lstStyle/>
          <a:p>
            <a:r>
              <a:rPr lang="en-US" sz="2400" b="1" dirty="0"/>
              <a:t>Work-hardening </a:t>
            </a:r>
          </a:p>
        </p:txBody>
      </p:sp>
    </p:spTree>
    <p:extLst>
      <p:ext uri="{BB962C8B-B14F-4D97-AF65-F5344CB8AC3E}">
        <p14:creationId xmlns:p14="http://schemas.microsoft.com/office/powerpoint/2010/main" val="288138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610F0-F318-40D6-B5D0-E2CB29908BD8}"/>
              </a:ext>
            </a:extLst>
          </p:cNvPr>
          <p:cNvSpPr>
            <a:spLocks noGrp="1"/>
          </p:cNvSpPr>
          <p:nvPr>
            <p:ph type="ctrTitle"/>
          </p:nvPr>
        </p:nvSpPr>
        <p:spPr>
          <a:xfrm>
            <a:off x="589613" y="2819817"/>
            <a:ext cx="11602387" cy="2387600"/>
          </a:xfrm>
        </p:spPr>
        <p:txBody>
          <a:bodyPr>
            <a:noAutofit/>
          </a:bodyPr>
          <a:lstStyle/>
          <a:p>
            <a:pPr algn="l"/>
            <a:r>
              <a:rPr lang="pt-BR" sz="2400" dirty="0"/>
              <a:t>Materiais, quando submetidos a carregamentos cíclicos, podem inicialmente responder</a:t>
            </a:r>
            <a:br>
              <a:rPr lang="pt-BR" sz="2400" dirty="0"/>
            </a:br>
            <a:r>
              <a:rPr lang="pt-BR" sz="2400" dirty="0"/>
              <a:t>plasticamente e, após uma determinada quantidade de ciclos de carregamento, passar</a:t>
            </a:r>
            <a:br>
              <a:rPr lang="pt-BR" sz="2400" dirty="0"/>
            </a:br>
            <a:r>
              <a:rPr lang="pt-BR" sz="2400" dirty="0"/>
              <a:t>a ter uma resposta perfeitamente elástica. A esta transição de comportamento se dá o</a:t>
            </a:r>
            <a:br>
              <a:rPr lang="pt-BR" sz="2400" dirty="0"/>
            </a:br>
            <a:r>
              <a:rPr lang="pt-BR" sz="2400" dirty="0"/>
              <a:t>nome de </a:t>
            </a:r>
            <a:r>
              <a:rPr lang="pt-BR" sz="2400" b="1" dirty="0" err="1"/>
              <a:t>shakedown</a:t>
            </a:r>
            <a:br>
              <a:rPr lang="pt-BR" sz="2400" dirty="0"/>
            </a:br>
            <a:br>
              <a:rPr lang="pt-BR" sz="2400" dirty="0"/>
            </a:br>
            <a:br>
              <a:rPr lang="pt-BR" sz="2400" dirty="0"/>
            </a:br>
            <a:r>
              <a:rPr lang="pt-BR" sz="2400" dirty="0"/>
              <a:t>Uma das aplicações que pode se beneficiar de uma análise</a:t>
            </a:r>
            <a:br>
              <a:rPr lang="pt-BR" sz="2400" dirty="0"/>
            </a:br>
            <a:r>
              <a:rPr lang="pt-BR" sz="2400" b="1" dirty="0" err="1"/>
              <a:t>shakedown</a:t>
            </a:r>
            <a:r>
              <a:rPr lang="pt-BR" sz="2400" b="1" dirty="0"/>
              <a:t> </a:t>
            </a:r>
            <a:r>
              <a:rPr lang="pt-BR" sz="2400" dirty="0"/>
              <a:t>é o contato roda-trilho de uma ferrovia.</a:t>
            </a:r>
            <a:br>
              <a:rPr lang="pt-BR" sz="2400" dirty="0"/>
            </a:br>
            <a:br>
              <a:rPr lang="pt-BR" sz="2400" dirty="0"/>
            </a:br>
            <a:br>
              <a:rPr lang="pt-BR" sz="2400" dirty="0"/>
            </a:br>
            <a:endParaRPr lang="pt-BR" sz="2400" dirty="0"/>
          </a:p>
        </p:txBody>
      </p:sp>
      <p:sp>
        <p:nvSpPr>
          <p:cNvPr id="3" name="Subtítulo 2">
            <a:extLst>
              <a:ext uri="{FF2B5EF4-FFF2-40B4-BE49-F238E27FC236}">
                <a16:creationId xmlns:a16="http://schemas.microsoft.com/office/drawing/2014/main" id="{3023C102-D9C6-40BE-80FB-FC0BD85AA597}"/>
              </a:ext>
            </a:extLst>
          </p:cNvPr>
          <p:cNvSpPr>
            <a:spLocks noGrp="1"/>
          </p:cNvSpPr>
          <p:nvPr>
            <p:ph type="subTitle" idx="1"/>
          </p:nvPr>
        </p:nvSpPr>
        <p:spPr>
          <a:xfrm>
            <a:off x="0" y="5322159"/>
            <a:ext cx="9144000" cy="1655762"/>
          </a:xfrm>
        </p:spPr>
        <p:txBody>
          <a:bodyPr>
            <a:normAutofit/>
          </a:bodyPr>
          <a:lstStyle/>
          <a:p>
            <a:r>
              <a:rPr lang="pt-BR" sz="1600" dirty="0"/>
              <a:t>Referência: ESTUDO NUMÉRICO DO EFEITO DE PROPRIEDADES MECÂNICAS E DO ATRITO</a:t>
            </a:r>
          </a:p>
          <a:p>
            <a:r>
              <a:rPr lang="pt-BR" sz="1600" dirty="0"/>
              <a:t>NO FENÔMENO DE SHAKEDOWN</a:t>
            </a:r>
          </a:p>
          <a:p>
            <a:r>
              <a:rPr lang="pt-BR" sz="1600" dirty="0"/>
              <a:t>ESTUDO DE CASO: CONTATO ESFERA-PLANO SUBMETIDO A CARREGAMENTO CÍCLICO : RODRIGO PEREIRA GONÇALVES</a:t>
            </a:r>
          </a:p>
        </p:txBody>
      </p:sp>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spTree>
    <p:extLst>
      <p:ext uri="{BB962C8B-B14F-4D97-AF65-F5344CB8AC3E}">
        <p14:creationId xmlns:p14="http://schemas.microsoft.com/office/powerpoint/2010/main" val="1077289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sp>
        <p:nvSpPr>
          <p:cNvPr id="9" name="Retângulo 8">
            <a:extLst>
              <a:ext uri="{FF2B5EF4-FFF2-40B4-BE49-F238E27FC236}">
                <a16:creationId xmlns:a16="http://schemas.microsoft.com/office/drawing/2014/main" id="{F364D4EF-84C7-394F-9EE5-1C1EC0814F02}"/>
              </a:ext>
            </a:extLst>
          </p:cNvPr>
          <p:cNvSpPr/>
          <p:nvPr/>
        </p:nvSpPr>
        <p:spPr>
          <a:xfrm>
            <a:off x="1259175" y="1161419"/>
            <a:ext cx="9323882" cy="3785652"/>
          </a:xfrm>
          <a:prstGeom prst="rect">
            <a:avLst/>
          </a:prstGeom>
        </p:spPr>
        <p:txBody>
          <a:bodyPr wrap="square">
            <a:spAutoFit/>
          </a:bodyPr>
          <a:lstStyle/>
          <a:p>
            <a:r>
              <a:rPr lang="pt-BR" sz="2400" dirty="0"/>
              <a:t>A primeira passagem de um carregamento que exceda o limite elástico do material de um ou de ambos os corpos em contato dá origem a três efeitos separados, cada um dos quais tende a inibir a deformação plástica em ciclos de carregamento subsequentes e contribuem para o acontecimento do </a:t>
            </a:r>
            <a:r>
              <a:rPr lang="pt-BR" sz="2400" dirty="0" err="1"/>
              <a:t>shakedown</a:t>
            </a:r>
            <a:r>
              <a:rPr lang="pt-BR" sz="2400" dirty="0"/>
              <a:t> (KAPOUR e JOHNSON, 1992): </a:t>
            </a:r>
          </a:p>
          <a:p>
            <a:endParaRPr lang="pt-BR" sz="2400" dirty="0"/>
          </a:p>
          <a:p>
            <a:r>
              <a:rPr lang="pt-BR" sz="2400" dirty="0"/>
              <a:t>(</a:t>
            </a:r>
            <a:r>
              <a:rPr lang="pt-BR" sz="2400" dirty="0" err="1"/>
              <a:t>i</a:t>
            </a:r>
            <a:r>
              <a:rPr lang="pt-BR" sz="2400" dirty="0"/>
              <a:t>) Tensões residuais são introduzidas; </a:t>
            </a:r>
          </a:p>
          <a:p>
            <a:r>
              <a:rPr lang="pt-BR" sz="2400" dirty="0"/>
              <a:t>(</a:t>
            </a:r>
            <a:r>
              <a:rPr lang="pt-BR" sz="2400" dirty="0" err="1"/>
              <a:t>ii</a:t>
            </a:r>
            <a:r>
              <a:rPr lang="pt-BR" sz="2400" dirty="0"/>
              <a:t>) O material pode encruar e; </a:t>
            </a:r>
          </a:p>
          <a:p>
            <a:r>
              <a:rPr lang="pt-BR" sz="2400" dirty="0"/>
              <a:t>(</a:t>
            </a:r>
            <a:r>
              <a:rPr lang="pt-BR" sz="2400" dirty="0" err="1"/>
              <a:t>iii</a:t>
            </a:r>
            <a:r>
              <a:rPr lang="pt-BR" sz="2400" dirty="0"/>
              <a:t>) A área de contato pode mudar, possibilitando uma redução na pressão de contato. </a:t>
            </a:r>
          </a:p>
        </p:txBody>
      </p:sp>
      <p:sp>
        <p:nvSpPr>
          <p:cNvPr id="10" name="Retângulo 9">
            <a:extLst>
              <a:ext uri="{FF2B5EF4-FFF2-40B4-BE49-F238E27FC236}">
                <a16:creationId xmlns:a16="http://schemas.microsoft.com/office/drawing/2014/main" id="{D84E70B5-1E74-BC46-B8B2-1D4E4A528E4F}"/>
              </a:ext>
            </a:extLst>
          </p:cNvPr>
          <p:cNvSpPr/>
          <p:nvPr/>
        </p:nvSpPr>
        <p:spPr>
          <a:xfrm>
            <a:off x="1089285" y="5246875"/>
            <a:ext cx="10013430" cy="1200329"/>
          </a:xfrm>
          <a:prstGeom prst="rect">
            <a:avLst/>
          </a:prstGeom>
        </p:spPr>
        <p:txBody>
          <a:bodyPr wrap="square">
            <a:spAutoFit/>
          </a:bodyPr>
          <a:lstStyle/>
          <a:p>
            <a:r>
              <a:rPr lang="pt-BR" sz="2400" dirty="0"/>
              <a:t>Outro parâmetro que influencia no fenômeno </a:t>
            </a:r>
            <a:r>
              <a:rPr lang="pt-BR" sz="2400" dirty="0" err="1"/>
              <a:t>shakedown</a:t>
            </a:r>
            <a:r>
              <a:rPr lang="pt-BR" sz="2400" dirty="0"/>
              <a:t> é o atrito. De maneira geral, um </a:t>
            </a:r>
            <a:r>
              <a:rPr lang="pt-BR" sz="2400" dirty="0" err="1"/>
              <a:t>tribossistema</a:t>
            </a:r>
            <a:r>
              <a:rPr lang="pt-BR" sz="2400" dirty="0"/>
              <a:t> que possui um maior coeficiente de atrito tende a apresentar um menor limite </a:t>
            </a:r>
            <a:r>
              <a:rPr lang="pt-BR" sz="2400" dirty="0" err="1"/>
              <a:t>shakedown</a:t>
            </a:r>
            <a:r>
              <a:rPr lang="pt-BR" sz="2400" dirty="0"/>
              <a:t> </a:t>
            </a:r>
          </a:p>
        </p:txBody>
      </p:sp>
    </p:spTree>
    <p:extLst>
      <p:ext uri="{BB962C8B-B14F-4D97-AF65-F5344CB8AC3E}">
        <p14:creationId xmlns:p14="http://schemas.microsoft.com/office/powerpoint/2010/main" val="1082011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pic>
        <p:nvPicPr>
          <p:cNvPr id="5" name="Espaço Reservado para Conteúdo 4" descr="Uma imagem contendo texto, mapa&#10;&#10;Descrição gerada automaticamente">
            <a:extLst>
              <a:ext uri="{FF2B5EF4-FFF2-40B4-BE49-F238E27FC236}">
                <a16:creationId xmlns:a16="http://schemas.microsoft.com/office/drawing/2014/main" id="{73FECF8F-1AFB-5445-8E2D-6540DBC66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494" y="853328"/>
            <a:ext cx="8441012" cy="5571067"/>
          </a:xfrm>
          <a:prstGeom prst="rect">
            <a:avLst/>
          </a:prstGeom>
        </p:spPr>
      </p:pic>
    </p:spTree>
    <p:extLst>
      <p:ext uri="{BB962C8B-B14F-4D97-AF65-F5344CB8AC3E}">
        <p14:creationId xmlns:p14="http://schemas.microsoft.com/office/powerpoint/2010/main" val="420634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sp>
        <p:nvSpPr>
          <p:cNvPr id="6" name="Rectangle 2">
            <a:extLst>
              <a:ext uri="{FF2B5EF4-FFF2-40B4-BE49-F238E27FC236}">
                <a16:creationId xmlns:a16="http://schemas.microsoft.com/office/drawing/2014/main" id="{05EB819B-F754-A549-A510-EC8BFB1C5745}"/>
              </a:ext>
            </a:extLst>
          </p:cNvPr>
          <p:cNvSpPr>
            <a:spLocks noChangeArrowheads="1"/>
          </p:cNvSpPr>
          <p:nvPr/>
        </p:nvSpPr>
        <p:spPr bwMode="auto">
          <a:xfrm>
            <a:off x="2717257" y="615413"/>
            <a:ext cx="8988557" cy="178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200" b="1" dirty="0">
                <a:latin typeface="Arial" pitchFamily="34" charset="0"/>
                <a:cs typeface="Arial" pitchFamily="34" charset="0"/>
              </a:rPr>
              <a:t>Efeito do encruamento</a:t>
            </a:r>
          </a:p>
          <a:p>
            <a:pPr algn="just" eaLnBrk="1" hangingPunct="1"/>
            <a:endParaRPr lang="pt-BR" altLang="pt-BR" sz="2200" dirty="0">
              <a:latin typeface="Arial" pitchFamily="34" charset="0"/>
              <a:cs typeface="Arial" pitchFamily="34" charset="0"/>
            </a:endParaRPr>
          </a:p>
          <a:p>
            <a:pPr algn="just" eaLnBrk="1" hangingPunct="1"/>
            <a:r>
              <a:rPr lang="pt-BR" altLang="pt-BR" sz="2200" dirty="0">
                <a:latin typeface="Arial" pitchFamily="34" charset="0"/>
                <a:cs typeface="Arial" pitchFamily="34" charset="0"/>
              </a:rPr>
              <a:t>Pode ser isotrópico ou não. Mais comumente o maior encruamento ocorre na direção do carregamento, o que é relevante em operações de conformação e é conhecido com encruamento cinemático.</a:t>
            </a:r>
          </a:p>
        </p:txBody>
      </p:sp>
      <p:pic>
        <p:nvPicPr>
          <p:cNvPr id="7" name="Picture 12" descr="E:\Pós-Graduação\Comportamento Mecânico\Figuras Aula 2\Scan0038.tif">
            <a:extLst>
              <a:ext uri="{FF2B5EF4-FFF2-40B4-BE49-F238E27FC236}">
                <a16:creationId xmlns:a16="http://schemas.microsoft.com/office/drawing/2014/main" id="{F3457994-27A6-1347-8D6A-8C55B8A93F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62"/>
          <a:stretch/>
        </p:blipFill>
        <p:spPr bwMode="auto">
          <a:xfrm>
            <a:off x="4001502" y="2525347"/>
            <a:ext cx="6552406" cy="39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395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pic>
        <p:nvPicPr>
          <p:cNvPr id="3" name="Espaço Reservado para Conteúdo 4" descr="Uma imagem contendo objeto&#10;&#10;Descrição gerada automaticamente">
            <a:extLst>
              <a:ext uri="{FF2B5EF4-FFF2-40B4-BE49-F238E27FC236}">
                <a16:creationId xmlns:a16="http://schemas.microsoft.com/office/drawing/2014/main" id="{EDBE98AF-AEA5-D642-A0CD-0CA1C826B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2" y="1899798"/>
            <a:ext cx="6210925" cy="3547697"/>
          </a:xfrm>
          <a:prstGeom prst="rect">
            <a:avLst/>
          </a:prstGeom>
        </p:spPr>
      </p:pic>
      <p:pic>
        <p:nvPicPr>
          <p:cNvPr id="5" name="Espaço Reservado para Conteúdo 4" descr="Uma imagem contendo texto, mapa&#10;&#10;Descrição gerada automaticamente">
            <a:extLst>
              <a:ext uri="{FF2B5EF4-FFF2-40B4-BE49-F238E27FC236}">
                <a16:creationId xmlns:a16="http://schemas.microsoft.com/office/drawing/2014/main" id="{51F8B82A-664B-DE46-8607-F345D49A2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17" y="1919796"/>
            <a:ext cx="5333399" cy="3507703"/>
          </a:xfrm>
          <a:prstGeom prst="rect">
            <a:avLst/>
          </a:prstGeom>
        </p:spPr>
      </p:pic>
      <p:pic>
        <p:nvPicPr>
          <p:cNvPr id="2" name="Imagem 1">
            <a:extLst>
              <a:ext uri="{FF2B5EF4-FFF2-40B4-BE49-F238E27FC236}">
                <a16:creationId xmlns:a16="http://schemas.microsoft.com/office/drawing/2014/main" id="{DC89420D-9AB0-C54A-A863-387B947CC8EF}"/>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1980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22AB9CC-425B-3B44-8050-E4D1B7CE3382}"/>
              </a:ext>
            </a:extLst>
          </p:cNvPr>
          <p:cNvSpPr txBox="1"/>
          <p:nvPr/>
        </p:nvSpPr>
        <p:spPr>
          <a:xfrm>
            <a:off x="4169168" y="0"/>
            <a:ext cx="2323072" cy="461665"/>
          </a:xfrm>
          <a:prstGeom prst="rect">
            <a:avLst/>
          </a:prstGeom>
          <a:noFill/>
        </p:spPr>
        <p:txBody>
          <a:bodyPr wrap="none" rtlCol="0">
            <a:spAutoFit/>
          </a:bodyPr>
          <a:lstStyle/>
          <a:p>
            <a:r>
              <a:rPr lang="en-US" sz="2400" b="1" dirty="0"/>
              <a:t>Work-hardening </a:t>
            </a:r>
          </a:p>
        </p:txBody>
      </p:sp>
      <p:sp>
        <p:nvSpPr>
          <p:cNvPr id="6" name="Título 1">
            <a:extLst>
              <a:ext uri="{FF2B5EF4-FFF2-40B4-BE49-F238E27FC236}">
                <a16:creationId xmlns:a16="http://schemas.microsoft.com/office/drawing/2014/main" id="{018A899E-E1A9-FD45-9A83-7FFF270FD8F6}"/>
              </a:ext>
            </a:extLst>
          </p:cNvPr>
          <p:cNvSpPr txBox="1">
            <a:spLocks/>
          </p:cNvSpPr>
          <p:nvPr/>
        </p:nvSpPr>
        <p:spPr>
          <a:xfrm>
            <a:off x="238594" y="-20111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dirty="0"/>
              <a:t>Efeito </a:t>
            </a:r>
            <a:r>
              <a:rPr lang="pt-BR" sz="3200" dirty="0" err="1"/>
              <a:t>Bauschinger</a:t>
            </a:r>
            <a:endParaRPr lang="pt-BR" sz="3200" dirty="0"/>
          </a:p>
        </p:txBody>
      </p:sp>
      <p:sp>
        <p:nvSpPr>
          <p:cNvPr id="7" name="Espaço Reservado para Conteúdo 2">
            <a:extLst>
              <a:ext uri="{FF2B5EF4-FFF2-40B4-BE49-F238E27FC236}">
                <a16:creationId xmlns:a16="http://schemas.microsoft.com/office/drawing/2014/main" id="{DF42EC0E-E97F-8246-A788-D35CBBC5539C}"/>
              </a:ext>
            </a:extLst>
          </p:cNvPr>
          <p:cNvSpPr txBox="1">
            <a:spLocks/>
          </p:cNvSpPr>
          <p:nvPr/>
        </p:nvSpPr>
        <p:spPr>
          <a:xfrm>
            <a:off x="519514" y="1666069"/>
            <a:ext cx="472315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BR" dirty="0"/>
              <a:t>A deformação plástica em uma direção irá afetar a resposta na outra direção. A translação da elipse de Von </a:t>
            </a:r>
            <a:r>
              <a:rPr lang="pt-BR" dirty="0" err="1"/>
              <a:t>Mises</a:t>
            </a:r>
            <a:r>
              <a:rPr lang="pt-BR" dirty="0"/>
              <a:t> afeta esta relação (encruamento cinemático)  . A elipse irá se movimentar na direção que o material está sendo tensionado . Com isso o material que colocado em condições de tensão , terá uma redução na resistência à compressão </a:t>
            </a:r>
          </a:p>
        </p:txBody>
      </p:sp>
      <p:pic>
        <p:nvPicPr>
          <p:cNvPr id="3" name="Imagem 2" descr="Diagrama, Desenho técnico&#10;&#10;Descrição gerada automaticamente">
            <a:extLst>
              <a:ext uri="{FF2B5EF4-FFF2-40B4-BE49-F238E27FC236}">
                <a16:creationId xmlns:a16="http://schemas.microsoft.com/office/drawing/2014/main" id="{108C8A7B-FA18-A242-BE4C-51C4F49C95FF}"/>
              </a:ext>
            </a:extLst>
          </p:cNvPr>
          <p:cNvPicPr>
            <a:picLocks noChangeAspect="1"/>
          </p:cNvPicPr>
          <p:nvPr/>
        </p:nvPicPr>
        <p:blipFill>
          <a:blip r:embed="rId2"/>
          <a:stretch>
            <a:fillRect/>
          </a:stretch>
        </p:blipFill>
        <p:spPr>
          <a:xfrm>
            <a:off x="6492240" y="1124446"/>
            <a:ext cx="4914209" cy="5192372"/>
          </a:xfrm>
          <a:prstGeom prst="rect">
            <a:avLst/>
          </a:prstGeom>
        </p:spPr>
      </p:pic>
    </p:spTree>
    <p:extLst>
      <p:ext uri="{BB962C8B-B14F-4D97-AF65-F5344CB8AC3E}">
        <p14:creationId xmlns:p14="http://schemas.microsoft.com/office/powerpoint/2010/main" val="3920151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37</a:t>
            </a:fld>
            <a:endParaRPr lang="en-US" dirty="0"/>
          </a:p>
        </p:txBody>
      </p:sp>
      <p:pic>
        <p:nvPicPr>
          <p:cNvPr id="5" name="Picture 24" descr="E:\Pós-Graduação\Comportamento Mecânico\Figuras Aula 2\Scan0028.tif">
            <a:extLst>
              <a:ext uri="{FF2B5EF4-FFF2-40B4-BE49-F238E27FC236}">
                <a16:creationId xmlns:a16="http://schemas.microsoft.com/office/drawing/2014/main" id="{89B55478-A6AC-C04D-B28D-43AA5F32A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69588"/>
            <a:ext cx="5166116" cy="651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5A6D527E-BD6E-2243-88DB-87829163A968}"/>
              </a:ext>
            </a:extLst>
          </p:cNvPr>
          <p:cNvSpPr txBox="1"/>
          <p:nvPr/>
        </p:nvSpPr>
        <p:spPr>
          <a:xfrm>
            <a:off x="506252" y="2967334"/>
            <a:ext cx="1580882" cy="461665"/>
          </a:xfrm>
          <a:prstGeom prst="rect">
            <a:avLst/>
          </a:prstGeom>
          <a:noFill/>
        </p:spPr>
        <p:txBody>
          <a:bodyPr wrap="none" rtlCol="0">
            <a:spAutoFit/>
          </a:bodyPr>
          <a:lstStyle/>
          <a:p>
            <a:r>
              <a:rPr lang="en-US" sz="2400" b="1" dirty="0"/>
              <a:t>Strain rate </a:t>
            </a:r>
          </a:p>
        </p:txBody>
      </p:sp>
    </p:spTree>
    <p:extLst>
      <p:ext uri="{BB962C8B-B14F-4D97-AF65-F5344CB8AC3E}">
        <p14:creationId xmlns:p14="http://schemas.microsoft.com/office/powerpoint/2010/main" val="251826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38</a:t>
            </a:fld>
            <a:endParaRPr lang="en-US" dirty="0"/>
          </a:p>
        </p:txBody>
      </p:sp>
      <p:pic>
        <p:nvPicPr>
          <p:cNvPr id="5" name="Imagem 2">
            <a:extLst>
              <a:ext uri="{FF2B5EF4-FFF2-40B4-BE49-F238E27FC236}">
                <a16:creationId xmlns:a16="http://schemas.microsoft.com/office/drawing/2014/main" id="{70BA189E-7F23-154F-AFB4-BB786C8D3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6" y="2038413"/>
            <a:ext cx="5770411" cy="376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AE92D013-2B1D-B343-A760-F52C88A0AC74}"/>
              </a:ext>
            </a:extLst>
          </p:cNvPr>
          <p:cNvSpPr>
            <a:spLocks noChangeArrowheads="1"/>
          </p:cNvSpPr>
          <p:nvPr/>
        </p:nvSpPr>
        <p:spPr bwMode="auto">
          <a:xfrm>
            <a:off x="0" y="5830887"/>
            <a:ext cx="645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pt-BR" altLang="pt-BR" sz="2000" b="1" dirty="0">
                <a:latin typeface="Arial" panose="020B0604020202020204" pitchFamily="34" charset="0"/>
                <a:ea typeface="Calibri" panose="020F0502020204030204" pitchFamily="34" charset="0"/>
                <a:cs typeface="Arial" panose="020B0604020202020204" pitchFamily="34" charset="0"/>
              </a:rPr>
              <a:t>- </a:t>
            </a:r>
            <a:r>
              <a:rPr lang="pt-BR" altLang="pt-BR" sz="2000" dirty="0">
                <a:latin typeface="Arial" panose="020B0604020202020204" pitchFamily="34" charset="0"/>
                <a:ea typeface="Calibri" panose="020F0502020204030204" pitchFamily="34" charset="0"/>
                <a:cs typeface="Arial" panose="020B0604020202020204" pitchFamily="34" charset="0"/>
              </a:rPr>
              <a:t> Compara</a:t>
            </a:r>
            <a:r>
              <a:rPr lang="pt-BR" altLang="pt-BR" sz="2000" dirty="0">
                <a:latin typeface="Calibri" panose="020F0502020204030204" pitchFamily="34" charset="0"/>
                <a:ea typeface="Calibri" panose="020F0502020204030204" pitchFamily="34" charset="0"/>
                <a:cs typeface="Arial" panose="020B0604020202020204" pitchFamily="34" charset="0"/>
              </a:rPr>
              <a:t>ç</a:t>
            </a:r>
            <a:r>
              <a:rPr lang="pt-BR" altLang="pt-BR" sz="2000" dirty="0">
                <a:latin typeface="Arial" panose="020B0604020202020204" pitchFamily="34" charset="0"/>
                <a:ea typeface="Calibri" panose="020F0502020204030204" pitchFamily="34" charset="0"/>
                <a:cs typeface="Arial" panose="020B0604020202020204" pitchFamily="34" charset="0"/>
              </a:rPr>
              <a:t>ão entre os ensaios de tra</a:t>
            </a:r>
            <a:r>
              <a:rPr lang="pt-BR" altLang="pt-BR" sz="2000" dirty="0">
                <a:latin typeface="Calibri" panose="020F0502020204030204" pitchFamily="34" charset="0"/>
                <a:ea typeface="Calibri" panose="020F0502020204030204" pitchFamily="34" charset="0"/>
                <a:cs typeface="Arial" panose="020B0604020202020204" pitchFamily="34" charset="0"/>
              </a:rPr>
              <a:t>ç</a:t>
            </a:r>
            <a:r>
              <a:rPr lang="pt-BR" altLang="pt-BR" sz="2000" dirty="0">
                <a:latin typeface="Arial" panose="020B0604020202020204" pitchFamily="34" charset="0"/>
                <a:ea typeface="Calibri" panose="020F0502020204030204" pitchFamily="34" charset="0"/>
                <a:cs typeface="Arial" panose="020B0604020202020204" pitchFamily="34" charset="0"/>
              </a:rPr>
              <a:t>ão e barra de </a:t>
            </a:r>
            <a:r>
              <a:rPr lang="pt-BR" altLang="pt-BR" sz="2000" dirty="0" err="1">
                <a:latin typeface="Arial" panose="020B0604020202020204" pitchFamily="34" charset="0"/>
                <a:ea typeface="Calibri" panose="020F0502020204030204" pitchFamily="34" charset="0"/>
                <a:cs typeface="Arial" panose="020B0604020202020204" pitchFamily="34" charset="0"/>
              </a:rPr>
              <a:t>Hopkinson</a:t>
            </a:r>
            <a:r>
              <a:rPr lang="pt-BR" altLang="pt-BR" sz="2000" dirty="0">
                <a:latin typeface="Arial" panose="020B0604020202020204" pitchFamily="34" charset="0"/>
                <a:ea typeface="Calibri" panose="020F0502020204030204" pitchFamily="34" charset="0"/>
                <a:cs typeface="Arial" panose="020B0604020202020204" pitchFamily="34" charset="0"/>
              </a:rPr>
              <a:t> (GONZ</a:t>
            </a:r>
            <a:r>
              <a:rPr lang="pt-BR" altLang="pt-BR" sz="2000" dirty="0">
                <a:latin typeface="Calibri" panose="020F0502020204030204" pitchFamily="34" charset="0"/>
                <a:ea typeface="Calibri" panose="020F0502020204030204" pitchFamily="34" charset="0"/>
                <a:cs typeface="Arial" panose="020B0604020202020204" pitchFamily="34" charset="0"/>
              </a:rPr>
              <a:t>Á</a:t>
            </a:r>
            <a:r>
              <a:rPr lang="pt-BR" altLang="pt-BR" sz="2000" dirty="0">
                <a:latin typeface="Arial" panose="020B0604020202020204" pitchFamily="34" charset="0"/>
                <a:ea typeface="Calibri" panose="020F0502020204030204" pitchFamily="34" charset="0"/>
                <a:cs typeface="Arial" panose="020B0604020202020204" pitchFamily="34" charset="0"/>
              </a:rPr>
              <a:t>LEZ SANTOS, 2008)</a:t>
            </a:r>
            <a:endParaRPr lang="pt-BR" altLang="pt-BR" sz="2000" dirty="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2D339A35-F54E-5244-A4E3-C6D85CA5922C}"/>
              </a:ext>
            </a:extLst>
          </p:cNvPr>
          <p:cNvSpPr txBox="1"/>
          <p:nvPr/>
        </p:nvSpPr>
        <p:spPr>
          <a:xfrm>
            <a:off x="3011457" y="270817"/>
            <a:ext cx="1580882" cy="461665"/>
          </a:xfrm>
          <a:prstGeom prst="rect">
            <a:avLst/>
          </a:prstGeom>
          <a:noFill/>
        </p:spPr>
        <p:txBody>
          <a:bodyPr wrap="none" rtlCol="0">
            <a:spAutoFit/>
          </a:bodyPr>
          <a:lstStyle/>
          <a:p>
            <a:r>
              <a:rPr lang="en-US" sz="2400" b="1" dirty="0"/>
              <a:t>Strain rate </a:t>
            </a:r>
          </a:p>
        </p:txBody>
      </p:sp>
      <p:pic>
        <p:nvPicPr>
          <p:cNvPr id="8" name="Picture 2">
            <a:extLst>
              <a:ext uri="{FF2B5EF4-FFF2-40B4-BE49-F238E27FC236}">
                <a16:creationId xmlns:a16="http://schemas.microsoft.com/office/drawing/2014/main" id="{DF0A911A-2C6A-5144-95FC-1A444C117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206" y="4042003"/>
            <a:ext cx="4624691" cy="238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ABCFCD7F-DF9B-B14B-8E5F-F81A6DDDC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945" y="46775"/>
            <a:ext cx="3599679" cy="40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774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39</a:t>
            </a:fld>
            <a:endParaRPr lang="en-US" dirty="0"/>
          </a:p>
        </p:txBody>
      </p:sp>
      <p:sp>
        <p:nvSpPr>
          <p:cNvPr id="5" name="Rectangle 6">
            <a:extLst>
              <a:ext uri="{FF2B5EF4-FFF2-40B4-BE49-F238E27FC236}">
                <a16:creationId xmlns:a16="http://schemas.microsoft.com/office/drawing/2014/main" id="{05FE2C79-C331-EA4C-83B7-63DAD4D6AF9A}"/>
              </a:ext>
            </a:extLst>
          </p:cNvPr>
          <p:cNvSpPr>
            <a:spLocks noChangeArrowheads="1"/>
          </p:cNvSpPr>
          <p:nvPr/>
        </p:nvSpPr>
        <p:spPr bwMode="auto">
          <a:xfrm>
            <a:off x="3276600" y="656462"/>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dirty="0">
                <a:cs typeface="Times New Roman" panose="02020603050405020304" pitchFamily="18" charset="0"/>
              </a:rPr>
              <a:t>Relações mais gerais que relacionam a taxa de deformação com efeitos térmicos podem ser descritas, que são chamadas equações constitutivas (relacionam tensão e deformação).</a:t>
            </a:r>
          </a:p>
          <a:p>
            <a:pPr algn="just" eaLnBrk="1" hangingPunct="1"/>
            <a:endParaRPr lang="pt-BR" altLang="pt-BR" sz="2000" dirty="0">
              <a:cs typeface="Times New Roman" panose="02020603050405020304" pitchFamily="18" charset="0"/>
            </a:endParaRPr>
          </a:p>
        </p:txBody>
      </p:sp>
      <p:sp>
        <p:nvSpPr>
          <p:cNvPr id="6" name="Rectangle 10">
            <a:extLst>
              <a:ext uri="{FF2B5EF4-FFF2-40B4-BE49-F238E27FC236}">
                <a16:creationId xmlns:a16="http://schemas.microsoft.com/office/drawing/2014/main" id="{38294B5A-840B-CA48-B9FC-1C3C11AA6959}"/>
              </a:ext>
            </a:extLst>
          </p:cNvPr>
          <p:cNvSpPr>
            <a:spLocks noChangeArrowheads="1"/>
          </p:cNvSpPr>
          <p:nvPr/>
        </p:nvSpPr>
        <p:spPr bwMode="auto">
          <a:xfrm>
            <a:off x="1003126" y="4618037"/>
            <a:ext cx="965026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dirty="0">
                <a:cs typeface="Times New Roman" panose="02020603050405020304" pitchFamily="18" charset="0"/>
              </a:rPr>
              <a:t>onde: </a:t>
            </a:r>
            <a:r>
              <a:rPr lang="pt-BR" altLang="pt-BR" sz="2000" dirty="0" err="1">
                <a:cs typeface="Times New Roman" panose="02020603050405020304" pitchFamily="18" charset="0"/>
              </a:rPr>
              <a:t>K</a:t>
            </a:r>
            <a:r>
              <a:rPr lang="pt-BR" altLang="pt-BR" sz="2000" dirty="0">
                <a:cs typeface="Times New Roman" panose="02020603050405020304" pitchFamily="18" charset="0"/>
              </a:rPr>
              <a:t>, C, </a:t>
            </a:r>
            <a:r>
              <a:rPr lang="pt-BR" altLang="pt-BR" sz="2000" dirty="0" err="1">
                <a:cs typeface="Times New Roman" panose="02020603050405020304" pitchFamily="18" charset="0"/>
              </a:rPr>
              <a:t>n</a:t>
            </a:r>
            <a:r>
              <a:rPr lang="pt-BR" altLang="pt-BR" sz="2000" dirty="0">
                <a:cs typeface="Times New Roman" panose="02020603050405020304" pitchFamily="18" charset="0"/>
              </a:rPr>
              <a:t> e m são</a:t>
            </a:r>
            <a:r>
              <a:rPr lang="pt-BR" altLang="pt-BR" sz="2000" dirty="0">
                <a:cs typeface="Times New Roman" panose="02020603050405020304" pitchFamily="18" charset="0"/>
                <a:sym typeface="Symbol" pitchFamily="2" charset="2"/>
              </a:rPr>
              <a:t> parâmetros empíricos do material; </a:t>
            </a:r>
            <a:r>
              <a:rPr lang="pt-BR" altLang="pt-BR" sz="2000" dirty="0" err="1">
                <a:cs typeface="Times New Roman" panose="02020603050405020304" pitchFamily="18" charset="0"/>
                <a:sym typeface="Symbol" pitchFamily="2" charset="2"/>
              </a:rPr>
              <a:t>Tr</a:t>
            </a:r>
            <a:r>
              <a:rPr lang="pt-BR" altLang="pt-BR" sz="2000" dirty="0">
                <a:cs typeface="Times New Roman" panose="02020603050405020304" pitchFamily="18" charset="0"/>
                <a:sym typeface="Symbol" pitchFamily="2" charset="2"/>
              </a:rPr>
              <a:t> é a temperatura</a:t>
            </a:r>
          </a:p>
          <a:p>
            <a:pPr algn="just" eaLnBrk="1" hangingPunct="1"/>
            <a:endParaRPr lang="pt-BR" altLang="pt-BR" sz="2000" dirty="0">
              <a:cs typeface="Times New Roman" panose="02020603050405020304" pitchFamily="18" charset="0"/>
              <a:sym typeface="Symbol" pitchFamily="2" charset="2"/>
            </a:endParaRPr>
          </a:p>
          <a:p>
            <a:pPr algn="just" eaLnBrk="1" hangingPunct="1"/>
            <a:r>
              <a:rPr lang="pt-BR" altLang="pt-BR" sz="2000" dirty="0">
                <a:cs typeface="Times New Roman" panose="02020603050405020304" pitchFamily="18" charset="0"/>
                <a:sym typeface="Symbol" pitchFamily="2" charset="2"/>
              </a:rPr>
              <a:t> de referência e </a:t>
            </a:r>
            <a:r>
              <a:rPr lang="pt-BR" altLang="pt-BR" sz="2000" dirty="0" err="1">
                <a:cs typeface="Times New Roman" panose="02020603050405020304" pitchFamily="18" charset="0"/>
                <a:sym typeface="Symbol" pitchFamily="2" charset="2"/>
              </a:rPr>
              <a:t>Tm</a:t>
            </a:r>
            <a:r>
              <a:rPr lang="pt-BR" altLang="pt-BR" sz="2000" dirty="0">
                <a:cs typeface="Times New Roman" panose="02020603050405020304" pitchFamily="18" charset="0"/>
                <a:sym typeface="Symbol" pitchFamily="2" charset="2"/>
              </a:rPr>
              <a:t> é a temperatura de fusão.        Taxa de deformação de</a:t>
            </a:r>
          </a:p>
          <a:p>
            <a:pPr algn="just" eaLnBrk="1" hangingPunct="1"/>
            <a:endParaRPr lang="pt-BR" altLang="pt-BR" sz="2000" dirty="0">
              <a:cs typeface="Times New Roman" panose="02020603050405020304" pitchFamily="18" charset="0"/>
              <a:sym typeface="Symbol" pitchFamily="2" charset="2"/>
            </a:endParaRPr>
          </a:p>
          <a:p>
            <a:pPr algn="just" eaLnBrk="1" hangingPunct="1"/>
            <a:r>
              <a:rPr lang="pt-BR" altLang="pt-BR" sz="2000" dirty="0">
                <a:cs typeface="Times New Roman" panose="02020603050405020304" pitchFamily="18" charset="0"/>
                <a:sym typeface="Symbol" pitchFamily="2" charset="2"/>
              </a:rPr>
              <a:t> referência e            taxa de deformação. </a:t>
            </a:r>
          </a:p>
          <a:p>
            <a:endParaRPr lang="pt-BR" altLang="pt-BR" sz="2000" dirty="0">
              <a:cs typeface="Times New Roman" panose="02020603050405020304" pitchFamily="18" charset="0"/>
              <a:sym typeface="Symbol" pitchFamily="2" charset="2"/>
            </a:endParaRPr>
          </a:p>
        </p:txBody>
      </p:sp>
      <p:graphicFrame>
        <p:nvGraphicFramePr>
          <p:cNvPr id="7" name="Object 12">
            <a:extLst>
              <a:ext uri="{FF2B5EF4-FFF2-40B4-BE49-F238E27FC236}">
                <a16:creationId xmlns:a16="http://schemas.microsoft.com/office/drawing/2014/main" id="{289120DB-E03F-474F-A357-2241A8D94AAC}"/>
              </a:ext>
            </a:extLst>
          </p:cNvPr>
          <p:cNvGraphicFramePr>
            <a:graphicFrameLocks noChangeAspect="1"/>
          </p:cNvGraphicFramePr>
          <p:nvPr>
            <p:extLst>
              <p:ext uri="{D42A27DB-BD31-4B8C-83A1-F6EECF244321}">
                <p14:modId xmlns:p14="http://schemas.microsoft.com/office/powerpoint/2010/main" val="4179029644"/>
              </p:ext>
            </p:extLst>
          </p:nvPr>
        </p:nvGraphicFramePr>
        <p:xfrm>
          <a:off x="2016045" y="1967737"/>
          <a:ext cx="8406653" cy="1920875"/>
        </p:xfrm>
        <a:graphic>
          <a:graphicData uri="http://schemas.openxmlformats.org/presentationml/2006/ole">
            <mc:AlternateContent xmlns:mc="http://schemas.openxmlformats.org/markup-compatibility/2006">
              <mc:Choice xmlns:v="urn:schemas-microsoft-com:vml" Requires="v">
                <p:oleObj spid="_x0000_s15403" r:id="rId4" imgW="102108000" imgH="23406100" progId="Equation.3">
                  <p:embed/>
                </p:oleObj>
              </mc:Choice>
              <mc:Fallback>
                <p:oleObj r:id="rId4" imgW="102108000" imgH="23406100" progId="Equation.3">
                  <p:embed/>
                  <p:pic>
                    <p:nvPicPr>
                      <p:cNvPr id="22530" name="Object 12">
                        <a:extLst>
                          <a:ext uri="{FF2B5EF4-FFF2-40B4-BE49-F238E27FC236}">
                            <a16:creationId xmlns:a16="http://schemas.microsoft.com/office/drawing/2014/main" id="{8CB1B9D6-4D59-914B-AE5A-E4E1D2264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045" y="1967737"/>
                        <a:ext cx="8406653" cy="1920875"/>
                      </a:xfrm>
                      <a:prstGeom prst="rect">
                        <a:avLst/>
                      </a:prstGeom>
                      <a:noFill/>
                    </p:spPr>
                  </p:pic>
                </p:oleObj>
              </mc:Fallback>
            </mc:AlternateContent>
          </a:graphicData>
        </a:graphic>
      </p:graphicFrame>
      <p:graphicFrame>
        <p:nvGraphicFramePr>
          <p:cNvPr id="8" name="Object 16">
            <a:extLst>
              <a:ext uri="{FF2B5EF4-FFF2-40B4-BE49-F238E27FC236}">
                <a16:creationId xmlns:a16="http://schemas.microsoft.com/office/drawing/2014/main" id="{1FF4347A-E274-B84F-93D6-894D8F1CCDB6}"/>
              </a:ext>
            </a:extLst>
          </p:cNvPr>
          <p:cNvGraphicFramePr>
            <a:graphicFrameLocks noChangeAspect="1"/>
          </p:cNvGraphicFramePr>
          <p:nvPr>
            <p:extLst>
              <p:ext uri="{D42A27DB-BD31-4B8C-83A1-F6EECF244321}">
                <p14:modId xmlns:p14="http://schemas.microsoft.com/office/powerpoint/2010/main" val="98706838"/>
              </p:ext>
            </p:extLst>
          </p:nvPr>
        </p:nvGraphicFramePr>
        <p:xfrm>
          <a:off x="5685773" y="4938891"/>
          <a:ext cx="410227" cy="688034"/>
        </p:xfrm>
        <a:graphic>
          <a:graphicData uri="http://schemas.openxmlformats.org/presentationml/2006/ole">
            <mc:AlternateContent xmlns:mc="http://schemas.openxmlformats.org/markup-compatibility/2006">
              <mc:Choice xmlns:v="urn:schemas-microsoft-com:vml" Requires="v">
                <p:oleObj spid="_x0000_s15404" r:id="rId6" imgW="6438900" imgH="12001500" progId="Equation.3">
                  <p:embed/>
                </p:oleObj>
              </mc:Choice>
              <mc:Fallback>
                <p:oleObj r:id="rId6" imgW="6438900" imgH="12001500" progId="Equation.3">
                  <p:embed/>
                  <p:pic>
                    <p:nvPicPr>
                      <p:cNvPr id="22532" name="Object 16">
                        <a:extLst>
                          <a:ext uri="{FF2B5EF4-FFF2-40B4-BE49-F238E27FC236}">
                            <a16:creationId xmlns:a16="http://schemas.microsoft.com/office/drawing/2014/main" id="{C4EE2041-C51E-5C47-BE38-62AE40229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5773" y="4938891"/>
                        <a:ext cx="410227" cy="688034"/>
                      </a:xfrm>
                      <a:prstGeom prst="rect">
                        <a:avLst/>
                      </a:prstGeom>
                      <a:noFill/>
                    </p:spPr>
                  </p:pic>
                </p:oleObj>
              </mc:Fallback>
            </mc:AlternateContent>
          </a:graphicData>
        </a:graphic>
      </p:graphicFrame>
      <p:graphicFrame>
        <p:nvGraphicFramePr>
          <p:cNvPr id="10" name="Object 14">
            <a:extLst>
              <a:ext uri="{FF2B5EF4-FFF2-40B4-BE49-F238E27FC236}">
                <a16:creationId xmlns:a16="http://schemas.microsoft.com/office/drawing/2014/main" id="{6AF8AB57-0094-AC40-8228-C8FBA4290CBF}"/>
              </a:ext>
            </a:extLst>
          </p:cNvPr>
          <p:cNvGraphicFramePr>
            <a:graphicFrameLocks noChangeAspect="1"/>
          </p:cNvGraphicFramePr>
          <p:nvPr>
            <p:extLst>
              <p:ext uri="{D42A27DB-BD31-4B8C-83A1-F6EECF244321}">
                <p14:modId xmlns:p14="http://schemas.microsoft.com/office/powerpoint/2010/main" val="820370580"/>
              </p:ext>
            </p:extLst>
          </p:nvPr>
        </p:nvGraphicFramePr>
        <p:xfrm>
          <a:off x="2624203" y="5626925"/>
          <a:ext cx="244633" cy="644604"/>
        </p:xfrm>
        <a:graphic>
          <a:graphicData uri="http://schemas.openxmlformats.org/presentationml/2006/ole">
            <mc:AlternateContent xmlns:mc="http://schemas.openxmlformats.org/markup-compatibility/2006">
              <mc:Choice xmlns:v="urn:schemas-microsoft-com:vml" Requires="v">
                <p:oleObj spid="_x0000_s15405" r:id="rId8" imgW="4102100" imgH="10528300" progId="Equation.3">
                  <p:embed/>
                </p:oleObj>
              </mc:Choice>
              <mc:Fallback>
                <p:oleObj r:id="rId8" imgW="4102100" imgH="10528300" progId="Equation.3">
                  <p:embed/>
                  <p:pic>
                    <p:nvPicPr>
                      <p:cNvPr id="22531" name="Object 14">
                        <a:extLst>
                          <a:ext uri="{FF2B5EF4-FFF2-40B4-BE49-F238E27FC236}">
                            <a16:creationId xmlns:a16="http://schemas.microsoft.com/office/drawing/2014/main" id="{72315395-82A9-1841-8DD6-F0F664D533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4203" y="5626925"/>
                        <a:ext cx="244633" cy="644604"/>
                      </a:xfrm>
                      <a:prstGeom prst="rect">
                        <a:avLst/>
                      </a:prstGeom>
                      <a:noFill/>
                    </p:spPr>
                  </p:pic>
                </p:oleObj>
              </mc:Fallback>
            </mc:AlternateContent>
          </a:graphicData>
        </a:graphic>
      </p:graphicFrame>
    </p:spTree>
    <p:extLst>
      <p:ext uri="{BB962C8B-B14F-4D97-AF65-F5344CB8AC3E}">
        <p14:creationId xmlns:p14="http://schemas.microsoft.com/office/powerpoint/2010/main" val="49217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0" y="2228671"/>
            <a:ext cx="3732967" cy="1200329"/>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pic>
        <p:nvPicPr>
          <p:cNvPr id="7" name="Imagem 6" descr="Diagrama, Desenho técnico&#10;&#10;Descrição gerada automaticamente">
            <a:extLst>
              <a:ext uri="{FF2B5EF4-FFF2-40B4-BE49-F238E27FC236}">
                <a16:creationId xmlns:a16="http://schemas.microsoft.com/office/drawing/2014/main" id="{D1585710-C016-B440-BE1B-B61765D1B5E4}"/>
              </a:ext>
            </a:extLst>
          </p:cNvPr>
          <p:cNvPicPr>
            <a:picLocks noChangeAspect="1"/>
          </p:cNvPicPr>
          <p:nvPr/>
        </p:nvPicPr>
        <p:blipFill>
          <a:blip r:embed="rId3"/>
          <a:stretch>
            <a:fillRect/>
          </a:stretch>
        </p:blipFill>
        <p:spPr>
          <a:xfrm>
            <a:off x="2721567" y="110789"/>
            <a:ext cx="6748866" cy="6245561"/>
          </a:xfrm>
          <a:prstGeom prst="rect">
            <a:avLst/>
          </a:prstGeom>
        </p:spPr>
      </p:pic>
      <p:sp>
        <p:nvSpPr>
          <p:cNvPr id="8" name="Retângulo 7">
            <a:extLst>
              <a:ext uri="{FF2B5EF4-FFF2-40B4-BE49-F238E27FC236}">
                <a16:creationId xmlns:a16="http://schemas.microsoft.com/office/drawing/2014/main" id="{40825140-AEE7-9247-BA5C-50981906AE43}"/>
              </a:ext>
            </a:extLst>
          </p:cNvPr>
          <p:cNvSpPr/>
          <p:nvPr/>
        </p:nvSpPr>
        <p:spPr>
          <a:xfrm>
            <a:off x="0" y="4213045"/>
            <a:ext cx="2850460" cy="461665"/>
          </a:xfrm>
          <a:prstGeom prst="rect">
            <a:avLst/>
          </a:prstGeom>
        </p:spPr>
        <p:txBody>
          <a:bodyPr wrap="none">
            <a:spAutoFit/>
          </a:bodyPr>
          <a:lstStyle/>
          <a:p>
            <a:r>
              <a:rPr lang="pt-BR" sz="2400" b="1" dirty="0" err="1">
                <a:latin typeface="Times" pitchFamily="2" charset="0"/>
              </a:rPr>
              <a:t>Elastic</a:t>
            </a:r>
            <a:r>
              <a:rPr lang="pt-BR" sz="2400" b="1" dirty="0">
                <a:latin typeface="Times" pitchFamily="2" charset="0"/>
              </a:rPr>
              <a:t> </a:t>
            </a:r>
            <a:r>
              <a:rPr lang="pt-BR" sz="2400" b="1" dirty="0" err="1">
                <a:latin typeface="Times" pitchFamily="2" charset="0"/>
              </a:rPr>
              <a:t>deformation</a:t>
            </a:r>
            <a:r>
              <a:rPr lang="pt-BR" sz="2400" b="1" dirty="0">
                <a:latin typeface="Times" pitchFamily="2" charset="0"/>
              </a:rPr>
              <a:t> </a:t>
            </a:r>
            <a:endParaRPr lang="pt-BR" sz="2400" b="1" dirty="0"/>
          </a:p>
        </p:txBody>
      </p:sp>
      <p:sp>
        <p:nvSpPr>
          <p:cNvPr id="9" name="Retângulo 8">
            <a:extLst>
              <a:ext uri="{FF2B5EF4-FFF2-40B4-BE49-F238E27FC236}">
                <a16:creationId xmlns:a16="http://schemas.microsoft.com/office/drawing/2014/main" id="{583BF33B-F8A6-5240-91D4-FB15442E671A}"/>
              </a:ext>
            </a:extLst>
          </p:cNvPr>
          <p:cNvSpPr/>
          <p:nvPr/>
        </p:nvSpPr>
        <p:spPr>
          <a:xfrm>
            <a:off x="9639923" y="3985881"/>
            <a:ext cx="2202306" cy="2031325"/>
          </a:xfrm>
          <a:prstGeom prst="rect">
            <a:avLst/>
          </a:prstGeom>
        </p:spPr>
        <p:txBody>
          <a:bodyPr wrap="square">
            <a:spAutoFit/>
          </a:bodyPr>
          <a:lstStyle/>
          <a:p>
            <a:r>
              <a:rPr lang="pt-BR" dirty="0" err="1">
                <a:latin typeface="Times" pitchFamily="2" charset="0"/>
              </a:rPr>
              <a:t>Creep</a:t>
            </a:r>
            <a:r>
              <a:rPr lang="pt-BR" dirty="0">
                <a:latin typeface="Times" pitchFamily="2" charset="0"/>
              </a:rPr>
              <a:t>: </a:t>
            </a:r>
            <a:r>
              <a:rPr lang="pt-BR" dirty="0" err="1">
                <a:latin typeface="Times" pitchFamily="2" charset="0"/>
              </a:rPr>
              <a:t>These</a:t>
            </a:r>
            <a:r>
              <a:rPr lang="pt-BR" dirty="0">
                <a:latin typeface="Times" pitchFamily="2" charset="0"/>
              </a:rPr>
              <a:t> </a:t>
            </a:r>
            <a:r>
              <a:rPr lang="pt-BR" dirty="0" err="1">
                <a:latin typeface="Times" pitchFamily="2" charset="0"/>
              </a:rPr>
              <a:t>models</a:t>
            </a:r>
            <a:r>
              <a:rPr lang="pt-BR" dirty="0">
                <a:latin typeface="Times" pitchFamily="2" charset="0"/>
              </a:rPr>
              <a:t> are </a:t>
            </a:r>
            <a:r>
              <a:rPr lang="pt-BR" dirty="0" err="1">
                <a:latin typeface="Times" pitchFamily="2" charset="0"/>
              </a:rPr>
              <a:t>expressed</a:t>
            </a:r>
            <a:r>
              <a:rPr lang="pt-BR" dirty="0">
                <a:latin typeface="Times" pitchFamily="2" charset="0"/>
              </a:rPr>
              <a:t> in </a:t>
            </a:r>
            <a:r>
              <a:rPr lang="pt-BR" dirty="0" err="1">
                <a:latin typeface="Times" pitchFamily="2" charset="0"/>
              </a:rPr>
              <a:t>terms</a:t>
            </a:r>
            <a:r>
              <a:rPr lang="pt-BR" dirty="0">
                <a:latin typeface="Times" pitchFamily="2" charset="0"/>
              </a:rPr>
              <a:t> </a:t>
            </a:r>
            <a:r>
              <a:rPr lang="pt-BR" dirty="0" err="1">
                <a:latin typeface="Times" pitchFamily="2" charset="0"/>
              </a:rPr>
              <a:t>of</a:t>
            </a:r>
            <a:r>
              <a:rPr lang="pt-BR" dirty="0">
                <a:latin typeface="Times" pitchFamily="2" charset="0"/>
              </a:rPr>
              <a:t> stress </a:t>
            </a:r>
            <a:r>
              <a:rPr lang="pt-BR" dirty="0" err="1">
                <a:latin typeface="Times" pitchFamily="2" charset="0"/>
              </a:rPr>
              <a:t>and</a:t>
            </a:r>
            <a:r>
              <a:rPr lang="pt-BR" dirty="0">
                <a:latin typeface="Times" pitchFamily="2" charset="0"/>
              </a:rPr>
              <a:t> </a:t>
            </a:r>
            <a:r>
              <a:rPr lang="pt-BR" dirty="0" err="1">
                <a:latin typeface="Times" pitchFamily="2" charset="0"/>
              </a:rPr>
              <a:t>strain</a:t>
            </a:r>
            <a:r>
              <a:rPr lang="pt-BR" dirty="0">
                <a:latin typeface="Times" pitchFamily="2" charset="0"/>
              </a:rPr>
              <a:t>, </a:t>
            </a:r>
            <a:r>
              <a:rPr lang="pt-BR" dirty="0" err="1">
                <a:latin typeface="Times" pitchFamily="2" charset="0"/>
              </a:rPr>
              <a:t>so</a:t>
            </a:r>
            <a:r>
              <a:rPr lang="pt-BR" dirty="0">
                <a:latin typeface="Times" pitchFamily="2" charset="0"/>
              </a:rPr>
              <a:t> </a:t>
            </a:r>
            <a:r>
              <a:rPr lang="pt-BR" dirty="0" err="1">
                <a:latin typeface="Times" pitchFamily="2" charset="0"/>
              </a:rPr>
              <a:t>that</a:t>
            </a:r>
            <a:r>
              <a:rPr lang="pt-BR" dirty="0">
                <a:latin typeface="Times" pitchFamily="2" charset="0"/>
              </a:rPr>
              <a:t> </a:t>
            </a:r>
            <a:r>
              <a:rPr lang="pt-BR" dirty="0" err="1">
                <a:latin typeface="Times" pitchFamily="2" charset="0"/>
              </a:rPr>
              <a:t>springs</a:t>
            </a:r>
            <a:r>
              <a:rPr lang="pt-BR" dirty="0">
                <a:latin typeface="Times" pitchFamily="2" charset="0"/>
              </a:rPr>
              <a:t> </a:t>
            </a:r>
            <a:r>
              <a:rPr lang="pt-BR" dirty="0" err="1">
                <a:latin typeface="Times" pitchFamily="2" charset="0"/>
              </a:rPr>
              <a:t>deform</a:t>
            </a:r>
            <a:r>
              <a:rPr lang="pt-BR" dirty="0">
                <a:latin typeface="Times" pitchFamily="2" charset="0"/>
              </a:rPr>
              <a:t> </a:t>
            </a:r>
            <a:r>
              <a:rPr lang="pt-BR" dirty="0" err="1">
                <a:latin typeface="Times" pitchFamily="2" charset="0"/>
              </a:rPr>
              <a:t>according</a:t>
            </a:r>
            <a:r>
              <a:rPr lang="pt-BR" dirty="0">
                <a:latin typeface="Times" pitchFamily="2" charset="0"/>
              </a:rPr>
              <a:t> </a:t>
            </a:r>
            <a:r>
              <a:rPr lang="pt-BR" dirty="0" err="1">
                <a:latin typeface="Times" pitchFamily="2" charset="0"/>
              </a:rPr>
              <a:t>to</a:t>
            </a:r>
            <a:r>
              <a:rPr lang="pt-BR" dirty="0">
                <a:latin typeface="Times" pitchFamily="2" charset="0"/>
              </a:rPr>
              <a:t> </a:t>
            </a:r>
            <a:r>
              <a:rPr lang="el-GR" dirty="0">
                <a:latin typeface="RMTMI"/>
              </a:rPr>
              <a:t>ε </a:t>
            </a:r>
            <a:r>
              <a:rPr lang="el-GR" dirty="0">
                <a:latin typeface="MTSY"/>
              </a:rPr>
              <a:t>= </a:t>
            </a:r>
            <a:r>
              <a:rPr lang="el-GR" dirty="0">
                <a:latin typeface="RMTMI"/>
              </a:rPr>
              <a:t>σ/</a:t>
            </a:r>
            <a:r>
              <a:rPr lang="pt-BR" i="1" dirty="0">
                <a:latin typeface="Times" pitchFamily="2" charset="0"/>
              </a:rPr>
              <a:t>E </a:t>
            </a:r>
            <a:r>
              <a:rPr lang="pt-BR" dirty="0" err="1">
                <a:latin typeface="Times" pitchFamily="2" charset="0"/>
              </a:rPr>
              <a:t>and</a:t>
            </a:r>
            <a:r>
              <a:rPr lang="pt-BR" dirty="0">
                <a:latin typeface="Times" pitchFamily="2" charset="0"/>
              </a:rPr>
              <a:t> </a:t>
            </a:r>
            <a:r>
              <a:rPr lang="pt-BR" dirty="0" err="1">
                <a:latin typeface="Times" pitchFamily="2" charset="0"/>
              </a:rPr>
              <a:t>dashpots</a:t>
            </a:r>
            <a:r>
              <a:rPr lang="pt-BR" dirty="0">
                <a:latin typeface="Times" pitchFamily="2" charset="0"/>
              </a:rPr>
              <a:t> </a:t>
            </a:r>
            <a:r>
              <a:rPr lang="pt-BR" dirty="0" err="1">
                <a:latin typeface="Times" pitchFamily="2" charset="0"/>
              </a:rPr>
              <a:t>according</a:t>
            </a:r>
            <a:r>
              <a:rPr lang="pt-BR" dirty="0">
                <a:latin typeface="Times" pitchFamily="2" charset="0"/>
              </a:rPr>
              <a:t> </a:t>
            </a:r>
            <a:r>
              <a:rPr lang="pt-BR" dirty="0" err="1">
                <a:latin typeface="Times" pitchFamily="2" charset="0"/>
              </a:rPr>
              <a:t>to</a:t>
            </a:r>
            <a:r>
              <a:rPr lang="pt-BR" dirty="0">
                <a:latin typeface="Times" pitchFamily="2" charset="0"/>
              </a:rPr>
              <a:t> </a:t>
            </a:r>
            <a:r>
              <a:rPr lang="el-GR" dirty="0">
                <a:latin typeface="RMTMI"/>
              </a:rPr>
              <a:t>ε</a:t>
            </a:r>
            <a:r>
              <a:rPr lang="el-GR" dirty="0">
                <a:latin typeface="MTSY"/>
              </a:rPr>
              <a:t> ̇ = </a:t>
            </a:r>
            <a:r>
              <a:rPr lang="el-GR" dirty="0">
                <a:latin typeface="RMTMI"/>
              </a:rPr>
              <a:t>σ/η</a:t>
            </a:r>
            <a:r>
              <a:rPr lang="el-GR" dirty="0">
                <a:latin typeface="Times" pitchFamily="2" charset="0"/>
              </a:rPr>
              <a:t>. </a:t>
            </a:r>
            <a:endParaRPr lang="el-GR" dirty="0"/>
          </a:p>
        </p:txBody>
      </p:sp>
    </p:spTree>
    <p:extLst>
      <p:ext uri="{BB962C8B-B14F-4D97-AF65-F5344CB8AC3E}">
        <p14:creationId xmlns:p14="http://schemas.microsoft.com/office/powerpoint/2010/main" val="3272193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40</a:t>
            </a:fld>
            <a:endParaRPr lang="en-US" dirty="0"/>
          </a:p>
        </p:txBody>
      </p:sp>
      <p:sp>
        <p:nvSpPr>
          <p:cNvPr id="5" name="Rectangle 11">
            <a:extLst>
              <a:ext uri="{FF2B5EF4-FFF2-40B4-BE49-F238E27FC236}">
                <a16:creationId xmlns:a16="http://schemas.microsoft.com/office/drawing/2014/main" id="{E58D54A1-B23F-F143-AA6B-92D0B638B1CD}"/>
              </a:ext>
            </a:extLst>
          </p:cNvPr>
          <p:cNvSpPr>
            <a:spLocks noChangeArrowheads="1"/>
          </p:cNvSpPr>
          <p:nvPr/>
        </p:nvSpPr>
        <p:spPr bwMode="auto">
          <a:xfrm>
            <a:off x="2784953" y="441325"/>
            <a:ext cx="807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a:cs typeface="Times New Roman" panose="02020603050405020304" pitchFamily="18" charset="0"/>
              </a:rPr>
              <a:t>Efeito da taxa de deformação</a:t>
            </a:r>
          </a:p>
          <a:p>
            <a:pPr algn="just" eaLnBrk="1" hangingPunct="1"/>
            <a:endParaRPr lang="pt-BR" altLang="pt-BR" sz="2000">
              <a:cs typeface="Times New Roman" panose="02020603050405020304" pitchFamily="18" charset="0"/>
            </a:endParaRPr>
          </a:p>
          <a:p>
            <a:pPr algn="just" eaLnBrk="1" hangingPunct="1"/>
            <a:endParaRPr lang="pt-BR" altLang="pt-BR" sz="2000">
              <a:cs typeface="Times New Roman" panose="02020603050405020304" pitchFamily="18" charset="0"/>
            </a:endParaRPr>
          </a:p>
        </p:txBody>
      </p:sp>
      <p:graphicFrame>
        <p:nvGraphicFramePr>
          <p:cNvPr id="6" name="Object 20">
            <a:extLst>
              <a:ext uri="{FF2B5EF4-FFF2-40B4-BE49-F238E27FC236}">
                <a16:creationId xmlns:a16="http://schemas.microsoft.com/office/drawing/2014/main" id="{66CE72D5-7C04-9D4A-8FC9-A844D63DF174}"/>
              </a:ext>
            </a:extLst>
          </p:cNvPr>
          <p:cNvGraphicFramePr>
            <a:graphicFrameLocks noChangeAspect="1"/>
          </p:cNvGraphicFramePr>
          <p:nvPr>
            <p:extLst>
              <p:ext uri="{D42A27DB-BD31-4B8C-83A1-F6EECF244321}">
                <p14:modId xmlns:p14="http://schemas.microsoft.com/office/powerpoint/2010/main" val="3010381037"/>
              </p:ext>
            </p:extLst>
          </p:nvPr>
        </p:nvGraphicFramePr>
        <p:xfrm>
          <a:off x="6061553" y="136525"/>
          <a:ext cx="261938" cy="685800"/>
        </p:xfrm>
        <a:graphic>
          <a:graphicData uri="http://schemas.openxmlformats.org/presentationml/2006/ole">
            <mc:AlternateContent xmlns:mc="http://schemas.openxmlformats.org/markup-compatibility/2006">
              <mc:Choice xmlns:v="urn:schemas-microsoft-com:vml" Requires="v">
                <p:oleObj spid="_x0000_s16445" r:id="rId4" imgW="4102100" imgH="10528300" progId="Equation.3">
                  <p:embed/>
                </p:oleObj>
              </mc:Choice>
              <mc:Fallback>
                <p:oleObj r:id="rId4" imgW="4102100" imgH="10528300" progId="Equation.3">
                  <p:embed/>
                  <p:pic>
                    <p:nvPicPr>
                      <p:cNvPr id="19458" name="Object 20">
                        <a:extLst>
                          <a:ext uri="{FF2B5EF4-FFF2-40B4-BE49-F238E27FC236}">
                            <a16:creationId xmlns:a16="http://schemas.microsoft.com/office/drawing/2014/main" id="{8031ABBA-0D33-4B45-A2FB-508F70EE4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1553" y="136525"/>
                        <a:ext cx="2619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3">
            <a:extLst>
              <a:ext uri="{FF2B5EF4-FFF2-40B4-BE49-F238E27FC236}">
                <a16:creationId xmlns:a16="http://schemas.microsoft.com/office/drawing/2014/main" id="{9B103D19-051E-7D4A-9388-652F5AB63A68}"/>
              </a:ext>
            </a:extLst>
          </p:cNvPr>
          <p:cNvSpPr>
            <a:spLocks noChangeArrowheads="1"/>
          </p:cNvSpPr>
          <p:nvPr/>
        </p:nvSpPr>
        <p:spPr bwMode="auto">
          <a:xfrm>
            <a:off x="3318353" y="1127125"/>
            <a:ext cx="7620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sz="2000">
                <a:cs typeface="Times New Roman" panose="02020603050405020304" pitchFamily="18" charset="0"/>
              </a:rPr>
              <a:t>Os materiais são sensíveis às taxas de deformação. As menores taxas</a:t>
            </a:r>
          </a:p>
          <a:p>
            <a:pPr algn="just" eaLnBrk="1" hangingPunct="1"/>
            <a:endParaRPr lang="pt-BR" altLang="pt-BR" sz="2000">
              <a:cs typeface="Times New Roman" panose="02020603050405020304" pitchFamily="18" charset="0"/>
            </a:endParaRPr>
          </a:p>
          <a:p>
            <a:pPr algn="just" eaLnBrk="1" hangingPunct="1"/>
            <a:r>
              <a:rPr lang="pt-BR" altLang="pt-BR" sz="2000">
                <a:cs typeface="Times New Roman" panose="02020603050405020304" pitchFamily="18" charset="0"/>
              </a:rPr>
              <a:t> correspondem à fluência e testes de relaxação </a:t>
            </a:r>
          </a:p>
          <a:p>
            <a:pPr algn="just" eaLnBrk="1" hangingPunct="1"/>
            <a:endParaRPr lang="pt-BR" altLang="pt-BR" sz="2000">
              <a:cs typeface="Times New Roman" panose="02020603050405020304" pitchFamily="18" charset="0"/>
            </a:endParaRPr>
          </a:p>
          <a:p>
            <a:pPr algn="just" eaLnBrk="1" hangingPunct="1"/>
            <a:r>
              <a:rPr lang="pt-BR" altLang="pt-BR" sz="2000">
                <a:cs typeface="Times New Roman" panose="02020603050405020304" pitchFamily="18" charset="0"/>
              </a:rPr>
              <a:t> Em taxas da ordem de  10</a:t>
            </a:r>
            <a:r>
              <a:rPr lang="pt-BR" altLang="pt-BR" sz="2000" baseline="30000">
                <a:cs typeface="Times New Roman" panose="02020603050405020304" pitchFamily="18" charset="0"/>
              </a:rPr>
              <a:t>2</a:t>
            </a:r>
            <a:r>
              <a:rPr lang="pt-BR" altLang="pt-BR" sz="2000">
                <a:cs typeface="Times New Roman" panose="02020603050405020304" pitchFamily="18" charset="0"/>
              </a:rPr>
              <a:t>s</a:t>
            </a:r>
            <a:r>
              <a:rPr lang="pt-BR" altLang="pt-BR" sz="2000" baseline="30000">
                <a:cs typeface="Times New Roman" panose="02020603050405020304" pitchFamily="18" charset="0"/>
              </a:rPr>
              <a:t>-1</a:t>
            </a:r>
            <a:r>
              <a:rPr lang="pt-BR" altLang="pt-BR" sz="2000">
                <a:cs typeface="Times New Roman" panose="02020603050405020304" pitchFamily="18" charset="0"/>
              </a:rPr>
              <a:t> corresponde à taxa de propagação de uma onde de choque através do material (propagação de trincas).</a:t>
            </a:r>
          </a:p>
          <a:p>
            <a:pPr algn="just"/>
            <a:r>
              <a:rPr lang="pt-BR" altLang="pt-BR" sz="2000">
                <a:cs typeface="Times New Roman" panose="02020603050405020304" pitchFamily="18" charset="0"/>
              </a:rPr>
              <a:t> </a:t>
            </a:r>
          </a:p>
          <a:p>
            <a:pPr algn="just"/>
            <a:r>
              <a:rPr lang="pt-BR" altLang="pt-BR" sz="2000">
                <a:cs typeface="Times New Roman" panose="02020603050405020304" pitchFamily="18" charset="0"/>
              </a:rPr>
              <a:t>m é chamado de sensibilidade à taxa de deformação e K é uma constante diferente da de Hollomon.</a:t>
            </a:r>
          </a:p>
          <a:p>
            <a:endParaRPr lang="pt-BR" altLang="pt-BR" sz="2000"/>
          </a:p>
        </p:txBody>
      </p:sp>
      <p:graphicFrame>
        <p:nvGraphicFramePr>
          <p:cNvPr id="8" name="Object 22">
            <a:extLst>
              <a:ext uri="{FF2B5EF4-FFF2-40B4-BE49-F238E27FC236}">
                <a16:creationId xmlns:a16="http://schemas.microsoft.com/office/drawing/2014/main" id="{D64E9069-4BE8-F241-8CD6-EE1C0AF23646}"/>
              </a:ext>
            </a:extLst>
          </p:cNvPr>
          <p:cNvGraphicFramePr>
            <a:graphicFrameLocks noChangeAspect="1"/>
          </p:cNvGraphicFramePr>
          <p:nvPr>
            <p:extLst>
              <p:ext uri="{D42A27DB-BD31-4B8C-83A1-F6EECF244321}">
                <p14:modId xmlns:p14="http://schemas.microsoft.com/office/powerpoint/2010/main" val="760392985"/>
              </p:ext>
            </p:extLst>
          </p:nvPr>
        </p:nvGraphicFramePr>
        <p:xfrm>
          <a:off x="8271353" y="1584325"/>
          <a:ext cx="2263775" cy="457200"/>
        </p:xfrm>
        <a:graphic>
          <a:graphicData uri="http://schemas.openxmlformats.org/presentationml/2006/ole">
            <mc:AlternateContent xmlns:mc="http://schemas.openxmlformats.org/markup-compatibility/2006">
              <mc:Choice xmlns:v="urn:schemas-microsoft-com:vml" Requires="v">
                <p:oleObj spid="_x0000_s16446" r:id="rId6" imgW="52082700" imgH="10528300" progId="Equation.3">
                  <p:embed/>
                </p:oleObj>
              </mc:Choice>
              <mc:Fallback>
                <p:oleObj r:id="rId6" imgW="52082700" imgH="10528300" progId="Equation.3">
                  <p:embed/>
                  <p:pic>
                    <p:nvPicPr>
                      <p:cNvPr id="19459" name="Object 22">
                        <a:extLst>
                          <a:ext uri="{FF2B5EF4-FFF2-40B4-BE49-F238E27FC236}">
                            <a16:creationId xmlns:a16="http://schemas.microsoft.com/office/drawing/2014/main" id="{39196C6F-78AE-3A42-99B9-492B9260EB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1353" y="1584325"/>
                        <a:ext cx="22637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24">
            <a:extLst>
              <a:ext uri="{FF2B5EF4-FFF2-40B4-BE49-F238E27FC236}">
                <a16:creationId xmlns:a16="http://schemas.microsoft.com/office/drawing/2014/main" id="{6BF24B11-81EE-5B42-B4AF-E75CB6E45E43}"/>
              </a:ext>
            </a:extLst>
          </p:cNvPr>
          <p:cNvGraphicFramePr>
            <a:graphicFrameLocks noChangeAspect="1"/>
          </p:cNvGraphicFramePr>
          <p:nvPr>
            <p:extLst>
              <p:ext uri="{D42A27DB-BD31-4B8C-83A1-F6EECF244321}">
                <p14:modId xmlns:p14="http://schemas.microsoft.com/office/powerpoint/2010/main" val="4090061738"/>
              </p:ext>
            </p:extLst>
          </p:nvPr>
        </p:nvGraphicFramePr>
        <p:xfrm>
          <a:off x="7128353" y="3800339"/>
          <a:ext cx="2667000" cy="1865313"/>
        </p:xfrm>
        <a:graphic>
          <a:graphicData uri="http://schemas.openxmlformats.org/presentationml/2006/ole">
            <mc:AlternateContent xmlns:mc="http://schemas.openxmlformats.org/markup-compatibility/2006">
              <mc:Choice xmlns:v="urn:schemas-microsoft-com:vml" Requires="v">
                <p:oleObj spid="_x0000_s16447" r:id="rId8" imgW="32181800" imgH="22529800" progId="Equation.3">
                  <p:embed/>
                </p:oleObj>
              </mc:Choice>
              <mc:Fallback>
                <p:oleObj r:id="rId8" imgW="32181800" imgH="22529800" progId="Equation.3">
                  <p:embed/>
                  <p:pic>
                    <p:nvPicPr>
                      <p:cNvPr id="19460" name="Object 24">
                        <a:extLst>
                          <a:ext uri="{FF2B5EF4-FFF2-40B4-BE49-F238E27FC236}">
                            <a16:creationId xmlns:a16="http://schemas.microsoft.com/office/drawing/2014/main" id="{2625736A-BFC8-794F-B3B5-105A7ED972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8353" y="3800339"/>
                        <a:ext cx="2667000" cy="1865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6">
            <a:extLst>
              <a:ext uri="{FF2B5EF4-FFF2-40B4-BE49-F238E27FC236}">
                <a16:creationId xmlns:a16="http://schemas.microsoft.com/office/drawing/2014/main" id="{D720E1D8-F770-7A41-838E-094201B48A86}"/>
              </a:ext>
            </a:extLst>
          </p:cNvPr>
          <p:cNvGraphicFramePr>
            <a:graphicFrameLocks noChangeAspect="1"/>
          </p:cNvGraphicFramePr>
          <p:nvPr>
            <p:extLst>
              <p:ext uri="{D42A27DB-BD31-4B8C-83A1-F6EECF244321}">
                <p14:modId xmlns:p14="http://schemas.microsoft.com/office/powerpoint/2010/main" val="3216136579"/>
              </p:ext>
            </p:extLst>
          </p:nvPr>
        </p:nvGraphicFramePr>
        <p:xfrm>
          <a:off x="2580731" y="4050505"/>
          <a:ext cx="2259013" cy="1154113"/>
        </p:xfrm>
        <a:graphic>
          <a:graphicData uri="http://schemas.openxmlformats.org/presentationml/2006/ole">
            <mc:AlternateContent xmlns:mc="http://schemas.openxmlformats.org/markup-compatibility/2006">
              <mc:Choice xmlns:v="urn:schemas-microsoft-com:vml" Requires="v">
                <p:oleObj spid="_x0000_s16448" r:id="rId10" imgW="23406100" imgH="12001500" progId="Equation.3">
                  <p:embed/>
                </p:oleObj>
              </mc:Choice>
              <mc:Fallback>
                <p:oleObj r:id="rId10" imgW="23406100" imgH="12001500" progId="Equation.3">
                  <p:embed/>
                  <p:pic>
                    <p:nvPicPr>
                      <p:cNvPr id="19461" name="Object 26">
                        <a:extLst>
                          <a:ext uri="{FF2B5EF4-FFF2-40B4-BE49-F238E27FC236}">
                            <a16:creationId xmlns:a16="http://schemas.microsoft.com/office/drawing/2014/main" id="{D4071795-D2A4-CC45-8D36-6923BE509B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0731" y="4050505"/>
                        <a:ext cx="2259013" cy="1154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tângulo 1">
            <a:extLst>
              <a:ext uri="{FF2B5EF4-FFF2-40B4-BE49-F238E27FC236}">
                <a16:creationId xmlns:a16="http://schemas.microsoft.com/office/drawing/2014/main" id="{838018A8-0F13-A24F-93D6-13992FE6BFCC}"/>
              </a:ext>
            </a:extLst>
          </p:cNvPr>
          <p:cNvSpPr/>
          <p:nvPr/>
        </p:nvSpPr>
        <p:spPr>
          <a:xfrm>
            <a:off x="452016" y="5870215"/>
            <a:ext cx="4924746"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=442doLwgyps</a:t>
            </a:r>
          </a:p>
        </p:txBody>
      </p:sp>
    </p:spTree>
    <p:extLst>
      <p:ext uri="{BB962C8B-B14F-4D97-AF65-F5344CB8AC3E}">
        <p14:creationId xmlns:p14="http://schemas.microsoft.com/office/powerpoint/2010/main" val="203020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41</a:t>
            </a:fld>
            <a:endParaRPr lang="en-US" dirty="0"/>
          </a:p>
        </p:txBody>
      </p:sp>
      <p:pic>
        <p:nvPicPr>
          <p:cNvPr id="5" name="Picture 2">
            <a:extLst>
              <a:ext uri="{FF2B5EF4-FFF2-40B4-BE49-F238E27FC236}">
                <a16:creationId xmlns:a16="http://schemas.microsoft.com/office/drawing/2014/main" id="{FB746E1E-8FAB-EA43-93DF-1F0176A3E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362" y="609406"/>
            <a:ext cx="9883438" cy="57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48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42</a:t>
            </a:fld>
            <a:endParaRPr lang="en-US" dirty="0"/>
          </a:p>
        </p:txBody>
      </p:sp>
      <p:sp>
        <p:nvSpPr>
          <p:cNvPr id="6" name="Retângulo 5">
            <a:extLst>
              <a:ext uri="{FF2B5EF4-FFF2-40B4-BE49-F238E27FC236}">
                <a16:creationId xmlns:a16="http://schemas.microsoft.com/office/drawing/2014/main" id="{F916DB38-2F18-FA47-8BD9-28F61A3BEBB6}"/>
              </a:ext>
            </a:extLst>
          </p:cNvPr>
          <p:cNvSpPr/>
          <p:nvPr/>
        </p:nvSpPr>
        <p:spPr>
          <a:xfrm>
            <a:off x="2711323" y="599851"/>
            <a:ext cx="9099196" cy="655776"/>
          </a:xfrm>
          <a:prstGeom prst="rect">
            <a:avLst/>
          </a:prstGeom>
        </p:spPr>
        <p:txBody>
          <a:bodyPr wrap="square" lIns="100794" tIns="50397" rIns="100794" bIns="50397">
            <a:spAutoFit/>
          </a:bodyPr>
          <a:lstStyle/>
          <a:p>
            <a:r>
              <a:rPr lang="pt-BR" dirty="0" err="1">
                <a:solidFill>
                  <a:schemeClr val="tx1"/>
                </a:solidFill>
              </a:rPr>
              <a:t>Conformabilidade</a:t>
            </a:r>
            <a:r>
              <a:rPr lang="pt-BR" dirty="0">
                <a:solidFill>
                  <a:schemeClr val="tx1"/>
                </a:solidFill>
              </a:rPr>
              <a:t>  com função da deformação, taxa de deformação, temperatura e microestrutura (curvas limite de conformação)</a:t>
            </a:r>
          </a:p>
        </p:txBody>
      </p:sp>
      <p:pic>
        <p:nvPicPr>
          <p:cNvPr id="7" name="Imagem 6" descr="c-24-466-9153-17199.jpg">
            <a:extLst>
              <a:ext uri="{FF2B5EF4-FFF2-40B4-BE49-F238E27FC236}">
                <a16:creationId xmlns:a16="http://schemas.microsoft.com/office/drawing/2014/main" id="{52CA76BC-091C-D343-9EA9-5DA7B9A07DA5}"/>
              </a:ext>
            </a:extLst>
          </p:cNvPr>
          <p:cNvPicPr>
            <a:picLocks noChangeAspect="1"/>
          </p:cNvPicPr>
          <p:nvPr/>
        </p:nvPicPr>
        <p:blipFill>
          <a:blip r:embed="rId3" cstate="print"/>
          <a:stretch>
            <a:fillRect/>
          </a:stretch>
        </p:blipFill>
        <p:spPr>
          <a:xfrm>
            <a:off x="6133886" y="2152607"/>
            <a:ext cx="5676633" cy="3232492"/>
          </a:xfrm>
          <a:prstGeom prst="rect">
            <a:avLst/>
          </a:prstGeom>
        </p:spPr>
      </p:pic>
      <p:pic>
        <p:nvPicPr>
          <p:cNvPr id="8" name="Picture 3">
            <a:extLst>
              <a:ext uri="{FF2B5EF4-FFF2-40B4-BE49-F238E27FC236}">
                <a16:creationId xmlns:a16="http://schemas.microsoft.com/office/drawing/2014/main" id="{9E38F441-F55D-BD4E-BB2F-3BE13CA69B59}"/>
              </a:ext>
            </a:extLst>
          </p:cNvPr>
          <p:cNvPicPr>
            <a:picLocks noChangeAspect="1" noChangeArrowheads="1"/>
          </p:cNvPicPr>
          <p:nvPr/>
        </p:nvPicPr>
        <p:blipFill>
          <a:blip r:embed="rId4" cstate="print"/>
          <a:srcRect/>
          <a:stretch>
            <a:fillRect/>
          </a:stretch>
        </p:blipFill>
        <p:spPr bwMode="auto">
          <a:xfrm>
            <a:off x="379253" y="1976762"/>
            <a:ext cx="5138363" cy="3658452"/>
          </a:xfrm>
          <a:prstGeom prst="rect">
            <a:avLst/>
          </a:prstGeom>
          <a:noFill/>
          <a:ln w="9525">
            <a:noFill/>
            <a:miter lim="800000"/>
            <a:headEnd/>
            <a:tailEnd/>
          </a:ln>
        </p:spPr>
      </p:pic>
    </p:spTree>
    <p:extLst>
      <p:ext uri="{BB962C8B-B14F-4D97-AF65-F5344CB8AC3E}">
        <p14:creationId xmlns:p14="http://schemas.microsoft.com/office/powerpoint/2010/main" val="2674983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43</a:t>
            </a:fld>
            <a:endParaRPr lang="en-US" dirty="0"/>
          </a:p>
        </p:txBody>
      </p:sp>
      <p:sp>
        <p:nvSpPr>
          <p:cNvPr id="9" name="Rectangle 11">
            <a:extLst>
              <a:ext uri="{FF2B5EF4-FFF2-40B4-BE49-F238E27FC236}">
                <a16:creationId xmlns:a16="http://schemas.microsoft.com/office/drawing/2014/main" id="{B5F3C43E-0414-0E44-8C54-F7E0C0F323FD}"/>
              </a:ext>
            </a:extLst>
          </p:cNvPr>
          <p:cNvSpPr>
            <a:spLocks noChangeArrowheads="1"/>
          </p:cNvSpPr>
          <p:nvPr/>
        </p:nvSpPr>
        <p:spPr bwMode="auto">
          <a:xfrm>
            <a:off x="1655682" y="363741"/>
            <a:ext cx="3146702" cy="47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pt-BR" b="1" dirty="0">
                <a:latin typeface="Arial" pitchFamily="34" charset="0"/>
                <a:cs typeface="Arial" pitchFamily="34" charset="0"/>
              </a:rPr>
              <a:t>Compressão</a:t>
            </a:r>
            <a:endParaRPr lang="pt-BR" altLang="pt-BR" sz="2200" dirty="0">
              <a:latin typeface="Arial" pitchFamily="34" charset="0"/>
              <a:cs typeface="Arial" pitchFamily="34" charset="0"/>
            </a:endParaRPr>
          </a:p>
        </p:txBody>
      </p:sp>
      <p:pic>
        <p:nvPicPr>
          <p:cNvPr id="10" name="Picture 21" descr="E:\Pós-Graduação\Comportamento Mecânico\Figuras Aula 2\Scan0029.tif">
            <a:extLst>
              <a:ext uri="{FF2B5EF4-FFF2-40B4-BE49-F238E27FC236}">
                <a16:creationId xmlns:a16="http://schemas.microsoft.com/office/drawing/2014/main" id="{919B7A8C-2CAE-DF4E-A1DE-0DD9017A5B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146" y="1191180"/>
            <a:ext cx="4452276" cy="31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E:\Pós-Graduação\Comportamento Mecânico\Figuras Aula 2\Scan0030.tif">
            <a:extLst>
              <a:ext uri="{FF2B5EF4-FFF2-40B4-BE49-F238E27FC236}">
                <a16:creationId xmlns:a16="http://schemas.microsoft.com/office/drawing/2014/main" id="{1909BDEB-F13E-BE47-B761-986B29306A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6440" y="259669"/>
            <a:ext cx="4464496" cy="609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mment 23">
            <a:extLst>
              <a:ext uri="{FF2B5EF4-FFF2-40B4-BE49-F238E27FC236}">
                <a16:creationId xmlns:a16="http://schemas.microsoft.com/office/drawing/2014/main" id="{76C02406-352B-F345-A75C-E06D88022AE3}"/>
              </a:ext>
            </a:extLst>
          </p:cNvPr>
          <p:cNvSpPr>
            <a:spLocks noChangeArrowheads="1"/>
          </p:cNvSpPr>
          <p:nvPr/>
        </p:nvSpPr>
        <p:spPr bwMode="auto">
          <a:xfrm>
            <a:off x="2482755" y="5008077"/>
            <a:ext cx="2016125" cy="134827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lIns="100794" tIns="50397" rIns="100794" bIns="50397">
            <a:spAutoFit/>
          </a:bodyPr>
          <a:lstStyle/>
          <a:p>
            <a:pPr>
              <a:spcBef>
                <a:spcPct val="50000"/>
              </a:spcBef>
              <a:defRPr/>
            </a:pPr>
            <a:r>
              <a:rPr lang="pt-BR" b="1">
                <a:solidFill>
                  <a:srgbClr val="000000"/>
                </a:solidFill>
                <a:latin typeface="Arial" charset="0"/>
              </a:rPr>
              <a:t>Importância da lubrificação-efeito do atrito</a:t>
            </a:r>
            <a:endParaRPr lang="pt-BR">
              <a:solidFill>
                <a:srgbClr val="000000"/>
              </a:solidFill>
              <a:latin typeface="Arial" charset="0"/>
            </a:endParaRPr>
          </a:p>
          <a:p>
            <a:pPr>
              <a:spcBef>
                <a:spcPct val="50000"/>
              </a:spcBef>
              <a:defRPr/>
            </a:pPr>
            <a:endParaRPr lang="pt-BR">
              <a:solidFill>
                <a:srgbClr val="000000"/>
              </a:solidFill>
              <a:latin typeface="Arial" charset="0"/>
            </a:endParaRPr>
          </a:p>
        </p:txBody>
      </p:sp>
      <p:sp>
        <p:nvSpPr>
          <p:cNvPr id="13" name="Line 25">
            <a:extLst>
              <a:ext uri="{FF2B5EF4-FFF2-40B4-BE49-F238E27FC236}">
                <a16:creationId xmlns:a16="http://schemas.microsoft.com/office/drawing/2014/main" id="{82166F0B-C999-F04E-A9C0-BC4537A4D38A}"/>
              </a:ext>
            </a:extLst>
          </p:cNvPr>
          <p:cNvSpPr>
            <a:spLocks noChangeShapeType="1"/>
          </p:cNvSpPr>
          <p:nvPr/>
        </p:nvSpPr>
        <p:spPr bwMode="auto">
          <a:xfrm flipH="1" flipV="1">
            <a:off x="2234239" y="2709463"/>
            <a:ext cx="1256578" cy="229861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pt-BR"/>
          </a:p>
        </p:txBody>
      </p:sp>
    </p:spTree>
    <p:extLst>
      <p:ext uri="{BB962C8B-B14F-4D97-AF65-F5344CB8AC3E}">
        <p14:creationId xmlns:p14="http://schemas.microsoft.com/office/powerpoint/2010/main" val="291517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44</a:t>
            </a:fld>
            <a:endParaRPr lang="en-US" dirty="0"/>
          </a:p>
        </p:txBody>
      </p:sp>
      <p:sp>
        <p:nvSpPr>
          <p:cNvPr id="5" name="Título 1">
            <a:extLst>
              <a:ext uri="{FF2B5EF4-FFF2-40B4-BE49-F238E27FC236}">
                <a16:creationId xmlns:a16="http://schemas.microsoft.com/office/drawing/2014/main" id="{E030B1DE-0CA4-F449-BE21-0AB937F54820}"/>
              </a:ext>
            </a:extLst>
          </p:cNvPr>
          <p:cNvSpPr txBox="1">
            <a:spLocks/>
          </p:cNvSpPr>
          <p:nvPr/>
        </p:nvSpPr>
        <p:spPr>
          <a:xfrm>
            <a:off x="5460034" y="1465285"/>
            <a:ext cx="5165725" cy="3816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2200"/>
              <a:t>Operação de recalque: (a-) disposição de um tarugo entre duas matrizes; (b-) deformação da peça sem a presença de atrito na interface; (c-) deformação da peça com a presença de atrito na interface. Simbologia: D=matriz; B= tarugo; F= força aplicada. (ASM INTERNATIONAL, 1995)</a:t>
            </a:r>
            <a:br>
              <a:rPr lang="pt-BR" sz="2200"/>
            </a:br>
            <a:endParaRPr lang="pt-BR" sz="2200" dirty="0"/>
          </a:p>
        </p:txBody>
      </p:sp>
      <p:pic>
        <p:nvPicPr>
          <p:cNvPr id="6" name="Imagem 5">
            <a:extLst>
              <a:ext uri="{FF2B5EF4-FFF2-40B4-BE49-F238E27FC236}">
                <a16:creationId xmlns:a16="http://schemas.microsoft.com/office/drawing/2014/main" id="{C4B6549E-FD7C-C345-AFFB-9B0ABCBACD39}"/>
              </a:ext>
            </a:extLst>
          </p:cNvPr>
          <p:cNvPicPr/>
          <p:nvPr/>
        </p:nvPicPr>
        <p:blipFill>
          <a:blip r:embed="rId3" cstate="print"/>
          <a:srcRect/>
          <a:stretch>
            <a:fillRect/>
          </a:stretch>
        </p:blipFill>
        <p:spPr bwMode="auto">
          <a:xfrm>
            <a:off x="1787626" y="769690"/>
            <a:ext cx="3240360" cy="5060083"/>
          </a:xfrm>
          <a:prstGeom prst="rect">
            <a:avLst/>
          </a:prstGeom>
          <a:noFill/>
          <a:ln w="9525">
            <a:noFill/>
            <a:miter lim="800000"/>
            <a:headEnd/>
            <a:tailEnd/>
          </a:ln>
        </p:spPr>
      </p:pic>
    </p:spTree>
    <p:extLst>
      <p:ext uri="{BB962C8B-B14F-4D97-AF65-F5344CB8AC3E}">
        <p14:creationId xmlns:p14="http://schemas.microsoft.com/office/powerpoint/2010/main" val="3622684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45</a:t>
            </a:fld>
            <a:endParaRPr lang="en-US" dirty="0"/>
          </a:p>
        </p:txBody>
      </p:sp>
      <p:sp>
        <p:nvSpPr>
          <p:cNvPr id="2" name="Retângulo 1">
            <a:extLst>
              <a:ext uri="{FF2B5EF4-FFF2-40B4-BE49-F238E27FC236}">
                <a16:creationId xmlns:a16="http://schemas.microsoft.com/office/drawing/2014/main" id="{CED43134-4D61-AF4F-B8DB-68FD5C539B21}"/>
              </a:ext>
            </a:extLst>
          </p:cNvPr>
          <p:cNvSpPr/>
          <p:nvPr/>
        </p:nvSpPr>
        <p:spPr>
          <a:xfrm>
            <a:off x="270878" y="6169580"/>
            <a:ext cx="3310522" cy="369332"/>
          </a:xfrm>
          <a:prstGeom prst="rect">
            <a:avLst/>
          </a:prstGeom>
        </p:spPr>
        <p:txBody>
          <a:bodyPr wrap="none">
            <a:spAutoFit/>
          </a:bodyPr>
          <a:lstStyle/>
          <a:p>
            <a:r>
              <a:rPr lang="pt-BR" dirty="0">
                <a:latin typeface="PpmknsGpqgdpAdvTTe45e47d2"/>
              </a:rPr>
              <a:t>DOI 10.1186/s40038-015-0007-5 </a:t>
            </a:r>
            <a:endParaRPr lang="pt-BR" dirty="0"/>
          </a:p>
        </p:txBody>
      </p:sp>
      <p:pic>
        <p:nvPicPr>
          <p:cNvPr id="6" name="Imagem 5">
            <a:extLst>
              <a:ext uri="{FF2B5EF4-FFF2-40B4-BE49-F238E27FC236}">
                <a16:creationId xmlns:a16="http://schemas.microsoft.com/office/drawing/2014/main" id="{4130ADF1-7707-4C45-A7BA-8362DFC48305}"/>
              </a:ext>
            </a:extLst>
          </p:cNvPr>
          <p:cNvPicPr>
            <a:picLocks noChangeAspect="1"/>
          </p:cNvPicPr>
          <p:nvPr/>
        </p:nvPicPr>
        <p:blipFill>
          <a:blip r:embed="rId3"/>
          <a:stretch>
            <a:fillRect/>
          </a:stretch>
        </p:blipFill>
        <p:spPr>
          <a:xfrm>
            <a:off x="1009914" y="3028080"/>
            <a:ext cx="3447267" cy="3005950"/>
          </a:xfrm>
          <a:prstGeom prst="rect">
            <a:avLst/>
          </a:prstGeom>
        </p:spPr>
      </p:pic>
      <p:pic>
        <p:nvPicPr>
          <p:cNvPr id="8" name="Imagem 7" descr="Tabela&#10;&#10;Descrição gerada automaticamente">
            <a:extLst>
              <a:ext uri="{FF2B5EF4-FFF2-40B4-BE49-F238E27FC236}">
                <a16:creationId xmlns:a16="http://schemas.microsoft.com/office/drawing/2014/main" id="{3C41A241-3FDA-EC47-8602-5172720CAC52}"/>
              </a:ext>
            </a:extLst>
          </p:cNvPr>
          <p:cNvPicPr>
            <a:picLocks noChangeAspect="1"/>
          </p:cNvPicPr>
          <p:nvPr/>
        </p:nvPicPr>
        <p:blipFill>
          <a:blip r:embed="rId4"/>
          <a:stretch>
            <a:fillRect/>
          </a:stretch>
        </p:blipFill>
        <p:spPr>
          <a:xfrm>
            <a:off x="270878" y="1351680"/>
            <a:ext cx="5384800" cy="1676400"/>
          </a:xfrm>
          <a:prstGeom prst="rect">
            <a:avLst/>
          </a:prstGeom>
        </p:spPr>
      </p:pic>
      <p:pic>
        <p:nvPicPr>
          <p:cNvPr id="10" name="Imagem 9" descr="Gráfico, Gráfico de linhas&#10;&#10;Descrição gerada automaticamente">
            <a:extLst>
              <a:ext uri="{FF2B5EF4-FFF2-40B4-BE49-F238E27FC236}">
                <a16:creationId xmlns:a16="http://schemas.microsoft.com/office/drawing/2014/main" id="{03BA6FB1-CCFA-1A4A-8DC1-BC4849CB3279}"/>
              </a:ext>
            </a:extLst>
          </p:cNvPr>
          <p:cNvPicPr>
            <a:picLocks noChangeAspect="1"/>
          </p:cNvPicPr>
          <p:nvPr/>
        </p:nvPicPr>
        <p:blipFill>
          <a:blip r:embed="rId5"/>
          <a:stretch>
            <a:fillRect/>
          </a:stretch>
        </p:blipFill>
        <p:spPr>
          <a:xfrm>
            <a:off x="5655678" y="375780"/>
            <a:ext cx="3840291" cy="5556363"/>
          </a:xfrm>
          <a:prstGeom prst="rect">
            <a:avLst/>
          </a:prstGeom>
        </p:spPr>
      </p:pic>
      <p:sp>
        <p:nvSpPr>
          <p:cNvPr id="11" name="CaixaDeTexto 10">
            <a:extLst>
              <a:ext uri="{FF2B5EF4-FFF2-40B4-BE49-F238E27FC236}">
                <a16:creationId xmlns:a16="http://schemas.microsoft.com/office/drawing/2014/main" id="{2B895201-9B65-6247-BD48-915C61D636CD}"/>
              </a:ext>
            </a:extLst>
          </p:cNvPr>
          <p:cNvSpPr txBox="1"/>
          <p:nvPr/>
        </p:nvSpPr>
        <p:spPr>
          <a:xfrm>
            <a:off x="9841981" y="2923128"/>
            <a:ext cx="1890646" cy="461665"/>
          </a:xfrm>
          <a:prstGeom prst="rect">
            <a:avLst/>
          </a:prstGeom>
          <a:noFill/>
        </p:spPr>
        <p:txBody>
          <a:bodyPr wrap="none" rtlCol="0">
            <a:spAutoFit/>
          </a:bodyPr>
          <a:lstStyle/>
          <a:p>
            <a:r>
              <a:rPr lang="en-US" sz="2400" b="1" dirty="0"/>
              <a:t>Temperature </a:t>
            </a:r>
          </a:p>
        </p:txBody>
      </p:sp>
    </p:spTree>
    <p:extLst>
      <p:ext uri="{BB962C8B-B14F-4D97-AF65-F5344CB8AC3E}">
        <p14:creationId xmlns:p14="http://schemas.microsoft.com/office/powerpoint/2010/main" val="547890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46</a:t>
            </a:fld>
            <a:endParaRPr lang="en-US" dirty="0"/>
          </a:p>
        </p:txBody>
      </p:sp>
      <p:sp>
        <p:nvSpPr>
          <p:cNvPr id="5" name="Retângulo 4">
            <a:extLst>
              <a:ext uri="{FF2B5EF4-FFF2-40B4-BE49-F238E27FC236}">
                <a16:creationId xmlns:a16="http://schemas.microsoft.com/office/drawing/2014/main" id="{341B6139-4FD1-4D4D-955E-F28433838DB2}"/>
              </a:ext>
            </a:extLst>
          </p:cNvPr>
          <p:cNvSpPr/>
          <p:nvPr/>
        </p:nvSpPr>
        <p:spPr>
          <a:xfrm>
            <a:off x="4431598" y="402908"/>
            <a:ext cx="3973950" cy="369332"/>
          </a:xfrm>
          <a:prstGeom prst="rect">
            <a:avLst/>
          </a:prstGeom>
        </p:spPr>
        <p:txBody>
          <a:bodyPr wrap="square">
            <a:spAutoFit/>
          </a:bodyPr>
          <a:lstStyle/>
          <a:p>
            <a:r>
              <a:rPr lang="pt-BR" b="1" dirty="0" err="1"/>
              <a:t>Creep</a:t>
            </a:r>
            <a:r>
              <a:rPr lang="pt-BR" b="1" dirty="0"/>
              <a:t> </a:t>
            </a:r>
            <a:r>
              <a:rPr lang="pt-BR" b="1" dirty="0" err="1"/>
              <a:t>and</a:t>
            </a:r>
            <a:r>
              <a:rPr lang="pt-BR" b="1" dirty="0"/>
              <a:t> </a:t>
            </a:r>
            <a:r>
              <a:rPr lang="pt-BR" b="1" dirty="0" err="1"/>
              <a:t>Superplasticity</a:t>
            </a:r>
            <a:endParaRPr lang="pt-BR" dirty="0"/>
          </a:p>
        </p:txBody>
      </p:sp>
      <p:sp>
        <p:nvSpPr>
          <p:cNvPr id="6" name="Retângulo 5">
            <a:extLst>
              <a:ext uri="{FF2B5EF4-FFF2-40B4-BE49-F238E27FC236}">
                <a16:creationId xmlns:a16="http://schemas.microsoft.com/office/drawing/2014/main" id="{055C408E-A9C2-5340-8B1A-4083BF68B903}"/>
              </a:ext>
            </a:extLst>
          </p:cNvPr>
          <p:cNvSpPr/>
          <p:nvPr/>
        </p:nvSpPr>
        <p:spPr>
          <a:xfrm>
            <a:off x="2418389" y="1392198"/>
            <a:ext cx="8434370" cy="4801314"/>
          </a:xfrm>
          <a:prstGeom prst="rect">
            <a:avLst/>
          </a:prstGeom>
        </p:spPr>
        <p:txBody>
          <a:bodyPr wrap="square">
            <a:spAutoFit/>
          </a:bodyPr>
          <a:lstStyle/>
          <a:p>
            <a:r>
              <a:rPr lang="en-US" dirty="0"/>
              <a:t>All of these temperatures are in the range (0.4--0.65) </a:t>
            </a:r>
            <a:r>
              <a:rPr lang="en-US" i="1" dirty="0"/>
              <a:t>Tm, where Tm is</a:t>
            </a:r>
          </a:p>
          <a:p>
            <a:r>
              <a:rPr lang="en-US" dirty="0"/>
              <a:t>the melting point of the material in </a:t>
            </a:r>
            <a:r>
              <a:rPr lang="en-US" dirty="0" err="1"/>
              <a:t>kelvin</a:t>
            </a:r>
            <a:r>
              <a:rPr lang="en-US" dirty="0"/>
              <a:t>.</a:t>
            </a:r>
          </a:p>
          <a:p>
            <a:r>
              <a:rPr lang="en-US" dirty="0"/>
              <a:t>The degradation undergone by materials in these extreme conditions</a:t>
            </a:r>
          </a:p>
          <a:p>
            <a:r>
              <a:rPr lang="en-US" dirty="0"/>
              <a:t>can be classified into two groups:</a:t>
            </a:r>
          </a:p>
          <a:p>
            <a:endParaRPr lang="en-US" dirty="0"/>
          </a:p>
          <a:p>
            <a:r>
              <a:rPr lang="en-US" b="1" dirty="0"/>
              <a:t>1. </a:t>
            </a:r>
            <a:r>
              <a:rPr lang="en-US" b="1" i="1" dirty="0"/>
              <a:t>Mechanical degradation. In spite of initially resisting the applied</a:t>
            </a:r>
          </a:p>
          <a:p>
            <a:r>
              <a:rPr lang="en-US" dirty="0"/>
              <a:t>loads, the material undergoes </a:t>
            </a:r>
            <a:r>
              <a:rPr lang="en-US" dirty="0" err="1"/>
              <a:t>anelastic</a:t>
            </a:r>
            <a:r>
              <a:rPr lang="en-US" dirty="0"/>
              <a:t> deformation; its dimensions</a:t>
            </a:r>
          </a:p>
          <a:p>
            <a:r>
              <a:rPr lang="pt-BR" dirty="0" err="1"/>
              <a:t>change</a:t>
            </a:r>
            <a:r>
              <a:rPr lang="pt-BR" dirty="0"/>
              <a:t> </a:t>
            </a:r>
            <a:r>
              <a:rPr lang="pt-BR" dirty="0" err="1"/>
              <a:t>with</a:t>
            </a:r>
            <a:r>
              <a:rPr lang="pt-BR" dirty="0"/>
              <a:t> time.</a:t>
            </a:r>
          </a:p>
          <a:p>
            <a:endParaRPr lang="pt-BR" dirty="0"/>
          </a:p>
          <a:p>
            <a:r>
              <a:rPr lang="en-US" b="1" dirty="0"/>
              <a:t>2. </a:t>
            </a:r>
            <a:r>
              <a:rPr lang="en-US" b="1" i="1" dirty="0"/>
              <a:t>Chemical degradation. This is due to the reaction of the material</a:t>
            </a:r>
          </a:p>
          <a:p>
            <a:r>
              <a:rPr lang="en-US" dirty="0"/>
              <a:t>with the chemical environment and to the diffusion of external</a:t>
            </a:r>
          </a:p>
          <a:p>
            <a:r>
              <a:rPr lang="en-US" dirty="0"/>
              <a:t>elements into the materials. Chlorination (which affects the properties</a:t>
            </a:r>
          </a:p>
          <a:p>
            <a:r>
              <a:rPr lang="en-US" dirty="0"/>
              <a:t>of </a:t>
            </a:r>
            <a:r>
              <a:rPr lang="en-US" dirty="0" err="1"/>
              <a:t>superalloys</a:t>
            </a:r>
            <a:r>
              <a:rPr lang="en-US" dirty="0"/>
              <a:t> used in jet turbines) and internal oxidation</a:t>
            </a:r>
          </a:p>
          <a:p>
            <a:r>
              <a:rPr lang="en-US" dirty="0"/>
              <a:t>are examples of chemical degradation.</a:t>
            </a:r>
          </a:p>
          <a:p>
            <a:endParaRPr lang="en-US" dirty="0"/>
          </a:p>
          <a:p>
            <a:endParaRPr lang="en-US" dirty="0">
              <a:solidFill>
                <a:srgbClr val="FF0000"/>
              </a:solidFill>
            </a:endParaRPr>
          </a:p>
          <a:p>
            <a:r>
              <a:rPr lang="en-US" dirty="0">
                <a:solidFill>
                  <a:srgbClr val="FF0000"/>
                </a:solidFill>
              </a:rPr>
              <a:t>Diffusion</a:t>
            </a:r>
            <a:endParaRPr lang="pt-BR" dirty="0">
              <a:solidFill>
                <a:srgbClr val="FF0000"/>
              </a:solidFill>
            </a:endParaRPr>
          </a:p>
        </p:txBody>
      </p:sp>
      <p:sp>
        <p:nvSpPr>
          <p:cNvPr id="7" name="CaixaDeTexto 6">
            <a:extLst>
              <a:ext uri="{FF2B5EF4-FFF2-40B4-BE49-F238E27FC236}">
                <a16:creationId xmlns:a16="http://schemas.microsoft.com/office/drawing/2014/main" id="{7370A05F-3EE6-AC46-B505-1DFEE3E26824}"/>
              </a:ext>
            </a:extLst>
          </p:cNvPr>
          <p:cNvSpPr txBox="1"/>
          <p:nvPr/>
        </p:nvSpPr>
        <p:spPr>
          <a:xfrm>
            <a:off x="506252" y="2967334"/>
            <a:ext cx="886781" cy="461665"/>
          </a:xfrm>
          <a:prstGeom prst="rect">
            <a:avLst/>
          </a:prstGeom>
          <a:noFill/>
        </p:spPr>
        <p:txBody>
          <a:bodyPr wrap="none" rtlCol="0">
            <a:spAutoFit/>
          </a:bodyPr>
          <a:lstStyle/>
          <a:p>
            <a:r>
              <a:rPr lang="en-US" sz="2400" b="1" dirty="0"/>
              <a:t>Time </a:t>
            </a:r>
          </a:p>
        </p:txBody>
      </p:sp>
    </p:spTree>
    <p:extLst>
      <p:ext uri="{BB962C8B-B14F-4D97-AF65-F5344CB8AC3E}">
        <p14:creationId xmlns:p14="http://schemas.microsoft.com/office/powerpoint/2010/main" val="240267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47</a:t>
            </a:fld>
            <a:endParaRPr lang="en-US" dirty="0"/>
          </a:p>
        </p:txBody>
      </p:sp>
      <p:pic>
        <p:nvPicPr>
          <p:cNvPr id="5" name="Picture 2">
            <a:extLst>
              <a:ext uri="{FF2B5EF4-FFF2-40B4-BE49-F238E27FC236}">
                <a16:creationId xmlns:a16="http://schemas.microsoft.com/office/drawing/2014/main" id="{0B5E197C-ADD3-5449-BD72-A57B3F9AE264}"/>
              </a:ext>
            </a:extLst>
          </p:cNvPr>
          <p:cNvPicPr>
            <a:picLocks noChangeAspect="1" noChangeArrowheads="1"/>
          </p:cNvPicPr>
          <p:nvPr/>
        </p:nvPicPr>
        <p:blipFill>
          <a:blip r:embed="rId3" cstate="print"/>
          <a:srcRect/>
          <a:stretch>
            <a:fillRect/>
          </a:stretch>
        </p:blipFill>
        <p:spPr bwMode="auto">
          <a:xfrm>
            <a:off x="3443537" y="480645"/>
            <a:ext cx="8748463" cy="731140"/>
          </a:xfrm>
          <a:prstGeom prst="rect">
            <a:avLst/>
          </a:prstGeom>
          <a:noFill/>
          <a:ln w="9525">
            <a:noFill/>
            <a:miter lim="800000"/>
            <a:headEnd/>
            <a:tailEnd/>
          </a:ln>
        </p:spPr>
      </p:pic>
      <p:pic>
        <p:nvPicPr>
          <p:cNvPr id="6" name="Picture 3">
            <a:extLst>
              <a:ext uri="{FF2B5EF4-FFF2-40B4-BE49-F238E27FC236}">
                <a16:creationId xmlns:a16="http://schemas.microsoft.com/office/drawing/2014/main" id="{81E7F7E9-CA18-2944-B25C-F8B45FB17B57}"/>
              </a:ext>
            </a:extLst>
          </p:cNvPr>
          <p:cNvPicPr>
            <a:picLocks noChangeAspect="1" noChangeArrowheads="1"/>
          </p:cNvPicPr>
          <p:nvPr/>
        </p:nvPicPr>
        <p:blipFill>
          <a:blip r:embed="rId4" cstate="print"/>
          <a:srcRect/>
          <a:stretch>
            <a:fillRect/>
          </a:stretch>
        </p:blipFill>
        <p:spPr bwMode="auto">
          <a:xfrm>
            <a:off x="696193" y="1233597"/>
            <a:ext cx="8502087" cy="2736304"/>
          </a:xfrm>
          <a:prstGeom prst="rect">
            <a:avLst/>
          </a:prstGeom>
          <a:noFill/>
          <a:ln w="9525">
            <a:noFill/>
            <a:miter lim="800000"/>
            <a:headEnd/>
            <a:tailEnd/>
          </a:ln>
        </p:spPr>
      </p:pic>
      <p:pic>
        <p:nvPicPr>
          <p:cNvPr id="7" name="Picture 3">
            <a:extLst>
              <a:ext uri="{FF2B5EF4-FFF2-40B4-BE49-F238E27FC236}">
                <a16:creationId xmlns:a16="http://schemas.microsoft.com/office/drawing/2014/main" id="{B3A7F729-11AA-7243-A74F-2AC5CFD914F5}"/>
              </a:ext>
            </a:extLst>
          </p:cNvPr>
          <p:cNvPicPr>
            <a:picLocks noChangeAspect="1" noChangeArrowheads="1"/>
          </p:cNvPicPr>
          <p:nvPr/>
        </p:nvPicPr>
        <p:blipFill>
          <a:blip r:embed="rId5" cstate="print"/>
          <a:srcRect/>
          <a:stretch>
            <a:fillRect/>
          </a:stretch>
        </p:blipFill>
        <p:spPr bwMode="auto">
          <a:xfrm>
            <a:off x="0" y="3949894"/>
            <a:ext cx="5906756" cy="2406456"/>
          </a:xfrm>
          <a:prstGeom prst="rect">
            <a:avLst/>
          </a:prstGeom>
          <a:noFill/>
          <a:ln w="9525">
            <a:noFill/>
            <a:miter lim="800000"/>
            <a:headEnd/>
            <a:tailEnd/>
          </a:ln>
        </p:spPr>
      </p:pic>
      <p:pic>
        <p:nvPicPr>
          <p:cNvPr id="8" name="Picture 4">
            <a:extLst>
              <a:ext uri="{FF2B5EF4-FFF2-40B4-BE49-F238E27FC236}">
                <a16:creationId xmlns:a16="http://schemas.microsoft.com/office/drawing/2014/main" id="{963D70DA-B228-5D49-BD35-AC4631CAC2EA}"/>
              </a:ext>
            </a:extLst>
          </p:cNvPr>
          <p:cNvPicPr>
            <a:picLocks noChangeAspect="1" noChangeArrowheads="1"/>
          </p:cNvPicPr>
          <p:nvPr/>
        </p:nvPicPr>
        <p:blipFill>
          <a:blip r:embed="rId6" cstate="print"/>
          <a:srcRect/>
          <a:stretch>
            <a:fillRect/>
          </a:stretch>
        </p:blipFill>
        <p:spPr bwMode="auto">
          <a:xfrm>
            <a:off x="6469743" y="3831504"/>
            <a:ext cx="5722257" cy="2523041"/>
          </a:xfrm>
          <a:prstGeom prst="rect">
            <a:avLst/>
          </a:prstGeom>
          <a:noFill/>
          <a:ln w="9525">
            <a:noFill/>
            <a:miter lim="800000"/>
            <a:headEnd/>
            <a:tailEnd/>
          </a:ln>
        </p:spPr>
      </p:pic>
    </p:spTree>
    <p:extLst>
      <p:ext uri="{BB962C8B-B14F-4D97-AF65-F5344CB8AC3E}">
        <p14:creationId xmlns:p14="http://schemas.microsoft.com/office/powerpoint/2010/main" val="3461087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48</a:t>
            </a:fld>
            <a:endParaRPr lang="en-US" dirty="0"/>
          </a:p>
        </p:txBody>
      </p:sp>
      <p:pic>
        <p:nvPicPr>
          <p:cNvPr id="5" name="Picture 2">
            <a:extLst>
              <a:ext uri="{FF2B5EF4-FFF2-40B4-BE49-F238E27FC236}">
                <a16:creationId xmlns:a16="http://schemas.microsoft.com/office/drawing/2014/main" id="{915AA2F2-FE39-E24F-9846-3A1177031FF4}"/>
              </a:ext>
            </a:extLst>
          </p:cNvPr>
          <p:cNvPicPr>
            <a:picLocks noChangeAspect="1" noChangeArrowheads="1"/>
          </p:cNvPicPr>
          <p:nvPr/>
        </p:nvPicPr>
        <p:blipFill>
          <a:blip r:embed="rId3" cstate="print"/>
          <a:srcRect/>
          <a:stretch>
            <a:fillRect/>
          </a:stretch>
        </p:blipFill>
        <p:spPr bwMode="auto">
          <a:xfrm>
            <a:off x="1951912" y="936089"/>
            <a:ext cx="9401888" cy="2489298"/>
          </a:xfrm>
          <a:prstGeom prst="rect">
            <a:avLst/>
          </a:prstGeom>
          <a:noFill/>
          <a:ln w="9525">
            <a:noFill/>
            <a:miter lim="800000"/>
            <a:headEnd/>
            <a:tailEnd/>
          </a:ln>
        </p:spPr>
      </p:pic>
      <p:pic>
        <p:nvPicPr>
          <p:cNvPr id="6" name="Picture 3">
            <a:extLst>
              <a:ext uri="{FF2B5EF4-FFF2-40B4-BE49-F238E27FC236}">
                <a16:creationId xmlns:a16="http://schemas.microsoft.com/office/drawing/2014/main" id="{98F5A77B-66AE-EC42-A2AC-071880F070D3}"/>
              </a:ext>
            </a:extLst>
          </p:cNvPr>
          <p:cNvPicPr>
            <a:picLocks noChangeAspect="1" noChangeArrowheads="1"/>
          </p:cNvPicPr>
          <p:nvPr/>
        </p:nvPicPr>
        <p:blipFill>
          <a:blip r:embed="rId4" cstate="print"/>
          <a:srcRect/>
          <a:stretch>
            <a:fillRect/>
          </a:stretch>
        </p:blipFill>
        <p:spPr bwMode="auto">
          <a:xfrm>
            <a:off x="2111602" y="3760907"/>
            <a:ext cx="9241853" cy="2038644"/>
          </a:xfrm>
          <a:prstGeom prst="rect">
            <a:avLst/>
          </a:prstGeom>
          <a:noFill/>
          <a:ln w="9525">
            <a:noFill/>
            <a:miter lim="800000"/>
            <a:headEnd/>
            <a:tailEnd/>
          </a:ln>
        </p:spPr>
      </p:pic>
    </p:spTree>
    <p:extLst>
      <p:ext uri="{BB962C8B-B14F-4D97-AF65-F5344CB8AC3E}">
        <p14:creationId xmlns:p14="http://schemas.microsoft.com/office/powerpoint/2010/main" val="1085642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49</a:t>
            </a:fld>
            <a:endParaRPr lang="en-US" dirty="0"/>
          </a:p>
        </p:txBody>
      </p:sp>
      <p:pic>
        <p:nvPicPr>
          <p:cNvPr id="5" name="Picture 2">
            <a:extLst>
              <a:ext uri="{FF2B5EF4-FFF2-40B4-BE49-F238E27FC236}">
                <a16:creationId xmlns:a16="http://schemas.microsoft.com/office/drawing/2014/main" id="{04AA4D83-7246-0D48-B023-97B0B846410E}"/>
              </a:ext>
            </a:extLst>
          </p:cNvPr>
          <p:cNvPicPr>
            <a:picLocks noChangeAspect="1" noChangeArrowheads="1"/>
          </p:cNvPicPr>
          <p:nvPr/>
        </p:nvPicPr>
        <p:blipFill>
          <a:blip r:embed="rId3" cstate="print"/>
          <a:srcRect/>
          <a:stretch>
            <a:fillRect/>
          </a:stretch>
        </p:blipFill>
        <p:spPr bwMode="auto">
          <a:xfrm>
            <a:off x="2214892" y="669661"/>
            <a:ext cx="8535970" cy="5686689"/>
          </a:xfrm>
          <a:prstGeom prst="rect">
            <a:avLst/>
          </a:prstGeom>
          <a:noFill/>
          <a:ln w="9525">
            <a:noFill/>
            <a:miter lim="800000"/>
            <a:headEnd/>
            <a:tailEnd/>
          </a:ln>
        </p:spPr>
      </p:pic>
    </p:spTree>
    <p:extLst>
      <p:ext uri="{BB962C8B-B14F-4D97-AF65-F5344CB8AC3E}">
        <p14:creationId xmlns:p14="http://schemas.microsoft.com/office/powerpoint/2010/main" val="265186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689131" y="2657405"/>
            <a:ext cx="2633688" cy="1200329"/>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pic>
        <p:nvPicPr>
          <p:cNvPr id="7" name="Imagem 6">
            <a:extLst>
              <a:ext uri="{FF2B5EF4-FFF2-40B4-BE49-F238E27FC236}">
                <a16:creationId xmlns:a16="http://schemas.microsoft.com/office/drawing/2014/main" id="{EE0505B6-CA8C-814D-B0C2-20C0104FFC02}"/>
              </a:ext>
            </a:extLst>
          </p:cNvPr>
          <p:cNvPicPr>
            <a:picLocks noChangeAspect="1"/>
          </p:cNvPicPr>
          <p:nvPr/>
        </p:nvPicPr>
        <p:blipFill>
          <a:blip r:embed="rId3"/>
          <a:stretch>
            <a:fillRect/>
          </a:stretch>
        </p:blipFill>
        <p:spPr>
          <a:xfrm>
            <a:off x="4038600" y="51846"/>
            <a:ext cx="4236859" cy="6295385"/>
          </a:xfrm>
          <a:prstGeom prst="rect">
            <a:avLst/>
          </a:prstGeom>
        </p:spPr>
      </p:pic>
    </p:spTree>
    <p:extLst>
      <p:ext uri="{BB962C8B-B14F-4D97-AF65-F5344CB8AC3E}">
        <p14:creationId xmlns:p14="http://schemas.microsoft.com/office/powerpoint/2010/main" val="328593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50</a:t>
            </a:fld>
            <a:endParaRPr lang="en-US" dirty="0"/>
          </a:p>
        </p:txBody>
      </p:sp>
      <p:pic>
        <p:nvPicPr>
          <p:cNvPr id="5" name="Picture 2">
            <a:extLst>
              <a:ext uri="{FF2B5EF4-FFF2-40B4-BE49-F238E27FC236}">
                <a16:creationId xmlns:a16="http://schemas.microsoft.com/office/drawing/2014/main" id="{DFC66102-84FD-5C4E-B6C6-C8EA3EBDE314}"/>
              </a:ext>
            </a:extLst>
          </p:cNvPr>
          <p:cNvPicPr>
            <a:picLocks noChangeAspect="1" noChangeArrowheads="1"/>
          </p:cNvPicPr>
          <p:nvPr/>
        </p:nvPicPr>
        <p:blipFill>
          <a:blip r:embed="rId3" cstate="print"/>
          <a:srcRect/>
          <a:stretch>
            <a:fillRect/>
          </a:stretch>
        </p:blipFill>
        <p:spPr bwMode="auto">
          <a:xfrm>
            <a:off x="3282419" y="136525"/>
            <a:ext cx="5076825" cy="438150"/>
          </a:xfrm>
          <a:prstGeom prst="rect">
            <a:avLst/>
          </a:prstGeom>
          <a:noFill/>
          <a:ln w="9525">
            <a:noFill/>
            <a:miter lim="800000"/>
            <a:headEnd/>
            <a:tailEnd/>
          </a:ln>
        </p:spPr>
      </p:pic>
      <p:pic>
        <p:nvPicPr>
          <p:cNvPr id="6" name="Picture 3">
            <a:extLst>
              <a:ext uri="{FF2B5EF4-FFF2-40B4-BE49-F238E27FC236}">
                <a16:creationId xmlns:a16="http://schemas.microsoft.com/office/drawing/2014/main" id="{A8CB8CD8-88AE-C24C-9AE8-D5ED30FA966C}"/>
              </a:ext>
            </a:extLst>
          </p:cNvPr>
          <p:cNvPicPr>
            <a:picLocks noChangeAspect="1" noChangeArrowheads="1"/>
          </p:cNvPicPr>
          <p:nvPr/>
        </p:nvPicPr>
        <p:blipFill>
          <a:blip r:embed="rId4" cstate="print"/>
          <a:srcRect/>
          <a:stretch>
            <a:fillRect/>
          </a:stretch>
        </p:blipFill>
        <p:spPr bwMode="auto">
          <a:xfrm>
            <a:off x="0" y="1148130"/>
            <a:ext cx="6726477" cy="2750884"/>
          </a:xfrm>
          <a:prstGeom prst="rect">
            <a:avLst/>
          </a:prstGeom>
          <a:noFill/>
          <a:ln w="9525">
            <a:noFill/>
            <a:miter lim="800000"/>
            <a:headEnd/>
            <a:tailEnd/>
          </a:ln>
        </p:spPr>
      </p:pic>
      <p:pic>
        <p:nvPicPr>
          <p:cNvPr id="7" name="Picture 2">
            <a:extLst>
              <a:ext uri="{FF2B5EF4-FFF2-40B4-BE49-F238E27FC236}">
                <a16:creationId xmlns:a16="http://schemas.microsoft.com/office/drawing/2014/main" id="{A2FA48F4-4A7B-6049-A1E1-8FAD1CD106B9}"/>
              </a:ext>
            </a:extLst>
          </p:cNvPr>
          <p:cNvPicPr>
            <a:picLocks noChangeAspect="1" noChangeArrowheads="1"/>
          </p:cNvPicPr>
          <p:nvPr/>
        </p:nvPicPr>
        <p:blipFill>
          <a:blip r:embed="rId5" cstate="print"/>
          <a:srcRect/>
          <a:stretch>
            <a:fillRect/>
          </a:stretch>
        </p:blipFill>
        <p:spPr bwMode="auto">
          <a:xfrm>
            <a:off x="6726477" y="3301428"/>
            <a:ext cx="5308411" cy="2829453"/>
          </a:xfrm>
          <a:prstGeom prst="rect">
            <a:avLst/>
          </a:prstGeom>
          <a:noFill/>
          <a:ln w="9525">
            <a:noFill/>
            <a:miter lim="800000"/>
            <a:headEnd/>
            <a:tailEnd/>
          </a:ln>
        </p:spPr>
      </p:pic>
    </p:spTree>
    <p:extLst>
      <p:ext uri="{BB962C8B-B14F-4D97-AF65-F5344CB8AC3E}">
        <p14:creationId xmlns:p14="http://schemas.microsoft.com/office/powerpoint/2010/main" val="3888903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51</a:t>
            </a:fld>
            <a:endParaRPr lang="en-US" dirty="0"/>
          </a:p>
        </p:txBody>
      </p:sp>
      <p:pic>
        <p:nvPicPr>
          <p:cNvPr id="5" name="Picture 2">
            <a:extLst>
              <a:ext uri="{FF2B5EF4-FFF2-40B4-BE49-F238E27FC236}">
                <a16:creationId xmlns:a16="http://schemas.microsoft.com/office/drawing/2014/main" id="{A2616434-AE19-034B-86A0-B3AA6D266CD4}"/>
              </a:ext>
            </a:extLst>
          </p:cNvPr>
          <p:cNvPicPr>
            <a:picLocks noChangeAspect="1" noChangeArrowheads="1"/>
          </p:cNvPicPr>
          <p:nvPr/>
        </p:nvPicPr>
        <p:blipFill>
          <a:blip r:embed="rId3" cstate="print"/>
          <a:srcRect/>
          <a:stretch>
            <a:fillRect/>
          </a:stretch>
        </p:blipFill>
        <p:spPr bwMode="auto">
          <a:xfrm>
            <a:off x="3329442" y="473591"/>
            <a:ext cx="6048672" cy="857250"/>
          </a:xfrm>
          <a:prstGeom prst="rect">
            <a:avLst/>
          </a:prstGeom>
          <a:noFill/>
          <a:ln w="9525">
            <a:noFill/>
            <a:miter lim="800000"/>
            <a:headEnd/>
            <a:tailEnd/>
          </a:ln>
        </p:spPr>
      </p:pic>
      <p:pic>
        <p:nvPicPr>
          <p:cNvPr id="6" name="Picture 2">
            <a:extLst>
              <a:ext uri="{FF2B5EF4-FFF2-40B4-BE49-F238E27FC236}">
                <a16:creationId xmlns:a16="http://schemas.microsoft.com/office/drawing/2014/main" id="{A1C234BB-A6CB-DE46-9A49-1572913883C4}"/>
              </a:ext>
            </a:extLst>
          </p:cNvPr>
          <p:cNvPicPr>
            <a:picLocks noChangeAspect="1" noChangeArrowheads="1"/>
          </p:cNvPicPr>
          <p:nvPr/>
        </p:nvPicPr>
        <p:blipFill>
          <a:blip r:embed="rId4" cstate="print"/>
          <a:srcRect/>
          <a:stretch>
            <a:fillRect/>
          </a:stretch>
        </p:blipFill>
        <p:spPr bwMode="auto">
          <a:xfrm>
            <a:off x="126194" y="1330841"/>
            <a:ext cx="3333750" cy="933450"/>
          </a:xfrm>
          <a:prstGeom prst="rect">
            <a:avLst/>
          </a:prstGeom>
          <a:noFill/>
          <a:ln w="9525">
            <a:noFill/>
            <a:miter lim="800000"/>
            <a:headEnd/>
            <a:tailEnd/>
          </a:ln>
        </p:spPr>
      </p:pic>
      <p:pic>
        <p:nvPicPr>
          <p:cNvPr id="7" name="Picture 2">
            <a:extLst>
              <a:ext uri="{FF2B5EF4-FFF2-40B4-BE49-F238E27FC236}">
                <a16:creationId xmlns:a16="http://schemas.microsoft.com/office/drawing/2014/main" id="{5CC0ADBB-795A-3242-89CD-624B69197663}"/>
              </a:ext>
            </a:extLst>
          </p:cNvPr>
          <p:cNvPicPr>
            <a:picLocks noChangeAspect="1" noChangeArrowheads="1"/>
          </p:cNvPicPr>
          <p:nvPr/>
        </p:nvPicPr>
        <p:blipFill>
          <a:blip r:embed="rId5" cstate="print"/>
          <a:srcRect/>
          <a:stretch>
            <a:fillRect/>
          </a:stretch>
        </p:blipFill>
        <p:spPr bwMode="auto">
          <a:xfrm>
            <a:off x="2465346" y="2188091"/>
            <a:ext cx="8926870" cy="4196318"/>
          </a:xfrm>
          <a:prstGeom prst="rect">
            <a:avLst/>
          </a:prstGeom>
          <a:noFill/>
          <a:ln w="9525">
            <a:noFill/>
            <a:miter lim="800000"/>
            <a:headEnd/>
            <a:tailEnd/>
          </a:ln>
        </p:spPr>
      </p:pic>
    </p:spTree>
    <p:extLst>
      <p:ext uri="{BB962C8B-B14F-4D97-AF65-F5344CB8AC3E}">
        <p14:creationId xmlns:p14="http://schemas.microsoft.com/office/powerpoint/2010/main" val="196096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52</a:t>
            </a:fld>
            <a:endParaRPr lang="en-US" dirty="0"/>
          </a:p>
        </p:txBody>
      </p:sp>
      <p:pic>
        <p:nvPicPr>
          <p:cNvPr id="5" name="Picture 2">
            <a:extLst>
              <a:ext uri="{FF2B5EF4-FFF2-40B4-BE49-F238E27FC236}">
                <a16:creationId xmlns:a16="http://schemas.microsoft.com/office/drawing/2014/main" id="{454632C5-D449-EE4B-A02B-4395FF3A0589}"/>
              </a:ext>
            </a:extLst>
          </p:cNvPr>
          <p:cNvPicPr>
            <a:picLocks noChangeAspect="1" noChangeArrowheads="1"/>
          </p:cNvPicPr>
          <p:nvPr/>
        </p:nvPicPr>
        <p:blipFill>
          <a:blip r:embed="rId3" cstate="print"/>
          <a:srcRect/>
          <a:stretch>
            <a:fillRect/>
          </a:stretch>
        </p:blipFill>
        <p:spPr bwMode="auto">
          <a:xfrm>
            <a:off x="3071664" y="436012"/>
            <a:ext cx="6048672" cy="857250"/>
          </a:xfrm>
          <a:prstGeom prst="rect">
            <a:avLst/>
          </a:prstGeom>
          <a:noFill/>
          <a:ln w="9525">
            <a:noFill/>
            <a:miter lim="800000"/>
            <a:headEnd/>
            <a:tailEnd/>
          </a:ln>
        </p:spPr>
      </p:pic>
      <p:pic>
        <p:nvPicPr>
          <p:cNvPr id="6" name="Picture 2">
            <a:extLst>
              <a:ext uri="{FF2B5EF4-FFF2-40B4-BE49-F238E27FC236}">
                <a16:creationId xmlns:a16="http://schemas.microsoft.com/office/drawing/2014/main" id="{DDC313C2-BE26-5A4F-B9A5-1B742677B626}"/>
              </a:ext>
            </a:extLst>
          </p:cNvPr>
          <p:cNvPicPr>
            <a:picLocks noChangeAspect="1" noChangeArrowheads="1"/>
          </p:cNvPicPr>
          <p:nvPr/>
        </p:nvPicPr>
        <p:blipFill>
          <a:blip r:embed="rId4" cstate="print"/>
          <a:srcRect/>
          <a:stretch>
            <a:fillRect/>
          </a:stretch>
        </p:blipFill>
        <p:spPr bwMode="auto">
          <a:xfrm>
            <a:off x="0" y="1205635"/>
            <a:ext cx="3333750" cy="933450"/>
          </a:xfrm>
          <a:prstGeom prst="rect">
            <a:avLst/>
          </a:prstGeom>
          <a:noFill/>
          <a:ln w="9525">
            <a:noFill/>
            <a:miter lim="800000"/>
            <a:headEnd/>
            <a:tailEnd/>
          </a:ln>
        </p:spPr>
      </p:pic>
      <p:pic>
        <p:nvPicPr>
          <p:cNvPr id="7" name="Picture 2">
            <a:extLst>
              <a:ext uri="{FF2B5EF4-FFF2-40B4-BE49-F238E27FC236}">
                <a16:creationId xmlns:a16="http://schemas.microsoft.com/office/drawing/2014/main" id="{220C846A-D7C5-F745-AD8D-1ACDD4A78CCE}"/>
              </a:ext>
            </a:extLst>
          </p:cNvPr>
          <p:cNvPicPr>
            <a:picLocks noChangeAspect="1" noChangeArrowheads="1"/>
          </p:cNvPicPr>
          <p:nvPr/>
        </p:nvPicPr>
        <p:blipFill>
          <a:blip r:embed="rId5" cstate="print"/>
          <a:srcRect/>
          <a:stretch>
            <a:fillRect/>
          </a:stretch>
        </p:blipFill>
        <p:spPr bwMode="auto">
          <a:xfrm>
            <a:off x="2129330" y="2329548"/>
            <a:ext cx="9115617" cy="4026802"/>
          </a:xfrm>
          <a:prstGeom prst="rect">
            <a:avLst/>
          </a:prstGeom>
          <a:noFill/>
          <a:ln w="9525">
            <a:noFill/>
            <a:miter lim="800000"/>
            <a:headEnd/>
            <a:tailEnd/>
          </a:ln>
        </p:spPr>
      </p:pic>
    </p:spTree>
    <p:extLst>
      <p:ext uri="{BB962C8B-B14F-4D97-AF65-F5344CB8AC3E}">
        <p14:creationId xmlns:p14="http://schemas.microsoft.com/office/powerpoint/2010/main" val="3001834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53</a:t>
            </a:fld>
            <a:endParaRPr lang="en-US" dirty="0"/>
          </a:p>
        </p:txBody>
      </p:sp>
      <p:pic>
        <p:nvPicPr>
          <p:cNvPr id="5" name="Picture 2">
            <a:extLst>
              <a:ext uri="{FF2B5EF4-FFF2-40B4-BE49-F238E27FC236}">
                <a16:creationId xmlns:a16="http://schemas.microsoft.com/office/drawing/2014/main" id="{025064D2-377B-6340-BA09-A5E91056140C}"/>
              </a:ext>
            </a:extLst>
          </p:cNvPr>
          <p:cNvPicPr>
            <a:picLocks noChangeAspect="1" noChangeArrowheads="1"/>
          </p:cNvPicPr>
          <p:nvPr/>
        </p:nvPicPr>
        <p:blipFill>
          <a:blip r:embed="rId3" cstate="print"/>
          <a:srcRect/>
          <a:stretch>
            <a:fillRect/>
          </a:stretch>
        </p:blipFill>
        <p:spPr bwMode="auto">
          <a:xfrm>
            <a:off x="3295192" y="235595"/>
            <a:ext cx="5601616" cy="857250"/>
          </a:xfrm>
          <a:prstGeom prst="rect">
            <a:avLst/>
          </a:prstGeom>
          <a:noFill/>
          <a:ln w="9525">
            <a:noFill/>
            <a:miter lim="800000"/>
            <a:headEnd/>
            <a:tailEnd/>
          </a:ln>
        </p:spPr>
      </p:pic>
      <p:pic>
        <p:nvPicPr>
          <p:cNvPr id="6" name="Picture 2">
            <a:extLst>
              <a:ext uri="{FF2B5EF4-FFF2-40B4-BE49-F238E27FC236}">
                <a16:creationId xmlns:a16="http://schemas.microsoft.com/office/drawing/2014/main" id="{FF605CE9-23EC-5543-AFB6-CD021DAB6FAC}"/>
              </a:ext>
            </a:extLst>
          </p:cNvPr>
          <p:cNvPicPr>
            <a:picLocks noChangeAspect="1" noChangeArrowheads="1"/>
          </p:cNvPicPr>
          <p:nvPr/>
        </p:nvPicPr>
        <p:blipFill>
          <a:blip r:embed="rId4" cstate="print"/>
          <a:srcRect/>
          <a:stretch>
            <a:fillRect/>
          </a:stretch>
        </p:blipFill>
        <p:spPr bwMode="auto">
          <a:xfrm>
            <a:off x="1973682" y="1353182"/>
            <a:ext cx="8771320" cy="5003168"/>
          </a:xfrm>
          <a:prstGeom prst="rect">
            <a:avLst/>
          </a:prstGeom>
          <a:noFill/>
          <a:ln w="9525">
            <a:noFill/>
            <a:miter lim="800000"/>
            <a:headEnd/>
            <a:tailEnd/>
          </a:ln>
        </p:spPr>
      </p:pic>
    </p:spTree>
    <p:extLst>
      <p:ext uri="{BB962C8B-B14F-4D97-AF65-F5344CB8AC3E}">
        <p14:creationId xmlns:p14="http://schemas.microsoft.com/office/powerpoint/2010/main" val="2944133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54</a:t>
            </a:fld>
            <a:endParaRPr lang="en-US" dirty="0"/>
          </a:p>
        </p:txBody>
      </p:sp>
      <p:sp>
        <p:nvSpPr>
          <p:cNvPr id="5" name="Retângulo 2">
            <a:extLst>
              <a:ext uri="{FF2B5EF4-FFF2-40B4-BE49-F238E27FC236}">
                <a16:creationId xmlns:a16="http://schemas.microsoft.com/office/drawing/2014/main" id="{35869DBD-0723-2F42-8BB6-CA0F8DC56499}"/>
              </a:ext>
            </a:extLst>
          </p:cNvPr>
          <p:cNvSpPr>
            <a:spLocks noChangeArrowheads="1"/>
          </p:cNvSpPr>
          <p:nvPr/>
        </p:nvSpPr>
        <p:spPr bwMode="auto">
          <a:xfrm>
            <a:off x="868050" y="1407253"/>
            <a:ext cx="974498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pt-BR" altLang="pt-BR" sz="2400" dirty="0"/>
          </a:p>
          <a:p>
            <a:pPr algn="just" eaLnBrk="1" hangingPunct="1">
              <a:spcBef>
                <a:spcPct val="0"/>
              </a:spcBef>
              <a:buFontTx/>
              <a:buNone/>
            </a:pPr>
            <a:r>
              <a:rPr lang="pt-BR" altLang="pt-BR" sz="2400" dirty="0"/>
              <a:t> </a:t>
            </a:r>
            <a:r>
              <a:rPr lang="pt-BR" altLang="pt-BR" sz="2400" b="1" dirty="0"/>
              <a:t>FADIGA</a:t>
            </a:r>
          </a:p>
          <a:p>
            <a:pPr algn="just" eaLnBrk="1" hangingPunct="1">
              <a:spcBef>
                <a:spcPct val="0"/>
              </a:spcBef>
              <a:buFontTx/>
              <a:buNone/>
            </a:pPr>
            <a:endParaRPr lang="pt-BR" altLang="pt-BR" sz="2400" b="1" dirty="0"/>
          </a:p>
          <a:p>
            <a:pPr algn="just" eaLnBrk="1" hangingPunct="1">
              <a:spcBef>
                <a:spcPct val="0"/>
              </a:spcBef>
              <a:buFontTx/>
              <a:buNone/>
            </a:pPr>
            <a:r>
              <a:rPr lang="pt-BR" altLang="pt-BR" sz="2400" dirty="0"/>
              <a:t>Fadiga pode ser definida como uma degradação das propriedades mecânicas do material levando à falha do material ou componente em carregamento cíclico. Este fenômeno atinge muito componentes estruturais ou partes móveis ou em condições de variação de temperatura. Existe a estimativa de que 90% dos componentes que falham em serviço estão ligados à ocorrência de fadiga. </a:t>
            </a:r>
          </a:p>
        </p:txBody>
      </p:sp>
    </p:spTree>
    <p:extLst>
      <p:ext uri="{BB962C8B-B14F-4D97-AF65-F5344CB8AC3E}">
        <p14:creationId xmlns:p14="http://schemas.microsoft.com/office/powerpoint/2010/main" val="4214555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55</a:t>
            </a:fld>
            <a:endParaRPr lang="en-US" dirty="0"/>
          </a:p>
        </p:txBody>
      </p:sp>
      <p:sp>
        <p:nvSpPr>
          <p:cNvPr id="5" name="Retângulo 1">
            <a:extLst>
              <a:ext uri="{FF2B5EF4-FFF2-40B4-BE49-F238E27FC236}">
                <a16:creationId xmlns:a16="http://schemas.microsoft.com/office/drawing/2014/main" id="{7E470384-BC75-0A48-BC8E-8E14750E2ADC}"/>
              </a:ext>
            </a:extLst>
          </p:cNvPr>
          <p:cNvSpPr>
            <a:spLocks noChangeArrowheads="1"/>
          </p:cNvSpPr>
          <p:nvPr/>
        </p:nvSpPr>
        <p:spPr bwMode="auto">
          <a:xfrm>
            <a:off x="224853" y="1133999"/>
            <a:ext cx="106769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400" dirty="0"/>
              <a:t>One can divide the study of cyclic behavior of materials into the </a:t>
            </a:r>
            <a:r>
              <a:rPr lang="pt-BR" altLang="pt-BR" sz="2400" dirty="0" err="1"/>
              <a:t>following</a:t>
            </a:r>
            <a:r>
              <a:rPr lang="pt-BR" altLang="pt-BR" sz="2400" dirty="0"/>
              <a:t> </a:t>
            </a:r>
            <a:r>
              <a:rPr lang="pt-BR" altLang="pt-BR" sz="2400" dirty="0" err="1"/>
              <a:t>three</a:t>
            </a:r>
            <a:r>
              <a:rPr lang="pt-BR" altLang="pt-BR" sz="2400" dirty="0"/>
              <a:t> classes:</a:t>
            </a:r>
          </a:p>
          <a:p>
            <a:pPr eaLnBrk="1" hangingPunct="1">
              <a:spcBef>
                <a:spcPct val="0"/>
              </a:spcBef>
              <a:buFontTx/>
              <a:buNone/>
            </a:pPr>
            <a:endParaRPr lang="pt-BR" altLang="pt-BR" sz="2400" dirty="0"/>
          </a:p>
          <a:p>
            <a:pPr eaLnBrk="1" hangingPunct="1">
              <a:spcBef>
                <a:spcPct val="0"/>
              </a:spcBef>
              <a:buFontTx/>
              <a:buNone/>
            </a:pPr>
            <a:r>
              <a:rPr lang="pt-BR" altLang="pt-BR" sz="2400" dirty="0"/>
              <a:t> Stress-</a:t>
            </a:r>
            <a:r>
              <a:rPr lang="pt-BR" altLang="pt-BR" sz="2400" dirty="0" err="1"/>
              <a:t>life</a:t>
            </a:r>
            <a:r>
              <a:rPr lang="pt-BR" altLang="pt-BR" sz="2400" dirty="0"/>
              <a:t> approach</a:t>
            </a:r>
          </a:p>
          <a:p>
            <a:pPr eaLnBrk="1" hangingPunct="1">
              <a:spcBef>
                <a:spcPct val="0"/>
              </a:spcBef>
              <a:buFontTx/>
              <a:buNone/>
            </a:pPr>
            <a:endParaRPr lang="pt-BR" altLang="pt-BR" sz="2400" dirty="0"/>
          </a:p>
          <a:p>
            <a:pPr eaLnBrk="1" hangingPunct="1">
              <a:spcBef>
                <a:spcPct val="0"/>
              </a:spcBef>
              <a:buFontTx/>
              <a:buNone/>
            </a:pPr>
            <a:r>
              <a:rPr lang="pt-BR" altLang="pt-BR" sz="2400" dirty="0"/>
              <a:t> </a:t>
            </a:r>
            <a:r>
              <a:rPr lang="pt-BR" altLang="pt-BR" sz="2400" dirty="0" err="1"/>
              <a:t>Strain-life</a:t>
            </a:r>
            <a:r>
              <a:rPr lang="pt-BR" altLang="pt-BR" sz="2400" dirty="0"/>
              <a:t> approach</a:t>
            </a:r>
          </a:p>
          <a:p>
            <a:pPr eaLnBrk="1" hangingPunct="1">
              <a:spcBef>
                <a:spcPct val="0"/>
              </a:spcBef>
              <a:buFontTx/>
              <a:buNone/>
            </a:pPr>
            <a:endParaRPr lang="pt-BR" altLang="pt-BR" sz="2400" dirty="0"/>
          </a:p>
          <a:p>
            <a:pPr eaLnBrk="1" hangingPunct="1">
              <a:spcBef>
                <a:spcPct val="0"/>
              </a:spcBef>
              <a:buFontTx/>
              <a:buNone/>
            </a:pPr>
            <a:r>
              <a:rPr lang="pt-BR" altLang="pt-BR" sz="2400" dirty="0"/>
              <a:t> </a:t>
            </a:r>
            <a:r>
              <a:rPr lang="pt-BR" altLang="pt-BR" sz="2400" dirty="0" err="1"/>
              <a:t>Fracture</a:t>
            </a:r>
            <a:r>
              <a:rPr lang="pt-BR" altLang="pt-BR" sz="2400" dirty="0"/>
              <a:t> </a:t>
            </a:r>
            <a:r>
              <a:rPr lang="pt-BR" altLang="pt-BR" sz="2400" dirty="0" err="1"/>
              <a:t>mechanics</a:t>
            </a:r>
            <a:r>
              <a:rPr lang="pt-BR" altLang="pt-BR" sz="2400" dirty="0"/>
              <a:t> approach.</a:t>
            </a:r>
          </a:p>
        </p:txBody>
      </p:sp>
      <p:pic>
        <p:nvPicPr>
          <p:cNvPr id="6" name="Picture 2">
            <a:extLst>
              <a:ext uri="{FF2B5EF4-FFF2-40B4-BE49-F238E27FC236}">
                <a16:creationId xmlns:a16="http://schemas.microsoft.com/office/drawing/2014/main" id="{6FB47A38-C2D6-C84D-9606-D73CF4ACD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375" y="2259768"/>
            <a:ext cx="7400050" cy="327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543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56</a:t>
            </a:fld>
            <a:endParaRPr lang="en-US" dirty="0"/>
          </a:p>
        </p:txBody>
      </p:sp>
      <p:sp>
        <p:nvSpPr>
          <p:cNvPr id="5" name="Retângulo 1">
            <a:extLst>
              <a:ext uri="{FF2B5EF4-FFF2-40B4-BE49-F238E27FC236}">
                <a16:creationId xmlns:a16="http://schemas.microsoft.com/office/drawing/2014/main" id="{F56679E3-F287-8F44-ADCA-ED88A10DB1F4}"/>
              </a:ext>
            </a:extLst>
          </p:cNvPr>
          <p:cNvSpPr>
            <a:spLocks noChangeArrowheads="1"/>
          </p:cNvSpPr>
          <p:nvPr/>
        </p:nvSpPr>
        <p:spPr bwMode="auto">
          <a:xfrm>
            <a:off x="2826309" y="338932"/>
            <a:ext cx="7775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400" dirty="0"/>
              <a:t>We first define some important  parameters that will be useful in the subsequent discussion of fatigue.</a:t>
            </a:r>
            <a:endParaRPr lang="pt-BR" altLang="pt-BR" sz="2400" dirty="0"/>
          </a:p>
        </p:txBody>
      </p:sp>
      <p:sp>
        <p:nvSpPr>
          <p:cNvPr id="6" name="Retângulo 2">
            <a:extLst>
              <a:ext uri="{FF2B5EF4-FFF2-40B4-BE49-F238E27FC236}">
                <a16:creationId xmlns:a16="http://schemas.microsoft.com/office/drawing/2014/main" id="{60B850D1-D5D3-C440-81FF-AE2653267D4C}"/>
              </a:ext>
            </a:extLst>
          </p:cNvPr>
          <p:cNvSpPr>
            <a:spLocks noChangeArrowheads="1"/>
          </p:cNvSpPr>
          <p:nvPr/>
        </p:nvSpPr>
        <p:spPr bwMode="auto">
          <a:xfrm>
            <a:off x="200116" y="1482725"/>
            <a:ext cx="68405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dirty="0" err="1"/>
              <a:t>cyclic</a:t>
            </a:r>
            <a:r>
              <a:rPr lang="pt-BR" altLang="pt-BR" sz="2400" dirty="0"/>
              <a:t> stress range </a:t>
            </a:r>
            <a:r>
              <a:rPr lang="el-GR" altLang="pt-BR" sz="2400" i="1" dirty="0"/>
              <a:t>σ = σ</a:t>
            </a:r>
            <a:r>
              <a:rPr lang="pt-BR" altLang="pt-BR" sz="2400" i="1" dirty="0" err="1"/>
              <a:t>max</a:t>
            </a:r>
            <a:r>
              <a:rPr lang="pt-BR" altLang="pt-BR" sz="2400" i="1" dirty="0"/>
              <a:t> − </a:t>
            </a:r>
            <a:r>
              <a:rPr lang="el-GR" altLang="pt-BR" sz="2400" i="1" dirty="0"/>
              <a:t>σ</a:t>
            </a:r>
            <a:r>
              <a:rPr lang="pt-BR" altLang="pt-BR" sz="2400" i="1" dirty="0"/>
              <a:t>min ,</a:t>
            </a:r>
          </a:p>
          <a:p>
            <a:pPr eaLnBrk="1" hangingPunct="1">
              <a:spcBef>
                <a:spcPct val="0"/>
              </a:spcBef>
              <a:buFontTx/>
              <a:buNone/>
            </a:pPr>
            <a:endParaRPr lang="pt-BR" altLang="pt-BR" sz="2400" i="1" dirty="0"/>
          </a:p>
          <a:p>
            <a:pPr eaLnBrk="1" hangingPunct="1">
              <a:spcBef>
                <a:spcPct val="0"/>
              </a:spcBef>
              <a:buFontTx/>
              <a:buNone/>
            </a:pPr>
            <a:r>
              <a:rPr lang="pt-BR" altLang="pt-BR" sz="2400" dirty="0" err="1"/>
              <a:t>cyclic</a:t>
            </a:r>
            <a:r>
              <a:rPr lang="pt-BR" altLang="pt-BR" sz="2400" dirty="0"/>
              <a:t> stress amplitude </a:t>
            </a:r>
            <a:r>
              <a:rPr lang="el-GR" altLang="pt-BR" sz="2400" i="1" dirty="0"/>
              <a:t>σ</a:t>
            </a:r>
            <a:r>
              <a:rPr lang="pt-BR" altLang="pt-BR" sz="2400" i="1" dirty="0"/>
              <a:t>a = (</a:t>
            </a:r>
            <a:r>
              <a:rPr lang="el-GR" altLang="pt-BR" sz="2400" i="1" dirty="0"/>
              <a:t>σ</a:t>
            </a:r>
            <a:r>
              <a:rPr lang="pt-BR" altLang="pt-BR" sz="2400" i="1" dirty="0" err="1"/>
              <a:t>max</a:t>
            </a:r>
            <a:r>
              <a:rPr lang="pt-BR" altLang="pt-BR" sz="2400" i="1" dirty="0"/>
              <a:t> − </a:t>
            </a:r>
            <a:r>
              <a:rPr lang="el-GR" altLang="pt-BR" sz="2400" i="1" dirty="0"/>
              <a:t>σ</a:t>
            </a:r>
            <a:r>
              <a:rPr lang="pt-BR" altLang="pt-BR" sz="2400" i="1" dirty="0"/>
              <a:t>min)/2,</a:t>
            </a:r>
          </a:p>
          <a:p>
            <a:pPr eaLnBrk="1" hangingPunct="1">
              <a:spcBef>
                <a:spcPct val="0"/>
              </a:spcBef>
              <a:buFontTx/>
              <a:buNone/>
            </a:pPr>
            <a:endParaRPr lang="pt-BR" altLang="pt-BR" sz="2400" i="1" dirty="0"/>
          </a:p>
          <a:p>
            <a:pPr eaLnBrk="1" hangingPunct="1">
              <a:spcBef>
                <a:spcPct val="0"/>
              </a:spcBef>
              <a:buFontTx/>
              <a:buNone/>
            </a:pPr>
            <a:r>
              <a:rPr lang="en-US" altLang="pt-BR" sz="2400" dirty="0"/>
              <a:t>mean stress </a:t>
            </a:r>
            <a:r>
              <a:rPr lang="en-US" altLang="pt-BR" sz="2400" i="1" dirty="0" err="1"/>
              <a:t>σm</a:t>
            </a:r>
            <a:r>
              <a:rPr lang="en-US" altLang="pt-BR" sz="2400" i="1" dirty="0"/>
              <a:t> = (</a:t>
            </a:r>
            <a:r>
              <a:rPr lang="en-US" altLang="pt-BR" sz="2400" i="1" dirty="0" err="1"/>
              <a:t>σmax</a:t>
            </a:r>
            <a:r>
              <a:rPr lang="en-US" altLang="pt-BR" sz="2400" i="1" dirty="0"/>
              <a:t> + </a:t>
            </a:r>
            <a:r>
              <a:rPr lang="en-US" altLang="pt-BR" sz="2400" i="1" dirty="0" err="1"/>
              <a:t>σmin</a:t>
            </a:r>
            <a:r>
              <a:rPr lang="en-US" altLang="pt-BR" sz="2400" i="1" dirty="0"/>
              <a:t>)/2,</a:t>
            </a:r>
          </a:p>
          <a:p>
            <a:pPr eaLnBrk="1" hangingPunct="1">
              <a:spcBef>
                <a:spcPct val="0"/>
              </a:spcBef>
              <a:buFontTx/>
              <a:buNone/>
            </a:pPr>
            <a:endParaRPr lang="en-US" altLang="pt-BR" sz="2400" i="1" dirty="0"/>
          </a:p>
          <a:p>
            <a:pPr eaLnBrk="1" hangingPunct="1">
              <a:spcBef>
                <a:spcPct val="0"/>
              </a:spcBef>
              <a:buFontTx/>
              <a:buNone/>
            </a:pPr>
            <a:r>
              <a:rPr lang="pt-BR" altLang="pt-BR" sz="2400" dirty="0"/>
              <a:t>stress </a:t>
            </a:r>
            <a:r>
              <a:rPr lang="pt-BR" altLang="pt-BR" sz="2400" dirty="0" err="1"/>
              <a:t>ratio</a:t>
            </a:r>
            <a:r>
              <a:rPr lang="pt-BR" altLang="pt-BR" sz="2400" dirty="0"/>
              <a:t> </a:t>
            </a:r>
            <a:r>
              <a:rPr lang="pt-BR" altLang="pt-BR" sz="2400" i="1" dirty="0" err="1"/>
              <a:t>R</a:t>
            </a:r>
            <a:r>
              <a:rPr lang="pt-BR" altLang="pt-BR" sz="2400" i="1" dirty="0"/>
              <a:t> = </a:t>
            </a:r>
            <a:r>
              <a:rPr lang="el-GR" altLang="pt-BR" sz="2400" i="1" dirty="0"/>
              <a:t>σ</a:t>
            </a:r>
            <a:r>
              <a:rPr lang="pt-BR" altLang="pt-BR" sz="2400" i="1" dirty="0"/>
              <a:t>min/</a:t>
            </a:r>
            <a:r>
              <a:rPr lang="el-GR" altLang="pt-BR" sz="2400" i="1" dirty="0"/>
              <a:t>σ</a:t>
            </a:r>
            <a:r>
              <a:rPr lang="pt-BR" altLang="pt-BR" sz="2400" i="1" dirty="0" err="1"/>
              <a:t>max</a:t>
            </a:r>
            <a:r>
              <a:rPr lang="pt-BR" altLang="pt-BR" sz="2400" i="1" dirty="0"/>
              <a:t>,</a:t>
            </a:r>
          </a:p>
          <a:p>
            <a:pPr eaLnBrk="1" hangingPunct="1">
              <a:spcBef>
                <a:spcPct val="0"/>
              </a:spcBef>
              <a:buFontTx/>
              <a:buNone/>
            </a:pPr>
            <a:endParaRPr lang="pt-BR" altLang="pt-BR" sz="2400" i="1" dirty="0"/>
          </a:p>
          <a:p>
            <a:pPr eaLnBrk="1" hangingPunct="1">
              <a:spcBef>
                <a:spcPct val="0"/>
              </a:spcBef>
              <a:buFontTx/>
              <a:buNone/>
            </a:pPr>
            <a:endParaRPr lang="pt-BR" altLang="pt-BR" sz="2400" dirty="0"/>
          </a:p>
        </p:txBody>
      </p:sp>
      <p:pic>
        <p:nvPicPr>
          <p:cNvPr id="7" name="Picture 2">
            <a:extLst>
              <a:ext uri="{FF2B5EF4-FFF2-40B4-BE49-F238E27FC236}">
                <a16:creationId xmlns:a16="http://schemas.microsoft.com/office/drawing/2014/main" id="{05EEBF9E-2153-D14A-83FC-D8AC966BA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029" y="3102963"/>
            <a:ext cx="6854538" cy="325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681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57</a:t>
            </a:fld>
            <a:endParaRPr lang="en-US" dirty="0"/>
          </a:p>
        </p:txBody>
      </p:sp>
      <p:pic>
        <p:nvPicPr>
          <p:cNvPr id="6" name="Picture 3">
            <a:extLst>
              <a:ext uri="{FF2B5EF4-FFF2-40B4-BE49-F238E27FC236}">
                <a16:creationId xmlns:a16="http://schemas.microsoft.com/office/drawing/2014/main" id="{FADB2587-3FC0-C74E-83B4-031A4BF25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19" y="2293859"/>
            <a:ext cx="3808881" cy="261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E0F3703A-2F64-0F4F-864B-27F10A653EF5}"/>
              </a:ext>
            </a:extLst>
          </p:cNvPr>
          <p:cNvSpPr>
            <a:spLocks noChangeArrowheads="1"/>
          </p:cNvSpPr>
          <p:nvPr/>
        </p:nvSpPr>
        <p:spPr bwMode="auto">
          <a:xfrm>
            <a:off x="94311" y="5172555"/>
            <a:ext cx="4744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pt-BR" altLang="pt-BR" sz="1800" dirty="0">
                <a:cs typeface="Times New Roman" panose="02020603050405020304" pitchFamily="18" charset="0"/>
              </a:rPr>
              <a:t>Na verdade essas curvas descrevem uma probabilidade de falha.</a:t>
            </a:r>
          </a:p>
          <a:p>
            <a:pPr>
              <a:spcBef>
                <a:spcPct val="0"/>
              </a:spcBef>
              <a:buFontTx/>
              <a:buNone/>
            </a:pPr>
            <a:endParaRPr lang="pt-BR" altLang="pt-BR" sz="1800" dirty="0"/>
          </a:p>
        </p:txBody>
      </p:sp>
      <p:pic>
        <p:nvPicPr>
          <p:cNvPr id="8" name="Picture 2">
            <a:extLst>
              <a:ext uri="{FF2B5EF4-FFF2-40B4-BE49-F238E27FC236}">
                <a16:creationId xmlns:a16="http://schemas.microsoft.com/office/drawing/2014/main" id="{25D7F9F5-4481-2843-B670-05FBEF561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754" y="136525"/>
            <a:ext cx="6450011" cy="274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440CA6D9-B934-3A49-AF35-B8AFC859A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589" y="2626629"/>
            <a:ext cx="3478111" cy="390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1038E61-2190-2A4E-AEC5-D2120B02B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719" y="1131810"/>
            <a:ext cx="44735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055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58</a:t>
            </a:fld>
            <a:endParaRPr lang="en-US" dirty="0"/>
          </a:p>
        </p:txBody>
      </p:sp>
      <p:pic>
        <p:nvPicPr>
          <p:cNvPr id="5" name="Picture 2">
            <a:extLst>
              <a:ext uri="{FF2B5EF4-FFF2-40B4-BE49-F238E27FC236}">
                <a16:creationId xmlns:a16="http://schemas.microsoft.com/office/drawing/2014/main" id="{1F8EB507-CF22-A44E-9DEC-FF08BEB2E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42" y="497877"/>
            <a:ext cx="9018058" cy="432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FC23CED-ED87-5747-8180-4FFAADED4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45" y="5097534"/>
            <a:ext cx="11590085" cy="110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779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59</a:t>
            </a:fld>
            <a:endParaRPr lang="en-US" dirty="0"/>
          </a:p>
        </p:txBody>
      </p:sp>
      <p:pic>
        <p:nvPicPr>
          <p:cNvPr id="5" name="Imagem 5">
            <a:extLst>
              <a:ext uri="{FF2B5EF4-FFF2-40B4-BE49-F238E27FC236}">
                <a16:creationId xmlns:a16="http://schemas.microsoft.com/office/drawing/2014/main" id="{D8306D87-002E-674B-B457-6DE040B75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6716" y="675275"/>
            <a:ext cx="7907832" cy="55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66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0" y="2228671"/>
            <a:ext cx="3732967" cy="1200329"/>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7C871A03-0A5D-BF43-BEF5-0EF4357E7D11}"/>
              </a:ext>
            </a:extLst>
          </p:cNvPr>
          <p:cNvSpPr/>
          <p:nvPr/>
        </p:nvSpPr>
        <p:spPr>
          <a:xfrm>
            <a:off x="140391" y="4113764"/>
            <a:ext cx="3794180" cy="461665"/>
          </a:xfrm>
          <a:prstGeom prst="rect">
            <a:avLst/>
          </a:prstGeom>
        </p:spPr>
        <p:txBody>
          <a:bodyPr wrap="none">
            <a:spAutoFit/>
          </a:bodyPr>
          <a:lstStyle/>
          <a:p>
            <a:r>
              <a:rPr lang="pt-BR" sz="2400" b="1" dirty="0" err="1">
                <a:latin typeface="Frutiger"/>
              </a:rPr>
              <a:t>Plastic</a:t>
            </a:r>
            <a:r>
              <a:rPr lang="pt-BR" sz="2400" b="1" dirty="0">
                <a:latin typeface="Frutiger"/>
              </a:rPr>
              <a:t> </a:t>
            </a:r>
            <a:r>
              <a:rPr lang="pt-BR" sz="2400" b="1" dirty="0" err="1">
                <a:latin typeface="Frutiger"/>
              </a:rPr>
              <a:t>Deformation</a:t>
            </a:r>
            <a:r>
              <a:rPr lang="pt-BR" sz="2400" b="1" dirty="0">
                <a:latin typeface="Frutiger"/>
              </a:rPr>
              <a:t> </a:t>
            </a:r>
            <a:r>
              <a:rPr lang="pt-BR" sz="2400" b="1" dirty="0" err="1">
                <a:latin typeface="Frutiger"/>
              </a:rPr>
              <a:t>Models</a:t>
            </a:r>
            <a:r>
              <a:rPr lang="pt-BR" sz="2400" b="1" dirty="0">
                <a:latin typeface="Frutiger"/>
              </a:rPr>
              <a:t> </a:t>
            </a:r>
            <a:endParaRPr lang="pt-BR" sz="2400" dirty="0"/>
          </a:p>
        </p:txBody>
      </p:sp>
      <p:pic>
        <p:nvPicPr>
          <p:cNvPr id="9" name="Imagem 8" descr="Diagrama, Desenho técnico, Esquemático&#10;&#10;Descrição gerada automaticamente">
            <a:extLst>
              <a:ext uri="{FF2B5EF4-FFF2-40B4-BE49-F238E27FC236}">
                <a16:creationId xmlns:a16="http://schemas.microsoft.com/office/drawing/2014/main" id="{77DCF4B2-27D0-B94F-8668-888862A5D67C}"/>
              </a:ext>
            </a:extLst>
          </p:cNvPr>
          <p:cNvPicPr>
            <a:picLocks noChangeAspect="1"/>
          </p:cNvPicPr>
          <p:nvPr/>
        </p:nvPicPr>
        <p:blipFill>
          <a:blip r:embed="rId3"/>
          <a:stretch>
            <a:fillRect/>
          </a:stretch>
        </p:blipFill>
        <p:spPr>
          <a:xfrm>
            <a:off x="4038599" y="692150"/>
            <a:ext cx="7425227" cy="5664200"/>
          </a:xfrm>
          <a:prstGeom prst="rect">
            <a:avLst/>
          </a:prstGeom>
        </p:spPr>
      </p:pic>
    </p:spTree>
    <p:extLst>
      <p:ext uri="{BB962C8B-B14F-4D97-AF65-F5344CB8AC3E}">
        <p14:creationId xmlns:p14="http://schemas.microsoft.com/office/powerpoint/2010/main" val="2099000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60</a:t>
            </a:fld>
            <a:endParaRPr lang="en-US" dirty="0"/>
          </a:p>
        </p:txBody>
      </p:sp>
      <p:pic>
        <p:nvPicPr>
          <p:cNvPr id="5" name="Picture 7">
            <a:extLst>
              <a:ext uri="{FF2B5EF4-FFF2-40B4-BE49-F238E27FC236}">
                <a16:creationId xmlns:a16="http://schemas.microsoft.com/office/drawing/2014/main" id="{D77D71B1-599D-8447-9B92-960BACAB0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6" y="2252006"/>
            <a:ext cx="6935449" cy="310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1">
            <a:extLst>
              <a:ext uri="{FF2B5EF4-FFF2-40B4-BE49-F238E27FC236}">
                <a16:creationId xmlns:a16="http://schemas.microsoft.com/office/drawing/2014/main" id="{899E6A7A-6E6F-6947-A799-14FBB2C6CEF0}"/>
              </a:ext>
            </a:extLst>
          </p:cNvPr>
          <p:cNvSpPr txBox="1">
            <a:spLocks noChangeArrowheads="1"/>
          </p:cNvSpPr>
          <p:nvPr/>
        </p:nvSpPr>
        <p:spPr bwMode="auto">
          <a:xfrm>
            <a:off x="3184526" y="584773"/>
            <a:ext cx="2500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t>Palmgren – Miner </a:t>
            </a:r>
          </a:p>
        </p:txBody>
      </p:sp>
      <p:pic>
        <p:nvPicPr>
          <p:cNvPr id="7" name="Picture 8">
            <a:extLst>
              <a:ext uri="{FF2B5EF4-FFF2-40B4-BE49-F238E27FC236}">
                <a16:creationId xmlns:a16="http://schemas.microsoft.com/office/drawing/2014/main" id="{BD1732B4-04F8-5E44-93A6-81DB5825C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870" y="989330"/>
            <a:ext cx="5169434" cy="252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3DBB2D9D-BD4A-A247-A61C-E219B8CA8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280" y="3514682"/>
            <a:ext cx="2743200" cy="272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878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61</a:t>
            </a:fld>
            <a:endParaRPr lang="en-US" dirty="0"/>
          </a:p>
        </p:txBody>
      </p:sp>
      <p:pic>
        <p:nvPicPr>
          <p:cNvPr id="5" name="Picture 5">
            <a:extLst>
              <a:ext uri="{FF2B5EF4-FFF2-40B4-BE49-F238E27FC236}">
                <a16:creationId xmlns:a16="http://schemas.microsoft.com/office/drawing/2014/main" id="{F3D55AEE-BB11-B14B-9071-8BC27131F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12" y="1249805"/>
            <a:ext cx="4500573" cy="528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9AEA686-70C2-FE40-B711-7793F5018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622" y="380376"/>
            <a:ext cx="4525373" cy="47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F766C5A-7D06-EE4F-826E-0F1A06762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1493" y="3744177"/>
            <a:ext cx="2365895" cy="242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950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62</a:t>
            </a:fld>
            <a:endParaRPr lang="en-US" dirty="0"/>
          </a:p>
        </p:txBody>
      </p:sp>
      <p:sp>
        <p:nvSpPr>
          <p:cNvPr id="5" name="Título 1">
            <a:extLst>
              <a:ext uri="{FF2B5EF4-FFF2-40B4-BE49-F238E27FC236}">
                <a16:creationId xmlns:a16="http://schemas.microsoft.com/office/drawing/2014/main" id="{3E38AA11-3A83-AA4B-BC22-497D7DE317A8}"/>
              </a:ext>
            </a:extLst>
          </p:cNvPr>
          <p:cNvSpPr>
            <a:spLocks noGrp="1"/>
          </p:cNvSpPr>
          <p:nvPr>
            <p:ph type="ctrTitle"/>
          </p:nvPr>
        </p:nvSpPr>
        <p:spPr>
          <a:xfrm>
            <a:off x="1358080" y="327007"/>
            <a:ext cx="9144000" cy="1180748"/>
          </a:xfrm>
        </p:spPr>
        <p:txBody>
          <a:bodyPr>
            <a:normAutofit/>
          </a:bodyPr>
          <a:lstStyle/>
          <a:p>
            <a:r>
              <a:rPr lang="pt-BR" sz="2200" b="1" dirty="0"/>
              <a:t>Stress </a:t>
            </a:r>
            <a:r>
              <a:rPr lang="pt-BR" sz="2200" b="1" dirty="0" err="1"/>
              <a:t>constrains</a:t>
            </a:r>
            <a:r>
              <a:rPr lang="pt-BR" sz="2200" b="1" dirty="0"/>
              <a:t> </a:t>
            </a:r>
            <a:r>
              <a:rPr lang="pt-BR" sz="2200" b="1" dirty="0" err="1"/>
              <a:t>that</a:t>
            </a:r>
            <a:r>
              <a:rPr lang="pt-BR" sz="2200" b="1" dirty="0"/>
              <a:t> </a:t>
            </a:r>
            <a:r>
              <a:rPr lang="pt-BR" sz="2200" b="1" dirty="0" err="1"/>
              <a:t>can</a:t>
            </a:r>
            <a:r>
              <a:rPr lang="pt-BR" sz="2200" b="1" dirty="0"/>
              <a:t> cause </a:t>
            </a:r>
            <a:r>
              <a:rPr lang="pt-BR" sz="2200" b="1" dirty="0" err="1"/>
              <a:t>failure</a:t>
            </a:r>
            <a:r>
              <a:rPr lang="pt-BR" sz="2200" b="1" dirty="0"/>
              <a:t>!  </a:t>
            </a:r>
            <a:br>
              <a:rPr lang="pt-BR" sz="4400" b="1" dirty="0"/>
            </a:br>
            <a:endParaRPr lang="pt-BR" sz="4400" dirty="0"/>
          </a:p>
        </p:txBody>
      </p:sp>
      <p:pic>
        <p:nvPicPr>
          <p:cNvPr id="6" name="Imagem 5" descr="Uma imagem contendo screenshot&#10;&#10;Descrição gerada automaticamente">
            <a:extLst>
              <a:ext uri="{FF2B5EF4-FFF2-40B4-BE49-F238E27FC236}">
                <a16:creationId xmlns:a16="http://schemas.microsoft.com/office/drawing/2014/main" id="{1D0AB742-77C0-A44E-A132-468B79F97657}"/>
              </a:ext>
            </a:extLst>
          </p:cNvPr>
          <p:cNvPicPr>
            <a:picLocks noChangeAspect="1"/>
          </p:cNvPicPr>
          <p:nvPr/>
        </p:nvPicPr>
        <p:blipFill>
          <a:blip r:embed="rId3"/>
          <a:stretch>
            <a:fillRect/>
          </a:stretch>
        </p:blipFill>
        <p:spPr>
          <a:xfrm>
            <a:off x="331842" y="1814591"/>
            <a:ext cx="8069816" cy="2911515"/>
          </a:xfrm>
          <a:prstGeom prst="rect">
            <a:avLst/>
          </a:prstGeom>
        </p:spPr>
      </p:pic>
      <p:sp>
        <p:nvSpPr>
          <p:cNvPr id="7" name="CaixaDeTexto 6">
            <a:extLst>
              <a:ext uri="{FF2B5EF4-FFF2-40B4-BE49-F238E27FC236}">
                <a16:creationId xmlns:a16="http://schemas.microsoft.com/office/drawing/2014/main" id="{FC6CBE1F-DC61-A547-B756-890DE091EE7A}"/>
              </a:ext>
            </a:extLst>
          </p:cNvPr>
          <p:cNvSpPr txBox="1"/>
          <p:nvPr/>
        </p:nvSpPr>
        <p:spPr>
          <a:xfrm>
            <a:off x="8812159" y="1814591"/>
            <a:ext cx="3379841" cy="646331"/>
          </a:xfrm>
          <a:prstGeom prst="rect">
            <a:avLst/>
          </a:prstGeom>
          <a:noFill/>
        </p:spPr>
        <p:txBody>
          <a:bodyPr wrap="square" rtlCol="0">
            <a:spAutoFit/>
          </a:bodyPr>
          <a:lstStyle/>
          <a:p>
            <a:r>
              <a:rPr lang="en-US" dirty="0"/>
              <a:t>How can we connect all possible mechanisms and conditions ???</a:t>
            </a:r>
          </a:p>
        </p:txBody>
      </p:sp>
      <p:sp>
        <p:nvSpPr>
          <p:cNvPr id="8" name="CaixaDeTexto 7">
            <a:extLst>
              <a:ext uri="{FF2B5EF4-FFF2-40B4-BE49-F238E27FC236}">
                <a16:creationId xmlns:a16="http://schemas.microsoft.com/office/drawing/2014/main" id="{474A299B-D63C-DC4E-8C9D-60D0D6AAE7AD}"/>
              </a:ext>
            </a:extLst>
          </p:cNvPr>
          <p:cNvSpPr txBox="1"/>
          <p:nvPr/>
        </p:nvSpPr>
        <p:spPr>
          <a:xfrm>
            <a:off x="8812158" y="2622556"/>
            <a:ext cx="3379841" cy="923330"/>
          </a:xfrm>
          <a:prstGeom prst="rect">
            <a:avLst/>
          </a:prstGeom>
          <a:noFill/>
        </p:spPr>
        <p:txBody>
          <a:bodyPr wrap="square" rtlCol="0">
            <a:spAutoFit/>
          </a:bodyPr>
          <a:lstStyle/>
          <a:p>
            <a:r>
              <a:rPr lang="en-US" dirty="0"/>
              <a:t>Knowledge, characterization, experiments  models and computational tools … </a:t>
            </a:r>
          </a:p>
        </p:txBody>
      </p:sp>
      <p:sp>
        <p:nvSpPr>
          <p:cNvPr id="10" name="Retângulo 9">
            <a:extLst>
              <a:ext uri="{FF2B5EF4-FFF2-40B4-BE49-F238E27FC236}">
                <a16:creationId xmlns:a16="http://schemas.microsoft.com/office/drawing/2014/main" id="{90F6CF26-7E7D-874D-9005-B8CA89882A01}"/>
              </a:ext>
            </a:extLst>
          </p:cNvPr>
          <p:cNvSpPr/>
          <p:nvPr/>
        </p:nvSpPr>
        <p:spPr>
          <a:xfrm>
            <a:off x="8812158" y="3586300"/>
            <a:ext cx="3048000" cy="923330"/>
          </a:xfrm>
          <a:prstGeom prst="rect">
            <a:avLst/>
          </a:prstGeom>
        </p:spPr>
        <p:txBody>
          <a:bodyPr wrap="square">
            <a:spAutoFit/>
          </a:bodyPr>
          <a:lstStyle/>
          <a:p>
            <a:r>
              <a:rPr lang="en-US" dirty="0"/>
              <a:t>And the effect  stress constraints  influence on damage</a:t>
            </a:r>
          </a:p>
        </p:txBody>
      </p:sp>
    </p:spTree>
    <p:extLst>
      <p:ext uri="{BB962C8B-B14F-4D97-AF65-F5344CB8AC3E}">
        <p14:creationId xmlns:p14="http://schemas.microsoft.com/office/powerpoint/2010/main" val="27740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63</a:t>
            </a:fld>
            <a:endParaRPr lang="en-US" dirty="0"/>
          </a:p>
        </p:txBody>
      </p:sp>
      <p:sp>
        <p:nvSpPr>
          <p:cNvPr id="7" name="Título 1">
            <a:extLst>
              <a:ext uri="{FF2B5EF4-FFF2-40B4-BE49-F238E27FC236}">
                <a16:creationId xmlns:a16="http://schemas.microsoft.com/office/drawing/2014/main" id="{50EE556E-3339-4645-8EF0-0145A894B66A}"/>
              </a:ext>
            </a:extLst>
          </p:cNvPr>
          <p:cNvSpPr>
            <a:spLocks noGrp="1"/>
          </p:cNvSpPr>
          <p:nvPr>
            <p:ph type="ctrTitle"/>
          </p:nvPr>
        </p:nvSpPr>
        <p:spPr>
          <a:xfrm>
            <a:off x="1691364" y="341092"/>
            <a:ext cx="9144000" cy="1020762"/>
          </a:xfrm>
        </p:spPr>
        <p:txBody>
          <a:bodyPr>
            <a:normAutofit fontScale="90000"/>
          </a:bodyPr>
          <a:lstStyle/>
          <a:p>
            <a:r>
              <a:rPr lang="pt-BR" sz="4400" dirty="0" err="1"/>
              <a:t>Mechanical</a:t>
            </a:r>
            <a:r>
              <a:rPr lang="pt-BR" sz="4400" dirty="0"/>
              <a:t> Approach </a:t>
            </a:r>
            <a:r>
              <a:rPr lang="pt-BR" sz="4400" dirty="0" err="1"/>
              <a:t>X</a:t>
            </a:r>
            <a:r>
              <a:rPr lang="pt-BR" sz="4400" dirty="0"/>
              <a:t> </a:t>
            </a:r>
            <a:r>
              <a:rPr lang="pt-BR" sz="4400" dirty="0" err="1"/>
              <a:t>Metallurgical</a:t>
            </a:r>
            <a:r>
              <a:rPr lang="pt-BR" sz="4400" dirty="0"/>
              <a:t>/</a:t>
            </a:r>
            <a:r>
              <a:rPr lang="pt-BR" sz="4400" dirty="0" err="1"/>
              <a:t>Materials</a:t>
            </a:r>
            <a:r>
              <a:rPr lang="pt-BR" sz="4400" dirty="0"/>
              <a:t> Approach   </a:t>
            </a:r>
          </a:p>
        </p:txBody>
      </p:sp>
      <p:sp>
        <p:nvSpPr>
          <p:cNvPr id="9" name="Subtítulo 2">
            <a:extLst>
              <a:ext uri="{FF2B5EF4-FFF2-40B4-BE49-F238E27FC236}">
                <a16:creationId xmlns:a16="http://schemas.microsoft.com/office/drawing/2014/main" id="{F9700DC1-7C2E-2D41-A2AC-49F2106E37B2}"/>
              </a:ext>
            </a:extLst>
          </p:cNvPr>
          <p:cNvSpPr>
            <a:spLocks noGrp="1"/>
          </p:cNvSpPr>
          <p:nvPr>
            <p:ph type="subTitle" idx="1"/>
          </p:nvPr>
        </p:nvSpPr>
        <p:spPr>
          <a:xfrm>
            <a:off x="855519" y="2359100"/>
            <a:ext cx="4838218" cy="3887366"/>
          </a:xfrm>
        </p:spPr>
        <p:txBody>
          <a:bodyPr>
            <a:normAutofit fontScale="85000" lnSpcReduction="20000"/>
          </a:bodyPr>
          <a:lstStyle/>
          <a:p>
            <a:pPr marL="457200" indent="-457200" algn="l">
              <a:buAutoNum type="arabicPeriod"/>
            </a:pPr>
            <a:r>
              <a:rPr lang="pt-BR" b="1" dirty="0" err="1"/>
              <a:t>Materials</a:t>
            </a:r>
            <a:r>
              <a:rPr lang="pt-BR" b="1" dirty="0"/>
              <a:t> are </a:t>
            </a:r>
            <a:r>
              <a:rPr lang="pt-BR" b="1" dirty="0" err="1"/>
              <a:t>usually</a:t>
            </a:r>
            <a:r>
              <a:rPr lang="pt-BR" b="1" dirty="0"/>
              <a:t> </a:t>
            </a:r>
            <a:r>
              <a:rPr lang="pt-BR" b="1" dirty="0" err="1"/>
              <a:t>considereded</a:t>
            </a:r>
            <a:r>
              <a:rPr lang="pt-BR" b="1" dirty="0"/>
              <a:t> </a:t>
            </a:r>
            <a:r>
              <a:rPr lang="pt-BR" b="1" dirty="0" err="1"/>
              <a:t>homogenous</a:t>
            </a:r>
            <a:r>
              <a:rPr lang="pt-BR" b="1" dirty="0"/>
              <a:t> </a:t>
            </a:r>
            <a:r>
              <a:rPr lang="pt-BR" b="1" dirty="0" err="1"/>
              <a:t>and</a:t>
            </a:r>
            <a:r>
              <a:rPr lang="pt-BR" b="1" dirty="0"/>
              <a:t> </a:t>
            </a:r>
            <a:r>
              <a:rPr lang="pt-BR" b="1" dirty="0" err="1"/>
              <a:t>isotropic</a:t>
            </a:r>
            <a:endParaRPr lang="pt-BR" b="1" dirty="0"/>
          </a:p>
          <a:p>
            <a:pPr marL="457200" indent="-457200" algn="l">
              <a:buAutoNum type="arabicPeriod"/>
            </a:pPr>
            <a:r>
              <a:rPr lang="pt-BR" dirty="0" err="1"/>
              <a:t>Plastic</a:t>
            </a:r>
            <a:r>
              <a:rPr lang="pt-BR" dirty="0"/>
              <a:t> </a:t>
            </a:r>
            <a:r>
              <a:rPr lang="pt-BR" dirty="0" err="1"/>
              <a:t>deformation</a:t>
            </a:r>
            <a:r>
              <a:rPr lang="pt-BR" dirty="0"/>
              <a:t>  </a:t>
            </a:r>
            <a:r>
              <a:rPr lang="pt-BR" dirty="0" err="1"/>
              <a:t>is</a:t>
            </a:r>
            <a:r>
              <a:rPr lang="pt-BR" dirty="0"/>
              <a:t>  </a:t>
            </a:r>
            <a:r>
              <a:rPr lang="pt-BR" dirty="0" err="1"/>
              <a:t>based</a:t>
            </a:r>
            <a:r>
              <a:rPr lang="pt-BR" dirty="0"/>
              <a:t> </a:t>
            </a:r>
            <a:r>
              <a:rPr lang="pt-BR" dirty="0" err="1"/>
              <a:t>on</a:t>
            </a:r>
            <a:r>
              <a:rPr lang="pt-BR" dirty="0"/>
              <a:t> </a:t>
            </a:r>
            <a:r>
              <a:rPr lang="pt-BR" b="1" dirty="0" err="1"/>
              <a:t>tension</a:t>
            </a:r>
            <a:r>
              <a:rPr lang="pt-BR" b="1" dirty="0"/>
              <a:t> </a:t>
            </a:r>
            <a:r>
              <a:rPr lang="pt-BR" b="1" dirty="0" err="1"/>
              <a:t>tests</a:t>
            </a:r>
            <a:r>
              <a:rPr lang="pt-BR" b="1" dirty="0"/>
              <a:t> </a:t>
            </a:r>
          </a:p>
          <a:p>
            <a:pPr marL="457200" indent="-457200" algn="l">
              <a:buAutoNum type="arabicPeriod"/>
            </a:pPr>
            <a:r>
              <a:rPr lang="pt-BR" dirty="0" err="1"/>
              <a:t>Failure</a:t>
            </a:r>
            <a:r>
              <a:rPr lang="pt-BR" dirty="0"/>
              <a:t> </a:t>
            </a:r>
            <a:r>
              <a:rPr lang="pt-BR" dirty="0" err="1"/>
              <a:t>is</a:t>
            </a:r>
            <a:r>
              <a:rPr lang="pt-BR" dirty="0"/>
              <a:t> </a:t>
            </a:r>
            <a:r>
              <a:rPr lang="pt-BR" dirty="0" err="1"/>
              <a:t>based</a:t>
            </a:r>
            <a:r>
              <a:rPr lang="pt-BR" dirty="0"/>
              <a:t> </a:t>
            </a:r>
            <a:r>
              <a:rPr lang="pt-BR" dirty="0" err="1"/>
              <a:t>on</a:t>
            </a:r>
            <a:r>
              <a:rPr lang="pt-BR" dirty="0"/>
              <a:t> </a:t>
            </a:r>
            <a:r>
              <a:rPr lang="pt-BR" dirty="0" err="1"/>
              <a:t>the</a:t>
            </a:r>
            <a:r>
              <a:rPr lang="pt-BR" dirty="0"/>
              <a:t> </a:t>
            </a:r>
            <a:r>
              <a:rPr lang="pt-BR" dirty="0" err="1"/>
              <a:t>onset</a:t>
            </a:r>
            <a:r>
              <a:rPr lang="pt-BR" dirty="0"/>
              <a:t> </a:t>
            </a:r>
            <a:r>
              <a:rPr lang="pt-BR" dirty="0" err="1"/>
              <a:t>of</a:t>
            </a:r>
            <a:r>
              <a:rPr lang="pt-BR" dirty="0"/>
              <a:t> </a:t>
            </a:r>
            <a:r>
              <a:rPr lang="pt-BR" dirty="0" err="1"/>
              <a:t>deformation</a:t>
            </a:r>
            <a:r>
              <a:rPr lang="pt-BR" dirty="0"/>
              <a:t> (Von </a:t>
            </a:r>
            <a:r>
              <a:rPr lang="pt-BR" dirty="0" err="1"/>
              <a:t>Mises</a:t>
            </a:r>
            <a:r>
              <a:rPr lang="pt-BR" dirty="0"/>
              <a:t> </a:t>
            </a:r>
            <a:r>
              <a:rPr lang="pt-BR" dirty="0" err="1"/>
              <a:t>criteria</a:t>
            </a:r>
            <a:r>
              <a:rPr lang="pt-BR" dirty="0"/>
              <a:t>) – Principal </a:t>
            </a:r>
            <a:r>
              <a:rPr lang="pt-BR" dirty="0" err="1"/>
              <a:t>stresses</a:t>
            </a:r>
            <a:r>
              <a:rPr lang="pt-BR" dirty="0"/>
              <a:t>  </a:t>
            </a:r>
          </a:p>
          <a:p>
            <a:pPr marL="457200" indent="-457200" algn="l">
              <a:buAutoNum type="arabicPeriod"/>
            </a:pPr>
            <a:r>
              <a:rPr lang="pt-BR" dirty="0" err="1"/>
              <a:t>State</a:t>
            </a:r>
            <a:r>
              <a:rPr lang="pt-BR" dirty="0"/>
              <a:t> </a:t>
            </a:r>
            <a:r>
              <a:rPr lang="pt-BR" dirty="0" err="1"/>
              <a:t>of</a:t>
            </a:r>
            <a:r>
              <a:rPr lang="pt-BR" dirty="0"/>
              <a:t> </a:t>
            </a:r>
            <a:r>
              <a:rPr lang="pt-BR" dirty="0" err="1"/>
              <a:t>strain</a:t>
            </a:r>
            <a:r>
              <a:rPr lang="pt-BR" dirty="0"/>
              <a:t> </a:t>
            </a:r>
            <a:r>
              <a:rPr lang="pt-BR" dirty="0" err="1"/>
              <a:t>and</a:t>
            </a:r>
            <a:r>
              <a:rPr lang="pt-BR" dirty="0"/>
              <a:t> stress are </a:t>
            </a:r>
            <a:r>
              <a:rPr lang="pt-BR" dirty="0" err="1"/>
              <a:t>evalueted</a:t>
            </a:r>
            <a:r>
              <a:rPr lang="pt-BR" dirty="0"/>
              <a:t> </a:t>
            </a:r>
          </a:p>
          <a:p>
            <a:pPr marL="457200" indent="-457200" algn="l">
              <a:buFont typeface="Arial" panose="020B0604020202020204" pitchFamily="34" charset="0"/>
              <a:buAutoNum type="arabicPeriod"/>
            </a:pPr>
            <a:r>
              <a:rPr lang="pt-BR" dirty="0" err="1"/>
              <a:t>Strain</a:t>
            </a:r>
            <a:r>
              <a:rPr lang="pt-BR" dirty="0"/>
              <a:t> rate </a:t>
            </a:r>
            <a:r>
              <a:rPr lang="pt-BR" dirty="0" err="1"/>
              <a:t>and</a:t>
            </a:r>
            <a:r>
              <a:rPr lang="pt-BR" dirty="0"/>
              <a:t> </a:t>
            </a:r>
            <a:r>
              <a:rPr lang="pt-BR" b="1" dirty="0" err="1"/>
              <a:t>constitutive</a:t>
            </a:r>
            <a:r>
              <a:rPr lang="pt-BR" b="1" dirty="0"/>
              <a:t> </a:t>
            </a:r>
            <a:r>
              <a:rPr lang="pt-BR" b="1" dirty="0" err="1"/>
              <a:t>equations</a:t>
            </a:r>
            <a:r>
              <a:rPr lang="pt-BR" b="1" dirty="0"/>
              <a:t> </a:t>
            </a:r>
            <a:r>
              <a:rPr lang="pt-BR" dirty="0" err="1"/>
              <a:t>such</a:t>
            </a:r>
            <a:r>
              <a:rPr lang="pt-BR" dirty="0"/>
              <a:t> as </a:t>
            </a:r>
            <a:r>
              <a:rPr lang="pt-BR" dirty="0" err="1"/>
              <a:t>Johson</a:t>
            </a:r>
            <a:r>
              <a:rPr lang="pt-BR" dirty="0"/>
              <a:t>-Cook are importante </a:t>
            </a:r>
            <a:r>
              <a:rPr lang="pt-BR" dirty="0" err="1"/>
              <a:t>to</a:t>
            </a:r>
            <a:r>
              <a:rPr lang="pt-BR" dirty="0"/>
              <a:t> </a:t>
            </a:r>
            <a:r>
              <a:rPr lang="pt-BR" dirty="0" err="1"/>
              <a:t>describe</a:t>
            </a:r>
            <a:r>
              <a:rPr lang="pt-BR" dirty="0"/>
              <a:t> </a:t>
            </a:r>
            <a:r>
              <a:rPr lang="pt-BR" dirty="0" err="1"/>
              <a:t>the</a:t>
            </a:r>
            <a:r>
              <a:rPr lang="pt-BR" dirty="0"/>
              <a:t> </a:t>
            </a:r>
            <a:r>
              <a:rPr lang="pt-BR" dirty="0" err="1"/>
              <a:t>mechanical</a:t>
            </a:r>
            <a:r>
              <a:rPr lang="pt-BR" dirty="0"/>
              <a:t> </a:t>
            </a:r>
            <a:r>
              <a:rPr lang="pt-BR" dirty="0" err="1"/>
              <a:t>behavior</a:t>
            </a:r>
            <a:endParaRPr lang="pt-BR" dirty="0"/>
          </a:p>
          <a:p>
            <a:pPr marL="457200" indent="-457200" algn="l">
              <a:buFont typeface="Arial" panose="020B0604020202020204" pitchFamily="34" charset="0"/>
              <a:buAutoNum type="arabicPeriod"/>
            </a:pPr>
            <a:r>
              <a:rPr lang="pt-BR" dirty="0" err="1"/>
              <a:t>Damage</a:t>
            </a:r>
            <a:r>
              <a:rPr lang="pt-BR" dirty="0"/>
              <a:t> </a:t>
            </a:r>
            <a:r>
              <a:rPr lang="pt-BR" dirty="0" err="1"/>
              <a:t>is</a:t>
            </a:r>
            <a:r>
              <a:rPr lang="pt-BR" dirty="0"/>
              <a:t> </a:t>
            </a:r>
            <a:r>
              <a:rPr lang="pt-BR" dirty="0" err="1"/>
              <a:t>mainly</a:t>
            </a:r>
            <a:r>
              <a:rPr lang="pt-BR" dirty="0"/>
              <a:t> </a:t>
            </a:r>
            <a:r>
              <a:rPr lang="pt-BR" dirty="0" err="1"/>
              <a:t>evaluated</a:t>
            </a:r>
            <a:r>
              <a:rPr lang="pt-BR" dirty="0"/>
              <a:t> </a:t>
            </a:r>
            <a:r>
              <a:rPr lang="pt-BR" dirty="0" err="1"/>
              <a:t>during</a:t>
            </a:r>
            <a:r>
              <a:rPr lang="pt-BR" dirty="0"/>
              <a:t> crack </a:t>
            </a:r>
            <a:r>
              <a:rPr lang="pt-BR" dirty="0" err="1"/>
              <a:t>growth</a:t>
            </a:r>
            <a:r>
              <a:rPr lang="pt-BR" dirty="0"/>
              <a:t>  - Macro</a:t>
            </a:r>
          </a:p>
          <a:p>
            <a:pPr marL="457200" indent="-457200" algn="l">
              <a:buFont typeface="Arial" panose="020B0604020202020204" pitchFamily="34" charset="0"/>
              <a:buAutoNum type="arabicPeriod"/>
            </a:pPr>
            <a:r>
              <a:rPr lang="pt-BR" dirty="0"/>
              <a:t>Focus </a:t>
            </a:r>
            <a:r>
              <a:rPr lang="pt-BR" dirty="0" err="1"/>
              <a:t>on</a:t>
            </a:r>
            <a:r>
              <a:rPr lang="pt-BR" dirty="0"/>
              <a:t> Design </a:t>
            </a:r>
            <a:r>
              <a:rPr lang="pt-BR" dirty="0" err="1"/>
              <a:t>of</a:t>
            </a:r>
            <a:r>
              <a:rPr lang="pt-BR" dirty="0"/>
              <a:t> </a:t>
            </a:r>
            <a:r>
              <a:rPr lang="pt-BR" dirty="0" err="1"/>
              <a:t>components</a:t>
            </a:r>
            <a:endParaRPr lang="pt-BR" dirty="0"/>
          </a:p>
          <a:p>
            <a:pPr marL="457200" indent="-457200">
              <a:buAutoNum type="arabicPeriod"/>
            </a:pPr>
            <a:endParaRPr lang="pt-BR" dirty="0"/>
          </a:p>
          <a:p>
            <a:pPr marL="457200" indent="-457200">
              <a:buAutoNum type="arabicPeriod"/>
            </a:pPr>
            <a:endParaRPr lang="pt-BR" dirty="0"/>
          </a:p>
          <a:p>
            <a:pPr marL="457200" indent="-457200">
              <a:buAutoNum type="arabicPeriod"/>
            </a:pPr>
            <a:endParaRPr lang="pt-BR" dirty="0"/>
          </a:p>
        </p:txBody>
      </p:sp>
      <p:sp>
        <p:nvSpPr>
          <p:cNvPr id="10" name="Subtítulo 2">
            <a:extLst>
              <a:ext uri="{FF2B5EF4-FFF2-40B4-BE49-F238E27FC236}">
                <a16:creationId xmlns:a16="http://schemas.microsoft.com/office/drawing/2014/main" id="{154D162A-863A-854B-B7E7-DA22CB239FA8}"/>
              </a:ext>
            </a:extLst>
          </p:cNvPr>
          <p:cNvSpPr txBox="1">
            <a:spLocks/>
          </p:cNvSpPr>
          <p:nvPr/>
        </p:nvSpPr>
        <p:spPr>
          <a:xfrm>
            <a:off x="6770415" y="2359100"/>
            <a:ext cx="4966504" cy="3755156"/>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AutoNum type="arabicPeriod"/>
            </a:pPr>
            <a:r>
              <a:rPr lang="pt-BR" b="1" dirty="0" err="1"/>
              <a:t>Materials</a:t>
            </a:r>
            <a:r>
              <a:rPr lang="pt-BR" b="1" dirty="0"/>
              <a:t> are </a:t>
            </a:r>
            <a:r>
              <a:rPr lang="pt-BR" b="1" dirty="0" err="1"/>
              <a:t>usually</a:t>
            </a:r>
            <a:r>
              <a:rPr lang="pt-BR" b="1" dirty="0"/>
              <a:t> </a:t>
            </a:r>
            <a:r>
              <a:rPr lang="pt-BR" b="1" dirty="0" err="1"/>
              <a:t>considereded</a:t>
            </a:r>
            <a:r>
              <a:rPr lang="pt-BR" b="1" dirty="0"/>
              <a:t> </a:t>
            </a:r>
            <a:r>
              <a:rPr lang="pt-BR" b="1" dirty="0" err="1"/>
              <a:t>heterogeneuos</a:t>
            </a:r>
            <a:r>
              <a:rPr lang="pt-BR" b="1" dirty="0"/>
              <a:t> </a:t>
            </a:r>
            <a:r>
              <a:rPr lang="pt-BR" b="1" dirty="0" err="1"/>
              <a:t>and</a:t>
            </a:r>
            <a:r>
              <a:rPr lang="pt-BR" b="1" dirty="0"/>
              <a:t> </a:t>
            </a:r>
            <a:r>
              <a:rPr lang="pt-BR" b="1" dirty="0" err="1"/>
              <a:t>anysotropic</a:t>
            </a:r>
            <a:r>
              <a:rPr lang="pt-BR" b="1" dirty="0"/>
              <a:t> </a:t>
            </a:r>
          </a:p>
          <a:p>
            <a:pPr marL="457200" indent="-457200" algn="l">
              <a:buFont typeface="Arial" panose="020B0604020202020204" pitchFamily="34" charset="0"/>
              <a:buAutoNum type="arabicPeriod"/>
            </a:pPr>
            <a:r>
              <a:rPr lang="pt-BR" dirty="0" err="1"/>
              <a:t>Plastic</a:t>
            </a:r>
            <a:r>
              <a:rPr lang="pt-BR" dirty="0"/>
              <a:t> </a:t>
            </a:r>
            <a:r>
              <a:rPr lang="pt-BR" dirty="0" err="1"/>
              <a:t>deformation</a:t>
            </a:r>
            <a:r>
              <a:rPr lang="pt-BR" dirty="0"/>
              <a:t> </a:t>
            </a:r>
            <a:r>
              <a:rPr lang="pt-BR" dirty="0" err="1"/>
              <a:t>is</a:t>
            </a:r>
            <a:r>
              <a:rPr lang="pt-BR" dirty="0"/>
              <a:t> </a:t>
            </a:r>
            <a:r>
              <a:rPr lang="pt-BR" dirty="0" err="1"/>
              <a:t>based</a:t>
            </a:r>
            <a:r>
              <a:rPr lang="pt-BR" dirty="0"/>
              <a:t> </a:t>
            </a:r>
            <a:r>
              <a:rPr lang="pt-BR" dirty="0" err="1"/>
              <a:t>on</a:t>
            </a:r>
            <a:r>
              <a:rPr lang="pt-BR" dirty="0"/>
              <a:t> </a:t>
            </a:r>
            <a:r>
              <a:rPr lang="pt-BR" b="1" dirty="0" err="1"/>
              <a:t>dislocations</a:t>
            </a:r>
            <a:r>
              <a:rPr lang="pt-BR" b="1" dirty="0"/>
              <a:t> </a:t>
            </a:r>
            <a:r>
              <a:rPr lang="pt-BR" b="1" dirty="0" err="1"/>
              <a:t>teory</a:t>
            </a:r>
            <a:r>
              <a:rPr lang="pt-BR" dirty="0"/>
              <a:t>, </a:t>
            </a:r>
            <a:r>
              <a:rPr lang="pt-BR" dirty="0" err="1"/>
              <a:t>crystaline</a:t>
            </a:r>
            <a:r>
              <a:rPr lang="pt-BR" dirty="0"/>
              <a:t> </a:t>
            </a:r>
            <a:r>
              <a:rPr lang="pt-BR" dirty="0" err="1"/>
              <a:t>structure</a:t>
            </a:r>
            <a:r>
              <a:rPr lang="pt-BR" dirty="0"/>
              <a:t> </a:t>
            </a:r>
          </a:p>
          <a:p>
            <a:pPr marL="457200" indent="-457200" algn="l">
              <a:buFont typeface="Arial" panose="020B0604020202020204" pitchFamily="34" charset="0"/>
              <a:buAutoNum type="arabicPeriod"/>
            </a:pPr>
            <a:r>
              <a:rPr lang="pt-BR" dirty="0" err="1"/>
              <a:t>State</a:t>
            </a:r>
            <a:r>
              <a:rPr lang="pt-BR" dirty="0"/>
              <a:t> </a:t>
            </a:r>
            <a:r>
              <a:rPr lang="pt-BR" dirty="0" err="1"/>
              <a:t>of</a:t>
            </a:r>
            <a:r>
              <a:rPr lang="pt-BR" dirty="0"/>
              <a:t> </a:t>
            </a:r>
            <a:r>
              <a:rPr lang="pt-BR" dirty="0" err="1"/>
              <a:t>strain</a:t>
            </a:r>
            <a:r>
              <a:rPr lang="pt-BR" dirty="0"/>
              <a:t> </a:t>
            </a:r>
            <a:r>
              <a:rPr lang="pt-BR" dirty="0" err="1"/>
              <a:t>and</a:t>
            </a:r>
            <a:r>
              <a:rPr lang="pt-BR" dirty="0"/>
              <a:t> stress </a:t>
            </a:r>
            <a:r>
              <a:rPr lang="pt-BR" dirty="0" err="1"/>
              <a:t>were</a:t>
            </a:r>
            <a:r>
              <a:rPr lang="pt-BR" dirty="0"/>
              <a:t> </a:t>
            </a:r>
            <a:r>
              <a:rPr lang="pt-BR" dirty="0" err="1"/>
              <a:t>not</a:t>
            </a:r>
            <a:r>
              <a:rPr lang="pt-BR" dirty="0"/>
              <a:t> </a:t>
            </a:r>
            <a:r>
              <a:rPr lang="pt-BR" dirty="0" err="1"/>
              <a:t>usually</a:t>
            </a:r>
            <a:r>
              <a:rPr lang="pt-BR" dirty="0"/>
              <a:t> </a:t>
            </a:r>
            <a:r>
              <a:rPr lang="pt-BR" dirty="0" err="1"/>
              <a:t>considered</a:t>
            </a:r>
            <a:r>
              <a:rPr lang="pt-BR" dirty="0"/>
              <a:t> </a:t>
            </a:r>
          </a:p>
          <a:p>
            <a:pPr marL="457200" indent="-457200" algn="l">
              <a:buFont typeface="Arial" panose="020B0604020202020204" pitchFamily="34" charset="0"/>
              <a:buAutoNum type="arabicPeriod"/>
            </a:pPr>
            <a:r>
              <a:rPr lang="pt-BR" dirty="0"/>
              <a:t> </a:t>
            </a:r>
            <a:r>
              <a:rPr lang="pt-BR" dirty="0" err="1"/>
              <a:t>Damage</a:t>
            </a:r>
            <a:r>
              <a:rPr lang="pt-BR" dirty="0"/>
              <a:t> are </a:t>
            </a:r>
            <a:r>
              <a:rPr lang="pt-BR" dirty="0" err="1"/>
              <a:t>based</a:t>
            </a:r>
            <a:r>
              <a:rPr lang="pt-BR" dirty="0"/>
              <a:t> </a:t>
            </a:r>
            <a:r>
              <a:rPr lang="pt-BR" dirty="0" err="1"/>
              <a:t>on</a:t>
            </a:r>
            <a:r>
              <a:rPr lang="pt-BR" dirty="0"/>
              <a:t> </a:t>
            </a:r>
            <a:r>
              <a:rPr lang="pt-BR" dirty="0" err="1"/>
              <a:t>ductile</a:t>
            </a:r>
            <a:r>
              <a:rPr lang="pt-BR" dirty="0"/>
              <a:t> </a:t>
            </a:r>
            <a:r>
              <a:rPr lang="pt-BR" dirty="0" err="1"/>
              <a:t>or</a:t>
            </a:r>
            <a:r>
              <a:rPr lang="pt-BR" dirty="0"/>
              <a:t> </a:t>
            </a:r>
            <a:r>
              <a:rPr lang="pt-BR" dirty="0" err="1"/>
              <a:t>fragile</a:t>
            </a:r>
            <a:r>
              <a:rPr lang="pt-BR" dirty="0"/>
              <a:t> </a:t>
            </a:r>
            <a:r>
              <a:rPr lang="pt-BR" dirty="0" err="1"/>
              <a:t>behavior</a:t>
            </a:r>
            <a:r>
              <a:rPr lang="pt-BR" dirty="0"/>
              <a:t>  (</a:t>
            </a:r>
            <a:r>
              <a:rPr lang="pt-BR" dirty="0" err="1"/>
              <a:t>nucleation</a:t>
            </a:r>
            <a:r>
              <a:rPr lang="pt-BR" dirty="0"/>
              <a:t>)</a:t>
            </a:r>
          </a:p>
          <a:p>
            <a:pPr marL="457200" indent="-457200" algn="l">
              <a:buFont typeface="Arial" panose="020B0604020202020204" pitchFamily="34" charset="0"/>
              <a:buAutoNum type="arabicPeriod"/>
            </a:pPr>
            <a:r>
              <a:rPr lang="pt-BR" dirty="0" err="1"/>
              <a:t>Microstructural</a:t>
            </a:r>
            <a:r>
              <a:rPr lang="pt-BR" dirty="0"/>
              <a:t> </a:t>
            </a:r>
            <a:r>
              <a:rPr lang="pt-BR" dirty="0" err="1"/>
              <a:t>Characterization</a:t>
            </a:r>
            <a:r>
              <a:rPr lang="pt-BR" dirty="0"/>
              <a:t> (Nano </a:t>
            </a:r>
            <a:r>
              <a:rPr lang="pt-BR" dirty="0" err="1"/>
              <a:t>and</a:t>
            </a:r>
            <a:r>
              <a:rPr lang="pt-BR" dirty="0"/>
              <a:t> Micro </a:t>
            </a:r>
            <a:r>
              <a:rPr lang="pt-BR" dirty="0" err="1"/>
              <a:t>levels</a:t>
            </a:r>
            <a:r>
              <a:rPr lang="pt-BR" dirty="0"/>
              <a:t>) </a:t>
            </a:r>
            <a:r>
              <a:rPr lang="pt-BR" dirty="0" err="1"/>
              <a:t>is</a:t>
            </a:r>
            <a:r>
              <a:rPr lang="pt-BR" dirty="0"/>
              <a:t> </a:t>
            </a:r>
            <a:r>
              <a:rPr lang="pt-BR" dirty="0" err="1"/>
              <a:t>an</a:t>
            </a:r>
            <a:r>
              <a:rPr lang="pt-BR" dirty="0"/>
              <a:t> </a:t>
            </a:r>
            <a:r>
              <a:rPr lang="pt-BR" dirty="0" err="1"/>
              <a:t>important</a:t>
            </a:r>
            <a:r>
              <a:rPr lang="pt-BR" dirty="0"/>
              <a:t> tool</a:t>
            </a:r>
          </a:p>
          <a:p>
            <a:pPr marL="457200" indent="-457200" algn="l">
              <a:buFont typeface="Arial" panose="020B0604020202020204" pitchFamily="34" charset="0"/>
              <a:buAutoNum type="arabicPeriod"/>
            </a:pPr>
            <a:r>
              <a:rPr lang="pt-BR" dirty="0" err="1"/>
              <a:t>Mechanical</a:t>
            </a:r>
            <a:r>
              <a:rPr lang="pt-BR" dirty="0"/>
              <a:t> </a:t>
            </a:r>
            <a:r>
              <a:rPr lang="pt-BR" dirty="0" err="1"/>
              <a:t>behavior</a:t>
            </a:r>
            <a:r>
              <a:rPr lang="pt-BR" dirty="0"/>
              <a:t> (</a:t>
            </a:r>
            <a:r>
              <a:rPr lang="pt-BR" dirty="0" err="1"/>
              <a:t>mechanical</a:t>
            </a:r>
            <a:r>
              <a:rPr lang="pt-BR" dirty="0"/>
              <a:t> </a:t>
            </a:r>
            <a:r>
              <a:rPr lang="pt-BR" dirty="0" err="1"/>
              <a:t>properties</a:t>
            </a:r>
            <a:r>
              <a:rPr lang="pt-BR" dirty="0"/>
              <a:t> </a:t>
            </a:r>
            <a:r>
              <a:rPr lang="pt-BR" dirty="0" err="1"/>
              <a:t>and</a:t>
            </a:r>
            <a:r>
              <a:rPr lang="pt-BR" dirty="0"/>
              <a:t> </a:t>
            </a:r>
            <a:r>
              <a:rPr lang="pt-BR" dirty="0" err="1"/>
              <a:t>processing</a:t>
            </a:r>
            <a:r>
              <a:rPr lang="pt-BR" dirty="0"/>
              <a:t>) – Micro</a:t>
            </a:r>
          </a:p>
          <a:p>
            <a:pPr marL="457200" indent="-457200" algn="l">
              <a:buFont typeface="Arial" panose="020B0604020202020204" pitchFamily="34" charset="0"/>
              <a:buAutoNum type="arabicPeriod"/>
            </a:pPr>
            <a:r>
              <a:rPr lang="pt-BR" dirty="0"/>
              <a:t>Focus </a:t>
            </a:r>
            <a:r>
              <a:rPr lang="pt-BR" dirty="0" err="1"/>
              <a:t>on</a:t>
            </a:r>
            <a:r>
              <a:rPr lang="pt-BR" dirty="0"/>
              <a:t> Design </a:t>
            </a:r>
            <a:r>
              <a:rPr lang="pt-BR" dirty="0" err="1"/>
              <a:t>of</a:t>
            </a:r>
            <a:r>
              <a:rPr lang="pt-BR" dirty="0"/>
              <a:t> </a:t>
            </a:r>
            <a:r>
              <a:rPr lang="pt-BR" dirty="0" err="1"/>
              <a:t>Materials</a:t>
            </a:r>
            <a:endParaRPr lang="pt-BR" dirty="0"/>
          </a:p>
        </p:txBody>
      </p:sp>
      <p:pic>
        <p:nvPicPr>
          <p:cNvPr id="8" name="Imagem 7" descr="Desenho de personagem de desenho animado&#10;&#10;Descrição gerada automaticamente">
            <a:hlinkClick r:id="" action="ppaction://hlinkshowjump?jump=nextslide"/>
            <a:extLst>
              <a:ext uri="{FF2B5EF4-FFF2-40B4-BE49-F238E27FC236}">
                <a16:creationId xmlns:a16="http://schemas.microsoft.com/office/drawing/2014/main" id="{DCC564CE-3D5B-494D-B71E-4DEFFC4B59D6}"/>
              </a:ext>
            </a:extLst>
          </p:cNvPr>
          <p:cNvPicPr>
            <a:picLocks noChangeAspect="1"/>
          </p:cNvPicPr>
          <p:nvPr/>
        </p:nvPicPr>
        <p:blipFill>
          <a:blip r:embed="rId3"/>
          <a:stretch>
            <a:fillRect/>
          </a:stretch>
        </p:blipFill>
        <p:spPr>
          <a:xfrm>
            <a:off x="5217850" y="1409646"/>
            <a:ext cx="1552565" cy="1898907"/>
          </a:xfrm>
          <a:prstGeom prst="rect">
            <a:avLst/>
          </a:prstGeom>
        </p:spPr>
      </p:pic>
    </p:spTree>
    <p:extLst>
      <p:ext uri="{BB962C8B-B14F-4D97-AF65-F5344CB8AC3E}">
        <p14:creationId xmlns:p14="http://schemas.microsoft.com/office/powerpoint/2010/main" val="371941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64</a:t>
            </a:fld>
            <a:endParaRPr lang="en-US" dirty="0"/>
          </a:p>
        </p:txBody>
      </p:sp>
      <p:sp>
        <p:nvSpPr>
          <p:cNvPr id="2" name="CaixaDeTexto 1">
            <a:extLst>
              <a:ext uri="{FF2B5EF4-FFF2-40B4-BE49-F238E27FC236}">
                <a16:creationId xmlns:a16="http://schemas.microsoft.com/office/drawing/2014/main" id="{95B97EAC-A561-B14B-92F4-AEA4E7FDDCBF}"/>
              </a:ext>
            </a:extLst>
          </p:cNvPr>
          <p:cNvSpPr txBox="1"/>
          <p:nvPr/>
        </p:nvSpPr>
        <p:spPr>
          <a:xfrm flipH="1">
            <a:off x="3582444" y="2567836"/>
            <a:ext cx="4114800" cy="707886"/>
          </a:xfrm>
          <a:prstGeom prst="rect">
            <a:avLst/>
          </a:prstGeom>
          <a:noFill/>
        </p:spPr>
        <p:txBody>
          <a:bodyPr wrap="square" rtlCol="0">
            <a:spAutoFit/>
          </a:bodyPr>
          <a:lstStyle/>
          <a:p>
            <a:r>
              <a:rPr lang="en-US" sz="4000" b="1" dirty="0"/>
              <a:t>Manufacturing </a:t>
            </a:r>
          </a:p>
        </p:txBody>
      </p:sp>
    </p:spTree>
    <p:extLst>
      <p:ext uri="{BB962C8B-B14F-4D97-AF65-F5344CB8AC3E}">
        <p14:creationId xmlns:p14="http://schemas.microsoft.com/office/powerpoint/2010/main" val="2081755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65</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2676166" y="100326"/>
            <a:ext cx="10994537" cy="169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 </a:t>
            </a:r>
          </a:p>
          <a:p>
            <a:pPr algn="just">
              <a:lnSpc>
                <a:spcPct val="150000"/>
              </a:lnSpc>
            </a:pPr>
            <a:r>
              <a:rPr lang="pt-BR" altLang="pt-BR" sz="2400" dirty="0">
                <a:latin typeface="Calibri" panose="020F0502020204030204" pitchFamily="34" charset="0"/>
              </a:rPr>
              <a:t>Esferas de aço </a:t>
            </a:r>
          </a:p>
          <a:p>
            <a:pPr algn="just">
              <a:lnSpc>
                <a:spcPct val="150000"/>
              </a:lnSpc>
            </a:pPr>
            <a:endParaRPr lang="pt-BR" altLang="pt-BR" sz="2400" dirty="0">
              <a:solidFill>
                <a:schemeClr val="tx1"/>
              </a:solidFill>
              <a:latin typeface="Calibri" panose="020F0502020204030204" pitchFamily="34" charset="0"/>
            </a:endParaRPr>
          </a:p>
        </p:txBody>
      </p:sp>
      <p:pic>
        <p:nvPicPr>
          <p:cNvPr id="5" name="Imagem 4">
            <a:extLst>
              <a:ext uri="{FF2B5EF4-FFF2-40B4-BE49-F238E27FC236}">
                <a16:creationId xmlns:a16="http://schemas.microsoft.com/office/drawing/2014/main" id="{F1B9A414-68C9-6245-A7C9-33737CEF407A}"/>
              </a:ext>
            </a:extLst>
          </p:cNvPr>
          <p:cNvPicPr>
            <a:picLocks noChangeAspect="1"/>
          </p:cNvPicPr>
          <p:nvPr/>
        </p:nvPicPr>
        <p:blipFill>
          <a:blip r:embed="rId3"/>
          <a:stretch>
            <a:fillRect/>
          </a:stretch>
        </p:blipFill>
        <p:spPr>
          <a:xfrm>
            <a:off x="257048" y="1414272"/>
            <a:ext cx="4450882" cy="2455164"/>
          </a:xfrm>
          <a:prstGeom prst="rect">
            <a:avLst/>
          </a:prstGeom>
        </p:spPr>
      </p:pic>
      <p:pic>
        <p:nvPicPr>
          <p:cNvPr id="7" name="Imagem 6" descr="Uma imagem contendo no interior, mesa, par, pedaço&#10;&#10;Descrição gerada automaticamente">
            <a:extLst>
              <a:ext uri="{FF2B5EF4-FFF2-40B4-BE49-F238E27FC236}">
                <a16:creationId xmlns:a16="http://schemas.microsoft.com/office/drawing/2014/main" id="{13634D41-0CAA-B74C-8AD5-27D050B60741}"/>
              </a:ext>
            </a:extLst>
          </p:cNvPr>
          <p:cNvPicPr>
            <a:picLocks noChangeAspect="1"/>
          </p:cNvPicPr>
          <p:nvPr/>
        </p:nvPicPr>
        <p:blipFill>
          <a:blip r:embed="rId4"/>
          <a:stretch>
            <a:fillRect/>
          </a:stretch>
        </p:blipFill>
        <p:spPr>
          <a:xfrm>
            <a:off x="2012695" y="3727900"/>
            <a:ext cx="4956121" cy="2733860"/>
          </a:xfrm>
          <a:prstGeom prst="rect">
            <a:avLst/>
          </a:prstGeom>
        </p:spPr>
      </p:pic>
      <p:pic>
        <p:nvPicPr>
          <p:cNvPr id="10" name="Imagem 9" descr="Uma imagem contendo avião&#10;&#10;Descrição gerada automaticamente">
            <a:extLst>
              <a:ext uri="{FF2B5EF4-FFF2-40B4-BE49-F238E27FC236}">
                <a16:creationId xmlns:a16="http://schemas.microsoft.com/office/drawing/2014/main" id="{33DF84E5-4F9A-8843-AA06-8D9A4D9702A0}"/>
              </a:ext>
            </a:extLst>
          </p:cNvPr>
          <p:cNvPicPr>
            <a:picLocks noChangeAspect="1"/>
          </p:cNvPicPr>
          <p:nvPr/>
        </p:nvPicPr>
        <p:blipFill>
          <a:blip r:embed="rId5"/>
          <a:stretch>
            <a:fillRect/>
          </a:stretch>
        </p:blipFill>
        <p:spPr>
          <a:xfrm>
            <a:off x="5601137" y="623333"/>
            <a:ext cx="6590863" cy="3622862"/>
          </a:xfrm>
          <a:prstGeom prst="rect">
            <a:avLst/>
          </a:prstGeom>
        </p:spPr>
      </p:pic>
      <p:pic>
        <p:nvPicPr>
          <p:cNvPr id="13" name="Imagem 12" descr="Uma imagem contendo peças de metal&#10;&#10;Descrição gerada automaticamente">
            <a:extLst>
              <a:ext uri="{FF2B5EF4-FFF2-40B4-BE49-F238E27FC236}">
                <a16:creationId xmlns:a16="http://schemas.microsoft.com/office/drawing/2014/main" id="{A1478CF6-EEBD-1648-AD20-0B3723D2B96B}"/>
              </a:ext>
            </a:extLst>
          </p:cNvPr>
          <p:cNvPicPr>
            <a:picLocks noChangeAspect="1"/>
          </p:cNvPicPr>
          <p:nvPr/>
        </p:nvPicPr>
        <p:blipFill>
          <a:blip r:embed="rId6"/>
          <a:stretch>
            <a:fillRect/>
          </a:stretch>
        </p:blipFill>
        <p:spPr>
          <a:xfrm>
            <a:off x="7557516" y="4284308"/>
            <a:ext cx="3796284" cy="2121273"/>
          </a:xfrm>
          <a:prstGeom prst="rect">
            <a:avLst/>
          </a:prstGeom>
        </p:spPr>
      </p:pic>
      <p:sp>
        <p:nvSpPr>
          <p:cNvPr id="14" name="Retângulo 13">
            <a:extLst>
              <a:ext uri="{FF2B5EF4-FFF2-40B4-BE49-F238E27FC236}">
                <a16:creationId xmlns:a16="http://schemas.microsoft.com/office/drawing/2014/main" id="{CB3358EC-D3FE-7249-92E7-3565ADF8E08A}"/>
              </a:ext>
            </a:extLst>
          </p:cNvPr>
          <p:cNvSpPr/>
          <p:nvPr/>
        </p:nvSpPr>
        <p:spPr>
          <a:xfrm>
            <a:off x="4602501" y="142299"/>
            <a:ext cx="4913333"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=19duYMdiXi0</a:t>
            </a:r>
          </a:p>
        </p:txBody>
      </p:sp>
    </p:spTree>
    <p:extLst>
      <p:ext uri="{BB962C8B-B14F-4D97-AF65-F5344CB8AC3E}">
        <p14:creationId xmlns:p14="http://schemas.microsoft.com/office/powerpoint/2010/main" val="4102880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66</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2663974" y="31086"/>
            <a:ext cx="10994537" cy="169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 </a:t>
            </a:r>
          </a:p>
          <a:p>
            <a:pPr algn="just">
              <a:lnSpc>
                <a:spcPct val="150000"/>
              </a:lnSpc>
            </a:pPr>
            <a:r>
              <a:rPr lang="pt-BR" altLang="pt-BR" sz="2400" dirty="0">
                <a:latin typeface="Calibri" panose="020F0502020204030204" pitchFamily="34" charset="0"/>
              </a:rPr>
              <a:t>Esferas de aço </a:t>
            </a:r>
          </a:p>
          <a:p>
            <a:pPr algn="just">
              <a:lnSpc>
                <a:spcPct val="150000"/>
              </a:lnSpc>
            </a:pPr>
            <a:endParaRPr lang="pt-BR" altLang="pt-BR" sz="2400" dirty="0">
              <a:solidFill>
                <a:schemeClr val="tx1"/>
              </a:solidFill>
              <a:latin typeface="Calibri" panose="020F0502020204030204" pitchFamily="34" charset="0"/>
            </a:endParaRPr>
          </a:p>
        </p:txBody>
      </p:sp>
      <p:pic>
        <p:nvPicPr>
          <p:cNvPr id="11" name="Imagem 10" descr="Uma imagem contendo no interior, mesa, janela, bolo&#10;&#10;Descrição gerada automaticamente">
            <a:extLst>
              <a:ext uri="{FF2B5EF4-FFF2-40B4-BE49-F238E27FC236}">
                <a16:creationId xmlns:a16="http://schemas.microsoft.com/office/drawing/2014/main" id="{91259AED-EFBF-4044-A331-D039E19E3F0B}"/>
              </a:ext>
            </a:extLst>
          </p:cNvPr>
          <p:cNvPicPr>
            <a:picLocks noChangeAspect="1"/>
          </p:cNvPicPr>
          <p:nvPr/>
        </p:nvPicPr>
        <p:blipFill>
          <a:blip r:embed="rId3"/>
          <a:stretch>
            <a:fillRect/>
          </a:stretch>
        </p:blipFill>
        <p:spPr>
          <a:xfrm>
            <a:off x="207625" y="1188479"/>
            <a:ext cx="5301996" cy="2951273"/>
          </a:xfrm>
          <a:prstGeom prst="rect">
            <a:avLst/>
          </a:prstGeom>
        </p:spPr>
      </p:pic>
      <p:pic>
        <p:nvPicPr>
          <p:cNvPr id="14" name="Imagem 13" descr="Uma imagem contendo no interior, foto, mesa, inoxidável&#10;&#10;Descrição gerada automaticamente">
            <a:extLst>
              <a:ext uri="{FF2B5EF4-FFF2-40B4-BE49-F238E27FC236}">
                <a16:creationId xmlns:a16="http://schemas.microsoft.com/office/drawing/2014/main" id="{E1711ACB-4866-E045-958D-46AEBE534BE4}"/>
              </a:ext>
            </a:extLst>
          </p:cNvPr>
          <p:cNvPicPr>
            <a:picLocks noChangeAspect="1"/>
          </p:cNvPicPr>
          <p:nvPr/>
        </p:nvPicPr>
        <p:blipFill>
          <a:blip r:embed="rId4"/>
          <a:stretch>
            <a:fillRect/>
          </a:stretch>
        </p:blipFill>
        <p:spPr>
          <a:xfrm>
            <a:off x="3049974" y="4232999"/>
            <a:ext cx="4483610" cy="2488476"/>
          </a:xfrm>
          <a:prstGeom prst="rect">
            <a:avLst/>
          </a:prstGeom>
        </p:spPr>
      </p:pic>
      <p:pic>
        <p:nvPicPr>
          <p:cNvPr id="16" name="Imagem 15" descr="Venda de frutas&#10;&#10;Descrição gerada automaticamente">
            <a:extLst>
              <a:ext uri="{FF2B5EF4-FFF2-40B4-BE49-F238E27FC236}">
                <a16:creationId xmlns:a16="http://schemas.microsoft.com/office/drawing/2014/main" id="{AA693B66-BBCF-C943-AE46-8A8A945CF8A4}"/>
              </a:ext>
            </a:extLst>
          </p:cNvPr>
          <p:cNvPicPr>
            <a:picLocks noChangeAspect="1"/>
          </p:cNvPicPr>
          <p:nvPr/>
        </p:nvPicPr>
        <p:blipFill>
          <a:blip r:embed="rId5"/>
          <a:stretch>
            <a:fillRect/>
          </a:stretch>
        </p:blipFill>
        <p:spPr>
          <a:xfrm>
            <a:off x="7843525" y="535392"/>
            <a:ext cx="4140850" cy="2304183"/>
          </a:xfrm>
          <a:prstGeom prst="rect">
            <a:avLst/>
          </a:prstGeom>
        </p:spPr>
      </p:pic>
      <p:pic>
        <p:nvPicPr>
          <p:cNvPr id="18" name="Imagem 17" descr="Uma imagem contendo foto, diferente, placa, em pé&#10;&#10;Descrição gerada automaticamente">
            <a:extLst>
              <a:ext uri="{FF2B5EF4-FFF2-40B4-BE49-F238E27FC236}">
                <a16:creationId xmlns:a16="http://schemas.microsoft.com/office/drawing/2014/main" id="{36EDE39E-C131-A24B-A380-A3D627DC066C}"/>
              </a:ext>
            </a:extLst>
          </p:cNvPr>
          <p:cNvPicPr>
            <a:picLocks noChangeAspect="1"/>
          </p:cNvPicPr>
          <p:nvPr/>
        </p:nvPicPr>
        <p:blipFill>
          <a:blip r:embed="rId6"/>
          <a:stretch>
            <a:fillRect/>
          </a:stretch>
        </p:blipFill>
        <p:spPr>
          <a:xfrm>
            <a:off x="7205022" y="2950788"/>
            <a:ext cx="4886409" cy="2704129"/>
          </a:xfrm>
          <a:prstGeom prst="rect">
            <a:avLst/>
          </a:prstGeom>
        </p:spPr>
      </p:pic>
      <p:sp>
        <p:nvSpPr>
          <p:cNvPr id="19" name="Retângulo 18">
            <a:extLst>
              <a:ext uri="{FF2B5EF4-FFF2-40B4-BE49-F238E27FC236}">
                <a16:creationId xmlns:a16="http://schemas.microsoft.com/office/drawing/2014/main" id="{9742B1BA-2FFA-3148-BF4D-3D91056722A4}"/>
              </a:ext>
            </a:extLst>
          </p:cNvPr>
          <p:cNvSpPr/>
          <p:nvPr/>
        </p:nvSpPr>
        <p:spPr>
          <a:xfrm>
            <a:off x="4614693" y="54847"/>
            <a:ext cx="4913333"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=19duYMdiXi0</a:t>
            </a:r>
          </a:p>
        </p:txBody>
      </p:sp>
      <p:pic>
        <p:nvPicPr>
          <p:cNvPr id="21" name="Imagem 20" descr="Uma imagem contendo foto&#10;&#10;Descrição gerada automaticamente">
            <a:extLst>
              <a:ext uri="{FF2B5EF4-FFF2-40B4-BE49-F238E27FC236}">
                <a16:creationId xmlns:a16="http://schemas.microsoft.com/office/drawing/2014/main" id="{C1A4C7F7-B6E2-ED42-AEB1-6496F3BC9972}"/>
              </a:ext>
            </a:extLst>
          </p:cNvPr>
          <p:cNvPicPr>
            <a:picLocks noChangeAspect="1"/>
          </p:cNvPicPr>
          <p:nvPr/>
        </p:nvPicPr>
        <p:blipFill>
          <a:blip r:embed="rId7"/>
          <a:stretch>
            <a:fillRect/>
          </a:stretch>
        </p:blipFill>
        <p:spPr>
          <a:xfrm>
            <a:off x="100569" y="4672530"/>
            <a:ext cx="3034792" cy="1683820"/>
          </a:xfrm>
          <a:prstGeom prst="rect">
            <a:avLst/>
          </a:prstGeom>
        </p:spPr>
      </p:pic>
    </p:spTree>
    <p:extLst>
      <p:ext uri="{BB962C8B-B14F-4D97-AF65-F5344CB8AC3E}">
        <p14:creationId xmlns:p14="http://schemas.microsoft.com/office/powerpoint/2010/main" val="2762535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67</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2663974" y="31086"/>
            <a:ext cx="10994537" cy="169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 </a:t>
            </a:r>
          </a:p>
          <a:p>
            <a:pPr algn="just">
              <a:lnSpc>
                <a:spcPct val="150000"/>
              </a:lnSpc>
            </a:pPr>
            <a:r>
              <a:rPr lang="pt-BR" altLang="pt-BR" sz="2400" dirty="0">
                <a:latin typeface="Calibri" panose="020F0502020204030204" pitchFamily="34" charset="0"/>
              </a:rPr>
              <a:t>Esferas de aço </a:t>
            </a:r>
          </a:p>
          <a:p>
            <a:pPr algn="just">
              <a:lnSpc>
                <a:spcPct val="150000"/>
              </a:lnSpc>
            </a:pPr>
            <a:endParaRPr lang="pt-BR" altLang="pt-BR" sz="2400" dirty="0">
              <a:solidFill>
                <a:schemeClr val="tx1"/>
              </a:solidFill>
              <a:latin typeface="Calibri" panose="020F0502020204030204" pitchFamily="34" charset="0"/>
            </a:endParaRPr>
          </a:p>
        </p:txBody>
      </p:sp>
      <p:sp>
        <p:nvSpPr>
          <p:cNvPr id="19" name="Retângulo 18">
            <a:extLst>
              <a:ext uri="{FF2B5EF4-FFF2-40B4-BE49-F238E27FC236}">
                <a16:creationId xmlns:a16="http://schemas.microsoft.com/office/drawing/2014/main" id="{9742B1BA-2FFA-3148-BF4D-3D91056722A4}"/>
              </a:ext>
            </a:extLst>
          </p:cNvPr>
          <p:cNvSpPr/>
          <p:nvPr/>
        </p:nvSpPr>
        <p:spPr>
          <a:xfrm>
            <a:off x="4614693" y="54847"/>
            <a:ext cx="4913333"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=19duYMdiXi0</a:t>
            </a:r>
          </a:p>
        </p:txBody>
      </p:sp>
      <p:pic>
        <p:nvPicPr>
          <p:cNvPr id="7" name="Imagem 6" descr="Uma imagem contendo no interior, monitor, mesa, computador&#10;&#10;Descrição gerada automaticamente">
            <a:extLst>
              <a:ext uri="{FF2B5EF4-FFF2-40B4-BE49-F238E27FC236}">
                <a16:creationId xmlns:a16="http://schemas.microsoft.com/office/drawing/2014/main" id="{1D95E955-1CD3-D940-9C85-97CC6B7BB509}"/>
              </a:ext>
            </a:extLst>
          </p:cNvPr>
          <p:cNvPicPr>
            <a:picLocks noChangeAspect="1"/>
          </p:cNvPicPr>
          <p:nvPr/>
        </p:nvPicPr>
        <p:blipFill>
          <a:blip r:embed="rId3"/>
          <a:stretch>
            <a:fillRect/>
          </a:stretch>
        </p:blipFill>
        <p:spPr>
          <a:xfrm>
            <a:off x="3151533" y="2499553"/>
            <a:ext cx="5321046" cy="2956137"/>
          </a:xfrm>
          <a:prstGeom prst="rect">
            <a:avLst/>
          </a:prstGeom>
        </p:spPr>
      </p:pic>
      <p:pic>
        <p:nvPicPr>
          <p:cNvPr id="10" name="Imagem 9" descr="Uma imagem contendo no interior, perto, mesa, prata&#10;&#10;Descrição gerada automaticamente">
            <a:extLst>
              <a:ext uri="{FF2B5EF4-FFF2-40B4-BE49-F238E27FC236}">
                <a16:creationId xmlns:a16="http://schemas.microsoft.com/office/drawing/2014/main" id="{10695BAB-BE06-0E4C-A600-098708717FD1}"/>
              </a:ext>
            </a:extLst>
          </p:cNvPr>
          <p:cNvPicPr>
            <a:picLocks noChangeAspect="1"/>
          </p:cNvPicPr>
          <p:nvPr/>
        </p:nvPicPr>
        <p:blipFill>
          <a:blip r:embed="rId4"/>
          <a:stretch>
            <a:fillRect/>
          </a:stretch>
        </p:blipFill>
        <p:spPr>
          <a:xfrm>
            <a:off x="179578" y="3782997"/>
            <a:ext cx="4227576" cy="2382692"/>
          </a:xfrm>
          <a:prstGeom prst="rect">
            <a:avLst/>
          </a:prstGeom>
        </p:spPr>
      </p:pic>
      <p:pic>
        <p:nvPicPr>
          <p:cNvPr id="15" name="Imagem 14" descr="Uma imagem contendo pequeno, mão, perto, mesa&#10;&#10;Descrição gerada automaticamente">
            <a:extLst>
              <a:ext uri="{FF2B5EF4-FFF2-40B4-BE49-F238E27FC236}">
                <a16:creationId xmlns:a16="http://schemas.microsoft.com/office/drawing/2014/main" id="{0090A606-B559-754E-94FA-A77BD59A0E30}"/>
              </a:ext>
            </a:extLst>
          </p:cNvPr>
          <p:cNvPicPr>
            <a:picLocks noChangeAspect="1"/>
          </p:cNvPicPr>
          <p:nvPr/>
        </p:nvPicPr>
        <p:blipFill>
          <a:blip r:embed="rId5"/>
          <a:stretch>
            <a:fillRect/>
          </a:stretch>
        </p:blipFill>
        <p:spPr>
          <a:xfrm>
            <a:off x="7035126" y="772465"/>
            <a:ext cx="4897070" cy="2744252"/>
          </a:xfrm>
          <a:prstGeom prst="rect">
            <a:avLst/>
          </a:prstGeom>
        </p:spPr>
      </p:pic>
      <p:pic>
        <p:nvPicPr>
          <p:cNvPr id="20" name="Imagem 19" descr="Uma imagem contendo diferente, tela, homem, relógio&#10;&#10;Descrição gerada automaticamente">
            <a:extLst>
              <a:ext uri="{FF2B5EF4-FFF2-40B4-BE49-F238E27FC236}">
                <a16:creationId xmlns:a16="http://schemas.microsoft.com/office/drawing/2014/main" id="{9A4A5F0D-B3EE-794C-8444-BDCCB3D15D4E}"/>
              </a:ext>
            </a:extLst>
          </p:cNvPr>
          <p:cNvPicPr>
            <a:picLocks noChangeAspect="1"/>
          </p:cNvPicPr>
          <p:nvPr/>
        </p:nvPicPr>
        <p:blipFill>
          <a:blip r:embed="rId6"/>
          <a:stretch>
            <a:fillRect/>
          </a:stretch>
        </p:blipFill>
        <p:spPr>
          <a:xfrm>
            <a:off x="7123855" y="3805812"/>
            <a:ext cx="4808341" cy="2692983"/>
          </a:xfrm>
          <a:prstGeom prst="rect">
            <a:avLst/>
          </a:prstGeom>
        </p:spPr>
      </p:pic>
      <p:pic>
        <p:nvPicPr>
          <p:cNvPr id="5" name="Imagem 4">
            <a:extLst>
              <a:ext uri="{FF2B5EF4-FFF2-40B4-BE49-F238E27FC236}">
                <a16:creationId xmlns:a16="http://schemas.microsoft.com/office/drawing/2014/main" id="{B6EFFC20-7227-0C4F-AF54-D6D0416413C9}"/>
              </a:ext>
            </a:extLst>
          </p:cNvPr>
          <p:cNvPicPr>
            <a:picLocks noChangeAspect="1"/>
          </p:cNvPicPr>
          <p:nvPr/>
        </p:nvPicPr>
        <p:blipFill>
          <a:blip r:embed="rId7"/>
          <a:stretch>
            <a:fillRect/>
          </a:stretch>
        </p:blipFill>
        <p:spPr>
          <a:xfrm>
            <a:off x="240538" y="1255298"/>
            <a:ext cx="4114800" cy="2322546"/>
          </a:xfrm>
          <a:prstGeom prst="rect">
            <a:avLst/>
          </a:prstGeom>
        </p:spPr>
      </p:pic>
    </p:spTree>
    <p:extLst>
      <p:ext uri="{BB962C8B-B14F-4D97-AF65-F5344CB8AC3E}">
        <p14:creationId xmlns:p14="http://schemas.microsoft.com/office/powerpoint/2010/main" val="1915351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68</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2931775" y="0"/>
            <a:ext cx="10994537" cy="169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 </a:t>
            </a:r>
          </a:p>
          <a:p>
            <a:pPr algn="just">
              <a:lnSpc>
                <a:spcPct val="150000"/>
              </a:lnSpc>
            </a:pPr>
            <a:r>
              <a:rPr lang="pt-BR" altLang="pt-BR" sz="2400" dirty="0">
                <a:latin typeface="Calibri" panose="020F0502020204030204" pitchFamily="34" charset="0"/>
              </a:rPr>
              <a:t>Memória de forma </a:t>
            </a:r>
          </a:p>
          <a:p>
            <a:pPr algn="just">
              <a:lnSpc>
                <a:spcPct val="150000"/>
              </a:lnSpc>
            </a:pPr>
            <a:endParaRPr lang="pt-BR" altLang="pt-BR" sz="2400" dirty="0">
              <a:solidFill>
                <a:schemeClr val="tx1"/>
              </a:solidFill>
              <a:latin typeface="Calibri" panose="020F0502020204030204" pitchFamily="34" charset="0"/>
            </a:endParaRPr>
          </a:p>
        </p:txBody>
      </p:sp>
      <p:sp>
        <p:nvSpPr>
          <p:cNvPr id="2" name="Retângulo 1">
            <a:extLst>
              <a:ext uri="{FF2B5EF4-FFF2-40B4-BE49-F238E27FC236}">
                <a16:creationId xmlns:a16="http://schemas.microsoft.com/office/drawing/2014/main" id="{F24EA57C-624F-3A4D-A41C-B94D56D99E2B}"/>
              </a:ext>
            </a:extLst>
          </p:cNvPr>
          <p:cNvSpPr/>
          <p:nvPr/>
        </p:nvSpPr>
        <p:spPr>
          <a:xfrm>
            <a:off x="426720" y="1492103"/>
            <a:ext cx="6096000" cy="923330"/>
          </a:xfrm>
          <a:prstGeom prst="rect">
            <a:avLst/>
          </a:prstGeom>
        </p:spPr>
        <p:txBody>
          <a:bodyPr>
            <a:spAutoFit/>
          </a:bodyPr>
          <a:lstStyle/>
          <a:p>
            <a:r>
              <a:rPr lang="pt-BR" dirty="0">
                <a:solidFill>
                  <a:srgbClr val="2E2E2E"/>
                </a:solidFill>
                <a:latin typeface="NexusSerif"/>
                <a:hlinkClick r:id="rId3"/>
              </a:rPr>
              <a:t>Aircraft morphing technologies</a:t>
            </a:r>
            <a:endParaRPr lang="pt-BR" dirty="0">
              <a:solidFill>
                <a:srgbClr val="2E2E2E"/>
              </a:solidFill>
              <a:latin typeface="NexusSerif"/>
            </a:endParaRPr>
          </a:p>
          <a:p>
            <a:r>
              <a:rPr lang="pt-BR" dirty="0">
                <a:solidFill>
                  <a:srgbClr val="2E2E2E"/>
                </a:solidFill>
                <a:latin typeface="NexusSans"/>
              </a:rPr>
              <a:t>W.W. </a:t>
            </a:r>
            <a:r>
              <a:rPr lang="pt-BR" dirty="0" err="1">
                <a:solidFill>
                  <a:srgbClr val="2E2E2E"/>
                </a:solidFill>
                <a:latin typeface="NexusSans"/>
              </a:rPr>
              <a:t>Huebsch</a:t>
            </a:r>
            <a:r>
              <a:rPr lang="pt-BR" dirty="0">
                <a:solidFill>
                  <a:srgbClr val="2E2E2E"/>
                </a:solidFill>
                <a:latin typeface="NexusSans"/>
              </a:rPr>
              <a:t>, ... R.W. </a:t>
            </a:r>
            <a:r>
              <a:rPr lang="pt-BR" dirty="0" err="1">
                <a:solidFill>
                  <a:srgbClr val="2E2E2E"/>
                </a:solidFill>
                <a:latin typeface="NexusSans"/>
              </a:rPr>
              <a:t>Guiler</a:t>
            </a:r>
            <a:r>
              <a:rPr lang="pt-BR" dirty="0">
                <a:solidFill>
                  <a:srgbClr val="2E2E2E"/>
                </a:solidFill>
                <a:latin typeface="NexusSans"/>
              </a:rPr>
              <a:t>, in </a:t>
            </a:r>
            <a:r>
              <a:rPr lang="pt-BR" dirty="0">
                <a:solidFill>
                  <a:srgbClr val="0C7DBB"/>
                </a:solidFill>
                <a:latin typeface="NexusSans"/>
                <a:hlinkClick r:id="rId4"/>
              </a:rPr>
              <a:t>Innovation in Aeronautics</a:t>
            </a:r>
            <a:r>
              <a:rPr lang="pt-BR" dirty="0">
                <a:solidFill>
                  <a:srgbClr val="2E2E2E"/>
                </a:solidFill>
                <a:latin typeface="NexusSans"/>
              </a:rPr>
              <a:t>, 2012</a:t>
            </a:r>
            <a:endParaRPr lang="pt-BR" b="0" i="0" u="none" strike="noStrike" dirty="0">
              <a:solidFill>
                <a:srgbClr val="2E2E2E"/>
              </a:solidFill>
              <a:effectLst/>
              <a:latin typeface="NexusSans"/>
            </a:endParaRPr>
          </a:p>
        </p:txBody>
      </p:sp>
      <p:sp>
        <p:nvSpPr>
          <p:cNvPr id="5" name="Retângulo 4">
            <a:extLst>
              <a:ext uri="{FF2B5EF4-FFF2-40B4-BE49-F238E27FC236}">
                <a16:creationId xmlns:a16="http://schemas.microsoft.com/office/drawing/2014/main" id="{6CDA3B8B-EBA1-9E4C-BCC0-D2307047C180}"/>
              </a:ext>
            </a:extLst>
          </p:cNvPr>
          <p:cNvSpPr/>
          <p:nvPr/>
        </p:nvSpPr>
        <p:spPr>
          <a:xfrm>
            <a:off x="565884" y="2543943"/>
            <a:ext cx="11109960" cy="3139321"/>
          </a:xfrm>
          <a:prstGeom prst="rect">
            <a:avLst/>
          </a:prstGeom>
        </p:spPr>
        <p:txBody>
          <a:bodyPr wrap="square">
            <a:spAutoFit/>
          </a:bodyPr>
          <a:lstStyle/>
          <a:p>
            <a:pPr algn="just"/>
            <a:r>
              <a:rPr lang="en-US" dirty="0">
                <a:solidFill>
                  <a:srgbClr val="2E2E2E"/>
                </a:solidFill>
                <a:latin typeface="NexusSans"/>
              </a:rPr>
              <a:t>3.5.4 Shape memory materials</a:t>
            </a:r>
          </a:p>
          <a:p>
            <a:pPr algn="just"/>
            <a:r>
              <a:rPr lang="en-US" dirty="0">
                <a:solidFill>
                  <a:srgbClr val="0C7DBB"/>
                </a:solidFill>
                <a:latin typeface="NexusSans"/>
                <a:hlinkClick r:id="rId5" tooltip="Learn more about Shape Memory Alloy from ScienceDirect's AI-generated Topic Pages"/>
              </a:rPr>
              <a:t>Shape memory alloys</a:t>
            </a:r>
            <a:r>
              <a:rPr lang="en-US" dirty="0">
                <a:solidFill>
                  <a:srgbClr val="2E2E2E"/>
                </a:solidFill>
                <a:latin typeface="NexusSans"/>
              </a:rPr>
              <a:t> (SMA) are metallic alloys that are able to undergo large reversible deformations under loading/thermal cycles and are able to generate high thermal–mechanical driving forces. The behavior of SMA is due to their native capability to undergo reversible changes of the crystallographic structure, depending on temperature and state of stress. These changes can be interpreted as reversible martensitic transformations between a crystallographic more-ordered parent phase, the </a:t>
            </a:r>
            <a:r>
              <a:rPr lang="en-US" dirty="0">
                <a:solidFill>
                  <a:srgbClr val="0C7DBB"/>
                </a:solidFill>
                <a:latin typeface="NexusSans"/>
                <a:hlinkClick r:id="rId6" tooltip="Learn more about Austenite from ScienceDirect's AI-generated Topic Pages"/>
              </a:rPr>
              <a:t>austenite</a:t>
            </a:r>
            <a:r>
              <a:rPr lang="en-US" dirty="0">
                <a:solidFill>
                  <a:srgbClr val="2E2E2E"/>
                </a:solidFill>
                <a:latin typeface="NexusSans"/>
              </a:rPr>
              <a:t> (A), to a crystallographic less-ordered product phase, the martensite (M). SMA can be produced as both wire and sheet (</a:t>
            </a:r>
            <a:r>
              <a:rPr lang="en-US" dirty="0" err="1">
                <a:solidFill>
                  <a:srgbClr val="2E2E2E"/>
                </a:solidFill>
                <a:latin typeface="NexusSans"/>
              </a:rPr>
              <a:t>Auricchio</a:t>
            </a:r>
            <a:r>
              <a:rPr lang="en-US" dirty="0">
                <a:solidFill>
                  <a:srgbClr val="2E2E2E"/>
                </a:solidFill>
                <a:latin typeface="NexusSans"/>
              </a:rPr>
              <a:t> and Sacco, 2000). Passing a voltage through the SMA wire or sheet generates the temperature change needed to produce a shape change. When the voltage is removed, the heat dissipates and the material returns to its original shape. SMA can be used alone as an actuator or incorporated into the matrix of a composite structure. Composites incorporating SMA are often referred to as smart composites. SMA use in smart composites is fairly new and is currently being studied by many research groups.</a:t>
            </a:r>
            <a:endParaRPr lang="en-US" b="0" i="0" u="none" strike="noStrike" dirty="0">
              <a:solidFill>
                <a:srgbClr val="2E2E2E"/>
              </a:solidFill>
              <a:effectLst/>
              <a:latin typeface="NexusSans"/>
            </a:endParaRPr>
          </a:p>
        </p:txBody>
      </p:sp>
      <p:sp>
        <p:nvSpPr>
          <p:cNvPr id="6" name="Retângulo 5">
            <a:extLst>
              <a:ext uri="{FF2B5EF4-FFF2-40B4-BE49-F238E27FC236}">
                <a16:creationId xmlns:a16="http://schemas.microsoft.com/office/drawing/2014/main" id="{9FF9AA35-E8C2-5F42-9917-F6A21CBB0B32}"/>
              </a:ext>
            </a:extLst>
          </p:cNvPr>
          <p:cNvSpPr/>
          <p:nvPr/>
        </p:nvSpPr>
        <p:spPr>
          <a:xfrm>
            <a:off x="5669280" y="948806"/>
            <a:ext cx="6096000" cy="646331"/>
          </a:xfrm>
          <a:prstGeom prst="rect">
            <a:avLst/>
          </a:prstGeom>
        </p:spPr>
        <p:txBody>
          <a:bodyPr>
            <a:spAutoFit/>
          </a:bodyPr>
          <a:lstStyle/>
          <a:p>
            <a:r>
              <a:rPr lang="en-US" dirty="0"/>
              <a:t>https://</a:t>
            </a:r>
            <a:r>
              <a:rPr lang="en-US" dirty="0" err="1"/>
              <a:t>www.sciencedirect.com</a:t>
            </a:r>
            <a:r>
              <a:rPr lang="en-US" dirty="0"/>
              <a:t>/science/article/</a:t>
            </a:r>
            <a:r>
              <a:rPr lang="en-US" dirty="0" err="1"/>
              <a:t>pii</a:t>
            </a:r>
            <a:r>
              <a:rPr lang="en-US" dirty="0"/>
              <a:t>/B9781845695507500033</a:t>
            </a:r>
          </a:p>
        </p:txBody>
      </p:sp>
    </p:spTree>
    <p:extLst>
      <p:ext uri="{BB962C8B-B14F-4D97-AF65-F5344CB8AC3E}">
        <p14:creationId xmlns:p14="http://schemas.microsoft.com/office/powerpoint/2010/main" val="3822882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69</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359263" y="1177935"/>
            <a:ext cx="10994537"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a:t>
            </a:r>
          </a:p>
          <a:p>
            <a:pPr algn="just">
              <a:lnSpc>
                <a:spcPct val="150000"/>
              </a:lnSpc>
            </a:pPr>
            <a:r>
              <a:rPr lang="pt-BR" altLang="pt-BR" sz="2400" dirty="0">
                <a:latin typeface="Calibri" panose="020F0502020204030204" pitchFamily="34" charset="0"/>
              </a:rPr>
              <a:t>Efeito memória </a:t>
            </a:r>
          </a:p>
          <a:p>
            <a:pPr algn="just">
              <a:lnSpc>
                <a:spcPct val="150000"/>
              </a:lnSpc>
            </a:pPr>
            <a:endParaRPr lang="pt-BR" altLang="pt-BR" sz="2400" dirty="0">
              <a:latin typeface="Calibri" panose="020F0502020204030204" pitchFamily="34" charset="0"/>
            </a:endParaRPr>
          </a:p>
          <a:p>
            <a:pPr algn="just">
              <a:lnSpc>
                <a:spcPct val="150000"/>
              </a:lnSpc>
            </a:pPr>
            <a:endParaRPr lang="pt-BR" altLang="pt-BR" sz="2400" dirty="0">
              <a:solidFill>
                <a:schemeClr val="tx1"/>
              </a:solidFill>
              <a:latin typeface="Calibri" panose="020F0502020204030204" pitchFamily="34" charset="0"/>
            </a:endParaRPr>
          </a:p>
        </p:txBody>
      </p:sp>
      <p:sp>
        <p:nvSpPr>
          <p:cNvPr id="5" name="Retângulo 4">
            <a:extLst>
              <a:ext uri="{FF2B5EF4-FFF2-40B4-BE49-F238E27FC236}">
                <a16:creationId xmlns:a16="http://schemas.microsoft.com/office/drawing/2014/main" id="{7E6FDFFA-9EC3-E746-8A31-BEC9548A81FC}"/>
              </a:ext>
            </a:extLst>
          </p:cNvPr>
          <p:cNvSpPr/>
          <p:nvPr/>
        </p:nvSpPr>
        <p:spPr>
          <a:xfrm>
            <a:off x="4038600" y="511631"/>
            <a:ext cx="5003293"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=bvw7_a2gU24</a:t>
            </a:r>
          </a:p>
        </p:txBody>
      </p:sp>
      <p:pic>
        <p:nvPicPr>
          <p:cNvPr id="10" name="Imagem 9" descr="Uma imagem contendo cheio, mesa, planta, flor&#10;&#10;Descrição gerada automaticamente">
            <a:extLst>
              <a:ext uri="{FF2B5EF4-FFF2-40B4-BE49-F238E27FC236}">
                <a16:creationId xmlns:a16="http://schemas.microsoft.com/office/drawing/2014/main" id="{B19E0C6B-80EB-014F-8624-55D0491F7E9D}"/>
              </a:ext>
            </a:extLst>
          </p:cNvPr>
          <p:cNvPicPr>
            <a:picLocks noChangeAspect="1"/>
          </p:cNvPicPr>
          <p:nvPr/>
        </p:nvPicPr>
        <p:blipFill>
          <a:blip r:embed="rId3"/>
          <a:stretch>
            <a:fillRect/>
          </a:stretch>
        </p:blipFill>
        <p:spPr>
          <a:xfrm>
            <a:off x="293444" y="3429000"/>
            <a:ext cx="3994150" cy="2984500"/>
          </a:xfrm>
          <a:prstGeom prst="rect">
            <a:avLst/>
          </a:prstGeom>
        </p:spPr>
      </p:pic>
      <p:pic>
        <p:nvPicPr>
          <p:cNvPr id="15" name="Imagem 14" descr="Uma imagem contendo avião, grande, mesa, pássaro&#10;&#10;Descrição gerada automaticamente">
            <a:extLst>
              <a:ext uri="{FF2B5EF4-FFF2-40B4-BE49-F238E27FC236}">
                <a16:creationId xmlns:a16="http://schemas.microsoft.com/office/drawing/2014/main" id="{B76D47DB-F13F-8C48-B33A-B7076CB53C61}"/>
              </a:ext>
            </a:extLst>
          </p:cNvPr>
          <p:cNvPicPr>
            <a:picLocks noChangeAspect="1"/>
          </p:cNvPicPr>
          <p:nvPr/>
        </p:nvPicPr>
        <p:blipFill>
          <a:blip r:embed="rId4"/>
          <a:stretch>
            <a:fillRect/>
          </a:stretch>
        </p:blipFill>
        <p:spPr>
          <a:xfrm>
            <a:off x="3785272" y="1157560"/>
            <a:ext cx="4870450" cy="3054350"/>
          </a:xfrm>
          <a:prstGeom prst="rect">
            <a:avLst/>
          </a:prstGeom>
        </p:spPr>
      </p:pic>
      <p:pic>
        <p:nvPicPr>
          <p:cNvPr id="7" name="Imagem 6">
            <a:extLst>
              <a:ext uri="{FF2B5EF4-FFF2-40B4-BE49-F238E27FC236}">
                <a16:creationId xmlns:a16="http://schemas.microsoft.com/office/drawing/2014/main" id="{7AC6CF4A-C0E7-3746-939F-77E855E74352}"/>
              </a:ext>
            </a:extLst>
          </p:cNvPr>
          <p:cNvPicPr>
            <a:picLocks noChangeAspect="1"/>
          </p:cNvPicPr>
          <p:nvPr/>
        </p:nvPicPr>
        <p:blipFill>
          <a:blip r:embed="rId5"/>
          <a:stretch>
            <a:fillRect/>
          </a:stretch>
        </p:blipFill>
        <p:spPr>
          <a:xfrm>
            <a:off x="8032750" y="2771939"/>
            <a:ext cx="4018534" cy="3641561"/>
          </a:xfrm>
          <a:prstGeom prst="rect">
            <a:avLst/>
          </a:prstGeom>
        </p:spPr>
      </p:pic>
    </p:spTree>
    <p:extLst>
      <p:ext uri="{BB962C8B-B14F-4D97-AF65-F5344CB8AC3E}">
        <p14:creationId xmlns:p14="http://schemas.microsoft.com/office/powerpoint/2010/main" val="144513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a:t>
            </a:fld>
            <a:endParaRPr lang="en-US" dirty="0"/>
          </a:p>
        </p:txBody>
      </p:sp>
      <p:sp>
        <p:nvSpPr>
          <p:cNvPr id="2" name="Retângulo 1">
            <a:extLst>
              <a:ext uri="{FF2B5EF4-FFF2-40B4-BE49-F238E27FC236}">
                <a16:creationId xmlns:a16="http://schemas.microsoft.com/office/drawing/2014/main" id="{CAA9E2BF-42FA-6846-91BE-828573739042}"/>
              </a:ext>
            </a:extLst>
          </p:cNvPr>
          <p:cNvSpPr/>
          <p:nvPr/>
        </p:nvSpPr>
        <p:spPr>
          <a:xfrm>
            <a:off x="2861698" y="270817"/>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7C871A03-0A5D-BF43-BEF5-0EF4357E7D11}"/>
              </a:ext>
            </a:extLst>
          </p:cNvPr>
          <p:cNvSpPr/>
          <p:nvPr/>
        </p:nvSpPr>
        <p:spPr>
          <a:xfrm>
            <a:off x="4198909" y="1120657"/>
            <a:ext cx="3794180" cy="461665"/>
          </a:xfrm>
          <a:prstGeom prst="rect">
            <a:avLst/>
          </a:prstGeom>
        </p:spPr>
        <p:txBody>
          <a:bodyPr wrap="none">
            <a:spAutoFit/>
          </a:bodyPr>
          <a:lstStyle/>
          <a:p>
            <a:r>
              <a:rPr lang="pt-BR" sz="2400" b="1" dirty="0" err="1">
                <a:latin typeface="Frutiger"/>
              </a:rPr>
              <a:t>Plastic</a:t>
            </a:r>
            <a:r>
              <a:rPr lang="pt-BR" sz="2400" b="1" dirty="0">
                <a:latin typeface="Frutiger"/>
              </a:rPr>
              <a:t> </a:t>
            </a:r>
            <a:r>
              <a:rPr lang="pt-BR" sz="2400" b="1" dirty="0" err="1">
                <a:latin typeface="Frutiger"/>
              </a:rPr>
              <a:t>Deformation</a:t>
            </a:r>
            <a:r>
              <a:rPr lang="pt-BR" sz="2400" b="1" dirty="0">
                <a:latin typeface="Frutiger"/>
              </a:rPr>
              <a:t> </a:t>
            </a:r>
            <a:r>
              <a:rPr lang="pt-BR" sz="2400" b="1" dirty="0" err="1">
                <a:latin typeface="Frutiger"/>
              </a:rPr>
              <a:t>Models</a:t>
            </a:r>
            <a:r>
              <a:rPr lang="pt-BR" sz="2400" b="1" dirty="0">
                <a:latin typeface="Frutiger"/>
              </a:rPr>
              <a:t> </a:t>
            </a:r>
            <a:endParaRPr lang="pt-BR" sz="2400" dirty="0"/>
          </a:p>
        </p:txBody>
      </p:sp>
      <p:pic>
        <p:nvPicPr>
          <p:cNvPr id="7" name="Imagem 6" descr="Diagrama, Desenho técnico&#10;&#10;Descrição gerada automaticamente">
            <a:extLst>
              <a:ext uri="{FF2B5EF4-FFF2-40B4-BE49-F238E27FC236}">
                <a16:creationId xmlns:a16="http://schemas.microsoft.com/office/drawing/2014/main" id="{61C30281-A8F2-2541-ADE7-B4F017D586AC}"/>
              </a:ext>
            </a:extLst>
          </p:cNvPr>
          <p:cNvPicPr>
            <a:picLocks noChangeAspect="1"/>
          </p:cNvPicPr>
          <p:nvPr/>
        </p:nvPicPr>
        <p:blipFill>
          <a:blip r:embed="rId3"/>
          <a:stretch>
            <a:fillRect/>
          </a:stretch>
        </p:blipFill>
        <p:spPr>
          <a:xfrm>
            <a:off x="261981" y="2100264"/>
            <a:ext cx="11381500" cy="3738144"/>
          </a:xfrm>
          <a:prstGeom prst="rect">
            <a:avLst/>
          </a:prstGeom>
        </p:spPr>
      </p:pic>
    </p:spTree>
    <p:extLst>
      <p:ext uri="{BB962C8B-B14F-4D97-AF65-F5344CB8AC3E}">
        <p14:creationId xmlns:p14="http://schemas.microsoft.com/office/powerpoint/2010/main" val="31007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70</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359263" y="1177935"/>
            <a:ext cx="10994537"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a:t>
            </a:r>
          </a:p>
          <a:p>
            <a:pPr algn="just">
              <a:lnSpc>
                <a:spcPct val="150000"/>
              </a:lnSpc>
            </a:pPr>
            <a:r>
              <a:rPr lang="pt-BR" altLang="pt-BR" sz="2400" dirty="0">
                <a:latin typeface="Calibri" panose="020F0502020204030204" pitchFamily="34" charset="0"/>
              </a:rPr>
              <a:t>Efeito memória </a:t>
            </a:r>
          </a:p>
          <a:p>
            <a:pPr algn="just">
              <a:lnSpc>
                <a:spcPct val="150000"/>
              </a:lnSpc>
            </a:pPr>
            <a:endParaRPr lang="pt-BR" altLang="pt-BR" sz="2400" dirty="0">
              <a:latin typeface="Calibri" panose="020F0502020204030204" pitchFamily="34" charset="0"/>
            </a:endParaRPr>
          </a:p>
          <a:p>
            <a:pPr algn="just">
              <a:lnSpc>
                <a:spcPct val="150000"/>
              </a:lnSpc>
            </a:pPr>
            <a:endParaRPr lang="pt-BR" altLang="pt-BR" sz="2400" dirty="0">
              <a:solidFill>
                <a:schemeClr val="tx1"/>
              </a:solidFill>
              <a:latin typeface="Calibri" panose="020F0502020204030204" pitchFamily="34" charset="0"/>
            </a:endParaRPr>
          </a:p>
        </p:txBody>
      </p:sp>
      <p:sp>
        <p:nvSpPr>
          <p:cNvPr id="2" name="Retângulo 1">
            <a:extLst>
              <a:ext uri="{FF2B5EF4-FFF2-40B4-BE49-F238E27FC236}">
                <a16:creationId xmlns:a16="http://schemas.microsoft.com/office/drawing/2014/main" id="{256D745A-8C6C-F848-8D5B-6BC47E6D8D51}"/>
              </a:ext>
            </a:extLst>
          </p:cNvPr>
          <p:cNvSpPr/>
          <p:nvPr/>
        </p:nvSpPr>
        <p:spPr>
          <a:xfrm>
            <a:off x="3559430" y="136525"/>
            <a:ext cx="4878067"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wI-qAxKJoSU</a:t>
            </a:r>
            <a:endParaRPr lang="en-US" dirty="0"/>
          </a:p>
        </p:txBody>
      </p:sp>
      <p:pic>
        <p:nvPicPr>
          <p:cNvPr id="8" name="Imagem 7" descr="Uma imagem contendo no interior, mesa, monitor, comida&#10;&#10;Descrição gerada automaticamente">
            <a:extLst>
              <a:ext uri="{FF2B5EF4-FFF2-40B4-BE49-F238E27FC236}">
                <a16:creationId xmlns:a16="http://schemas.microsoft.com/office/drawing/2014/main" id="{0FF8DD08-4FA4-4340-B190-6628428E7008}"/>
              </a:ext>
            </a:extLst>
          </p:cNvPr>
          <p:cNvPicPr>
            <a:picLocks noChangeAspect="1"/>
          </p:cNvPicPr>
          <p:nvPr/>
        </p:nvPicPr>
        <p:blipFill>
          <a:blip r:embed="rId3"/>
          <a:stretch>
            <a:fillRect/>
          </a:stretch>
        </p:blipFill>
        <p:spPr>
          <a:xfrm>
            <a:off x="2785110" y="624214"/>
            <a:ext cx="3627882" cy="2014168"/>
          </a:xfrm>
          <a:prstGeom prst="rect">
            <a:avLst/>
          </a:prstGeom>
        </p:spPr>
      </p:pic>
      <p:pic>
        <p:nvPicPr>
          <p:cNvPr id="13" name="Imagem 12" descr="Homem sentado à mesa&#10;&#10;Descrição gerada automaticamente">
            <a:extLst>
              <a:ext uri="{FF2B5EF4-FFF2-40B4-BE49-F238E27FC236}">
                <a16:creationId xmlns:a16="http://schemas.microsoft.com/office/drawing/2014/main" id="{0B761B0B-C573-7349-AFF4-CCFB5D77E77E}"/>
              </a:ext>
            </a:extLst>
          </p:cNvPr>
          <p:cNvPicPr>
            <a:picLocks noChangeAspect="1"/>
          </p:cNvPicPr>
          <p:nvPr/>
        </p:nvPicPr>
        <p:blipFill>
          <a:blip r:embed="rId4"/>
          <a:stretch>
            <a:fillRect/>
          </a:stretch>
        </p:blipFill>
        <p:spPr>
          <a:xfrm>
            <a:off x="235966" y="2946701"/>
            <a:ext cx="5433248" cy="3015187"/>
          </a:xfrm>
          <a:prstGeom prst="rect">
            <a:avLst/>
          </a:prstGeom>
        </p:spPr>
      </p:pic>
      <p:pic>
        <p:nvPicPr>
          <p:cNvPr id="16" name="Imagem 15" descr="Homem sentado a mesa com computador&#10;&#10;Descrição gerada automaticamente">
            <a:extLst>
              <a:ext uri="{FF2B5EF4-FFF2-40B4-BE49-F238E27FC236}">
                <a16:creationId xmlns:a16="http://schemas.microsoft.com/office/drawing/2014/main" id="{55C61D30-5B56-AE4C-BDDF-3FFC522DA100}"/>
              </a:ext>
            </a:extLst>
          </p:cNvPr>
          <p:cNvPicPr>
            <a:picLocks noChangeAspect="1"/>
          </p:cNvPicPr>
          <p:nvPr/>
        </p:nvPicPr>
        <p:blipFill>
          <a:blip r:embed="rId5"/>
          <a:stretch>
            <a:fillRect/>
          </a:stretch>
        </p:blipFill>
        <p:spPr>
          <a:xfrm>
            <a:off x="6399489" y="2877511"/>
            <a:ext cx="5433248" cy="3084377"/>
          </a:xfrm>
          <a:prstGeom prst="rect">
            <a:avLst/>
          </a:prstGeom>
        </p:spPr>
      </p:pic>
    </p:spTree>
    <p:extLst>
      <p:ext uri="{BB962C8B-B14F-4D97-AF65-F5344CB8AC3E}">
        <p14:creationId xmlns:p14="http://schemas.microsoft.com/office/powerpoint/2010/main" val="3140018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71</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359263" y="1177935"/>
            <a:ext cx="10994537"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a:t>
            </a:r>
          </a:p>
          <a:p>
            <a:pPr algn="just">
              <a:lnSpc>
                <a:spcPct val="150000"/>
              </a:lnSpc>
            </a:pPr>
            <a:r>
              <a:rPr lang="pt-BR" altLang="pt-BR" sz="2400" dirty="0">
                <a:latin typeface="Calibri" panose="020F0502020204030204" pitchFamily="34" charset="0"/>
              </a:rPr>
              <a:t>Efeito memória </a:t>
            </a:r>
          </a:p>
          <a:p>
            <a:pPr algn="just">
              <a:lnSpc>
                <a:spcPct val="150000"/>
              </a:lnSpc>
            </a:pPr>
            <a:endParaRPr lang="pt-BR" altLang="pt-BR" sz="2400" dirty="0">
              <a:latin typeface="Calibri" panose="020F0502020204030204" pitchFamily="34" charset="0"/>
            </a:endParaRPr>
          </a:p>
          <a:p>
            <a:pPr algn="just">
              <a:lnSpc>
                <a:spcPct val="150000"/>
              </a:lnSpc>
            </a:pPr>
            <a:endParaRPr lang="pt-BR" altLang="pt-BR" sz="2400" dirty="0">
              <a:solidFill>
                <a:schemeClr val="tx1"/>
              </a:solidFill>
              <a:latin typeface="Calibri" panose="020F0502020204030204" pitchFamily="34" charset="0"/>
            </a:endParaRPr>
          </a:p>
        </p:txBody>
      </p:sp>
      <p:sp>
        <p:nvSpPr>
          <p:cNvPr id="2" name="Retângulo 1">
            <a:extLst>
              <a:ext uri="{FF2B5EF4-FFF2-40B4-BE49-F238E27FC236}">
                <a16:creationId xmlns:a16="http://schemas.microsoft.com/office/drawing/2014/main" id="{256D745A-8C6C-F848-8D5B-6BC47E6D8D51}"/>
              </a:ext>
            </a:extLst>
          </p:cNvPr>
          <p:cNvSpPr/>
          <p:nvPr/>
        </p:nvSpPr>
        <p:spPr>
          <a:xfrm>
            <a:off x="3559430" y="136525"/>
            <a:ext cx="4878067"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wI-qAxKJoSU</a:t>
            </a:r>
            <a:endParaRPr lang="en-US" dirty="0"/>
          </a:p>
        </p:txBody>
      </p:sp>
      <p:pic>
        <p:nvPicPr>
          <p:cNvPr id="8" name="Imagem 7" descr="Uma imagem contendo no interior, mesa, monitor, comida&#10;&#10;Descrição gerada automaticamente">
            <a:extLst>
              <a:ext uri="{FF2B5EF4-FFF2-40B4-BE49-F238E27FC236}">
                <a16:creationId xmlns:a16="http://schemas.microsoft.com/office/drawing/2014/main" id="{0FF8DD08-4FA4-4340-B190-6628428E7008}"/>
              </a:ext>
            </a:extLst>
          </p:cNvPr>
          <p:cNvPicPr>
            <a:picLocks noChangeAspect="1"/>
          </p:cNvPicPr>
          <p:nvPr/>
        </p:nvPicPr>
        <p:blipFill>
          <a:blip r:embed="rId3"/>
          <a:stretch>
            <a:fillRect/>
          </a:stretch>
        </p:blipFill>
        <p:spPr>
          <a:xfrm>
            <a:off x="2785110" y="624214"/>
            <a:ext cx="3627882" cy="2014168"/>
          </a:xfrm>
          <a:prstGeom prst="rect">
            <a:avLst/>
          </a:prstGeom>
        </p:spPr>
      </p:pic>
      <p:pic>
        <p:nvPicPr>
          <p:cNvPr id="6" name="Imagem 5" descr="Uma imagem contendo pessoa, no interior, mesa, xícara&#10;&#10;Descrição gerada automaticamente">
            <a:extLst>
              <a:ext uri="{FF2B5EF4-FFF2-40B4-BE49-F238E27FC236}">
                <a16:creationId xmlns:a16="http://schemas.microsoft.com/office/drawing/2014/main" id="{D8A35AA8-863E-C848-ACF6-B042F4597148}"/>
              </a:ext>
            </a:extLst>
          </p:cNvPr>
          <p:cNvPicPr>
            <a:picLocks noChangeAspect="1"/>
          </p:cNvPicPr>
          <p:nvPr/>
        </p:nvPicPr>
        <p:blipFill>
          <a:blip r:embed="rId4"/>
          <a:stretch>
            <a:fillRect/>
          </a:stretch>
        </p:blipFill>
        <p:spPr>
          <a:xfrm>
            <a:off x="3633257" y="2756739"/>
            <a:ext cx="6348943" cy="3491230"/>
          </a:xfrm>
          <a:prstGeom prst="rect">
            <a:avLst/>
          </a:prstGeom>
        </p:spPr>
      </p:pic>
    </p:spTree>
    <p:extLst>
      <p:ext uri="{BB962C8B-B14F-4D97-AF65-F5344CB8AC3E}">
        <p14:creationId xmlns:p14="http://schemas.microsoft.com/office/powerpoint/2010/main" val="69908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72</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9" name="Retângulo 2">
            <a:extLst>
              <a:ext uri="{FF2B5EF4-FFF2-40B4-BE49-F238E27FC236}">
                <a16:creationId xmlns:a16="http://schemas.microsoft.com/office/drawing/2014/main" id="{F25E5B99-7591-BF40-8602-55E320F90759}"/>
              </a:ext>
            </a:extLst>
          </p:cNvPr>
          <p:cNvSpPr>
            <a:spLocks noChangeArrowheads="1"/>
          </p:cNvSpPr>
          <p:nvPr/>
        </p:nvSpPr>
        <p:spPr bwMode="auto">
          <a:xfrm>
            <a:off x="359263" y="1177935"/>
            <a:ext cx="10994537"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pt-BR" altLang="pt-BR" sz="2400" dirty="0">
                <a:latin typeface="Calibri" panose="020F0502020204030204" pitchFamily="34" charset="0"/>
              </a:rPr>
              <a:t>Ligas metálicas</a:t>
            </a:r>
          </a:p>
          <a:p>
            <a:pPr algn="just">
              <a:lnSpc>
                <a:spcPct val="150000"/>
              </a:lnSpc>
            </a:pPr>
            <a:r>
              <a:rPr lang="pt-BR" altLang="pt-BR" sz="2400" dirty="0">
                <a:latin typeface="Calibri" panose="020F0502020204030204" pitchFamily="34" charset="0"/>
              </a:rPr>
              <a:t>Efeito memória </a:t>
            </a:r>
          </a:p>
          <a:p>
            <a:pPr algn="just">
              <a:lnSpc>
                <a:spcPct val="150000"/>
              </a:lnSpc>
            </a:pPr>
            <a:endParaRPr lang="pt-BR" altLang="pt-BR" sz="2400" dirty="0">
              <a:latin typeface="Calibri" panose="020F0502020204030204" pitchFamily="34" charset="0"/>
            </a:endParaRPr>
          </a:p>
          <a:p>
            <a:pPr algn="just">
              <a:lnSpc>
                <a:spcPct val="150000"/>
              </a:lnSpc>
            </a:pPr>
            <a:endParaRPr lang="pt-BR" altLang="pt-BR" sz="2400" dirty="0">
              <a:solidFill>
                <a:schemeClr val="tx1"/>
              </a:solidFill>
              <a:latin typeface="Calibri" panose="020F0502020204030204" pitchFamily="34" charset="0"/>
            </a:endParaRPr>
          </a:p>
        </p:txBody>
      </p:sp>
      <p:sp>
        <p:nvSpPr>
          <p:cNvPr id="2" name="Retângulo 1">
            <a:extLst>
              <a:ext uri="{FF2B5EF4-FFF2-40B4-BE49-F238E27FC236}">
                <a16:creationId xmlns:a16="http://schemas.microsoft.com/office/drawing/2014/main" id="{256D745A-8C6C-F848-8D5B-6BC47E6D8D51}"/>
              </a:ext>
            </a:extLst>
          </p:cNvPr>
          <p:cNvSpPr/>
          <p:nvPr/>
        </p:nvSpPr>
        <p:spPr>
          <a:xfrm>
            <a:off x="3559430" y="136525"/>
            <a:ext cx="4878067"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wI-qAxKJoSU</a:t>
            </a:r>
            <a:endParaRPr lang="en-US" dirty="0"/>
          </a:p>
        </p:txBody>
      </p:sp>
      <p:pic>
        <p:nvPicPr>
          <p:cNvPr id="7" name="Imagem 6" descr="Uma imagem contendo peças de metal, mola, pássaro, computador&#10;&#10;Descrição gerada automaticamente">
            <a:extLst>
              <a:ext uri="{FF2B5EF4-FFF2-40B4-BE49-F238E27FC236}">
                <a16:creationId xmlns:a16="http://schemas.microsoft.com/office/drawing/2014/main" id="{E16AC148-7FF5-6042-A8A1-F603434D1276}"/>
              </a:ext>
            </a:extLst>
          </p:cNvPr>
          <p:cNvPicPr>
            <a:picLocks noChangeAspect="1"/>
          </p:cNvPicPr>
          <p:nvPr/>
        </p:nvPicPr>
        <p:blipFill>
          <a:blip r:embed="rId3"/>
          <a:stretch>
            <a:fillRect/>
          </a:stretch>
        </p:blipFill>
        <p:spPr>
          <a:xfrm>
            <a:off x="194005" y="2445004"/>
            <a:ext cx="3336946" cy="2717546"/>
          </a:xfrm>
          <a:prstGeom prst="rect">
            <a:avLst/>
          </a:prstGeom>
        </p:spPr>
      </p:pic>
      <p:pic>
        <p:nvPicPr>
          <p:cNvPr id="11" name="Imagem 10" descr="Uma imagem contendo no interior, mesa, computador, teclado&#10;&#10;Descrição gerada automaticamente">
            <a:extLst>
              <a:ext uri="{FF2B5EF4-FFF2-40B4-BE49-F238E27FC236}">
                <a16:creationId xmlns:a16="http://schemas.microsoft.com/office/drawing/2014/main" id="{4E1ABB02-B241-8B45-AF19-05226EE2EA38}"/>
              </a:ext>
            </a:extLst>
          </p:cNvPr>
          <p:cNvPicPr>
            <a:picLocks noChangeAspect="1"/>
          </p:cNvPicPr>
          <p:nvPr/>
        </p:nvPicPr>
        <p:blipFill>
          <a:blip r:embed="rId4"/>
          <a:stretch>
            <a:fillRect/>
          </a:stretch>
        </p:blipFill>
        <p:spPr>
          <a:xfrm>
            <a:off x="3696209" y="2456598"/>
            <a:ext cx="3046221" cy="2705952"/>
          </a:xfrm>
          <a:prstGeom prst="rect">
            <a:avLst/>
          </a:prstGeom>
        </p:spPr>
      </p:pic>
      <p:pic>
        <p:nvPicPr>
          <p:cNvPr id="14" name="Imagem 13" descr="Tela de celular com texto preto sobre fundo branco&#10;&#10;Descrição gerada automaticamente">
            <a:extLst>
              <a:ext uri="{FF2B5EF4-FFF2-40B4-BE49-F238E27FC236}">
                <a16:creationId xmlns:a16="http://schemas.microsoft.com/office/drawing/2014/main" id="{0D1C3679-BA41-A049-BA19-A44CCBC3040B}"/>
              </a:ext>
            </a:extLst>
          </p:cNvPr>
          <p:cNvPicPr>
            <a:picLocks noChangeAspect="1"/>
          </p:cNvPicPr>
          <p:nvPr/>
        </p:nvPicPr>
        <p:blipFill>
          <a:blip r:embed="rId5"/>
          <a:stretch>
            <a:fillRect/>
          </a:stretch>
        </p:blipFill>
        <p:spPr>
          <a:xfrm>
            <a:off x="7059168" y="2029261"/>
            <a:ext cx="5035296" cy="3421333"/>
          </a:xfrm>
          <a:prstGeom prst="rect">
            <a:avLst/>
          </a:prstGeom>
        </p:spPr>
      </p:pic>
    </p:spTree>
    <p:extLst>
      <p:ext uri="{BB962C8B-B14F-4D97-AF65-F5344CB8AC3E}">
        <p14:creationId xmlns:p14="http://schemas.microsoft.com/office/powerpoint/2010/main" val="4013900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73</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2" name="Retângulo 1">
            <a:extLst>
              <a:ext uri="{FF2B5EF4-FFF2-40B4-BE49-F238E27FC236}">
                <a16:creationId xmlns:a16="http://schemas.microsoft.com/office/drawing/2014/main" id="{0DA0463A-7F53-9B46-909D-D329C32B82C9}"/>
              </a:ext>
            </a:extLst>
          </p:cNvPr>
          <p:cNvSpPr/>
          <p:nvPr/>
        </p:nvSpPr>
        <p:spPr>
          <a:xfrm>
            <a:off x="2798870" y="511631"/>
            <a:ext cx="8096250" cy="923330"/>
          </a:xfrm>
          <a:prstGeom prst="rect">
            <a:avLst/>
          </a:prstGeom>
        </p:spPr>
        <p:txBody>
          <a:bodyPr wrap="square">
            <a:spAutoFit/>
          </a:bodyPr>
          <a:lstStyle/>
          <a:p>
            <a:r>
              <a:rPr lang="pt-BR" dirty="0">
                <a:solidFill>
                  <a:srgbClr val="58585A"/>
                </a:solidFill>
                <a:latin typeface="effraregular"/>
              </a:rPr>
              <a:t>A fibra óptica proporciona alta qualidade, velocidade e capacidade de tráfego de informações, sendo assim, o meio de transmissão de dados mais eficiente utilizado pelo sistema de telecomunicações na atualidade.</a:t>
            </a:r>
            <a:endParaRPr lang="en-US" dirty="0"/>
          </a:p>
        </p:txBody>
      </p:sp>
      <p:sp>
        <p:nvSpPr>
          <p:cNvPr id="5" name="Retângulo 4">
            <a:extLst>
              <a:ext uri="{FF2B5EF4-FFF2-40B4-BE49-F238E27FC236}">
                <a16:creationId xmlns:a16="http://schemas.microsoft.com/office/drawing/2014/main" id="{647E3BE5-B5CC-954E-9423-D12C04C234BB}"/>
              </a:ext>
            </a:extLst>
          </p:cNvPr>
          <p:cNvSpPr/>
          <p:nvPr/>
        </p:nvSpPr>
        <p:spPr>
          <a:xfrm>
            <a:off x="0" y="5892581"/>
            <a:ext cx="6096000" cy="646331"/>
          </a:xfrm>
          <a:prstGeom prst="rect">
            <a:avLst/>
          </a:prstGeom>
        </p:spPr>
        <p:txBody>
          <a:bodyPr>
            <a:spAutoFit/>
          </a:bodyPr>
          <a:lstStyle/>
          <a:p>
            <a:r>
              <a:rPr lang="en-US" dirty="0"/>
              <a:t>https://</a:t>
            </a:r>
            <a:r>
              <a:rPr lang="en-US" dirty="0" err="1"/>
              <a:t>www.fibracem.com</a:t>
            </a:r>
            <a:r>
              <a:rPr lang="en-US" dirty="0"/>
              <a:t>/</a:t>
            </a:r>
            <a:r>
              <a:rPr lang="en-US" dirty="0" err="1"/>
              <a:t>curiosidades</a:t>
            </a:r>
            <a:r>
              <a:rPr lang="en-US" dirty="0"/>
              <a:t>/</a:t>
            </a:r>
            <a:r>
              <a:rPr lang="en-US" dirty="0" err="1"/>
              <a:t>como</a:t>
            </a:r>
            <a:r>
              <a:rPr lang="en-US" dirty="0"/>
              <a:t>-e-</a:t>
            </a:r>
            <a:r>
              <a:rPr lang="en-US" dirty="0" err="1"/>
              <a:t>feita</a:t>
            </a:r>
            <a:r>
              <a:rPr lang="en-US" dirty="0"/>
              <a:t>-a-</a:t>
            </a:r>
            <a:r>
              <a:rPr lang="en-US" dirty="0" err="1"/>
              <a:t>fabricacao</a:t>
            </a:r>
            <a:r>
              <a:rPr lang="en-US" dirty="0"/>
              <a:t>-de-</a:t>
            </a:r>
            <a:r>
              <a:rPr lang="en-US" dirty="0" err="1"/>
              <a:t>fibra</a:t>
            </a:r>
            <a:r>
              <a:rPr lang="en-US" dirty="0"/>
              <a:t>-</a:t>
            </a:r>
            <a:r>
              <a:rPr lang="en-US" dirty="0" err="1"/>
              <a:t>optica</a:t>
            </a:r>
            <a:r>
              <a:rPr lang="en-US" dirty="0"/>
              <a:t>/</a:t>
            </a:r>
          </a:p>
        </p:txBody>
      </p:sp>
      <p:sp>
        <p:nvSpPr>
          <p:cNvPr id="6" name="Retângulo 5">
            <a:extLst>
              <a:ext uri="{FF2B5EF4-FFF2-40B4-BE49-F238E27FC236}">
                <a16:creationId xmlns:a16="http://schemas.microsoft.com/office/drawing/2014/main" id="{B5FCF8EA-639D-5944-A00D-AA702B9F7A99}"/>
              </a:ext>
            </a:extLst>
          </p:cNvPr>
          <p:cNvSpPr/>
          <p:nvPr/>
        </p:nvSpPr>
        <p:spPr>
          <a:xfrm>
            <a:off x="324480" y="1714407"/>
            <a:ext cx="3206860" cy="3693319"/>
          </a:xfrm>
          <a:prstGeom prst="rect">
            <a:avLst/>
          </a:prstGeom>
        </p:spPr>
        <p:txBody>
          <a:bodyPr wrap="square">
            <a:spAutoFit/>
          </a:bodyPr>
          <a:lstStyle/>
          <a:p>
            <a:pPr algn="just"/>
            <a:r>
              <a:rPr lang="pt-BR" b="1" dirty="0">
                <a:solidFill>
                  <a:srgbClr val="333333"/>
                </a:solidFill>
                <a:latin typeface="effraregular"/>
              </a:rPr>
              <a:t>Tipos de material usados na fabricação de fibra óptica</a:t>
            </a:r>
            <a:endParaRPr lang="pt-BR" dirty="0">
              <a:solidFill>
                <a:srgbClr val="333333"/>
              </a:solidFill>
              <a:latin typeface="effraregular"/>
            </a:endParaRPr>
          </a:p>
          <a:p>
            <a:pPr algn="just"/>
            <a:r>
              <a:rPr lang="pt-BR" dirty="0">
                <a:solidFill>
                  <a:srgbClr val="58585A"/>
                </a:solidFill>
                <a:latin typeface="effraregular"/>
              </a:rPr>
              <a:t>As fibras ópticas podem ser fabricadas com os seguintes materiais:</a:t>
            </a:r>
          </a:p>
          <a:p>
            <a:pPr algn="just">
              <a:buFont typeface="Arial" panose="020B0604020202020204" pitchFamily="34" charset="0"/>
              <a:buChar char="•"/>
            </a:pPr>
            <a:r>
              <a:rPr lang="pt-BR" dirty="0">
                <a:solidFill>
                  <a:srgbClr val="333333"/>
                </a:solidFill>
                <a:latin typeface="effraregular"/>
              </a:rPr>
              <a:t>Sílica pura</a:t>
            </a:r>
          </a:p>
          <a:p>
            <a:pPr algn="just">
              <a:buFont typeface="Arial" panose="020B0604020202020204" pitchFamily="34" charset="0"/>
              <a:buChar char="•"/>
            </a:pPr>
            <a:r>
              <a:rPr lang="pt-BR" dirty="0">
                <a:solidFill>
                  <a:srgbClr val="333333"/>
                </a:solidFill>
                <a:latin typeface="effraregular"/>
              </a:rPr>
              <a:t>Sílica dopada</a:t>
            </a:r>
          </a:p>
          <a:p>
            <a:pPr algn="just">
              <a:buFont typeface="Arial" panose="020B0604020202020204" pitchFamily="34" charset="0"/>
              <a:buChar char="•"/>
            </a:pPr>
            <a:r>
              <a:rPr lang="pt-BR" dirty="0">
                <a:solidFill>
                  <a:srgbClr val="333333"/>
                </a:solidFill>
                <a:latin typeface="effraregular"/>
              </a:rPr>
              <a:t>Vidro composto</a:t>
            </a:r>
          </a:p>
          <a:p>
            <a:pPr algn="just">
              <a:buFont typeface="Arial" panose="020B0604020202020204" pitchFamily="34" charset="0"/>
              <a:buChar char="•"/>
            </a:pPr>
            <a:r>
              <a:rPr lang="pt-BR" dirty="0">
                <a:solidFill>
                  <a:srgbClr val="333333"/>
                </a:solidFill>
                <a:latin typeface="effraregular"/>
              </a:rPr>
              <a:t>Plástico</a:t>
            </a:r>
          </a:p>
          <a:p>
            <a:pPr algn="just"/>
            <a:r>
              <a:rPr lang="pt-BR" dirty="0">
                <a:solidFill>
                  <a:srgbClr val="58585A"/>
                </a:solidFill>
                <a:latin typeface="effraregular"/>
              </a:rPr>
              <a:t>Porém, fibras fabricadas a partir de sílica pura ou dopada apresentam melhores características de transmissão</a:t>
            </a:r>
            <a:endParaRPr lang="pt-BR" b="0" i="0" u="none" strike="noStrike" dirty="0">
              <a:solidFill>
                <a:srgbClr val="58585A"/>
              </a:solidFill>
              <a:effectLst/>
              <a:latin typeface="effraregular"/>
            </a:endParaRPr>
          </a:p>
        </p:txBody>
      </p:sp>
      <p:sp>
        <p:nvSpPr>
          <p:cNvPr id="7" name="Retângulo 6">
            <a:extLst>
              <a:ext uri="{FF2B5EF4-FFF2-40B4-BE49-F238E27FC236}">
                <a16:creationId xmlns:a16="http://schemas.microsoft.com/office/drawing/2014/main" id="{347F906F-4C39-A246-B7FB-42DC6F48F2B1}"/>
              </a:ext>
            </a:extLst>
          </p:cNvPr>
          <p:cNvSpPr/>
          <p:nvPr/>
        </p:nvSpPr>
        <p:spPr>
          <a:xfrm>
            <a:off x="4263809" y="1434960"/>
            <a:ext cx="3502241" cy="369332"/>
          </a:xfrm>
          <a:prstGeom prst="rect">
            <a:avLst/>
          </a:prstGeom>
        </p:spPr>
        <p:txBody>
          <a:bodyPr wrap="none">
            <a:spAutoFit/>
          </a:bodyPr>
          <a:lstStyle/>
          <a:p>
            <a:pPr algn="just"/>
            <a:r>
              <a:rPr lang="pt-BR" b="1" dirty="0">
                <a:solidFill>
                  <a:srgbClr val="333333"/>
                </a:solidFill>
                <a:latin typeface="effraregular"/>
              </a:rPr>
              <a:t>Fabricação do bastão de pré-forma</a:t>
            </a:r>
            <a:endParaRPr lang="pt-BR" b="0" i="0" u="none" strike="noStrike" dirty="0">
              <a:solidFill>
                <a:srgbClr val="333333"/>
              </a:solidFill>
              <a:effectLst/>
              <a:latin typeface="effraregular"/>
            </a:endParaRPr>
          </a:p>
        </p:txBody>
      </p:sp>
      <p:pic>
        <p:nvPicPr>
          <p:cNvPr id="9" name="Imagem 8" descr="Uma imagem contendo screenshot&#10;&#10;Descrição gerada automaticamente">
            <a:extLst>
              <a:ext uri="{FF2B5EF4-FFF2-40B4-BE49-F238E27FC236}">
                <a16:creationId xmlns:a16="http://schemas.microsoft.com/office/drawing/2014/main" id="{B71D30CC-EA32-5549-85B7-5FFB837703B1}"/>
              </a:ext>
            </a:extLst>
          </p:cNvPr>
          <p:cNvPicPr>
            <a:picLocks noChangeAspect="1"/>
          </p:cNvPicPr>
          <p:nvPr/>
        </p:nvPicPr>
        <p:blipFill>
          <a:blip r:embed="rId3"/>
          <a:stretch>
            <a:fillRect/>
          </a:stretch>
        </p:blipFill>
        <p:spPr>
          <a:xfrm>
            <a:off x="4425950" y="2032841"/>
            <a:ext cx="3727450" cy="3727450"/>
          </a:xfrm>
          <a:prstGeom prst="rect">
            <a:avLst/>
          </a:prstGeom>
        </p:spPr>
      </p:pic>
      <p:sp>
        <p:nvSpPr>
          <p:cNvPr id="10" name="Retângulo 9">
            <a:extLst>
              <a:ext uri="{FF2B5EF4-FFF2-40B4-BE49-F238E27FC236}">
                <a16:creationId xmlns:a16="http://schemas.microsoft.com/office/drawing/2014/main" id="{631CE82D-4BE5-F74D-ADF5-C5455FE194C5}"/>
              </a:ext>
            </a:extLst>
          </p:cNvPr>
          <p:cNvSpPr/>
          <p:nvPr/>
        </p:nvSpPr>
        <p:spPr>
          <a:xfrm>
            <a:off x="8704096" y="1465414"/>
            <a:ext cx="2923493" cy="369332"/>
          </a:xfrm>
          <a:prstGeom prst="rect">
            <a:avLst/>
          </a:prstGeom>
        </p:spPr>
        <p:txBody>
          <a:bodyPr wrap="none">
            <a:spAutoFit/>
          </a:bodyPr>
          <a:lstStyle/>
          <a:p>
            <a:pPr algn="just"/>
            <a:r>
              <a:rPr lang="pt-BR" b="1" dirty="0">
                <a:solidFill>
                  <a:srgbClr val="333333"/>
                </a:solidFill>
                <a:latin typeface="effraregular"/>
              </a:rPr>
              <a:t>Estiramento (ou Puxamento)</a:t>
            </a:r>
            <a:endParaRPr lang="pt-BR" b="0" i="0" u="none" strike="noStrike" dirty="0">
              <a:solidFill>
                <a:srgbClr val="333333"/>
              </a:solidFill>
              <a:effectLst/>
              <a:latin typeface="effraregular"/>
            </a:endParaRPr>
          </a:p>
        </p:txBody>
      </p:sp>
      <p:pic>
        <p:nvPicPr>
          <p:cNvPr id="13" name="Imagem 12" descr="Tela de celular com texto preto sobre fundo branco&#10;&#10;Descrição gerada automaticamente">
            <a:extLst>
              <a:ext uri="{FF2B5EF4-FFF2-40B4-BE49-F238E27FC236}">
                <a16:creationId xmlns:a16="http://schemas.microsoft.com/office/drawing/2014/main" id="{99F7B43E-FF12-EA47-8B62-DC1F5BCE79CC}"/>
              </a:ext>
            </a:extLst>
          </p:cNvPr>
          <p:cNvPicPr>
            <a:picLocks noChangeAspect="1"/>
          </p:cNvPicPr>
          <p:nvPr/>
        </p:nvPicPr>
        <p:blipFill>
          <a:blip r:embed="rId4"/>
          <a:stretch>
            <a:fillRect/>
          </a:stretch>
        </p:blipFill>
        <p:spPr>
          <a:xfrm>
            <a:off x="8562412" y="1963466"/>
            <a:ext cx="3206860" cy="4264163"/>
          </a:xfrm>
          <a:prstGeom prst="rect">
            <a:avLst/>
          </a:prstGeom>
        </p:spPr>
      </p:pic>
    </p:spTree>
    <p:extLst>
      <p:ext uri="{BB962C8B-B14F-4D97-AF65-F5344CB8AC3E}">
        <p14:creationId xmlns:p14="http://schemas.microsoft.com/office/powerpoint/2010/main" val="3871572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74</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2" name="Retângulo 1">
            <a:extLst>
              <a:ext uri="{FF2B5EF4-FFF2-40B4-BE49-F238E27FC236}">
                <a16:creationId xmlns:a16="http://schemas.microsoft.com/office/drawing/2014/main" id="{2945190B-8997-E04A-98F5-461642B806D9}"/>
              </a:ext>
            </a:extLst>
          </p:cNvPr>
          <p:cNvSpPr/>
          <p:nvPr/>
        </p:nvSpPr>
        <p:spPr>
          <a:xfrm>
            <a:off x="3749333" y="326965"/>
            <a:ext cx="4861267"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=AS95A8pvclk</a:t>
            </a:r>
          </a:p>
        </p:txBody>
      </p:sp>
      <p:pic>
        <p:nvPicPr>
          <p:cNvPr id="6" name="Imagem 5" descr="Uma imagem contendo pessoa, no interior, homem, comida&#10;&#10;Descrição gerada automaticamente">
            <a:extLst>
              <a:ext uri="{FF2B5EF4-FFF2-40B4-BE49-F238E27FC236}">
                <a16:creationId xmlns:a16="http://schemas.microsoft.com/office/drawing/2014/main" id="{DE54E715-BDDB-AD44-9486-B3EABFDC496E}"/>
              </a:ext>
            </a:extLst>
          </p:cNvPr>
          <p:cNvPicPr>
            <a:picLocks noChangeAspect="1"/>
          </p:cNvPicPr>
          <p:nvPr/>
        </p:nvPicPr>
        <p:blipFill>
          <a:blip r:embed="rId3"/>
          <a:stretch>
            <a:fillRect/>
          </a:stretch>
        </p:blipFill>
        <p:spPr>
          <a:xfrm>
            <a:off x="481070" y="1269298"/>
            <a:ext cx="3443123" cy="1882611"/>
          </a:xfrm>
          <a:prstGeom prst="rect">
            <a:avLst/>
          </a:prstGeom>
        </p:spPr>
      </p:pic>
      <p:pic>
        <p:nvPicPr>
          <p:cNvPr id="8" name="Imagem 7" descr="Uma imagem contendo no interior, pessoa, espelho, homem&#10;&#10;Descrição gerada automaticamente">
            <a:extLst>
              <a:ext uri="{FF2B5EF4-FFF2-40B4-BE49-F238E27FC236}">
                <a16:creationId xmlns:a16="http://schemas.microsoft.com/office/drawing/2014/main" id="{6E4ECCC2-8338-8447-BE6F-27C2DE930547}"/>
              </a:ext>
            </a:extLst>
          </p:cNvPr>
          <p:cNvPicPr>
            <a:picLocks noChangeAspect="1"/>
          </p:cNvPicPr>
          <p:nvPr/>
        </p:nvPicPr>
        <p:blipFill>
          <a:blip r:embed="rId4"/>
          <a:stretch>
            <a:fillRect/>
          </a:stretch>
        </p:blipFill>
        <p:spPr>
          <a:xfrm>
            <a:off x="339330" y="4149074"/>
            <a:ext cx="3410003" cy="2372656"/>
          </a:xfrm>
          <a:prstGeom prst="rect">
            <a:avLst/>
          </a:prstGeom>
        </p:spPr>
      </p:pic>
      <p:pic>
        <p:nvPicPr>
          <p:cNvPr id="13" name="Imagem 12" descr="Uma imagem contendo no interior, homem, mulher, segurando&#10;&#10;Descrição gerada automaticamente">
            <a:extLst>
              <a:ext uri="{FF2B5EF4-FFF2-40B4-BE49-F238E27FC236}">
                <a16:creationId xmlns:a16="http://schemas.microsoft.com/office/drawing/2014/main" id="{74FF56AE-A600-8A49-A15E-E5B9B04A655E}"/>
              </a:ext>
            </a:extLst>
          </p:cNvPr>
          <p:cNvPicPr>
            <a:picLocks noChangeAspect="1"/>
          </p:cNvPicPr>
          <p:nvPr/>
        </p:nvPicPr>
        <p:blipFill>
          <a:blip r:embed="rId5"/>
          <a:stretch>
            <a:fillRect/>
          </a:stretch>
        </p:blipFill>
        <p:spPr>
          <a:xfrm>
            <a:off x="4540889" y="4024383"/>
            <a:ext cx="3436453" cy="2372656"/>
          </a:xfrm>
          <a:prstGeom prst="rect">
            <a:avLst/>
          </a:prstGeom>
        </p:spPr>
      </p:pic>
      <p:pic>
        <p:nvPicPr>
          <p:cNvPr id="15" name="Imagem 14" descr="Uma imagem contendo no interior, foto, mesa, monitor&#10;&#10;Descrição gerada automaticamente">
            <a:extLst>
              <a:ext uri="{FF2B5EF4-FFF2-40B4-BE49-F238E27FC236}">
                <a16:creationId xmlns:a16="http://schemas.microsoft.com/office/drawing/2014/main" id="{1B2EB29D-5A61-124C-B31A-F33084526EB9}"/>
              </a:ext>
            </a:extLst>
          </p:cNvPr>
          <p:cNvPicPr>
            <a:picLocks noChangeAspect="1"/>
          </p:cNvPicPr>
          <p:nvPr/>
        </p:nvPicPr>
        <p:blipFill>
          <a:blip r:embed="rId6"/>
          <a:stretch>
            <a:fillRect/>
          </a:stretch>
        </p:blipFill>
        <p:spPr>
          <a:xfrm>
            <a:off x="4611764" y="865633"/>
            <a:ext cx="3365578" cy="2592122"/>
          </a:xfrm>
          <a:prstGeom prst="rect">
            <a:avLst/>
          </a:prstGeom>
        </p:spPr>
      </p:pic>
      <p:pic>
        <p:nvPicPr>
          <p:cNvPr id="17" name="Imagem 16" descr="Uma imagem contendo computador&#10;&#10;Descrição gerada automaticamente">
            <a:extLst>
              <a:ext uri="{FF2B5EF4-FFF2-40B4-BE49-F238E27FC236}">
                <a16:creationId xmlns:a16="http://schemas.microsoft.com/office/drawing/2014/main" id="{5F6EA79B-96AA-B14E-AA92-987629A094CF}"/>
              </a:ext>
            </a:extLst>
          </p:cNvPr>
          <p:cNvPicPr>
            <a:picLocks noChangeAspect="1"/>
          </p:cNvPicPr>
          <p:nvPr/>
        </p:nvPicPr>
        <p:blipFill>
          <a:blip r:embed="rId7"/>
          <a:stretch>
            <a:fillRect/>
          </a:stretch>
        </p:blipFill>
        <p:spPr>
          <a:xfrm>
            <a:off x="8336973" y="1698768"/>
            <a:ext cx="3855027" cy="2906282"/>
          </a:xfrm>
          <a:prstGeom prst="rect">
            <a:avLst/>
          </a:prstGeom>
        </p:spPr>
      </p:pic>
      <p:cxnSp>
        <p:nvCxnSpPr>
          <p:cNvPr id="19" name="Conector de Seta Reta 18">
            <a:extLst>
              <a:ext uri="{FF2B5EF4-FFF2-40B4-BE49-F238E27FC236}">
                <a16:creationId xmlns:a16="http://schemas.microsoft.com/office/drawing/2014/main" id="{1C86F92E-9983-AD4B-A4CE-537F404B77DB}"/>
              </a:ext>
            </a:extLst>
          </p:cNvPr>
          <p:cNvCxnSpPr>
            <a:cxnSpLocks/>
          </p:cNvCxnSpPr>
          <p:nvPr/>
        </p:nvCxnSpPr>
        <p:spPr>
          <a:xfrm>
            <a:off x="2202630" y="3429000"/>
            <a:ext cx="0" cy="442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a:extLst>
              <a:ext uri="{FF2B5EF4-FFF2-40B4-BE49-F238E27FC236}">
                <a16:creationId xmlns:a16="http://schemas.microsoft.com/office/drawing/2014/main" id="{19E4C19A-5138-6743-8631-10E87EC27F25}"/>
              </a:ext>
            </a:extLst>
          </p:cNvPr>
          <p:cNvCxnSpPr>
            <a:cxnSpLocks/>
          </p:cNvCxnSpPr>
          <p:nvPr/>
        </p:nvCxnSpPr>
        <p:spPr>
          <a:xfrm flipH="1" flipV="1">
            <a:off x="6096000" y="3650491"/>
            <a:ext cx="596" cy="165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C965DE3A-D586-5F41-A037-CD21BB102820}"/>
              </a:ext>
            </a:extLst>
          </p:cNvPr>
          <p:cNvCxnSpPr>
            <a:cxnSpLocks/>
          </p:cNvCxnSpPr>
          <p:nvPr/>
        </p:nvCxnSpPr>
        <p:spPr>
          <a:xfrm>
            <a:off x="3854846" y="5210711"/>
            <a:ext cx="4297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de Seta Reta 28">
            <a:extLst>
              <a:ext uri="{FF2B5EF4-FFF2-40B4-BE49-F238E27FC236}">
                <a16:creationId xmlns:a16="http://schemas.microsoft.com/office/drawing/2014/main" id="{753B31CE-3FEF-7647-8726-C809EFE02742}"/>
              </a:ext>
            </a:extLst>
          </p:cNvPr>
          <p:cNvCxnSpPr>
            <a:cxnSpLocks/>
          </p:cNvCxnSpPr>
          <p:nvPr/>
        </p:nvCxnSpPr>
        <p:spPr>
          <a:xfrm>
            <a:off x="7977342" y="1256845"/>
            <a:ext cx="633258" cy="44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267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75</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2" name="Retângulo 1">
            <a:extLst>
              <a:ext uri="{FF2B5EF4-FFF2-40B4-BE49-F238E27FC236}">
                <a16:creationId xmlns:a16="http://schemas.microsoft.com/office/drawing/2014/main" id="{D68A6984-8F20-D646-BAB6-CC2F3FBAEA88}"/>
              </a:ext>
            </a:extLst>
          </p:cNvPr>
          <p:cNvSpPr/>
          <p:nvPr/>
        </p:nvSpPr>
        <p:spPr>
          <a:xfrm>
            <a:off x="2877310" y="511631"/>
            <a:ext cx="6876289" cy="369332"/>
          </a:xfrm>
          <a:prstGeom prst="rect">
            <a:avLst/>
          </a:prstGeom>
        </p:spPr>
        <p:txBody>
          <a:bodyPr wrap="square">
            <a:spAutoFit/>
          </a:bodyPr>
          <a:lstStyle/>
          <a:p>
            <a:r>
              <a:rPr lang="en-US" dirty="0"/>
              <a:t>https://</a:t>
            </a:r>
            <a:r>
              <a:rPr lang="en-US" dirty="0" err="1"/>
              <a:t>www.sciencedirect.com</a:t>
            </a:r>
            <a:r>
              <a:rPr lang="en-US" dirty="0"/>
              <a:t>/topics/engineering/carbon-allotrope</a:t>
            </a:r>
          </a:p>
        </p:txBody>
      </p:sp>
      <p:pic>
        <p:nvPicPr>
          <p:cNvPr id="6" name="Imagem 5">
            <a:extLst>
              <a:ext uri="{FF2B5EF4-FFF2-40B4-BE49-F238E27FC236}">
                <a16:creationId xmlns:a16="http://schemas.microsoft.com/office/drawing/2014/main" id="{DF568857-3B89-B741-BF5B-3AC2D88048BA}"/>
              </a:ext>
            </a:extLst>
          </p:cNvPr>
          <p:cNvPicPr>
            <a:picLocks noChangeAspect="1"/>
          </p:cNvPicPr>
          <p:nvPr/>
        </p:nvPicPr>
        <p:blipFill>
          <a:blip r:embed="rId3"/>
          <a:stretch>
            <a:fillRect/>
          </a:stretch>
        </p:blipFill>
        <p:spPr>
          <a:xfrm>
            <a:off x="336193" y="1137315"/>
            <a:ext cx="5296511" cy="5219035"/>
          </a:xfrm>
          <a:prstGeom prst="rect">
            <a:avLst/>
          </a:prstGeom>
        </p:spPr>
      </p:pic>
      <p:pic>
        <p:nvPicPr>
          <p:cNvPr id="13" name="Imagem 12">
            <a:extLst>
              <a:ext uri="{FF2B5EF4-FFF2-40B4-BE49-F238E27FC236}">
                <a16:creationId xmlns:a16="http://schemas.microsoft.com/office/drawing/2014/main" id="{E321F8C4-A9B3-E747-AFE7-7792AA5D927B}"/>
              </a:ext>
            </a:extLst>
          </p:cNvPr>
          <p:cNvPicPr>
            <a:picLocks noChangeAspect="1"/>
          </p:cNvPicPr>
          <p:nvPr/>
        </p:nvPicPr>
        <p:blipFill>
          <a:blip r:embed="rId4"/>
          <a:stretch>
            <a:fillRect/>
          </a:stretch>
        </p:blipFill>
        <p:spPr>
          <a:xfrm>
            <a:off x="5632704" y="1417787"/>
            <a:ext cx="6337356" cy="4401738"/>
          </a:xfrm>
          <a:prstGeom prst="rect">
            <a:avLst/>
          </a:prstGeom>
        </p:spPr>
      </p:pic>
    </p:spTree>
    <p:extLst>
      <p:ext uri="{BB962C8B-B14F-4D97-AF65-F5344CB8AC3E}">
        <p14:creationId xmlns:p14="http://schemas.microsoft.com/office/powerpoint/2010/main" val="2158826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76</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sp>
        <p:nvSpPr>
          <p:cNvPr id="2" name="Retângulo 1">
            <a:extLst>
              <a:ext uri="{FF2B5EF4-FFF2-40B4-BE49-F238E27FC236}">
                <a16:creationId xmlns:a16="http://schemas.microsoft.com/office/drawing/2014/main" id="{21CDD305-20E1-6047-8610-3D7FDA072F11}"/>
              </a:ext>
            </a:extLst>
          </p:cNvPr>
          <p:cNvSpPr/>
          <p:nvPr/>
        </p:nvSpPr>
        <p:spPr>
          <a:xfrm>
            <a:off x="300708" y="1271719"/>
            <a:ext cx="11375136" cy="5078313"/>
          </a:xfrm>
          <a:prstGeom prst="rect">
            <a:avLst/>
          </a:prstGeom>
        </p:spPr>
        <p:txBody>
          <a:bodyPr wrap="square">
            <a:spAutoFit/>
          </a:bodyPr>
          <a:lstStyle/>
          <a:p>
            <a:r>
              <a:rPr lang="pt-BR" b="1" dirty="0" err="1">
                <a:solidFill>
                  <a:srgbClr val="1A1A1A"/>
                </a:solidFill>
                <a:latin typeface="Georgia" panose="02040502050405020303" pitchFamily="18" charset="0"/>
              </a:rPr>
              <a:t>Structure</a:t>
            </a:r>
            <a:r>
              <a:rPr lang="pt-BR" b="1" dirty="0">
                <a:solidFill>
                  <a:srgbClr val="1A1A1A"/>
                </a:solidFill>
                <a:latin typeface="Georgia" panose="02040502050405020303" pitchFamily="18" charset="0"/>
              </a:rPr>
              <a:t> </a:t>
            </a:r>
            <a:r>
              <a:rPr lang="pt-BR" b="1" dirty="0" err="1">
                <a:solidFill>
                  <a:srgbClr val="1A1A1A"/>
                </a:solidFill>
                <a:latin typeface="Georgia" panose="02040502050405020303" pitchFamily="18" charset="0"/>
              </a:rPr>
              <a:t>Of</a:t>
            </a:r>
            <a:r>
              <a:rPr lang="pt-BR" b="1" dirty="0">
                <a:solidFill>
                  <a:srgbClr val="1A1A1A"/>
                </a:solidFill>
                <a:latin typeface="Georgia" panose="02040502050405020303" pitchFamily="18" charset="0"/>
              </a:rPr>
              <a:t> </a:t>
            </a:r>
            <a:r>
              <a:rPr lang="pt-BR" b="1" dirty="0" err="1">
                <a:solidFill>
                  <a:srgbClr val="1A1A1A"/>
                </a:solidFill>
                <a:latin typeface="Georgia" panose="02040502050405020303" pitchFamily="18" charset="0"/>
              </a:rPr>
              <a:t>Carbon</a:t>
            </a:r>
            <a:r>
              <a:rPr lang="pt-BR" b="1" dirty="0">
                <a:solidFill>
                  <a:srgbClr val="1A1A1A"/>
                </a:solidFill>
                <a:latin typeface="Georgia" panose="02040502050405020303" pitchFamily="18" charset="0"/>
              </a:rPr>
              <a:t> </a:t>
            </a:r>
            <a:r>
              <a:rPr lang="pt-BR" b="1" dirty="0">
                <a:solidFill>
                  <a:srgbClr val="14599D"/>
                </a:solidFill>
                <a:latin typeface="Georgia" panose="02040502050405020303" pitchFamily="18" charset="0"/>
                <a:hlinkClick r:id="rId3"/>
              </a:rPr>
              <a:t>Allotropes</a:t>
            </a:r>
            <a:endParaRPr lang="pt-BR" b="1" dirty="0">
              <a:solidFill>
                <a:srgbClr val="1A1A1A"/>
              </a:solidFill>
              <a:latin typeface="Georgia" panose="02040502050405020303" pitchFamily="18" charset="0"/>
            </a:endParaRPr>
          </a:p>
          <a:p>
            <a:endParaRPr lang="pt-BR" dirty="0">
              <a:solidFill>
                <a:srgbClr val="1A1A1A"/>
              </a:solidFill>
              <a:latin typeface="Georgia" panose="02040502050405020303" pitchFamily="18" charset="0"/>
            </a:endParaRPr>
          </a:p>
          <a:p>
            <a:r>
              <a:rPr lang="pt-BR" dirty="0" err="1">
                <a:solidFill>
                  <a:srgbClr val="1A1A1A"/>
                </a:solidFill>
                <a:latin typeface="Georgia" panose="02040502050405020303" pitchFamily="18" charset="0"/>
              </a:rPr>
              <a:t>When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4"/>
              </a:rPr>
              <a:t>element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exists</a:t>
            </a:r>
            <a:r>
              <a:rPr lang="pt-BR" dirty="0">
                <a:solidFill>
                  <a:srgbClr val="1A1A1A"/>
                </a:solidFill>
                <a:latin typeface="Georgia" panose="02040502050405020303" pitchFamily="18" charset="0"/>
              </a:rPr>
              <a:t> in more </a:t>
            </a:r>
            <a:r>
              <a:rPr lang="pt-BR" dirty="0" err="1">
                <a:solidFill>
                  <a:srgbClr val="1A1A1A"/>
                </a:solidFill>
                <a:latin typeface="Georgia" panose="02040502050405020303" pitchFamily="18" charset="0"/>
              </a:rPr>
              <a:t>than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one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crystalline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form</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those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forms</a:t>
            </a:r>
            <a:r>
              <a:rPr lang="pt-BR" dirty="0">
                <a:solidFill>
                  <a:srgbClr val="1A1A1A"/>
                </a:solidFill>
                <a:latin typeface="Georgia" panose="02040502050405020303" pitchFamily="18" charset="0"/>
              </a:rPr>
              <a:t> are </a:t>
            </a:r>
            <a:r>
              <a:rPr lang="pt-BR" dirty="0" err="1">
                <a:solidFill>
                  <a:srgbClr val="1A1A1A"/>
                </a:solidFill>
                <a:latin typeface="Georgia" panose="02040502050405020303" pitchFamily="18" charset="0"/>
              </a:rPr>
              <a:t>called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allotropes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two</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most</a:t>
            </a:r>
            <a:r>
              <a:rPr lang="pt-BR" dirty="0">
                <a:solidFill>
                  <a:srgbClr val="1A1A1A"/>
                </a:solidFill>
                <a:latin typeface="Georgia" panose="02040502050405020303" pitchFamily="18" charset="0"/>
              </a:rPr>
              <a:t> common </a:t>
            </a:r>
            <a:r>
              <a:rPr lang="pt-BR" dirty="0" err="1">
                <a:solidFill>
                  <a:srgbClr val="1A1A1A"/>
                </a:solidFill>
                <a:latin typeface="Georgia" panose="02040502050405020303" pitchFamily="18" charset="0"/>
              </a:rPr>
              <a:t>allotropes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are </a:t>
            </a:r>
            <a:r>
              <a:rPr lang="pt-BR" dirty="0">
                <a:solidFill>
                  <a:srgbClr val="14599D"/>
                </a:solidFill>
                <a:latin typeface="Georgia" panose="02040502050405020303" pitchFamily="18" charset="0"/>
                <a:hlinkClick r:id="rId5"/>
              </a:rPr>
              <a:t>Diamond</a:t>
            </a:r>
            <a:r>
              <a:rPr lang="pt-BR" dirty="0">
                <a:solidFill>
                  <a:srgbClr val="14599D"/>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6"/>
              </a:rPr>
              <a:t>graphite</a:t>
            </a:r>
            <a:r>
              <a:rPr lang="pt-BR" dirty="0">
                <a:solidFill>
                  <a:srgbClr val="1A1A1A"/>
                </a:solidFill>
                <a:latin typeface="Georgia" panose="02040502050405020303" pitchFamily="18" charset="0"/>
              </a:rPr>
              <a:t>. The </a:t>
            </a:r>
            <a:r>
              <a:rPr lang="pt-BR" dirty="0" err="1">
                <a:solidFill>
                  <a:srgbClr val="1A1A1A"/>
                </a:solidFill>
                <a:latin typeface="Georgia" panose="02040502050405020303" pitchFamily="18" charset="0"/>
              </a:rPr>
              <a:t>crystal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structure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diamond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a:t>
            </a:r>
            <a:r>
              <a:rPr lang="pt-BR" dirty="0">
                <a:solidFill>
                  <a:srgbClr val="1A1A1A"/>
                </a:solidFill>
                <a:latin typeface="Georgia" panose="02040502050405020303" pitchFamily="18" charset="0"/>
              </a:rPr>
              <a:t> </a:t>
            </a:r>
            <a:r>
              <a:rPr lang="pt-BR" dirty="0">
                <a:solidFill>
                  <a:srgbClr val="000000"/>
                </a:solidFill>
                <a:latin typeface="Georgia" panose="02040502050405020303" pitchFamily="18" charset="0"/>
                <a:hlinkClick r:id="rId7"/>
              </a:rPr>
              <a:t>infinite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three</a:t>
            </a:r>
            <a:r>
              <a:rPr lang="pt-BR" dirty="0">
                <a:solidFill>
                  <a:srgbClr val="1A1A1A"/>
                </a:solidFill>
                <a:latin typeface="Georgia" panose="02040502050405020303" pitchFamily="18" charset="0"/>
              </a:rPr>
              <a:t>-dimensional </a:t>
            </a:r>
            <a:r>
              <a:rPr lang="pt-BR" dirty="0" err="1">
                <a:solidFill>
                  <a:srgbClr val="1A1A1A"/>
                </a:solidFill>
                <a:latin typeface="Georgia" panose="02040502050405020303" pitchFamily="18" charset="0"/>
              </a:rPr>
              <a:t>array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8"/>
              </a:rPr>
              <a:t>atoms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each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which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forms</a:t>
            </a:r>
            <a:r>
              <a:rPr lang="pt-BR" dirty="0">
                <a:solidFill>
                  <a:srgbClr val="1A1A1A"/>
                </a:solidFill>
                <a:latin typeface="Georgia" panose="02040502050405020303" pitchFamily="18" charset="0"/>
              </a:rPr>
              <a:t> a </a:t>
            </a:r>
            <a:r>
              <a:rPr lang="pt-BR" dirty="0" err="1">
                <a:solidFill>
                  <a:srgbClr val="1A1A1A"/>
                </a:solidFill>
                <a:latin typeface="Georgia" panose="02040502050405020303" pitchFamily="18" charset="0"/>
              </a:rPr>
              <a:t>structure</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which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each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bonds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makes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equal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angles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with</a:t>
            </a:r>
            <a:r>
              <a:rPr lang="pt-BR" dirty="0">
                <a:solidFill>
                  <a:srgbClr val="1A1A1A"/>
                </a:solidFill>
                <a:latin typeface="Georgia" panose="02040502050405020303" pitchFamily="18" charset="0"/>
              </a:rPr>
              <a:t> its </a:t>
            </a:r>
            <a:r>
              <a:rPr lang="pt-BR" dirty="0" err="1">
                <a:solidFill>
                  <a:srgbClr val="1A1A1A"/>
                </a:solidFill>
                <a:latin typeface="Georgia" panose="02040502050405020303" pitchFamily="18" charset="0"/>
              </a:rPr>
              <a:t>neighbours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ends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bonds</a:t>
            </a:r>
            <a:r>
              <a:rPr lang="pt-BR" dirty="0">
                <a:solidFill>
                  <a:srgbClr val="1A1A1A"/>
                </a:solidFill>
                <a:latin typeface="Georgia" panose="02040502050405020303" pitchFamily="18" charset="0"/>
              </a:rPr>
              <a:t> are </a:t>
            </a:r>
            <a:r>
              <a:rPr lang="pt-BR" dirty="0" err="1">
                <a:solidFill>
                  <a:srgbClr val="1A1A1A"/>
                </a:solidFill>
                <a:latin typeface="Georgia" panose="02040502050405020303" pitchFamily="18" charset="0"/>
              </a:rPr>
              <a:t>connected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structure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that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 </a:t>
            </a:r>
            <a:r>
              <a:rPr lang="pt-BR" dirty="0" err="1">
                <a:solidFill>
                  <a:srgbClr val="1A1A1A"/>
                </a:solidFill>
                <a:latin typeface="Georgia" panose="02040502050405020303" pitchFamily="18" charset="0"/>
              </a:rPr>
              <a:t>tetrahedron</a:t>
            </a:r>
            <a:r>
              <a:rPr lang="pt-BR" dirty="0">
                <a:solidFill>
                  <a:srgbClr val="1A1A1A"/>
                </a:solidFill>
                <a:latin typeface="Georgia" panose="02040502050405020303" pitchFamily="18" charset="0"/>
              </a:rPr>
              <a:t>, a </a:t>
            </a:r>
            <a:r>
              <a:rPr lang="pt-BR" dirty="0" err="1">
                <a:solidFill>
                  <a:srgbClr val="1A1A1A"/>
                </a:solidFill>
                <a:latin typeface="Georgia" panose="02040502050405020303" pitchFamily="18" charset="0"/>
              </a:rPr>
              <a:t>three-sided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pyramid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four faces (</a:t>
            </a:r>
            <a:r>
              <a:rPr lang="pt-BR" dirty="0" err="1">
                <a:solidFill>
                  <a:srgbClr val="1A1A1A"/>
                </a:solidFill>
                <a:latin typeface="Georgia" panose="02040502050405020303" pitchFamily="18" charset="0"/>
              </a:rPr>
              <a:t>including</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base). </a:t>
            </a:r>
            <a:r>
              <a:rPr lang="pt-BR" dirty="0" err="1">
                <a:solidFill>
                  <a:srgbClr val="1A1A1A"/>
                </a:solidFill>
                <a:latin typeface="Georgia" panose="02040502050405020303" pitchFamily="18" charset="0"/>
              </a:rPr>
              <a:t>Every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8"/>
              </a:rPr>
              <a:t>atom</a:t>
            </a:r>
            <a:r>
              <a:rPr lang="pt-BR" dirty="0">
                <a:solidFill>
                  <a:srgbClr val="14599D"/>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covalently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bonded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four corners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tetrahedron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to</a:t>
            </a:r>
            <a:r>
              <a:rPr lang="pt-BR" dirty="0">
                <a:solidFill>
                  <a:srgbClr val="1A1A1A"/>
                </a:solidFill>
                <a:latin typeface="Georgia" panose="02040502050405020303" pitchFamily="18" charset="0"/>
              </a:rPr>
              <a:t> four </a:t>
            </a:r>
            <a:r>
              <a:rPr lang="pt-BR" dirty="0" err="1">
                <a:solidFill>
                  <a:srgbClr val="1A1A1A"/>
                </a:solidFill>
                <a:latin typeface="Georgia" panose="02040502050405020303" pitchFamily="18" charset="0"/>
              </a:rPr>
              <a:t>other</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atoms</a:t>
            </a:r>
            <a:r>
              <a:rPr lang="pt-BR" dirty="0">
                <a:solidFill>
                  <a:srgbClr val="1A1A1A"/>
                </a:solidFill>
                <a:latin typeface="Georgia" panose="02040502050405020303" pitchFamily="18" charset="0"/>
              </a:rPr>
              <a:t>. The </a:t>
            </a:r>
            <a:r>
              <a:rPr lang="pt-BR" dirty="0" err="1">
                <a:solidFill>
                  <a:srgbClr val="1A1A1A"/>
                </a:solidFill>
                <a:latin typeface="Georgia" panose="02040502050405020303" pitchFamily="18" charset="0"/>
              </a:rPr>
              <a:t>distance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between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atoms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along</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1.54 × 10</a:t>
            </a:r>
            <a:r>
              <a:rPr lang="pt-BR" baseline="30000" dirty="0">
                <a:solidFill>
                  <a:srgbClr val="1A1A1A"/>
                </a:solidFill>
                <a:latin typeface="Georgia" panose="02040502050405020303" pitchFamily="18" charset="0"/>
              </a:rPr>
              <a:t>−8</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9"/>
              </a:rPr>
              <a:t>cm</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called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single-</a:t>
            </a:r>
            <a:r>
              <a:rPr lang="pt-BR" dirty="0" err="1">
                <a:solidFill>
                  <a:srgbClr val="1A1A1A"/>
                </a:solidFill>
                <a:latin typeface="Georgia" panose="02040502050405020303" pitchFamily="18" charset="0"/>
              </a:rPr>
              <a:t>bond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length</a:t>
            </a:r>
            <a:r>
              <a:rPr lang="pt-BR" dirty="0">
                <a:solidFill>
                  <a:srgbClr val="1A1A1A"/>
                </a:solidFill>
                <a:latin typeface="Georgia" panose="02040502050405020303" pitchFamily="18" charset="0"/>
              </a:rPr>
              <a:t>. The </a:t>
            </a:r>
            <a:r>
              <a:rPr lang="pt-BR" dirty="0" err="1">
                <a:solidFill>
                  <a:srgbClr val="1A1A1A"/>
                </a:solidFill>
                <a:latin typeface="Georgia" panose="02040502050405020303" pitchFamily="18" charset="0"/>
              </a:rPr>
              <a:t>space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lattice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diamond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visualized</a:t>
            </a:r>
            <a:r>
              <a:rPr lang="pt-BR" dirty="0">
                <a:solidFill>
                  <a:srgbClr val="1A1A1A"/>
                </a:solidFill>
                <a:latin typeface="Georgia" panose="02040502050405020303" pitchFamily="18" charset="0"/>
              </a:rPr>
              <a:t> as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atoms</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puckered</a:t>
            </a:r>
            <a:r>
              <a:rPr lang="pt-BR" dirty="0">
                <a:solidFill>
                  <a:srgbClr val="1A1A1A"/>
                </a:solidFill>
                <a:latin typeface="Georgia" panose="02040502050405020303" pitchFamily="18" charset="0"/>
              </a:rPr>
              <a:t> hexagonal (</a:t>
            </a:r>
            <a:r>
              <a:rPr lang="pt-BR" dirty="0" err="1">
                <a:solidFill>
                  <a:srgbClr val="1A1A1A"/>
                </a:solidFill>
                <a:latin typeface="Georgia" panose="02040502050405020303" pitchFamily="18" charset="0"/>
              </a:rPr>
              <a:t>six-sided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rings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that</a:t>
            </a:r>
            <a:r>
              <a:rPr lang="pt-BR" dirty="0">
                <a:solidFill>
                  <a:srgbClr val="1A1A1A"/>
                </a:solidFill>
                <a:latin typeface="Georgia" panose="02040502050405020303" pitchFamily="18" charset="0"/>
              </a:rPr>
              <a:t> lie </a:t>
            </a:r>
            <a:r>
              <a:rPr lang="pt-BR" dirty="0" err="1">
                <a:solidFill>
                  <a:srgbClr val="1A1A1A"/>
                </a:solidFill>
                <a:latin typeface="Georgia" panose="02040502050405020303" pitchFamily="18" charset="0"/>
              </a:rPr>
              <a:t>roughly</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one</a:t>
            </a:r>
            <a:r>
              <a:rPr lang="pt-BR" dirty="0">
                <a:solidFill>
                  <a:srgbClr val="1A1A1A"/>
                </a:solidFill>
                <a:latin typeface="Georgia" panose="02040502050405020303" pitchFamily="18" charset="0"/>
              </a:rPr>
              <a:t> plane,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natural </a:t>
            </a:r>
            <a:r>
              <a:rPr lang="pt-BR" dirty="0">
                <a:solidFill>
                  <a:srgbClr val="14599D"/>
                </a:solidFill>
                <a:latin typeface="Georgia" panose="02040502050405020303" pitchFamily="18" charset="0"/>
                <a:hlinkClick r:id="rId10"/>
              </a:rPr>
              <a:t>cleavage</a:t>
            </a:r>
            <a:r>
              <a:rPr lang="pt-BR" dirty="0">
                <a:solidFill>
                  <a:srgbClr val="1A1A1A"/>
                </a:solidFill>
                <a:latin typeface="Georgia" panose="02040502050405020303" pitchFamily="18" charset="0"/>
              </a:rPr>
              <a:t> plane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a:solidFill>
                  <a:srgbClr val="14599D"/>
                </a:solidFill>
                <a:latin typeface="Georgia" panose="02040502050405020303" pitchFamily="18" charset="0"/>
                <a:hlinkClick r:id="rId11"/>
              </a:rPr>
              <a:t>crystal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these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sheets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hexagonal, </a:t>
            </a:r>
            <a:r>
              <a:rPr lang="pt-BR" dirty="0" err="1">
                <a:solidFill>
                  <a:srgbClr val="1A1A1A"/>
                </a:solidFill>
                <a:latin typeface="Georgia" panose="02040502050405020303" pitchFamily="18" charset="0"/>
              </a:rPr>
              <a:t>puckered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rings</a:t>
            </a:r>
            <a:r>
              <a:rPr lang="pt-BR" dirty="0">
                <a:solidFill>
                  <a:srgbClr val="1A1A1A"/>
                </a:solidFill>
                <a:latin typeface="Georgia" panose="02040502050405020303" pitchFamily="18" charset="0"/>
              </a:rPr>
              <a:t> are </a:t>
            </a:r>
            <a:r>
              <a:rPr lang="pt-BR" dirty="0" err="1">
                <a:solidFill>
                  <a:srgbClr val="1A1A1A"/>
                </a:solidFill>
                <a:latin typeface="Georgia" panose="02040502050405020303" pitchFamily="18" charset="0"/>
              </a:rPr>
              <a:t>stacked</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such</a:t>
            </a:r>
            <a:r>
              <a:rPr lang="pt-BR" dirty="0">
                <a:solidFill>
                  <a:srgbClr val="1A1A1A"/>
                </a:solidFill>
                <a:latin typeface="Georgia" panose="02040502050405020303" pitchFamily="18" charset="0"/>
              </a:rPr>
              <a:t> a </a:t>
            </a:r>
            <a:r>
              <a:rPr lang="pt-BR" dirty="0" err="1">
                <a:solidFill>
                  <a:srgbClr val="1A1A1A"/>
                </a:solidFill>
                <a:latin typeface="Georgia" panose="02040502050405020303" pitchFamily="18" charset="0"/>
              </a:rPr>
              <a:t>way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that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atoms</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every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fourth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layer</a:t>
            </a:r>
            <a:r>
              <a:rPr lang="pt-BR" dirty="0">
                <a:solidFill>
                  <a:srgbClr val="1A1A1A"/>
                </a:solidFill>
                <a:latin typeface="Georgia" panose="02040502050405020303" pitchFamily="18" charset="0"/>
              </a:rPr>
              <a:t> lie in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same</a:t>
            </a:r>
            <a:r>
              <a:rPr lang="pt-BR" dirty="0">
                <a:solidFill>
                  <a:srgbClr val="1A1A1A"/>
                </a:solidFill>
                <a:latin typeface="Georgia" panose="02040502050405020303" pitchFamily="18" charset="0"/>
              </a:rPr>
              <a:t> position as </a:t>
            </a:r>
            <a:r>
              <a:rPr lang="pt-BR" dirty="0" err="1">
                <a:solidFill>
                  <a:srgbClr val="1A1A1A"/>
                </a:solidFill>
                <a:latin typeface="Georgia" panose="02040502050405020303" pitchFamily="18" charset="0"/>
              </a:rPr>
              <a:t>those</a:t>
            </a:r>
            <a:r>
              <a:rPr lang="pt-BR" dirty="0">
                <a:solidFill>
                  <a:srgbClr val="1A1A1A"/>
                </a:solidFill>
                <a:latin typeface="Georgia" panose="02040502050405020303" pitchFamily="18" charset="0"/>
              </a:rPr>
              <a:t> in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first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layer</a:t>
            </a:r>
            <a:r>
              <a:rPr lang="pt-BR" dirty="0">
                <a:solidFill>
                  <a:srgbClr val="1A1A1A"/>
                </a:solidFill>
                <a:latin typeface="Georgia" panose="02040502050405020303" pitchFamily="18" charset="0"/>
              </a:rPr>
              <a:t>. The </a:t>
            </a:r>
            <a:r>
              <a:rPr lang="pt-BR" dirty="0" err="1">
                <a:solidFill>
                  <a:srgbClr val="1A1A1A"/>
                </a:solidFill>
                <a:latin typeface="Georgia" panose="02040502050405020303" pitchFamily="18" charset="0"/>
              </a:rPr>
              <a:t>layer</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arrangement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sequence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thus</a:t>
            </a:r>
            <a:r>
              <a:rPr lang="pt-BR" dirty="0">
                <a:solidFill>
                  <a:srgbClr val="1A1A1A"/>
                </a:solidFill>
                <a:latin typeface="Georgia" panose="02040502050405020303" pitchFamily="18" charset="0"/>
              </a:rPr>
              <a:t> ABCABCA…. </a:t>
            </a:r>
            <a:r>
              <a:rPr lang="pt-BR" dirty="0" err="1">
                <a:solidFill>
                  <a:srgbClr val="1A1A1A"/>
                </a:solidFill>
                <a:latin typeface="Georgia" panose="02040502050405020303" pitchFamily="18" charset="0"/>
              </a:rPr>
              <a:t>Such</a:t>
            </a:r>
            <a:r>
              <a:rPr lang="pt-BR" dirty="0">
                <a:solidFill>
                  <a:srgbClr val="1A1A1A"/>
                </a:solidFill>
                <a:latin typeface="Georgia" panose="02040502050405020303" pitchFamily="18" charset="0"/>
              </a:rPr>
              <a:t> a </a:t>
            </a:r>
            <a:r>
              <a:rPr lang="pt-BR" dirty="0" err="1">
                <a:solidFill>
                  <a:srgbClr val="1A1A1A"/>
                </a:solidFill>
                <a:latin typeface="Georgia" panose="02040502050405020303" pitchFamily="18" charset="0"/>
              </a:rPr>
              <a:t>crystal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structure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destroyed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only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rupture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many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strong</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bonds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Thus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extreme </a:t>
            </a:r>
            <a:r>
              <a:rPr lang="pt-BR" dirty="0">
                <a:solidFill>
                  <a:srgbClr val="14599D"/>
                </a:solidFill>
                <a:latin typeface="Georgia" panose="02040502050405020303" pitchFamily="18" charset="0"/>
                <a:hlinkClick r:id="rId12"/>
              </a:rPr>
              <a:t>hardness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high </a:t>
            </a:r>
            <a:r>
              <a:rPr lang="pt-BR" dirty="0">
                <a:solidFill>
                  <a:srgbClr val="14599D"/>
                </a:solidFill>
                <a:latin typeface="Georgia" panose="02040502050405020303" pitchFamily="18" charset="0"/>
                <a:hlinkClick r:id="rId13"/>
              </a:rPr>
              <a:t>sublimation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temperature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presumed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extremely</a:t>
            </a:r>
            <a:r>
              <a:rPr lang="pt-BR" dirty="0">
                <a:solidFill>
                  <a:srgbClr val="1A1A1A"/>
                </a:solidFill>
                <a:latin typeface="Georgia" panose="02040502050405020303" pitchFamily="18" charset="0"/>
              </a:rPr>
              <a:t> high </a:t>
            </a:r>
            <a:r>
              <a:rPr lang="pt-BR" dirty="0">
                <a:solidFill>
                  <a:srgbClr val="14599D"/>
                </a:solidFill>
                <a:latin typeface="Georgia" panose="02040502050405020303" pitchFamily="18" charset="0"/>
                <a:hlinkClick r:id="rId14"/>
              </a:rPr>
              <a:t>melting point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extrapolated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from</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known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behaviour</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reduced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chemical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reactivity</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insulating</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properties</a:t>
            </a:r>
            <a:r>
              <a:rPr lang="pt-BR" dirty="0">
                <a:solidFill>
                  <a:srgbClr val="1A1A1A"/>
                </a:solidFill>
                <a:latin typeface="Georgia" panose="02040502050405020303" pitchFamily="18" charset="0"/>
              </a:rPr>
              <a:t> are </a:t>
            </a:r>
            <a:r>
              <a:rPr lang="pt-BR" dirty="0" err="1">
                <a:solidFill>
                  <a:srgbClr val="1A1A1A"/>
                </a:solidFill>
                <a:latin typeface="Georgia" panose="02040502050405020303" pitchFamily="18" charset="0"/>
              </a:rPr>
              <a:t>all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reasonable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consequences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crystal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structure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Because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both</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sense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direction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the</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tetrahedral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axis</a:t>
            </a:r>
            <a:r>
              <a:rPr lang="pt-BR" dirty="0">
                <a:solidFill>
                  <a:srgbClr val="1A1A1A"/>
                </a:solidFill>
                <a:latin typeface="Georgia" panose="02040502050405020303" pitchFamily="18" charset="0"/>
              </a:rPr>
              <a:t>, four </a:t>
            </a:r>
            <a:r>
              <a:rPr lang="pt-BR" dirty="0" err="1">
                <a:solidFill>
                  <a:srgbClr val="1A1A1A"/>
                </a:solidFill>
                <a:latin typeface="Georgia" panose="02040502050405020303" pitchFamily="18" charset="0"/>
              </a:rPr>
              <a:t>spatial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orientations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carbon</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atoms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exist</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leading</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to</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two</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tetrahedral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and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two</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octahedral</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eight-faced</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forms</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of</a:t>
            </a:r>
            <a:r>
              <a:rPr lang="pt-BR" dirty="0">
                <a:solidFill>
                  <a:srgbClr val="1A1A1A"/>
                </a:solidFill>
                <a:latin typeface="Georgia" panose="02040502050405020303" pitchFamily="18" charset="0"/>
              </a:rPr>
              <a:t> </a:t>
            </a:r>
            <a:r>
              <a:rPr lang="pt-BR" dirty="0" err="1">
                <a:solidFill>
                  <a:srgbClr val="1A1A1A"/>
                </a:solidFill>
                <a:latin typeface="Georgia" panose="02040502050405020303" pitchFamily="18" charset="0"/>
              </a:rPr>
              <a:t>diamond</a:t>
            </a:r>
            <a:r>
              <a:rPr lang="pt-BR" dirty="0">
                <a:solidFill>
                  <a:srgbClr val="1A1A1A"/>
                </a:solidFill>
                <a:latin typeface="Georgia" panose="02040502050405020303" pitchFamily="18" charset="0"/>
              </a:rPr>
              <a:t>.</a:t>
            </a:r>
            <a:endParaRPr lang="pt-BR" b="0" i="0" u="none" strike="noStrike" dirty="0">
              <a:solidFill>
                <a:srgbClr val="1A1A1A"/>
              </a:solidFill>
              <a:effectLst/>
              <a:latin typeface="Georgia" panose="02040502050405020303" pitchFamily="18" charset="0"/>
            </a:endParaRPr>
          </a:p>
        </p:txBody>
      </p:sp>
      <p:sp>
        <p:nvSpPr>
          <p:cNvPr id="5" name="Retângulo 4">
            <a:extLst>
              <a:ext uri="{FF2B5EF4-FFF2-40B4-BE49-F238E27FC236}">
                <a16:creationId xmlns:a16="http://schemas.microsoft.com/office/drawing/2014/main" id="{EB0D0F4A-D8CC-4A46-856F-F95E169A50E0}"/>
              </a:ext>
            </a:extLst>
          </p:cNvPr>
          <p:cNvSpPr/>
          <p:nvPr/>
        </p:nvSpPr>
        <p:spPr>
          <a:xfrm>
            <a:off x="2879316" y="428700"/>
            <a:ext cx="6825516" cy="646331"/>
          </a:xfrm>
          <a:prstGeom prst="rect">
            <a:avLst/>
          </a:prstGeom>
        </p:spPr>
        <p:txBody>
          <a:bodyPr wrap="square">
            <a:spAutoFit/>
          </a:bodyPr>
          <a:lstStyle/>
          <a:p>
            <a:r>
              <a:rPr lang="en-US" dirty="0"/>
              <a:t>https://</a:t>
            </a:r>
            <a:r>
              <a:rPr lang="en-US" dirty="0" err="1"/>
              <a:t>www.britannica.com</a:t>
            </a:r>
            <a:r>
              <a:rPr lang="en-US" dirty="0"/>
              <a:t>/science/carbon-chemical-element/Structure-of-carbon-allotropes</a:t>
            </a:r>
          </a:p>
        </p:txBody>
      </p:sp>
    </p:spTree>
    <p:extLst>
      <p:ext uri="{BB962C8B-B14F-4D97-AF65-F5344CB8AC3E}">
        <p14:creationId xmlns:p14="http://schemas.microsoft.com/office/powerpoint/2010/main" val="605112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77</a:t>
            </a:fld>
            <a:endParaRPr lang="en-US"/>
          </a:p>
        </p:txBody>
      </p:sp>
      <p:pic>
        <p:nvPicPr>
          <p:cNvPr id="12" name="Imagem 11" descr="Uma imagem contendo luz&#10;&#10;Descrição gerada automaticamente">
            <a:extLst>
              <a:ext uri="{FF2B5EF4-FFF2-40B4-BE49-F238E27FC236}">
                <a16:creationId xmlns:a16="http://schemas.microsoft.com/office/drawing/2014/main" id="{330175D7-8424-F54D-8591-BC1EBA036497}"/>
              </a:ext>
            </a:extLst>
          </p:cNvPr>
          <p:cNvPicPr>
            <a:picLocks noChangeAspect="1"/>
          </p:cNvPicPr>
          <p:nvPr/>
        </p:nvPicPr>
        <p:blipFill>
          <a:blip r:embed="rId2"/>
          <a:stretch>
            <a:fillRect/>
          </a:stretch>
        </p:blipFill>
        <p:spPr>
          <a:xfrm>
            <a:off x="11675844" y="27735"/>
            <a:ext cx="516156" cy="483896"/>
          </a:xfrm>
          <a:prstGeom prst="rect">
            <a:avLst/>
          </a:prstGeom>
        </p:spPr>
      </p:pic>
      <p:pic>
        <p:nvPicPr>
          <p:cNvPr id="5" name="Imagem 4" descr="Texto branco sobre fundo preto&#10;&#10;Descrição gerada automaticamente">
            <a:extLst>
              <a:ext uri="{FF2B5EF4-FFF2-40B4-BE49-F238E27FC236}">
                <a16:creationId xmlns:a16="http://schemas.microsoft.com/office/drawing/2014/main" id="{440C03F2-0C6E-AF45-9C53-6ABF84543C1D}"/>
              </a:ext>
            </a:extLst>
          </p:cNvPr>
          <p:cNvPicPr>
            <a:picLocks noChangeAspect="1"/>
          </p:cNvPicPr>
          <p:nvPr/>
        </p:nvPicPr>
        <p:blipFill>
          <a:blip r:embed="rId3"/>
          <a:stretch>
            <a:fillRect/>
          </a:stretch>
        </p:blipFill>
        <p:spPr>
          <a:xfrm>
            <a:off x="4220009" y="392183"/>
            <a:ext cx="6731455" cy="6329292"/>
          </a:xfrm>
          <a:prstGeom prst="rect">
            <a:avLst/>
          </a:prstGeom>
        </p:spPr>
      </p:pic>
      <p:sp>
        <p:nvSpPr>
          <p:cNvPr id="8" name="Retângulo 7">
            <a:extLst>
              <a:ext uri="{FF2B5EF4-FFF2-40B4-BE49-F238E27FC236}">
                <a16:creationId xmlns:a16="http://schemas.microsoft.com/office/drawing/2014/main" id="{34337B63-B9D7-F64C-9F5A-8B6663AF76AE}"/>
              </a:ext>
            </a:extLst>
          </p:cNvPr>
          <p:cNvSpPr/>
          <p:nvPr/>
        </p:nvSpPr>
        <p:spPr>
          <a:xfrm>
            <a:off x="172159" y="1391347"/>
            <a:ext cx="3461057" cy="1200329"/>
          </a:xfrm>
          <a:prstGeom prst="rect">
            <a:avLst/>
          </a:prstGeom>
        </p:spPr>
        <p:txBody>
          <a:bodyPr wrap="square">
            <a:spAutoFit/>
          </a:bodyPr>
          <a:lstStyle/>
          <a:p>
            <a:r>
              <a:rPr lang="en-US" dirty="0"/>
              <a:t>https://</a:t>
            </a:r>
            <a:r>
              <a:rPr lang="en-US" dirty="0" err="1"/>
              <a:t>www.britannica.com</a:t>
            </a:r>
            <a:r>
              <a:rPr lang="en-US" dirty="0"/>
              <a:t>/science/carbon-chemical-element/Structure-of-carbon-allotropes</a:t>
            </a:r>
          </a:p>
        </p:txBody>
      </p:sp>
    </p:spTree>
    <p:extLst>
      <p:ext uri="{BB962C8B-B14F-4D97-AF65-F5344CB8AC3E}">
        <p14:creationId xmlns:p14="http://schemas.microsoft.com/office/powerpoint/2010/main" val="1221831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78</a:t>
            </a:fld>
            <a:endParaRPr lang="en-US" dirty="0"/>
          </a:p>
        </p:txBody>
      </p:sp>
      <p:sp>
        <p:nvSpPr>
          <p:cNvPr id="5" name="CaixaDeTexto 4">
            <a:extLst>
              <a:ext uri="{FF2B5EF4-FFF2-40B4-BE49-F238E27FC236}">
                <a16:creationId xmlns:a16="http://schemas.microsoft.com/office/drawing/2014/main" id="{2061A9B4-685A-6749-8A03-C509DCE8DD59}"/>
              </a:ext>
            </a:extLst>
          </p:cNvPr>
          <p:cNvSpPr txBox="1"/>
          <p:nvPr/>
        </p:nvSpPr>
        <p:spPr>
          <a:xfrm>
            <a:off x="5336087" y="663880"/>
            <a:ext cx="1268296" cy="369332"/>
          </a:xfrm>
          <a:prstGeom prst="rect">
            <a:avLst/>
          </a:prstGeom>
          <a:noFill/>
        </p:spPr>
        <p:txBody>
          <a:bodyPr wrap="none" rtlCol="0">
            <a:spAutoFit/>
          </a:bodyPr>
          <a:lstStyle/>
          <a:p>
            <a:r>
              <a:rPr lang="en-US" dirty="0"/>
              <a:t>References </a:t>
            </a:r>
          </a:p>
        </p:txBody>
      </p:sp>
      <p:pic>
        <p:nvPicPr>
          <p:cNvPr id="7" name="Imagem 6" descr="Uma imagem contendo Seta&#10;&#10;Descrição gerada automaticamente">
            <a:extLst>
              <a:ext uri="{FF2B5EF4-FFF2-40B4-BE49-F238E27FC236}">
                <a16:creationId xmlns:a16="http://schemas.microsoft.com/office/drawing/2014/main" id="{233D273F-E444-8B46-95A0-D0955FBD0DD6}"/>
              </a:ext>
            </a:extLst>
          </p:cNvPr>
          <p:cNvPicPr>
            <a:picLocks noChangeAspect="1"/>
          </p:cNvPicPr>
          <p:nvPr/>
        </p:nvPicPr>
        <p:blipFill>
          <a:blip r:embed="rId3"/>
          <a:stretch>
            <a:fillRect/>
          </a:stretch>
        </p:blipFill>
        <p:spPr>
          <a:xfrm>
            <a:off x="2013882" y="1548738"/>
            <a:ext cx="3322205" cy="4292086"/>
          </a:xfrm>
          <a:prstGeom prst="rect">
            <a:avLst/>
          </a:prstGeom>
        </p:spPr>
      </p:pic>
      <p:pic>
        <p:nvPicPr>
          <p:cNvPr id="9" name="Imagem 8" descr="Logotipo&#10;&#10;Descrição gerada automaticamente">
            <a:extLst>
              <a:ext uri="{FF2B5EF4-FFF2-40B4-BE49-F238E27FC236}">
                <a16:creationId xmlns:a16="http://schemas.microsoft.com/office/drawing/2014/main" id="{23AFC274-014D-3A42-8FDE-FDF4FDB271F4}"/>
              </a:ext>
            </a:extLst>
          </p:cNvPr>
          <p:cNvPicPr>
            <a:picLocks noChangeAspect="1"/>
          </p:cNvPicPr>
          <p:nvPr/>
        </p:nvPicPr>
        <p:blipFill>
          <a:blip r:embed="rId4"/>
          <a:stretch>
            <a:fillRect/>
          </a:stretch>
        </p:blipFill>
        <p:spPr>
          <a:xfrm>
            <a:off x="7027770" y="1548738"/>
            <a:ext cx="2954430" cy="4197665"/>
          </a:xfrm>
          <a:prstGeom prst="rect">
            <a:avLst/>
          </a:prstGeom>
        </p:spPr>
      </p:pic>
    </p:spTree>
    <p:extLst>
      <p:ext uri="{BB962C8B-B14F-4D97-AF65-F5344CB8AC3E}">
        <p14:creationId xmlns:p14="http://schemas.microsoft.com/office/powerpoint/2010/main" val="213225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8</a:t>
            </a:fld>
            <a:endParaRPr lang="en-US" dirty="0"/>
          </a:p>
        </p:txBody>
      </p:sp>
      <p:sp>
        <p:nvSpPr>
          <p:cNvPr id="2" name="Retângulo 1">
            <a:extLst>
              <a:ext uri="{FF2B5EF4-FFF2-40B4-BE49-F238E27FC236}">
                <a16:creationId xmlns:a16="http://schemas.microsoft.com/office/drawing/2014/main" id="{F1173E9F-1E89-084E-9A86-41F9E389708A}"/>
              </a:ext>
            </a:extLst>
          </p:cNvPr>
          <p:cNvSpPr/>
          <p:nvPr/>
        </p:nvSpPr>
        <p:spPr>
          <a:xfrm>
            <a:off x="4397274" y="995810"/>
            <a:ext cx="2827825" cy="369332"/>
          </a:xfrm>
          <a:prstGeom prst="rect">
            <a:avLst/>
          </a:prstGeom>
        </p:spPr>
        <p:txBody>
          <a:bodyPr wrap="none">
            <a:spAutoFit/>
          </a:bodyPr>
          <a:lstStyle/>
          <a:p>
            <a:r>
              <a:rPr lang="pt-BR" b="1" dirty="0" err="1">
                <a:latin typeface="Frutiger"/>
              </a:rPr>
              <a:t>Creep</a:t>
            </a:r>
            <a:r>
              <a:rPr lang="pt-BR" b="1" dirty="0">
                <a:latin typeface="Frutiger"/>
              </a:rPr>
              <a:t> </a:t>
            </a:r>
            <a:r>
              <a:rPr lang="pt-BR" b="1" dirty="0" err="1">
                <a:latin typeface="Frutiger"/>
              </a:rPr>
              <a:t>Deformation</a:t>
            </a:r>
            <a:r>
              <a:rPr lang="pt-BR" b="1" dirty="0">
                <a:latin typeface="Frutiger"/>
              </a:rPr>
              <a:t> </a:t>
            </a:r>
            <a:r>
              <a:rPr lang="pt-BR" b="1" dirty="0" err="1">
                <a:latin typeface="Frutiger"/>
              </a:rPr>
              <a:t>Models</a:t>
            </a:r>
            <a:r>
              <a:rPr lang="pt-BR" b="1" dirty="0">
                <a:latin typeface="Frutiger"/>
              </a:rPr>
              <a:t> </a:t>
            </a:r>
            <a:endParaRPr lang="pt-BR" dirty="0"/>
          </a:p>
        </p:txBody>
      </p:sp>
      <p:sp>
        <p:nvSpPr>
          <p:cNvPr id="10" name="Retângulo 9">
            <a:extLst>
              <a:ext uri="{FF2B5EF4-FFF2-40B4-BE49-F238E27FC236}">
                <a16:creationId xmlns:a16="http://schemas.microsoft.com/office/drawing/2014/main" id="{5ECB408C-648B-2A48-94AA-B05E5E880E82}"/>
              </a:ext>
            </a:extLst>
          </p:cNvPr>
          <p:cNvSpPr/>
          <p:nvPr/>
        </p:nvSpPr>
        <p:spPr>
          <a:xfrm>
            <a:off x="3071560" y="300798"/>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6" name="Retângulo 5">
            <a:extLst>
              <a:ext uri="{FF2B5EF4-FFF2-40B4-BE49-F238E27FC236}">
                <a16:creationId xmlns:a16="http://schemas.microsoft.com/office/drawing/2014/main" id="{3D974283-58F5-984F-8C79-4653120FE0D3}"/>
              </a:ext>
            </a:extLst>
          </p:cNvPr>
          <p:cNvSpPr/>
          <p:nvPr/>
        </p:nvSpPr>
        <p:spPr>
          <a:xfrm>
            <a:off x="450952" y="1459988"/>
            <a:ext cx="5290281" cy="2677656"/>
          </a:xfrm>
          <a:prstGeom prst="rect">
            <a:avLst/>
          </a:prstGeom>
        </p:spPr>
        <p:txBody>
          <a:bodyPr wrap="square">
            <a:spAutoFit/>
          </a:bodyPr>
          <a:lstStyle/>
          <a:p>
            <a:r>
              <a:rPr lang="pt-BR" sz="2400" dirty="0" err="1">
                <a:latin typeface="Times" pitchFamily="2" charset="0"/>
              </a:rPr>
              <a:t>Significant</a:t>
            </a:r>
            <a:r>
              <a:rPr lang="pt-BR" sz="2400" dirty="0">
                <a:latin typeface="Times" pitchFamily="2" charset="0"/>
              </a:rPr>
              <a:t> time-</a:t>
            </a:r>
            <a:r>
              <a:rPr lang="pt-BR" sz="2400" dirty="0" err="1">
                <a:latin typeface="Times" pitchFamily="2" charset="0"/>
              </a:rPr>
              <a:t>dependent</a:t>
            </a:r>
            <a:r>
              <a:rPr lang="pt-BR" sz="2400" dirty="0">
                <a:latin typeface="Times" pitchFamily="2" charset="0"/>
              </a:rPr>
              <a:t> </a:t>
            </a:r>
            <a:r>
              <a:rPr lang="pt-BR" sz="2400" dirty="0" err="1">
                <a:latin typeface="Times" pitchFamily="2" charset="0"/>
              </a:rPr>
              <a:t>deformation</a:t>
            </a:r>
            <a:r>
              <a:rPr lang="pt-BR" sz="2400" dirty="0">
                <a:latin typeface="Times" pitchFamily="2" charset="0"/>
              </a:rPr>
              <a:t> </a:t>
            </a:r>
            <a:r>
              <a:rPr lang="pt-BR" sz="2400" dirty="0" err="1">
                <a:latin typeface="Times" pitchFamily="2" charset="0"/>
              </a:rPr>
              <a:t>occurs</a:t>
            </a:r>
            <a:r>
              <a:rPr lang="pt-BR" sz="2400" dirty="0">
                <a:latin typeface="Times" pitchFamily="2" charset="0"/>
              </a:rPr>
              <a:t> in </a:t>
            </a:r>
            <a:r>
              <a:rPr lang="pt-BR" sz="2400" dirty="0" err="1">
                <a:latin typeface="Times" pitchFamily="2" charset="0"/>
              </a:rPr>
              <a:t>engineering</a:t>
            </a:r>
            <a:r>
              <a:rPr lang="pt-BR" sz="2400" dirty="0">
                <a:latin typeface="Times" pitchFamily="2" charset="0"/>
              </a:rPr>
              <a:t> </a:t>
            </a:r>
            <a:r>
              <a:rPr lang="pt-BR" sz="2400" dirty="0" err="1">
                <a:latin typeface="Times" pitchFamily="2" charset="0"/>
              </a:rPr>
              <a:t>metals</a:t>
            </a:r>
            <a:r>
              <a:rPr lang="pt-BR" sz="2400" dirty="0">
                <a:latin typeface="Times" pitchFamily="2" charset="0"/>
              </a:rPr>
              <a:t> </a:t>
            </a:r>
            <a:r>
              <a:rPr lang="pt-BR" sz="2400" dirty="0" err="1">
                <a:latin typeface="Times" pitchFamily="2" charset="0"/>
              </a:rPr>
              <a:t>and</a:t>
            </a:r>
            <a:r>
              <a:rPr lang="pt-BR" sz="2400" dirty="0">
                <a:latin typeface="Times" pitchFamily="2" charset="0"/>
              </a:rPr>
              <a:t> </a:t>
            </a:r>
            <a:r>
              <a:rPr lang="pt-BR" sz="2400" dirty="0" err="1">
                <a:latin typeface="Times" pitchFamily="2" charset="0"/>
              </a:rPr>
              <a:t>ceramics</a:t>
            </a:r>
            <a:r>
              <a:rPr lang="pt-BR" sz="2400" dirty="0">
                <a:latin typeface="Times" pitchFamily="2" charset="0"/>
              </a:rPr>
              <a:t> </a:t>
            </a:r>
            <a:r>
              <a:rPr lang="pt-BR" sz="2400" dirty="0" err="1">
                <a:latin typeface="Times" pitchFamily="2" charset="0"/>
              </a:rPr>
              <a:t>at</a:t>
            </a:r>
            <a:r>
              <a:rPr lang="pt-BR" sz="2400" dirty="0">
                <a:latin typeface="Times" pitchFamily="2" charset="0"/>
              </a:rPr>
              <a:t> </a:t>
            </a:r>
            <a:r>
              <a:rPr lang="pt-BR" sz="2400" dirty="0" err="1">
                <a:latin typeface="Times" pitchFamily="2" charset="0"/>
              </a:rPr>
              <a:t>elevated</a:t>
            </a:r>
            <a:r>
              <a:rPr lang="pt-BR" sz="2400" dirty="0">
                <a:latin typeface="Times" pitchFamily="2" charset="0"/>
              </a:rPr>
              <a:t> </a:t>
            </a:r>
            <a:r>
              <a:rPr lang="pt-BR" sz="2400" dirty="0" err="1">
                <a:latin typeface="Times" pitchFamily="2" charset="0"/>
              </a:rPr>
              <a:t>temperature</a:t>
            </a:r>
            <a:r>
              <a:rPr lang="pt-BR" sz="2400" dirty="0">
                <a:latin typeface="Times" pitchFamily="2" charset="0"/>
              </a:rPr>
              <a:t>. </a:t>
            </a:r>
            <a:r>
              <a:rPr lang="pt-BR" sz="2400" dirty="0" err="1">
                <a:latin typeface="Times" pitchFamily="2" charset="0"/>
              </a:rPr>
              <a:t>This</a:t>
            </a:r>
            <a:r>
              <a:rPr lang="pt-BR" sz="2400" dirty="0">
                <a:latin typeface="Times" pitchFamily="2" charset="0"/>
              </a:rPr>
              <a:t> </a:t>
            </a:r>
            <a:r>
              <a:rPr lang="pt-BR" sz="2400" dirty="0" err="1">
                <a:latin typeface="Times" pitchFamily="2" charset="0"/>
              </a:rPr>
              <a:t>also</a:t>
            </a:r>
            <a:r>
              <a:rPr lang="pt-BR" sz="2400" dirty="0">
                <a:latin typeface="Times" pitchFamily="2" charset="0"/>
              </a:rPr>
              <a:t> </a:t>
            </a:r>
            <a:r>
              <a:rPr lang="pt-BR" sz="2400" dirty="0" err="1">
                <a:latin typeface="Times" pitchFamily="2" charset="0"/>
              </a:rPr>
              <a:t>occurs</a:t>
            </a:r>
            <a:r>
              <a:rPr lang="pt-BR" sz="2400" dirty="0">
                <a:latin typeface="Times" pitchFamily="2" charset="0"/>
              </a:rPr>
              <a:t> </a:t>
            </a:r>
            <a:r>
              <a:rPr lang="pt-BR" sz="2400" dirty="0" err="1">
                <a:latin typeface="Times" pitchFamily="2" charset="0"/>
              </a:rPr>
              <a:t>at</a:t>
            </a:r>
            <a:r>
              <a:rPr lang="pt-BR" sz="2400" dirty="0">
                <a:latin typeface="Times" pitchFamily="2" charset="0"/>
              </a:rPr>
              <a:t> </a:t>
            </a:r>
            <a:r>
              <a:rPr lang="pt-BR" sz="2400" dirty="0" err="1">
                <a:latin typeface="Times" pitchFamily="2" charset="0"/>
              </a:rPr>
              <a:t>room</a:t>
            </a:r>
            <a:r>
              <a:rPr lang="pt-BR" sz="2400" dirty="0">
                <a:latin typeface="Times" pitchFamily="2" charset="0"/>
              </a:rPr>
              <a:t> </a:t>
            </a:r>
            <a:r>
              <a:rPr lang="pt-BR" sz="2400" dirty="0" err="1">
                <a:latin typeface="Times" pitchFamily="2" charset="0"/>
              </a:rPr>
              <a:t>temperature</a:t>
            </a:r>
            <a:r>
              <a:rPr lang="pt-BR" sz="2400" dirty="0">
                <a:latin typeface="Times" pitchFamily="2" charset="0"/>
              </a:rPr>
              <a:t> in </a:t>
            </a:r>
            <a:r>
              <a:rPr lang="pt-BR" sz="2400" dirty="0" err="1">
                <a:latin typeface="Times" pitchFamily="2" charset="0"/>
              </a:rPr>
              <a:t>low-melting-temperature</a:t>
            </a:r>
            <a:r>
              <a:rPr lang="pt-BR" sz="2400" dirty="0">
                <a:latin typeface="Times" pitchFamily="2" charset="0"/>
              </a:rPr>
              <a:t> </a:t>
            </a:r>
            <a:r>
              <a:rPr lang="pt-BR" sz="2400" dirty="0" err="1">
                <a:latin typeface="Times" pitchFamily="2" charset="0"/>
              </a:rPr>
              <a:t>metals</a:t>
            </a:r>
            <a:r>
              <a:rPr lang="pt-BR" sz="2400" dirty="0">
                <a:latin typeface="Times" pitchFamily="2" charset="0"/>
              </a:rPr>
              <a:t>, </a:t>
            </a:r>
            <a:r>
              <a:rPr lang="pt-BR" sz="2400" dirty="0" err="1">
                <a:latin typeface="Times" pitchFamily="2" charset="0"/>
              </a:rPr>
              <a:t>such</a:t>
            </a:r>
            <a:r>
              <a:rPr lang="pt-BR" sz="2400" dirty="0">
                <a:latin typeface="Times" pitchFamily="2" charset="0"/>
              </a:rPr>
              <a:t> as lead, </a:t>
            </a:r>
            <a:r>
              <a:rPr lang="pt-BR" sz="2400" dirty="0" err="1">
                <a:latin typeface="Times" pitchFamily="2" charset="0"/>
              </a:rPr>
              <a:t>and</a:t>
            </a:r>
            <a:r>
              <a:rPr lang="pt-BR" sz="2400" dirty="0">
                <a:latin typeface="Times" pitchFamily="2" charset="0"/>
              </a:rPr>
              <a:t> in </a:t>
            </a:r>
            <a:r>
              <a:rPr lang="pt-BR" sz="2400" dirty="0" err="1">
                <a:latin typeface="Times" pitchFamily="2" charset="0"/>
              </a:rPr>
              <a:t>many</a:t>
            </a:r>
            <a:r>
              <a:rPr lang="pt-BR" sz="2400" dirty="0">
                <a:latin typeface="Times" pitchFamily="2" charset="0"/>
              </a:rPr>
              <a:t> </a:t>
            </a:r>
            <a:r>
              <a:rPr lang="pt-BR" sz="2400" dirty="0" err="1">
                <a:latin typeface="Times" pitchFamily="2" charset="0"/>
              </a:rPr>
              <a:t>other</a:t>
            </a:r>
            <a:r>
              <a:rPr lang="pt-BR" sz="2400" dirty="0">
                <a:latin typeface="Times" pitchFamily="2" charset="0"/>
              </a:rPr>
              <a:t> </a:t>
            </a:r>
            <a:r>
              <a:rPr lang="pt-BR" sz="2400" dirty="0" err="1">
                <a:latin typeface="Times" pitchFamily="2" charset="0"/>
              </a:rPr>
              <a:t>materials</a:t>
            </a:r>
            <a:r>
              <a:rPr lang="pt-BR" sz="2400" dirty="0">
                <a:latin typeface="Times" pitchFamily="2" charset="0"/>
              </a:rPr>
              <a:t>, </a:t>
            </a:r>
            <a:r>
              <a:rPr lang="pt-BR" sz="2400" dirty="0" err="1">
                <a:latin typeface="Times" pitchFamily="2" charset="0"/>
              </a:rPr>
              <a:t>such</a:t>
            </a:r>
            <a:r>
              <a:rPr lang="pt-BR" sz="2400" dirty="0">
                <a:latin typeface="Times" pitchFamily="2" charset="0"/>
              </a:rPr>
              <a:t> as </a:t>
            </a:r>
            <a:r>
              <a:rPr lang="pt-BR" sz="2400" dirty="0" err="1">
                <a:latin typeface="Times" pitchFamily="2" charset="0"/>
              </a:rPr>
              <a:t>glass</a:t>
            </a:r>
            <a:r>
              <a:rPr lang="pt-BR" sz="2400" dirty="0">
                <a:latin typeface="Times" pitchFamily="2" charset="0"/>
              </a:rPr>
              <a:t>, </a:t>
            </a:r>
            <a:r>
              <a:rPr lang="pt-BR" sz="2400" dirty="0" err="1">
                <a:latin typeface="Times" pitchFamily="2" charset="0"/>
              </a:rPr>
              <a:t>polymers</a:t>
            </a:r>
            <a:r>
              <a:rPr lang="pt-BR" sz="2400" dirty="0">
                <a:latin typeface="Times" pitchFamily="2" charset="0"/>
              </a:rPr>
              <a:t>, </a:t>
            </a:r>
            <a:r>
              <a:rPr lang="pt-BR" sz="2400" dirty="0" err="1">
                <a:latin typeface="Times" pitchFamily="2" charset="0"/>
              </a:rPr>
              <a:t>and</a:t>
            </a:r>
            <a:r>
              <a:rPr lang="pt-BR" sz="2400" dirty="0">
                <a:latin typeface="Times" pitchFamily="2" charset="0"/>
              </a:rPr>
              <a:t> concrete. </a:t>
            </a:r>
            <a:endParaRPr lang="pt-BR" sz="2400" dirty="0"/>
          </a:p>
        </p:txBody>
      </p:sp>
      <p:sp>
        <p:nvSpPr>
          <p:cNvPr id="7" name="Retângulo 6">
            <a:extLst>
              <a:ext uri="{FF2B5EF4-FFF2-40B4-BE49-F238E27FC236}">
                <a16:creationId xmlns:a16="http://schemas.microsoft.com/office/drawing/2014/main" id="{32622BDF-0FBE-9B4B-84E7-01D4AD4E925B}"/>
              </a:ext>
            </a:extLst>
          </p:cNvPr>
          <p:cNvSpPr/>
          <p:nvPr/>
        </p:nvSpPr>
        <p:spPr>
          <a:xfrm>
            <a:off x="450952" y="4413151"/>
            <a:ext cx="4675684" cy="2308324"/>
          </a:xfrm>
          <a:prstGeom prst="rect">
            <a:avLst/>
          </a:prstGeom>
        </p:spPr>
        <p:txBody>
          <a:bodyPr wrap="square">
            <a:spAutoFit/>
          </a:bodyPr>
          <a:lstStyle/>
          <a:p>
            <a:r>
              <a:rPr lang="pt-BR" sz="2400" dirty="0" err="1">
                <a:latin typeface="Times" pitchFamily="2" charset="0"/>
              </a:rPr>
              <a:t>These</a:t>
            </a:r>
            <a:r>
              <a:rPr lang="pt-BR" sz="2400" dirty="0">
                <a:latin typeface="Times" pitchFamily="2" charset="0"/>
              </a:rPr>
              <a:t> </a:t>
            </a:r>
            <a:r>
              <a:rPr lang="pt-BR" sz="2400" dirty="0" err="1">
                <a:latin typeface="Times" pitchFamily="2" charset="0"/>
              </a:rPr>
              <a:t>models</a:t>
            </a:r>
            <a:r>
              <a:rPr lang="pt-BR" sz="2400" dirty="0">
                <a:latin typeface="Times" pitchFamily="2" charset="0"/>
              </a:rPr>
              <a:t> are </a:t>
            </a:r>
            <a:r>
              <a:rPr lang="pt-BR" sz="2400" dirty="0" err="1">
                <a:latin typeface="Times" pitchFamily="2" charset="0"/>
              </a:rPr>
              <a:t>expressed</a:t>
            </a:r>
            <a:r>
              <a:rPr lang="pt-BR" sz="2400" dirty="0">
                <a:latin typeface="Times" pitchFamily="2" charset="0"/>
              </a:rPr>
              <a:t> in </a:t>
            </a:r>
            <a:r>
              <a:rPr lang="pt-BR" sz="2400" dirty="0" err="1">
                <a:latin typeface="Times" pitchFamily="2" charset="0"/>
              </a:rPr>
              <a:t>terms</a:t>
            </a:r>
            <a:r>
              <a:rPr lang="pt-BR" sz="2400" dirty="0">
                <a:latin typeface="Times" pitchFamily="2" charset="0"/>
              </a:rPr>
              <a:t> </a:t>
            </a:r>
            <a:r>
              <a:rPr lang="pt-BR" sz="2400" dirty="0" err="1">
                <a:latin typeface="Times" pitchFamily="2" charset="0"/>
              </a:rPr>
              <a:t>of</a:t>
            </a:r>
            <a:r>
              <a:rPr lang="pt-BR" sz="2400" dirty="0">
                <a:latin typeface="Times" pitchFamily="2" charset="0"/>
              </a:rPr>
              <a:t> stress </a:t>
            </a:r>
            <a:r>
              <a:rPr lang="pt-BR" sz="2400" dirty="0" err="1">
                <a:latin typeface="Times" pitchFamily="2" charset="0"/>
              </a:rPr>
              <a:t>and</a:t>
            </a:r>
            <a:r>
              <a:rPr lang="pt-BR" sz="2400" dirty="0">
                <a:latin typeface="Times" pitchFamily="2" charset="0"/>
              </a:rPr>
              <a:t> </a:t>
            </a:r>
            <a:r>
              <a:rPr lang="pt-BR" sz="2400" dirty="0" err="1">
                <a:latin typeface="Times" pitchFamily="2" charset="0"/>
              </a:rPr>
              <a:t>strain</a:t>
            </a:r>
            <a:r>
              <a:rPr lang="pt-BR" sz="2400" dirty="0">
                <a:latin typeface="Times" pitchFamily="2" charset="0"/>
              </a:rPr>
              <a:t>, </a:t>
            </a:r>
            <a:r>
              <a:rPr lang="pt-BR" sz="2400" dirty="0" err="1">
                <a:latin typeface="Times" pitchFamily="2" charset="0"/>
              </a:rPr>
              <a:t>so</a:t>
            </a:r>
            <a:r>
              <a:rPr lang="pt-BR" sz="2400" dirty="0">
                <a:latin typeface="Times" pitchFamily="2" charset="0"/>
              </a:rPr>
              <a:t> </a:t>
            </a:r>
            <a:r>
              <a:rPr lang="pt-BR" sz="2400" dirty="0" err="1">
                <a:latin typeface="Times" pitchFamily="2" charset="0"/>
              </a:rPr>
              <a:t>that</a:t>
            </a:r>
            <a:r>
              <a:rPr lang="pt-BR" sz="2400" dirty="0">
                <a:latin typeface="Times" pitchFamily="2" charset="0"/>
              </a:rPr>
              <a:t> </a:t>
            </a:r>
            <a:r>
              <a:rPr lang="pt-BR" sz="2400" dirty="0" err="1">
                <a:latin typeface="Times" pitchFamily="2" charset="0"/>
              </a:rPr>
              <a:t>springs</a:t>
            </a:r>
            <a:r>
              <a:rPr lang="pt-BR" sz="2400" dirty="0">
                <a:latin typeface="Times" pitchFamily="2" charset="0"/>
              </a:rPr>
              <a:t> </a:t>
            </a:r>
            <a:r>
              <a:rPr lang="pt-BR" sz="2400" dirty="0" err="1">
                <a:latin typeface="Times" pitchFamily="2" charset="0"/>
              </a:rPr>
              <a:t>deform</a:t>
            </a:r>
            <a:r>
              <a:rPr lang="pt-BR" sz="2400" dirty="0">
                <a:latin typeface="Times" pitchFamily="2" charset="0"/>
              </a:rPr>
              <a:t> </a:t>
            </a:r>
            <a:r>
              <a:rPr lang="pt-BR" sz="2400" dirty="0" err="1">
                <a:latin typeface="Times" pitchFamily="2" charset="0"/>
              </a:rPr>
              <a:t>according</a:t>
            </a:r>
            <a:r>
              <a:rPr lang="pt-BR" sz="2400" dirty="0">
                <a:latin typeface="Times" pitchFamily="2" charset="0"/>
              </a:rPr>
              <a:t> </a:t>
            </a:r>
            <a:r>
              <a:rPr lang="pt-BR" sz="2400" dirty="0" err="1">
                <a:latin typeface="Times" pitchFamily="2" charset="0"/>
              </a:rPr>
              <a:t>to</a:t>
            </a:r>
            <a:r>
              <a:rPr lang="pt-BR" sz="2400" dirty="0">
                <a:latin typeface="Times" pitchFamily="2" charset="0"/>
              </a:rPr>
              <a:t> </a:t>
            </a:r>
            <a:r>
              <a:rPr lang="el-GR" sz="2400" dirty="0">
                <a:latin typeface="RMTMI"/>
              </a:rPr>
              <a:t>ε </a:t>
            </a:r>
            <a:r>
              <a:rPr lang="el-GR" sz="2400" dirty="0">
                <a:latin typeface="MTSY"/>
              </a:rPr>
              <a:t>= </a:t>
            </a:r>
            <a:r>
              <a:rPr lang="el-GR" sz="2400" dirty="0">
                <a:latin typeface="RMTMI"/>
              </a:rPr>
              <a:t>σ/</a:t>
            </a:r>
            <a:r>
              <a:rPr lang="pt-BR" sz="2400" i="1" dirty="0">
                <a:latin typeface="Times" pitchFamily="2" charset="0"/>
              </a:rPr>
              <a:t>E </a:t>
            </a:r>
            <a:r>
              <a:rPr lang="pt-BR" sz="2400" dirty="0" err="1">
                <a:latin typeface="Times" pitchFamily="2" charset="0"/>
              </a:rPr>
              <a:t>and</a:t>
            </a:r>
            <a:r>
              <a:rPr lang="pt-BR" sz="2400" dirty="0">
                <a:latin typeface="Times" pitchFamily="2" charset="0"/>
              </a:rPr>
              <a:t> </a:t>
            </a:r>
            <a:r>
              <a:rPr lang="pt-BR" sz="2400" dirty="0" err="1">
                <a:latin typeface="Times" pitchFamily="2" charset="0"/>
              </a:rPr>
              <a:t>dashpots</a:t>
            </a:r>
            <a:r>
              <a:rPr lang="pt-BR" sz="2400" dirty="0">
                <a:latin typeface="Times" pitchFamily="2" charset="0"/>
              </a:rPr>
              <a:t> </a:t>
            </a:r>
            <a:r>
              <a:rPr lang="pt-BR" sz="2400" dirty="0" err="1">
                <a:latin typeface="Times" pitchFamily="2" charset="0"/>
              </a:rPr>
              <a:t>according</a:t>
            </a:r>
            <a:r>
              <a:rPr lang="pt-BR" sz="2400" dirty="0">
                <a:latin typeface="Times" pitchFamily="2" charset="0"/>
              </a:rPr>
              <a:t> </a:t>
            </a:r>
            <a:r>
              <a:rPr lang="pt-BR" sz="2400" dirty="0" err="1">
                <a:latin typeface="Times" pitchFamily="2" charset="0"/>
              </a:rPr>
              <a:t>to</a:t>
            </a:r>
            <a:r>
              <a:rPr lang="pt-BR" sz="2400" dirty="0">
                <a:latin typeface="Times" pitchFamily="2" charset="0"/>
              </a:rPr>
              <a:t> </a:t>
            </a:r>
            <a:r>
              <a:rPr lang="el-GR" sz="2400" dirty="0">
                <a:latin typeface="RMTMI"/>
              </a:rPr>
              <a:t>ε</a:t>
            </a:r>
            <a:r>
              <a:rPr lang="el-GR" sz="2400" dirty="0">
                <a:latin typeface="MTSY"/>
              </a:rPr>
              <a:t> ̇ = </a:t>
            </a:r>
            <a:r>
              <a:rPr lang="el-GR" sz="2400" dirty="0">
                <a:latin typeface="RMTMI"/>
              </a:rPr>
              <a:t>σ/η</a:t>
            </a:r>
            <a:r>
              <a:rPr lang="el-GR" sz="2400" dirty="0">
                <a:latin typeface="Times" pitchFamily="2" charset="0"/>
              </a:rPr>
              <a:t>. </a:t>
            </a:r>
            <a:r>
              <a:rPr lang="pt-BR" sz="2400" dirty="0">
                <a:latin typeface="Times" pitchFamily="2" charset="0"/>
              </a:rPr>
              <a:t>The </a:t>
            </a:r>
            <a:r>
              <a:rPr lang="pt-BR" sz="2400" dirty="0" err="1">
                <a:latin typeface="Times" pitchFamily="2" charset="0"/>
              </a:rPr>
              <a:t>constant</a:t>
            </a:r>
            <a:r>
              <a:rPr lang="pt-BR" sz="2400" dirty="0">
                <a:latin typeface="Times" pitchFamily="2" charset="0"/>
              </a:rPr>
              <a:t> stress </a:t>
            </a:r>
            <a:r>
              <a:rPr lang="el-GR" sz="2400" dirty="0">
                <a:latin typeface="RMTMI"/>
              </a:rPr>
              <a:t>σ</a:t>
            </a:r>
            <a:r>
              <a:rPr lang="el-GR" dirty="0">
                <a:latin typeface="MTSY"/>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applied</a:t>
            </a:r>
            <a:r>
              <a:rPr lang="pt-BR" sz="2400" dirty="0">
                <a:latin typeface="Times" pitchFamily="2" charset="0"/>
              </a:rPr>
              <a:t> </a:t>
            </a:r>
            <a:endParaRPr lang="pt-BR" sz="2400" dirty="0"/>
          </a:p>
          <a:p>
            <a:endParaRPr lang="el-GR" sz="2400" dirty="0"/>
          </a:p>
        </p:txBody>
      </p:sp>
      <p:pic>
        <p:nvPicPr>
          <p:cNvPr id="13" name="Imagem 12" descr="Diagrama, Desenho técnico&#10;&#10;Descrição gerada automaticamente">
            <a:extLst>
              <a:ext uri="{FF2B5EF4-FFF2-40B4-BE49-F238E27FC236}">
                <a16:creationId xmlns:a16="http://schemas.microsoft.com/office/drawing/2014/main" id="{7393639A-EE09-9342-9E98-27259EDA6CDA}"/>
              </a:ext>
            </a:extLst>
          </p:cNvPr>
          <p:cNvPicPr>
            <a:picLocks noChangeAspect="1"/>
          </p:cNvPicPr>
          <p:nvPr/>
        </p:nvPicPr>
        <p:blipFill>
          <a:blip r:embed="rId3"/>
          <a:stretch>
            <a:fillRect/>
          </a:stretch>
        </p:blipFill>
        <p:spPr>
          <a:xfrm>
            <a:off x="5939646" y="1806109"/>
            <a:ext cx="5414154" cy="3761204"/>
          </a:xfrm>
          <a:prstGeom prst="rect">
            <a:avLst/>
          </a:prstGeom>
        </p:spPr>
      </p:pic>
    </p:spTree>
    <p:extLst>
      <p:ext uri="{BB962C8B-B14F-4D97-AF65-F5344CB8AC3E}">
        <p14:creationId xmlns:p14="http://schemas.microsoft.com/office/powerpoint/2010/main" val="400436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0"/>
                <a:lumOff val="100000"/>
              </a:schemeClr>
            </a:gs>
            <a:gs pos="6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DF920C94-9E5C-574E-BB71-6C3F7F6EEA86}"/>
              </a:ext>
            </a:extLst>
          </p:cNvPr>
          <p:cNvSpPr>
            <a:spLocks noGrp="1"/>
          </p:cNvSpPr>
          <p:nvPr>
            <p:ph type="ftr" sz="quarter" idx="11"/>
          </p:nvPr>
        </p:nvSpPr>
        <p:spPr/>
        <p:txBody>
          <a:bodyPr/>
          <a:lstStyle/>
          <a:p>
            <a:r>
              <a:rPr lang="en-US"/>
              <a:t>Izabel Machado – machadoi@usp.br </a:t>
            </a:r>
            <a:endParaRPr lang="en-US" dirty="0"/>
          </a:p>
        </p:txBody>
      </p:sp>
      <p:sp>
        <p:nvSpPr>
          <p:cNvPr id="4" name="Espaço Reservado para Número de Slide 3">
            <a:extLst>
              <a:ext uri="{FF2B5EF4-FFF2-40B4-BE49-F238E27FC236}">
                <a16:creationId xmlns:a16="http://schemas.microsoft.com/office/drawing/2014/main" id="{C9D15347-42DC-CE4C-9D74-30F514546895}"/>
              </a:ext>
            </a:extLst>
          </p:cNvPr>
          <p:cNvSpPr>
            <a:spLocks noGrp="1"/>
          </p:cNvSpPr>
          <p:nvPr>
            <p:ph type="sldNum" sz="quarter" idx="12"/>
          </p:nvPr>
        </p:nvSpPr>
        <p:spPr/>
        <p:txBody>
          <a:bodyPr/>
          <a:lstStyle/>
          <a:p>
            <a:fld id="{8DEE5AC1-7758-3148-B333-E51042BB447E}" type="slidenum">
              <a:rPr lang="en-US" smtClean="0"/>
              <a:t>9</a:t>
            </a:fld>
            <a:endParaRPr lang="en-US" dirty="0"/>
          </a:p>
        </p:txBody>
      </p:sp>
      <p:sp>
        <p:nvSpPr>
          <p:cNvPr id="10" name="Retângulo 9">
            <a:extLst>
              <a:ext uri="{FF2B5EF4-FFF2-40B4-BE49-F238E27FC236}">
                <a16:creationId xmlns:a16="http://schemas.microsoft.com/office/drawing/2014/main" id="{5ECB408C-648B-2A48-94AA-B05E5E880E82}"/>
              </a:ext>
            </a:extLst>
          </p:cNvPr>
          <p:cNvSpPr/>
          <p:nvPr/>
        </p:nvSpPr>
        <p:spPr>
          <a:xfrm>
            <a:off x="3071560" y="300798"/>
            <a:ext cx="6468603" cy="461665"/>
          </a:xfrm>
          <a:prstGeom prst="rect">
            <a:avLst/>
          </a:prstGeom>
        </p:spPr>
        <p:txBody>
          <a:bodyPr wrap="square">
            <a:spAutoFit/>
          </a:bodyPr>
          <a:lstStyle/>
          <a:p>
            <a:r>
              <a:rPr lang="pt-BR" sz="2400" b="1" i="1" dirty="0">
                <a:latin typeface="Futura" panose="020B0602020204020303" pitchFamily="34" charset="-79"/>
                <a:cs typeface="Futura" panose="020B0602020204020303" pitchFamily="34" charset="-79"/>
              </a:rPr>
              <a:t>Stress–</a:t>
            </a:r>
            <a:r>
              <a:rPr lang="pt-BR" sz="2400" b="1" i="1" dirty="0" err="1">
                <a:latin typeface="Futura" panose="020B0602020204020303" pitchFamily="34" charset="-79"/>
                <a:cs typeface="Futura" panose="020B0602020204020303" pitchFamily="34" charset="-79"/>
              </a:rPr>
              <a:t>Strain</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Relationships</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and</a:t>
            </a:r>
            <a:r>
              <a:rPr lang="pt-BR" sz="2400" b="1" i="1" dirty="0">
                <a:latin typeface="Futura" panose="020B0602020204020303" pitchFamily="34" charset="-79"/>
                <a:cs typeface="Futura" panose="020B0602020204020303" pitchFamily="34" charset="-79"/>
              </a:rPr>
              <a:t> </a:t>
            </a:r>
            <a:r>
              <a:rPr lang="pt-BR" sz="2400" b="1" i="1" dirty="0" err="1">
                <a:latin typeface="Futura" panose="020B0602020204020303" pitchFamily="34" charset="-79"/>
                <a:cs typeface="Futura" panose="020B0602020204020303" pitchFamily="34" charset="-79"/>
              </a:rPr>
              <a:t>Behavior</a:t>
            </a:r>
            <a:r>
              <a:rPr lang="pt-BR" sz="2400" b="1" i="1" dirty="0">
                <a:latin typeface="Futura" panose="020B0602020204020303" pitchFamily="34" charset="-79"/>
                <a:cs typeface="Futura" panose="020B0602020204020303" pitchFamily="34" charset="-79"/>
              </a:rPr>
              <a:t> </a:t>
            </a:r>
            <a:endParaRPr lang="pt-BR" sz="2400" dirty="0"/>
          </a:p>
        </p:txBody>
      </p:sp>
      <p:sp>
        <p:nvSpPr>
          <p:cNvPr id="5" name="Retângulo 4">
            <a:extLst>
              <a:ext uri="{FF2B5EF4-FFF2-40B4-BE49-F238E27FC236}">
                <a16:creationId xmlns:a16="http://schemas.microsoft.com/office/drawing/2014/main" id="{4DF633E1-F927-F544-9C83-9BAD96E957F7}"/>
              </a:ext>
            </a:extLst>
          </p:cNvPr>
          <p:cNvSpPr/>
          <p:nvPr/>
        </p:nvSpPr>
        <p:spPr>
          <a:xfrm>
            <a:off x="4423022" y="1055770"/>
            <a:ext cx="2802370" cy="461665"/>
          </a:xfrm>
          <a:prstGeom prst="rect">
            <a:avLst/>
          </a:prstGeom>
        </p:spPr>
        <p:txBody>
          <a:bodyPr wrap="none">
            <a:spAutoFit/>
          </a:bodyPr>
          <a:lstStyle/>
          <a:p>
            <a:r>
              <a:rPr lang="pt-BR" sz="2400" b="1" dirty="0" err="1">
                <a:latin typeface="Frutiger"/>
              </a:rPr>
              <a:t>Relaxation</a:t>
            </a:r>
            <a:r>
              <a:rPr lang="pt-BR" sz="2400" b="1" dirty="0">
                <a:latin typeface="Frutiger"/>
              </a:rPr>
              <a:t> </a:t>
            </a:r>
            <a:r>
              <a:rPr lang="pt-BR" sz="2400" b="1" dirty="0" err="1">
                <a:latin typeface="Frutiger"/>
              </a:rPr>
              <a:t>Behavior</a:t>
            </a:r>
            <a:r>
              <a:rPr lang="pt-BR" sz="2400" b="1" dirty="0">
                <a:latin typeface="Frutiger"/>
              </a:rPr>
              <a:t> </a:t>
            </a:r>
            <a:endParaRPr lang="pt-BR" sz="2400" dirty="0"/>
          </a:p>
        </p:txBody>
      </p:sp>
      <p:sp>
        <p:nvSpPr>
          <p:cNvPr id="8" name="Retângulo 7">
            <a:extLst>
              <a:ext uri="{FF2B5EF4-FFF2-40B4-BE49-F238E27FC236}">
                <a16:creationId xmlns:a16="http://schemas.microsoft.com/office/drawing/2014/main" id="{ED2B29F9-FB86-9148-9BD6-2C590E88AE1E}"/>
              </a:ext>
            </a:extLst>
          </p:cNvPr>
          <p:cNvSpPr/>
          <p:nvPr/>
        </p:nvSpPr>
        <p:spPr>
          <a:xfrm>
            <a:off x="1014334" y="1843092"/>
            <a:ext cx="10163331" cy="2677656"/>
          </a:xfrm>
          <a:prstGeom prst="rect">
            <a:avLst/>
          </a:prstGeom>
        </p:spPr>
        <p:txBody>
          <a:bodyPr wrap="square">
            <a:spAutoFit/>
          </a:bodyPr>
          <a:lstStyle/>
          <a:p>
            <a:r>
              <a:rPr lang="pt-BR" sz="2400" dirty="0" err="1">
                <a:latin typeface="Times" pitchFamily="2" charset="0"/>
              </a:rPr>
              <a:t>Two</a:t>
            </a:r>
            <a:r>
              <a:rPr lang="pt-BR" sz="2400" dirty="0">
                <a:latin typeface="Times" pitchFamily="2" charset="0"/>
              </a:rPr>
              <a:t> </a:t>
            </a:r>
            <a:r>
              <a:rPr lang="pt-BR" sz="2400" dirty="0" err="1">
                <a:latin typeface="Times" pitchFamily="2" charset="0"/>
              </a:rPr>
              <a:t>types</a:t>
            </a:r>
            <a:r>
              <a:rPr lang="pt-BR" sz="2400" dirty="0">
                <a:latin typeface="Times" pitchFamily="2" charset="0"/>
              </a:rPr>
              <a:t> </a:t>
            </a:r>
            <a:r>
              <a:rPr lang="pt-BR" sz="2400" dirty="0" err="1">
                <a:latin typeface="Times" pitchFamily="2" charset="0"/>
              </a:rPr>
              <a:t>of</a:t>
            </a:r>
            <a:r>
              <a:rPr lang="pt-BR" sz="2400" dirty="0">
                <a:latin typeface="Times" pitchFamily="2" charset="0"/>
              </a:rPr>
              <a:t> time-</a:t>
            </a:r>
            <a:r>
              <a:rPr lang="pt-BR" sz="2400" dirty="0" err="1">
                <a:latin typeface="Times" pitchFamily="2" charset="0"/>
              </a:rPr>
              <a:t>dependent</a:t>
            </a:r>
            <a:r>
              <a:rPr lang="pt-BR" sz="2400" dirty="0">
                <a:latin typeface="Times" pitchFamily="2" charset="0"/>
              </a:rPr>
              <a:t> </a:t>
            </a:r>
            <a:r>
              <a:rPr lang="pt-BR" sz="2400" dirty="0" err="1">
                <a:latin typeface="Times" pitchFamily="2" charset="0"/>
              </a:rPr>
              <a:t>behavior</a:t>
            </a:r>
            <a:r>
              <a:rPr lang="pt-BR" sz="2400" dirty="0">
                <a:latin typeface="Times" pitchFamily="2" charset="0"/>
              </a:rPr>
              <a:t> </a:t>
            </a:r>
            <a:r>
              <a:rPr lang="pt-BR" sz="2400" dirty="0" err="1">
                <a:latin typeface="Times" pitchFamily="2" charset="0"/>
              </a:rPr>
              <a:t>were</a:t>
            </a:r>
            <a:r>
              <a:rPr lang="pt-BR" sz="2400" dirty="0">
                <a:latin typeface="Times" pitchFamily="2" charset="0"/>
              </a:rPr>
              <a:t> </a:t>
            </a:r>
            <a:r>
              <a:rPr lang="pt-BR" sz="2400" dirty="0" err="1">
                <a:latin typeface="Times" pitchFamily="2" charset="0"/>
              </a:rPr>
              <a:t>presented</a:t>
            </a:r>
            <a:r>
              <a:rPr lang="pt-BR" sz="2400" dirty="0">
                <a:latin typeface="Times" pitchFamily="2" charset="0"/>
              </a:rPr>
              <a:t>. </a:t>
            </a:r>
            <a:r>
              <a:rPr lang="pt-BR" sz="2400" dirty="0" err="1">
                <a:latin typeface="Times" pitchFamily="2" charset="0"/>
              </a:rPr>
              <a:t>These</a:t>
            </a:r>
            <a:r>
              <a:rPr lang="pt-BR" sz="2400" dirty="0">
                <a:latin typeface="Times" pitchFamily="2" charset="0"/>
              </a:rPr>
              <a:t> are </a:t>
            </a:r>
            <a:r>
              <a:rPr lang="pt-BR" sz="2400" i="1" dirty="0" err="1">
                <a:latin typeface="Times" pitchFamily="2" charset="0"/>
              </a:rPr>
              <a:t>creep</a:t>
            </a:r>
            <a:r>
              <a:rPr lang="pt-BR" sz="2400" dirty="0">
                <a:latin typeface="Times" pitchFamily="2" charset="0"/>
              </a:rPr>
              <a:t>, </a:t>
            </a:r>
            <a:r>
              <a:rPr lang="pt-BR" sz="2400" dirty="0" err="1">
                <a:latin typeface="Times" pitchFamily="2" charset="0"/>
              </a:rPr>
              <a:t>which</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accumulation</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strain</a:t>
            </a:r>
            <a:r>
              <a:rPr lang="pt-BR" sz="2400" dirty="0">
                <a:latin typeface="Times" pitchFamily="2" charset="0"/>
              </a:rPr>
              <a:t> </a:t>
            </a:r>
            <a:r>
              <a:rPr lang="pt-BR" sz="2400" dirty="0" err="1">
                <a:latin typeface="Times" pitchFamily="2" charset="0"/>
              </a:rPr>
              <a:t>with</a:t>
            </a:r>
            <a:r>
              <a:rPr lang="pt-BR" sz="2400" dirty="0">
                <a:latin typeface="Times" pitchFamily="2" charset="0"/>
              </a:rPr>
              <a:t> time, as </a:t>
            </a:r>
            <a:r>
              <a:rPr lang="pt-BR" sz="2400" dirty="0" err="1">
                <a:latin typeface="Times" pitchFamily="2" charset="0"/>
              </a:rPr>
              <a:t>under</a:t>
            </a:r>
            <a:r>
              <a:rPr lang="pt-BR" sz="2400" dirty="0">
                <a:latin typeface="Times" pitchFamily="2" charset="0"/>
              </a:rPr>
              <a:t> </a:t>
            </a:r>
            <a:r>
              <a:rPr lang="pt-BR" sz="2400" dirty="0" err="1">
                <a:latin typeface="Times" pitchFamily="2" charset="0"/>
              </a:rPr>
              <a:t>constant</a:t>
            </a:r>
            <a:r>
              <a:rPr lang="pt-BR" sz="2400" dirty="0">
                <a:latin typeface="Times" pitchFamily="2" charset="0"/>
              </a:rPr>
              <a:t> stress, </a:t>
            </a:r>
            <a:r>
              <a:rPr lang="pt-BR" sz="2400" dirty="0" err="1">
                <a:latin typeface="Times" pitchFamily="2" charset="0"/>
              </a:rPr>
              <a:t>and</a:t>
            </a:r>
            <a:r>
              <a:rPr lang="pt-BR" sz="2400" dirty="0">
                <a:latin typeface="Times" pitchFamily="2" charset="0"/>
              </a:rPr>
              <a:t> </a:t>
            </a:r>
            <a:r>
              <a:rPr lang="pt-BR" sz="2400" i="1" dirty="0" err="1">
                <a:latin typeface="Times" pitchFamily="2" charset="0"/>
              </a:rPr>
              <a:t>recovery</a:t>
            </a:r>
            <a:r>
              <a:rPr lang="pt-BR" sz="2400" dirty="0">
                <a:latin typeface="Times" pitchFamily="2" charset="0"/>
              </a:rPr>
              <a:t>, </a:t>
            </a:r>
            <a:r>
              <a:rPr lang="pt-BR" sz="2400" dirty="0" err="1">
                <a:latin typeface="Times" pitchFamily="2" charset="0"/>
              </a:rPr>
              <a:t>which</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the</a:t>
            </a:r>
            <a:r>
              <a:rPr lang="pt-BR" sz="2400" dirty="0">
                <a:latin typeface="Times" pitchFamily="2" charset="0"/>
              </a:rPr>
              <a:t> gradual </a:t>
            </a:r>
            <a:r>
              <a:rPr lang="pt-BR" sz="2400" dirty="0" err="1">
                <a:latin typeface="Times" pitchFamily="2" charset="0"/>
              </a:rPr>
              <a:t>disappearance</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creep</a:t>
            </a:r>
            <a:r>
              <a:rPr lang="pt-BR" sz="2400" dirty="0">
                <a:latin typeface="Times" pitchFamily="2" charset="0"/>
              </a:rPr>
              <a:t> </a:t>
            </a:r>
            <a:r>
              <a:rPr lang="pt-BR" sz="2400" dirty="0" err="1">
                <a:latin typeface="Times" pitchFamily="2" charset="0"/>
              </a:rPr>
              <a:t>strain</a:t>
            </a:r>
            <a:r>
              <a:rPr lang="pt-BR" sz="2400" dirty="0">
                <a:latin typeface="Times" pitchFamily="2" charset="0"/>
              </a:rPr>
              <a:t> </a:t>
            </a:r>
            <a:r>
              <a:rPr lang="pt-BR" sz="2400" dirty="0" err="1">
                <a:latin typeface="Times" pitchFamily="2" charset="0"/>
              </a:rPr>
              <a:t>that</a:t>
            </a:r>
            <a:r>
              <a:rPr lang="pt-BR" sz="2400" dirty="0">
                <a:latin typeface="Times" pitchFamily="2" charset="0"/>
              </a:rPr>
              <a:t> </a:t>
            </a:r>
            <a:r>
              <a:rPr lang="pt-BR" sz="2400" dirty="0" err="1">
                <a:latin typeface="Times" pitchFamily="2" charset="0"/>
              </a:rPr>
              <a:t>sometimes</a:t>
            </a:r>
            <a:r>
              <a:rPr lang="pt-BR" sz="2400" dirty="0">
                <a:latin typeface="Times" pitchFamily="2" charset="0"/>
              </a:rPr>
              <a:t> </a:t>
            </a:r>
            <a:r>
              <a:rPr lang="pt-BR" sz="2400" dirty="0" err="1">
                <a:latin typeface="Times" pitchFamily="2" charset="0"/>
              </a:rPr>
              <a:t>occurs</a:t>
            </a:r>
            <a:r>
              <a:rPr lang="pt-BR" sz="2400" dirty="0">
                <a:latin typeface="Times" pitchFamily="2" charset="0"/>
              </a:rPr>
              <a:t> </a:t>
            </a:r>
            <a:r>
              <a:rPr lang="pt-BR" sz="2400" dirty="0" err="1">
                <a:latin typeface="Times" pitchFamily="2" charset="0"/>
              </a:rPr>
              <a:t>after</a:t>
            </a:r>
            <a:r>
              <a:rPr lang="pt-BR" sz="2400" dirty="0">
                <a:latin typeface="Times" pitchFamily="2" charset="0"/>
              </a:rPr>
              <a:t> </a:t>
            </a:r>
            <a:r>
              <a:rPr lang="pt-BR" sz="2400" dirty="0" err="1">
                <a:latin typeface="Times" pitchFamily="2" charset="0"/>
              </a:rPr>
              <a:t>removal</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the</a:t>
            </a:r>
            <a:r>
              <a:rPr lang="pt-BR" sz="2400" dirty="0">
                <a:latin typeface="Times" pitchFamily="2" charset="0"/>
              </a:rPr>
              <a:t> stress. </a:t>
            </a:r>
          </a:p>
          <a:p>
            <a:endParaRPr lang="pt-BR" sz="2400" dirty="0">
              <a:latin typeface="Times" pitchFamily="2" charset="0"/>
            </a:endParaRPr>
          </a:p>
          <a:p>
            <a:r>
              <a:rPr lang="pt-BR" sz="2400" dirty="0">
                <a:latin typeface="Times" pitchFamily="2" charset="0"/>
              </a:rPr>
              <a:t>A </a:t>
            </a:r>
            <a:r>
              <a:rPr lang="pt-BR" sz="2400" dirty="0" err="1">
                <a:latin typeface="Times" pitchFamily="2" charset="0"/>
              </a:rPr>
              <a:t>third</a:t>
            </a:r>
            <a:r>
              <a:rPr lang="pt-BR" sz="2400" dirty="0">
                <a:latin typeface="Times" pitchFamily="2" charset="0"/>
              </a:rPr>
              <a:t> </a:t>
            </a:r>
            <a:r>
              <a:rPr lang="pt-BR" sz="2400" dirty="0" err="1">
                <a:latin typeface="Times" pitchFamily="2" charset="0"/>
              </a:rPr>
              <a:t>type</a:t>
            </a:r>
            <a:r>
              <a:rPr lang="pt-BR" sz="2400" dirty="0">
                <a:latin typeface="Times" pitchFamily="2" charset="0"/>
              </a:rPr>
              <a:t> </a:t>
            </a:r>
            <a:r>
              <a:rPr lang="pt-BR" sz="2400" dirty="0" err="1">
                <a:latin typeface="Times" pitchFamily="2" charset="0"/>
              </a:rPr>
              <a:t>of</a:t>
            </a:r>
            <a:r>
              <a:rPr lang="pt-BR" sz="2400" dirty="0">
                <a:latin typeface="Times" pitchFamily="2" charset="0"/>
              </a:rPr>
              <a:t> </a:t>
            </a:r>
            <a:r>
              <a:rPr lang="pt-BR" sz="2400" dirty="0" err="1">
                <a:latin typeface="Times" pitchFamily="2" charset="0"/>
              </a:rPr>
              <a:t>behavior</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i="1" dirty="0" err="1">
                <a:latin typeface="Times" pitchFamily="2" charset="0"/>
              </a:rPr>
              <a:t>relaxation</a:t>
            </a:r>
            <a:r>
              <a:rPr lang="pt-BR" sz="2400" dirty="0">
                <a:latin typeface="Times" pitchFamily="2" charset="0"/>
              </a:rPr>
              <a:t>, </a:t>
            </a:r>
            <a:r>
              <a:rPr lang="pt-BR" sz="2400" dirty="0" err="1">
                <a:latin typeface="Times" pitchFamily="2" charset="0"/>
              </a:rPr>
              <a:t>which</a:t>
            </a:r>
            <a:r>
              <a:rPr lang="pt-BR" sz="2400" dirty="0">
                <a:latin typeface="Times" pitchFamily="2" charset="0"/>
              </a:rPr>
              <a:t> </a:t>
            </a:r>
            <a:r>
              <a:rPr lang="pt-BR" sz="2400" dirty="0" err="1">
                <a:latin typeface="Times" pitchFamily="2" charset="0"/>
              </a:rPr>
              <a:t>is</a:t>
            </a:r>
            <a:r>
              <a:rPr lang="pt-BR" sz="2400" dirty="0">
                <a:latin typeface="Times" pitchFamily="2" charset="0"/>
              </a:rPr>
              <a:t> </a:t>
            </a:r>
            <a:r>
              <a:rPr lang="pt-BR" sz="2400" dirty="0" err="1">
                <a:latin typeface="Times" pitchFamily="2" charset="0"/>
              </a:rPr>
              <a:t>the</a:t>
            </a:r>
            <a:r>
              <a:rPr lang="pt-BR" sz="2400" dirty="0">
                <a:latin typeface="Times" pitchFamily="2" charset="0"/>
              </a:rPr>
              <a:t> </a:t>
            </a:r>
            <a:r>
              <a:rPr lang="pt-BR" sz="2400" dirty="0" err="1">
                <a:latin typeface="Times" pitchFamily="2" charset="0"/>
              </a:rPr>
              <a:t>decrease</a:t>
            </a:r>
            <a:r>
              <a:rPr lang="pt-BR" sz="2400" dirty="0">
                <a:latin typeface="Times" pitchFamily="2" charset="0"/>
              </a:rPr>
              <a:t> in stress </a:t>
            </a:r>
            <a:r>
              <a:rPr lang="pt-BR" sz="2400" dirty="0" err="1">
                <a:latin typeface="Times" pitchFamily="2" charset="0"/>
              </a:rPr>
              <a:t>when</a:t>
            </a:r>
            <a:r>
              <a:rPr lang="pt-BR" sz="2400" dirty="0">
                <a:latin typeface="Times" pitchFamily="2" charset="0"/>
              </a:rPr>
              <a:t> a material </a:t>
            </a:r>
            <a:r>
              <a:rPr lang="pt-BR" sz="2400" dirty="0" err="1">
                <a:latin typeface="Times" pitchFamily="2" charset="0"/>
              </a:rPr>
              <a:t>is</a:t>
            </a:r>
            <a:r>
              <a:rPr lang="pt-BR" sz="2400" dirty="0">
                <a:latin typeface="Times" pitchFamily="2" charset="0"/>
              </a:rPr>
              <a:t> </a:t>
            </a:r>
            <a:r>
              <a:rPr lang="pt-BR" sz="2400" dirty="0" err="1">
                <a:latin typeface="Times" pitchFamily="2" charset="0"/>
              </a:rPr>
              <a:t>held</a:t>
            </a:r>
            <a:r>
              <a:rPr lang="pt-BR" sz="2400" dirty="0">
                <a:latin typeface="Times" pitchFamily="2" charset="0"/>
              </a:rPr>
              <a:t> </a:t>
            </a:r>
            <a:r>
              <a:rPr lang="pt-BR" sz="2400" dirty="0" err="1">
                <a:latin typeface="Times" pitchFamily="2" charset="0"/>
              </a:rPr>
              <a:t>at</a:t>
            </a:r>
            <a:r>
              <a:rPr lang="pt-BR" sz="2400" dirty="0">
                <a:latin typeface="Times" pitchFamily="2" charset="0"/>
              </a:rPr>
              <a:t> </a:t>
            </a:r>
            <a:r>
              <a:rPr lang="pt-BR" sz="2400" dirty="0" err="1">
                <a:latin typeface="Times" pitchFamily="2" charset="0"/>
              </a:rPr>
              <a:t>constant</a:t>
            </a:r>
            <a:r>
              <a:rPr lang="pt-BR" sz="2400" dirty="0">
                <a:latin typeface="Times" pitchFamily="2" charset="0"/>
              </a:rPr>
              <a:t> </a:t>
            </a:r>
            <a:r>
              <a:rPr lang="pt-BR" sz="2400" dirty="0" err="1">
                <a:latin typeface="Times" pitchFamily="2" charset="0"/>
              </a:rPr>
              <a:t>strain</a:t>
            </a:r>
            <a:r>
              <a:rPr lang="pt-BR" sz="2400" dirty="0">
                <a:latin typeface="Times" pitchFamily="2" charset="0"/>
              </a:rPr>
              <a:t>. </a:t>
            </a:r>
            <a:endParaRPr lang="pt-BR" sz="2400" dirty="0"/>
          </a:p>
        </p:txBody>
      </p:sp>
    </p:spTree>
    <p:extLst>
      <p:ext uri="{BB962C8B-B14F-4D97-AF65-F5344CB8AC3E}">
        <p14:creationId xmlns:p14="http://schemas.microsoft.com/office/powerpoint/2010/main" val="411103771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2518</TotalTime>
  <Words>3819</Words>
  <Application>Microsoft Macintosh PowerPoint</Application>
  <PresentationFormat>Widescreen</PresentationFormat>
  <Paragraphs>443</Paragraphs>
  <Slides>78</Slides>
  <Notes>58</Notes>
  <HiddenSlides>0</HiddenSlides>
  <MMClips>0</MMClips>
  <ScaleCrop>false</ScaleCrop>
  <HeadingPairs>
    <vt:vector size="8" baseType="variant">
      <vt:variant>
        <vt:lpstr>Fontes usadas</vt:lpstr>
      </vt:variant>
      <vt:variant>
        <vt:i4>16</vt:i4>
      </vt:variant>
      <vt:variant>
        <vt:lpstr>Tema</vt:lpstr>
      </vt:variant>
      <vt:variant>
        <vt:i4>3</vt:i4>
      </vt:variant>
      <vt:variant>
        <vt:lpstr>Servidores OLE inseridos</vt:lpstr>
      </vt:variant>
      <vt:variant>
        <vt:i4>2</vt:i4>
      </vt:variant>
      <vt:variant>
        <vt:lpstr>Títulos de slides</vt:lpstr>
      </vt:variant>
      <vt:variant>
        <vt:i4>78</vt:i4>
      </vt:variant>
    </vt:vector>
  </HeadingPairs>
  <TitlesOfParts>
    <vt:vector size="99" baseType="lpstr">
      <vt:lpstr>Arial</vt:lpstr>
      <vt:lpstr>Calibri</vt:lpstr>
      <vt:lpstr>Calibri Light</vt:lpstr>
      <vt:lpstr>effraregular</vt:lpstr>
      <vt:lpstr>Frutiger</vt:lpstr>
      <vt:lpstr>Futura</vt:lpstr>
      <vt:lpstr>Georgia</vt:lpstr>
      <vt:lpstr>GillSans</vt:lpstr>
      <vt:lpstr>MTSY</vt:lpstr>
      <vt:lpstr>NexusSans</vt:lpstr>
      <vt:lpstr>NexusSerif</vt:lpstr>
      <vt:lpstr>PpmknsGpqgdpAdvTTe45e47d2</vt:lpstr>
      <vt:lpstr>RMTMI</vt:lpstr>
      <vt:lpstr>Swift</vt:lpstr>
      <vt:lpstr>Times</vt:lpstr>
      <vt:lpstr>Times New Roman</vt:lpstr>
      <vt:lpstr>Tema do Office</vt:lpstr>
      <vt:lpstr>1_Personalizar design</vt:lpstr>
      <vt:lpstr>Personalizar design</vt:lpstr>
      <vt:lpstr>Photoshop.Image.4</vt:lpstr>
      <vt:lpstr>Equation.3</vt:lpstr>
      <vt:lpstr> PMR 5251  Assessment of Mechanical Behavior of Materials using Machine Learning Approach   Profa.Dra. Izabel Fernanda Machado and   Profa. Dra. Larissa Driemeier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Materiais, quando submetidos a carregamentos cíclicos, podem inicialmente responder plasticamente e, após uma determinada quantidade de ciclos de carregamento, passar a ter uma resposta perfeitamente elástica. A esta transição de comportamento se dá o nome de shakedown   Uma das aplicações que pode se beneficiar de uma análise shakedown é o contato roda-trilho de uma ferrovia.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Stress constrains that can cause failure!   </vt:lpstr>
      <vt:lpstr>Mechanical Approach X Metallurgical/Materials Approach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PMR 5251  Assessment of Mechanical Behavior of Materials using Machine Learning Approach   Profa.Dra. Izabel Fernanda Machado and   Profa. Dra. Larissa Driemeier </dc:title>
  <dc:creator>Romulo Cruz</dc:creator>
  <cp:lastModifiedBy>Romulo Cruz</cp:lastModifiedBy>
  <cp:revision>106</cp:revision>
  <dcterms:created xsi:type="dcterms:W3CDTF">2020-09-16T21:51:38Z</dcterms:created>
  <dcterms:modified xsi:type="dcterms:W3CDTF">2020-10-07T20:45:22Z</dcterms:modified>
</cp:coreProperties>
</file>