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41"/>
  </p:notesMasterIdLst>
  <p:handoutMasterIdLst>
    <p:handoutMasterId r:id="rId42"/>
  </p:handoutMasterIdLst>
  <p:sldIdLst>
    <p:sldId id="446" r:id="rId13"/>
    <p:sldId id="620" r:id="rId14"/>
    <p:sldId id="621" r:id="rId15"/>
    <p:sldId id="639" r:id="rId16"/>
    <p:sldId id="672" r:id="rId17"/>
    <p:sldId id="670" r:id="rId18"/>
    <p:sldId id="671" r:id="rId19"/>
    <p:sldId id="673" r:id="rId20"/>
    <p:sldId id="623" r:id="rId21"/>
    <p:sldId id="624" r:id="rId22"/>
    <p:sldId id="625" r:id="rId23"/>
    <p:sldId id="675" r:id="rId24"/>
    <p:sldId id="633" r:id="rId25"/>
    <p:sldId id="674" r:id="rId26"/>
    <p:sldId id="634" r:id="rId27"/>
    <p:sldId id="635" r:id="rId28"/>
    <p:sldId id="636" r:id="rId29"/>
    <p:sldId id="676" r:id="rId30"/>
    <p:sldId id="628" r:id="rId31"/>
    <p:sldId id="677" r:id="rId32"/>
    <p:sldId id="622" r:id="rId33"/>
    <p:sldId id="629" r:id="rId34"/>
    <p:sldId id="630" r:id="rId35"/>
    <p:sldId id="631" r:id="rId36"/>
    <p:sldId id="632" r:id="rId37"/>
    <p:sldId id="681" r:id="rId38"/>
    <p:sldId id="680" r:id="rId39"/>
    <p:sldId id="592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7B2629"/>
    <a:srgbClr val="90272A"/>
    <a:srgbClr val="4D4D4F"/>
    <a:srgbClr val="000000"/>
    <a:srgbClr val="205C77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30"/>
  </p:normalViewPr>
  <p:slideViewPr>
    <p:cSldViewPr snapToGrid="0" snapToObjects="1">
      <p:cViewPr varScale="1">
        <p:scale>
          <a:sx n="89" d="100"/>
          <a:sy n="89" d="100"/>
        </p:scale>
        <p:origin x="186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160.png"/><Relationship Id="rId16" Type="http://schemas.openxmlformats.org/officeDocument/2006/relationships/image" Target="../media/image28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0.png"/><Relationship Id="rId18" Type="http://schemas.openxmlformats.org/officeDocument/2006/relationships/image" Target="../media/image510.png"/><Relationship Id="rId3" Type="http://schemas.openxmlformats.org/officeDocument/2006/relationships/image" Target="../media/image37.png"/><Relationship Id="rId7" Type="http://schemas.openxmlformats.org/officeDocument/2006/relationships/image" Target="../media/image300.png"/><Relationship Id="rId12" Type="http://schemas.openxmlformats.org/officeDocument/2006/relationships/image" Target="../media/image450.png"/><Relationship Id="rId17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9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480.png"/><Relationship Id="rId10" Type="http://schemas.openxmlformats.org/officeDocument/2006/relationships/image" Target="../media/image44.png"/><Relationship Id="rId19" Type="http://schemas.openxmlformats.org/officeDocument/2006/relationships/image" Target="../media/image31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1.png"/><Relationship Id="rId5" Type="http://schemas.openxmlformats.org/officeDocument/2006/relationships/image" Target="../media/image551.png"/><Relationship Id="rId4" Type="http://schemas.openxmlformats.org/officeDocument/2006/relationships/image" Target="../media/image15.wmf"/><Relationship Id="rId9" Type="http://schemas.openxmlformats.org/officeDocument/2006/relationships/image" Target="../media/image5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13" Type="http://schemas.openxmlformats.org/officeDocument/2006/relationships/image" Target="../media/image68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21.png"/><Relationship Id="rId12" Type="http://schemas.openxmlformats.org/officeDocument/2006/relationships/image" Target="../media/image6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1.png"/><Relationship Id="rId11" Type="http://schemas.openxmlformats.org/officeDocument/2006/relationships/image" Target="../media/image661.png"/><Relationship Id="rId5" Type="http://schemas.openxmlformats.org/officeDocument/2006/relationships/image" Target="../media/image601.png"/><Relationship Id="rId15" Type="http://schemas.openxmlformats.org/officeDocument/2006/relationships/image" Target="../media/image701.png"/><Relationship Id="rId10" Type="http://schemas.openxmlformats.org/officeDocument/2006/relationships/image" Target="../media/image651.png"/><Relationship Id="rId4" Type="http://schemas.openxmlformats.org/officeDocument/2006/relationships/image" Target="../media/image16.wmf"/><Relationship Id="rId9" Type="http://schemas.openxmlformats.org/officeDocument/2006/relationships/image" Target="../media/image641.png"/><Relationship Id="rId14" Type="http://schemas.openxmlformats.org/officeDocument/2006/relationships/image" Target="../media/image69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1.png"/><Relationship Id="rId5" Type="http://schemas.openxmlformats.org/officeDocument/2006/relationships/image" Target="../media/image721.png"/><Relationship Id="rId4" Type="http://schemas.openxmlformats.org/officeDocument/2006/relationships/image" Target="../media/image5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7" Type="http://schemas.openxmlformats.org/officeDocument/2006/relationships/image" Target="../media/image620.png"/><Relationship Id="rId12" Type="http://schemas.openxmlformats.org/officeDocument/2006/relationships/image" Target="../media/image18.jp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560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92.png"/><Relationship Id="rId3" Type="http://schemas.openxmlformats.org/officeDocument/2006/relationships/image" Target="../media/image570.png"/><Relationship Id="rId7" Type="http://schemas.openxmlformats.org/officeDocument/2006/relationships/image" Target="../media/image580.png"/><Relationship Id="rId12" Type="http://schemas.openxmlformats.org/officeDocument/2006/relationships/image" Target="../media/image9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750.png"/><Relationship Id="rId5" Type="http://schemas.openxmlformats.org/officeDocument/2006/relationships/image" Target="../media/image690.png"/><Relationship Id="rId15" Type="http://schemas.openxmlformats.org/officeDocument/2006/relationships/image" Target="../media/image790.png"/><Relationship Id="rId10" Type="http://schemas.openxmlformats.org/officeDocument/2006/relationships/image" Target="../media/image87.png"/><Relationship Id="rId4" Type="http://schemas.openxmlformats.org/officeDocument/2006/relationships/image" Target="../media/image680.png"/><Relationship Id="rId9" Type="http://schemas.openxmlformats.org/officeDocument/2006/relationships/image" Target="../media/image710.png"/><Relationship Id="rId14" Type="http://schemas.openxmlformats.org/officeDocument/2006/relationships/image" Target="../media/image7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0.png"/><Relationship Id="rId18" Type="http://schemas.openxmlformats.org/officeDocument/2006/relationships/image" Target="../media/image740.png"/><Relationship Id="rId3" Type="http://schemas.openxmlformats.org/officeDocument/2006/relationships/image" Target="../media/image810.png"/><Relationship Id="rId21" Type="http://schemas.openxmlformats.org/officeDocument/2006/relationships/image" Target="../media/image97.png"/><Relationship Id="rId7" Type="http://schemas.openxmlformats.org/officeDocument/2006/relationships/image" Target="../media/image85.png"/><Relationship Id="rId12" Type="http://schemas.openxmlformats.org/officeDocument/2006/relationships/image" Target="../media/image900.png"/><Relationship Id="rId17" Type="http://schemas.openxmlformats.org/officeDocument/2006/relationships/image" Target="../media/image730.png"/><Relationship Id="rId25" Type="http://schemas.openxmlformats.org/officeDocument/2006/relationships/image" Target="../media/image101.png"/><Relationship Id="rId2" Type="http://schemas.openxmlformats.org/officeDocument/2006/relationships/image" Target="../media/image800.png"/><Relationship Id="rId16" Type="http://schemas.openxmlformats.org/officeDocument/2006/relationships/image" Target="../media/image94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11" Type="http://schemas.openxmlformats.org/officeDocument/2006/relationships/image" Target="../media/image89.png"/><Relationship Id="rId24" Type="http://schemas.openxmlformats.org/officeDocument/2006/relationships/image" Target="../media/image100.png"/><Relationship Id="rId5" Type="http://schemas.openxmlformats.org/officeDocument/2006/relationships/image" Target="../media/image830.png"/><Relationship Id="rId15" Type="http://schemas.openxmlformats.org/officeDocument/2006/relationships/image" Target="../media/image93.png"/><Relationship Id="rId23" Type="http://schemas.openxmlformats.org/officeDocument/2006/relationships/image" Target="../media/image960.png"/><Relationship Id="rId10" Type="http://schemas.openxmlformats.org/officeDocument/2006/relationships/image" Target="../media/image880.png"/><Relationship Id="rId19" Type="http://schemas.openxmlformats.org/officeDocument/2006/relationships/image" Target="../media/image95.png"/><Relationship Id="rId4" Type="http://schemas.openxmlformats.org/officeDocument/2006/relationships/image" Target="../media/image820.png"/><Relationship Id="rId9" Type="http://schemas.openxmlformats.org/officeDocument/2006/relationships/image" Target="../media/image870.png"/><Relationship Id="rId14" Type="http://schemas.openxmlformats.org/officeDocument/2006/relationships/image" Target="../media/image920.png"/><Relationship Id="rId22" Type="http://schemas.openxmlformats.org/officeDocument/2006/relationships/image" Target="../media/image9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image" Target="../media/image980.png"/><Relationship Id="rId7" Type="http://schemas.openxmlformats.org/officeDocument/2006/relationships/image" Target="../media/image109.png"/><Relationship Id="rId12" Type="http://schemas.openxmlformats.org/officeDocument/2006/relationships/image" Target="../media/image103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20.png"/><Relationship Id="rId5" Type="http://schemas.openxmlformats.org/officeDocument/2006/relationships/image" Target="../media/image990.png"/><Relationship Id="rId4" Type="http://schemas.openxmlformats.org/officeDocument/2006/relationships/image" Target="../media/image106.png"/><Relationship Id="rId9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99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890.png"/><Relationship Id="rId2" Type="http://schemas.openxmlformats.org/officeDocument/2006/relationships/image" Target="../media/image98.png"/><Relationship Id="rId16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8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1.png"/><Relationship Id="rId18" Type="http://schemas.openxmlformats.org/officeDocument/2006/relationships/image" Target="../media/image124.png"/><Relationship Id="rId26" Type="http://schemas.openxmlformats.org/officeDocument/2006/relationships/image" Target="../media/image133.png"/><Relationship Id="rId21" Type="http://schemas.openxmlformats.org/officeDocument/2006/relationships/image" Target="../media/image128.png"/><Relationship Id="rId12" Type="http://schemas.openxmlformats.org/officeDocument/2006/relationships/image" Target="../media/image901.png"/><Relationship Id="rId17" Type="http://schemas.openxmlformats.org/officeDocument/2006/relationships/image" Target="../media/image123.png"/><Relationship Id="rId25" Type="http://schemas.openxmlformats.org/officeDocument/2006/relationships/image" Target="../media/image132.png"/><Relationship Id="rId16" Type="http://schemas.openxmlformats.org/officeDocument/2006/relationships/image" Target="../media/image122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90.png"/><Relationship Id="rId24" Type="http://schemas.openxmlformats.org/officeDocument/2006/relationships/image" Target="../media/image131.png"/><Relationship Id="rId15" Type="http://schemas.openxmlformats.org/officeDocument/2006/relationships/image" Target="../media/image121.png"/><Relationship Id="rId23" Type="http://schemas.openxmlformats.org/officeDocument/2006/relationships/image" Target="../media/image130.png"/><Relationship Id="rId28" Type="http://schemas.openxmlformats.org/officeDocument/2006/relationships/image" Target="../media/image136.png"/><Relationship Id="rId10" Type="http://schemas.openxmlformats.org/officeDocument/2006/relationships/image" Target="../media/image881.png"/><Relationship Id="rId19" Type="http://schemas.openxmlformats.org/officeDocument/2006/relationships/image" Target="../media/image126.png"/><Relationship Id="rId14" Type="http://schemas.openxmlformats.org/officeDocument/2006/relationships/image" Target="../media/image921.png"/><Relationship Id="rId22" Type="http://schemas.openxmlformats.org/officeDocument/2006/relationships/image" Target="../media/image129.png"/><Relationship Id="rId27" Type="http://schemas.openxmlformats.org/officeDocument/2006/relationships/image" Target="../media/image1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4.png"/><Relationship Id="rId18" Type="http://schemas.openxmlformats.org/officeDocument/2006/relationships/image" Target="../media/image13.png"/><Relationship Id="rId3" Type="http://schemas.openxmlformats.org/officeDocument/2006/relationships/image" Target="../media/image64.png"/><Relationship Id="rId21" Type="http://schemas.openxmlformats.org/officeDocument/2006/relationships/image" Target="../media/image15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17" Type="http://schemas.openxmlformats.org/officeDocument/2006/relationships/image" Target="../media/image76.png"/><Relationship Id="rId2" Type="http://schemas.openxmlformats.org/officeDocument/2006/relationships/image" Target="../media/image10.gif"/><Relationship Id="rId16" Type="http://schemas.openxmlformats.org/officeDocument/2006/relationships/image" Target="../media/image75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15" Type="http://schemas.openxmlformats.org/officeDocument/2006/relationships/image" Target="../media/image71.png"/><Relationship Id="rId19" Type="http://schemas.openxmlformats.org/officeDocument/2006/relationships/image" Target="../media/image78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0.png"/><Relationship Id="rId2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4.png"/><Relationship Id="rId4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802" y="-76422"/>
            <a:ext cx="7011791" cy="114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13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Cinemática Rotacional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05-06/10/2020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42" y="1051735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300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8.2 Variáveis Rotacionais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9472" y="503685"/>
            <a:ext cx="90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Escolhendo o ponto P, é possível conhecer a posição do corpo inteiro no sistema de referência escolhido.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Basta considerar o movimento do ponto P em um círculo de raio r</a:t>
            </a:r>
          </a:p>
        </p:txBody>
      </p:sp>
      <p:grpSp>
        <p:nvGrpSpPr>
          <p:cNvPr id="50" name="Agrupar 49"/>
          <p:cNvGrpSpPr/>
          <p:nvPr/>
        </p:nvGrpSpPr>
        <p:grpSpPr>
          <a:xfrm>
            <a:off x="39472" y="1026037"/>
            <a:ext cx="1481101" cy="1584803"/>
            <a:chOff x="39472" y="1026037"/>
            <a:chExt cx="1481101" cy="1584803"/>
          </a:xfrm>
        </p:grpSpPr>
        <p:grpSp>
          <p:nvGrpSpPr>
            <p:cNvPr id="39" name="Agrupar 38"/>
            <p:cNvGrpSpPr/>
            <p:nvPr/>
          </p:nvGrpSpPr>
          <p:grpSpPr>
            <a:xfrm>
              <a:off x="39472" y="1026037"/>
              <a:ext cx="1481101" cy="1584803"/>
              <a:chOff x="39472" y="1026037"/>
              <a:chExt cx="1481101" cy="1584803"/>
            </a:xfrm>
          </p:grpSpPr>
          <p:sp>
            <p:nvSpPr>
              <p:cNvPr id="38" name="Elipse 37"/>
              <p:cNvSpPr/>
              <p:nvPr/>
            </p:nvSpPr>
            <p:spPr>
              <a:xfrm rot="1286878">
                <a:off x="485532" y="1641062"/>
                <a:ext cx="625711" cy="14099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5" name="Agrupar 34"/>
              <p:cNvGrpSpPr/>
              <p:nvPr/>
            </p:nvGrpSpPr>
            <p:grpSpPr>
              <a:xfrm>
                <a:off x="39472" y="1026037"/>
                <a:ext cx="1481101" cy="1584803"/>
                <a:chOff x="39472" y="1026037"/>
                <a:chExt cx="1481101" cy="1584803"/>
              </a:xfrm>
            </p:grpSpPr>
            <p:cxnSp>
              <p:nvCxnSpPr>
                <p:cNvPr id="11" name="Conector de Seta Reta 10"/>
                <p:cNvCxnSpPr/>
                <p:nvPr/>
              </p:nvCxnSpPr>
              <p:spPr>
                <a:xfrm flipH="1" flipV="1">
                  <a:off x="510318" y="1104595"/>
                  <a:ext cx="1" cy="9188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de Seta Reta 11"/>
                <p:cNvCxnSpPr/>
                <p:nvPr/>
              </p:nvCxnSpPr>
              <p:spPr>
                <a:xfrm flipV="1">
                  <a:off x="510317" y="2023451"/>
                  <a:ext cx="992691" cy="124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9472" y="2306679"/>
                      <a:ext cx="179984" cy="25187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472" y="2306679"/>
                      <a:ext cx="179984" cy="251874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33333" r="-30000" b="-380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Conector de Seta Reta 14"/>
                <p:cNvCxnSpPr/>
                <p:nvPr/>
              </p:nvCxnSpPr>
              <p:spPr>
                <a:xfrm flipH="1">
                  <a:off x="222051" y="2021546"/>
                  <a:ext cx="290862" cy="589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de Seta Reta 20"/>
                <p:cNvCxnSpPr/>
                <p:nvPr/>
              </p:nvCxnSpPr>
              <p:spPr>
                <a:xfrm flipV="1">
                  <a:off x="485536" y="1573059"/>
                  <a:ext cx="992691" cy="124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de Seta Reta 21"/>
                <p:cNvCxnSpPr/>
                <p:nvPr/>
              </p:nvCxnSpPr>
              <p:spPr>
                <a:xfrm flipH="1">
                  <a:off x="211665" y="1581704"/>
                  <a:ext cx="290862" cy="589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aixaDeTexto 24"/>
                    <p:cNvSpPr txBox="1"/>
                    <p:nvPr/>
                  </p:nvSpPr>
                  <p:spPr>
                    <a:xfrm>
                      <a:off x="1275570" y="1573058"/>
                      <a:ext cx="2450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5" name="CaixaDeTexto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570" y="1573058"/>
                      <a:ext cx="245003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2500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CaixaDeTexto 25"/>
                    <p:cNvSpPr txBox="1"/>
                    <p:nvPr/>
                  </p:nvSpPr>
                  <p:spPr>
                    <a:xfrm>
                      <a:off x="69641" y="1711557"/>
                      <a:ext cx="2500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6" name="CaixaDeTexto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41" y="1711557"/>
                      <a:ext cx="250068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1951"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CaixaDeTexto 26"/>
                    <p:cNvSpPr txBox="1"/>
                    <p:nvPr/>
                  </p:nvSpPr>
                  <p:spPr>
                    <a:xfrm>
                      <a:off x="1275570" y="2029680"/>
                      <a:ext cx="1945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7" name="CaixaDeTexto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570" y="2029680"/>
                      <a:ext cx="194540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5625" r="-9375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CaixaDeTexto 27"/>
                    <p:cNvSpPr txBox="1"/>
                    <p:nvPr/>
                  </p:nvSpPr>
                  <p:spPr>
                    <a:xfrm>
                      <a:off x="239853" y="1026037"/>
                      <a:ext cx="2340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8" name="CaixaDeTexto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853" y="1026037"/>
                      <a:ext cx="234038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28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Conector de Seta Reta 29"/>
                <p:cNvCxnSpPr/>
                <p:nvPr/>
              </p:nvCxnSpPr>
              <p:spPr>
                <a:xfrm>
                  <a:off x="510317" y="1589794"/>
                  <a:ext cx="446444" cy="171724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Elipse 28"/>
                <p:cNvSpPr/>
                <p:nvPr/>
              </p:nvSpPr>
              <p:spPr>
                <a:xfrm>
                  <a:off x="881625" y="1706962"/>
                  <a:ext cx="100256" cy="9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CaixaDeTexto 33"/>
                    <p:cNvSpPr txBox="1"/>
                    <p:nvPr/>
                  </p:nvSpPr>
                  <p:spPr>
                    <a:xfrm>
                      <a:off x="715950" y="1327195"/>
                      <a:ext cx="17818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34" name="CaixaDeTexto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950" y="1327195"/>
                      <a:ext cx="178189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3333" t="-46667" r="-100000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9" name="CaixaDeTexto 48"/>
            <p:cNvSpPr txBox="1"/>
            <p:nvPr/>
          </p:nvSpPr>
          <p:spPr>
            <a:xfrm>
              <a:off x="968038" y="1520035"/>
              <a:ext cx="413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4331190" y="1095344"/>
            <a:ext cx="314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Convenção: Rotação anti-horária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 positivo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582160" y="3360610"/>
                <a:ext cx="3958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𝑟𝑎𝑑𝑖𝑎𝑛𝑜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=57,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=0,159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𝑟𝑒𝑣𝑜𝑙𝑢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çã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3360610"/>
                <a:ext cx="3958776" cy="276999"/>
              </a:xfrm>
              <a:prstGeom prst="rect">
                <a:avLst/>
              </a:prstGeom>
              <a:blipFill>
                <a:blip r:embed="rId8"/>
                <a:stretch>
                  <a:fillRect l="-2000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Agrupar 74"/>
          <p:cNvGrpSpPr/>
          <p:nvPr/>
        </p:nvGrpSpPr>
        <p:grpSpPr>
          <a:xfrm>
            <a:off x="2475474" y="1090001"/>
            <a:ext cx="2240807" cy="1274190"/>
            <a:chOff x="2475474" y="1090001"/>
            <a:chExt cx="2240807" cy="1274190"/>
          </a:xfrm>
        </p:grpSpPr>
        <p:grpSp>
          <p:nvGrpSpPr>
            <p:cNvPr id="58" name="Agrupar 57"/>
            <p:cNvGrpSpPr/>
            <p:nvPr/>
          </p:nvGrpSpPr>
          <p:grpSpPr>
            <a:xfrm>
              <a:off x="2475474" y="1090001"/>
              <a:ext cx="2240807" cy="1274190"/>
              <a:chOff x="2475474" y="1090001"/>
              <a:chExt cx="2240807" cy="1274190"/>
            </a:xfrm>
          </p:grpSpPr>
          <p:cxnSp>
            <p:nvCxnSpPr>
              <p:cNvPr id="40" name="Conector de Seta Reta 39"/>
              <p:cNvCxnSpPr/>
              <p:nvPr/>
            </p:nvCxnSpPr>
            <p:spPr>
              <a:xfrm flipH="1" flipV="1">
                <a:off x="2758218" y="1180795"/>
                <a:ext cx="1" cy="918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de Seta Reta 40"/>
              <p:cNvCxnSpPr/>
              <p:nvPr/>
            </p:nvCxnSpPr>
            <p:spPr>
              <a:xfrm flipV="1">
                <a:off x="2747832" y="2087192"/>
                <a:ext cx="1215662" cy="124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CaixaDeTexto 43"/>
                  <p:cNvSpPr txBox="1"/>
                  <p:nvPr/>
                </p:nvSpPr>
                <p:spPr>
                  <a:xfrm>
                    <a:off x="3513668" y="2087192"/>
                    <a:ext cx="29035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4" name="CaixaDeTexto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3668" y="2087192"/>
                    <a:ext cx="290356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8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ixaDeTexto 44"/>
                  <p:cNvSpPr txBox="1"/>
                  <p:nvPr/>
                </p:nvSpPr>
                <p:spPr>
                  <a:xfrm>
                    <a:off x="2475474" y="1090001"/>
                    <a:ext cx="2500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5" name="CaixaDeTexto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5474" y="1090001"/>
                    <a:ext cx="25006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1951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Conector de Seta Reta 45"/>
              <p:cNvCxnSpPr/>
              <p:nvPr/>
            </p:nvCxnSpPr>
            <p:spPr>
              <a:xfrm flipV="1">
                <a:off x="2763403" y="1675656"/>
                <a:ext cx="739879" cy="41429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aixaDeTexto 50"/>
              <p:cNvSpPr txBox="1"/>
              <p:nvPr/>
            </p:nvSpPr>
            <p:spPr>
              <a:xfrm>
                <a:off x="3337772" y="1315999"/>
                <a:ext cx="413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3458347" y="1641207"/>
                <a:ext cx="100256" cy="9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Arco 52"/>
              <p:cNvSpPr/>
              <p:nvPr/>
            </p:nvSpPr>
            <p:spPr>
              <a:xfrm rot="1938108">
                <a:off x="2901640" y="1913612"/>
                <a:ext cx="190057" cy="257798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3145872" y="1869834"/>
                    <a:ext cx="15594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54" name="CaixaDeTexto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5872" y="1869834"/>
                    <a:ext cx="155940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3077" r="-19231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Arco 54"/>
              <p:cNvSpPr/>
              <p:nvPr/>
            </p:nvSpPr>
            <p:spPr>
              <a:xfrm rot="1938108">
                <a:off x="3052888" y="1636359"/>
                <a:ext cx="543380" cy="704395"/>
              </a:xfrm>
              <a:prstGeom prst="arc">
                <a:avLst>
                  <a:gd name="adj1" fmla="val 16200000"/>
                  <a:gd name="adj2" fmla="val 20845208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3602915" y="1632919"/>
                <a:ext cx="11133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arco =S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3077461" y="1591109"/>
                  <a:ext cx="1781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7461" y="1591109"/>
                  <a:ext cx="17818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7931" t="-44444" r="-103448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4549658" y="1676095"/>
                <a:ext cx="7373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58" y="1676095"/>
                <a:ext cx="737381" cy="276999"/>
              </a:xfrm>
              <a:prstGeom prst="rect">
                <a:avLst/>
              </a:prstGeom>
              <a:blipFill>
                <a:blip r:embed="rId13"/>
                <a:stretch>
                  <a:fillRect l="-5785" r="-5785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Seta para a Direita 62"/>
          <p:cNvSpPr/>
          <p:nvPr/>
        </p:nvSpPr>
        <p:spPr>
          <a:xfrm>
            <a:off x="5397279" y="172960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597559" y="2567366"/>
                <a:ext cx="4077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𝑟𝑎𝑑𝑖𝑎𝑛𝑜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ú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𝑚𝑒𝑟𝑜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𝑝𝑢𝑟𝑜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𝑠𝑒𝑚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𝑑𝑖𝑚𝑒𝑛𝑠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9" y="2567366"/>
                <a:ext cx="4077911" cy="276999"/>
              </a:xfrm>
              <a:prstGeom prst="rect">
                <a:avLst/>
              </a:prstGeom>
              <a:blipFill>
                <a:blip r:embed="rId14"/>
                <a:stretch>
                  <a:fillRect l="-2093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512913" y="2978463"/>
                <a:ext cx="3623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𝑟𝑒𝑣𝑜𝑙𝑢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=36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𝑟𝑎𝑑𝑖𝑎𝑛𝑜𝑠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13" y="2978463"/>
                <a:ext cx="3623556" cy="276999"/>
              </a:xfrm>
              <a:prstGeom prst="rect">
                <a:avLst/>
              </a:prstGeom>
              <a:blipFill>
                <a:blip r:embed="rId15"/>
                <a:stretch>
                  <a:fillRect l="-840" t="-2222" r="-840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6008330" y="1665402"/>
                <a:ext cx="1978106" cy="370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em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radianos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330" y="1665402"/>
                <a:ext cx="1978106" cy="370935"/>
              </a:xfrm>
              <a:prstGeom prst="rect">
                <a:avLst/>
              </a:prstGeom>
              <a:blipFill>
                <a:blip r:embed="rId16"/>
                <a:stretch>
                  <a:fillRect l="-4321"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82160" y="3763927"/>
                <a:ext cx="31558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𝑟𝑎𝑑𝑖𝑎𝑛𝑜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3763927"/>
                <a:ext cx="3155800" cy="276999"/>
              </a:xfrm>
              <a:prstGeom prst="rect">
                <a:avLst/>
              </a:prstGeom>
              <a:blipFill>
                <a:blip r:embed="rId17"/>
                <a:stretch>
                  <a:fillRect l="-772" r="-772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582160" y="4267390"/>
                <a:ext cx="8234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4267390"/>
                <a:ext cx="823495" cy="276999"/>
              </a:xfrm>
              <a:prstGeom prst="rect">
                <a:avLst/>
              </a:prstGeom>
              <a:blipFill>
                <a:blip r:embed="rId18"/>
                <a:stretch>
                  <a:fillRect l="-5147" r="-441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2157738" y="4143830"/>
                <a:ext cx="748988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38" y="4143830"/>
                <a:ext cx="748988" cy="5241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3658809" y="4108504"/>
                <a:ext cx="6737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809" y="4108504"/>
                <a:ext cx="673711" cy="5241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Seta para a Direita 71"/>
          <p:cNvSpPr/>
          <p:nvPr/>
        </p:nvSpPr>
        <p:spPr>
          <a:xfrm>
            <a:off x="1636054" y="4334497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Seta para a Direita 72"/>
          <p:cNvSpPr/>
          <p:nvPr/>
        </p:nvSpPr>
        <p:spPr>
          <a:xfrm>
            <a:off x="3156169" y="4328509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CaixaDeTexto 73"/>
          <p:cNvSpPr txBox="1"/>
          <p:nvPr/>
        </p:nvSpPr>
        <p:spPr>
          <a:xfrm>
            <a:off x="4716281" y="4113501"/>
            <a:ext cx="413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Tarefa para o lar: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obter o valor de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 medindo uma circunferência e o seu diâmetro 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63" grpId="0" animBg="1"/>
      <p:bldP spid="64" grpId="0"/>
      <p:bldP spid="65" grpId="0"/>
      <p:bldP spid="67" grpId="0"/>
      <p:bldP spid="70" grpId="0"/>
      <p:bldP spid="71" grpId="0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800" y="-7701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Deslocamento angular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115011" y="539026"/>
            <a:ext cx="1764289" cy="1274190"/>
            <a:chOff x="93855" y="815763"/>
            <a:chExt cx="1764289" cy="1274190"/>
          </a:xfrm>
        </p:grpSpPr>
        <p:grpSp>
          <p:nvGrpSpPr>
            <p:cNvPr id="3" name="Agrupar 2"/>
            <p:cNvGrpSpPr/>
            <p:nvPr/>
          </p:nvGrpSpPr>
          <p:grpSpPr>
            <a:xfrm>
              <a:off x="93855" y="815763"/>
              <a:ext cx="1764289" cy="1274190"/>
              <a:chOff x="2199205" y="1090001"/>
              <a:chExt cx="1764289" cy="1274190"/>
            </a:xfrm>
          </p:grpSpPr>
          <p:grpSp>
            <p:nvGrpSpPr>
              <p:cNvPr id="4" name="Agrupar 3"/>
              <p:cNvGrpSpPr/>
              <p:nvPr/>
            </p:nvGrpSpPr>
            <p:grpSpPr>
              <a:xfrm>
                <a:off x="2199205" y="1090001"/>
                <a:ext cx="1764289" cy="1274190"/>
                <a:chOff x="2199205" y="1090001"/>
                <a:chExt cx="1764289" cy="1274190"/>
              </a:xfrm>
            </p:grpSpPr>
            <p:cxnSp>
              <p:nvCxnSpPr>
                <p:cNvPr id="6" name="Conector de Seta Reta 5"/>
                <p:cNvCxnSpPr/>
                <p:nvPr/>
              </p:nvCxnSpPr>
              <p:spPr>
                <a:xfrm flipH="1" flipV="1">
                  <a:off x="2758218" y="1180795"/>
                  <a:ext cx="1" cy="9188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ector de Seta Reta 6"/>
                <p:cNvCxnSpPr/>
                <p:nvPr/>
              </p:nvCxnSpPr>
              <p:spPr>
                <a:xfrm flipV="1">
                  <a:off x="2747832" y="2087192"/>
                  <a:ext cx="1215662" cy="124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3513668" y="2087192"/>
                      <a:ext cx="2903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3668" y="2087192"/>
                      <a:ext cx="290356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0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CaixaDeTexto 8"/>
                    <p:cNvSpPr txBox="1"/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1951"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Conector de Seta Reta 9"/>
                <p:cNvCxnSpPr/>
                <p:nvPr/>
              </p:nvCxnSpPr>
              <p:spPr>
                <a:xfrm flipV="1">
                  <a:off x="2763403" y="1675656"/>
                  <a:ext cx="739879" cy="41429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Elipse 11"/>
                <p:cNvSpPr/>
                <p:nvPr/>
              </p:nvSpPr>
              <p:spPr>
                <a:xfrm>
                  <a:off x="3102506" y="1358921"/>
                  <a:ext cx="100256" cy="9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Arco 12"/>
                <p:cNvSpPr/>
                <p:nvPr/>
              </p:nvSpPr>
              <p:spPr>
                <a:xfrm rot="1938108">
                  <a:off x="2901640" y="1913612"/>
                  <a:ext cx="190057" cy="257798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7073" r="-2439" b="-2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Arco 14"/>
                <p:cNvSpPr/>
                <p:nvPr/>
              </p:nvSpPr>
              <p:spPr>
                <a:xfrm rot="1938108">
                  <a:off x="2199205" y="1327794"/>
                  <a:ext cx="1505157" cy="787162"/>
                </a:xfrm>
                <a:prstGeom prst="arc">
                  <a:avLst>
                    <a:gd name="adj1" fmla="val 16200000"/>
                    <a:gd name="adj2" fmla="val 21470572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6667" r="-2381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de Seta Reta 17"/>
            <p:cNvCxnSpPr/>
            <p:nvPr/>
          </p:nvCxnSpPr>
          <p:spPr>
            <a:xfrm flipV="1">
              <a:off x="655397" y="1116845"/>
              <a:ext cx="393140" cy="69887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o 19"/>
            <p:cNvSpPr/>
            <p:nvPr/>
          </p:nvSpPr>
          <p:spPr>
            <a:xfrm rot="1938108">
              <a:off x="639238" y="1636593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1341324" y="1355699"/>
              <a:ext cx="100256" cy="9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5213690" y="406488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5291450" y="1376008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instantânea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82573" y="1796659"/>
            <a:ext cx="4692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Grandeza vetorial: tem intensidade,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𝑑𝑖𝑚𝑒𝑛𝑠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blipFill>
                <a:blip r:embed="rId11"/>
                <a:stretch>
                  <a:fillRect l="-2941" r="-840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977409" y="2488616"/>
                <a:ext cx="903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𝑢𝑛𝑖𝑑𝑎𝑑𝑒𝑠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09" y="2488616"/>
                <a:ext cx="903516" cy="246221"/>
              </a:xfrm>
              <a:prstGeom prst="rect">
                <a:avLst/>
              </a:prstGeom>
              <a:blipFill>
                <a:blip r:embed="rId12"/>
                <a:stretch>
                  <a:fillRect l="-4698" r="-3356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/>
          <p:cNvSpPr txBox="1"/>
          <p:nvPr/>
        </p:nvSpPr>
        <p:spPr>
          <a:xfrm>
            <a:off x="4245335" y="2061109"/>
            <a:ext cx="177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radianos/s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revoluções/s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rotações/min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5" name="Chave Esquerda 34"/>
          <p:cNvSpPr/>
          <p:nvPr/>
        </p:nvSpPr>
        <p:spPr>
          <a:xfrm>
            <a:off x="4085132" y="2186532"/>
            <a:ext cx="168870" cy="920909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6194522" y="2367516"/>
            <a:ext cx="1623054" cy="739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corpo rígido, 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mesma para todos os pontos do corpo</a:t>
                </a: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blipFill>
                <a:blip r:embed="rId13"/>
                <a:stretch>
                  <a:fillRect l="-444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378960" y="3490311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4085132" y="3484245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instantânea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129859" y="4544696"/>
                <a:ext cx="903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𝑢𝑛𝑖𝑑𝑎𝑑𝑒𝑠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59" y="4544696"/>
                <a:ext cx="903516" cy="246221"/>
              </a:xfrm>
              <a:prstGeom prst="rect">
                <a:avLst/>
              </a:prstGeom>
              <a:blipFill>
                <a:blip r:embed="rId17"/>
                <a:stretch>
                  <a:fillRect l="-8054" t="-27500" r="-12752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5112839" y="4507577"/>
            <a:ext cx="319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radianos/s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revoluções/s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/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𝑑𝑖𝑚𝑒𝑛𝑠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blipFill>
                <a:blip r:embed="rId18"/>
                <a:stretch>
                  <a:fillRect l="-2929" r="-418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/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/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5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11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92254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9801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1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2146"/>
            <a:ext cx="89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Em que sentido o radiano é uma medida “natural” de ângulo e o grau uma medida “arbitrária” desta mesma grandeza? Que vantagens existem em se usar radianos em vez de graus?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62288" y="2771121"/>
                <a:ext cx="8585587" cy="18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outras palavras,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medida de ângulo tem que ser proporcional à razão arco/raio: </a:t>
                </a:r>
              </a:p>
              <a:p>
                <a:r>
                  <a:rPr lang="pt-BR" sz="1600" dirty="0"/>
                  <a:t>	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arco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raio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em qualquer unidade.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a constante de proporcionalidade é 1, a medida está em radianos, ou seja </a:t>
                </a:r>
              </a:p>
              <a:p>
                <a:r>
                  <a:rPr lang="pt-BR" sz="1600" dirty="0"/>
                  <a:t>	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arco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raio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em radianos.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fim de comparar com outra unidade:</a:t>
                </a:r>
              </a:p>
              <a:p>
                <a:r>
                  <a:rPr lang="pt-BR" sz="1600" dirty="0"/>
                  <a:t>	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arco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raio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em graus.</a:t>
                </a:r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88" y="2771121"/>
                <a:ext cx="8585587" cy="1838260"/>
              </a:xfrm>
              <a:prstGeom prst="rect">
                <a:avLst/>
              </a:prstGeom>
              <a:blipFill>
                <a:blip r:embed="rId2"/>
                <a:stretch>
                  <a:fillRect l="-426" t="-997" b="-6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6782" y="1286362"/>
                <a:ext cx="895553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Radiano fornece o valor de quanto certo ponto, localizado a uma distância r do eixo de rotação, se desloca.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Ângulos definidos em radianos são números puros, sem dimensão, e o radiano é sua unidade. 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Comprimento do arco igual ao raio (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1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rad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a unidade (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radiano – medida em unidades do raio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). 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Uma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revolução completa é igual 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𝜋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radianos, portanto, é uma medida natural (embora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seja irracional!).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então 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" y="1286362"/>
                <a:ext cx="8955536" cy="1323439"/>
              </a:xfrm>
              <a:prstGeom prst="rect">
                <a:avLst/>
              </a:prstGeom>
              <a:blipFill>
                <a:blip r:embed="rId3"/>
                <a:stretch>
                  <a:fillRect l="-408" t="-1382" b="-5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7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61952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9801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2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52050"/>
            <a:ext cx="9060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 corpo rígido pode girar livremente em torno de um eixo fixo. O corpo pode ter aceleração angular diferente de zero mesmo que sua velocidade angular seja (talvez instantaneamente) nula? Qual seria o equivalente desta questão nos movimentos de translação? Dê exemplos físicos que ilustrem tais situações.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44259" y="1499528"/>
                <a:ext cx="83063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Um disco parado tem velocidade angular nula.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Rodar significa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𝜔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≠0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e precisa aceleração angular não nula para chegar nisso.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O início de movimento de todo corpo parado serve de exemplo da situação: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aceleração ≠ 0 com velocidade zero, tanto na rotação quanto na translação.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59" y="1499528"/>
                <a:ext cx="8306382" cy="1200329"/>
              </a:xfrm>
              <a:prstGeom prst="rect">
                <a:avLst/>
              </a:prstGeom>
              <a:blipFill>
                <a:blip r:embed="rId2"/>
                <a:stretch>
                  <a:fillRect l="-587" t="-3046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BD3D1EEE-F590-491C-8533-E9894E060313}"/>
              </a:ext>
            </a:extLst>
          </p:cNvPr>
          <p:cNvSpPr txBox="1"/>
          <p:nvPr/>
        </p:nvSpPr>
        <p:spPr>
          <a:xfrm>
            <a:off x="344259" y="2837124"/>
            <a:ext cx="83717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Outro exemplo: inversão do movimento.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Um pêndulo roda em torno de um ponto fixo e, no ponto mais alto, para,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      mas volta a mover-se porque tem uma aceleração angular.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O sistema massa-mola é o equivalente do pêndulo para os movimentos de translação –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      ao chegar na compressão máxima, a massa para,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      mas a força da mola acelera o corpo para retornar ao ponto de equilíbrio.</a:t>
            </a:r>
            <a:endParaRPr lang="pt-BR" dirty="0">
              <a:effectLst/>
              <a:latin typeface="CG Times (W1)"/>
              <a:ea typeface="CG Times"/>
              <a:cs typeface="CG Times"/>
            </a:endParaRPr>
          </a:p>
        </p:txBody>
      </p:sp>
    </p:spTree>
    <p:extLst>
      <p:ext uri="{BB962C8B-B14F-4D97-AF65-F5344CB8AC3E}">
        <p14:creationId xmlns:p14="http://schemas.microsoft.com/office/powerpoint/2010/main" val="38131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198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5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27131"/>
            <a:ext cx="865974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pt-BR" altLang="pt-BR" sz="1600" b="0" i="1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eterminar velocidade e aceleração angulares de φ(t) por derivação, função analítica</a:t>
            </a:r>
            <a:endParaRPr kumimoji="0" lang="pt-BR" altLang="pt-BR" sz="16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ângulo em que um ponto de referência do volante de um gerador se encontra no instante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t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é dado por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	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792143"/>
              </p:ext>
            </p:extLst>
          </p:nvPr>
        </p:nvGraphicFramePr>
        <p:xfrm>
          <a:off x="2332193" y="1145205"/>
          <a:ext cx="1991034" cy="38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ção" r:id="rId3" imgW="1168200" imgH="228600" progId="Equation.3">
                  <p:embed/>
                </p:oleObj>
              </mc:Choice>
              <mc:Fallback>
                <p:oleObj name="Equação" r:id="rId3" imgW="11682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193" y="1145205"/>
                        <a:ext cx="1991034" cy="385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7325" y="1673799"/>
            <a:ext cx="5856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expressão para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velocidade angular.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63795" y="1139311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em que </a:t>
            </a:r>
            <a:r>
              <a:rPr lang="pt-BR" alt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</a:t>
            </a:r>
            <a:r>
              <a:rPr lang="pt-BR" alt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 </a:t>
            </a:r>
            <a:r>
              <a:rPr lang="pt-BR" alt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c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são constantes. 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7521" y="3161138"/>
            <a:ext cx="6512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lang="pt-BR" alt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expressão para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aceleração angular.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88757" y="2147725"/>
                <a:ext cx="83234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57" y="2147725"/>
                <a:ext cx="832344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para a Direita 8"/>
          <p:cNvSpPr/>
          <p:nvPr/>
        </p:nvSpPr>
        <p:spPr>
          <a:xfrm>
            <a:off x="1920463" y="2357623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511111" y="2273276"/>
                <a:ext cx="21455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111" y="2273276"/>
                <a:ext cx="2145587" cy="276999"/>
              </a:xfrm>
              <a:prstGeom prst="rect">
                <a:avLst/>
              </a:prstGeom>
              <a:blipFill>
                <a:blip r:embed="rId6"/>
                <a:stretch>
                  <a:fillRect l="-852" t="-2222" r="-284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17792" y="3622688"/>
                <a:ext cx="81516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92" y="3622688"/>
                <a:ext cx="815160" cy="52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621101" y="3599315"/>
                <a:ext cx="711092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01" y="3599315"/>
                <a:ext cx="711092" cy="572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122230" y="3747525"/>
                <a:ext cx="1776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230" y="3747525"/>
                <a:ext cx="1776384" cy="276999"/>
              </a:xfrm>
              <a:prstGeom prst="rect">
                <a:avLst/>
              </a:prstGeom>
              <a:blipFill>
                <a:blip r:embed="rId9"/>
                <a:stretch>
                  <a:fillRect l="-1370" t="-2222" r="-34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para a Direita 14"/>
          <p:cNvSpPr/>
          <p:nvPr/>
        </p:nvSpPr>
        <p:spPr>
          <a:xfrm>
            <a:off x="2581569" y="380807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2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  <p:bldP spid="11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8862" y="498913"/>
            <a:ext cx="8095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Uma roda, com velocidade angular inicial ω</a:t>
            </a:r>
            <a:r>
              <a:rPr kumimoji="0" lang="pt-BR" altLang="pt-BR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0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gira com aceleração angular </a:t>
            </a:r>
            <a:r>
              <a:rPr kumimoji="0" lang="pt-BR" altLang="pt-BR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α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dada por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37648"/>
              </p:ext>
            </p:extLst>
          </p:nvPr>
        </p:nvGraphicFramePr>
        <p:xfrm>
          <a:off x="1279965" y="870046"/>
          <a:ext cx="1827368" cy="37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ção" r:id="rId3" imgW="1117600" imgH="228600" progId="Equation.3">
                  <p:embed/>
                </p:oleObj>
              </mc:Choice>
              <mc:Fallback>
                <p:oleObj name="Equação" r:id="rId3" imgW="11176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965" y="870046"/>
                        <a:ext cx="1827368" cy="371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3316899" y="869918"/>
            <a:ext cx="399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em que </a:t>
            </a:r>
            <a:r>
              <a:rPr 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t</a:t>
            </a:r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é o tempo e </a:t>
            </a:r>
            <a:r>
              <a:rPr 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 </a:t>
            </a:r>
            <a:r>
              <a:rPr 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são constantes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3908" y="1255917"/>
            <a:ext cx="6667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Escreva as equações para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velocidade angular da roda em função do tempo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84888" y="1754620"/>
                <a:ext cx="716222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8" y="1754620"/>
                <a:ext cx="716222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851093" y="1702761"/>
                <a:ext cx="1762149" cy="67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93" y="1702761"/>
                <a:ext cx="1762149" cy="673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3585943" y="1940840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104909" y="1746396"/>
                <a:ext cx="2724336" cy="550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09" y="1746396"/>
                <a:ext cx="2724336" cy="55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20812" y="1895300"/>
                <a:ext cx="24746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,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12" y="1895300"/>
                <a:ext cx="2474652" cy="246221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para a Direita 14"/>
          <p:cNvSpPr/>
          <p:nvPr/>
        </p:nvSpPr>
        <p:spPr>
          <a:xfrm>
            <a:off x="5684476" y="1933625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28113" y="2373980"/>
                <a:ext cx="2881855" cy="717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3" y="2373980"/>
                <a:ext cx="2881855" cy="717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261341" y="2569679"/>
                <a:ext cx="18097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41" y="2569679"/>
                <a:ext cx="1809791" cy="246221"/>
              </a:xfrm>
              <a:prstGeom prst="rect">
                <a:avLst/>
              </a:prstGeom>
              <a:blipFill>
                <a:blip r:embed="rId10"/>
                <a:stretch>
                  <a:fillRect l="-1010" t="-2500" r="-33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 para a Direita 17"/>
          <p:cNvSpPr/>
          <p:nvPr/>
        </p:nvSpPr>
        <p:spPr>
          <a:xfrm>
            <a:off x="3585943" y="2609519"/>
            <a:ext cx="367492" cy="206381"/>
          </a:xfrm>
          <a:prstGeom prst="rightArrow">
            <a:avLst>
              <a:gd name="adj1" fmla="val 50000"/>
              <a:gd name="adj2" fmla="val 52725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9" name="Retângulo 18"/>
          <p:cNvSpPr/>
          <p:nvPr/>
        </p:nvSpPr>
        <p:spPr>
          <a:xfrm>
            <a:off x="73849" y="3156936"/>
            <a:ext cx="7864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Escreva as equações para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ângulo de um ponto de referência em função do tempo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0" y="3473762"/>
                <a:ext cx="7304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73762"/>
                <a:ext cx="730456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42852" y="3598219"/>
                <a:ext cx="159652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52" y="3598219"/>
                <a:ext cx="1596527" cy="246221"/>
              </a:xfrm>
              <a:prstGeom prst="rect">
                <a:avLst/>
              </a:prstGeom>
              <a:blipFill>
                <a:blip r:embed="rId12"/>
                <a:stretch>
                  <a:fillRect l="-1908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054890" y="3384498"/>
                <a:ext cx="1842940" cy="67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890" y="3384498"/>
                <a:ext cx="1842940" cy="6731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eta para a Direita 22"/>
          <p:cNvSpPr/>
          <p:nvPr/>
        </p:nvSpPr>
        <p:spPr>
          <a:xfrm>
            <a:off x="2834072" y="3631772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009968" y="4211355"/>
                <a:ext cx="2603274" cy="49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68" y="4211355"/>
                <a:ext cx="2603274" cy="4976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eta para a Direita 24"/>
          <p:cNvSpPr/>
          <p:nvPr/>
        </p:nvSpPr>
        <p:spPr>
          <a:xfrm>
            <a:off x="5166237" y="365551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613242" y="3427018"/>
                <a:ext cx="2963504" cy="550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42" y="3427018"/>
                <a:ext cx="2963504" cy="550600"/>
              </a:xfrm>
              <a:prstGeom prst="rect">
                <a:avLst/>
              </a:prstGeom>
              <a:blipFill>
                <a:blip r:embed="rId15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C84D7C6E-5877-46B3-8E25-4D9111FF9CC9}"/>
              </a:ext>
            </a:extLst>
          </p:cNvPr>
          <p:cNvSpPr txBox="1"/>
          <p:nvPr/>
        </p:nvSpPr>
        <p:spPr>
          <a:xfrm>
            <a:off x="25348" y="45486"/>
            <a:ext cx="7291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G Times"/>
              </a:rPr>
              <a:t>Ex. 6: Dado α(t), determinar ω(t) e φ(t) por integração, função analítica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233020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96" y="394938"/>
            <a:ext cx="496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Deslocamentos rotacionais finitos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F3DCA4E-2525-4A78-B202-0C0E5BD49E3D}"/>
              </a:ext>
            </a:extLst>
          </p:cNvPr>
          <p:cNvGrpSpPr/>
          <p:nvPr/>
        </p:nvGrpSpPr>
        <p:grpSpPr>
          <a:xfrm>
            <a:off x="280694" y="1133602"/>
            <a:ext cx="8069930" cy="369332"/>
            <a:chOff x="2058374" y="1206766"/>
            <a:chExt cx="505857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4961226" y="1242041"/>
                  <a:ext cx="134908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1226" y="1242041"/>
                  <a:ext cx="1349087" cy="312458"/>
                </a:xfrm>
                <a:prstGeom prst="rect">
                  <a:avLst/>
                </a:prstGeom>
                <a:blipFill>
                  <a:blip r:embed="rId2"/>
                  <a:stretch>
                    <a:fillRect t="-45098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6021140" y="1235203"/>
                  <a:ext cx="109581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140" y="1235203"/>
                  <a:ext cx="1095813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4469" t="-45098" r="-31844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ixaDeTexto 4"/>
            <p:cNvSpPr txBox="1"/>
            <p:nvPr/>
          </p:nvSpPr>
          <p:spPr>
            <a:xfrm>
              <a:off x="2058374" y="1206766"/>
              <a:ext cx="3044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ser um vetor, a soma precisa ser  comutativa: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12129" y="764270"/>
            <a:ext cx="636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Grandeza vetorial em 3D: tem intensidade, direção e sentido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9194" y="1498944"/>
            <a:ext cx="485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e massa não são grandeza vetoriais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número real é uma grandeza vetorial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799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8.3 Grandezas Rotacionais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FC901D0-2FCB-4037-A734-3963CD904BDE}"/>
                  </a:ext>
                </a:extLst>
              </p:cNvPr>
              <p:cNvSpPr txBox="1"/>
              <p:nvPr/>
            </p:nvSpPr>
            <p:spPr>
              <a:xfrm>
                <a:off x="1758819" y="3569161"/>
                <a:ext cx="2504212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FC901D0-2FCB-4037-A734-3963CD90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19" y="3569161"/>
                <a:ext cx="2504212" cy="312458"/>
              </a:xfrm>
              <a:prstGeom prst="rect">
                <a:avLst/>
              </a:prstGeom>
              <a:blipFill>
                <a:blip r:embed="rId4"/>
                <a:stretch>
                  <a:fillRect l="-1951" r="-732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3EDDC42-A34C-46BC-89FB-4A3E110A5E90}"/>
                  </a:ext>
                </a:extLst>
              </p:cNvPr>
              <p:cNvSpPr txBox="1"/>
              <p:nvPr/>
            </p:nvSpPr>
            <p:spPr>
              <a:xfrm>
                <a:off x="823600" y="2210867"/>
                <a:ext cx="7715281" cy="40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como uma rotação de um ângulo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torno do eixo 1 e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3EDDC42-A34C-46BC-89FB-4A3E110A5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00" y="2210867"/>
                <a:ext cx="7715281" cy="404791"/>
              </a:xfrm>
              <a:prstGeom prst="rect">
                <a:avLst/>
              </a:prstGeom>
              <a:blipFill>
                <a:blip r:embed="rId5"/>
                <a:stretch>
                  <a:fillRect l="-63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316410A-2032-43EB-A62F-C716119B9A11}"/>
                  </a:ext>
                </a:extLst>
              </p:cNvPr>
              <p:cNvSpPr txBox="1"/>
              <p:nvPr/>
            </p:nvSpPr>
            <p:spPr>
              <a:xfrm>
                <a:off x="1422122" y="2615474"/>
                <a:ext cx="7429269" cy="40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como uma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rotação</a:t>
                </a:r>
                <a:r>
                  <a:rPr lang="pt-BR" dirty="0"/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um ângulo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torno do eixo 2 ≠ eixo 1 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316410A-2032-43EB-A62F-C716119B9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22" y="2615474"/>
                <a:ext cx="7429269" cy="404791"/>
              </a:xfrm>
              <a:prstGeom prst="rect">
                <a:avLst/>
              </a:prstGeom>
              <a:blipFill>
                <a:blip r:embed="rId6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79C181AA-B83E-4325-8395-6FC421DA2558}"/>
              </a:ext>
            </a:extLst>
          </p:cNvPr>
          <p:cNvSpPr txBox="1"/>
          <p:nvPr/>
        </p:nvSpPr>
        <p:spPr>
          <a:xfrm>
            <a:off x="776535" y="3118171"/>
            <a:ext cx="422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fácil verificar (próximo slide!) que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1DB0F8-D121-4EDD-96D3-C124EEDFCA06}"/>
              </a:ext>
            </a:extLst>
          </p:cNvPr>
          <p:cNvSpPr txBox="1"/>
          <p:nvPr/>
        </p:nvSpPr>
        <p:spPr>
          <a:xfrm>
            <a:off x="823600" y="4020673"/>
            <a:ext cx="54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significa que as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rotações finitas não são vetores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apesar de terem módulo, direção e sentido</a:t>
            </a:r>
          </a:p>
        </p:txBody>
      </p:sp>
    </p:spTree>
    <p:extLst>
      <p:ext uri="{BB962C8B-B14F-4D97-AF65-F5344CB8AC3E}">
        <p14:creationId xmlns:p14="http://schemas.microsoft.com/office/powerpoint/2010/main" val="4003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9318" y="402321"/>
            <a:ext cx="8207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Cap. VIII -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trigomonetria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os da lista 5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Próximo questionário – trigonometria 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  - cinemática rotacional – entrega dia 08/10.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060D-338F-4F71-85F7-9A8A5D3A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65285"/>
            <a:ext cx="2810435" cy="331402"/>
          </a:xfrm>
        </p:spPr>
        <p:txBody>
          <a:bodyPr>
            <a:noAutofit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26062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11131" b="56535"/>
          <a:stretch/>
        </p:blipFill>
        <p:spPr>
          <a:xfrm>
            <a:off x="-56093" y="770021"/>
            <a:ext cx="4788372" cy="38425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45292" r="11131" b="7469"/>
          <a:stretch/>
        </p:blipFill>
        <p:spPr>
          <a:xfrm>
            <a:off x="4572609" y="625641"/>
            <a:ext cx="4571391" cy="39869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57990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Deslocamentos rotacionais finitos e infinitesimais</a:t>
            </a:r>
          </a:p>
        </p:txBody>
      </p:sp>
    </p:spTree>
    <p:extLst>
      <p:ext uri="{BB962C8B-B14F-4D97-AF65-F5344CB8AC3E}">
        <p14:creationId xmlns:p14="http://schemas.microsoft.com/office/powerpoint/2010/main" val="440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382" y="567890"/>
            <a:ext cx="832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soma de rotações infinitesimais é comutativa, mesmo que o eixo não seja fixo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Agrupar 26"/>
          <p:cNvGrpSpPr/>
          <p:nvPr/>
        </p:nvGrpSpPr>
        <p:grpSpPr>
          <a:xfrm>
            <a:off x="3598312" y="1080346"/>
            <a:ext cx="1714518" cy="1584803"/>
            <a:chOff x="4754531" y="1267119"/>
            <a:chExt cx="1714518" cy="1584803"/>
          </a:xfrm>
        </p:grpSpPr>
        <p:grpSp>
          <p:nvGrpSpPr>
            <p:cNvPr id="9" name="Agrupar 8"/>
            <p:cNvGrpSpPr/>
            <p:nvPr/>
          </p:nvGrpSpPr>
          <p:grpSpPr>
            <a:xfrm>
              <a:off x="5005513" y="1267119"/>
              <a:ext cx="1463536" cy="1584803"/>
              <a:chOff x="39472" y="1026037"/>
              <a:chExt cx="1463536" cy="1584803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 flipH="1" flipV="1">
                <a:off x="510318" y="1104595"/>
                <a:ext cx="1" cy="918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 flipV="1">
                <a:off x="510317" y="2023451"/>
                <a:ext cx="992691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39472" y="2306679"/>
                    <a:ext cx="179984" cy="25187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2" y="2306679"/>
                    <a:ext cx="179984" cy="2518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3333" r="-30000" b="-380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Conector de Seta Reta 12"/>
              <p:cNvCxnSpPr/>
              <p:nvPr/>
            </p:nvCxnSpPr>
            <p:spPr>
              <a:xfrm flipH="1">
                <a:off x="222051" y="2021546"/>
                <a:ext cx="290862" cy="589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6" name="CaixaDe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2" r="-18519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/>
                  <p:cNvSpPr txBox="1"/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9" name="CaixaDeTexto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82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Conector de Seta Reta 19"/>
              <p:cNvCxnSpPr/>
              <p:nvPr/>
            </p:nvCxnSpPr>
            <p:spPr>
              <a:xfrm>
                <a:off x="497140" y="1564023"/>
                <a:ext cx="619272" cy="186753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ipse 20"/>
              <p:cNvSpPr/>
              <p:nvPr/>
            </p:nvSpPr>
            <p:spPr>
              <a:xfrm>
                <a:off x="1048016" y="1710372"/>
                <a:ext cx="100256" cy="96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4754531" y="1630818"/>
              <a:ext cx="1436720" cy="47738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 flipV="1">
            <a:off x="6160996" y="1140103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012912" y="794568"/>
                <a:ext cx="8036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𝑣𝑒𝑡𝑜𝑟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912" y="794568"/>
                <a:ext cx="80368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/>
          <p:cNvGrpSpPr/>
          <p:nvPr/>
        </p:nvGrpSpPr>
        <p:grpSpPr>
          <a:xfrm rot="21202159">
            <a:off x="4003722" y="1291368"/>
            <a:ext cx="1098152" cy="769756"/>
            <a:chOff x="6414753" y="2268868"/>
            <a:chExt cx="803682" cy="683719"/>
          </a:xfrm>
        </p:grpSpPr>
        <p:sp>
          <p:nvSpPr>
            <p:cNvPr id="30" name="Arco 29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de Seta Reta 31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/>
          <p:cNvSpPr txBox="1"/>
          <p:nvPr/>
        </p:nvSpPr>
        <p:spPr>
          <a:xfrm>
            <a:off x="6871842" y="999428"/>
            <a:ext cx="132219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4322735" y="2459708"/>
            <a:ext cx="474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vetor aponta perpendicularmente ao plano de rotação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49356" y="2860454"/>
            <a:ext cx="288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 aceleração angular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563012" y="3379797"/>
            <a:ext cx="34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/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blipFill>
                <a:blip r:embed="rId11"/>
                <a:stretch>
                  <a:fillRect l="-237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9" y="1706315"/>
            <a:ext cx="722183" cy="7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6" grpId="0" animBg="1"/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Rotação com aceleração constante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2879" y="4995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Movimentos mais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Aceleração angular nula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blipFill>
                <a:blip r:embed="rId2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>
            <a:off x="3701491" y="999392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3049" y="919672"/>
            <a:ext cx="72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08421" y="886118"/>
            <a:ext cx="398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apenas aceleração centrípeta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Aceleração angular constante em torno de eixo fixo; usando Oz como eixo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blipFill>
                <a:blip r:embed="rId3"/>
                <a:stretch>
                  <a:fillRect l="-607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Corresponde ao movimento de translação com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e>
                    </m:acc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blipFill>
                <a:blip r:embed="rId4"/>
                <a:stretch>
                  <a:fillRect l="-840" t="-15873" b="-253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945843" y="2238445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blipFill>
                <a:blip r:embed="rId8"/>
                <a:stretch>
                  <a:fillRect l="-1521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blipFill>
                <a:blip r:embed="rId9"/>
                <a:stretch>
                  <a:fillRect l="-1521" r="-1901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749396" y="2917901"/>
                <a:ext cx="27509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𝑙𝑜𝑔𝑜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96" y="2917901"/>
                <a:ext cx="2750945" cy="276999"/>
              </a:xfrm>
              <a:prstGeom prst="rect">
                <a:avLst/>
              </a:prstGeom>
              <a:blipFill>
                <a:blip r:embed="rId10"/>
                <a:stretch>
                  <a:fillRect l="-665" t="-4444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1975105" y="3568748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Direita 19"/>
          <p:cNvSpPr/>
          <p:nvPr/>
        </p:nvSpPr>
        <p:spPr>
          <a:xfrm>
            <a:off x="5543702" y="364846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Relações entre as variáreis lineares e angulares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482123"/>
            <a:ext cx="290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𝑎𝑟𝑐𝑜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blipFill>
                <a:blip r:embed="rId2"/>
                <a:stretch>
                  <a:fillRect l="-1220" r="-2033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947449" y="482123"/>
                <a:ext cx="1565813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𝑟𝑎𝑑𝑖𝑎𝑛𝑜𝑠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482123"/>
                <a:ext cx="1565813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9404" y="893001"/>
                <a:ext cx="91954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4" y="893001"/>
                <a:ext cx="91954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1482620" y="105101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63847" y="983904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47" y="983904"/>
                <a:ext cx="798937" cy="246221"/>
              </a:xfrm>
              <a:prstGeom prst="rect">
                <a:avLst/>
              </a:prstGeom>
              <a:blipFill>
                <a:blip r:embed="rId5"/>
                <a:stretch>
                  <a:fillRect l="-3053" r="-152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12770" y="881738"/>
                <a:ext cx="26705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𝑡𝑎𝑛𝑔𝑒𝑛𝑐𝑖𝑎𝑙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70" y="881738"/>
                <a:ext cx="2670539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459113" y="909106"/>
                <a:ext cx="244425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𝑎𝑛𝑔𝑢𝑙𝑎𝑟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13" y="909106"/>
                <a:ext cx="2444259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8381" y="1516842"/>
                <a:ext cx="254512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𝑑𝑖𝑓𝑒𝑟𝑒𝑛𝑐𝑖𝑎𝑛𝑑𝑜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1" y="1516842"/>
                <a:ext cx="2545120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2956981" y="162748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blipFill>
                <a:blip r:embed="rId9"/>
                <a:stretch>
                  <a:fillRect l="-2344" r="-1563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/>
          <p:cNvGrpSpPr/>
          <p:nvPr/>
        </p:nvGrpSpPr>
        <p:grpSpPr>
          <a:xfrm rot="18876939">
            <a:off x="1233243" y="2279624"/>
            <a:ext cx="377754" cy="343113"/>
            <a:chOff x="6370635" y="2666709"/>
            <a:chExt cx="377754" cy="343113"/>
          </a:xfrm>
        </p:grpSpPr>
        <p:cxnSp>
          <p:nvCxnSpPr>
            <p:cNvPr id="31" name="Conector de Seta Reta 3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/>
          <p:cNvGrpSpPr/>
          <p:nvPr/>
        </p:nvGrpSpPr>
        <p:grpSpPr>
          <a:xfrm>
            <a:off x="313618" y="2023100"/>
            <a:ext cx="1687897" cy="1556153"/>
            <a:chOff x="1333209" y="2665149"/>
            <a:chExt cx="1687897" cy="1556153"/>
          </a:xfrm>
        </p:grpSpPr>
        <p:grpSp>
          <p:nvGrpSpPr>
            <p:cNvPr id="15" name="Agrupar 14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17" name="Conector de Seta Reta 16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aixaDeTexto 25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Elipse 2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de Seta Reta 29"/>
            <p:cNvCxnSpPr>
              <a:endCxn id="29" idx="7"/>
            </p:cNvCxnSpPr>
            <p:nvPr/>
          </p:nvCxnSpPr>
          <p:spPr>
            <a:xfrm flipV="1">
              <a:off x="2028416" y="3345920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1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o 39"/>
            <p:cNvSpPr/>
            <p:nvPr/>
          </p:nvSpPr>
          <p:spPr>
            <a:xfrm rot="1938108">
              <a:off x="2121689" y="3495245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1262126" y="1986851"/>
            <a:ext cx="165959" cy="1247775"/>
            <a:chOff x="2281717" y="2628900"/>
            <a:chExt cx="165959" cy="1247775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2426553" y="2628900"/>
              <a:ext cx="0" cy="12477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o 43"/>
            <p:cNvSpPr/>
            <p:nvPr/>
          </p:nvSpPr>
          <p:spPr>
            <a:xfrm rot="18795754">
              <a:off x="2295674" y="3173243"/>
              <a:ext cx="159394" cy="144610"/>
            </a:xfrm>
            <a:prstGeom prst="arc">
              <a:avLst>
                <a:gd name="adj1" fmla="val 15146359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blipFill>
                <a:blip r:embed="rId15"/>
                <a:stretch>
                  <a:fillRect l="-8333" t="-19355" r="-47222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blipFill>
                <a:blip r:embed="rId17"/>
                <a:stretch>
                  <a:fillRect l="-270" t="-45652" r="-15135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blipFill>
                <a:blip r:embed="rId18"/>
                <a:stretch>
                  <a:fillRect t="-48889" r="-13151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5226264" y="2307458"/>
                <a:ext cx="36009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latin typeface="Cambria Math" panose="02040503050406030204" pitchFamily="18" charset="0"/>
                        </a:rPr>
                        <m:t>𝐌𝐂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𝑝𝑎𝑟𝑡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𝑐𝑢𝑙𝑎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64" y="2307458"/>
                <a:ext cx="3600986" cy="246221"/>
              </a:xfrm>
              <a:prstGeom prst="rect">
                <a:avLst/>
              </a:prstGeom>
              <a:blipFill>
                <a:blip r:embed="rId19"/>
                <a:stretch>
                  <a:fillRect l="-677" t="-40000" r="-4907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6144883" y="3826086"/>
            <a:ext cx="171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da cadeia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o vetor unitário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está mudando de direção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blipFill>
                <a:blip r:embed="rId22"/>
                <a:stretch>
                  <a:fillRect l="-1043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0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2" grpId="0" animBg="1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35759" y="1353986"/>
                <a:ext cx="3873303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9" y="1353986"/>
                <a:ext cx="3873303" cy="619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4469587" y="1543507"/>
            <a:ext cx="299078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Uau! Então simplifica tudo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4201" y="2130858"/>
                <a:ext cx="3263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1" y="2130858"/>
                <a:ext cx="3263714" cy="276999"/>
              </a:xfrm>
              <a:prstGeom prst="rect">
                <a:avLst/>
              </a:prstGeom>
              <a:blipFill>
                <a:blip r:embed="rId5"/>
                <a:stretch>
                  <a:fillRect l="-4291" t="-48889" r="-6903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𝑐𝑜𝑚𝑜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𝑡𝑒𝑚𝑜𝑠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blipFill>
                <a:blip r:embed="rId6"/>
                <a:stretch>
                  <a:fillRect l="-244" r="-244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20820" y="2752626"/>
                <a:ext cx="1831847" cy="55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2752626"/>
                <a:ext cx="1831847" cy="558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39360" y="2883857"/>
            <a:ext cx="492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tangencial + aceleração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centrípeta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46260" y="2514525"/>
            <a:ext cx="504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indica que o vetor aponta para o centro </a:t>
            </a:r>
          </a:p>
        </p:txBody>
      </p:sp>
      <p:sp>
        <p:nvSpPr>
          <p:cNvPr id="11" name="Seta para a Direita 10"/>
          <p:cNvSpPr/>
          <p:nvPr/>
        </p:nvSpPr>
        <p:spPr>
          <a:xfrm rot="5239007">
            <a:off x="1437694" y="2746466"/>
            <a:ext cx="202951" cy="1310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3885224" y="3651966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blipFill>
                <a:blip r:embed="rId9"/>
                <a:stretch>
                  <a:fillRect l="-2410" t="-4444" r="-1205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6038031" y="3531709"/>
            <a:ext cx="245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seção 4.5 HRK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1559" y="4179561"/>
                <a:ext cx="8350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 corpo rígido em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rotação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velocidades tangenciais em diferentes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posições (raios diferentes) são diferentes, mas todos os pontos giram com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mesma velocidade angular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9" y="4179561"/>
                <a:ext cx="8350161" cy="584775"/>
              </a:xfrm>
              <a:prstGeom prst="rect">
                <a:avLst/>
              </a:prstGeom>
              <a:blipFill>
                <a:blip r:embed="rId11"/>
                <a:stretch>
                  <a:fillRect l="-365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FA63494-522D-43D6-8D41-E3E025070241}"/>
              </a:ext>
            </a:extLst>
          </p:cNvPr>
          <p:cNvGrpSpPr/>
          <p:nvPr/>
        </p:nvGrpSpPr>
        <p:grpSpPr>
          <a:xfrm>
            <a:off x="5770768" y="379164"/>
            <a:ext cx="2845586" cy="933418"/>
            <a:chOff x="5770768" y="379164"/>
            <a:chExt cx="2845586" cy="933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/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 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A89D8A8-F127-4DDA-9203-30EA2B83BD33}"/>
                </a:ext>
              </a:extLst>
            </p:cNvPr>
            <p:cNvSpPr txBox="1"/>
            <p:nvPr/>
          </p:nvSpPr>
          <p:spPr>
            <a:xfrm>
              <a:off x="6031006" y="379164"/>
              <a:ext cx="2073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slide anterior: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A8DD40A-D159-4C6C-B57B-2427965B46AA}"/>
              </a:ext>
            </a:extLst>
          </p:cNvPr>
          <p:cNvGrpSpPr/>
          <p:nvPr/>
        </p:nvGrpSpPr>
        <p:grpSpPr>
          <a:xfrm>
            <a:off x="0" y="3424803"/>
            <a:ext cx="2506791" cy="754759"/>
            <a:chOff x="0" y="3424803"/>
            <a:chExt cx="2506791" cy="75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Balão de Fala: Retângulo 18">
              <a:extLst>
                <a:ext uri="{FF2B5EF4-FFF2-40B4-BE49-F238E27FC236}">
                  <a16:creationId xmlns:a16="http://schemas.microsoft.com/office/drawing/2014/main" id="{EB99400E-35EC-4F97-B8F6-BC69FFD36D80}"/>
                </a:ext>
              </a:extLst>
            </p:cNvPr>
            <p:cNvSpPr/>
            <p:nvPr/>
          </p:nvSpPr>
          <p:spPr>
            <a:xfrm>
              <a:off x="0" y="3507384"/>
              <a:ext cx="1218781" cy="672178"/>
            </a:xfrm>
            <a:prstGeom prst="wedgeRectCallout">
              <a:avLst>
                <a:gd name="adj1" fmla="val 83894"/>
                <a:gd name="adj2" fmla="val -741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Módulo da aceleração radial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0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 animBg="1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4172748" y="122265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3"/>
                  <a:stretch>
                    <a:fillRect t="-23333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Agrupar 1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3" name="Conector de Seta Reta 2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de Seta Reta 3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onector de Seta Reta 26"/>
            <p:cNvCxnSpPr>
              <a:endCxn id="7" idx="7"/>
            </p:cNvCxnSpPr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ector de Seta Reta 29"/>
          <p:cNvCxnSpPr/>
          <p:nvPr/>
        </p:nvCxnSpPr>
        <p:spPr>
          <a:xfrm flipH="1" flipV="1">
            <a:off x="3674127" y="1895949"/>
            <a:ext cx="493215" cy="84864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 flipV="1">
            <a:off x="3273113" y="2271870"/>
            <a:ext cx="905043" cy="4727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>
            <a:off x="3202005" y="2769502"/>
            <a:ext cx="970743" cy="52346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3652244" y="2757146"/>
            <a:ext cx="520504" cy="99697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4178156" y="2769702"/>
            <a:ext cx="572282" cy="94631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4178156" y="2763674"/>
            <a:ext cx="1034695" cy="40685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blipFill>
                <a:blip r:embed="rId4"/>
                <a:stretch>
                  <a:fillRect t="-20000" r="-9459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blipFill>
                <a:blip r:embed="rId5"/>
                <a:stretch>
                  <a:fillRect t="-13514" r="-13889" b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blipFill>
                <a:blip r:embed="rId6"/>
                <a:stretch>
                  <a:fillRect t="-16667" r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blipFill>
                <a:blip r:embed="rId7"/>
                <a:stretch>
                  <a:fillRect t="-20588" r="-11111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blipFill>
                <a:blip r:embed="rId8"/>
                <a:stretch>
                  <a:fillRect t="-16667" r="-1095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blipFill>
                <a:blip r:embed="rId9"/>
                <a:stretch>
                  <a:fillRect t="-19355" r="-14493" b="-161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/>
          <p:cNvGrpSpPr/>
          <p:nvPr/>
        </p:nvGrpSpPr>
        <p:grpSpPr>
          <a:xfrm rot="6855759">
            <a:off x="3411197" y="3894942"/>
            <a:ext cx="761419" cy="685237"/>
            <a:chOff x="6370635" y="2666709"/>
            <a:chExt cx="377754" cy="343113"/>
          </a:xfrm>
        </p:grpSpPr>
        <p:cxnSp>
          <p:nvCxnSpPr>
            <p:cNvPr id="45" name="Conector de Seta Reta 44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blipFill>
                <a:blip r:embed="rId10"/>
                <a:stretch>
                  <a:fillRect t="-19355" r="-1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blipFill>
                <a:blip r:embed="rId11"/>
                <a:stretch>
                  <a:fillRect t="-20000" r="-1304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Agrupar 64"/>
          <p:cNvGrpSpPr/>
          <p:nvPr/>
        </p:nvGrpSpPr>
        <p:grpSpPr>
          <a:xfrm rot="3317505">
            <a:off x="4868158" y="3503462"/>
            <a:ext cx="761419" cy="685237"/>
            <a:chOff x="6370635" y="2666709"/>
            <a:chExt cx="377754" cy="343113"/>
          </a:xfrm>
        </p:grpSpPr>
        <p:cxnSp>
          <p:nvCxnSpPr>
            <p:cNvPr id="66" name="Conector de Seta Reta 65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de Seta Reta 6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blipFill>
                <a:blip r:embed="rId12"/>
                <a:stretch>
                  <a:fillRect t="-19355" r="-11268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blipFill>
                <a:blip r:embed="rId13"/>
                <a:stretch>
                  <a:fillRect t="-23333" r="-1449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Agrupar 69"/>
          <p:cNvGrpSpPr/>
          <p:nvPr/>
        </p:nvGrpSpPr>
        <p:grpSpPr>
          <a:xfrm rot="1212667">
            <a:off x="5298920" y="2647664"/>
            <a:ext cx="761419" cy="685237"/>
            <a:chOff x="6370635" y="2666709"/>
            <a:chExt cx="377754" cy="343113"/>
          </a:xfrm>
        </p:grpSpPr>
        <p:cxnSp>
          <p:nvCxnSpPr>
            <p:cNvPr id="71" name="Conector de Seta Reta 7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de Seta Reta 7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/>
          <p:cNvGrpSpPr/>
          <p:nvPr/>
        </p:nvGrpSpPr>
        <p:grpSpPr>
          <a:xfrm>
            <a:off x="4165943" y="1661779"/>
            <a:ext cx="2010909" cy="1095367"/>
            <a:chOff x="4165943" y="1661779"/>
            <a:chExt cx="2010909" cy="1095367"/>
          </a:xfrm>
        </p:grpSpPr>
        <p:cxnSp>
          <p:nvCxnSpPr>
            <p:cNvPr id="43" name="Conector de Seta Reta 42"/>
            <p:cNvCxnSpPr/>
            <p:nvPr/>
          </p:nvCxnSpPr>
          <p:spPr>
            <a:xfrm flipV="1">
              <a:off x="4165943" y="2446215"/>
              <a:ext cx="1008512" cy="31093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blipFill>
                  <a:blip r:embed="rId14"/>
                  <a:stretch>
                    <a:fillRect t="-19048" r="-92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ixaDeTexto 73"/>
                <p:cNvSpPr txBox="1"/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4" name="CaixaDe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blipFill>
                  <a:blip r:embed="rId15"/>
                  <a:stretch>
                    <a:fillRect t="-16216" r="-12500" b="-81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Agrupar 74"/>
            <p:cNvGrpSpPr/>
            <p:nvPr/>
          </p:nvGrpSpPr>
          <p:grpSpPr>
            <a:xfrm rot="20294163">
              <a:off x="5019900" y="1661779"/>
              <a:ext cx="761419" cy="685237"/>
              <a:chOff x="6370635" y="2666709"/>
              <a:chExt cx="377754" cy="343113"/>
            </a:xfrm>
          </p:grpSpPr>
          <p:cxnSp>
            <p:nvCxnSpPr>
              <p:cNvPr id="76" name="Conector de Seta Reta 75"/>
              <p:cNvCxnSpPr/>
              <p:nvPr/>
            </p:nvCxnSpPr>
            <p:spPr>
              <a:xfrm>
                <a:off x="6370635" y="3003331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de Seta Reta 76"/>
              <p:cNvCxnSpPr/>
              <p:nvPr/>
            </p:nvCxnSpPr>
            <p:spPr>
              <a:xfrm flipV="1">
                <a:off x="6370635" y="2666709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Agrupar 4"/>
          <p:cNvGrpSpPr/>
          <p:nvPr/>
        </p:nvGrpSpPr>
        <p:grpSpPr>
          <a:xfrm>
            <a:off x="2784339" y="734155"/>
            <a:ext cx="3370927" cy="3647785"/>
            <a:chOff x="1333209" y="2665149"/>
            <a:chExt cx="1687897" cy="1809733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2665149"/>
              <a:ext cx="1687897" cy="1809733"/>
              <a:chOff x="-184889" y="1026037"/>
              <a:chExt cx="1687897" cy="180973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H="1" flipV="1">
                <a:off x="510319" y="1104596"/>
                <a:ext cx="12934" cy="17311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0" name="Agrupar 79"/>
          <p:cNvGrpSpPr/>
          <p:nvPr/>
        </p:nvGrpSpPr>
        <p:grpSpPr>
          <a:xfrm rot="20077527">
            <a:off x="3765355" y="100099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ixaDeTexto 81"/>
                <p:cNvSpPr txBox="1"/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2" name="CaixaDeTexto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11"/>
                  <a:stretch>
                    <a:fillRect t="-20000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Agrupar 82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85" name="Conector de Seta Reta 84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de Seta Reta 85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Conector de Seta Reta 83"/>
            <p:cNvCxnSpPr/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Agrupar 51"/>
          <p:cNvGrpSpPr/>
          <p:nvPr/>
        </p:nvGrpSpPr>
        <p:grpSpPr>
          <a:xfrm rot="14306642">
            <a:off x="2816459" y="1422360"/>
            <a:ext cx="761419" cy="685237"/>
            <a:chOff x="6370635" y="2666709"/>
            <a:chExt cx="377754" cy="343113"/>
          </a:xfrm>
        </p:grpSpPr>
        <p:cxnSp>
          <p:nvCxnSpPr>
            <p:cNvPr id="53" name="Conector de Seta Reta 5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Agrupar 61"/>
          <p:cNvGrpSpPr/>
          <p:nvPr/>
        </p:nvGrpSpPr>
        <p:grpSpPr>
          <a:xfrm rot="9090221">
            <a:off x="2644662" y="3421369"/>
            <a:ext cx="761419" cy="685237"/>
            <a:chOff x="6370635" y="2666709"/>
            <a:chExt cx="377754" cy="343113"/>
          </a:xfrm>
        </p:grpSpPr>
        <p:cxnSp>
          <p:nvCxnSpPr>
            <p:cNvPr id="63" name="Conector de Seta Reta 6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6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/>
          <p:cNvGrpSpPr/>
          <p:nvPr/>
        </p:nvGrpSpPr>
        <p:grpSpPr>
          <a:xfrm rot="12420029">
            <a:off x="2396722" y="2051129"/>
            <a:ext cx="761419" cy="685237"/>
            <a:chOff x="6370635" y="2666709"/>
            <a:chExt cx="377754" cy="343113"/>
          </a:xfrm>
        </p:grpSpPr>
        <p:cxnSp>
          <p:nvCxnSpPr>
            <p:cNvPr id="58" name="Conector de Seta Reta 57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58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6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5" grpId="0"/>
      <p:bldP spid="56" grpId="0"/>
      <p:bldP spid="60" grpId="0"/>
      <p:bldP spid="61" grpId="0"/>
      <p:bldP spid="41" grpId="0"/>
      <p:bldP spid="42" grpId="0"/>
      <p:bldP spid="48" grpId="0"/>
      <p:bldP spid="49" grpId="0"/>
      <p:bldP spid="68" grpId="0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18876939">
            <a:off x="957288" y="1597658"/>
            <a:ext cx="377754" cy="343113"/>
            <a:chOff x="6370635" y="2666709"/>
            <a:chExt cx="377754" cy="343113"/>
          </a:xfrm>
        </p:grpSpPr>
        <p:cxnSp>
          <p:nvCxnSpPr>
            <p:cNvPr id="3" name="Conector de Seta Reta 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37663" y="1341134"/>
            <a:ext cx="1687897" cy="1556153"/>
            <a:chOff x="1333209" y="2665149"/>
            <a:chExt cx="1687897" cy="1556153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>
              <a:endCxn id="7" idx="7"/>
            </p:cNvCxnSpPr>
            <p:nvPr/>
          </p:nvCxnSpPr>
          <p:spPr>
            <a:xfrm flipV="1">
              <a:off x="2028416" y="3345920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1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o 9"/>
            <p:cNvSpPr/>
            <p:nvPr/>
          </p:nvSpPr>
          <p:spPr>
            <a:xfrm rot="1938108">
              <a:off x="2121689" y="3495245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986171" y="1304885"/>
            <a:ext cx="165959" cy="1247775"/>
            <a:chOff x="2281717" y="2628900"/>
            <a:chExt cx="165959" cy="124777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2426553" y="2628900"/>
              <a:ext cx="0" cy="12477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o 17"/>
            <p:cNvSpPr/>
            <p:nvPr/>
          </p:nvSpPr>
          <p:spPr>
            <a:xfrm rot="18795754">
              <a:off x="2295674" y="3173243"/>
              <a:ext cx="159394" cy="144610"/>
            </a:xfrm>
            <a:prstGeom prst="arc">
              <a:avLst>
                <a:gd name="adj1" fmla="val 15146359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256750" y="1850013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50" y="1850013"/>
                <a:ext cx="214995" cy="184666"/>
              </a:xfrm>
              <a:prstGeom prst="rect">
                <a:avLst/>
              </a:prstGeom>
              <a:blipFill>
                <a:blip r:embed="rId15"/>
                <a:stretch>
                  <a:fillRect l="-8571" t="-19355" r="-5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50072" y="1582973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2" y="1582973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1861504" y="1354743"/>
            <a:ext cx="1687897" cy="1556153"/>
            <a:chOff x="1333209" y="2665149"/>
            <a:chExt cx="1687897" cy="1556153"/>
          </a:xfrm>
        </p:grpSpPr>
        <p:grpSp>
          <p:nvGrpSpPr>
            <p:cNvPr id="26" name="Agrupar 25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31" name="Conector de Seta Reta 30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de Seta Reta 3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aixaDeTexto 3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aixaDeTexto 3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aixaDeTexto 34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Elipse 2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/>
            <p:cNvCxnSpPr/>
            <p:nvPr/>
          </p:nvCxnSpPr>
          <p:spPr>
            <a:xfrm flipV="1">
              <a:off x="2028416" y="3275794"/>
              <a:ext cx="291719" cy="39922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275947" y="3364795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947" y="3364795"/>
                  <a:ext cx="200376" cy="210507"/>
                </a:xfrm>
                <a:prstGeom prst="rect">
                  <a:avLst/>
                </a:prstGeom>
                <a:blipFill>
                  <a:blip r:embed="rId17"/>
                  <a:stretch>
                    <a:fillRect l="-21212" r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Arco 29"/>
            <p:cNvSpPr/>
            <p:nvPr/>
          </p:nvSpPr>
          <p:spPr>
            <a:xfrm rot="1938108">
              <a:off x="2090892" y="3481813"/>
              <a:ext cx="190057" cy="257798"/>
            </a:xfrm>
            <a:prstGeom prst="arc">
              <a:avLst>
                <a:gd name="adj1" fmla="val 13870420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963433" y="1806013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433" y="1806013"/>
                <a:ext cx="214995" cy="184666"/>
              </a:xfrm>
              <a:prstGeom prst="rect">
                <a:avLst/>
              </a:prstGeom>
              <a:blipFill>
                <a:blip r:embed="rId18"/>
                <a:stretch>
                  <a:fillRect l="-8571" t="-19355" r="-5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573913" y="1596582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913" y="1596582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Agrupar 42"/>
          <p:cNvGrpSpPr/>
          <p:nvPr/>
        </p:nvGrpSpPr>
        <p:grpSpPr>
          <a:xfrm rot="16200000">
            <a:off x="4100185" y="1532169"/>
            <a:ext cx="377754" cy="343113"/>
            <a:chOff x="6370635" y="2666709"/>
            <a:chExt cx="377754" cy="343113"/>
          </a:xfrm>
        </p:grpSpPr>
        <p:cxnSp>
          <p:nvCxnSpPr>
            <p:cNvPr id="44" name="Conector de Seta Reta 43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Agrupar 45"/>
          <p:cNvGrpSpPr/>
          <p:nvPr/>
        </p:nvGrpSpPr>
        <p:grpSpPr>
          <a:xfrm>
            <a:off x="3765411" y="1359551"/>
            <a:ext cx="1687897" cy="1556153"/>
            <a:chOff x="1333209" y="2665149"/>
            <a:chExt cx="1687897" cy="1556153"/>
          </a:xfrm>
        </p:grpSpPr>
        <p:grpSp>
          <p:nvGrpSpPr>
            <p:cNvPr id="47" name="Agrupar 46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52" name="Conector de Seta Reta 51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de Seta Reta 52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CaixaDeTexto 54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CaixaDeTexto 55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Elipse 47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9" name="Conector de Seta Reta 48"/>
            <p:cNvCxnSpPr>
              <a:endCxn id="48" idx="0"/>
            </p:cNvCxnSpPr>
            <p:nvPr/>
          </p:nvCxnSpPr>
          <p:spPr>
            <a:xfrm flipV="1">
              <a:off x="2028416" y="3195728"/>
              <a:ext cx="1" cy="47929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2199088" y="3385653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9088" y="3385653"/>
                  <a:ext cx="200376" cy="210507"/>
                </a:xfrm>
                <a:prstGeom prst="rect">
                  <a:avLst/>
                </a:prstGeom>
                <a:blipFill>
                  <a:blip r:embed="rId19"/>
                  <a:stretch>
                    <a:fillRect l="-24242" r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476527" y="1619360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527" y="1619360"/>
                <a:ext cx="214995" cy="184666"/>
              </a:xfrm>
              <a:prstGeom prst="rect">
                <a:avLst/>
              </a:prstGeom>
              <a:blipFill>
                <a:blip r:embed="rId20"/>
                <a:stretch>
                  <a:fillRect l="-8333" t="-23333" r="-47222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3936739" y="1661834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739" y="1661834"/>
                <a:ext cx="211660" cy="184666"/>
              </a:xfrm>
              <a:prstGeom prst="rect">
                <a:avLst/>
              </a:prstGeom>
              <a:blipFill>
                <a:blip r:embed="rId21"/>
                <a:stretch>
                  <a:fillRect l="-11429" t="-23333" r="-4857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ctor Angulado 60"/>
          <p:cNvCxnSpPr/>
          <p:nvPr/>
        </p:nvCxnSpPr>
        <p:spPr>
          <a:xfrm>
            <a:off x="4476527" y="2259663"/>
            <a:ext cx="285044" cy="103531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Agrupar 63"/>
          <p:cNvGrpSpPr/>
          <p:nvPr/>
        </p:nvGrpSpPr>
        <p:grpSpPr>
          <a:xfrm rot="8154164">
            <a:off x="7543588" y="2814204"/>
            <a:ext cx="377754" cy="343113"/>
            <a:chOff x="6370635" y="2666709"/>
            <a:chExt cx="377754" cy="343113"/>
          </a:xfrm>
        </p:grpSpPr>
        <p:cxnSp>
          <p:nvCxnSpPr>
            <p:cNvPr id="65" name="Conector de Seta Reta 64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de Seta Reta 65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Agrupar 66"/>
          <p:cNvGrpSpPr/>
          <p:nvPr/>
        </p:nvGrpSpPr>
        <p:grpSpPr>
          <a:xfrm>
            <a:off x="5669561" y="1330214"/>
            <a:ext cx="1687897" cy="1556153"/>
            <a:chOff x="1333209" y="2665149"/>
            <a:chExt cx="1687897" cy="1556153"/>
          </a:xfrm>
        </p:grpSpPr>
        <p:grpSp>
          <p:nvGrpSpPr>
            <p:cNvPr id="68" name="Agrupar 67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73" name="Conector de Seta Reta 72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de Seta Reta 73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CaixaDeTexto 74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aixaDeTexto 75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CaixaDeTexto 76"/>
                  <p:cNvSpPr txBox="1"/>
                  <p:nvPr/>
                </p:nvSpPr>
                <p:spPr>
                  <a:xfrm>
                    <a:off x="243561" y="160579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77" name="CaixaDeTexto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61" y="1605797"/>
                    <a:ext cx="207673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0588" t="-43478" r="-100000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Elipse 6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0" name="Conector de Seta Reta 69"/>
            <p:cNvCxnSpPr>
              <a:endCxn id="69" idx="1"/>
            </p:cNvCxnSpPr>
            <p:nvPr/>
          </p:nvCxnSpPr>
          <p:spPr>
            <a:xfrm flipH="1" flipV="1">
              <a:off x="1646716" y="3345920"/>
              <a:ext cx="381700" cy="32910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ixaDeTexto 70"/>
                <p:cNvSpPr txBox="1"/>
                <p:nvPr/>
              </p:nvSpPr>
              <p:spPr>
                <a:xfrm>
                  <a:off x="2083628" y="3362312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71" name="CaixaDeTexto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628" y="3362312"/>
                  <a:ext cx="200376" cy="210507"/>
                </a:xfrm>
                <a:prstGeom prst="rect">
                  <a:avLst/>
                </a:prstGeom>
                <a:blipFill>
                  <a:blip r:embed="rId23"/>
                  <a:stretch>
                    <a:fillRect l="-21212" r="-12121" b="-205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Arco 71"/>
            <p:cNvSpPr/>
            <p:nvPr/>
          </p:nvSpPr>
          <p:spPr>
            <a:xfrm rot="21201080">
              <a:off x="1920390" y="3527113"/>
              <a:ext cx="190057" cy="257798"/>
            </a:xfrm>
            <a:prstGeom prst="arc">
              <a:avLst>
                <a:gd name="adj1" fmla="val 13870420"/>
                <a:gd name="adj2" fmla="val 85836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7436974" y="2643842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974" y="2643842"/>
                <a:ext cx="214995" cy="184666"/>
              </a:xfrm>
              <a:prstGeom prst="rect">
                <a:avLst/>
              </a:prstGeom>
              <a:blipFill>
                <a:blip r:embed="rId24"/>
                <a:stretch>
                  <a:fillRect l="-11429" t="-23333" r="-4857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7987492" y="2906320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92" y="2906320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Agrupar 80"/>
          <p:cNvGrpSpPr/>
          <p:nvPr/>
        </p:nvGrpSpPr>
        <p:grpSpPr>
          <a:xfrm>
            <a:off x="7456103" y="1330214"/>
            <a:ext cx="1687897" cy="1556153"/>
            <a:chOff x="1333209" y="2665149"/>
            <a:chExt cx="1687897" cy="1556153"/>
          </a:xfrm>
        </p:grpSpPr>
        <p:grpSp>
          <p:nvGrpSpPr>
            <p:cNvPr id="82" name="Agrupar 81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87" name="Conector de Seta Reta 86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de Seta Reta 87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CaixaDeTexto 88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CaixaDeTexto 89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CaixaDeTexto 90"/>
                  <p:cNvSpPr txBox="1"/>
                  <p:nvPr/>
                </p:nvSpPr>
                <p:spPr>
                  <a:xfrm>
                    <a:off x="80087" y="2023451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1" name="CaixaDeTexto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87" y="2023451"/>
                    <a:ext cx="207673" cy="27699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3" name="Elipse 82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4" name="Conector de Seta Reta 83"/>
            <p:cNvCxnSpPr>
              <a:endCxn id="83" idx="3"/>
            </p:cNvCxnSpPr>
            <p:nvPr/>
          </p:nvCxnSpPr>
          <p:spPr>
            <a:xfrm flipH="1">
              <a:off x="1646716" y="3675022"/>
              <a:ext cx="381700" cy="3960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2076969" y="3391793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969" y="3391793"/>
                  <a:ext cx="200376" cy="210507"/>
                </a:xfrm>
                <a:prstGeom prst="rect">
                  <a:avLst/>
                </a:prstGeom>
                <a:blipFill>
                  <a:blip r:embed="rId26"/>
                  <a:stretch>
                    <a:fillRect l="-21212" r="-15152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Arco 85"/>
            <p:cNvSpPr/>
            <p:nvPr/>
          </p:nvSpPr>
          <p:spPr>
            <a:xfrm rot="20844420">
              <a:off x="1921306" y="3558192"/>
              <a:ext cx="218664" cy="257798"/>
            </a:xfrm>
            <a:prstGeom prst="arc">
              <a:avLst>
                <a:gd name="adj1" fmla="val 9391650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3" name="Agrupar 92"/>
          <p:cNvGrpSpPr/>
          <p:nvPr/>
        </p:nvGrpSpPr>
        <p:grpSpPr>
          <a:xfrm rot="13214322">
            <a:off x="5602319" y="1743154"/>
            <a:ext cx="344154" cy="471671"/>
            <a:chOff x="6370635" y="2666709"/>
            <a:chExt cx="332698" cy="473841"/>
          </a:xfrm>
        </p:grpSpPr>
        <p:cxnSp>
          <p:nvCxnSpPr>
            <p:cNvPr id="94" name="Conector de Seta Reta 93"/>
            <p:cNvCxnSpPr/>
            <p:nvPr/>
          </p:nvCxnSpPr>
          <p:spPr>
            <a:xfrm rot="8385678" flipH="1" flipV="1">
              <a:off x="6404986" y="2882013"/>
              <a:ext cx="298347" cy="2585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de Seta Reta 94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ixaDeTexto 95"/>
              <p:cNvSpPr txBox="1"/>
              <p:nvPr/>
            </p:nvSpPr>
            <p:spPr>
              <a:xfrm>
                <a:off x="5827987" y="1666267"/>
                <a:ext cx="20453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96" name="CaixaDeTexto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87" y="1666267"/>
                <a:ext cx="204535" cy="184666"/>
              </a:xfrm>
              <a:prstGeom prst="rect">
                <a:avLst/>
              </a:prstGeom>
              <a:blipFill>
                <a:blip r:embed="rId27"/>
                <a:stretch>
                  <a:fillRect l="-11765" t="-19355" r="-4705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ixaDeTexto 96"/>
              <p:cNvSpPr txBox="1"/>
              <p:nvPr/>
            </p:nvSpPr>
            <p:spPr>
              <a:xfrm>
                <a:off x="5553401" y="1966238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97" name="CaixaDeTexto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401" y="1966238"/>
                <a:ext cx="211660" cy="184666"/>
              </a:xfrm>
              <a:prstGeom prst="rect">
                <a:avLst/>
              </a:prstGeom>
              <a:blipFill>
                <a:blip r:embed="rId21"/>
                <a:stretch>
                  <a:fillRect l="-11429" t="-23333" r="-4857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/>
          <p:cNvGrpSpPr/>
          <p:nvPr/>
        </p:nvGrpSpPr>
        <p:grpSpPr>
          <a:xfrm rot="18277678">
            <a:off x="2629774" y="1554528"/>
            <a:ext cx="377754" cy="343113"/>
            <a:chOff x="6370635" y="2666709"/>
            <a:chExt cx="377754" cy="343113"/>
          </a:xfrm>
        </p:grpSpPr>
        <p:cxnSp>
          <p:nvCxnSpPr>
            <p:cNvPr id="23" name="Conector de Seta Reta 2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Vetores unitários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blipFill>
                <a:blip r:embed="rId28"/>
                <a:stretch>
                  <a:fillRect l="-1864" t="-6061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4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0" grpId="0"/>
      <p:bldP spid="41" grpId="0"/>
      <p:bldP spid="57" grpId="0"/>
      <p:bldP spid="58" grpId="0"/>
      <p:bldP spid="78" grpId="0"/>
      <p:bldP spid="79" grpId="0"/>
      <p:bldP spid="96" grpId="0"/>
      <p:bldP spid="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0"/>
            <a:ext cx="90048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Cinemática Rotacional</a:t>
            </a:r>
          </a:p>
          <a:p>
            <a:endParaRPr lang="pt-BR" sz="2000" b="1" dirty="0"/>
          </a:p>
          <a:p>
            <a:r>
              <a:rPr lang="pt-BR" sz="2000" b="1" dirty="0"/>
              <a:t>8.1 Movimento Rotacional</a:t>
            </a:r>
          </a:p>
          <a:p>
            <a:endParaRPr lang="pt-BR" sz="2000" b="1" dirty="0"/>
          </a:p>
          <a:p>
            <a:r>
              <a:rPr lang="pt-BR" sz="2000" b="1" dirty="0"/>
              <a:t>8.2 Variáveis rotacionais</a:t>
            </a:r>
          </a:p>
          <a:p>
            <a:endParaRPr lang="pt-BR" sz="2000" b="1" dirty="0"/>
          </a:p>
          <a:p>
            <a:r>
              <a:rPr lang="pt-BR" sz="2000" b="1" dirty="0"/>
              <a:t>8.3 Grandezas rotacionais com vetores</a:t>
            </a:r>
          </a:p>
          <a:p>
            <a:endParaRPr lang="pt-BR" sz="2000" b="1" dirty="0"/>
          </a:p>
          <a:p>
            <a:r>
              <a:rPr lang="pt-BR" sz="2000" b="1" dirty="0"/>
              <a:t>8.4 Rotação com aceleração constante</a:t>
            </a:r>
          </a:p>
          <a:p>
            <a:endParaRPr lang="pt-BR" sz="2000" b="1" dirty="0"/>
          </a:p>
          <a:p>
            <a:r>
              <a:rPr lang="pt-BR" sz="2000" b="1" dirty="0"/>
              <a:t>8.5 Relações entre variáveis lineares e angulares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B1C6D-0387-4A48-AA9F-4628AE89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7" y="433132"/>
            <a:ext cx="8229600" cy="521609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006B77-BF9D-485A-B1C2-AA614F214B16}"/>
                  </a:ext>
                </a:extLst>
              </p:cNvPr>
              <p:cNvSpPr txBox="1"/>
              <p:nvPr/>
            </p:nvSpPr>
            <p:spPr>
              <a:xfrm>
                <a:off x="356348" y="1270747"/>
                <a:ext cx="861284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Definir as grandezas físicas que descrevem a rotação em geral</a:t>
                </a:r>
              </a:p>
              <a:p>
                <a:endParaRPr lang="pt-BR" dirty="0"/>
              </a:p>
              <a:p>
                <a:r>
                  <a:rPr lang="pt-BR" dirty="0"/>
                  <a:t>Mostrar que as rotações finitas não são vetores, mas as infinitesimais são</a:t>
                </a:r>
              </a:p>
              <a:p>
                <a:endParaRPr lang="pt-BR" dirty="0"/>
              </a:p>
              <a:p>
                <a:r>
                  <a:rPr lang="pt-BR" dirty="0"/>
                  <a:t>Definir os vetores unitários do sistema de coordenadas plano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BR" dirty="0"/>
                  <a:t> =(raio, ângulo)</a:t>
                </a:r>
              </a:p>
              <a:p>
                <a:endParaRPr lang="pt-BR" dirty="0"/>
              </a:p>
              <a:p>
                <a:r>
                  <a:rPr lang="pt-BR" dirty="0"/>
                  <a:t>Determinar as equações horárias do MCU e MCUA</a:t>
                </a:r>
              </a:p>
              <a:p>
                <a:endParaRPr lang="pt-BR" dirty="0"/>
              </a:p>
              <a:p>
                <a:r>
                  <a:rPr lang="pt-BR" dirty="0"/>
                  <a:t>Relacionar velocidade de translação com velocidade de rotação</a:t>
                </a:r>
              </a:p>
              <a:p>
                <a:endParaRPr lang="pt-BR" dirty="0"/>
              </a:p>
              <a:p>
                <a:r>
                  <a:rPr lang="pt-BR" dirty="0"/>
                  <a:t>Aplicações a casos específicos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006B77-BF9D-485A-B1C2-AA614F214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8" y="1270747"/>
                <a:ext cx="8612840" cy="3139321"/>
              </a:xfrm>
              <a:prstGeom prst="rect">
                <a:avLst/>
              </a:prstGeom>
              <a:blipFill>
                <a:blip r:embed="rId2"/>
                <a:stretch>
                  <a:fillRect l="-566" t="-971" b="-2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51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1" y="337341"/>
            <a:ext cx="7717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 e Maria estão sentados em um trenó que está inicialmente em repouso sobre uma superfície de gelo horizontal e plana, cujo coeficiente de atrito cinético com o trenó é 0,2. A massa de João é 80 kg, a de Maria, 50 kg e a do trenó, 30 kg. Em um certo instante, Maria pula para fora do trenó e João não se move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ao trenó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Ao saltar, a velocidade de Maria em relação ao trenó tem módulo 7 m/s e forma um ângulo de 30º com o plano horizontal,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sistema de referência do trenó.</a:t>
            </a:r>
            <a:endParaRPr lang="pt-BR" sz="16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726193"/>
            <a:ext cx="1228725" cy="11906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14</a:t>
            </a:r>
          </a:p>
        </p:txBody>
      </p:sp>
      <p:sp>
        <p:nvSpPr>
          <p:cNvPr id="7" name="Retângulo 6"/>
          <p:cNvSpPr/>
          <p:nvPr/>
        </p:nvSpPr>
        <p:spPr>
          <a:xfrm>
            <a:off x="-78829" y="1865593"/>
            <a:ext cx="922283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Esquematize as situações antes e depois do salto. Demonstre, a partir da conservação da quantidade de movimento, que a velocidade horizontal do centro de massa continuará a ser 0 apesar do movimento de Maria.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2982680"/>
            <a:ext cx="1298508" cy="1258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09764" y="2536554"/>
                <a:ext cx="786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𝐴𝑁𝑇𝐸𝑆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64" y="2536554"/>
                <a:ext cx="786754" cy="276999"/>
              </a:xfrm>
              <a:prstGeom prst="rect">
                <a:avLst/>
              </a:prstGeom>
              <a:blipFill>
                <a:blip r:embed="rId3"/>
                <a:stretch>
                  <a:fillRect l="-5426" r="-620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81710" y="2508145"/>
                <a:ext cx="4053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𝐷𝐸𝑃𝑂𝐼𝑆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0" y="2508145"/>
                <a:ext cx="4053746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/>
          <p:cNvCxnSpPr/>
          <p:nvPr/>
        </p:nvCxnSpPr>
        <p:spPr>
          <a:xfrm flipH="1" flipV="1">
            <a:off x="4608583" y="3040769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290666" y="295671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66" y="2956712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1111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6280212" y="3969556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12" y="3969556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883354" y="4396563"/>
                <a:ext cx="686213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54" y="4396563"/>
                <a:ext cx="686213" cy="312458"/>
              </a:xfrm>
              <a:prstGeom prst="rect">
                <a:avLst/>
              </a:prstGeom>
              <a:blipFill>
                <a:blip r:embed="rId7"/>
                <a:stretch>
                  <a:fillRect l="-7143" r="-7143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ctor reto 38"/>
          <p:cNvCxnSpPr/>
          <p:nvPr/>
        </p:nvCxnSpPr>
        <p:spPr>
          <a:xfrm flipV="1">
            <a:off x="4624112" y="3374644"/>
            <a:ext cx="1571736" cy="547282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Um Trenó A Ir Para Uma Movimentação Ilustração do Vetor - Ilustração de  monte, fundo: 77677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915">
            <a:off x="4129184" y="3541495"/>
            <a:ext cx="691958" cy="4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Garota, garota pulando, roxo, criança, moda Menina png | PNGWi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6" t="9390" r="30893" b="12228"/>
          <a:stretch/>
        </p:blipFill>
        <p:spPr bwMode="auto">
          <a:xfrm flipH="1">
            <a:off x="4493474" y="3321621"/>
            <a:ext cx="347662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rco 44"/>
          <p:cNvSpPr/>
          <p:nvPr/>
        </p:nvSpPr>
        <p:spPr>
          <a:xfrm rot="1728321">
            <a:off x="5311151" y="3594085"/>
            <a:ext cx="401459" cy="363122"/>
          </a:xfrm>
          <a:prstGeom prst="arc">
            <a:avLst>
              <a:gd name="adj1" fmla="val 16200000"/>
              <a:gd name="adj2" fmla="val 1743267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735330" y="3602458"/>
                <a:ext cx="2670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330" y="3602458"/>
                <a:ext cx="267044" cy="276999"/>
              </a:xfrm>
              <a:prstGeom prst="rect">
                <a:avLst/>
              </a:prstGeom>
              <a:blipFill>
                <a:blip r:embed="rId10"/>
                <a:stretch>
                  <a:fillRect l="-1136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409980" y="3129266"/>
                <a:ext cx="54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80" y="3129266"/>
                <a:ext cx="54296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3302507" y="3034484"/>
                <a:ext cx="696473" cy="388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07" y="3034484"/>
                <a:ext cx="696473" cy="388761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ector reto 48"/>
          <p:cNvCxnSpPr/>
          <p:nvPr/>
        </p:nvCxnSpPr>
        <p:spPr>
          <a:xfrm flipH="1">
            <a:off x="3262776" y="3411956"/>
            <a:ext cx="669838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247697" y="3921925"/>
            <a:ext cx="3307916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8559 -0.004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2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7864 -0.051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30" grpId="0"/>
      <p:bldP spid="37" grpId="0"/>
      <p:bldP spid="15" grpId="0"/>
      <p:bldP spid="45" grpId="0" animBg="1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1" y="312930"/>
            <a:ext cx="7717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 e Maria em trenó em repouso sobre uma superfície horizontal e plana, </a:t>
            </a:r>
            <a:r>
              <a:rPr lang="pt-BR" sz="1600" dirty="0" err="1">
                <a:solidFill>
                  <a:srgbClr val="0070C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=0,2. </a:t>
            </a:r>
          </a:p>
          <a:p>
            <a:pPr algn="just"/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João+trenó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têm 110 kg. Maria, com 50 kg, pula em relação ao trenó a 7 m/s e 30º</a:t>
            </a:r>
            <a:endParaRPr lang="pt-BR" sz="16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726193"/>
            <a:ext cx="1228725" cy="11906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14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411" y="854611"/>
            <a:ext cx="7362553" cy="60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Demonstre, a partir da conservação da quantidade de movimento, que a velocidade horizontal do centro de massa continuará a ser 0 apesar do movimento de Maria.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11087" y="3132491"/>
                <a:ext cx="2334101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7" y="3132491"/>
                <a:ext cx="2334101" cy="265970"/>
              </a:xfrm>
              <a:prstGeom prst="rect">
                <a:avLst/>
              </a:prstGeom>
              <a:blipFill>
                <a:blip r:embed="rId3"/>
                <a:stretch>
                  <a:fillRect l="-1567" r="-2350" b="-279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03169" y="3635321"/>
                <a:ext cx="1873975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9" y="3635321"/>
                <a:ext cx="1873975" cy="420115"/>
              </a:xfrm>
              <a:prstGeom prst="rect">
                <a:avLst/>
              </a:prstGeom>
              <a:blipFill>
                <a:blip r:embed="rId4"/>
                <a:stretch>
                  <a:fillRect l="-974" r="-3247" b="-159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C815C1E-4F9C-448F-8BCF-1A7AD4096DF2}"/>
              </a:ext>
            </a:extLst>
          </p:cNvPr>
          <p:cNvGrpSpPr/>
          <p:nvPr/>
        </p:nvGrpSpPr>
        <p:grpSpPr>
          <a:xfrm>
            <a:off x="170217" y="1925657"/>
            <a:ext cx="8934372" cy="338554"/>
            <a:chOff x="170217" y="1925657"/>
            <a:chExt cx="8934372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70217" y="1971209"/>
                  <a:ext cx="4937451" cy="2811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17" y="1971209"/>
                  <a:ext cx="4937451" cy="281167"/>
                </a:xfrm>
                <a:prstGeom prst="rect">
                  <a:avLst/>
                </a:prstGeom>
                <a:blipFill>
                  <a:blip r:embed="rId5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68A25DC-6D74-4405-BD5B-676166D07D2E}"/>
                </a:ext>
              </a:extLst>
            </p:cNvPr>
            <p:cNvSpPr txBox="1"/>
            <p:nvPr/>
          </p:nvSpPr>
          <p:spPr>
            <a:xfrm>
              <a:off x="5019987" y="1925657"/>
              <a:ext cx="4084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porque todos estão inicialmente parados, </a:t>
              </a:r>
              <a:r>
                <a:rPr lang="pt-BR" sz="1600" i="1" dirty="0"/>
                <a:t>v</a:t>
              </a:r>
              <a:r>
                <a:rPr lang="pt-BR" sz="1600" dirty="0"/>
                <a:t>=0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19FC4D3-EAAF-4ED4-AD20-F3D4D3CE16FF}"/>
              </a:ext>
            </a:extLst>
          </p:cNvPr>
          <p:cNvGrpSpPr/>
          <p:nvPr/>
        </p:nvGrpSpPr>
        <p:grpSpPr>
          <a:xfrm>
            <a:off x="881485" y="2370947"/>
            <a:ext cx="7197035" cy="670687"/>
            <a:chOff x="881485" y="2370947"/>
            <a:chExt cx="7197035" cy="670687"/>
          </a:xfrm>
        </p:grpSpPr>
        <p:sp>
          <p:nvSpPr>
            <p:cNvPr id="6" name="Balão de Fala: Retângulo 5">
              <a:extLst>
                <a:ext uri="{FF2B5EF4-FFF2-40B4-BE49-F238E27FC236}">
                  <a16:creationId xmlns:a16="http://schemas.microsoft.com/office/drawing/2014/main" id="{18EB0BE7-1A6A-4C59-8B4C-43C41CCFF665}"/>
                </a:ext>
              </a:extLst>
            </p:cNvPr>
            <p:cNvSpPr/>
            <p:nvPr/>
          </p:nvSpPr>
          <p:spPr>
            <a:xfrm>
              <a:off x="2178425" y="2408896"/>
              <a:ext cx="1232981" cy="323422"/>
            </a:xfrm>
            <a:prstGeom prst="wedgeRectCallout">
              <a:avLst>
                <a:gd name="adj1" fmla="val 36392"/>
                <a:gd name="adj2" fmla="val -10723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/>
                <a:t>João+trenó</a:t>
              </a:r>
              <a:endParaRPr lang="pt-BR" sz="1600" dirty="0"/>
            </a:p>
          </p:txBody>
        </p:sp>
        <p:sp>
          <p:nvSpPr>
            <p:cNvPr id="15" name="Balão de Fala: Retângulo com Cantos Arredondados 14">
              <a:extLst>
                <a:ext uri="{FF2B5EF4-FFF2-40B4-BE49-F238E27FC236}">
                  <a16:creationId xmlns:a16="http://schemas.microsoft.com/office/drawing/2014/main" id="{733D4C94-1F4F-4111-A496-33BDFD15A9D5}"/>
                </a:ext>
              </a:extLst>
            </p:cNvPr>
            <p:cNvSpPr/>
            <p:nvPr/>
          </p:nvSpPr>
          <p:spPr>
            <a:xfrm>
              <a:off x="3640101" y="2370947"/>
              <a:ext cx="814926" cy="358706"/>
            </a:xfrm>
            <a:prstGeom prst="wedgeRoundRectCallout">
              <a:avLst>
                <a:gd name="adj1" fmla="val -57135"/>
                <a:gd name="adj2" fmla="val -94305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Maria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323B908-E36A-42F3-A414-135711010ED6}"/>
                </a:ext>
              </a:extLst>
            </p:cNvPr>
            <p:cNvSpPr txBox="1"/>
            <p:nvPr/>
          </p:nvSpPr>
          <p:spPr>
            <a:xfrm>
              <a:off x="881485" y="2703080"/>
              <a:ext cx="7197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João fica no trenó, assim podemos considerá-los um corpo só de massa M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4379B74-9756-44E5-8205-4BDAAC3FDDA1}"/>
              </a:ext>
            </a:extLst>
          </p:cNvPr>
          <p:cNvGrpSpPr/>
          <p:nvPr/>
        </p:nvGrpSpPr>
        <p:grpSpPr>
          <a:xfrm>
            <a:off x="39411" y="1422831"/>
            <a:ext cx="7368258" cy="584775"/>
            <a:chOff x="39411" y="1422831"/>
            <a:chExt cx="7368258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6250493" y="1540959"/>
                  <a:ext cx="115717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a14:m>
                  <a:r>
                    <a:rPr lang="pt-BR" dirty="0"/>
                    <a:t> (</a:t>
                  </a:r>
                  <a:r>
                    <a:rPr lang="pt-BR" i="1" dirty="0"/>
                    <a:t>i</a:t>
                  </a:r>
                  <a:r>
                    <a:rPr lang="pt-BR" dirty="0"/>
                    <a:t>)</a:t>
                  </a:r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93" y="1540959"/>
                  <a:ext cx="1157176" cy="299249"/>
                </a:xfrm>
                <a:prstGeom prst="rect">
                  <a:avLst/>
                </a:prstGeom>
                <a:blipFill>
                  <a:blip r:embed="rId6"/>
                  <a:stretch>
                    <a:fillRect l="-6842" t="-24490" r="-12632" b="-408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0ACA9EE-85A9-4500-A505-B240407DE680}"/>
                </a:ext>
              </a:extLst>
            </p:cNvPr>
            <p:cNvSpPr txBox="1"/>
            <p:nvPr/>
          </p:nvSpPr>
          <p:spPr>
            <a:xfrm>
              <a:off x="39411" y="1422831"/>
              <a:ext cx="61327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Como o movimento de Maria é brusco, as quantidades de movimento na horizontal imediatamente antes do pulo e depois do pulo são iguais: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8CE6387-CFD9-4295-8009-E473CDBCFFC7}"/>
              </a:ext>
            </a:extLst>
          </p:cNvPr>
          <p:cNvGrpSpPr/>
          <p:nvPr/>
        </p:nvGrpSpPr>
        <p:grpSpPr>
          <a:xfrm>
            <a:off x="3444110" y="3087564"/>
            <a:ext cx="5319990" cy="263534"/>
            <a:chOff x="3444110" y="3087564"/>
            <a:chExt cx="5319990" cy="263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3444110" y="3104877"/>
                  <a:ext cx="336425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𝑠𝑢𝑏𝑠𝑡𝑖𝑡𝑢𝑖𝑛𝑑𝑜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𝑡𝑒𝑚𝑜𝑠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110" y="3104877"/>
                  <a:ext cx="3364254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906" r="-181" b="-48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3BBFD6A9-E3F0-4368-95FE-E2E4505F51C8}"/>
                    </a:ext>
                  </a:extLst>
                </p:cNvPr>
                <p:cNvSpPr txBox="1"/>
                <p:nvPr/>
              </p:nvSpPr>
              <p:spPr>
                <a:xfrm>
                  <a:off x="7062288" y="3087564"/>
                  <a:ext cx="1701812" cy="26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3BBFD6A9-E3F0-4368-95FE-E2E4505F5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288" y="3087564"/>
                  <a:ext cx="1701812" cy="263534"/>
                </a:xfrm>
                <a:prstGeom prst="rect">
                  <a:avLst/>
                </a:prstGeom>
                <a:blipFill>
                  <a:blip r:embed="rId8"/>
                  <a:stretch>
                    <a:fillRect l="-2509" r="-2151"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412A322-4F81-444E-B902-AA86328CB851}"/>
              </a:ext>
            </a:extLst>
          </p:cNvPr>
          <p:cNvGrpSpPr/>
          <p:nvPr/>
        </p:nvGrpSpPr>
        <p:grpSpPr>
          <a:xfrm>
            <a:off x="2794915" y="3399984"/>
            <a:ext cx="5913046" cy="655452"/>
            <a:chOff x="2794915" y="3399984"/>
            <a:chExt cx="5913046" cy="655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2794915" y="3585756"/>
                  <a:ext cx="2028569" cy="469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𝐽𝑥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15" y="3585756"/>
                  <a:ext cx="2028569" cy="46968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6017417" y="3399984"/>
                  <a:ext cx="2690544" cy="5970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𝑀𝑥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7417" y="3399984"/>
                  <a:ext cx="2690544" cy="5970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eta: para a Direita 22">
              <a:extLst>
                <a:ext uri="{FF2B5EF4-FFF2-40B4-BE49-F238E27FC236}">
                  <a16:creationId xmlns:a16="http://schemas.microsoft.com/office/drawing/2014/main" id="{60AFCD88-7099-4013-8C88-6DCBEA11ED8F}"/>
                </a:ext>
              </a:extLst>
            </p:cNvPr>
            <p:cNvSpPr/>
            <p:nvPr/>
          </p:nvSpPr>
          <p:spPr>
            <a:xfrm>
              <a:off x="4975453" y="3610538"/>
              <a:ext cx="889995" cy="35379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958770C-E5C2-4493-A247-9A03BD0FF0D9}"/>
              </a:ext>
            </a:extLst>
          </p:cNvPr>
          <p:cNvGrpSpPr/>
          <p:nvPr/>
        </p:nvGrpSpPr>
        <p:grpSpPr>
          <a:xfrm>
            <a:off x="4541251" y="4255987"/>
            <a:ext cx="3712814" cy="451406"/>
            <a:chOff x="4541251" y="4255987"/>
            <a:chExt cx="3712814" cy="451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4541251" y="4255987"/>
                  <a:ext cx="2247282" cy="4514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251" y="4255987"/>
                  <a:ext cx="2247282" cy="45140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7442304" y="4294196"/>
                  <a:ext cx="81176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r>
                        <a:rPr lang="pt-BR" sz="16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304" y="4294196"/>
                  <a:ext cx="811761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6767" r="-7519" b="-121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Seta: para a Direita 23">
              <a:extLst>
                <a:ext uri="{FF2B5EF4-FFF2-40B4-BE49-F238E27FC236}">
                  <a16:creationId xmlns:a16="http://schemas.microsoft.com/office/drawing/2014/main" id="{3554AD09-175F-41FC-BF84-7B3200B1E9E0}"/>
                </a:ext>
              </a:extLst>
            </p:cNvPr>
            <p:cNvSpPr/>
            <p:nvPr/>
          </p:nvSpPr>
          <p:spPr>
            <a:xfrm>
              <a:off x="6938682" y="4324248"/>
              <a:ext cx="302559" cy="18611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611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659168"/>
            <a:ext cx="1228725" cy="11906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4231" y="78089"/>
            <a:ext cx="7493195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Calcule o vetor velocidade inicial de recuo do trenó em </a:t>
            </a:r>
            <a:r>
              <a:rPr lang="pt-BR" i="1" dirty="0">
                <a:solidFill>
                  <a:srgbClr val="0070C0"/>
                </a:solidFill>
                <a:ea typeface="Times New Roman" panose="02020603050405020304" pitchFamily="18" charset="0"/>
              </a:rPr>
              <a:t>relação ao solo</a:t>
            </a: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11" y="420142"/>
            <a:ext cx="74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Consideraremos apenas o movimento na direção horizontal – usamos apenas as componentes em x das velocidades, sem escrever o subscrito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aliviar a notação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4231" y="2937296"/>
            <a:ext cx="775844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Calcule o vetor velocidade de Maria em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relação ao solo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quando salta do trenó.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028345" y="3954245"/>
                <a:ext cx="2798074" cy="3622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=4,2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+3,5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345" y="3954245"/>
                <a:ext cx="2798074" cy="362279"/>
              </a:xfrm>
              <a:prstGeom prst="rect">
                <a:avLst/>
              </a:prstGeom>
              <a:blipFill>
                <a:blip r:embed="rId3"/>
                <a:stretch>
                  <a:fillRect t="-11864"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DAAF708-F431-4FE7-9DE5-B4BE1FB53617}"/>
              </a:ext>
            </a:extLst>
          </p:cNvPr>
          <p:cNvGrpSpPr/>
          <p:nvPr/>
        </p:nvGrpSpPr>
        <p:grpSpPr>
          <a:xfrm>
            <a:off x="150893" y="2449932"/>
            <a:ext cx="8321424" cy="508874"/>
            <a:chOff x="129039" y="2836232"/>
            <a:chExt cx="8321424" cy="508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29039" y="2844263"/>
                  <a:ext cx="3326808" cy="5008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|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unc>
                              <m:func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39" y="2844263"/>
                  <a:ext cx="3326808" cy="5008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eta para a Direita 22"/>
            <p:cNvSpPr/>
            <p:nvPr/>
          </p:nvSpPr>
          <p:spPr>
            <a:xfrm>
              <a:off x="3502161" y="2992271"/>
              <a:ext cx="626533" cy="28786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4233437" y="2836232"/>
                  <a:ext cx="2165914" cy="4782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func>
                              <m:func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e>
                            </m:func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3437" y="2836232"/>
                  <a:ext cx="2165914" cy="478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6777248" y="2930617"/>
                  <a:ext cx="1673215" cy="2699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=−1,89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48" y="2930617"/>
                  <a:ext cx="1673215" cy="269946"/>
                </a:xfrm>
                <a:prstGeom prst="rect">
                  <a:avLst/>
                </a:prstGeom>
                <a:blipFill>
                  <a:blip r:embed="rId7"/>
                  <a:stretch>
                    <a:fillRect l="-727" r="-727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1DF3041-1B9A-4794-BE58-70103E67E363}"/>
              </a:ext>
            </a:extLst>
          </p:cNvPr>
          <p:cNvGrpSpPr/>
          <p:nvPr/>
        </p:nvGrpSpPr>
        <p:grpSpPr>
          <a:xfrm>
            <a:off x="3344016" y="3487192"/>
            <a:ext cx="4848380" cy="290348"/>
            <a:chOff x="3344016" y="3616255"/>
            <a:chExt cx="4848380" cy="290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6421205" y="3616255"/>
                  <a:ext cx="1771191" cy="26994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,17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1205" y="3616255"/>
                  <a:ext cx="1771191" cy="269946"/>
                </a:xfrm>
                <a:prstGeom prst="rect">
                  <a:avLst/>
                </a:prstGeom>
                <a:blipFill>
                  <a:blip r:embed="rId8"/>
                  <a:stretch>
                    <a:fillRect l="-687" b="-272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3344016" y="3636657"/>
                  <a:ext cx="2375586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−1,89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016" y="3636657"/>
                  <a:ext cx="2375586" cy="269946"/>
                </a:xfrm>
                <a:prstGeom prst="rect">
                  <a:avLst/>
                </a:prstGeom>
                <a:blipFill>
                  <a:blip r:embed="rId9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11560AD-1028-4675-8F67-D3B27645864E}"/>
              </a:ext>
            </a:extLst>
          </p:cNvPr>
          <p:cNvGrpSpPr/>
          <p:nvPr/>
        </p:nvGrpSpPr>
        <p:grpSpPr>
          <a:xfrm>
            <a:off x="129014" y="998441"/>
            <a:ext cx="7775088" cy="355867"/>
            <a:chOff x="129014" y="998441"/>
            <a:chExt cx="7775088" cy="355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129014" y="1058531"/>
                  <a:ext cx="1237005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14" y="1058531"/>
                  <a:ext cx="1237005" cy="265970"/>
                </a:xfrm>
                <a:prstGeom prst="rect">
                  <a:avLst/>
                </a:prstGeom>
                <a:blipFill>
                  <a:blip r:embed="rId11"/>
                  <a:stretch>
                    <a:fillRect l="-2956" r="-3448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1632404" y="1054555"/>
                  <a:ext cx="3135538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404" y="1054555"/>
                  <a:ext cx="3135538" cy="269946"/>
                </a:xfrm>
                <a:prstGeom prst="rect">
                  <a:avLst/>
                </a:prstGeom>
                <a:blipFill>
                  <a:blip r:embed="rId12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1CAE7741-C920-4BE0-8FA5-B0DA2A3465A6}"/>
                    </a:ext>
                  </a:extLst>
                </p:cNvPr>
                <p:cNvSpPr txBox="1"/>
                <p:nvPr/>
              </p:nvSpPr>
              <p:spPr>
                <a:xfrm>
                  <a:off x="4708139" y="998441"/>
                  <a:ext cx="3195963" cy="3558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sz="1600" dirty="0"/>
                    <a:t>lembre que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1CAE7741-C920-4BE0-8FA5-B0DA2A346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139" y="998441"/>
                  <a:ext cx="3195963" cy="355867"/>
                </a:xfrm>
                <a:prstGeom prst="rect">
                  <a:avLst/>
                </a:prstGeom>
                <a:blipFill>
                  <a:blip r:embed="rId13"/>
                  <a:stretch>
                    <a:fillRect l="-952" t="-3448" b="-189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5938EEC4-19B1-4315-9A9C-AFDEBD6C2DA9}"/>
              </a:ext>
            </a:extLst>
          </p:cNvPr>
          <p:cNvGrpSpPr/>
          <p:nvPr/>
        </p:nvGrpSpPr>
        <p:grpSpPr>
          <a:xfrm>
            <a:off x="3998141" y="1324501"/>
            <a:ext cx="3389597" cy="426647"/>
            <a:chOff x="3978938" y="1480298"/>
            <a:chExt cx="3389597" cy="426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4639711" y="1574398"/>
                  <a:ext cx="2728824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711" y="1574398"/>
                  <a:ext cx="2728824" cy="269946"/>
                </a:xfrm>
                <a:prstGeom prst="rect">
                  <a:avLst/>
                </a:prstGeom>
                <a:blipFill>
                  <a:blip r:embed="rId14"/>
                  <a:stretch>
                    <a:fillRect l="-893" r="-178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Seta: para a Direita 7">
              <a:extLst>
                <a:ext uri="{FF2B5EF4-FFF2-40B4-BE49-F238E27FC236}">
                  <a16:creationId xmlns:a16="http://schemas.microsoft.com/office/drawing/2014/main" id="{CB5A225C-D133-4B97-874C-D17C8F3634EE}"/>
                </a:ext>
              </a:extLst>
            </p:cNvPr>
            <p:cNvSpPr/>
            <p:nvPr/>
          </p:nvSpPr>
          <p:spPr>
            <a:xfrm>
              <a:off x="3978938" y="1480298"/>
              <a:ext cx="672562" cy="426647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(v)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478239" y="1816356"/>
                <a:ext cx="2872388" cy="26994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39" y="1816356"/>
                <a:ext cx="2872388" cy="269946"/>
              </a:xfrm>
              <a:prstGeom prst="rect">
                <a:avLst/>
              </a:prstGeom>
              <a:blipFill>
                <a:blip r:embed="rId15"/>
                <a:stretch>
                  <a:fillRect r="-849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B6132CF-F15D-499F-A635-CDEBA559595E}"/>
              </a:ext>
            </a:extLst>
          </p:cNvPr>
          <p:cNvGrpSpPr/>
          <p:nvPr/>
        </p:nvGrpSpPr>
        <p:grpSpPr>
          <a:xfrm>
            <a:off x="211430" y="2068741"/>
            <a:ext cx="8387216" cy="362279"/>
            <a:chOff x="211430" y="2423880"/>
            <a:chExt cx="8387216" cy="362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5615393" y="2423880"/>
                  <a:ext cx="2983253" cy="3622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= 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393" y="2423880"/>
                  <a:ext cx="2983253" cy="362279"/>
                </a:xfrm>
                <a:prstGeom prst="rect">
                  <a:avLst/>
                </a:prstGeom>
                <a:blipFill>
                  <a:blip r:embed="rId16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29D9154-4193-48D1-B684-1370D1C46706}"/>
                </a:ext>
              </a:extLst>
            </p:cNvPr>
            <p:cNvSpPr txBox="1"/>
            <p:nvPr/>
          </p:nvSpPr>
          <p:spPr>
            <a:xfrm>
              <a:off x="211430" y="2440993"/>
              <a:ext cx="5691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Maria salta em um ângulo conhecido em relação a João, assim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A4DBA59B-2B91-435F-8CBE-4D829F5184FF}"/>
              </a:ext>
            </a:extLst>
          </p:cNvPr>
          <p:cNvGrpSpPr/>
          <p:nvPr/>
        </p:nvGrpSpPr>
        <p:grpSpPr>
          <a:xfrm>
            <a:off x="94231" y="3188844"/>
            <a:ext cx="8321425" cy="552043"/>
            <a:chOff x="115549" y="3335852"/>
            <a:chExt cx="8321425" cy="552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0C581D0-0FC1-48ED-A862-6077D4C99507}"/>
                    </a:ext>
                  </a:extLst>
                </p:cNvPr>
                <p:cNvSpPr txBox="1"/>
                <p:nvPr/>
              </p:nvSpPr>
              <p:spPr>
                <a:xfrm>
                  <a:off x="129039" y="3624361"/>
                  <a:ext cx="2910091" cy="26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𝑣𝑖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0C581D0-0FC1-48ED-A862-6077D4C995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39" y="3624361"/>
                  <a:ext cx="2910091" cy="263534"/>
                </a:xfrm>
                <a:prstGeom prst="rect">
                  <a:avLst/>
                </a:prstGeom>
                <a:blipFill>
                  <a:blip r:embed="rId17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1821673-B3F8-4390-84B1-B567026BD611}"/>
                </a:ext>
              </a:extLst>
            </p:cNvPr>
            <p:cNvSpPr txBox="1"/>
            <p:nvPr/>
          </p:nvSpPr>
          <p:spPr>
            <a:xfrm>
              <a:off x="115549" y="3335852"/>
              <a:ext cx="8321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 resultados acima são para a componente x; vamos usar os subscritos x e y daqui em diante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0C2D8D-5AF3-4061-9296-56AB8EEB07ED}"/>
                  </a:ext>
                </a:extLst>
              </p:cNvPr>
              <p:cNvSpPr txBox="1"/>
              <p:nvPr/>
            </p:nvSpPr>
            <p:spPr>
              <a:xfrm>
                <a:off x="121457" y="3716800"/>
                <a:ext cx="8988365" cy="63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Não há movimento vertical de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João+trenó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velocidade vertical a mesma nos dois sistemas de referência,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=7</m:t>
                    </m:r>
                    <m:func>
                      <m:func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=3,5</m:t>
                    </m:r>
                  </m:oMath>
                </a14:m>
                <a:r>
                  <a:rPr lang="pt-BR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0C2D8D-5AF3-4061-9296-56AB8EEB0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7" y="3716800"/>
                <a:ext cx="8988365" cy="632224"/>
              </a:xfrm>
              <a:prstGeom prst="rect">
                <a:avLst/>
              </a:prstGeom>
              <a:blipFill>
                <a:blip r:embed="rId18"/>
                <a:stretch>
                  <a:fillRect l="-407" t="-2913" b="-48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0CB6143B-9279-4E8D-B186-181B8B1B83C9}"/>
              </a:ext>
            </a:extLst>
          </p:cNvPr>
          <p:cNvGrpSpPr/>
          <p:nvPr/>
        </p:nvGrpSpPr>
        <p:grpSpPr>
          <a:xfrm>
            <a:off x="94231" y="1383515"/>
            <a:ext cx="3889275" cy="728453"/>
            <a:chOff x="94231" y="1383515"/>
            <a:chExt cx="3889275" cy="728453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AB76AFF2-FD16-4581-BDCA-7A2822D45242}"/>
                </a:ext>
              </a:extLst>
            </p:cNvPr>
            <p:cNvGrpSpPr/>
            <p:nvPr/>
          </p:nvGrpSpPr>
          <p:grpSpPr>
            <a:xfrm>
              <a:off x="94231" y="1383515"/>
              <a:ext cx="3746665" cy="338554"/>
              <a:chOff x="94231" y="1519871"/>
              <a:chExt cx="3746665" cy="33855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231" y="1519871"/>
                <a:ext cx="19208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Movimento relativo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946275" y="1550649"/>
                    <a:ext cx="1894621" cy="2699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6275" y="1550649"/>
                    <a:ext cx="1894621" cy="26994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965" r="-1608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Balão de Fala: Retângulo 13">
              <a:extLst>
                <a:ext uri="{FF2B5EF4-FFF2-40B4-BE49-F238E27FC236}">
                  <a16:creationId xmlns:a16="http://schemas.microsoft.com/office/drawing/2014/main" id="{22B6A913-A82B-43E3-80E2-F80F9133172A}"/>
                </a:ext>
              </a:extLst>
            </p:cNvPr>
            <p:cNvSpPr/>
            <p:nvPr/>
          </p:nvSpPr>
          <p:spPr>
            <a:xfrm>
              <a:off x="381086" y="1803106"/>
              <a:ext cx="3602420" cy="308862"/>
            </a:xfrm>
            <a:prstGeom prst="wedgeRectCallout">
              <a:avLst>
                <a:gd name="adj1" fmla="val 23548"/>
                <a:gd name="adj2" fmla="val -85465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João parado no trenó; João serve de referência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11C92D7-799C-4F3C-A718-C8AA5896D807}"/>
              </a:ext>
            </a:extLst>
          </p:cNvPr>
          <p:cNvGrpSpPr/>
          <p:nvPr/>
        </p:nvGrpSpPr>
        <p:grpSpPr>
          <a:xfrm>
            <a:off x="121457" y="4360689"/>
            <a:ext cx="7757343" cy="371833"/>
            <a:chOff x="121457" y="4360689"/>
            <a:chExt cx="7757343" cy="3718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D8BDE7B-BEA9-48AC-9AA6-1AB27C21797E}"/>
                    </a:ext>
                  </a:extLst>
                </p:cNvPr>
                <p:cNvSpPr txBox="1"/>
                <p:nvPr/>
              </p:nvSpPr>
              <p:spPr>
                <a:xfrm>
                  <a:off x="121457" y="4360689"/>
                  <a:ext cx="6732765" cy="3718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sz="16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 velocidade relativa ao solo, sai o ângulo do salto visto do solo: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3,5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4,2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→ </m:t>
                          </m:r>
                        </m:e>
                      </m:func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D8BDE7B-BEA9-48AC-9AA6-1AB27C217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57" y="4360689"/>
                  <a:ext cx="6732765" cy="371833"/>
                </a:xfrm>
                <a:prstGeom prst="rect">
                  <a:avLst/>
                </a:prstGeom>
                <a:blipFill>
                  <a:blip r:embed="rId20"/>
                  <a:stretch>
                    <a:fillRect l="-1902" t="-3279"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0553C2E1-7DDF-4E38-86DF-A5B3BB7A0FA6}"/>
                    </a:ext>
                  </a:extLst>
                </p:cNvPr>
                <p:cNvSpPr txBox="1"/>
                <p:nvPr/>
              </p:nvSpPr>
              <p:spPr>
                <a:xfrm>
                  <a:off x="6819080" y="4384692"/>
                  <a:ext cx="1059720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=40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0553C2E1-7DDF-4E38-86DF-A5B3BB7A0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080" y="4384692"/>
                  <a:ext cx="1059720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281856-FE58-48D6-A9F4-E37C5C7B5A1C}"/>
                  </a:ext>
                </a:extLst>
              </p:cNvPr>
              <p:cNvSpPr txBox="1"/>
              <p:nvPr/>
            </p:nvSpPr>
            <p:spPr>
              <a:xfrm>
                <a:off x="7969159" y="4349024"/>
                <a:ext cx="1101968" cy="355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281856-FE58-48D6-A9F4-E37C5C7B5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159" y="4349024"/>
                <a:ext cx="1101968" cy="355867"/>
              </a:xfrm>
              <a:prstGeom prst="rect">
                <a:avLst/>
              </a:prstGeom>
              <a:blipFill>
                <a:blip r:embed="rId2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1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21" grpId="0" animBg="1"/>
      <p:bldP spid="6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Agrupar 60">
            <a:extLst>
              <a:ext uri="{FF2B5EF4-FFF2-40B4-BE49-F238E27FC236}">
                <a16:creationId xmlns:a16="http://schemas.microsoft.com/office/drawing/2014/main" id="{39234919-423A-4DFD-8147-D598ACBA30D2}"/>
              </a:ext>
            </a:extLst>
          </p:cNvPr>
          <p:cNvGrpSpPr/>
          <p:nvPr/>
        </p:nvGrpSpPr>
        <p:grpSpPr>
          <a:xfrm>
            <a:off x="5880645" y="1224501"/>
            <a:ext cx="1260000" cy="1041269"/>
            <a:chOff x="5880645" y="1224501"/>
            <a:chExt cx="1260000" cy="1041269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6383D34A-1A69-4396-9B3D-821BDDA0E4D7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B9C5AA49-EC3F-46F4-8215-41D50C010A24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8783497-C80E-43C4-896A-9387B13E92E7}"/>
              </a:ext>
            </a:extLst>
          </p:cNvPr>
          <p:cNvGrpSpPr/>
          <p:nvPr/>
        </p:nvGrpSpPr>
        <p:grpSpPr>
          <a:xfrm>
            <a:off x="3738866" y="1255878"/>
            <a:ext cx="1260000" cy="1041269"/>
            <a:chOff x="5880645" y="1224501"/>
            <a:chExt cx="1260000" cy="1041269"/>
          </a:xfrm>
        </p:grpSpPr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17D71F4F-D32E-466A-8D4C-FF1C20CAADCA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38ADAC40-8875-4DA9-9A36-3852E817739D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D8AA08C6-FADA-4416-8AED-8159B9B9F5A5}"/>
              </a:ext>
            </a:extLst>
          </p:cNvPr>
          <p:cNvGrpSpPr/>
          <p:nvPr/>
        </p:nvGrpSpPr>
        <p:grpSpPr>
          <a:xfrm>
            <a:off x="1548524" y="1224501"/>
            <a:ext cx="1260000" cy="1041269"/>
            <a:chOff x="5880645" y="1224501"/>
            <a:chExt cx="1260000" cy="1041269"/>
          </a:xfrm>
        </p:grpSpPr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080C38F4-A6B3-48CE-A21C-6127B2F5720F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FF03859F-2A0B-43E5-A293-CAC16D6AD7DB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47FFD91-7640-4166-A513-35866B9D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5237" y="-5426"/>
            <a:ext cx="6992471" cy="438978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I</a:t>
            </a:r>
            <a:r>
              <a:rPr lang="pt-BR" sz="2200" dirty="0">
                <a:solidFill>
                  <a:srgbClr val="0070C0"/>
                </a:solidFill>
              </a:rPr>
              <a:t>nterpretando o aumento do ângulo de lançamento 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F28EAEA-C242-47B8-824A-04257738BD94}"/>
              </a:ext>
            </a:extLst>
          </p:cNvPr>
          <p:cNvCxnSpPr/>
          <p:nvPr/>
        </p:nvCxnSpPr>
        <p:spPr>
          <a:xfrm flipV="1">
            <a:off x="2155381" y="1856204"/>
            <a:ext cx="180000" cy="126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8AC7F80-6795-4DCF-8804-421FFE1E2483}"/>
                  </a:ext>
                </a:extLst>
              </p:cNvPr>
              <p:cNvSpPr txBox="1"/>
              <p:nvPr/>
            </p:nvSpPr>
            <p:spPr>
              <a:xfrm>
                <a:off x="248810" y="313671"/>
                <a:ext cx="6710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Desligamos a gravidade durante o início do movimento (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𝑠𝑎𝑙𝑡𝑜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Desenhamos Maria como um ponto para facilitar a visualização.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8AC7F80-6795-4DCF-8804-421FFE1E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0" y="313671"/>
                <a:ext cx="6710043" cy="646331"/>
              </a:xfrm>
              <a:prstGeom prst="rect">
                <a:avLst/>
              </a:prstGeom>
              <a:blipFill>
                <a:blip r:embed="rId2"/>
                <a:stretch>
                  <a:fillRect l="-817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ipse 14">
            <a:extLst>
              <a:ext uri="{FF2B5EF4-FFF2-40B4-BE49-F238E27FC236}">
                <a16:creationId xmlns:a16="http://schemas.microsoft.com/office/drawing/2014/main" id="{A3352AB0-A7DB-4D29-842C-26084C80477E}"/>
              </a:ext>
            </a:extLst>
          </p:cNvPr>
          <p:cNvSpPr/>
          <p:nvPr/>
        </p:nvSpPr>
        <p:spPr>
          <a:xfrm>
            <a:off x="2118824" y="193343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25879A1-47A3-4919-ACB6-45D4757FD685}"/>
              </a:ext>
            </a:extLst>
          </p:cNvPr>
          <p:cNvSpPr txBox="1"/>
          <p:nvPr/>
        </p:nvSpPr>
        <p:spPr>
          <a:xfrm>
            <a:off x="56935" y="1240504"/>
            <a:ext cx="115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Referencial fixo no trenó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F8A832F-EBD2-4AD1-895A-F861FE6CA6FB}"/>
              </a:ext>
            </a:extLst>
          </p:cNvPr>
          <p:cNvSpPr txBox="1"/>
          <p:nvPr/>
        </p:nvSpPr>
        <p:spPr>
          <a:xfrm>
            <a:off x="-70275" y="3644726"/>
            <a:ext cx="115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Referencial fixo no  solo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9B5C402-0183-4059-A80E-94355BEC71C4}"/>
              </a:ext>
            </a:extLst>
          </p:cNvPr>
          <p:cNvSpPr/>
          <p:nvPr/>
        </p:nvSpPr>
        <p:spPr>
          <a:xfrm>
            <a:off x="2297241" y="1791545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2C51DD1-08BF-472F-9A39-104D10E4808D}"/>
              </a:ext>
            </a:extLst>
          </p:cNvPr>
          <p:cNvSpPr/>
          <p:nvPr/>
        </p:nvSpPr>
        <p:spPr>
          <a:xfrm>
            <a:off x="7030775" y="1492192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6877EFD9-AA56-4C96-BE27-6AD6F01A5F13}"/>
              </a:ext>
            </a:extLst>
          </p:cNvPr>
          <p:cNvCxnSpPr/>
          <p:nvPr/>
        </p:nvCxnSpPr>
        <p:spPr>
          <a:xfrm flipV="1">
            <a:off x="4538049" y="1594946"/>
            <a:ext cx="360000" cy="252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E7F5F6FA-6370-4E29-B9CD-211FBA491620}"/>
              </a:ext>
            </a:extLst>
          </p:cNvPr>
          <p:cNvCxnSpPr/>
          <p:nvPr/>
        </p:nvCxnSpPr>
        <p:spPr>
          <a:xfrm flipV="1">
            <a:off x="7102087" y="1156045"/>
            <a:ext cx="540000" cy="37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lipse 54">
            <a:extLst>
              <a:ext uri="{FF2B5EF4-FFF2-40B4-BE49-F238E27FC236}">
                <a16:creationId xmlns:a16="http://schemas.microsoft.com/office/drawing/2014/main" id="{2723DFA3-BA82-4C52-B34C-B157987535CA}"/>
              </a:ext>
            </a:extLst>
          </p:cNvPr>
          <p:cNvSpPr/>
          <p:nvPr/>
        </p:nvSpPr>
        <p:spPr>
          <a:xfrm>
            <a:off x="4480771" y="180274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CB64B0E6-5338-49D1-AA0F-906AB6E14EFF}"/>
              </a:ext>
            </a:extLst>
          </p:cNvPr>
          <p:cNvSpPr/>
          <p:nvPr/>
        </p:nvSpPr>
        <p:spPr>
          <a:xfrm>
            <a:off x="4877449" y="1499984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50B0B9C0-AAB5-4F2B-8309-777FD486B689}"/>
              </a:ext>
            </a:extLst>
          </p:cNvPr>
          <p:cNvSpPr/>
          <p:nvPr/>
        </p:nvSpPr>
        <p:spPr>
          <a:xfrm>
            <a:off x="7593014" y="1109801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CDEC5A5C-F8DE-4A13-969A-6372A808E216}"/>
              </a:ext>
            </a:extLst>
          </p:cNvPr>
          <p:cNvSpPr/>
          <p:nvPr/>
        </p:nvSpPr>
        <p:spPr>
          <a:xfrm>
            <a:off x="1163644" y="1044218"/>
            <a:ext cx="1063180" cy="634790"/>
          </a:xfrm>
          <a:prstGeom prst="wedgeEllipseCallout">
            <a:avLst>
              <a:gd name="adj1" fmla="val 37672"/>
              <a:gd name="adj2" fmla="val 87499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Maria</a:t>
            </a:r>
          </a:p>
        </p:txBody>
      </p: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F67B1E26-B213-4B41-B26E-21A96DF5464F}"/>
              </a:ext>
            </a:extLst>
          </p:cNvPr>
          <p:cNvGrpSpPr/>
          <p:nvPr/>
        </p:nvGrpSpPr>
        <p:grpSpPr>
          <a:xfrm>
            <a:off x="2094388" y="1917993"/>
            <a:ext cx="4809042" cy="172054"/>
            <a:chOff x="2094388" y="1917993"/>
            <a:chExt cx="4809042" cy="172054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039D56D3-2C35-4B4D-AB00-246F53DF402F}"/>
                </a:ext>
              </a:extLst>
            </p:cNvPr>
            <p:cNvSpPr/>
            <p:nvPr/>
          </p:nvSpPr>
          <p:spPr>
            <a:xfrm>
              <a:off x="2094388" y="1917993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id="{5A9FC737-1115-4CAC-ABBC-28C2363B88CB}"/>
                </a:ext>
              </a:extLst>
            </p:cNvPr>
            <p:cNvSpPr/>
            <p:nvPr/>
          </p:nvSpPr>
          <p:spPr>
            <a:xfrm>
              <a:off x="4362466" y="1946047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E3BE91DF-2EAC-4C5B-A156-4D38E28D663F}"/>
                </a:ext>
              </a:extLst>
            </p:cNvPr>
            <p:cNvSpPr/>
            <p:nvPr/>
          </p:nvSpPr>
          <p:spPr>
            <a:xfrm>
              <a:off x="6759430" y="1917993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6FA78551-E009-4BBC-9E2D-7F877634E9DD}"/>
              </a:ext>
            </a:extLst>
          </p:cNvPr>
          <p:cNvGrpSpPr/>
          <p:nvPr/>
        </p:nvGrpSpPr>
        <p:grpSpPr>
          <a:xfrm>
            <a:off x="2094388" y="4008551"/>
            <a:ext cx="310853" cy="270448"/>
            <a:chOff x="2153241" y="3792551"/>
            <a:chExt cx="310853" cy="270448"/>
          </a:xfrm>
        </p:grpSpPr>
        <p:sp>
          <p:nvSpPr>
            <p:cNvPr id="95" name="Elipse 94">
              <a:extLst>
                <a:ext uri="{FF2B5EF4-FFF2-40B4-BE49-F238E27FC236}">
                  <a16:creationId xmlns:a16="http://schemas.microsoft.com/office/drawing/2014/main" id="{8B7E0FF3-F287-497A-9AB0-8901BE3E4F83}"/>
                </a:ext>
              </a:extLst>
            </p:cNvPr>
            <p:cNvSpPr/>
            <p:nvPr/>
          </p:nvSpPr>
          <p:spPr>
            <a:xfrm>
              <a:off x="2356094" y="3792551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A0EDC71F-3165-4E5B-86C9-A6A9A4FF122D}"/>
                </a:ext>
              </a:extLst>
            </p:cNvPr>
            <p:cNvSpPr/>
            <p:nvPr/>
          </p:nvSpPr>
          <p:spPr>
            <a:xfrm>
              <a:off x="2153241" y="3918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AD67007D-14C8-42F4-BF9B-5EC137307606}"/>
              </a:ext>
            </a:extLst>
          </p:cNvPr>
          <p:cNvGrpSpPr/>
          <p:nvPr/>
        </p:nvGrpSpPr>
        <p:grpSpPr>
          <a:xfrm>
            <a:off x="4362466" y="3688936"/>
            <a:ext cx="622983" cy="590063"/>
            <a:chOff x="4444771" y="3616936"/>
            <a:chExt cx="622983" cy="590063"/>
          </a:xfrm>
        </p:grpSpPr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CAAFD026-BDD0-429D-8CEE-CD5539EDD9B8}"/>
                </a:ext>
              </a:extLst>
            </p:cNvPr>
            <p:cNvSpPr/>
            <p:nvPr/>
          </p:nvSpPr>
          <p:spPr>
            <a:xfrm>
              <a:off x="4959754" y="3616936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Elipse 100">
              <a:extLst>
                <a:ext uri="{FF2B5EF4-FFF2-40B4-BE49-F238E27FC236}">
                  <a16:creationId xmlns:a16="http://schemas.microsoft.com/office/drawing/2014/main" id="{86A2E975-2F36-4639-874E-2C3C2352DCBF}"/>
                </a:ext>
              </a:extLst>
            </p:cNvPr>
            <p:cNvSpPr/>
            <p:nvPr/>
          </p:nvSpPr>
          <p:spPr>
            <a:xfrm>
              <a:off x="4444771" y="4062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85B96EFA-1D8A-46F6-9FAC-0CBA3B786221}"/>
              </a:ext>
            </a:extLst>
          </p:cNvPr>
          <p:cNvGrpSpPr/>
          <p:nvPr/>
        </p:nvGrpSpPr>
        <p:grpSpPr>
          <a:xfrm>
            <a:off x="6759430" y="3326807"/>
            <a:ext cx="941584" cy="952192"/>
            <a:chOff x="6767830" y="3326807"/>
            <a:chExt cx="941584" cy="952192"/>
          </a:xfrm>
        </p:grpSpPr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0EDBC41D-EED6-420C-AEB9-43AEBA2799FD}"/>
                </a:ext>
              </a:extLst>
            </p:cNvPr>
            <p:cNvSpPr/>
            <p:nvPr/>
          </p:nvSpPr>
          <p:spPr>
            <a:xfrm>
              <a:off x="7601414" y="3326807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751E3D0C-F017-47BA-89F3-7B5A6FC0B4E2}"/>
                </a:ext>
              </a:extLst>
            </p:cNvPr>
            <p:cNvSpPr/>
            <p:nvPr/>
          </p:nvSpPr>
          <p:spPr>
            <a:xfrm>
              <a:off x="6767830" y="4134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A80C2813-B907-4F56-B756-6A436E481745}"/>
                  </a:ext>
                </a:extLst>
              </p:cNvPr>
              <p:cNvSpPr txBox="1"/>
              <p:nvPr/>
            </p:nvSpPr>
            <p:spPr>
              <a:xfrm>
                <a:off x="7436133" y="1379003"/>
                <a:ext cx="470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A80C2813-B907-4F56-B756-6A436E481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133" y="1379003"/>
                <a:ext cx="470835" cy="276999"/>
              </a:xfrm>
              <a:prstGeom prst="rect">
                <a:avLst/>
              </a:prstGeom>
              <a:blipFill>
                <a:blip r:embed="rId3"/>
                <a:stretch>
                  <a:fillRect l="-6494" r="-1039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Balão de Fala: Retângulo 110">
            <a:extLst>
              <a:ext uri="{FF2B5EF4-FFF2-40B4-BE49-F238E27FC236}">
                <a16:creationId xmlns:a16="http://schemas.microsoft.com/office/drawing/2014/main" id="{1424E660-251D-4EA0-8CF2-871C13EBCF7C}"/>
              </a:ext>
            </a:extLst>
          </p:cNvPr>
          <p:cNvSpPr/>
          <p:nvPr/>
        </p:nvSpPr>
        <p:spPr>
          <a:xfrm>
            <a:off x="7372087" y="2232890"/>
            <a:ext cx="1318492" cy="495196"/>
          </a:xfrm>
          <a:prstGeom prst="wedgeRectCallout">
            <a:avLst>
              <a:gd name="adj1" fmla="val -75655"/>
              <a:gd name="adj2" fmla="val -8705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Ponto fixo no solo</a:t>
            </a:r>
          </a:p>
        </p:txBody>
      </p: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9F2F6F3F-AE73-4CCE-98AF-C91F4E88CE00}"/>
              </a:ext>
            </a:extLst>
          </p:cNvPr>
          <p:cNvGrpSpPr/>
          <p:nvPr/>
        </p:nvGrpSpPr>
        <p:grpSpPr>
          <a:xfrm>
            <a:off x="6760004" y="3687078"/>
            <a:ext cx="622983" cy="590063"/>
            <a:chOff x="4444771" y="3616936"/>
            <a:chExt cx="622983" cy="590063"/>
          </a:xfrm>
        </p:grpSpPr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9B04892A-2652-4A1C-A1A4-5625A0E089CF}"/>
                </a:ext>
              </a:extLst>
            </p:cNvPr>
            <p:cNvSpPr/>
            <p:nvPr/>
          </p:nvSpPr>
          <p:spPr>
            <a:xfrm>
              <a:off x="4959754" y="3616936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78B87F8E-2DD4-45C8-9518-E2B975B7A4A1}"/>
                </a:ext>
              </a:extLst>
            </p:cNvPr>
            <p:cNvSpPr/>
            <p:nvPr/>
          </p:nvSpPr>
          <p:spPr>
            <a:xfrm>
              <a:off x="4444771" y="4062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763A61A0-9CE4-4653-8AFC-F59296076BA8}"/>
              </a:ext>
            </a:extLst>
          </p:cNvPr>
          <p:cNvCxnSpPr>
            <a:cxnSpLocks/>
          </p:cNvCxnSpPr>
          <p:nvPr/>
        </p:nvCxnSpPr>
        <p:spPr>
          <a:xfrm flipV="1">
            <a:off x="7349511" y="3380807"/>
            <a:ext cx="333759" cy="342000"/>
          </a:xfrm>
          <a:prstGeom prst="straightConnector1">
            <a:avLst/>
          </a:prstGeom>
          <a:ln>
            <a:solidFill>
              <a:srgbClr val="00B0F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>
            <a:extLst>
              <a:ext uri="{FF2B5EF4-FFF2-40B4-BE49-F238E27FC236}">
                <a16:creationId xmlns:a16="http://schemas.microsoft.com/office/drawing/2014/main" id="{03089F10-0A76-4759-B5A7-6F5EA1A7DD7D}"/>
              </a:ext>
            </a:extLst>
          </p:cNvPr>
          <p:cNvCxnSpPr/>
          <p:nvPr/>
        </p:nvCxnSpPr>
        <p:spPr>
          <a:xfrm flipV="1">
            <a:off x="7328987" y="3397890"/>
            <a:ext cx="540000" cy="37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98AF9FF-BD73-40BD-AD6C-87A09D69C368}"/>
                  </a:ext>
                </a:extLst>
              </p:cNvPr>
              <p:cNvSpPr txBox="1"/>
              <p:nvPr/>
            </p:nvSpPr>
            <p:spPr>
              <a:xfrm>
                <a:off x="168088" y="2728086"/>
                <a:ext cx="7738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Tempo 			0					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dirty="0"/>
                  <a:t>				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98AF9FF-BD73-40BD-AD6C-87A09D69C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8" y="2728086"/>
                <a:ext cx="7738880" cy="369332"/>
              </a:xfrm>
              <a:prstGeom prst="rect">
                <a:avLst/>
              </a:prstGeom>
              <a:blipFill>
                <a:blip r:embed="rId4"/>
                <a:stretch>
                  <a:fillRect l="-709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7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8.1 Movimento Rotacional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803" y="374858"/>
            <a:ext cx="543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Rotação de um corpo rígido em torno de um eixo fixo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57329" y="628118"/>
            <a:ext cx="8055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ponto descreve uma trajetória circular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centro desses círculos devem estar sobre uma linha reta chamada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 de rotação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corpo rígido move-se em “rotação pura” se uma linha de referência,</a:t>
            </a:r>
          </a:p>
          <a:p>
            <a:pPr lvl="1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ao eixo, descreve o mesmo ângulo que qualquer outra linha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referência perpendicular ao eixo do corpo, num mesmo intervalo de tempo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7511593" y="657479"/>
            <a:ext cx="1567851" cy="1318477"/>
            <a:chOff x="7276604" y="1482817"/>
            <a:chExt cx="1567851" cy="1318477"/>
          </a:xfrm>
        </p:grpSpPr>
        <p:grpSp>
          <p:nvGrpSpPr>
            <p:cNvPr id="22" name="Agrupar 21"/>
            <p:cNvGrpSpPr/>
            <p:nvPr/>
          </p:nvGrpSpPr>
          <p:grpSpPr>
            <a:xfrm>
              <a:off x="7276604" y="1482817"/>
              <a:ext cx="1567851" cy="1318477"/>
              <a:chOff x="2373528" y="2305104"/>
              <a:chExt cx="1724250" cy="1449997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2896763" y="2889783"/>
                <a:ext cx="593313" cy="621234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2585714" y="2645698"/>
                <a:ext cx="1215409" cy="1109403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9" name="Conector de Seta Reta 28"/>
              <p:cNvCxnSpPr>
                <a:stCxn id="28" idx="4"/>
              </p:cNvCxnSpPr>
              <p:nvPr/>
            </p:nvCxnSpPr>
            <p:spPr>
              <a:xfrm flipH="1" flipV="1">
                <a:off x="3193418" y="2391371"/>
                <a:ext cx="1" cy="1363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/>
              <p:cNvCxnSpPr/>
              <p:nvPr/>
            </p:nvCxnSpPr>
            <p:spPr>
              <a:xfrm flipV="1">
                <a:off x="2373528" y="3200399"/>
                <a:ext cx="1668517" cy="13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aixaDeTexto 30"/>
                  <p:cNvSpPr txBox="1"/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1" name="CaixaDeTexto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121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4483" r="-34483" b="-4146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8146068" y="2044347"/>
              <a:ext cx="78828" cy="709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8286227" y="1838462"/>
              <a:ext cx="78828" cy="709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8185482" y="1936460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8281142" y="1622268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</a:t>
              </a:r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683196" y="1815016"/>
            <a:ext cx="1567851" cy="1473657"/>
            <a:chOff x="4399771" y="2492425"/>
            <a:chExt cx="1567851" cy="1473657"/>
          </a:xfrm>
        </p:grpSpPr>
        <p:sp>
          <p:nvSpPr>
            <p:cNvPr id="18" name="CaixaDeTexto 17"/>
            <p:cNvSpPr txBox="1"/>
            <p:nvPr/>
          </p:nvSpPr>
          <p:spPr>
            <a:xfrm>
              <a:off x="4920262" y="3094725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5513074" y="2766391"/>
              <a:ext cx="284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5381971" y="2693232"/>
              <a:ext cx="346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B’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276170" y="3689083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41672" y="3607034"/>
              <a:ext cx="346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C’</a:t>
              </a:r>
            </a:p>
          </p:txBody>
        </p:sp>
        <p:grpSp>
          <p:nvGrpSpPr>
            <p:cNvPr id="45" name="Agrupar 44"/>
            <p:cNvGrpSpPr/>
            <p:nvPr/>
          </p:nvGrpSpPr>
          <p:grpSpPr>
            <a:xfrm>
              <a:off x="4399771" y="2492425"/>
              <a:ext cx="1567851" cy="1318477"/>
              <a:chOff x="2373528" y="2305104"/>
              <a:chExt cx="1724250" cy="1449997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2896763" y="2889783"/>
                <a:ext cx="593313" cy="621234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8" name="Conector de Seta Reta 47"/>
              <p:cNvCxnSpPr>
                <a:stCxn id="47" idx="4"/>
              </p:cNvCxnSpPr>
              <p:nvPr/>
            </p:nvCxnSpPr>
            <p:spPr>
              <a:xfrm flipH="1" flipV="1">
                <a:off x="3193418" y="2391371"/>
                <a:ext cx="1" cy="1363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de Seta Reta 48"/>
              <p:cNvCxnSpPr/>
              <p:nvPr/>
            </p:nvCxnSpPr>
            <p:spPr>
              <a:xfrm flipV="1">
                <a:off x="2373528" y="3200399"/>
                <a:ext cx="1668517" cy="13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CaixaDeTexto 49"/>
                  <p:cNvSpPr txBox="1"/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0" name="CaixaDeTexto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1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CaixaDeTexto 50"/>
                  <p:cNvSpPr txBox="1"/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1" name="CaixaDeTexto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4483" r="-34483" b="-4146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Elipse 46"/>
              <p:cNvSpPr/>
              <p:nvPr/>
            </p:nvSpPr>
            <p:spPr>
              <a:xfrm>
                <a:off x="2585714" y="2645698"/>
                <a:ext cx="1215409" cy="1109403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5" name="Triângulo isósceles 54"/>
            <p:cNvSpPr/>
            <p:nvPr/>
          </p:nvSpPr>
          <p:spPr>
            <a:xfrm rot="19419516">
              <a:off x="5260633" y="3272382"/>
              <a:ext cx="86783" cy="49380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Triângulo isósceles 56"/>
            <p:cNvSpPr/>
            <p:nvPr/>
          </p:nvSpPr>
          <p:spPr>
            <a:xfrm rot="13698261">
              <a:off x="5297990" y="2871320"/>
              <a:ext cx="86783" cy="51461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391666" y="1940953"/>
            <a:ext cx="297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Roda de bicicleta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 AB é o raio da roda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-21344" y="2525038"/>
            <a:ext cx="5967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Contraexemplos: bacia com água, superfícies do Sol e Júpiter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280795" y="2917578"/>
                <a:ext cx="10336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95" y="2917578"/>
                <a:ext cx="1033616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/>
          <p:cNvSpPr txBox="1"/>
          <p:nvPr/>
        </p:nvSpPr>
        <p:spPr>
          <a:xfrm>
            <a:off x="1467327" y="2775040"/>
            <a:ext cx="473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necessárias 6 coordenadas nesta descrição: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para a localização do centro de massa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ângulos para a localização do ponto (latitude e longitude)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ângulo para descrever a rotação sobre o eixo</a:t>
            </a:r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06" y="3753663"/>
            <a:ext cx="3803029" cy="10918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2C41ED3D-36DD-49B0-B215-9E7EF4D5328C}"/>
              </a:ext>
            </a:extLst>
          </p:cNvPr>
          <p:cNvGrpSpPr/>
          <p:nvPr/>
        </p:nvGrpSpPr>
        <p:grpSpPr>
          <a:xfrm>
            <a:off x="7011999" y="2911548"/>
            <a:ext cx="2012833" cy="1911104"/>
            <a:chOff x="7011999" y="2911548"/>
            <a:chExt cx="2012833" cy="1911104"/>
          </a:xfrm>
        </p:grpSpPr>
        <p:pic>
          <p:nvPicPr>
            <p:cNvPr id="1026" name="Picture 2" descr="Júpiter (planeta) – Wikipédia, a enciclopédia livre">
              <a:extLst>
                <a:ext uri="{FF2B5EF4-FFF2-40B4-BE49-F238E27FC236}">
                  <a16:creationId xmlns:a16="http://schemas.microsoft.com/office/drawing/2014/main" id="{9048CF45-B0EC-4114-B7D8-3516101EC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729" y="2911548"/>
              <a:ext cx="1611630" cy="161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A6E63AB6-D9BA-411F-A4ED-6F89E9EFA489}"/>
                </a:ext>
              </a:extLst>
            </p:cNvPr>
            <p:cNvSpPr txBox="1"/>
            <p:nvPr/>
          </p:nvSpPr>
          <p:spPr>
            <a:xfrm>
              <a:off x="7011999" y="4514875"/>
              <a:ext cx="20128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dirty="0"/>
                <a:t>https://pt.wikipedia.org/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1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23147</TotalTime>
  <Words>2525</Words>
  <Application>Microsoft Office PowerPoint</Application>
  <PresentationFormat>Apresentação na tela (16:9)</PresentationFormat>
  <Paragraphs>396</Paragraphs>
  <Slides>28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CG Times (W1)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Equação</vt:lpstr>
      <vt:lpstr>Apresentação do PowerPoint</vt:lpstr>
      <vt:lpstr>Apresentação do PowerPoint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Interpretando o aumento do ângulo de lançamento 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1208</cp:revision>
  <dcterms:created xsi:type="dcterms:W3CDTF">2016-03-09T00:36:12Z</dcterms:created>
  <dcterms:modified xsi:type="dcterms:W3CDTF">2020-10-06T18:56:26Z</dcterms:modified>
</cp:coreProperties>
</file>