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Oswald Regular"/>
      <p:regular r:id="rId26"/>
      <p:bold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Regular-regular.fntdata"/><Relationship Id="rId25" Type="http://schemas.openxmlformats.org/officeDocument/2006/relationships/slide" Target="slides/slide20.xml"/><Relationship Id="rId28" Type="http://schemas.openxmlformats.org/officeDocument/2006/relationships/font" Target="fonts/Oswald-regular.fntdata"/><Relationship Id="rId27" Type="http://schemas.openxmlformats.org/officeDocument/2006/relationships/font" Target="fonts/OswaldRegula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65f4085b4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65f4085b4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65f4085b4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65f4085b4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65f4085b4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65f4085b4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65f4085b4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65f4085b4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65f4085b4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65f4085b4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65f4085b4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65f4085b4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65f4085b4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65f4085b4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65f4085b4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65f4085b4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65f4085b4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65f4085b4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65f4085b4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65f4085b4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65f4085b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65f4085b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65f4085b4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65f4085b4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65f4085b4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65f4085b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65f4085b4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65f4085b4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65f4085b4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65f4085b4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65f4085b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65f4085b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65f4085b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65f4085b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65f4085b4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65f4085b4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65f4085b4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65f4085b4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81000"/>
          </a:blip>
          <a:srcRect b="12938" l="2190" r="0" t="4334"/>
          <a:stretch/>
        </p:blipFill>
        <p:spPr>
          <a:xfrm>
            <a:off x="0" y="0"/>
            <a:ext cx="91439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63275" y="3457300"/>
            <a:ext cx="4098600" cy="1385700"/>
          </a:xfrm>
          <a:prstGeom prst="rect">
            <a:avLst/>
          </a:prstGeom>
          <a:solidFill>
            <a:srgbClr val="EEEEEE">
              <a:alpha val="63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31575" y="3550000"/>
            <a:ext cx="4371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"/>
                <a:ea typeface="Oswald"/>
                <a:cs typeface="Oswald"/>
                <a:sym typeface="Oswald"/>
              </a:rPr>
              <a:t>Projeto Temático - Área 6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Oswald"/>
                <a:ea typeface="Oswald"/>
                <a:cs typeface="Oswald"/>
                <a:sym typeface="Oswald"/>
              </a:rPr>
              <a:t>Fabio Koh | Paula Ron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Oswald"/>
                <a:ea typeface="Oswald"/>
                <a:cs typeface="Oswald"/>
                <a:sym typeface="Oswald"/>
              </a:rPr>
              <a:t>Prof.˚ Dr. </a:t>
            </a:r>
            <a:r>
              <a:rPr lang="pt-BR" sz="1300">
                <a:latin typeface="Oswald"/>
                <a:ea typeface="Oswald"/>
                <a:cs typeface="Oswald"/>
                <a:sym typeface="Oswald"/>
              </a:rPr>
              <a:t>Claudio</a:t>
            </a:r>
            <a:r>
              <a:rPr lang="pt-BR" sz="1300">
                <a:latin typeface="Oswald"/>
                <a:ea typeface="Oswald"/>
                <a:cs typeface="Oswald"/>
                <a:sym typeface="Oswald"/>
              </a:rPr>
              <a:t> Luiz Marte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Oswald"/>
                <a:ea typeface="Oswald"/>
                <a:cs typeface="Oswald"/>
                <a:sym typeface="Oswald"/>
              </a:rPr>
              <a:t>PTR2580 - Fundamentos de Sistemas Inteligentes de Transportes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b="0" l="8475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/>
          <p:nvPr/>
        </p:nvSpPr>
        <p:spPr>
          <a:xfrm>
            <a:off x="7976550" y="3198775"/>
            <a:ext cx="422100" cy="267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6592450" y="2821600"/>
            <a:ext cx="24783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Descrição da área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Etapa VISUM 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Etapa VISSIM</a:t>
            </a:r>
            <a:endParaRPr sz="18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 Regular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Calibração</a:t>
            </a:r>
            <a:r>
              <a:rPr lang="pt-BR" sz="1800">
                <a:solidFill>
                  <a:srgbClr val="CCCCC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 amt="71000"/>
          </a:blip>
          <a:srcRect b="12938" l="2191" r="31195" t="4334"/>
          <a:stretch/>
        </p:blipFill>
        <p:spPr>
          <a:xfrm>
            <a:off x="0" y="0"/>
            <a:ext cx="6227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588"/>
            <a:ext cx="9144000" cy="38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/>
          <p:nvPr/>
        </p:nvSpPr>
        <p:spPr>
          <a:xfrm>
            <a:off x="6131650" y="4588975"/>
            <a:ext cx="2731500" cy="370500"/>
          </a:xfrm>
          <a:prstGeom prst="rect">
            <a:avLst/>
          </a:prstGeom>
          <a:solidFill>
            <a:srgbClr val="EEEEEE">
              <a:alpha val="72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4"/>
          <p:cNvSpPr txBox="1"/>
          <p:nvPr/>
        </p:nvSpPr>
        <p:spPr>
          <a:xfrm>
            <a:off x="6191050" y="4557625"/>
            <a:ext cx="26127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Etapa VISSIM: micromodelo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Dados utilizados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 b="0" l="932" r="961" t="0"/>
          <a:stretch/>
        </p:blipFill>
        <p:spPr>
          <a:xfrm>
            <a:off x="3471975" y="3320500"/>
            <a:ext cx="5200499" cy="1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4">
            <a:alphaModFix/>
          </a:blip>
          <a:srcRect b="0" l="2190" r="0" t="0"/>
          <a:stretch/>
        </p:blipFill>
        <p:spPr>
          <a:xfrm>
            <a:off x="3471975" y="1053450"/>
            <a:ext cx="5295251" cy="20073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6" name="Google Shape;136;p25"/>
          <p:cNvSpPr txBox="1"/>
          <p:nvPr/>
        </p:nvSpPr>
        <p:spPr>
          <a:xfrm>
            <a:off x="311700" y="1450925"/>
            <a:ext cx="2490000" cy="27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latin typeface="Oswald Regular"/>
                <a:ea typeface="Oswald Regular"/>
                <a:cs typeface="Oswald Regular"/>
                <a:sym typeface="Oswald Regular"/>
              </a:rPr>
              <a:t>[1]  Comportamento do motorista: Modelo “car-following” </a:t>
            </a: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Wiedemann-74;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[2] Construção da malha viária de acordo com as configurações das vias;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[3] Inserção dos volumes de veículos na hora-pico calculada;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[4] Inserção do tempo de semaforização;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 b="0" l="1858" r="1848" t="1400"/>
          <a:stretch/>
        </p:blipFill>
        <p:spPr>
          <a:xfrm>
            <a:off x="0" y="596850"/>
            <a:ext cx="9144000" cy="379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/>
          <p:nvPr/>
        </p:nvSpPr>
        <p:spPr>
          <a:xfrm>
            <a:off x="6131650" y="4588975"/>
            <a:ext cx="2731500" cy="370500"/>
          </a:xfrm>
          <a:prstGeom prst="rect">
            <a:avLst/>
          </a:prstGeom>
          <a:solidFill>
            <a:srgbClr val="EEEEEE">
              <a:alpha val="72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 txBox="1"/>
          <p:nvPr/>
        </p:nvSpPr>
        <p:spPr>
          <a:xfrm>
            <a:off x="6337150" y="4557625"/>
            <a:ext cx="23205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Etapa VISSIM: semáforo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0" l="2042" r="2042" t="0"/>
          <a:stretch/>
        </p:blipFill>
        <p:spPr>
          <a:xfrm>
            <a:off x="0" y="577588"/>
            <a:ext cx="9144000" cy="385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/>
          <p:nvPr/>
        </p:nvSpPr>
        <p:spPr>
          <a:xfrm>
            <a:off x="6131650" y="4588975"/>
            <a:ext cx="2731500" cy="370500"/>
          </a:xfrm>
          <a:prstGeom prst="rect">
            <a:avLst/>
          </a:prstGeom>
          <a:solidFill>
            <a:srgbClr val="EEEEEE">
              <a:alpha val="72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7"/>
          <p:cNvSpPr txBox="1"/>
          <p:nvPr/>
        </p:nvSpPr>
        <p:spPr>
          <a:xfrm>
            <a:off x="6337150" y="4557625"/>
            <a:ext cx="23205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Etapa VISSIM: semáforo</a:t>
            </a:r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/>
          </a:blip>
          <a:srcRect b="0" l="2042" r="2042" t="0"/>
          <a:stretch/>
        </p:blipFill>
        <p:spPr>
          <a:xfrm>
            <a:off x="0" y="569975"/>
            <a:ext cx="9144000" cy="385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6592450" y="2821600"/>
            <a:ext cx="24783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Descrição da área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Etapa VISUM 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Etapa VISSIM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swald Regular"/>
              <a:buAutoNum type="arabicPeriod"/>
            </a:pPr>
            <a:r>
              <a:rPr lang="pt-BR" sz="18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Calibração</a:t>
            </a:r>
            <a:r>
              <a:rPr lang="pt-BR" sz="18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</a:t>
            </a:r>
            <a:endParaRPr sz="180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 amt="71000"/>
          </a:blip>
          <a:srcRect b="12938" l="2191" r="31195" t="4334"/>
          <a:stretch/>
        </p:blipFill>
        <p:spPr>
          <a:xfrm>
            <a:off x="0" y="0"/>
            <a:ext cx="6227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Calibrações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63" name="Google Shape;1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7838" y="1740125"/>
            <a:ext cx="5242925" cy="166323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 txBox="1"/>
          <p:nvPr/>
        </p:nvSpPr>
        <p:spPr>
          <a:xfrm>
            <a:off x="311700" y="1017725"/>
            <a:ext cx="2490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latin typeface="Oswald Regular"/>
                <a:ea typeface="Oswald Regular"/>
                <a:cs typeface="Oswald Regular"/>
                <a:sym typeface="Oswald Regular"/>
              </a:rPr>
              <a:t>[1]  Inserção das velocidades média dada na hora-pico (Dados CET). 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D9D9D9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[2] Início da simulação com o tempo de 10 minutos;</a:t>
            </a:r>
            <a:endParaRPr sz="1200">
              <a:solidFill>
                <a:srgbClr val="D9D9D9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D9D9D9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[3] Alteração da distribuição de velocidades quando vê algum discrepante.</a:t>
            </a:r>
            <a:endParaRPr sz="1200">
              <a:solidFill>
                <a:srgbClr val="D9D9D9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D9D9D9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[4] Simula novamente até as velocidades estarem compatíveis com a realidade;</a:t>
            </a:r>
            <a:endParaRPr sz="1200">
              <a:solidFill>
                <a:srgbClr val="D9D9D9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D9D9D9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[5] </a:t>
            </a:r>
            <a:r>
              <a:rPr lang="pt-BR" sz="1200">
                <a:solidFill>
                  <a:srgbClr val="D9D9D9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Rede calibrada. </a:t>
            </a:r>
            <a:endParaRPr sz="1200">
              <a:solidFill>
                <a:srgbClr val="D9D9D9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Calibrações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311700" y="1017725"/>
            <a:ext cx="2490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CCCCC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[1]  Inserção das velocidades média dada na hora-pico (Dados CET).</a:t>
            </a:r>
            <a:r>
              <a:rPr lang="pt-BR" sz="12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[2] Início da simulação com o tempo de 10 minutos;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[3] Alteração da distribuição de velocidades quando vê algum discrepante.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[4] Simula novamente até as velocidades estarem compatíveis com a realidade;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[5] </a:t>
            </a: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Rede calibrada. 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250" y="1154050"/>
            <a:ext cx="5969076" cy="13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250" y="2789900"/>
            <a:ext cx="5969074" cy="12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Calibrações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311700" y="1017725"/>
            <a:ext cx="2490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latin typeface="Oswald Regular"/>
                <a:ea typeface="Oswald Regular"/>
                <a:cs typeface="Oswald Regular"/>
                <a:sym typeface="Oswald Regular"/>
              </a:rPr>
              <a:t>[1]  Inserção das velocidades média dada na hora-pico (Dados CET). 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[2] Início da simulação com o tempo de 10 minutos;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[3] Alteração da distribuição de velocidades quando vê algum discrepante.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[4] Simula novamente até as velocidades estarem compatíveis com a realidade;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[5] </a:t>
            </a:r>
            <a:r>
              <a:rPr lang="pt-BR" sz="12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Rede calibrada. </a:t>
            </a:r>
            <a:endParaRPr sz="12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250" y="1239050"/>
            <a:ext cx="5656022" cy="29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6592450" y="2821600"/>
            <a:ext cx="2478300" cy="212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AutoNum type="arabicPeriod"/>
            </a:pPr>
            <a:r>
              <a:rPr lang="pt-BR" sz="1800">
                <a:latin typeface="Oswald"/>
                <a:ea typeface="Oswald"/>
                <a:cs typeface="Oswald"/>
                <a:sym typeface="Oswald"/>
              </a:rPr>
              <a:t>Descrição da área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AutoNum type="arabicPeriod"/>
            </a:pPr>
            <a:r>
              <a:rPr lang="pt-BR" sz="1800">
                <a:latin typeface="Oswald"/>
                <a:ea typeface="Oswald"/>
                <a:cs typeface="Oswald"/>
                <a:sym typeface="Oswald"/>
              </a:rPr>
              <a:t>Etapa VISUM 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AutoNum type="arabicPeriod"/>
            </a:pPr>
            <a:r>
              <a:rPr lang="pt-BR" sz="1800">
                <a:latin typeface="Oswald"/>
                <a:ea typeface="Oswald"/>
                <a:cs typeface="Oswald"/>
                <a:sym typeface="Oswald"/>
              </a:rPr>
              <a:t>Etapa VISSIM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 Regular"/>
              <a:buAutoNum type="arabicPeriod"/>
            </a:pPr>
            <a:r>
              <a:rPr lang="pt-BR" sz="18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Calibração</a:t>
            </a:r>
            <a:r>
              <a:rPr lang="pt-BR" sz="18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 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 amt="71000"/>
          </a:blip>
          <a:srcRect b="12938" l="2191" r="31195" t="4334"/>
          <a:stretch/>
        </p:blipFill>
        <p:spPr>
          <a:xfrm>
            <a:off x="0" y="0"/>
            <a:ext cx="6227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6196175" y="4132500"/>
            <a:ext cx="242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Agradecemos a atenção!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6592450" y="2821600"/>
            <a:ext cx="24783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swald"/>
              <a:buAutoNum type="arabicPeriod"/>
            </a:pPr>
            <a:r>
              <a:rPr lang="pt-BR" sz="1800">
                <a:latin typeface="Oswald"/>
                <a:ea typeface="Oswald"/>
                <a:cs typeface="Oswald"/>
                <a:sym typeface="Oswald"/>
              </a:rPr>
              <a:t>Descrição da área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Etapa VISUM 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Etapa VISSIM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 Regular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Calibração</a:t>
            </a:r>
            <a:r>
              <a:rPr lang="pt-BR" sz="1800">
                <a:solidFill>
                  <a:srgbClr val="CCCCC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 amt="71000"/>
          </a:blip>
          <a:srcRect b="12938" l="2191" r="31195" t="4334"/>
          <a:stretch/>
        </p:blipFill>
        <p:spPr>
          <a:xfrm>
            <a:off x="0" y="0"/>
            <a:ext cx="6227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Área escolhida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13" y="1017725"/>
            <a:ext cx="8450177" cy="3227201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Configuração das Avenidas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0" l="1805" r="1622" t="0"/>
          <a:stretch/>
        </p:blipFill>
        <p:spPr>
          <a:xfrm>
            <a:off x="377575" y="941525"/>
            <a:ext cx="5134901" cy="21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2827" r="1633" t="0"/>
          <a:stretch/>
        </p:blipFill>
        <p:spPr>
          <a:xfrm>
            <a:off x="377575" y="3122212"/>
            <a:ext cx="5134899" cy="110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7475" y="1017725"/>
            <a:ext cx="2774594" cy="16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4525" y="3025149"/>
            <a:ext cx="2780501" cy="1668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377575" y="4753775"/>
            <a:ext cx="28032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900">
                <a:latin typeface="Oswald Regular"/>
                <a:ea typeface="Oswald Regular"/>
                <a:cs typeface="Oswald Regular"/>
                <a:sym typeface="Oswald Regular"/>
              </a:rPr>
              <a:t>Fonte: Google Maps - Street View</a:t>
            </a:r>
            <a:endParaRPr i="1" sz="9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5766975" y="2613938"/>
            <a:ext cx="28032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Oswald Regular"/>
                <a:ea typeface="Oswald Regular"/>
                <a:cs typeface="Oswald Regular"/>
                <a:sym typeface="Oswald Regular"/>
              </a:rPr>
              <a:t>Av. Eusébio Matoso</a:t>
            </a:r>
            <a:endParaRPr sz="10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766975" y="4617238"/>
            <a:ext cx="28032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Oswald Regular"/>
                <a:ea typeface="Oswald Regular"/>
                <a:cs typeface="Oswald Regular"/>
                <a:sym typeface="Oswald Regular"/>
              </a:rPr>
              <a:t>Av. Brigadeiro Faria Lima</a:t>
            </a:r>
            <a:endParaRPr sz="10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6592450" y="2821600"/>
            <a:ext cx="24783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Descrição da área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AutoNum type="arabicPeriod"/>
            </a:pPr>
            <a:r>
              <a:rPr lang="pt-BR" sz="1800">
                <a:latin typeface="Oswald"/>
                <a:ea typeface="Oswald"/>
                <a:cs typeface="Oswald"/>
                <a:sym typeface="Oswald"/>
              </a:rPr>
              <a:t>Etapa VISUM 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Etapa VISSIM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 Regular"/>
              <a:buAutoNum type="arabicPeriod"/>
            </a:pPr>
            <a:r>
              <a:rPr lang="pt-BR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Calibração</a:t>
            </a:r>
            <a:r>
              <a:rPr lang="pt-BR" sz="1800">
                <a:solidFill>
                  <a:srgbClr val="CCCCC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r>
              <a:rPr lang="pt-BR" sz="1800"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 amt="71000"/>
          </a:blip>
          <a:srcRect b="12938" l="2191" r="31195" t="4334"/>
          <a:stretch/>
        </p:blipFill>
        <p:spPr>
          <a:xfrm>
            <a:off x="0" y="0"/>
            <a:ext cx="6227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75" y="0"/>
            <a:ext cx="86741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/>
          <p:nvPr/>
        </p:nvSpPr>
        <p:spPr>
          <a:xfrm>
            <a:off x="6131650" y="4588975"/>
            <a:ext cx="2731500" cy="370500"/>
          </a:xfrm>
          <a:prstGeom prst="rect">
            <a:avLst/>
          </a:prstGeom>
          <a:solidFill>
            <a:srgbClr val="EEEEEE">
              <a:alpha val="720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6191050" y="4557625"/>
            <a:ext cx="26127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Etapa VISUM: macromodelo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b="-840" l="6788" r="2095" t="840"/>
          <a:stretch/>
        </p:blipFill>
        <p:spPr>
          <a:xfrm>
            <a:off x="24150" y="43075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b="0" l="8475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