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8" r:id="rId3"/>
    <p:sldId id="271" r:id="rId4"/>
    <p:sldId id="272" r:id="rId5"/>
    <p:sldId id="275" r:id="rId6"/>
    <p:sldId id="262" r:id="rId7"/>
    <p:sldId id="263" r:id="rId8"/>
    <p:sldId id="266" r:id="rId9"/>
    <p:sldId id="273" r:id="rId10"/>
    <p:sldId id="27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80" autoAdjust="0"/>
    <p:restoredTop sz="88216"/>
  </p:normalViewPr>
  <p:slideViewPr>
    <p:cSldViewPr snapToGrid="0">
      <p:cViewPr varScale="1">
        <p:scale>
          <a:sx n="95" d="100"/>
          <a:sy n="95" d="100"/>
        </p:scale>
        <p:origin x="200" y="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6FE5-8689-9243-B708-366AD0B8EAE2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82AE-3345-0D41-AADE-8E6A3B6659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297F2-D00A-584E-8327-F1CCCF21EF7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69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6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7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9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2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7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0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kP2JDeGWM&amp;t=2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class/e145/2008_fall/materials/Cases_and_Readings/Four_Step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hyperlink" Target="https://www.udacity.com/course/how-to-build-a-startup--ep24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ubank-design/how-we-designed-our-bank-account-nuconta-part-i-18105b8d3df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PRO3213 - Personas e </a:t>
            </a:r>
            <a:r>
              <a:rPr lang="en-US" dirty="0" err="1"/>
              <a:t>validação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/>
              <a:t>Prof.  Dr. Guilherme Ary Plonski</a:t>
            </a:r>
          </a:p>
          <a:p>
            <a:r>
              <a:rPr lang="pt-BR" dirty="0"/>
              <a:t>Artur Vilas Boas</a:t>
            </a:r>
          </a:p>
        </p:txBody>
      </p:sp>
    </p:spTree>
    <p:extLst>
      <p:ext uri="{BB962C8B-B14F-4D97-AF65-F5344CB8AC3E}">
        <p14:creationId xmlns:p14="http://schemas.microsoft.com/office/powerpoint/2010/main" val="26508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Observe, pergunte e vivencie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3861" y="769324"/>
            <a:ext cx="7765910" cy="5326676"/>
          </a:xfrm>
        </p:spPr>
        <p:txBody>
          <a:bodyPr>
            <a:normAutofit/>
          </a:bodyPr>
          <a:lstStyle/>
          <a:p>
            <a:r>
              <a:rPr lang="en-US" sz="2400" dirty="0"/>
              <a:t>Design e etnografia! O </a:t>
            </a:r>
            <a:r>
              <a:rPr lang="en-US" sz="2400" dirty="0" err="1"/>
              <a:t>processo</a:t>
            </a:r>
            <a:r>
              <a:rPr lang="en-US" sz="2400" dirty="0"/>
              <a:t> de ”</a:t>
            </a:r>
            <a:r>
              <a:rPr lang="en-US" sz="2400" i="1" dirty="0"/>
              <a:t>observe, ask and try”</a:t>
            </a:r>
            <a:r>
              <a:rPr lang="en-US" sz="2400" dirty="0"/>
              <a:t> é </a:t>
            </a:r>
            <a:r>
              <a:rPr lang="en-US" sz="2400" dirty="0" err="1"/>
              <a:t>utilizado</a:t>
            </a:r>
            <a:r>
              <a:rPr lang="en-US" sz="2400" dirty="0"/>
              <a:t> para </a:t>
            </a:r>
            <a:r>
              <a:rPr lang="en-US" sz="2400" dirty="0" err="1"/>
              <a:t>extrair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informações</a:t>
            </a:r>
            <a:r>
              <a:rPr lang="en-US" sz="2400" dirty="0"/>
              <a:t> do </a:t>
            </a:r>
            <a:r>
              <a:rPr lang="en-US" sz="2400" dirty="0" err="1"/>
              <a:t>usuário</a:t>
            </a:r>
            <a:r>
              <a:rPr lang="en-US" sz="2400" dirty="0"/>
              <a:t>.</a:t>
            </a:r>
          </a:p>
          <a:p>
            <a:r>
              <a:rPr lang="en-US" sz="2400" dirty="0"/>
              <a:t>Observe: </a:t>
            </a:r>
            <a:r>
              <a:rPr lang="en-US" sz="2400" dirty="0" err="1"/>
              <a:t>visitar</a:t>
            </a:r>
            <a:r>
              <a:rPr lang="en-US" sz="2400" dirty="0"/>
              <a:t> o </a:t>
            </a:r>
            <a:r>
              <a:rPr lang="en-US" sz="2400" dirty="0" err="1"/>
              <a:t>contexto</a:t>
            </a:r>
            <a:r>
              <a:rPr lang="en-US" sz="2400" dirty="0"/>
              <a:t> do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negócio</a:t>
            </a:r>
            <a:r>
              <a:rPr lang="en-US" sz="2400" dirty="0"/>
              <a:t>, </a:t>
            </a:r>
            <a:r>
              <a:rPr lang="en-US" sz="2400" dirty="0" err="1"/>
              <a:t>passar</a:t>
            </a:r>
            <a:r>
              <a:rPr lang="en-US" sz="2400" dirty="0"/>
              <a:t> </a:t>
            </a:r>
            <a:r>
              <a:rPr lang="en-US" sz="2400" dirty="0" err="1"/>
              <a:t>períodos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imersão</a:t>
            </a:r>
            <a:r>
              <a:rPr lang="en-US" sz="2400" dirty="0"/>
              <a:t> </a:t>
            </a:r>
            <a:r>
              <a:rPr lang="en-US" sz="2400" dirty="0" err="1"/>
              <a:t>fazendo</a:t>
            </a:r>
            <a:r>
              <a:rPr lang="en-US" sz="2400" dirty="0"/>
              <a:t> </a:t>
            </a:r>
            <a:r>
              <a:rPr lang="en-US" sz="2400" dirty="0" err="1"/>
              <a:t>anotações</a:t>
            </a:r>
            <a:r>
              <a:rPr lang="en-US" sz="2400" dirty="0"/>
              <a:t> etc.</a:t>
            </a:r>
          </a:p>
          <a:p>
            <a:r>
              <a:rPr lang="en-US" sz="2400" dirty="0" err="1"/>
              <a:t>Pergunte</a:t>
            </a:r>
            <a:r>
              <a:rPr lang="en-US" sz="2400" dirty="0"/>
              <a:t>: </a:t>
            </a:r>
            <a:r>
              <a:rPr lang="en-US" sz="2400" dirty="0" err="1"/>
              <a:t>processo</a:t>
            </a:r>
            <a:r>
              <a:rPr lang="en-US" sz="2400" dirty="0"/>
              <a:t> de </a:t>
            </a:r>
            <a:r>
              <a:rPr lang="en-US" sz="2400" dirty="0" err="1"/>
              <a:t>entrevista</a:t>
            </a:r>
            <a:r>
              <a:rPr lang="en-US" sz="2400" dirty="0"/>
              <a:t> – um dos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importantes</a:t>
            </a:r>
            <a:r>
              <a:rPr lang="en-US" sz="2400" dirty="0"/>
              <a:t>, </a:t>
            </a:r>
            <a:r>
              <a:rPr lang="en-US" sz="2400" dirty="0" err="1"/>
              <a:t>pois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oportunidade</a:t>
            </a:r>
            <a:r>
              <a:rPr lang="en-US" sz="2400" dirty="0"/>
              <a:t> de </a:t>
            </a:r>
            <a:r>
              <a:rPr lang="en-US" sz="2400" dirty="0" err="1"/>
              <a:t>extrair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máximo</a:t>
            </a:r>
            <a:r>
              <a:rPr lang="en-US" sz="2400" dirty="0"/>
              <a:t> do </a:t>
            </a:r>
            <a:r>
              <a:rPr lang="en-US" sz="2400" dirty="0" err="1"/>
              <a:t>usuário</a:t>
            </a:r>
            <a:r>
              <a:rPr lang="en-US" sz="2400" dirty="0"/>
              <a:t> e </a:t>
            </a:r>
            <a:r>
              <a:rPr lang="en-US" sz="2400" dirty="0" err="1"/>
              <a:t>tirar</a:t>
            </a:r>
            <a:r>
              <a:rPr lang="en-US" sz="2400" dirty="0"/>
              <a:t> </a:t>
            </a:r>
            <a:r>
              <a:rPr lang="en-US" sz="2400" dirty="0" err="1"/>
              <a:t>dúvidas</a:t>
            </a:r>
            <a:r>
              <a:rPr lang="en-US" sz="2400" dirty="0"/>
              <a:t>. </a:t>
            </a:r>
            <a:r>
              <a:rPr lang="en-US" sz="2400" dirty="0">
                <a:hlinkClick r:id="rId2"/>
              </a:rPr>
              <a:t>https://www.youtube.com/watch?v=OTkP2JDeGWM&amp;t=2s</a:t>
            </a:r>
            <a:endParaRPr lang="en-US" sz="2400" dirty="0"/>
          </a:p>
          <a:p>
            <a:r>
              <a:rPr lang="en-US" sz="2400" dirty="0"/>
              <a:t>Try: </a:t>
            </a:r>
            <a:r>
              <a:rPr lang="en-US" sz="2400" dirty="0" err="1"/>
              <a:t>vivenciar</a:t>
            </a:r>
            <a:r>
              <a:rPr lang="en-US" sz="2400" dirty="0"/>
              <a:t> o </a:t>
            </a:r>
            <a:r>
              <a:rPr lang="en-US" sz="2400" dirty="0" err="1"/>
              <a:t>mercado</a:t>
            </a:r>
            <a:r>
              <a:rPr lang="en-US" sz="2400" dirty="0"/>
              <a:t>, </a:t>
            </a:r>
            <a:r>
              <a:rPr lang="en-US" sz="2400" dirty="0" err="1"/>
              <a:t>trabalhar</a:t>
            </a:r>
            <a:r>
              <a:rPr lang="en-US" sz="2400" dirty="0"/>
              <a:t> </a:t>
            </a:r>
            <a:r>
              <a:rPr lang="en-US" sz="2400" dirty="0" err="1"/>
              <a:t>nessa</a:t>
            </a:r>
            <a:r>
              <a:rPr lang="en-US" sz="2400" dirty="0"/>
              <a:t> </a:t>
            </a:r>
            <a:r>
              <a:rPr lang="en-US" sz="2400" dirty="0" err="1"/>
              <a:t>realidade</a:t>
            </a:r>
            <a:r>
              <a:rPr lang="en-US" sz="2400" dirty="0"/>
              <a:t> para </a:t>
            </a:r>
            <a:r>
              <a:rPr lang="en-US" sz="2400" dirty="0" err="1"/>
              <a:t>aprender</a:t>
            </a:r>
            <a:r>
              <a:rPr lang="en-US" sz="2400" dirty="0"/>
              <a:t> as </a:t>
            </a:r>
            <a:r>
              <a:rPr lang="en-US" sz="2400" dirty="0" err="1"/>
              <a:t>minúcias</a:t>
            </a:r>
            <a:r>
              <a:rPr lang="en-US" sz="2400" dirty="0"/>
              <a:t> e as </a:t>
            </a:r>
            <a:r>
              <a:rPr lang="en-US" sz="2400" dirty="0" err="1"/>
              <a:t>regras</a:t>
            </a:r>
            <a:r>
              <a:rPr lang="en-US" sz="2400" dirty="0"/>
              <a:t> do </a:t>
            </a:r>
            <a:r>
              <a:rPr lang="en-US" sz="2400" dirty="0" err="1"/>
              <a:t>jogo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3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3AEFD-45F4-4D44-BD80-B7C3FBDC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What</a:t>
            </a:r>
            <a:r>
              <a:rPr lang="pt-BR" dirty="0"/>
              <a:t> 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ask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B75B5F-3179-6747-ACED-093312503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071" y="1190019"/>
            <a:ext cx="7853082" cy="4601182"/>
          </a:xfrm>
        </p:spPr>
        <p:txBody>
          <a:bodyPr/>
          <a:lstStyle/>
          <a:p>
            <a:r>
              <a:rPr lang="pt-BR" sz="2400" dirty="0"/>
              <a:t>”Me conte a última vez que teve o problema </a:t>
            </a:r>
            <a:r>
              <a:rPr lang="pt-BR" sz="2400" dirty="0" err="1"/>
              <a:t>X</a:t>
            </a:r>
            <a:r>
              <a:rPr lang="pt-BR" sz="2400" dirty="0"/>
              <a:t>”</a:t>
            </a:r>
          </a:p>
          <a:p>
            <a:r>
              <a:rPr lang="pt-BR" sz="2400" dirty="0"/>
              <a:t>O que foi mais doloroso? E por que? (Tente buscar os 5 </a:t>
            </a:r>
            <a:r>
              <a:rPr lang="pt-BR" sz="2400" dirty="0" err="1"/>
              <a:t>PQ’s</a:t>
            </a:r>
            <a:r>
              <a:rPr lang="pt-BR" sz="2400" dirty="0"/>
              <a:t>)</a:t>
            </a:r>
          </a:p>
          <a:p>
            <a:r>
              <a:rPr lang="pt-BR" sz="2400" dirty="0"/>
              <a:t>Como você resolve hoje? O que falta nessa solução?</a:t>
            </a:r>
          </a:p>
          <a:p>
            <a:r>
              <a:rPr lang="pt-BR" sz="2400" dirty="0"/>
              <a:t>Não pergunte coisas sobre o futuro ou “você usaria?” logo de cara. Sem </a:t>
            </a:r>
            <a:r>
              <a:rPr lang="pt-BR" sz="2400" dirty="0" err="1"/>
              <a:t>pitch</a:t>
            </a:r>
            <a:r>
              <a:rPr lang="pt-BR" sz="2400" dirty="0"/>
              <a:t>!</a:t>
            </a:r>
          </a:p>
          <a:p>
            <a:r>
              <a:rPr lang="pt-BR" sz="2400" dirty="0"/>
              <a:t>Tente repetir o fluxo 3x.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4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Ideação – Conceitos de </a:t>
            </a:r>
            <a:r>
              <a:rPr lang="pt-BR" i="1" dirty="0"/>
              <a:t>Design </a:t>
            </a:r>
            <a:r>
              <a:rPr lang="pt-BR" i="1" dirty="0" err="1"/>
              <a:t>Thinking</a:t>
            </a:r>
            <a:r>
              <a:rPr lang="pt-BR" i="1" dirty="0"/>
              <a:t>	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899647" y="1685363"/>
            <a:ext cx="8759823" cy="3124201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Conceito de Design &gt; criatividade a partir de processos</a:t>
            </a:r>
          </a:p>
          <a:p>
            <a:r>
              <a:rPr lang="pt-BR" sz="2800" dirty="0"/>
              <a:t>Processos centrados no usuário</a:t>
            </a:r>
          </a:p>
          <a:p>
            <a:r>
              <a:rPr lang="pt-BR" sz="2800" dirty="0"/>
              <a:t>Pensamento divergente e convergente</a:t>
            </a:r>
          </a:p>
          <a:p>
            <a:r>
              <a:rPr lang="pt-BR" sz="2800" dirty="0" err="1"/>
              <a:t>Desejabilidade</a:t>
            </a:r>
            <a:r>
              <a:rPr lang="pt-BR" sz="2800" dirty="0"/>
              <a:t>; viabilidade ($); </a:t>
            </a:r>
            <a:r>
              <a:rPr lang="pt-BR" sz="2800" dirty="0" err="1"/>
              <a:t>praticabilidade</a:t>
            </a:r>
            <a:endParaRPr lang="pt-BR" sz="2800" dirty="0"/>
          </a:p>
          <a:p>
            <a:r>
              <a:rPr lang="pt-BR" sz="2800" dirty="0"/>
              <a:t>Multidisciplinaridade</a:t>
            </a:r>
          </a:p>
          <a:p>
            <a:r>
              <a:rPr lang="pt-BR" sz="2800" dirty="0"/>
              <a:t>Prototipagem e interações</a:t>
            </a:r>
          </a:p>
          <a:p>
            <a:r>
              <a:rPr lang="pt-BR" sz="2800" dirty="0" err="1"/>
              <a:t>Storytelling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257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br>
              <a:rPr lang="en-US" sz="2000" i="1" dirty="0"/>
            </a:br>
            <a:endParaRPr lang="pt-BR" sz="20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9785" y="755621"/>
            <a:ext cx="7506488" cy="347160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Arrogância</a:t>
            </a:r>
            <a:r>
              <a:rPr lang="en-US" sz="2800" b="1" dirty="0"/>
              <a:t> </a:t>
            </a:r>
            <a:r>
              <a:rPr lang="en-US" sz="2800" b="1" dirty="0" err="1"/>
              <a:t>é</a:t>
            </a:r>
            <a:r>
              <a:rPr lang="en-US" sz="2800" b="1" dirty="0"/>
              <a:t> </a:t>
            </a:r>
            <a:r>
              <a:rPr lang="en-US" sz="2800" b="1" dirty="0" err="1"/>
              <a:t>algo</a:t>
            </a:r>
            <a:r>
              <a:rPr lang="en-US" sz="2800" b="1" dirty="0"/>
              <a:t> </a:t>
            </a:r>
            <a:r>
              <a:rPr lang="en-US" sz="2800" b="1" dirty="0" err="1"/>
              <a:t>muito</a:t>
            </a:r>
            <a:r>
              <a:rPr lang="en-US" sz="2800" b="1" dirty="0"/>
              <a:t> </a:t>
            </a:r>
            <a:r>
              <a:rPr lang="en-US" sz="2800" b="1" dirty="0" err="1"/>
              <a:t>caro</a:t>
            </a:r>
            <a:r>
              <a:rPr lang="en-US" sz="2800" b="1" dirty="0"/>
              <a:t>!</a:t>
            </a:r>
            <a:br>
              <a:rPr lang="en-US" sz="2800" b="1" dirty="0"/>
            </a:br>
            <a:endParaRPr lang="en-US" sz="2800" b="1" dirty="0"/>
          </a:p>
          <a:p>
            <a:pPr lvl="1"/>
            <a:r>
              <a:rPr lang="pt-BR" sz="2400" dirty="0"/>
              <a:t>”(...)</a:t>
            </a:r>
            <a:r>
              <a:rPr lang="pt-BR" sz="2400" dirty="0" err="1"/>
              <a:t>Nor</a:t>
            </a:r>
            <a:r>
              <a:rPr lang="pt-BR" sz="2400" dirty="0"/>
              <a:t> </a:t>
            </a:r>
            <a:r>
              <a:rPr lang="pt-BR" sz="2400" dirty="0" err="1"/>
              <a:t>did</a:t>
            </a:r>
            <a:r>
              <a:rPr lang="pt-BR" sz="2400" dirty="0"/>
              <a:t> </a:t>
            </a:r>
            <a:r>
              <a:rPr lang="pt-BR" sz="2400" dirty="0" err="1"/>
              <a:t>he</a:t>
            </a:r>
            <a:r>
              <a:rPr lang="pt-BR" sz="2400" dirty="0"/>
              <a:t> go out </a:t>
            </a:r>
            <a:r>
              <a:rPr lang="pt-BR" sz="2400" dirty="0" err="1"/>
              <a:t>and</a:t>
            </a:r>
            <a:r>
              <a:rPr lang="pt-BR" sz="2400" dirty="0"/>
              <a:t> start </a:t>
            </a:r>
            <a:r>
              <a:rPr lang="pt-BR" sz="2400" dirty="0" err="1"/>
              <a:t>telling</a:t>
            </a:r>
            <a:r>
              <a:rPr lang="pt-BR" sz="2400" dirty="0"/>
              <a:t> </a:t>
            </a:r>
            <a:r>
              <a:rPr lang="pt-BR" sz="2400" dirty="0" err="1"/>
              <a:t>customers</a:t>
            </a:r>
            <a:r>
              <a:rPr lang="pt-BR" sz="2400" dirty="0"/>
              <a:t> </a:t>
            </a:r>
            <a:r>
              <a:rPr lang="pt-BR" sz="2400" dirty="0" err="1"/>
              <a:t>what</a:t>
            </a:r>
            <a:r>
              <a:rPr lang="pt-BR" sz="2400" dirty="0"/>
              <a:t> </a:t>
            </a:r>
            <a:r>
              <a:rPr lang="pt-BR" sz="2400" dirty="0" err="1"/>
              <a:t>products</a:t>
            </a:r>
            <a:r>
              <a:rPr lang="pt-BR" sz="2400" dirty="0"/>
              <a:t>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was</a:t>
            </a:r>
            <a:r>
              <a:rPr lang="pt-BR" sz="2400" dirty="0"/>
              <a:t> </a:t>
            </a:r>
            <a:r>
              <a:rPr lang="pt-BR" sz="2400" dirty="0" err="1"/>
              <a:t>going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deliver</a:t>
            </a:r>
            <a:r>
              <a:rPr lang="pt-BR" sz="2400" dirty="0"/>
              <a:t> (</a:t>
            </a:r>
            <a:r>
              <a:rPr lang="pt-BR" sz="2400" dirty="0" err="1"/>
              <a:t>the</a:t>
            </a:r>
            <a:r>
              <a:rPr lang="pt-BR" sz="2400" dirty="0"/>
              <a:t> natural </a:t>
            </a:r>
            <a:r>
              <a:rPr lang="pt-BR" sz="2400" dirty="0" err="1"/>
              <a:t>instinct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any</a:t>
            </a:r>
            <a:r>
              <a:rPr lang="pt-BR" sz="2400" dirty="0"/>
              <a:t> </a:t>
            </a:r>
            <a:r>
              <a:rPr lang="pt-BR" sz="2400" dirty="0" err="1"/>
              <a:t>entrepreneur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this</a:t>
            </a:r>
            <a:r>
              <a:rPr lang="pt-BR" sz="2400" dirty="0"/>
              <a:t> </a:t>
            </a:r>
            <a:r>
              <a:rPr lang="pt-BR" sz="2400" dirty="0" err="1"/>
              <a:t>stage</a:t>
            </a:r>
            <a:r>
              <a:rPr lang="pt-BR" sz="2400" dirty="0"/>
              <a:t>). </a:t>
            </a:r>
            <a:r>
              <a:rPr lang="pt-BR" sz="2400" dirty="0" err="1"/>
              <a:t>Instead</a:t>
            </a:r>
            <a:r>
              <a:rPr lang="pt-BR" sz="2400" dirty="0"/>
              <a:t>,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was</a:t>
            </a:r>
            <a:r>
              <a:rPr lang="pt-BR" sz="2400" dirty="0"/>
              <a:t> out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field</a:t>
            </a:r>
            <a:r>
              <a:rPr lang="pt-BR" sz="2400" dirty="0"/>
              <a:t> </a:t>
            </a:r>
            <a:r>
              <a:rPr lang="pt-BR" sz="2400" dirty="0" err="1"/>
              <a:t>listening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customers</a:t>
            </a:r>
            <a:r>
              <a:rPr lang="pt-BR" sz="2400" dirty="0"/>
              <a:t>, </a:t>
            </a:r>
            <a:r>
              <a:rPr lang="pt-BR" sz="2400" dirty="0" err="1"/>
              <a:t>discovering</a:t>
            </a:r>
            <a:r>
              <a:rPr lang="pt-BR" sz="2400" dirty="0"/>
              <a:t> </a:t>
            </a:r>
            <a:r>
              <a:rPr lang="pt-BR" sz="2400" dirty="0" err="1"/>
              <a:t>how</a:t>
            </a:r>
            <a:r>
              <a:rPr lang="pt-BR" sz="2400" dirty="0"/>
              <a:t> </a:t>
            </a:r>
            <a:r>
              <a:rPr lang="pt-BR" sz="2400" dirty="0" err="1"/>
              <a:t>they</a:t>
            </a:r>
            <a:r>
              <a:rPr lang="pt-BR" sz="2400" dirty="0"/>
              <a:t> </a:t>
            </a:r>
            <a:r>
              <a:rPr lang="pt-BR" sz="2400" dirty="0" err="1"/>
              <a:t>worked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what</a:t>
            </a:r>
            <a:r>
              <a:rPr lang="pt-BR" sz="2400" dirty="0"/>
              <a:t> </a:t>
            </a:r>
            <a:r>
              <a:rPr lang="pt-BR" sz="2400" dirty="0" err="1"/>
              <a:t>their</a:t>
            </a:r>
            <a:r>
              <a:rPr lang="pt-BR" sz="2400" dirty="0"/>
              <a:t> </a:t>
            </a:r>
            <a:r>
              <a:rPr lang="pt-BR" sz="2400" dirty="0" err="1"/>
              <a:t>key</a:t>
            </a:r>
            <a:r>
              <a:rPr lang="pt-BR" sz="2400" dirty="0"/>
              <a:t> </a:t>
            </a:r>
            <a:r>
              <a:rPr lang="pt-BR" sz="2400" dirty="0" err="1"/>
              <a:t>problems</a:t>
            </a:r>
            <a:r>
              <a:rPr lang="pt-BR" sz="2400" dirty="0"/>
              <a:t> </a:t>
            </a:r>
            <a:r>
              <a:rPr lang="pt-BR" sz="2400" dirty="0" err="1"/>
              <a:t>were</a:t>
            </a:r>
            <a:r>
              <a:rPr lang="pt-BR" sz="2400" dirty="0"/>
              <a:t>. ” Steve </a:t>
            </a:r>
            <a:r>
              <a:rPr lang="pt-BR" sz="2400" dirty="0" err="1"/>
              <a:t>Blank</a:t>
            </a:r>
            <a:r>
              <a:rPr lang="pt-BR" sz="2400" dirty="0"/>
              <a:t> – Four </a:t>
            </a:r>
            <a:r>
              <a:rPr lang="pt-BR" sz="2400" dirty="0" err="1"/>
              <a:t>Steps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Epiphany</a:t>
            </a:r>
            <a:endParaRPr lang="pt-BR" sz="2400" dirty="0"/>
          </a:p>
          <a:p>
            <a:pPr lvl="1"/>
            <a:endParaRPr lang="en-US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2919" y="1522026"/>
            <a:ext cx="2947482" cy="3357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5319" y="1674426"/>
            <a:ext cx="2947482" cy="3357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/>
              <a:t>Refer</a:t>
            </a:r>
            <a:r>
              <a:rPr lang="en-US" sz="2400" b="1" dirty="0" err="1"/>
              <a:t>ências</a:t>
            </a:r>
            <a:r>
              <a:rPr lang="en-US" sz="2400" b="1" dirty="0"/>
              <a:t> </a:t>
            </a:r>
            <a:r>
              <a:rPr lang="en-US" sz="2400" b="1" dirty="0" err="1"/>
              <a:t>úteis</a:t>
            </a:r>
            <a:r>
              <a:rPr lang="en-US" sz="2400" b="1" dirty="0"/>
              <a:t>:</a:t>
            </a:r>
            <a:br>
              <a:rPr lang="en-US" sz="2400" b="1" dirty="0"/>
            </a:br>
            <a:br>
              <a:rPr lang="en-US" sz="2000" dirty="0"/>
            </a:br>
            <a:r>
              <a:rPr lang="en-US" sz="2000" dirty="0"/>
              <a:t>1. </a:t>
            </a:r>
            <a:r>
              <a:rPr lang="en-US" sz="2000" dirty="0">
                <a:hlinkClick r:id="rId3"/>
              </a:rPr>
              <a:t>Four Steps to the Epiphany – Chapter 1. Steve Blank.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2. </a:t>
            </a:r>
            <a:r>
              <a:rPr lang="en-US" sz="2000" dirty="0">
                <a:hlinkClick r:id="rId4"/>
              </a:rPr>
              <a:t>How to build a startup. Steve Blank - </a:t>
            </a:r>
            <a:r>
              <a:rPr lang="en-US" sz="2000" dirty="0" err="1">
                <a:hlinkClick r:id="rId4"/>
              </a:rPr>
              <a:t>Udacity</a:t>
            </a:r>
            <a:r>
              <a:rPr lang="en-US" sz="2000" dirty="0">
                <a:hlinkClick r:id="rId4"/>
              </a:rPr>
              <a:t>. </a:t>
            </a:r>
            <a:endParaRPr lang="en-US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865" y="3994903"/>
            <a:ext cx="7416107" cy="28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err="1"/>
              <a:t>Problem-solution</a:t>
            </a:r>
            <a:r>
              <a:rPr lang="pt-BR" sz="4800" b="1" dirty="0"/>
              <a:t> </a:t>
            </a:r>
            <a:r>
              <a:rPr lang="pt-BR" sz="4800" b="1" dirty="0" err="1"/>
              <a:t>fit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6139" y="755374"/>
            <a:ext cx="7782514" cy="5260417"/>
          </a:xfrm>
        </p:spPr>
        <p:txBody>
          <a:bodyPr>
            <a:normAutofit/>
          </a:bodyPr>
          <a:lstStyle/>
          <a:p>
            <a:r>
              <a:rPr lang="pt-BR" sz="2400" dirty="0"/>
              <a:t>Primeiro passo do </a:t>
            </a:r>
            <a:r>
              <a:rPr lang="pt-BR" sz="2400" dirty="0" err="1"/>
              <a:t>Customer</a:t>
            </a:r>
            <a:r>
              <a:rPr lang="pt-BR" sz="2400" dirty="0"/>
              <a:t> </a:t>
            </a:r>
            <a:r>
              <a:rPr lang="pt-BR" sz="2400" dirty="0" err="1"/>
              <a:t>Development</a:t>
            </a:r>
            <a:r>
              <a:rPr lang="pt-BR" sz="2400" dirty="0"/>
              <a:t> – </a:t>
            </a:r>
            <a:r>
              <a:rPr lang="pt-BR" sz="2400" dirty="0" err="1"/>
              <a:t>ader</a:t>
            </a:r>
            <a:r>
              <a:rPr lang="en-US" sz="2400" dirty="0" err="1"/>
              <a:t>ência</a:t>
            </a:r>
            <a:r>
              <a:rPr lang="en-US" sz="2400" dirty="0"/>
              <a:t> entre 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solução</a:t>
            </a:r>
            <a:r>
              <a:rPr lang="en-US" sz="2400" dirty="0"/>
              <a:t> e a </a:t>
            </a:r>
            <a:r>
              <a:rPr lang="en-US" sz="2400" dirty="0" err="1"/>
              <a:t>dor</a:t>
            </a:r>
            <a:r>
              <a:rPr lang="en-US" sz="2400" dirty="0"/>
              <a:t> do </a:t>
            </a:r>
            <a:r>
              <a:rPr lang="en-US" sz="2400" dirty="0" err="1"/>
              <a:t>usuário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Quem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usuário</a:t>
            </a:r>
            <a:r>
              <a:rPr lang="en-US" sz="2400" dirty="0"/>
              <a:t>? </a:t>
            </a:r>
            <a:r>
              <a:rPr lang="en-US" sz="2400" dirty="0" err="1"/>
              <a:t>Quais</a:t>
            </a:r>
            <a:r>
              <a:rPr lang="en-US" sz="2400" dirty="0"/>
              <a:t> as </a:t>
            </a:r>
            <a:r>
              <a:rPr lang="en-US" sz="2400" dirty="0" err="1"/>
              <a:t>principais</a:t>
            </a:r>
            <a:r>
              <a:rPr lang="en-US" sz="2400" dirty="0"/>
              <a:t> </a:t>
            </a:r>
            <a:r>
              <a:rPr lang="en-US" sz="2400" dirty="0" err="1"/>
              <a:t>dores</a:t>
            </a:r>
            <a:r>
              <a:rPr lang="en-US" sz="2400" dirty="0"/>
              <a:t> dele? </a:t>
            </a:r>
            <a:r>
              <a:rPr lang="en-US" sz="2400" dirty="0" err="1"/>
              <a:t>Qual</a:t>
            </a:r>
            <a:r>
              <a:rPr lang="en-US" sz="2400" dirty="0"/>
              <a:t> a </a:t>
            </a:r>
            <a:r>
              <a:rPr lang="en-US" sz="2400" dirty="0" err="1"/>
              <a:t>rotina</a:t>
            </a:r>
            <a:r>
              <a:rPr lang="en-US" sz="2400" dirty="0"/>
              <a:t> do </a:t>
            </a:r>
            <a:r>
              <a:rPr lang="en-US" sz="2400" dirty="0" err="1"/>
              <a:t>dia</a:t>
            </a:r>
            <a:r>
              <a:rPr lang="en-US" sz="2400" dirty="0"/>
              <a:t>-a-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torno</a:t>
            </a:r>
            <a:r>
              <a:rPr lang="en-US" sz="2400" dirty="0"/>
              <a:t> do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? </a:t>
            </a:r>
            <a:r>
              <a:rPr lang="en-US" sz="2400" i="1" dirty="0"/>
              <a:t>User obsession!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cíclico</a:t>
            </a:r>
            <a:r>
              <a:rPr lang="en-US" sz="2400" dirty="0"/>
              <a:t>, </a:t>
            </a:r>
            <a:r>
              <a:rPr lang="en-US" sz="2400" dirty="0" err="1"/>
              <a:t>iterativo</a:t>
            </a:r>
            <a:r>
              <a:rPr lang="en-US" sz="2400" dirty="0"/>
              <a:t>: personas &gt; </a:t>
            </a:r>
            <a:r>
              <a:rPr lang="en-US" sz="2400" dirty="0" err="1"/>
              <a:t>matriz</a:t>
            </a:r>
            <a:r>
              <a:rPr lang="en-US" sz="2400" dirty="0"/>
              <a:t> CSD &gt; </a:t>
            </a:r>
            <a:r>
              <a:rPr lang="en-US" sz="2400" dirty="0" err="1"/>
              <a:t>imersão</a:t>
            </a:r>
            <a:r>
              <a:rPr lang="en-US" sz="2400" dirty="0"/>
              <a:t> (OAT) &gt; personas</a:t>
            </a:r>
          </a:p>
          <a:p>
            <a:r>
              <a:rPr lang="en-US" sz="2400" dirty="0" err="1"/>
              <a:t>Faça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 com as </a:t>
            </a:r>
            <a:r>
              <a:rPr lang="en-US" sz="2400" dirty="0" err="1"/>
              <a:t>principais</a:t>
            </a:r>
            <a:r>
              <a:rPr lang="en-US" sz="2400" dirty="0"/>
              <a:t> </a:t>
            </a:r>
            <a:r>
              <a:rPr lang="en-US" sz="2400" dirty="0" err="1"/>
              <a:t>dores</a:t>
            </a:r>
            <a:r>
              <a:rPr lang="en-US" sz="2400" dirty="0"/>
              <a:t> do </a:t>
            </a:r>
            <a:r>
              <a:rPr lang="en-US" sz="2400" dirty="0" err="1"/>
              <a:t>usuário</a:t>
            </a:r>
            <a:r>
              <a:rPr lang="en-US" sz="2400" dirty="0"/>
              <a:t> (</a:t>
            </a:r>
            <a:r>
              <a:rPr lang="en-US" sz="2400" dirty="0" err="1"/>
              <a:t>ranqueie</a:t>
            </a:r>
            <a:r>
              <a:rPr lang="en-US" sz="2400" dirty="0"/>
              <a:t>!) e </a:t>
            </a:r>
            <a:r>
              <a:rPr lang="en-US" sz="2400" dirty="0" err="1"/>
              <a:t>depois</a:t>
            </a:r>
            <a:r>
              <a:rPr lang="en-US" sz="2400" dirty="0"/>
              <a:t> </a:t>
            </a:r>
            <a:r>
              <a:rPr lang="en-US" sz="2400" dirty="0" err="1"/>
              <a:t>cruze</a:t>
            </a:r>
            <a:r>
              <a:rPr lang="en-US" sz="2400" dirty="0"/>
              <a:t> com as </a:t>
            </a:r>
            <a:r>
              <a:rPr lang="en-US" sz="2400" dirty="0" err="1"/>
              <a:t>principais</a:t>
            </a:r>
            <a:r>
              <a:rPr lang="en-US" sz="2400" dirty="0"/>
              <a:t> </a:t>
            </a:r>
            <a:r>
              <a:rPr lang="en-US" sz="2400" dirty="0" err="1"/>
              <a:t>características</a:t>
            </a:r>
            <a:r>
              <a:rPr lang="en-US" sz="2400" dirty="0"/>
              <a:t> que </a:t>
            </a:r>
            <a:r>
              <a:rPr lang="en-US" sz="2400" dirty="0" err="1"/>
              <a:t>pensa</a:t>
            </a:r>
            <a:r>
              <a:rPr lang="en-US" sz="2400" dirty="0"/>
              <a:t> para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solução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4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5445B-B40E-5149-B2E7-CEB686B9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Casos interessantes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3C8FDB-67EE-234D-8D0C-B4A606C1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 err="1"/>
              <a:t>Lean</a:t>
            </a:r>
            <a:r>
              <a:rPr lang="pt-BR" sz="3200" b="1" dirty="0"/>
              <a:t> </a:t>
            </a:r>
            <a:r>
              <a:rPr lang="pt-BR" sz="3200" b="1" dirty="0" err="1"/>
              <a:t>Survey</a:t>
            </a:r>
            <a:r>
              <a:rPr lang="pt-BR" sz="3200" b="1" dirty="0"/>
              <a:t> (</a:t>
            </a:r>
            <a:r>
              <a:rPr lang="pt-BR" sz="3200" b="1" dirty="0" err="1"/>
              <a:t>Spry</a:t>
            </a:r>
            <a:r>
              <a:rPr lang="pt-BR" sz="3200" b="1" dirty="0"/>
              <a:t>):</a:t>
            </a:r>
            <a:r>
              <a:rPr lang="pt-BR" sz="3200" dirty="0"/>
              <a:t> começou com um </a:t>
            </a:r>
            <a:r>
              <a:rPr lang="pt-BR" sz="3200" dirty="0" err="1"/>
              <a:t>app</a:t>
            </a:r>
            <a:r>
              <a:rPr lang="pt-BR" sz="3200" dirty="0"/>
              <a:t> de balada/eventos;</a:t>
            </a:r>
          </a:p>
          <a:p>
            <a:endParaRPr lang="pt-BR" sz="3200" dirty="0"/>
          </a:p>
          <a:p>
            <a:r>
              <a:rPr lang="pt-BR" sz="3200" b="1" dirty="0" err="1"/>
              <a:t>Esfigmomamômetro</a:t>
            </a:r>
            <a:r>
              <a:rPr lang="pt-BR" sz="3200" b="1" dirty="0"/>
              <a:t>:</a:t>
            </a:r>
            <a:r>
              <a:rPr lang="pt-BR" sz="3200" dirty="0"/>
              <a:t> medir pressão em idosos do interior;</a:t>
            </a:r>
          </a:p>
          <a:p>
            <a:endParaRPr lang="pt-BR" sz="3200" dirty="0"/>
          </a:p>
          <a:p>
            <a:r>
              <a:rPr lang="pt-BR" sz="3200" b="1" dirty="0" err="1"/>
              <a:t>Aqualuz</a:t>
            </a:r>
            <a:r>
              <a:rPr lang="pt-BR" sz="3200" b="1" dirty="0"/>
              <a:t>:</a:t>
            </a:r>
            <a:r>
              <a:rPr lang="pt-BR" sz="3200" dirty="0"/>
              <a:t> projeto social de filtragem de água</a:t>
            </a:r>
          </a:p>
        </p:txBody>
      </p:sp>
    </p:spTree>
    <p:extLst>
      <p:ext uri="{BB962C8B-B14F-4D97-AF65-F5344CB8AC3E}">
        <p14:creationId xmlns:p14="http://schemas.microsoft.com/office/powerpoint/2010/main" val="91402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6593"/>
            <a:ext cx="6811617" cy="57555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5244" y="728870"/>
            <a:ext cx="4861636" cy="1752599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Definindo as personas do seu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neg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ócio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71653" y="2409455"/>
            <a:ext cx="4435227" cy="3706423"/>
          </a:xfrm>
        </p:spPr>
        <p:txBody>
          <a:bodyPr>
            <a:normAutofit/>
          </a:bodyPr>
          <a:lstStyle/>
          <a:p>
            <a:r>
              <a:rPr lang="pt-BR" dirty="0"/>
              <a:t>Quem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usuário</a:t>
            </a:r>
            <a:r>
              <a:rPr lang="en-US" dirty="0"/>
              <a:t>? </a:t>
            </a:r>
            <a:r>
              <a:rPr lang="en-US" dirty="0" err="1"/>
              <a:t>Qual</a:t>
            </a:r>
            <a:r>
              <a:rPr lang="en-US" dirty="0"/>
              <a:t> a </a:t>
            </a:r>
            <a:r>
              <a:rPr lang="en-US" dirty="0" err="1"/>
              <a:t>idade</a:t>
            </a:r>
            <a:r>
              <a:rPr lang="en-US" dirty="0"/>
              <a:t>? </a:t>
            </a:r>
            <a:r>
              <a:rPr lang="en-US" dirty="0" err="1"/>
              <a:t>Quais</a:t>
            </a:r>
            <a:r>
              <a:rPr lang="en-US" dirty="0"/>
              <a:t> hobbies?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marcas</a:t>
            </a:r>
            <a:r>
              <a:rPr lang="en-US" dirty="0"/>
              <a:t> </a:t>
            </a:r>
            <a:r>
              <a:rPr lang="en-US" dirty="0" err="1"/>
              <a:t>consome</a:t>
            </a:r>
            <a:r>
              <a:rPr lang="en-US" dirty="0"/>
              <a:t>? Como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dinâmica</a:t>
            </a:r>
            <a:r>
              <a:rPr lang="en-US" dirty="0"/>
              <a:t> de </a:t>
            </a:r>
            <a:r>
              <a:rPr lang="en-US" dirty="0" err="1"/>
              <a:t>mobilidade</a:t>
            </a:r>
            <a:r>
              <a:rPr lang="en-US" dirty="0"/>
              <a:t>? Como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compra</a:t>
            </a:r>
            <a:r>
              <a:rPr lang="en-US" dirty="0"/>
              <a:t>?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incômodos</a:t>
            </a:r>
            <a:r>
              <a:rPr lang="en-US" dirty="0"/>
              <a:t> de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rotina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>
                <a:hlinkClick r:id="rId3"/>
              </a:rPr>
              <a:t>Exemplo</a:t>
            </a:r>
            <a:r>
              <a:rPr lang="en-US" dirty="0">
                <a:hlinkClick r:id="rId3"/>
              </a:rPr>
              <a:t> da </a:t>
            </a:r>
            <a:r>
              <a:rPr lang="en-US" dirty="0" err="1">
                <a:hlinkClick r:id="rId3"/>
              </a:rPr>
              <a:t>Nubank</a:t>
            </a:r>
            <a:r>
              <a:rPr lang="en-US" dirty="0">
                <a:hlinkClick r:id="rId3"/>
              </a:rPr>
              <a:t>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jornadas da sua persona e os </a:t>
            </a:r>
            <a:r>
              <a:rPr lang="pt-BR" b="1" i="1" dirty="0" err="1"/>
              <a:t>outliers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6140" y="1033750"/>
            <a:ext cx="7474363" cy="4691270"/>
          </a:xfrm>
        </p:spPr>
        <p:txBody>
          <a:bodyPr>
            <a:normAutofit/>
          </a:bodyPr>
          <a:lstStyle/>
          <a:p>
            <a:r>
              <a:rPr lang="pt-BR" sz="2400" dirty="0"/>
              <a:t>Qual a jornada de compra dessa persona no seu contexto? Onde ela busca informa</a:t>
            </a:r>
            <a:r>
              <a:rPr lang="en-US" sz="2400" dirty="0" err="1"/>
              <a:t>ção</a:t>
            </a:r>
            <a:r>
              <a:rPr lang="en-US" sz="2400" dirty="0"/>
              <a:t>? </a:t>
            </a:r>
            <a:r>
              <a:rPr lang="en-US" sz="2400" dirty="0" err="1"/>
              <a:t>Quem</a:t>
            </a:r>
            <a:r>
              <a:rPr lang="en-US" sz="2400" dirty="0"/>
              <a:t> tem </a:t>
            </a:r>
            <a:r>
              <a:rPr lang="en-US" sz="2400" dirty="0" err="1"/>
              <a:t>influência</a:t>
            </a:r>
            <a:r>
              <a:rPr lang="en-US" sz="2400" dirty="0"/>
              <a:t> </a:t>
            </a:r>
            <a:r>
              <a:rPr lang="en-US" sz="2400" dirty="0" err="1"/>
              <a:t>nesse</a:t>
            </a:r>
            <a:r>
              <a:rPr lang="en-US" sz="2400" dirty="0"/>
              <a:t> </a:t>
            </a:r>
            <a:r>
              <a:rPr lang="en-US" sz="2400" dirty="0" err="1"/>
              <a:t>processo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? </a:t>
            </a:r>
            <a:r>
              <a:rPr lang="en-US" sz="2400" dirty="0" err="1"/>
              <a:t>Quem</a:t>
            </a:r>
            <a:r>
              <a:rPr lang="en-US" sz="2400" dirty="0"/>
              <a:t> </a:t>
            </a:r>
            <a:r>
              <a:rPr lang="en-US" sz="2400" dirty="0" err="1"/>
              <a:t>sabota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processo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? </a:t>
            </a:r>
            <a:r>
              <a:rPr lang="en-US" sz="2400" dirty="0" err="1"/>
              <a:t>Há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diferença</a:t>
            </a:r>
            <a:r>
              <a:rPr lang="en-US" sz="2400" dirty="0"/>
              <a:t> entre o </a:t>
            </a:r>
            <a:r>
              <a:rPr lang="en-US" sz="2400" dirty="0" err="1"/>
              <a:t>cliente</a:t>
            </a:r>
            <a:r>
              <a:rPr lang="en-US" sz="2400" dirty="0"/>
              <a:t> e o </a:t>
            </a:r>
            <a:r>
              <a:rPr lang="en-US" sz="2400" dirty="0" err="1"/>
              <a:t>usuário</a:t>
            </a:r>
            <a:r>
              <a:rPr lang="en-US" sz="2400" dirty="0"/>
              <a:t> </a:t>
            </a:r>
            <a:r>
              <a:rPr lang="en-US" sz="2400" dirty="0" err="1"/>
              <a:t>nesse</a:t>
            </a:r>
            <a:r>
              <a:rPr lang="en-US" sz="2400" dirty="0"/>
              <a:t> </a:t>
            </a:r>
            <a:r>
              <a:rPr lang="en-US" sz="2400" dirty="0" err="1"/>
              <a:t>processo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 err="1"/>
              <a:t>Pense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jornada</a:t>
            </a:r>
            <a:r>
              <a:rPr lang="en-US" sz="2400" dirty="0"/>
              <a:t> da </a:t>
            </a:r>
            <a:r>
              <a:rPr lang="en-US" sz="2400" dirty="0" err="1"/>
              <a:t>sua</a:t>
            </a:r>
            <a:r>
              <a:rPr lang="en-US" sz="2400" dirty="0"/>
              <a:t> persona </a:t>
            </a:r>
            <a:r>
              <a:rPr lang="en-US" sz="2400" dirty="0" err="1"/>
              <a:t>até</a:t>
            </a:r>
            <a:r>
              <a:rPr lang="en-US" sz="2400" dirty="0"/>
              <a:t> 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. Como e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ela</a:t>
            </a:r>
            <a:r>
              <a:rPr lang="en-US" sz="2400" dirty="0"/>
              <a:t> </a:t>
            </a:r>
            <a:r>
              <a:rPr lang="en-US" sz="2400" dirty="0" err="1"/>
              <a:t>descobre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existência</a:t>
            </a:r>
            <a:r>
              <a:rPr lang="en-US" sz="2400" dirty="0"/>
              <a:t>? Como </a:t>
            </a:r>
            <a:r>
              <a:rPr lang="en-US" sz="2400" dirty="0" err="1"/>
              <a:t>ela</a:t>
            </a:r>
            <a:r>
              <a:rPr lang="en-US" sz="2400" dirty="0"/>
              <a:t> decide </a:t>
            </a:r>
            <a:r>
              <a:rPr lang="en-US" sz="2400" dirty="0" err="1"/>
              <a:t>comprar</a:t>
            </a:r>
            <a:r>
              <a:rPr lang="en-US" sz="2400" dirty="0"/>
              <a:t>? Como se </a:t>
            </a:r>
            <a:r>
              <a:rPr lang="en-US" sz="2400" dirty="0" err="1"/>
              <a:t>dá</a:t>
            </a:r>
            <a:r>
              <a:rPr lang="en-US" sz="2400" dirty="0"/>
              <a:t> o </a:t>
            </a:r>
            <a:r>
              <a:rPr lang="en-US" sz="2400" dirty="0" err="1"/>
              <a:t>processo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Quem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as personas </a:t>
            </a:r>
            <a:r>
              <a:rPr lang="en-US" sz="2400" i="1" dirty="0"/>
              <a:t>outliers</a:t>
            </a:r>
            <a:r>
              <a:rPr lang="en-US" sz="2400" dirty="0"/>
              <a:t>? </a:t>
            </a:r>
            <a:r>
              <a:rPr lang="en-US" sz="2400" dirty="0" err="1"/>
              <a:t>Quais</a:t>
            </a:r>
            <a:r>
              <a:rPr lang="en-US" sz="2400" dirty="0"/>
              <a:t> as </a:t>
            </a:r>
            <a:r>
              <a:rPr lang="en-US" sz="2400" dirty="0" err="1"/>
              <a:t>características</a:t>
            </a:r>
            <a:r>
              <a:rPr lang="en-US" sz="2400" dirty="0"/>
              <a:t> dos </a:t>
            </a:r>
            <a:r>
              <a:rPr lang="en-US" sz="2400" dirty="0" err="1"/>
              <a:t>extremos</a:t>
            </a:r>
            <a:r>
              <a:rPr lang="en-US" sz="2400" dirty="0"/>
              <a:t>? </a:t>
            </a:r>
            <a:r>
              <a:rPr lang="en-US" sz="2400" dirty="0" err="1"/>
              <a:t>Quais</a:t>
            </a:r>
            <a:r>
              <a:rPr lang="en-US" sz="2400" dirty="0"/>
              <a:t> </a:t>
            </a:r>
            <a:r>
              <a:rPr lang="en-US" sz="2400" dirty="0" err="1"/>
              <a:t>traços</a:t>
            </a:r>
            <a:r>
              <a:rPr lang="en-US" sz="2400" dirty="0"/>
              <a:t>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exacerbam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2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872F5-C62B-4C0E-A9E8-9DE33584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918FE-4C51-4575-81BA-D5B1A83F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3BF716-AD04-4715-95F6-FFAE6ABE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Matriz C/</a:t>
            </a:r>
            <a:r>
              <a:rPr lang="pt-BR" b="1" dirty="0" err="1"/>
              <a:t>D</a:t>
            </a:r>
            <a:r>
              <a:rPr lang="pt-BR" b="1" dirty="0"/>
              <a:t> (ou </a:t>
            </a:r>
            <a:r>
              <a:rPr lang="pt-BR" b="1" dirty="0" err="1"/>
              <a:t>know</a:t>
            </a:r>
            <a:r>
              <a:rPr lang="pt-BR" b="1" dirty="0"/>
              <a:t> / </a:t>
            </a:r>
            <a:r>
              <a:rPr lang="pt-BR" b="1" dirty="0" err="1"/>
              <a:t>don’t</a:t>
            </a:r>
            <a:r>
              <a:rPr lang="pt-BR" b="1" dirty="0"/>
              <a:t> </a:t>
            </a:r>
            <a:r>
              <a:rPr lang="pt-BR" b="1" dirty="0" err="1"/>
              <a:t>know</a:t>
            </a:r>
            <a:r>
              <a:rPr lang="pt-BR" b="1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1913" y="795130"/>
            <a:ext cx="7461110" cy="5316915"/>
          </a:xfrm>
        </p:spPr>
        <p:txBody>
          <a:bodyPr>
            <a:normAutofit/>
          </a:bodyPr>
          <a:lstStyle/>
          <a:p>
            <a:r>
              <a:rPr lang="pt-BR" sz="2400" dirty="0"/>
              <a:t>A partir das personas desenhadas,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preciso</a:t>
            </a:r>
            <a:r>
              <a:rPr lang="en-US" sz="2400" dirty="0"/>
              <a:t> </a:t>
            </a:r>
            <a:r>
              <a:rPr lang="en-US" sz="2400" dirty="0" err="1"/>
              <a:t>separar</a:t>
            </a:r>
            <a:r>
              <a:rPr lang="en-US" sz="2400" dirty="0"/>
              <a:t> as </a:t>
            </a:r>
            <a:r>
              <a:rPr lang="en-US" sz="2400" dirty="0" err="1"/>
              <a:t>afirmações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duas</a:t>
            </a:r>
            <a:r>
              <a:rPr lang="en-US" sz="2400" dirty="0"/>
              <a:t> </a:t>
            </a:r>
            <a:r>
              <a:rPr lang="en-US" sz="2400" dirty="0" err="1"/>
              <a:t>categorias</a:t>
            </a:r>
            <a:r>
              <a:rPr lang="en-US" sz="2400" dirty="0"/>
              <a:t>: </a:t>
            </a:r>
            <a:r>
              <a:rPr lang="en-US" sz="2400" dirty="0" err="1"/>
              <a:t>certezas</a:t>
            </a:r>
            <a:r>
              <a:rPr lang="en-US" sz="2400" dirty="0"/>
              <a:t> e </a:t>
            </a:r>
            <a:r>
              <a:rPr lang="en-US" sz="2400" dirty="0" err="1"/>
              <a:t>dúvidas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Certezas</a:t>
            </a:r>
            <a:r>
              <a:rPr lang="en-US" sz="2400" dirty="0"/>
              <a:t> – </a:t>
            </a:r>
            <a:r>
              <a:rPr lang="en-US" sz="2400" dirty="0" err="1"/>
              <a:t>somente</a:t>
            </a:r>
            <a:r>
              <a:rPr lang="en-US" sz="2400" dirty="0"/>
              <a:t> com dados e </a:t>
            </a:r>
            <a:r>
              <a:rPr lang="en-US" sz="2400" dirty="0" err="1"/>
              <a:t>aprendizados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rua</a:t>
            </a:r>
            <a:endParaRPr lang="pt-BR" sz="2400" dirty="0"/>
          </a:p>
          <a:p>
            <a:r>
              <a:rPr lang="en-US" sz="2400" dirty="0" err="1"/>
              <a:t>Dúvidas</a:t>
            </a:r>
            <a:r>
              <a:rPr lang="en-US" sz="2400" dirty="0"/>
              <a:t> – </a:t>
            </a:r>
            <a:r>
              <a:rPr lang="en-US" sz="2400" dirty="0" err="1"/>
              <a:t>elemento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dessa </a:t>
            </a:r>
            <a:r>
              <a:rPr lang="en-US" sz="2400" dirty="0" err="1"/>
              <a:t>etapa</a:t>
            </a:r>
            <a:r>
              <a:rPr lang="en-US" sz="2400" dirty="0"/>
              <a:t>, pois </a:t>
            </a:r>
            <a:r>
              <a:rPr lang="en-US" sz="2400" dirty="0" err="1"/>
              <a:t>reforça</a:t>
            </a:r>
            <a:r>
              <a:rPr lang="en-US" sz="2400" dirty="0"/>
              <a:t> o que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precisa</a:t>
            </a:r>
            <a:r>
              <a:rPr lang="en-US" sz="2400" dirty="0"/>
              <a:t> </a:t>
            </a:r>
            <a:r>
              <a:rPr lang="en-US" sz="2400" dirty="0" err="1"/>
              <a:t>aprender</a:t>
            </a:r>
            <a:r>
              <a:rPr lang="en-US" sz="2400" dirty="0"/>
              <a:t>, </a:t>
            </a:r>
            <a:r>
              <a:rPr lang="en-US" sz="2400" dirty="0" err="1"/>
              <a:t>tópicos</a:t>
            </a:r>
            <a:r>
              <a:rPr lang="en-US" sz="2400" dirty="0"/>
              <a:t> a </a:t>
            </a:r>
            <a:r>
              <a:rPr lang="en-US" sz="2400" dirty="0" err="1"/>
              <a:t>extrair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rua</a:t>
            </a:r>
            <a:r>
              <a:rPr lang="en-US" sz="2400" dirty="0"/>
              <a:t> e </a:t>
            </a:r>
            <a:r>
              <a:rPr lang="en-US" sz="2400" dirty="0" err="1"/>
              <a:t>questões</a:t>
            </a:r>
            <a:r>
              <a:rPr lang="en-US" sz="2400" dirty="0"/>
              <a:t> </a:t>
            </a:r>
            <a:r>
              <a:rPr lang="en-US" sz="2400" dirty="0" err="1"/>
              <a:t>específicas</a:t>
            </a:r>
            <a:r>
              <a:rPr lang="en-US" sz="2400" dirty="0"/>
              <a:t> a </a:t>
            </a:r>
            <a:r>
              <a:rPr lang="en-US" sz="2400" dirty="0" err="1"/>
              <a:t>perguntar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Fluxo</a:t>
            </a:r>
            <a:r>
              <a:rPr lang="en-US" sz="2400" dirty="0"/>
              <a:t>: Persona &gt; </a:t>
            </a:r>
            <a:r>
              <a:rPr lang="en-US" sz="2400" dirty="0" err="1"/>
              <a:t>Matriz</a:t>
            </a:r>
            <a:r>
              <a:rPr lang="en-US" sz="2400" dirty="0"/>
              <a:t> &gt; 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25744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671</Words>
  <Application>Microsoft Macintosh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 2</vt:lpstr>
      <vt:lpstr>Quadro</vt:lpstr>
      <vt:lpstr>PRO3213 - Personas e validação</vt:lpstr>
      <vt:lpstr>Ideação – Conceitos de Design Thinking </vt:lpstr>
      <vt:lpstr> </vt:lpstr>
      <vt:lpstr>Problem-solution fit</vt:lpstr>
      <vt:lpstr>Casos interessantes</vt:lpstr>
      <vt:lpstr>Definindo as personas do seu negócio</vt:lpstr>
      <vt:lpstr>As jornadas da sua persona e os outliers</vt:lpstr>
      <vt:lpstr>Apresentação do PowerPoint</vt:lpstr>
      <vt:lpstr>Matriz C/D (ou know / don’t know)</vt:lpstr>
      <vt:lpstr>Observe, pergunte e vivencie </vt:lpstr>
      <vt:lpstr>What do you ask?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Modelagem de negócios e how-to-pitch</dc:title>
  <dc:creator>Artur Tavares</dc:creator>
  <cp:lastModifiedBy>Artur Tavares Vilas Boas Ribeiro</cp:lastModifiedBy>
  <cp:revision>43</cp:revision>
  <dcterms:created xsi:type="dcterms:W3CDTF">2015-03-11T13:10:07Z</dcterms:created>
  <dcterms:modified xsi:type="dcterms:W3CDTF">2020-09-28T23:05:17Z</dcterms:modified>
</cp:coreProperties>
</file>