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5"/>
  </p:notesMasterIdLst>
  <p:handoutMasterIdLst>
    <p:handoutMasterId r:id="rId36"/>
  </p:handoutMasterIdLst>
  <p:sldIdLst>
    <p:sldId id="446" r:id="rId13"/>
    <p:sldId id="620" r:id="rId14"/>
    <p:sldId id="621" r:id="rId15"/>
    <p:sldId id="658" r:id="rId16"/>
    <p:sldId id="666" r:id="rId17"/>
    <p:sldId id="663" r:id="rId18"/>
    <p:sldId id="667" r:id="rId19"/>
    <p:sldId id="668" r:id="rId20"/>
    <p:sldId id="669" r:id="rId21"/>
    <p:sldId id="665" r:id="rId22"/>
    <p:sldId id="672" r:id="rId23"/>
    <p:sldId id="670" r:id="rId24"/>
    <p:sldId id="671" r:id="rId25"/>
    <p:sldId id="673" r:id="rId26"/>
    <p:sldId id="677" r:id="rId27"/>
    <p:sldId id="678" r:id="rId28"/>
    <p:sldId id="674" r:id="rId29"/>
    <p:sldId id="675" r:id="rId30"/>
    <p:sldId id="676" r:id="rId31"/>
    <p:sldId id="680" r:id="rId32"/>
    <p:sldId id="679" r:id="rId33"/>
    <p:sldId id="592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7B2629"/>
    <a:srgbClr val="4D4D4F"/>
    <a:srgbClr val="000000"/>
    <a:srgbClr val="205C77"/>
    <a:srgbClr val="C0C1BF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630"/>
  </p:normalViewPr>
  <p:slideViewPr>
    <p:cSldViewPr snapToGrid="0" snapToObjects="1">
      <p:cViewPr varScale="1">
        <p:scale>
          <a:sx n="96" d="100"/>
          <a:sy n="96" d="100"/>
        </p:scale>
        <p:origin x="67" y="37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4.png"/><Relationship Id="rId18" Type="http://schemas.openxmlformats.org/officeDocument/2006/relationships/image" Target="../media/image77.png"/><Relationship Id="rId3" Type="http://schemas.openxmlformats.org/officeDocument/2006/relationships/image" Target="../media/image64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17" Type="http://schemas.openxmlformats.org/officeDocument/2006/relationships/image" Target="../media/image76.png"/><Relationship Id="rId2" Type="http://schemas.openxmlformats.org/officeDocument/2006/relationships/image" Target="../media/image44.gif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15" Type="http://schemas.openxmlformats.org/officeDocument/2006/relationships/image" Target="../media/image71.png"/><Relationship Id="rId19" Type="http://schemas.openxmlformats.org/officeDocument/2006/relationships/image" Target="../media/image78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0.png"/><Relationship Id="rId22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00.png"/><Relationship Id="rId18" Type="http://schemas.openxmlformats.org/officeDocument/2006/relationships/image" Target="../media/image95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890.png"/><Relationship Id="rId17" Type="http://schemas.openxmlformats.org/officeDocument/2006/relationships/image" Target="../media/image94.png"/><Relationship Id="rId2" Type="http://schemas.openxmlformats.org/officeDocument/2006/relationships/image" Target="../media/image82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2.png"/><Relationship Id="rId10" Type="http://schemas.openxmlformats.org/officeDocument/2006/relationships/image" Target="../media/image90.png"/><Relationship Id="rId19" Type="http://schemas.openxmlformats.org/officeDocument/2006/relationships/image" Target="../media/image96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5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2.png"/><Relationship Id="rId5" Type="http://schemas.openxmlformats.org/officeDocument/2006/relationships/image" Target="../media/image98.png"/><Relationship Id="rId10" Type="http://schemas.openxmlformats.org/officeDocument/2006/relationships/image" Target="../media/image104.png"/><Relationship Id="rId4" Type="http://schemas.openxmlformats.org/officeDocument/2006/relationships/image" Target="../media/image960.png"/><Relationship Id="rId9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1.png"/><Relationship Id="rId7" Type="http://schemas.openxmlformats.org/officeDocument/2006/relationships/image" Target="../media/image126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0.png"/><Relationship Id="rId13" Type="http://schemas.openxmlformats.org/officeDocument/2006/relationships/image" Target="../media/image144.png"/><Relationship Id="rId3" Type="http://schemas.openxmlformats.org/officeDocument/2006/relationships/image" Target="../media/image1260.png"/><Relationship Id="rId7" Type="http://schemas.openxmlformats.org/officeDocument/2006/relationships/image" Target="../media/image1380.png"/><Relationship Id="rId12" Type="http://schemas.openxmlformats.org/officeDocument/2006/relationships/image" Target="../media/image1430.png"/><Relationship Id="rId17" Type="http://schemas.openxmlformats.org/officeDocument/2006/relationships/image" Target="../media/image148.png"/><Relationship Id="rId2" Type="http://schemas.openxmlformats.org/officeDocument/2006/relationships/image" Target="../media/image142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421.png"/><Relationship Id="rId5" Type="http://schemas.openxmlformats.org/officeDocument/2006/relationships/image" Target="../media/image1290.png"/><Relationship Id="rId15" Type="http://schemas.openxmlformats.org/officeDocument/2006/relationships/image" Target="../media/image146.png"/><Relationship Id="rId10" Type="http://schemas.openxmlformats.org/officeDocument/2006/relationships/image" Target="../media/image1411.png"/><Relationship Id="rId4" Type="http://schemas.openxmlformats.org/officeDocument/2006/relationships/image" Target="../media/image143.png"/><Relationship Id="rId9" Type="http://schemas.openxmlformats.org/officeDocument/2006/relationships/image" Target="../media/image1401.png"/><Relationship Id="rId14" Type="http://schemas.openxmlformats.org/officeDocument/2006/relationships/image" Target="../media/image1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3" Type="http://schemas.openxmlformats.org/officeDocument/2006/relationships/image" Target="../media/image1410.png"/><Relationship Id="rId7" Type="http://schemas.openxmlformats.org/officeDocument/2006/relationships/image" Target="../media/image1440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image" Target="../media/image1400.png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52.png"/><Relationship Id="rId5" Type="http://schemas.openxmlformats.org/officeDocument/2006/relationships/image" Target="../media/image1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4" Type="http://schemas.openxmlformats.org/officeDocument/2006/relationships/image" Target="../media/image1420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12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21.png"/><Relationship Id="rId10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44" y="-194285"/>
            <a:ext cx="8675656" cy="130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2020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12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Sistemas de Partículas. Recuo explosivo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01/10/2020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42" y="1051735"/>
            <a:ext cx="5210036" cy="28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FD49-70F5-4B0B-BA90-0B5A1361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31670"/>
            <a:ext cx="3960159" cy="351572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49652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411" y="337341"/>
            <a:ext cx="7717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 e Maria estão sentados em um trenó que está inicialmente em repouso sobre uma superfície de gelo horizontal e plana, cujo coeficiente de atrito cinético com o trenó é 0,2. A massa de João é 80 kg, a de Maria, 50 kg e a do trenó, 30 kg. Em um certo instante, Maria pula para fora do trenó e João não se move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relação ao trenó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Ao saltar, a velocidade de Maria em relação ao trenó tem módulo 7 m/s e forma um ângulo de 30º com o plano horizontal,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sistema de referência do trenó.</a:t>
            </a:r>
            <a:endParaRPr lang="pt-BR" sz="1600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27" y="726193"/>
            <a:ext cx="1228725" cy="119062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 txBox="1">
            <a:spLocks/>
          </p:cNvSpPr>
          <p:nvPr/>
        </p:nvSpPr>
        <p:spPr>
          <a:xfrm>
            <a:off x="94129" y="24945"/>
            <a:ext cx="7906870" cy="398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070C0"/>
                </a:solidFill>
              </a:rPr>
              <a:t>Lista 4 – exercício 14</a:t>
            </a:r>
          </a:p>
        </p:txBody>
      </p:sp>
      <p:sp>
        <p:nvSpPr>
          <p:cNvPr id="7" name="Retângulo 6"/>
          <p:cNvSpPr/>
          <p:nvPr/>
        </p:nvSpPr>
        <p:spPr>
          <a:xfrm>
            <a:off x="-78829" y="1865593"/>
            <a:ext cx="922283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Esquematize as situações antes e depois do salto. Demonstre, a partir da conservação da quantidade de movimento, que a velocidade horizontal do centro de massa continuará a ser 0 apesar do movimento de Maria.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6" y="2982680"/>
            <a:ext cx="1298508" cy="1258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909764" y="2536554"/>
                <a:ext cx="786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𝐴𝑁𝑇𝐸𝑆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64" y="2536554"/>
                <a:ext cx="786754" cy="276999"/>
              </a:xfrm>
              <a:prstGeom prst="rect">
                <a:avLst/>
              </a:prstGeom>
              <a:blipFill>
                <a:blip r:embed="rId3"/>
                <a:stretch>
                  <a:fillRect l="-5426" r="-620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581710" y="2508145"/>
                <a:ext cx="4053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𝐷𝐸𝑃𝑂𝐼𝑆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10" y="2508145"/>
                <a:ext cx="4053746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to 20"/>
          <p:cNvCxnSpPr/>
          <p:nvPr/>
        </p:nvCxnSpPr>
        <p:spPr>
          <a:xfrm flipH="1" flipV="1">
            <a:off x="4608583" y="3040769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4290666" y="2956712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66" y="2956712"/>
                <a:ext cx="275401" cy="369332"/>
              </a:xfrm>
              <a:prstGeom prst="rect">
                <a:avLst/>
              </a:prstGeom>
              <a:blipFill>
                <a:blip r:embed="rId5"/>
                <a:stretch>
                  <a:fillRect r="-11111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6280212" y="3969556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212" y="3969556"/>
                <a:ext cx="27540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883354" y="4396563"/>
                <a:ext cx="686213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54" y="4396563"/>
                <a:ext cx="686213" cy="312458"/>
              </a:xfrm>
              <a:prstGeom prst="rect">
                <a:avLst/>
              </a:prstGeom>
              <a:blipFill>
                <a:blip r:embed="rId7"/>
                <a:stretch>
                  <a:fillRect l="-7143" r="-7143" b="-19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ctor reto 38"/>
          <p:cNvCxnSpPr/>
          <p:nvPr/>
        </p:nvCxnSpPr>
        <p:spPr>
          <a:xfrm flipV="1">
            <a:off x="4624112" y="3374644"/>
            <a:ext cx="1571736" cy="547282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Um Trenó A Ir Para Uma Movimentação Ilustração do Vetor - Ilustração de  monte, fundo: 77677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915">
            <a:off x="4129184" y="3541495"/>
            <a:ext cx="691958" cy="4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Garota, garota pulando, roxo, criança, moda Menina png | PNGWi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6" t="9390" r="30893" b="12228"/>
          <a:stretch/>
        </p:blipFill>
        <p:spPr bwMode="auto">
          <a:xfrm flipH="1">
            <a:off x="4493474" y="3321621"/>
            <a:ext cx="347662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rco 44"/>
          <p:cNvSpPr/>
          <p:nvPr/>
        </p:nvSpPr>
        <p:spPr>
          <a:xfrm rot="1728321">
            <a:off x="5311151" y="3594085"/>
            <a:ext cx="401459" cy="363122"/>
          </a:xfrm>
          <a:prstGeom prst="arc">
            <a:avLst>
              <a:gd name="adj1" fmla="val 16200000"/>
              <a:gd name="adj2" fmla="val 1743267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735330" y="3602458"/>
                <a:ext cx="2670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330" y="3602458"/>
                <a:ext cx="267044" cy="276999"/>
              </a:xfrm>
              <a:prstGeom prst="rect">
                <a:avLst/>
              </a:prstGeom>
              <a:blipFill>
                <a:blip r:embed="rId10"/>
                <a:stretch>
                  <a:fillRect l="-11364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409980" y="3129266"/>
                <a:ext cx="54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980" y="3129266"/>
                <a:ext cx="54296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3302507" y="3034484"/>
                <a:ext cx="696473" cy="388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07" y="3034484"/>
                <a:ext cx="696473" cy="388761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ector reto 48"/>
          <p:cNvCxnSpPr/>
          <p:nvPr/>
        </p:nvCxnSpPr>
        <p:spPr>
          <a:xfrm flipH="1">
            <a:off x="3262776" y="3411956"/>
            <a:ext cx="669838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247697" y="3921925"/>
            <a:ext cx="3307916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8559 -0.004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-24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7864 -0.051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30" grpId="0"/>
      <p:bldP spid="37" grpId="0"/>
      <p:bldP spid="15" grpId="0"/>
      <p:bldP spid="45" grpId="0" animBg="1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411" y="312930"/>
            <a:ext cx="7717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 e Maria em trenó em repouso sobre uma superfície horizontal e plana, </a:t>
            </a:r>
            <a:r>
              <a:rPr lang="pt-BR" sz="1600" dirty="0" err="1">
                <a:solidFill>
                  <a:srgbClr val="0070C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=0,2. </a:t>
            </a:r>
          </a:p>
          <a:p>
            <a:pPr algn="just"/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João+trenó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têm 110 kg. Maria, com 50 kg, pula em relação ao trenó a 7 m/s e 30º</a:t>
            </a:r>
            <a:endParaRPr lang="pt-BR" sz="1600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27" y="726193"/>
            <a:ext cx="1228725" cy="119062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 txBox="1">
            <a:spLocks/>
          </p:cNvSpPr>
          <p:nvPr/>
        </p:nvSpPr>
        <p:spPr>
          <a:xfrm>
            <a:off x="94129" y="24945"/>
            <a:ext cx="7906870" cy="398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070C0"/>
                </a:solidFill>
              </a:rPr>
              <a:t>Lista 4 – exercício 14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411" y="854611"/>
            <a:ext cx="7362553" cy="601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Demonstre, a partir da conservação da quantidade de movimento, que a velocidade horizontal do centro de massa continuará a ser 0 apesar do movimento de Maria.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11087" y="3132491"/>
                <a:ext cx="2334101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7" y="3132491"/>
                <a:ext cx="2334101" cy="265970"/>
              </a:xfrm>
              <a:prstGeom prst="rect">
                <a:avLst/>
              </a:prstGeom>
              <a:blipFill>
                <a:blip r:embed="rId3"/>
                <a:stretch>
                  <a:fillRect l="-1567" r="-2350" b="-279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03169" y="3635321"/>
                <a:ext cx="1873975" cy="420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9" y="3635321"/>
                <a:ext cx="1873975" cy="420115"/>
              </a:xfrm>
              <a:prstGeom prst="rect">
                <a:avLst/>
              </a:prstGeom>
              <a:blipFill>
                <a:blip r:embed="rId4"/>
                <a:stretch>
                  <a:fillRect l="-974" r="-3247" b="-159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C815C1E-4F9C-448F-8BCF-1A7AD4096DF2}"/>
              </a:ext>
            </a:extLst>
          </p:cNvPr>
          <p:cNvGrpSpPr/>
          <p:nvPr/>
        </p:nvGrpSpPr>
        <p:grpSpPr>
          <a:xfrm>
            <a:off x="170217" y="1925657"/>
            <a:ext cx="8934372" cy="338554"/>
            <a:chOff x="170217" y="1925657"/>
            <a:chExt cx="8934372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170217" y="1971209"/>
                  <a:ext cx="4937451" cy="2811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217" y="1971209"/>
                  <a:ext cx="4937451" cy="281167"/>
                </a:xfrm>
                <a:prstGeom prst="rect">
                  <a:avLst/>
                </a:prstGeom>
                <a:blipFill>
                  <a:blip r:embed="rId5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68A25DC-6D74-4405-BD5B-676166D07D2E}"/>
                </a:ext>
              </a:extLst>
            </p:cNvPr>
            <p:cNvSpPr txBox="1"/>
            <p:nvPr/>
          </p:nvSpPr>
          <p:spPr>
            <a:xfrm>
              <a:off x="5019987" y="1925657"/>
              <a:ext cx="4084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porque todos estão inicialmente parados, </a:t>
              </a:r>
              <a:r>
                <a:rPr lang="pt-BR" sz="1600" i="1" dirty="0"/>
                <a:t>v</a:t>
              </a:r>
              <a:r>
                <a:rPr lang="pt-BR" sz="1600" dirty="0"/>
                <a:t>=0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819FC4D3-EAAF-4ED4-AD20-F3D4D3CE16FF}"/>
              </a:ext>
            </a:extLst>
          </p:cNvPr>
          <p:cNvGrpSpPr/>
          <p:nvPr/>
        </p:nvGrpSpPr>
        <p:grpSpPr>
          <a:xfrm>
            <a:off x="881485" y="2370947"/>
            <a:ext cx="7197035" cy="670687"/>
            <a:chOff x="881485" y="2370947"/>
            <a:chExt cx="7197035" cy="670687"/>
          </a:xfrm>
        </p:grpSpPr>
        <p:sp>
          <p:nvSpPr>
            <p:cNvPr id="6" name="Balão de Fala: Retângulo 5">
              <a:extLst>
                <a:ext uri="{FF2B5EF4-FFF2-40B4-BE49-F238E27FC236}">
                  <a16:creationId xmlns:a16="http://schemas.microsoft.com/office/drawing/2014/main" id="{18EB0BE7-1A6A-4C59-8B4C-43C41CCFF665}"/>
                </a:ext>
              </a:extLst>
            </p:cNvPr>
            <p:cNvSpPr/>
            <p:nvPr/>
          </p:nvSpPr>
          <p:spPr>
            <a:xfrm>
              <a:off x="2178425" y="2408896"/>
              <a:ext cx="1232981" cy="323422"/>
            </a:xfrm>
            <a:prstGeom prst="wedgeRectCallout">
              <a:avLst>
                <a:gd name="adj1" fmla="val 36392"/>
                <a:gd name="adj2" fmla="val -10723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err="1"/>
                <a:t>João+trenó</a:t>
              </a:r>
              <a:endParaRPr lang="pt-BR" sz="1600" dirty="0"/>
            </a:p>
          </p:txBody>
        </p:sp>
        <p:sp>
          <p:nvSpPr>
            <p:cNvPr id="15" name="Balão de Fala: Retângulo com Cantos Arredondados 14">
              <a:extLst>
                <a:ext uri="{FF2B5EF4-FFF2-40B4-BE49-F238E27FC236}">
                  <a16:creationId xmlns:a16="http://schemas.microsoft.com/office/drawing/2014/main" id="{733D4C94-1F4F-4111-A496-33BDFD15A9D5}"/>
                </a:ext>
              </a:extLst>
            </p:cNvPr>
            <p:cNvSpPr/>
            <p:nvPr/>
          </p:nvSpPr>
          <p:spPr>
            <a:xfrm>
              <a:off x="3640101" y="2370947"/>
              <a:ext cx="814926" cy="358706"/>
            </a:xfrm>
            <a:prstGeom prst="wedgeRoundRectCallout">
              <a:avLst>
                <a:gd name="adj1" fmla="val -57135"/>
                <a:gd name="adj2" fmla="val -94305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Maria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323B908-E36A-42F3-A414-135711010ED6}"/>
                </a:ext>
              </a:extLst>
            </p:cNvPr>
            <p:cNvSpPr txBox="1"/>
            <p:nvPr/>
          </p:nvSpPr>
          <p:spPr>
            <a:xfrm>
              <a:off x="881485" y="2703080"/>
              <a:ext cx="7197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João fica no trenó, assim podemos considerá-los um corpo só de massa M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A4379B74-9756-44E5-8205-4BDAAC3FDDA1}"/>
              </a:ext>
            </a:extLst>
          </p:cNvPr>
          <p:cNvGrpSpPr/>
          <p:nvPr/>
        </p:nvGrpSpPr>
        <p:grpSpPr>
          <a:xfrm>
            <a:off x="39411" y="1422831"/>
            <a:ext cx="7368258" cy="584775"/>
            <a:chOff x="39411" y="1422831"/>
            <a:chExt cx="7368258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6250493" y="1540959"/>
                  <a:ext cx="115717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a14:m>
                  <a:r>
                    <a:rPr lang="pt-BR" dirty="0"/>
                    <a:t> (</a:t>
                  </a:r>
                  <a:r>
                    <a:rPr lang="pt-BR" i="1" dirty="0"/>
                    <a:t>i</a:t>
                  </a:r>
                  <a:r>
                    <a:rPr lang="pt-BR" dirty="0"/>
                    <a:t>)</a:t>
                  </a:r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493" y="1540959"/>
                  <a:ext cx="1157176" cy="299249"/>
                </a:xfrm>
                <a:prstGeom prst="rect">
                  <a:avLst/>
                </a:prstGeom>
                <a:blipFill>
                  <a:blip r:embed="rId6"/>
                  <a:stretch>
                    <a:fillRect l="-6842" t="-24490" r="-12632" b="-408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0ACA9EE-85A9-4500-A505-B240407DE680}"/>
                </a:ext>
              </a:extLst>
            </p:cNvPr>
            <p:cNvSpPr txBox="1"/>
            <p:nvPr/>
          </p:nvSpPr>
          <p:spPr>
            <a:xfrm>
              <a:off x="39411" y="1422831"/>
              <a:ext cx="61327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accent6"/>
                  </a:solidFill>
                </a:rPr>
                <a:t>Como o movimento de Maria é brusco, as quantidades de movimento na horizontal imediatamente antes do pulo e depois do pulo são iguais: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8CE6387-CFD9-4295-8009-E473CDBCFFC7}"/>
              </a:ext>
            </a:extLst>
          </p:cNvPr>
          <p:cNvGrpSpPr/>
          <p:nvPr/>
        </p:nvGrpSpPr>
        <p:grpSpPr>
          <a:xfrm>
            <a:off x="3444110" y="3087564"/>
            <a:ext cx="5319990" cy="263534"/>
            <a:chOff x="3444110" y="3087564"/>
            <a:chExt cx="5319990" cy="263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3444110" y="3104877"/>
                  <a:ext cx="336425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𝑠𝑢𝑏𝑠𝑡𝑖𝑡𝑢𝑖𝑛𝑑𝑜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𝑖𝑖𝑖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𝑡𝑒𝑚𝑜𝑠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110" y="3104877"/>
                  <a:ext cx="3364254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906" r="-181" b="-48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3BBFD6A9-E3F0-4368-95FE-E2E4505F51C8}"/>
                    </a:ext>
                  </a:extLst>
                </p:cNvPr>
                <p:cNvSpPr txBox="1"/>
                <p:nvPr/>
              </p:nvSpPr>
              <p:spPr>
                <a:xfrm>
                  <a:off x="7062288" y="3087564"/>
                  <a:ext cx="1701812" cy="2635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3BBFD6A9-E3F0-4368-95FE-E2E4505F5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288" y="3087564"/>
                  <a:ext cx="1701812" cy="263534"/>
                </a:xfrm>
                <a:prstGeom prst="rect">
                  <a:avLst/>
                </a:prstGeom>
                <a:blipFill>
                  <a:blip r:embed="rId8"/>
                  <a:stretch>
                    <a:fillRect l="-2509" r="-2151" b="-204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412A322-4F81-444E-B902-AA86328CB851}"/>
              </a:ext>
            </a:extLst>
          </p:cNvPr>
          <p:cNvGrpSpPr/>
          <p:nvPr/>
        </p:nvGrpSpPr>
        <p:grpSpPr>
          <a:xfrm>
            <a:off x="2794915" y="3399984"/>
            <a:ext cx="5913046" cy="655452"/>
            <a:chOff x="2794915" y="3399984"/>
            <a:chExt cx="5913046" cy="6554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2794915" y="3585756"/>
                  <a:ext cx="2028569" cy="4696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𝐽𝑥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15" y="3585756"/>
                  <a:ext cx="2028569" cy="46968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6017417" y="3399984"/>
                  <a:ext cx="2690544" cy="5970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𝑀𝑥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7417" y="3399984"/>
                  <a:ext cx="2690544" cy="5970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eta: para a Direita 22">
              <a:extLst>
                <a:ext uri="{FF2B5EF4-FFF2-40B4-BE49-F238E27FC236}">
                  <a16:creationId xmlns:a16="http://schemas.microsoft.com/office/drawing/2014/main" id="{60AFCD88-7099-4013-8C88-6DCBEA11ED8F}"/>
                </a:ext>
              </a:extLst>
            </p:cNvPr>
            <p:cNvSpPr/>
            <p:nvPr/>
          </p:nvSpPr>
          <p:spPr>
            <a:xfrm>
              <a:off x="4975453" y="3610538"/>
              <a:ext cx="889995" cy="35379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</a:t>
              </a:r>
              <a:r>
                <a:rPr lang="pt-BR" dirty="0" err="1"/>
                <a:t>iv</a:t>
              </a:r>
              <a:r>
                <a:rPr lang="pt-BR" dirty="0"/>
                <a:t>)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C958770C-E5C2-4493-A247-9A03BD0FF0D9}"/>
              </a:ext>
            </a:extLst>
          </p:cNvPr>
          <p:cNvGrpSpPr/>
          <p:nvPr/>
        </p:nvGrpSpPr>
        <p:grpSpPr>
          <a:xfrm>
            <a:off x="4541251" y="4255987"/>
            <a:ext cx="3712814" cy="451406"/>
            <a:chOff x="4541251" y="4255987"/>
            <a:chExt cx="3712814" cy="451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4541251" y="4255987"/>
                  <a:ext cx="2247282" cy="4514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251" y="4255987"/>
                  <a:ext cx="2247282" cy="45140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7442304" y="4294196"/>
                  <a:ext cx="81176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r>
                        <a:rPr lang="pt-BR" sz="16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2304" y="4294196"/>
                  <a:ext cx="811761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6767" r="-7519" b="-1219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Seta: para a Direita 23">
              <a:extLst>
                <a:ext uri="{FF2B5EF4-FFF2-40B4-BE49-F238E27FC236}">
                  <a16:creationId xmlns:a16="http://schemas.microsoft.com/office/drawing/2014/main" id="{3554AD09-175F-41FC-BF84-7B3200B1E9E0}"/>
                </a:ext>
              </a:extLst>
            </p:cNvPr>
            <p:cNvSpPr/>
            <p:nvPr/>
          </p:nvSpPr>
          <p:spPr>
            <a:xfrm>
              <a:off x="6938682" y="4324248"/>
              <a:ext cx="302559" cy="18611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333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659168"/>
            <a:ext cx="1228725" cy="11906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4231" y="78089"/>
            <a:ext cx="7493195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Calcule o vetor velocidade inicial de recuo do trenó em </a:t>
            </a:r>
            <a:r>
              <a:rPr lang="pt-BR" i="1" dirty="0">
                <a:solidFill>
                  <a:srgbClr val="0070C0"/>
                </a:solidFill>
                <a:ea typeface="Times New Roman" panose="02020603050405020304" pitchFamily="18" charset="0"/>
              </a:rPr>
              <a:t>relação ao solo</a:t>
            </a: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11" y="420142"/>
            <a:ext cx="741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Consideraremos apenas o movimento na direção horizontal – usamos apenas as componentes em x das velocidades, sem escrever o subscrito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aliviar a notação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4231" y="2937296"/>
            <a:ext cx="7758440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Calcule o vetor velocidade de Maria em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relação ao solo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quando salta do trenó.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6028345" y="3954245"/>
                <a:ext cx="2798074" cy="3622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=4,2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+3,5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345" y="3954245"/>
                <a:ext cx="2798074" cy="362279"/>
              </a:xfrm>
              <a:prstGeom prst="rect">
                <a:avLst/>
              </a:prstGeom>
              <a:blipFill>
                <a:blip r:embed="rId3"/>
                <a:stretch>
                  <a:fillRect t="-11864"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DAAF708-F431-4FE7-9DE5-B4BE1FB53617}"/>
              </a:ext>
            </a:extLst>
          </p:cNvPr>
          <p:cNvGrpSpPr/>
          <p:nvPr/>
        </p:nvGrpSpPr>
        <p:grpSpPr>
          <a:xfrm>
            <a:off x="150893" y="2449932"/>
            <a:ext cx="8321424" cy="508874"/>
            <a:chOff x="129039" y="2836232"/>
            <a:chExt cx="8321424" cy="5088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129039" y="2844263"/>
                  <a:ext cx="3326808" cy="5008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|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unc>
                              <m:func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39" y="2844263"/>
                  <a:ext cx="3326808" cy="5008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eta para a Direita 22"/>
            <p:cNvSpPr/>
            <p:nvPr/>
          </p:nvSpPr>
          <p:spPr>
            <a:xfrm>
              <a:off x="3502161" y="2992271"/>
              <a:ext cx="626533" cy="28786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4233437" y="2836232"/>
                  <a:ext cx="2165914" cy="4782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func>
                              <m:func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e>
                            </m:func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3437" y="2836232"/>
                  <a:ext cx="2165914" cy="4782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6777248" y="2930617"/>
                  <a:ext cx="1673215" cy="26994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=−1,89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248" y="2930617"/>
                  <a:ext cx="1673215" cy="269946"/>
                </a:xfrm>
                <a:prstGeom prst="rect">
                  <a:avLst/>
                </a:prstGeom>
                <a:blipFill>
                  <a:blip r:embed="rId7"/>
                  <a:stretch>
                    <a:fillRect l="-727" r="-727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1DF3041-1B9A-4794-BE58-70103E67E363}"/>
              </a:ext>
            </a:extLst>
          </p:cNvPr>
          <p:cNvGrpSpPr/>
          <p:nvPr/>
        </p:nvGrpSpPr>
        <p:grpSpPr>
          <a:xfrm>
            <a:off x="3344016" y="3487192"/>
            <a:ext cx="4848380" cy="290348"/>
            <a:chOff x="3344016" y="3616255"/>
            <a:chExt cx="4848380" cy="2903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6421205" y="3616255"/>
                  <a:ext cx="1771191" cy="26994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,17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1205" y="3616255"/>
                  <a:ext cx="1771191" cy="269946"/>
                </a:xfrm>
                <a:prstGeom prst="rect">
                  <a:avLst/>
                </a:prstGeom>
                <a:blipFill>
                  <a:blip r:embed="rId8"/>
                  <a:stretch>
                    <a:fillRect l="-687" b="-272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3344016" y="3636657"/>
                  <a:ext cx="2375586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−1,89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016" y="3636657"/>
                  <a:ext cx="2375586" cy="269946"/>
                </a:xfrm>
                <a:prstGeom prst="rect">
                  <a:avLst/>
                </a:prstGeom>
                <a:blipFill>
                  <a:blip r:embed="rId9"/>
                  <a:stretch>
                    <a:fillRect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11560AD-1028-4675-8F67-D3B27645864E}"/>
              </a:ext>
            </a:extLst>
          </p:cNvPr>
          <p:cNvGrpSpPr/>
          <p:nvPr/>
        </p:nvGrpSpPr>
        <p:grpSpPr>
          <a:xfrm>
            <a:off x="129014" y="998441"/>
            <a:ext cx="7775088" cy="355867"/>
            <a:chOff x="129014" y="998441"/>
            <a:chExt cx="7775088" cy="355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129014" y="1058531"/>
                  <a:ext cx="1237005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14" y="1058531"/>
                  <a:ext cx="1237005" cy="265970"/>
                </a:xfrm>
                <a:prstGeom prst="rect">
                  <a:avLst/>
                </a:prstGeom>
                <a:blipFill>
                  <a:blip r:embed="rId11"/>
                  <a:stretch>
                    <a:fillRect l="-2956" r="-3448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1632404" y="1054555"/>
                  <a:ext cx="3135538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404" y="1054555"/>
                  <a:ext cx="3135538" cy="269946"/>
                </a:xfrm>
                <a:prstGeom prst="rect">
                  <a:avLst/>
                </a:prstGeom>
                <a:blipFill>
                  <a:blip r:embed="rId12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1CAE7741-C920-4BE0-8FA5-B0DA2A3465A6}"/>
                    </a:ext>
                  </a:extLst>
                </p:cNvPr>
                <p:cNvSpPr txBox="1"/>
                <p:nvPr/>
              </p:nvSpPr>
              <p:spPr>
                <a:xfrm>
                  <a:off x="4708139" y="998441"/>
                  <a:ext cx="3195963" cy="3558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sz="1600" dirty="0"/>
                    <a:t>lembre que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1CAE7741-C920-4BE0-8FA5-B0DA2A346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8139" y="998441"/>
                  <a:ext cx="3195963" cy="355867"/>
                </a:xfrm>
                <a:prstGeom prst="rect">
                  <a:avLst/>
                </a:prstGeom>
                <a:blipFill>
                  <a:blip r:embed="rId13"/>
                  <a:stretch>
                    <a:fillRect l="-952" t="-3448" b="-1896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5938EEC4-19B1-4315-9A9C-AFDEBD6C2DA9}"/>
              </a:ext>
            </a:extLst>
          </p:cNvPr>
          <p:cNvGrpSpPr/>
          <p:nvPr/>
        </p:nvGrpSpPr>
        <p:grpSpPr>
          <a:xfrm>
            <a:off x="3998141" y="1324501"/>
            <a:ext cx="3389597" cy="426647"/>
            <a:chOff x="3978938" y="1480298"/>
            <a:chExt cx="3389597" cy="4266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4639711" y="1574398"/>
                  <a:ext cx="2728824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711" y="1574398"/>
                  <a:ext cx="2728824" cy="269946"/>
                </a:xfrm>
                <a:prstGeom prst="rect">
                  <a:avLst/>
                </a:prstGeom>
                <a:blipFill>
                  <a:blip r:embed="rId14"/>
                  <a:stretch>
                    <a:fillRect l="-893" r="-1786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Seta: para a Direita 7">
              <a:extLst>
                <a:ext uri="{FF2B5EF4-FFF2-40B4-BE49-F238E27FC236}">
                  <a16:creationId xmlns:a16="http://schemas.microsoft.com/office/drawing/2014/main" id="{CB5A225C-D133-4B97-874C-D17C8F3634EE}"/>
                </a:ext>
              </a:extLst>
            </p:cNvPr>
            <p:cNvSpPr/>
            <p:nvPr/>
          </p:nvSpPr>
          <p:spPr>
            <a:xfrm>
              <a:off x="3978938" y="1480298"/>
              <a:ext cx="672562" cy="42664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(v)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/>
              <p:cNvSpPr txBox="1"/>
              <p:nvPr/>
            </p:nvSpPr>
            <p:spPr>
              <a:xfrm>
                <a:off x="4478239" y="1816356"/>
                <a:ext cx="2872388" cy="26994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39" y="1816356"/>
                <a:ext cx="2872388" cy="269946"/>
              </a:xfrm>
              <a:prstGeom prst="rect">
                <a:avLst/>
              </a:prstGeom>
              <a:blipFill>
                <a:blip r:embed="rId15"/>
                <a:stretch>
                  <a:fillRect r="-849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Agrupar 34">
            <a:extLst>
              <a:ext uri="{FF2B5EF4-FFF2-40B4-BE49-F238E27FC236}">
                <a16:creationId xmlns:a16="http://schemas.microsoft.com/office/drawing/2014/main" id="{2B6132CF-F15D-499F-A635-CDEBA559595E}"/>
              </a:ext>
            </a:extLst>
          </p:cNvPr>
          <p:cNvGrpSpPr/>
          <p:nvPr/>
        </p:nvGrpSpPr>
        <p:grpSpPr>
          <a:xfrm>
            <a:off x="211430" y="2068741"/>
            <a:ext cx="8387216" cy="362279"/>
            <a:chOff x="211430" y="2423880"/>
            <a:chExt cx="8387216" cy="3622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tângulo 6"/>
                <p:cNvSpPr/>
                <p:nvPr/>
              </p:nvSpPr>
              <p:spPr>
                <a:xfrm>
                  <a:off x="5615393" y="2423880"/>
                  <a:ext cx="2983253" cy="3622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pt-BR" sz="1600" dirty="0"/>
                    <a:t>= |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393" y="2423880"/>
                  <a:ext cx="2983253" cy="362279"/>
                </a:xfrm>
                <a:prstGeom prst="rect">
                  <a:avLst/>
                </a:prstGeom>
                <a:blipFill>
                  <a:blip r:embed="rId16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E29D9154-4193-48D1-B684-1370D1C46706}"/>
                </a:ext>
              </a:extLst>
            </p:cNvPr>
            <p:cNvSpPr txBox="1"/>
            <p:nvPr/>
          </p:nvSpPr>
          <p:spPr>
            <a:xfrm>
              <a:off x="211430" y="2440993"/>
              <a:ext cx="5691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Maria salta em um ângulo conhecido em relação a João, assim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A4DBA59B-2B91-435F-8CBE-4D829F5184FF}"/>
              </a:ext>
            </a:extLst>
          </p:cNvPr>
          <p:cNvGrpSpPr/>
          <p:nvPr/>
        </p:nvGrpSpPr>
        <p:grpSpPr>
          <a:xfrm>
            <a:off x="94231" y="3188844"/>
            <a:ext cx="8321425" cy="552043"/>
            <a:chOff x="115549" y="3335852"/>
            <a:chExt cx="8321425" cy="5520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00C581D0-0FC1-48ED-A862-6077D4C99507}"/>
                    </a:ext>
                  </a:extLst>
                </p:cNvPr>
                <p:cNvSpPr txBox="1"/>
                <p:nvPr/>
              </p:nvSpPr>
              <p:spPr>
                <a:xfrm>
                  <a:off x="129039" y="3624361"/>
                  <a:ext cx="2910091" cy="2635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𝑣𝑖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00C581D0-0FC1-48ED-A862-6077D4C995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39" y="3624361"/>
                  <a:ext cx="2910091" cy="263534"/>
                </a:xfrm>
                <a:prstGeom prst="rect">
                  <a:avLst/>
                </a:prstGeom>
                <a:blipFill>
                  <a:blip r:embed="rId17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1821673-B3F8-4390-84B1-B567026BD611}"/>
                </a:ext>
              </a:extLst>
            </p:cNvPr>
            <p:cNvSpPr txBox="1"/>
            <p:nvPr/>
          </p:nvSpPr>
          <p:spPr>
            <a:xfrm>
              <a:off x="115549" y="3335852"/>
              <a:ext cx="8321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Os resultados acima são para a componente x; vamos usar os subscritos x e y daqui em diante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D0C2D8D-5AF3-4061-9296-56AB8EEB07ED}"/>
                  </a:ext>
                </a:extLst>
              </p:cNvPr>
              <p:cNvSpPr txBox="1"/>
              <p:nvPr/>
            </p:nvSpPr>
            <p:spPr>
              <a:xfrm>
                <a:off x="121457" y="3716800"/>
                <a:ext cx="8988365" cy="63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Não há movimento vertical de </a:t>
                </a:r>
                <a:r>
                  <a:rPr lang="pt-BR" sz="1600" dirty="0" err="1"/>
                  <a:t>João+trenó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:r>
                  <a:rPr lang="pt-BR" sz="1600" dirty="0"/>
                  <a:t> velocidade vertical a mesma nos dois sistemas de referência,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=7</m:t>
                    </m:r>
                    <m:func>
                      <m:func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=3,5</m:t>
                    </m:r>
                  </m:oMath>
                </a14:m>
                <a:r>
                  <a:rPr lang="pt-BR" sz="1600" dirty="0">
                    <a:highlight>
                      <a:srgbClr val="FFFF00"/>
                    </a:highlight>
                  </a:rPr>
                  <a:t> m/s</a:t>
                </a:r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D0C2D8D-5AF3-4061-9296-56AB8EEB0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7" y="3716800"/>
                <a:ext cx="8988365" cy="632224"/>
              </a:xfrm>
              <a:prstGeom prst="rect">
                <a:avLst/>
              </a:prstGeom>
              <a:blipFill>
                <a:blip r:embed="rId18"/>
                <a:stretch>
                  <a:fillRect l="-407" t="-3883" b="-58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0CB6143B-9279-4E8D-B186-181B8B1B83C9}"/>
              </a:ext>
            </a:extLst>
          </p:cNvPr>
          <p:cNvGrpSpPr/>
          <p:nvPr/>
        </p:nvGrpSpPr>
        <p:grpSpPr>
          <a:xfrm>
            <a:off x="94231" y="1383515"/>
            <a:ext cx="3889275" cy="728453"/>
            <a:chOff x="94231" y="1383515"/>
            <a:chExt cx="3889275" cy="728453"/>
          </a:xfrm>
        </p:grpSpPr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AB76AFF2-FD16-4581-BDCA-7A2822D45242}"/>
                </a:ext>
              </a:extLst>
            </p:cNvPr>
            <p:cNvGrpSpPr/>
            <p:nvPr/>
          </p:nvGrpSpPr>
          <p:grpSpPr>
            <a:xfrm>
              <a:off x="94231" y="1383515"/>
              <a:ext cx="3746665" cy="338554"/>
              <a:chOff x="94231" y="1519871"/>
              <a:chExt cx="3746665" cy="33855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231" y="1519871"/>
                <a:ext cx="19208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Movimento relativo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1946275" y="1550649"/>
                    <a:ext cx="1894621" cy="26994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6275" y="1550649"/>
                    <a:ext cx="1894621" cy="26994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965" r="-1608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Balão de Fala: Retângulo 13">
              <a:extLst>
                <a:ext uri="{FF2B5EF4-FFF2-40B4-BE49-F238E27FC236}">
                  <a16:creationId xmlns:a16="http://schemas.microsoft.com/office/drawing/2014/main" id="{22B6A913-A82B-43E3-80E2-F80F9133172A}"/>
                </a:ext>
              </a:extLst>
            </p:cNvPr>
            <p:cNvSpPr/>
            <p:nvPr/>
          </p:nvSpPr>
          <p:spPr>
            <a:xfrm>
              <a:off x="381086" y="1803106"/>
              <a:ext cx="3602420" cy="308862"/>
            </a:xfrm>
            <a:prstGeom prst="wedgeRectCallout">
              <a:avLst>
                <a:gd name="adj1" fmla="val 23548"/>
                <a:gd name="adj2" fmla="val -8546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/>
                <a:t>João parado no trenó; João serve de referência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F11C92D7-799C-4F3C-A718-C8AA5896D807}"/>
              </a:ext>
            </a:extLst>
          </p:cNvPr>
          <p:cNvGrpSpPr/>
          <p:nvPr/>
        </p:nvGrpSpPr>
        <p:grpSpPr>
          <a:xfrm>
            <a:off x="121457" y="4360689"/>
            <a:ext cx="7707646" cy="383998"/>
            <a:chOff x="121457" y="4360689"/>
            <a:chExt cx="7707646" cy="38399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D8BDE7B-BEA9-48AC-9AA6-1AB27C21797E}"/>
                    </a:ext>
                  </a:extLst>
                </p:cNvPr>
                <p:cNvSpPr txBox="1"/>
                <p:nvPr/>
              </p:nvSpPr>
              <p:spPr>
                <a:xfrm>
                  <a:off x="121457" y="4360689"/>
                  <a:ext cx="6732765" cy="3718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pt-BR" sz="1600" b="0" dirty="0"/>
                    <a:t>Da velocidade relativa ao solo, sai o ângulo do salto visto do solo: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3,5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4,2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→ </m:t>
                          </m:r>
                        </m:e>
                      </m:func>
                    </m:oMath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D8BDE7B-BEA9-48AC-9AA6-1AB27C217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57" y="4360689"/>
                  <a:ext cx="6732765" cy="371833"/>
                </a:xfrm>
                <a:prstGeom prst="rect">
                  <a:avLst/>
                </a:prstGeom>
                <a:blipFill>
                  <a:blip r:embed="rId20"/>
                  <a:stretch>
                    <a:fillRect l="-1902" t="-1639" b="-14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0553C2E1-7DDF-4E38-86DF-A5B3BB7A0FA6}"/>
                    </a:ext>
                  </a:extLst>
                </p:cNvPr>
                <p:cNvSpPr txBox="1"/>
                <p:nvPr/>
              </p:nvSpPr>
              <p:spPr>
                <a:xfrm>
                  <a:off x="6769383" y="4406133"/>
                  <a:ext cx="1059720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=40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0553C2E1-7DDF-4E38-86DF-A5B3BB7A0F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9383" y="4406133"/>
                  <a:ext cx="1059720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281856-FE58-48D6-A9F4-E37C5C7B5A1C}"/>
                  </a:ext>
                </a:extLst>
              </p:cNvPr>
              <p:cNvSpPr txBox="1"/>
              <p:nvPr/>
            </p:nvSpPr>
            <p:spPr>
              <a:xfrm>
                <a:off x="8034475" y="4398876"/>
                <a:ext cx="1101968" cy="355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=30°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281856-FE58-48D6-A9F4-E37C5C7B5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475" y="4398876"/>
                <a:ext cx="1101968" cy="355867"/>
              </a:xfrm>
              <a:prstGeom prst="rect">
                <a:avLst/>
              </a:prstGeom>
              <a:blipFill>
                <a:blip r:embed="rId2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60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21" grpId="0" animBg="1"/>
      <p:bldP spid="6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0"/>
            <a:ext cx="7543801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Determine a distância que o trenó percorre desde o salto até parar.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3955041" y="800219"/>
                <a:ext cx="1669239" cy="5962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1" y="800219"/>
                <a:ext cx="1669239" cy="5962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628700" y="904361"/>
            <a:ext cx="6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endParaRPr lang="pt-BR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6397749" y="861075"/>
                <a:ext cx="2019720" cy="299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749" y="861075"/>
                <a:ext cx="2019720" cy="299121"/>
              </a:xfrm>
              <a:prstGeom prst="rect">
                <a:avLst/>
              </a:prstGeom>
              <a:blipFill>
                <a:blip r:embed="rId3"/>
                <a:stretch>
                  <a:fillRect l="-3313" t="-30612" r="-3614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35204" y="903947"/>
            <a:ext cx="397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Considerando 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Trenó+João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209532" y="1483544"/>
                <a:ext cx="1423338" cy="299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32" y="1483544"/>
                <a:ext cx="1423338" cy="299121"/>
              </a:xfrm>
              <a:prstGeom prst="rect">
                <a:avLst/>
              </a:prstGeom>
              <a:blipFill>
                <a:blip r:embed="rId4"/>
                <a:stretch>
                  <a:fillRect l="-4274" t="-30612" r="-1282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1590111" y="1526413"/>
                <a:ext cx="1859355" cy="281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11" y="1526413"/>
                <a:ext cx="1859355" cy="281167"/>
              </a:xfrm>
              <a:prstGeom prst="rect">
                <a:avLst/>
              </a:prstGeom>
              <a:blipFill>
                <a:blip r:embed="rId5"/>
                <a:stretch>
                  <a:fillRect l="-656" r="-3279" b="-234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3882380" y="1541850"/>
                <a:ext cx="19429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𝑝𝑟𝑜𝑗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380" y="1541850"/>
                <a:ext cx="1942904" cy="246221"/>
              </a:xfrm>
              <a:prstGeom prst="rect">
                <a:avLst/>
              </a:prstGeom>
              <a:blipFill>
                <a:blip r:embed="rId6"/>
                <a:stretch>
                  <a:fillRect r="-627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244926" y="2145197"/>
                <a:ext cx="8278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26" y="2145197"/>
                <a:ext cx="827855" cy="246221"/>
              </a:xfrm>
              <a:prstGeom prst="rect">
                <a:avLst/>
              </a:prstGeom>
              <a:blipFill>
                <a:blip r:embed="rId7"/>
                <a:stretch>
                  <a:fillRect l="-2941" r="-4412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5774538" y="1493643"/>
                <a:ext cx="2833083" cy="281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pt-BR" sz="1600" dirty="0"/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38" y="1493643"/>
                <a:ext cx="2833083" cy="281167"/>
              </a:xfrm>
              <a:prstGeom prst="rect">
                <a:avLst/>
              </a:prstGeom>
              <a:blipFill>
                <a:blip r:embed="rId8"/>
                <a:stretch>
                  <a:fillRect r="-1075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1286266" y="2145197"/>
                <a:ext cx="3172599" cy="263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equa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hor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ria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66" y="2145197"/>
                <a:ext cx="3172599" cy="263534"/>
              </a:xfrm>
              <a:prstGeom prst="rect">
                <a:avLst/>
              </a:prstGeom>
              <a:blipFill>
                <a:blip r:embed="rId9"/>
                <a:stretch>
                  <a:fillRect l="-1154" r="-769" b="-255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5040984" y="2039323"/>
                <a:ext cx="1242070" cy="426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984" y="2039323"/>
                <a:ext cx="1242070" cy="426720"/>
              </a:xfrm>
              <a:prstGeom prst="rect">
                <a:avLst/>
              </a:prstGeom>
              <a:blipFill>
                <a:blip r:embed="rId10"/>
                <a:stretch>
                  <a:fillRect l="-2941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6731794" y="1994104"/>
                <a:ext cx="984885" cy="469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794" y="1994104"/>
                <a:ext cx="984885" cy="469487"/>
              </a:xfrm>
              <a:prstGeom prst="rect">
                <a:avLst/>
              </a:prstGeom>
              <a:blipFill>
                <a:blip r:embed="rId11"/>
                <a:stretch>
                  <a:fillRect l="-3086" r="-617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12313" y="2859063"/>
                <a:ext cx="194790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13" y="2859063"/>
                <a:ext cx="1947906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628765" y="2997563"/>
                <a:ext cx="17054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765" y="2997563"/>
                <a:ext cx="1705403" cy="276999"/>
              </a:xfrm>
              <a:prstGeom prst="rect">
                <a:avLst/>
              </a:prstGeom>
              <a:blipFill>
                <a:blip r:embed="rId13"/>
                <a:stretch>
                  <a:fillRect l="-1071" r="-2500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4656540" y="2812897"/>
                <a:ext cx="116397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40" y="2812897"/>
                <a:ext cx="1163973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6390988" y="2738582"/>
                <a:ext cx="2086790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88" y="2738582"/>
                <a:ext cx="2086790" cy="8249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241746" y="3857176"/>
                <a:ext cx="1870706" cy="701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46" y="3857176"/>
                <a:ext cx="1870706" cy="7017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2321024" y="3824768"/>
                <a:ext cx="2335516" cy="697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1,9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024" y="3824768"/>
                <a:ext cx="2335516" cy="69730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5326145" y="3973949"/>
                <a:ext cx="170540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145" y="3973949"/>
                <a:ext cx="170540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4D93AAD-EE78-4323-8376-045863EDA27E}"/>
                  </a:ext>
                </a:extLst>
              </p:cNvPr>
              <p:cNvSpPr txBox="1"/>
              <p:nvPr/>
            </p:nvSpPr>
            <p:spPr>
              <a:xfrm>
                <a:off x="209532" y="409518"/>
                <a:ext cx="7316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Até aqui, adotamos </a:t>
                </a:r>
                <a:r>
                  <a:rPr lang="pt-BR" dirty="0" err="1"/>
                  <a:t>Ox</a:t>
                </a:r>
                <a:r>
                  <a:rPr lang="pt-BR" dirty="0"/>
                  <a:t> no sentido do salto de Maria,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4D93AAD-EE78-4323-8376-045863EDA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32" y="409518"/>
                <a:ext cx="7316582" cy="369332"/>
              </a:xfrm>
              <a:prstGeom prst="rect">
                <a:avLst/>
              </a:prstGeom>
              <a:blipFill>
                <a:blip r:embed="rId19"/>
                <a:stretch>
                  <a:fillRect l="-666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7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20" grpId="0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Agrupar 43"/>
          <p:cNvGrpSpPr/>
          <p:nvPr/>
        </p:nvGrpSpPr>
        <p:grpSpPr>
          <a:xfrm>
            <a:off x="1465082" y="1610395"/>
            <a:ext cx="1102022" cy="1777214"/>
            <a:chOff x="1267571" y="1407775"/>
            <a:chExt cx="1102022" cy="1777214"/>
          </a:xfrm>
        </p:grpSpPr>
        <p:grpSp>
          <p:nvGrpSpPr>
            <p:cNvPr id="2" name="Agrupar 1"/>
            <p:cNvGrpSpPr/>
            <p:nvPr/>
          </p:nvGrpSpPr>
          <p:grpSpPr>
            <a:xfrm>
              <a:off x="1267571" y="1872782"/>
              <a:ext cx="624297" cy="1312207"/>
              <a:chOff x="1440991" y="3362870"/>
              <a:chExt cx="624297" cy="1312207"/>
            </a:xfrm>
          </p:grpSpPr>
          <p:sp>
            <p:nvSpPr>
              <p:cNvPr id="4" name="Elipse 3"/>
              <p:cNvSpPr/>
              <p:nvPr/>
            </p:nvSpPr>
            <p:spPr>
              <a:xfrm>
                <a:off x="1946019" y="3975417"/>
                <a:ext cx="119269" cy="14180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ixaDeTexto 5"/>
                  <p:cNvSpPr txBox="1"/>
                  <p:nvPr/>
                </p:nvSpPr>
                <p:spPr>
                  <a:xfrm>
                    <a:off x="1440991" y="3362870"/>
                    <a:ext cx="582339" cy="379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6" name="CaixaDeTexto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0991" y="3362870"/>
                    <a:ext cx="582339" cy="37978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833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Conector de Seta Reta 18"/>
              <p:cNvCxnSpPr/>
              <p:nvPr/>
            </p:nvCxnSpPr>
            <p:spPr>
              <a:xfrm flipH="1">
                <a:off x="1997163" y="4063077"/>
                <a:ext cx="0" cy="61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de Seta Reta 18"/>
              <p:cNvCxnSpPr/>
              <p:nvPr/>
            </p:nvCxnSpPr>
            <p:spPr>
              <a:xfrm flipH="1" flipV="1">
                <a:off x="2007709" y="3384519"/>
                <a:ext cx="0" cy="61200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1627130" y="4233617"/>
                    <a:ext cx="311945" cy="3725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7130" y="4233617"/>
                    <a:ext cx="311945" cy="37253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647" b="-983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CaixaDeTexto 23"/>
            <p:cNvSpPr txBox="1"/>
            <p:nvPr/>
          </p:nvSpPr>
          <p:spPr>
            <a:xfrm>
              <a:off x="1570134" y="1407775"/>
              <a:ext cx="799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João</a:t>
              </a: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4849122" y="1610395"/>
            <a:ext cx="2952586" cy="1733657"/>
            <a:chOff x="4651611" y="1407775"/>
            <a:chExt cx="2952586" cy="1733657"/>
          </a:xfrm>
        </p:grpSpPr>
        <p:sp>
          <p:nvSpPr>
            <p:cNvPr id="26" name="CaixaDeTexto 25"/>
            <p:cNvSpPr txBox="1"/>
            <p:nvPr/>
          </p:nvSpPr>
          <p:spPr>
            <a:xfrm>
              <a:off x="5122079" y="1407775"/>
              <a:ext cx="104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Trenó</a:t>
              </a: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4651611" y="1850874"/>
              <a:ext cx="2952586" cy="1290558"/>
              <a:chOff x="4413049" y="761971"/>
              <a:chExt cx="2952586" cy="1290558"/>
            </a:xfrm>
          </p:grpSpPr>
          <p:grpSp>
            <p:nvGrpSpPr>
              <p:cNvPr id="28" name="Agrupar 27"/>
              <p:cNvGrpSpPr/>
              <p:nvPr/>
            </p:nvGrpSpPr>
            <p:grpSpPr>
              <a:xfrm>
                <a:off x="4707971" y="761971"/>
                <a:ext cx="2657664" cy="1290558"/>
                <a:chOff x="1524505" y="609571"/>
                <a:chExt cx="2657664" cy="1290558"/>
              </a:xfrm>
            </p:grpSpPr>
            <p:grpSp>
              <p:nvGrpSpPr>
                <p:cNvPr id="29" name="Agrupar 28"/>
                <p:cNvGrpSpPr/>
                <p:nvPr/>
              </p:nvGrpSpPr>
              <p:grpSpPr>
                <a:xfrm>
                  <a:off x="2145387" y="609571"/>
                  <a:ext cx="2036782" cy="1290558"/>
                  <a:chOff x="1946019" y="3384519"/>
                  <a:chExt cx="2036782" cy="1290558"/>
                </a:xfrm>
              </p:grpSpPr>
              <p:sp>
                <p:nvSpPr>
                  <p:cNvPr id="34" name="Elipse 33"/>
                  <p:cNvSpPr/>
                  <p:nvPr/>
                </p:nvSpPr>
                <p:spPr>
                  <a:xfrm>
                    <a:off x="1946019" y="3975417"/>
                    <a:ext cx="119269" cy="14180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CaixaDeTexto 34"/>
                      <p:cNvSpPr txBox="1"/>
                      <p:nvPr/>
                    </p:nvSpPr>
                    <p:spPr>
                      <a:xfrm>
                        <a:off x="2100374" y="3404833"/>
                        <a:ext cx="871329" cy="3797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𝑆𝑜𝑙𝑜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35" name="CaixaDeTexto 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00374" y="3404833"/>
                        <a:ext cx="871329" cy="37978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5594" b="-1290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6" name="Conector de Seta Reta 18"/>
                  <p:cNvCxnSpPr/>
                  <p:nvPr/>
                </p:nvCxnSpPr>
                <p:spPr>
                  <a:xfrm flipH="1">
                    <a:off x="1997163" y="4063077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ector de Seta Reta 18"/>
                  <p:cNvCxnSpPr/>
                  <p:nvPr/>
                </p:nvCxnSpPr>
                <p:spPr>
                  <a:xfrm flipH="1" flipV="1">
                    <a:off x="2007709" y="3384519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accent6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CaixaDeTexto 37"/>
                      <p:cNvSpPr txBox="1"/>
                      <p:nvPr/>
                    </p:nvSpPr>
                    <p:spPr>
                      <a:xfrm>
                        <a:off x="2065288" y="4159175"/>
                        <a:ext cx="1917513" cy="3816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38" name="CaixaDeTexto 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65288" y="4159175"/>
                        <a:ext cx="1917513" cy="381643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2222" t="-34921" b="-952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0" name="Conector de Seta Reta 18"/>
                <p:cNvCxnSpPr/>
                <p:nvPr/>
              </p:nvCxnSpPr>
              <p:spPr>
                <a:xfrm flipH="1">
                  <a:off x="1524505" y="1284385"/>
                  <a:ext cx="689006" cy="4633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lg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to 30"/>
                <p:cNvCxnSpPr/>
                <p:nvPr/>
              </p:nvCxnSpPr>
              <p:spPr>
                <a:xfrm flipV="1">
                  <a:off x="1526085" y="1260782"/>
                  <a:ext cx="1547315" cy="273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Arco 31"/>
                <p:cNvSpPr/>
                <p:nvPr/>
              </p:nvSpPr>
              <p:spPr>
                <a:xfrm rot="10309463">
                  <a:off x="1859522" y="1224156"/>
                  <a:ext cx="214088" cy="203385"/>
                </a:xfrm>
                <a:prstGeom prst="arc">
                  <a:avLst>
                    <a:gd name="adj1" fmla="val 16200000"/>
                    <a:gd name="adj2" fmla="val 1743267"/>
                  </a:avLst>
                </a:pr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CaixaDeTexto 32"/>
                    <p:cNvSpPr txBox="1"/>
                    <p:nvPr/>
                  </p:nvSpPr>
                  <p:spPr>
                    <a:xfrm>
                      <a:off x="1579535" y="1260782"/>
                      <a:ext cx="2670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33" name="CaixaDeTexto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79535" y="1260782"/>
                      <a:ext cx="267044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1364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CaixaDeTexto 39"/>
                  <p:cNvSpPr txBox="1"/>
                  <p:nvPr/>
                </p:nvSpPr>
                <p:spPr>
                  <a:xfrm>
                    <a:off x="4413049" y="1455783"/>
                    <a:ext cx="588366" cy="3436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0" name="CaixaDeTexto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3049" y="1455783"/>
                    <a:ext cx="588366" cy="3436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247" t="-39286" r="-8247" b="-2321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Agrupar 44"/>
          <p:cNvGrpSpPr/>
          <p:nvPr/>
        </p:nvGrpSpPr>
        <p:grpSpPr>
          <a:xfrm>
            <a:off x="2735196" y="1610395"/>
            <a:ext cx="2013571" cy="1804561"/>
            <a:chOff x="2567231" y="1407775"/>
            <a:chExt cx="2013571" cy="1804561"/>
          </a:xfrm>
        </p:grpSpPr>
        <p:sp>
          <p:nvSpPr>
            <p:cNvPr id="25" name="CaixaDeTexto 24"/>
            <p:cNvSpPr txBox="1"/>
            <p:nvPr/>
          </p:nvSpPr>
          <p:spPr>
            <a:xfrm>
              <a:off x="2958939" y="1407775"/>
              <a:ext cx="961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Maria</a:t>
              </a:r>
            </a:p>
          </p:txBody>
        </p:sp>
        <p:grpSp>
          <p:nvGrpSpPr>
            <p:cNvPr id="43" name="Agrupar 42"/>
            <p:cNvGrpSpPr/>
            <p:nvPr/>
          </p:nvGrpSpPr>
          <p:grpSpPr>
            <a:xfrm>
              <a:off x="2567231" y="1912930"/>
              <a:ext cx="2013571" cy="1299406"/>
              <a:chOff x="1526085" y="600723"/>
              <a:chExt cx="2013571" cy="1299406"/>
            </a:xfrm>
          </p:grpSpPr>
          <p:grpSp>
            <p:nvGrpSpPr>
              <p:cNvPr id="27" name="Agrupar 26"/>
              <p:cNvGrpSpPr/>
              <p:nvPr/>
            </p:nvGrpSpPr>
            <p:grpSpPr>
              <a:xfrm>
                <a:off x="1526085" y="600723"/>
                <a:ext cx="1547315" cy="1299406"/>
                <a:chOff x="1526085" y="600723"/>
                <a:chExt cx="1547315" cy="1299406"/>
              </a:xfrm>
            </p:grpSpPr>
            <p:grpSp>
              <p:nvGrpSpPr>
                <p:cNvPr id="10" name="Agrupar 9"/>
                <p:cNvGrpSpPr/>
                <p:nvPr/>
              </p:nvGrpSpPr>
              <p:grpSpPr>
                <a:xfrm>
                  <a:off x="1536607" y="600723"/>
                  <a:ext cx="728049" cy="1299406"/>
                  <a:chOff x="1337239" y="3375671"/>
                  <a:chExt cx="728049" cy="1299406"/>
                </a:xfrm>
              </p:grpSpPr>
              <p:sp>
                <p:nvSpPr>
                  <p:cNvPr id="11" name="Elipse 10"/>
                  <p:cNvSpPr/>
                  <p:nvPr/>
                </p:nvSpPr>
                <p:spPr>
                  <a:xfrm>
                    <a:off x="1946019" y="3975417"/>
                    <a:ext cx="119269" cy="14180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CaixaDeTexto 11"/>
                      <p:cNvSpPr txBox="1"/>
                      <p:nvPr/>
                    </p:nvSpPr>
                    <p:spPr>
                      <a:xfrm>
                        <a:off x="1337239" y="3375671"/>
                        <a:ext cx="659924" cy="3797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12" name="CaixaDeTexto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337239" y="3375671"/>
                        <a:ext cx="659924" cy="379784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7339" b="-1290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3" name="Conector de Seta Reta 18"/>
                  <p:cNvCxnSpPr/>
                  <p:nvPr/>
                </p:nvCxnSpPr>
                <p:spPr>
                  <a:xfrm flipH="1">
                    <a:off x="1997163" y="4063077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ector de Seta Reta 18"/>
                  <p:cNvCxnSpPr/>
                  <p:nvPr/>
                </p:nvCxnSpPr>
                <p:spPr>
                  <a:xfrm flipH="1" flipV="1">
                    <a:off x="2007709" y="3384519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accent6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CaixaDeTexto 14"/>
                      <p:cNvSpPr txBox="1"/>
                      <p:nvPr/>
                    </p:nvSpPr>
                    <p:spPr>
                      <a:xfrm>
                        <a:off x="1627130" y="4233617"/>
                        <a:ext cx="389530" cy="3425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15" name="CaixaDeTexto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27130" y="4233617"/>
                        <a:ext cx="389530" cy="342594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14063" b="-53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8" name="Conector de Seta Reta 18"/>
                <p:cNvCxnSpPr/>
                <p:nvPr/>
              </p:nvCxnSpPr>
              <p:spPr>
                <a:xfrm flipV="1">
                  <a:off x="2213511" y="804315"/>
                  <a:ext cx="597469" cy="4800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lg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to 20"/>
                <p:cNvCxnSpPr/>
                <p:nvPr/>
              </p:nvCxnSpPr>
              <p:spPr>
                <a:xfrm flipV="1">
                  <a:off x="1526085" y="1260782"/>
                  <a:ext cx="1547315" cy="273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o 21"/>
                <p:cNvSpPr/>
                <p:nvPr/>
              </p:nvSpPr>
              <p:spPr>
                <a:xfrm rot="1728321">
                  <a:off x="2317389" y="1083344"/>
                  <a:ext cx="214088" cy="203385"/>
                </a:xfrm>
                <a:prstGeom prst="arc">
                  <a:avLst>
                    <a:gd name="adj1" fmla="val 16200000"/>
                    <a:gd name="adj2" fmla="val 1743267"/>
                  </a:avLst>
                </a:pr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CaixaDeTexto 22"/>
                    <p:cNvSpPr txBox="1"/>
                    <p:nvPr/>
                  </p:nvSpPr>
                  <p:spPr>
                    <a:xfrm>
                      <a:off x="2612060" y="955327"/>
                      <a:ext cx="2670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3" name="CaixaDeTexto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2060" y="955327"/>
                      <a:ext cx="267044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162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tângulo 41"/>
                  <p:cNvSpPr/>
                  <p:nvPr/>
                </p:nvSpPr>
                <p:spPr>
                  <a:xfrm>
                    <a:off x="2774831" y="600723"/>
                    <a:ext cx="764825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2" name="Retângulo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4831" y="600723"/>
                    <a:ext cx="764825" cy="43595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Retângulo 46"/>
          <p:cNvSpPr/>
          <p:nvPr/>
        </p:nvSpPr>
        <p:spPr>
          <a:xfrm>
            <a:off x="-1" y="63146"/>
            <a:ext cx="758613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um diagrama de corpo livre, identifique a força que impede a conservação da componente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vertical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quantidade de movimento do sistema João + Maria + trenó e determine a causa dessa força.</a:t>
            </a:r>
          </a:p>
        </p:txBody>
      </p:sp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F1DEC7E2-6257-4556-A198-2A9436CC724C}"/>
              </a:ext>
            </a:extLst>
          </p:cNvPr>
          <p:cNvSpPr/>
          <p:nvPr/>
        </p:nvSpPr>
        <p:spPr>
          <a:xfrm>
            <a:off x="6051175" y="584947"/>
            <a:ext cx="2850778" cy="1468547"/>
          </a:xfrm>
          <a:prstGeom prst="cloudCallout">
            <a:avLst>
              <a:gd name="adj1" fmla="val -44139"/>
              <a:gd name="adj2" fmla="val 550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quem diria...   Mas é ela         que impede o trenó de afundar</a:t>
            </a:r>
          </a:p>
        </p:txBody>
      </p:sp>
    </p:spTree>
    <p:extLst>
      <p:ext uri="{BB962C8B-B14F-4D97-AF65-F5344CB8AC3E}">
        <p14:creationId xmlns:p14="http://schemas.microsoft.com/office/powerpoint/2010/main" val="175962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FD49-70F5-4B0B-BA90-0B5A1361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31670"/>
            <a:ext cx="3960159" cy="351572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428755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14291"/>
            <a:ext cx="91440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uma pista plana e horizontal, um garoto de massa 30 kg, correndo a 2,5 m/s salta sobre um carrinho de massa 10 kg, que estava parado, permanecendo sem se deslocar em relação ao carrinho durante uns instantes. Em seguida, o garoto começa a andar sobre o carrinho com velocidade de 0,5 m/s, relativa ao carrinho, dirigindo-se para a frente do mesmo e, quando o garoto chega na extremidade, ele salta para a frente (portanto, para fora do carrinho), com velocidade de 1,0 m/s em relação ao carrinho, na direção horizontal.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 txBox="1">
            <a:spLocks/>
          </p:cNvSpPr>
          <p:nvPr/>
        </p:nvSpPr>
        <p:spPr>
          <a:xfrm>
            <a:off x="94129" y="24945"/>
            <a:ext cx="7906870" cy="398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070C0"/>
                </a:solidFill>
              </a:rPr>
              <a:t>Lista 4 – exercício 19</a:t>
            </a:r>
          </a:p>
        </p:txBody>
      </p:sp>
      <p:pic>
        <p:nvPicPr>
          <p:cNvPr id="4" name="Picture 2" descr="Boneco palito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4" y="2982862"/>
            <a:ext cx="497734" cy="7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9" b="39898"/>
          <a:stretch/>
        </p:blipFill>
        <p:spPr>
          <a:xfrm>
            <a:off x="1049058" y="3409732"/>
            <a:ext cx="832786" cy="269508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>
            <a:off x="2963242" y="2904328"/>
            <a:ext cx="832786" cy="779803"/>
            <a:chOff x="3559647" y="2853250"/>
            <a:chExt cx="832786" cy="779803"/>
          </a:xfrm>
        </p:grpSpPr>
        <p:pic>
          <p:nvPicPr>
            <p:cNvPr id="11" name="Picture 2" descr="Boneco palito – Wikipédia, a enciclopédia liv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173" y="2853250"/>
              <a:ext cx="497734" cy="70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39" b="39898"/>
            <a:stretch/>
          </p:blipFill>
          <p:spPr>
            <a:xfrm>
              <a:off x="3559647" y="3363545"/>
              <a:ext cx="832786" cy="269508"/>
            </a:xfrm>
            <a:prstGeom prst="rect">
              <a:avLst/>
            </a:prstGeom>
          </p:spPr>
        </p:pic>
      </p:grpSp>
      <p:pic>
        <p:nvPicPr>
          <p:cNvPr id="15" name="Picture 2" descr="Boneco palito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81" y="2853250"/>
            <a:ext cx="497734" cy="7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9" b="39898"/>
          <a:stretch/>
        </p:blipFill>
        <p:spPr>
          <a:xfrm>
            <a:off x="5237450" y="3409732"/>
            <a:ext cx="832786" cy="269508"/>
          </a:xfrm>
          <a:prstGeom prst="rect">
            <a:avLst/>
          </a:prstGeom>
        </p:spPr>
      </p:pic>
      <p:pic>
        <p:nvPicPr>
          <p:cNvPr id="17" name="Picture 2" descr="Boneco palito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51" y="2904328"/>
            <a:ext cx="497734" cy="7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9" b="39898"/>
          <a:stretch/>
        </p:blipFill>
        <p:spPr>
          <a:xfrm>
            <a:off x="7010872" y="3409732"/>
            <a:ext cx="832786" cy="269508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452387" y="3829111"/>
            <a:ext cx="8335478" cy="276999"/>
            <a:chOff x="452387" y="4013735"/>
            <a:chExt cx="8335478" cy="276999"/>
          </a:xfrm>
        </p:grpSpPr>
        <p:cxnSp>
          <p:nvCxnSpPr>
            <p:cNvPr id="9" name="Conector de Seta Reta 8"/>
            <p:cNvCxnSpPr/>
            <p:nvPr/>
          </p:nvCxnSpPr>
          <p:spPr>
            <a:xfrm flipV="1">
              <a:off x="452387" y="4013735"/>
              <a:ext cx="8210350" cy="28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8468197" y="4013735"/>
                  <a:ext cx="31966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197" y="4013735"/>
                  <a:ext cx="319668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87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870348F-F33D-43A4-B5CF-BC301295024E}"/>
              </a:ext>
            </a:extLst>
          </p:cNvPr>
          <p:cNvGrpSpPr/>
          <p:nvPr/>
        </p:nvGrpSpPr>
        <p:grpSpPr>
          <a:xfrm>
            <a:off x="215984" y="711915"/>
            <a:ext cx="5673230" cy="339195"/>
            <a:chOff x="215984" y="711915"/>
            <a:chExt cx="5673230" cy="339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ixaDeTexto 1"/>
                <p:cNvSpPr txBox="1"/>
                <p:nvPr/>
              </p:nvSpPr>
              <p:spPr>
                <a:xfrm>
                  <a:off x="215984" y="711915"/>
                  <a:ext cx="776943" cy="3391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" name="CaixaDe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84" y="711915"/>
                  <a:ext cx="776943" cy="339195"/>
                </a:xfrm>
                <a:prstGeom prst="rect">
                  <a:avLst/>
                </a:prstGeom>
                <a:blipFill>
                  <a:blip r:embed="rId2"/>
                  <a:stretch>
                    <a:fillRect l="-5469" r="-3906" b="-254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1371016" y="711915"/>
                  <a:ext cx="974434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016" y="711915"/>
                  <a:ext cx="974434" cy="299249"/>
                </a:xfrm>
                <a:prstGeom prst="rect">
                  <a:avLst/>
                </a:prstGeom>
                <a:blipFill>
                  <a:blip r:embed="rId3"/>
                  <a:stretch>
                    <a:fillRect l="-5000" r="-3125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2723539" y="722880"/>
                  <a:ext cx="3165675" cy="299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=(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3539" y="722880"/>
                  <a:ext cx="3165675" cy="299569"/>
                </a:xfrm>
                <a:prstGeom prst="rect">
                  <a:avLst/>
                </a:prstGeom>
                <a:blipFill>
                  <a:blip r:embed="rId4"/>
                  <a:stretch>
                    <a:fillRect l="-578" t="-2041" b="-2653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27C0664-6DBD-446B-AF09-3D35811D7C9B}"/>
              </a:ext>
            </a:extLst>
          </p:cNvPr>
          <p:cNvGrpSpPr/>
          <p:nvPr/>
        </p:nvGrpSpPr>
        <p:grpSpPr>
          <a:xfrm>
            <a:off x="190699" y="1343623"/>
            <a:ext cx="5342125" cy="594347"/>
            <a:chOff x="190699" y="1343623"/>
            <a:chExt cx="5342125" cy="594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190699" y="1348193"/>
                  <a:ext cx="2284150" cy="589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99" y="1348193"/>
                  <a:ext cx="2284150" cy="589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2500134" y="1343623"/>
                  <a:ext cx="3032690" cy="530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×2,5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30+10</m:t>
                                </m:r>
                              </m:den>
                            </m:f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=1,88  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134" y="1343623"/>
                  <a:ext cx="3032690" cy="5305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tângulo 6"/>
          <p:cNvSpPr/>
          <p:nvPr/>
        </p:nvSpPr>
        <p:spPr>
          <a:xfrm>
            <a:off x="0" y="18993"/>
            <a:ext cx="756073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 a velocidade do conjunto </a:t>
            </a:r>
            <a:r>
              <a:rPr lang="pt-BR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carrinho+garoto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enquanto o garoto não se desloca em relação ao carrinho.  </a:t>
            </a:r>
          </a:p>
        </p:txBody>
      </p:sp>
      <p:sp>
        <p:nvSpPr>
          <p:cNvPr id="8" name="Retângulo 7"/>
          <p:cNvSpPr/>
          <p:nvPr/>
        </p:nvSpPr>
        <p:spPr>
          <a:xfrm>
            <a:off x="93132" y="2171300"/>
            <a:ext cx="8195733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 a velocidade do carrinho enquanto o garoto move-se sobre o carrinho.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82BD797-7054-4139-95EA-4C3594902C7B}"/>
              </a:ext>
            </a:extLst>
          </p:cNvPr>
          <p:cNvGrpSpPr/>
          <p:nvPr/>
        </p:nvGrpSpPr>
        <p:grpSpPr>
          <a:xfrm>
            <a:off x="422764" y="2934549"/>
            <a:ext cx="4270610" cy="344257"/>
            <a:chOff x="422764" y="2934549"/>
            <a:chExt cx="4270610" cy="344257"/>
          </a:xfrm>
        </p:grpSpPr>
        <p:sp>
          <p:nvSpPr>
            <p:cNvPr id="9" name="CaixaDeTexto 8"/>
            <p:cNvSpPr txBox="1"/>
            <p:nvPr/>
          </p:nvSpPr>
          <p:spPr>
            <a:xfrm>
              <a:off x="422764" y="2940252"/>
              <a:ext cx="2599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Movimento relativo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2418199" y="2934549"/>
                  <a:ext cx="2275175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8199" y="2934549"/>
                  <a:ext cx="2275175" cy="269946"/>
                </a:xfrm>
                <a:prstGeom prst="rect">
                  <a:avLst/>
                </a:prstGeom>
                <a:blipFill>
                  <a:blip r:embed="rId7"/>
                  <a:stretch>
                    <a:fillRect l="-804" r="-2681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72F41C0-CBB0-4F52-A61E-5C993E4AE139}"/>
              </a:ext>
            </a:extLst>
          </p:cNvPr>
          <p:cNvGrpSpPr/>
          <p:nvPr/>
        </p:nvGrpSpPr>
        <p:grpSpPr>
          <a:xfrm>
            <a:off x="473712" y="2595598"/>
            <a:ext cx="5235832" cy="272288"/>
            <a:chOff x="473712" y="2595598"/>
            <a:chExt cx="5235832" cy="272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473712" y="2601916"/>
                  <a:ext cx="1083822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12" y="2601916"/>
                  <a:ext cx="1083822" cy="265970"/>
                </a:xfrm>
                <a:prstGeom prst="rect">
                  <a:avLst/>
                </a:prstGeom>
                <a:blipFill>
                  <a:blip r:embed="rId8"/>
                  <a:stretch>
                    <a:fillRect l="-3933" r="-1685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858233" y="2595598"/>
                  <a:ext cx="3851311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8233" y="2595598"/>
                  <a:ext cx="3851311" cy="269946"/>
                </a:xfrm>
                <a:prstGeom prst="rect">
                  <a:avLst/>
                </a:prstGeom>
                <a:blipFill>
                  <a:blip r:embed="rId9"/>
                  <a:stretch>
                    <a:fillRect l="-316" r="-1266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22764" y="3323286"/>
                <a:ext cx="5609748" cy="2699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→(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64" y="3323286"/>
                <a:ext cx="5609748" cy="269946"/>
              </a:xfrm>
              <a:prstGeom prst="rect">
                <a:avLst/>
              </a:prstGeom>
              <a:blipFill>
                <a:blip r:embed="rId10"/>
                <a:stretch>
                  <a:fillRect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11849" y="3761464"/>
                <a:ext cx="4267200" cy="2699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49" y="3761464"/>
                <a:ext cx="4267200" cy="269946"/>
              </a:xfrm>
              <a:prstGeom prst="rect">
                <a:avLst/>
              </a:prstGeom>
              <a:blipFill>
                <a:blip r:embed="rId11"/>
                <a:stretch>
                  <a:fillRect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B824BEA-32B1-4BEE-8300-F5E65AA07F07}"/>
              </a:ext>
            </a:extLst>
          </p:cNvPr>
          <p:cNvGrpSpPr/>
          <p:nvPr/>
        </p:nvGrpSpPr>
        <p:grpSpPr>
          <a:xfrm>
            <a:off x="303003" y="4192017"/>
            <a:ext cx="7685664" cy="613886"/>
            <a:chOff x="303003" y="4192017"/>
            <a:chExt cx="7685664" cy="613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303003" y="4192017"/>
                  <a:ext cx="3332322" cy="6138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t-BR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  <m:r>
                                              <a:rPr lang="pt-B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pt-B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pt-B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03" y="4192017"/>
                  <a:ext cx="3332322" cy="61388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3815359" y="4207144"/>
                  <a:ext cx="2207591" cy="471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=1,88−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num>
                              <m:den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0+10</m:t>
                                </m:r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5359" y="4207144"/>
                  <a:ext cx="2207591" cy="4717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6468379" y="4300150"/>
                  <a:ext cx="1520288" cy="26994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=1,5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8379" y="4300150"/>
                  <a:ext cx="1520288" cy="269946"/>
                </a:xfrm>
                <a:prstGeom prst="rect">
                  <a:avLst/>
                </a:prstGeom>
                <a:blipFill>
                  <a:blip r:embed="rId14"/>
                  <a:stretch>
                    <a:fillRect l="-1205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72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6417"/>
            <a:ext cx="5929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Determine a velocidade do carrinho depois do salto final</a:t>
            </a:r>
            <a:endParaRPr lang="pt-B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19549" y="562290"/>
                <a:ext cx="974434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9" y="562290"/>
                <a:ext cx="974434" cy="299249"/>
              </a:xfrm>
              <a:prstGeom prst="rect">
                <a:avLst/>
              </a:prstGeom>
              <a:blipFill>
                <a:blip r:embed="rId2"/>
                <a:stretch>
                  <a:fillRect l="-4375" r="-3125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78287" y="584480"/>
                <a:ext cx="3950376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287" y="584480"/>
                <a:ext cx="3950376" cy="303673"/>
              </a:xfrm>
              <a:prstGeom prst="rect">
                <a:avLst/>
              </a:prstGeom>
              <a:blipFill>
                <a:blip r:embed="rId3"/>
                <a:stretch>
                  <a:fillRect l="-463" r="-772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2511325" y="946240"/>
                <a:ext cx="2008434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25" y="946240"/>
                <a:ext cx="2008434" cy="303673"/>
              </a:xfrm>
              <a:prstGeom prst="rect">
                <a:avLst/>
              </a:prstGeom>
              <a:blipFill>
                <a:blip r:embed="rId4"/>
                <a:stretch>
                  <a:fillRect l="-1216" r="-2128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95148" y="946240"/>
            <a:ext cx="1914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 relativo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4788859" y="946239"/>
                <a:ext cx="2039212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59" y="946239"/>
                <a:ext cx="2039212" cy="303673"/>
              </a:xfrm>
              <a:prstGeom prst="rect">
                <a:avLst/>
              </a:prstGeom>
              <a:blipFill>
                <a:blip r:embed="rId5"/>
                <a:stretch>
                  <a:fillRect l="-1198" r="-2096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23007" y="2061996"/>
                <a:ext cx="5834738" cy="323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07" y="2061996"/>
                <a:ext cx="5834738" cy="323422"/>
              </a:xfrm>
              <a:prstGeom prst="rect">
                <a:avLst/>
              </a:prstGeom>
              <a:blipFill>
                <a:blip r:embed="rId6"/>
                <a:stretch>
                  <a:fillRect l="-104" r="-418" b="-264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32881" y="2704632"/>
                <a:ext cx="5510932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81" y="2704632"/>
                <a:ext cx="5510932" cy="303673"/>
              </a:xfrm>
              <a:prstGeom prst="rect">
                <a:avLst/>
              </a:prstGeom>
              <a:blipFill>
                <a:blip r:embed="rId7"/>
                <a:stretch>
                  <a:fillRect l="-111" t="-2041" r="-553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74735" y="3355523"/>
                <a:ext cx="4488345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35" y="3355523"/>
                <a:ext cx="4488345" cy="6544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355528" y="3277564"/>
                <a:ext cx="3304559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528" y="3277564"/>
                <a:ext cx="3304559" cy="6544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31103" y="4199387"/>
                <a:ext cx="2825132" cy="645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,5+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(0,5−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,0)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30+10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03" y="4199387"/>
                <a:ext cx="2825132" cy="6453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934779" y="4371757"/>
                <a:ext cx="1752980" cy="3036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,13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779" y="4371757"/>
                <a:ext cx="1752980" cy="303673"/>
              </a:xfrm>
              <a:prstGeom prst="rect">
                <a:avLst/>
              </a:prstGeom>
              <a:blipFill>
                <a:blip r:embed="rId11"/>
                <a:stretch>
                  <a:fillRect l="-1389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have Direita 14">
            <a:extLst>
              <a:ext uri="{FF2B5EF4-FFF2-40B4-BE49-F238E27FC236}">
                <a16:creationId xmlns:a16="http://schemas.microsoft.com/office/drawing/2014/main" id="{37D1A9C8-D5BD-4A8B-9E0A-FB71248178DD}"/>
              </a:ext>
            </a:extLst>
          </p:cNvPr>
          <p:cNvSpPr/>
          <p:nvPr/>
        </p:nvSpPr>
        <p:spPr>
          <a:xfrm rot="16200000">
            <a:off x="4464858" y="585808"/>
            <a:ext cx="356347" cy="25735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658CB6-261B-4F2A-B20A-E660BBC44A17}"/>
              </a:ext>
            </a:extLst>
          </p:cNvPr>
          <p:cNvSpPr txBox="1"/>
          <p:nvPr/>
        </p:nvSpPr>
        <p:spPr>
          <a:xfrm>
            <a:off x="1854814" y="1346867"/>
            <a:ext cx="5912910" cy="34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Quantidade de movimento final, usaremos no próximo slide também</a:t>
            </a:r>
          </a:p>
        </p:txBody>
      </p:sp>
    </p:spTree>
    <p:extLst>
      <p:ext uri="{BB962C8B-B14F-4D97-AF65-F5344CB8AC3E}">
        <p14:creationId xmlns:p14="http://schemas.microsoft.com/office/powerpoint/2010/main" val="21489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9318" y="402321"/>
            <a:ext cx="8207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Conceitos de Matemática Básica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Cap. VIII - Trigonometria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Terminar a lista 4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R3  - cinemática rotacional – entrega até 8/10.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 para próxima semana: HRK 8.1 a 8.5 (começamos rotação)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63165-7D09-4C3F-891F-C1289DC6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509040"/>
            <a:ext cx="8229600" cy="311231"/>
          </a:xfrm>
        </p:spPr>
        <p:txBody>
          <a:bodyPr>
            <a:normAutofit fontScale="90000"/>
          </a:bodyPr>
          <a:lstStyle/>
          <a:p>
            <a:r>
              <a:rPr lang="pt-BR" dirty="0"/>
              <a:t>Outra solução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4085DB0-E379-4A92-99A6-CF7825E14176}"/>
                  </a:ext>
                </a:extLst>
              </p:cNvPr>
              <p:cNvSpPr txBox="1"/>
              <p:nvPr/>
            </p:nvSpPr>
            <p:spPr>
              <a:xfrm>
                <a:off x="2286000" y="2378055"/>
                <a:ext cx="4572000" cy="396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4085DB0-E379-4A92-99A6-CF7825E14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378055"/>
                <a:ext cx="4572000" cy="396006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A094031-9CB6-4BEF-8A83-69F4230771B5}"/>
                  </a:ext>
                </a:extLst>
              </p:cNvPr>
              <p:cNvSpPr txBox="1"/>
              <p:nvPr/>
            </p:nvSpPr>
            <p:spPr>
              <a:xfrm>
                <a:off x="1916206" y="2886302"/>
                <a:ext cx="4572000" cy="396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∙1+40∙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∙2,5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A094031-9CB6-4BEF-8A83-69F423077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206" y="2886302"/>
                <a:ext cx="4572000" cy="3960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1E91B5A5-C24A-43F3-99CB-5B78E3998E80}"/>
              </a:ext>
            </a:extLst>
          </p:cNvPr>
          <p:cNvSpPr txBox="1"/>
          <p:nvPr/>
        </p:nvSpPr>
        <p:spPr>
          <a:xfrm>
            <a:off x="463924" y="1095935"/>
            <a:ext cx="781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longo de todo o trajeto, a quantidade de movimento é constante, assim podemos relacionar a quantidade de movimento final com a inicial: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2A8173-988B-408F-B569-E757DD26C0A2}"/>
                  </a:ext>
                </a:extLst>
              </p:cNvPr>
              <p:cNvSpPr txBox="1"/>
              <p:nvPr/>
            </p:nvSpPr>
            <p:spPr>
              <a:xfrm>
                <a:off x="1156447" y="3250310"/>
                <a:ext cx="3664323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75−30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2A8173-988B-408F-B569-E757DD26C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47" y="3250310"/>
                <a:ext cx="3664323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BBB8F2B2-D1F0-44F4-AE78-D17E2B5A7312}"/>
              </a:ext>
            </a:extLst>
          </p:cNvPr>
          <p:cNvSpPr txBox="1"/>
          <p:nvPr/>
        </p:nvSpPr>
        <p:spPr>
          <a:xfrm>
            <a:off x="4820770" y="3448115"/>
            <a:ext cx="324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mesmo resultado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425CCB1-969E-449C-AD74-1775FAC2E83F}"/>
              </a:ext>
            </a:extLst>
          </p:cNvPr>
          <p:cNvSpPr txBox="1"/>
          <p:nvPr/>
        </p:nvSpPr>
        <p:spPr>
          <a:xfrm>
            <a:off x="1761563" y="1797203"/>
            <a:ext cx="4679577" cy="34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Quantidade de movimento final, veio do slide anterior</a:t>
            </a:r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B08AAF63-8552-4640-87BD-9319A4489420}"/>
              </a:ext>
            </a:extLst>
          </p:cNvPr>
          <p:cNvSpPr/>
          <p:nvPr/>
        </p:nvSpPr>
        <p:spPr>
          <a:xfrm rot="16200000">
            <a:off x="3864926" y="956998"/>
            <a:ext cx="416858" cy="26647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46F038A-0FC8-40A2-849D-AF43B2E0E548}"/>
              </a:ext>
            </a:extLst>
          </p:cNvPr>
          <p:cNvSpPr txBox="1"/>
          <p:nvPr/>
        </p:nvSpPr>
        <p:spPr>
          <a:xfrm>
            <a:off x="981637" y="3870431"/>
            <a:ext cx="7846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contrário do canhão que desperdiçava balas, este sistema – </a:t>
            </a:r>
            <a:r>
              <a:rPr lang="pt-BR" dirty="0" err="1"/>
              <a:t>garoto+carrinho</a:t>
            </a:r>
            <a:r>
              <a:rPr lang="pt-BR" dirty="0"/>
              <a:t> – permanece o mesmo sempre. Assim, tanto a quantidade de movimento como a velocidade do centro de massa não mudam ao longo de todo o percurso</a:t>
            </a:r>
          </a:p>
        </p:txBody>
      </p:sp>
    </p:spTree>
    <p:extLst>
      <p:ext uri="{BB962C8B-B14F-4D97-AF65-F5344CB8AC3E}">
        <p14:creationId xmlns:p14="http://schemas.microsoft.com/office/powerpoint/2010/main" val="3387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FD49-70F5-4B0B-BA90-0B5A1361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31670"/>
            <a:ext cx="3960159" cy="351572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545717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8341EBB-C863-4AB7-9893-515303809170}"/>
              </a:ext>
            </a:extLst>
          </p:cNvPr>
          <p:cNvSpPr txBox="1"/>
          <p:nvPr/>
        </p:nvSpPr>
        <p:spPr>
          <a:xfrm>
            <a:off x="470647" y="699247"/>
            <a:ext cx="7691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Entender o que é recuo.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Usar a transformação de velocidade para montar o sistema de equações.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Aplicar conservação da quantidade de movimento quando o recuo importa.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04124-B672-4B84-AEAD-5971B66B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3786"/>
            <a:ext cx="5923429" cy="342900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Movimento geral de um corpo rígido</a:t>
            </a: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F0CF391C-7BC9-4069-A959-CCD0E326B038}"/>
              </a:ext>
            </a:extLst>
          </p:cNvPr>
          <p:cNvSpPr/>
          <p:nvPr/>
        </p:nvSpPr>
        <p:spPr>
          <a:xfrm>
            <a:off x="477371" y="511870"/>
            <a:ext cx="3107265" cy="2111188"/>
          </a:xfrm>
          <a:custGeom>
            <a:avLst/>
            <a:gdLst>
              <a:gd name="connsiteX0" fmla="*/ 1116105 w 3107265"/>
              <a:gd name="connsiteY0" fmla="*/ 262218 h 2111188"/>
              <a:gd name="connsiteX1" fmla="*/ 1001805 w 3107265"/>
              <a:gd name="connsiteY1" fmla="*/ 268941 h 2111188"/>
              <a:gd name="connsiteX2" fmla="*/ 974911 w 3107265"/>
              <a:gd name="connsiteY2" fmla="*/ 275665 h 2111188"/>
              <a:gd name="connsiteX3" fmla="*/ 907676 w 3107265"/>
              <a:gd name="connsiteY3" fmla="*/ 282388 h 2111188"/>
              <a:gd name="connsiteX4" fmla="*/ 753035 w 3107265"/>
              <a:gd name="connsiteY4" fmla="*/ 295835 h 2111188"/>
              <a:gd name="connsiteX5" fmla="*/ 719417 w 3107265"/>
              <a:gd name="connsiteY5" fmla="*/ 302559 h 2111188"/>
              <a:gd name="connsiteX6" fmla="*/ 672353 w 3107265"/>
              <a:gd name="connsiteY6" fmla="*/ 309282 h 2111188"/>
              <a:gd name="connsiteX7" fmla="*/ 645458 w 3107265"/>
              <a:gd name="connsiteY7" fmla="*/ 336177 h 2111188"/>
              <a:gd name="connsiteX8" fmla="*/ 598394 w 3107265"/>
              <a:gd name="connsiteY8" fmla="*/ 356347 h 2111188"/>
              <a:gd name="connsiteX9" fmla="*/ 544605 w 3107265"/>
              <a:gd name="connsiteY9" fmla="*/ 403412 h 2111188"/>
              <a:gd name="connsiteX10" fmla="*/ 537882 w 3107265"/>
              <a:gd name="connsiteY10" fmla="*/ 430306 h 2111188"/>
              <a:gd name="connsiteX11" fmla="*/ 531158 w 3107265"/>
              <a:gd name="connsiteY11" fmla="*/ 450477 h 2111188"/>
              <a:gd name="connsiteX12" fmla="*/ 524435 w 3107265"/>
              <a:gd name="connsiteY12" fmla="*/ 665629 h 2111188"/>
              <a:gd name="connsiteX13" fmla="*/ 510988 w 3107265"/>
              <a:gd name="connsiteY13" fmla="*/ 679077 h 2111188"/>
              <a:gd name="connsiteX14" fmla="*/ 490817 w 3107265"/>
              <a:gd name="connsiteY14" fmla="*/ 692524 h 2111188"/>
              <a:gd name="connsiteX15" fmla="*/ 437029 w 3107265"/>
              <a:gd name="connsiteY15" fmla="*/ 726141 h 2111188"/>
              <a:gd name="connsiteX16" fmla="*/ 342900 w 3107265"/>
              <a:gd name="connsiteY16" fmla="*/ 739588 h 2111188"/>
              <a:gd name="connsiteX17" fmla="*/ 275664 w 3107265"/>
              <a:gd name="connsiteY17" fmla="*/ 753035 h 2111188"/>
              <a:gd name="connsiteX18" fmla="*/ 242047 w 3107265"/>
              <a:gd name="connsiteY18" fmla="*/ 759759 h 2111188"/>
              <a:gd name="connsiteX19" fmla="*/ 94129 w 3107265"/>
              <a:gd name="connsiteY19" fmla="*/ 800100 h 2111188"/>
              <a:gd name="connsiteX20" fmla="*/ 67235 w 3107265"/>
              <a:gd name="connsiteY20" fmla="*/ 813547 h 2111188"/>
              <a:gd name="connsiteX21" fmla="*/ 47064 w 3107265"/>
              <a:gd name="connsiteY21" fmla="*/ 820271 h 2111188"/>
              <a:gd name="connsiteX22" fmla="*/ 26894 w 3107265"/>
              <a:gd name="connsiteY22" fmla="*/ 840441 h 2111188"/>
              <a:gd name="connsiteX23" fmla="*/ 13447 w 3107265"/>
              <a:gd name="connsiteY23" fmla="*/ 874059 h 2111188"/>
              <a:gd name="connsiteX24" fmla="*/ 6723 w 3107265"/>
              <a:gd name="connsiteY24" fmla="*/ 900953 h 2111188"/>
              <a:gd name="connsiteX25" fmla="*/ 0 w 3107265"/>
              <a:gd name="connsiteY25" fmla="*/ 921124 h 2111188"/>
              <a:gd name="connsiteX26" fmla="*/ 13447 w 3107265"/>
              <a:gd name="connsiteY26" fmla="*/ 1001806 h 2111188"/>
              <a:gd name="connsiteX27" fmla="*/ 20170 w 3107265"/>
              <a:gd name="connsiteY27" fmla="*/ 1028700 h 2111188"/>
              <a:gd name="connsiteX28" fmla="*/ 60511 w 3107265"/>
              <a:gd name="connsiteY28" fmla="*/ 1102659 h 2111188"/>
              <a:gd name="connsiteX29" fmla="*/ 107576 w 3107265"/>
              <a:gd name="connsiteY29" fmla="*/ 1183341 h 2111188"/>
              <a:gd name="connsiteX30" fmla="*/ 141194 w 3107265"/>
              <a:gd name="connsiteY30" fmla="*/ 1216959 h 2111188"/>
              <a:gd name="connsiteX31" fmla="*/ 154641 w 3107265"/>
              <a:gd name="connsiteY31" fmla="*/ 1237129 h 2111188"/>
              <a:gd name="connsiteX32" fmla="*/ 174811 w 3107265"/>
              <a:gd name="connsiteY32" fmla="*/ 1257300 h 2111188"/>
              <a:gd name="connsiteX33" fmla="*/ 194982 w 3107265"/>
              <a:gd name="connsiteY33" fmla="*/ 1284194 h 2111188"/>
              <a:gd name="connsiteX34" fmla="*/ 215153 w 3107265"/>
              <a:gd name="connsiteY34" fmla="*/ 1297641 h 2111188"/>
              <a:gd name="connsiteX35" fmla="*/ 235323 w 3107265"/>
              <a:gd name="connsiteY35" fmla="*/ 1317812 h 2111188"/>
              <a:gd name="connsiteX36" fmla="*/ 262217 w 3107265"/>
              <a:gd name="connsiteY36" fmla="*/ 1337982 h 2111188"/>
              <a:gd name="connsiteX37" fmla="*/ 329453 w 3107265"/>
              <a:gd name="connsiteY37" fmla="*/ 1418665 h 2111188"/>
              <a:gd name="connsiteX38" fmla="*/ 342900 w 3107265"/>
              <a:gd name="connsiteY38" fmla="*/ 1438835 h 2111188"/>
              <a:gd name="connsiteX39" fmla="*/ 356347 w 3107265"/>
              <a:gd name="connsiteY39" fmla="*/ 1465729 h 2111188"/>
              <a:gd name="connsiteX40" fmla="*/ 376517 w 3107265"/>
              <a:gd name="connsiteY40" fmla="*/ 1492624 h 2111188"/>
              <a:gd name="connsiteX41" fmla="*/ 410135 w 3107265"/>
              <a:gd name="connsiteY41" fmla="*/ 1532965 h 2111188"/>
              <a:gd name="connsiteX42" fmla="*/ 437029 w 3107265"/>
              <a:gd name="connsiteY42" fmla="*/ 1580029 h 2111188"/>
              <a:gd name="connsiteX43" fmla="*/ 504264 w 3107265"/>
              <a:gd name="connsiteY43" fmla="*/ 1667435 h 2111188"/>
              <a:gd name="connsiteX44" fmla="*/ 531158 w 3107265"/>
              <a:gd name="connsiteY44" fmla="*/ 1694329 h 2111188"/>
              <a:gd name="connsiteX45" fmla="*/ 544605 w 3107265"/>
              <a:gd name="connsiteY45" fmla="*/ 1721224 h 2111188"/>
              <a:gd name="connsiteX46" fmla="*/ 558053 w 3107265"/>
              <a:gd name="connsiteY46" fmla="*/ 1741394 h 2111188"/>
              <a:gd name="connsiteX47" fmla="*/ 564776 w 3107265"/>
              <a:gd name="connsiteY47" fmla="*/ 1761565 h 2111188"/>
              <a:gd name="connsiteX48" fmla="*/ 591670 w 3107265"/>
              <a:gd name="connsiteY48" fmla="*/ 1788459 h 2111188"/>
              <a:gd name="connsiteX49" fmla="*/ 598394 w 3107265"/>
              <a:gd name="connsiteY49" fmla="*/ 1822077 h 2111188"/>
              <a:gd name="connsiteX50" fmla="*/ 625288 w 3107265"/>
              <a:gd name="connsiteY50" fmla="*/ 1862418 h 2111188"/>
              <a:gd name="connsiteX51" fmla="*/ 638735 w 3107265"/>
              <a:gd name="connsiteY51" fmla="*/ 1882588 h 2111188"/>
              <a:gd name="connsiteX52" fmla="*/ 705970 w 3107265"/>
              <a:gd name="connsiteY52" fmla="*/ 1909482 h 2111188"/>
              <a:gd name="connsiteX53" fmla="*/ 961464 w 3107265"/>
              <a:gd name="connsiteY53" fmla="*/ 1929653 h 2111188"/>
              <a:gd name="connsiteX54" fmla="*/ 1062317 w 3107265"/>
              <a:gd name="connsiteY54" fmla="*/ 1949824 h 2111188"/>
              <a:gd name="connsiteX55" fmla="*/ 1163170 w 3107265"/>
              <a:gd name="connsiteY55" fmla="*/ 1976718 h 2111188"/>
              <a:gd name="connsiteX56" fmla="*/ 1243853 w 3107265"/>
              <a:gd name="connsiteY56" fmla="*/ 1990165 h 2111188"/>
              <a:gd name="connsiteX57" fmla="*/ 1411941 w 3107265"/>
              <a:gd name="connsiteY57" fmla="*/ 2050677 h 2111188"/>
              <a:gd name="connsiteX58" fmla="*/ 1479176 w 3107265"/>
              <a:gd name="connsiteY58" fmla="*/ 2064124 h 2111188"/>
              <a:gd name="connsiteX59" fmla="*/ 1620370 w 3107265"/>
              <a:gd name="connsiteY59" fmla="*/ 2111188 h 2111188"/>
              <a:gd name="connsiteX60" fmla="*/ 1667435 w 3107265"/>
              <a:gd name="connsiteY60" fmla="*/ 2070847 h 2111188"/>
              <a:gd name="connsiteX61" fmla="*/ 1640541 w 3107265"/>
              <a:gd name="connsiteY61" fmla="*/ 1976718 h 2111188"/>
              <a:gd name="connsiteX62" fmla="*/ 1633817 w 3107265"/>
              <a:gd name="connsiteY62" fmla="*/ 1929653 h 2111188"/>
              <a:gd name="connsiteX63" fmla="*/ 1660711 w 3107265"/>
              <a:gd name="connsiteY63" fmla="*/ 1526241 h 2111188"/>
              <a:gd name="connsiteX64" fmla="*/ 1667435 w 3107265"/>
              <a:gd name="connsiteY64" fmla="*/ 1506071 h 2111188"/>
              <a:gd name="connsiteX65" fmla="*/ 1714500 w 3107265"/>
              <a:gd name="connsiteY65" fmla="*/ 1492624 h 2111188"/>
              <a:gd name="connsiteX66" fmla="*/ 1741394 w 3107265"/>
              <a:gd name="connsiteY66" fmla="*/ 1479177 h 2111188"/>
              <a:gd name="connsiteX67" fmla="*/ 1761564 w 3107265"/>
              <a:gd name="connsiteY67" fmla="*/ 1472453 h 2111188"/>
              <a:gd name="connsiteX68" fmla="*/ 1922929 w 3107265"/>
              <a:gd name="connsiteY68" fmla="*/ 1452282 h 2111188"/>
              <a:gd name="connsiteX69" fmla="*/ 2158253 w 3107265"/>
              <a:gd name="connsiteY69" fmla="*/ 1445559 h 2111188"/>
              <a:gd name="connsiteX70" fmla="*/ 2232211 w 3107265"/>
              <a:gd name="connsiteY70" fmla="*/ 1432112 h 2111188"/>
              <a:gd name="connsiteX71" fmla="*/ 2286000 w 3107265"/>
              <a:gd name="connsiteY71" fmla="*/ 1425388 h 2111188"/>
              <a:gd name="connsiteX72" fmla="*/ 2326341 w 3107265"/>
              <a:gd name="connsiteY72" fmla="*/ 1411941 h 2111188"/>
              <a:gd name="connsiteX73" fmla="*/ 2319617 w 3107265"/>
              <a:gd name="connsiteY73" fmla="*/ 1317812 h 2111188"/>
              <a:gd name="connsiteX74" fmla="*/ 2346511 w 3107265"/>
              <a:gd name="connsiteY74" fmla="*/ 1223682 h 2111188"/>
              <a:gd name="connsiteX75" fmla="*/ 2407023 w 3107265"/>
              <a:gd name="connsiteY75" fmla="*/ 1203512 h 2111188"/>
              <a:gd name="connsiteX76" fmla="*/ 2575111 w 3107265"/>
              <a:gd name="connsiteY76" fmla="*/ 1190065 h 2111188"/>
              <a:gd name="connsiteX77" fmla="*/ 2776817 w 3107265"/>
              <a:gd name="connsiteY77" fmla="*/ 1149724 h 2111188"/>
              <a:gd name="connsiteX78" fmla="*/ 2978523 w 3107265"/>
              <a:gd name="connsiteY78" fmla="*/ 1116106 h 2111188"/>
              <a:gd name="connsiteX79" fmla="*/ 3086100 w 3107265"/>
              <a:gd name="connsiteY79" fmla="*/ 1082488 h 2111188"/>
              <a:gd name="connsiteX80" fmla="*/ 3106270 w 3107265"/>
              <a:gd name="connsiteY80" fmla="*/ 1062318 h 2111188"/>
              <a:gd name="connsiteX81" fmla="*/ 3099547 w 3107265"/>
              <a:gd name="connsiteY81" fmla="*/ 1021977 h 2111188"/>
              <a:gd name="connsiteX82" fmla="*/ 3025588 w 3107265"/>
              <a:gd name="connsiteY82" fmla="*/ 954741 h 2111188"/>
              <a:gd name="connsiteX83" fmla="*/ 2696135 w 3107265"/>
              <a:gd name="connsiteY83" fmla="*/ 786653 h 2111188"/>
              <a:gd name="connsiteX84" fmla="*/ 2514600 w 3107265"/>
              <a:gd name="connsiteY84" fmla="*/ 712694 h 2111188"/>
              <a:gd name="connsiteX85" fmla="*/ 2454088 w 3107265"/>
              <a:gd name="connsiteY85" fmla="*/ 632012 h 2111188"/>
              <a:gd name="connsiteX86" fmla="*/ 2494429 w 3107265"/>
              <a:gd name="connsiteY86" fmla="*/ 591671 h 2111188"/>
              <a:gd name="connsiteX87" fmla="*/ 2541494 w 3107265"/>
              <a:gd name="connsiteY87" fmla="*/ 551329 h 2111188"/>
              <a:gd name="connsiteX88" fmla="*/ 2507876 w 3107265"/>
              <a:gd name="connsiteY88" fmla="*/ 510988 h 2111188"/>
              <a:gd name="connsiteX89" fmla="*/ 2286000 w 3107265"/>
              <a:gd name="connsiteY89" fmla="*/ 430306 h 2111188"/>
              <a:gd name="connsiteX90" fmla="*/ 2084294 w 3107265"/>
              <a:gd name="connsiteY90" fmla="*/ 356347 h 2111188"/>
              <a:gd name="connsiteX91" fmla="*/ 2097741 w 3107265"/>
              <a:gd name="connsiteY91" fmla="*/ 316006 h 2111188"/>
              <a:gd name="connsiteX92" fmla="*/ 2117911 w 3107265"/>
              <a:gd name="connsiteY92" fmla="*/ 302559 h 2111188"/>
              <a:gd name="connsiteX93" fmla="*/ 2171700 w 3107265"/>
              <a:gd name="connsiteY93" fmla="*/ 268941 h 2111188"/>
              <a:gd name="connsiteX94" fmla="*/ 2158253 w 3107265"/>
              <a:gd name="connsiteY94" fmla="*/ 208429 h 2111188"/>
              <a:gd name="connsiteX95" fmla="*/ 2091017 w 3107265"/>
              <a:gd name="connsiteY95" fmla="*/ 161365 h 2111188"/>
              <a:gd name="connsiteX96" fmla="*/ 2023782 w 3107265"/>
              <a:gd name="connsiteY96" fmla="*/ 127747 h 2111188"/>
              <a:gd name="connsiteX97" fmla="*/ 1976717 w 3107265"/>
              <a:gd name="connsiteY97" fmla="*/ 100853 h 2111188"/>
              <a:gd name="connsiteX98" fmla="*/ 1862417 w 3107265"/>
              <a:gd name="connsiteY98" fmla="*/ 40341 h 2111188"/>
              <a:gd name="connsiteX99" fmla="*/ 1822076 w 3107265"/>
              <a:gd name="connsiteY99" fmla="*/ 26894 h 2111188"/>
              <a:gd name="connsiteX100" fmla="*/ 1674158 w 3107265"/>
              <a:gd name="connsiteY100" fmla="*/ 0 h 2111188"/>
              <a:gd name="connsiteX101" fmla="*/ 1499347 w 3107265"/>
              <a:gd name="connsiteY101" fmla="*/ 6724 h 2111188"/>
              <a:gd name="connsiteX102" fmla="*/ 1445558 w 3107265"/>
              <a:gd name="connsiteY102" fmla="*/ 26894 h 2111188"/>
              <a:gd name="connsiteX103" fmla="*/ 1425388 w 3107265"/>
              <a:gd name="connsiteY103" fmla="*/ 40341 h 2111188"/>
              <a:gd name="connsiteX104" fmla="*/ 1398494 w 3107265"/>
              <a:gd name="connsiteY104" fmla="*/ 47065 h 2111188"/>
              <a:gd name="connsiteX105" fmla="*/ 1358153 w 3107265"/>
              <a:gd name="connsiteY105" fmla="*/ 73959 h 2111188"/>
              <a:gd name="connsiteX106" fmla="*/ 1317811 w 3107265"/>
              <a:gd name="connsiteY106" fmla="*/ 87406 h 2111188"/>
              <a:gd name="connsiteX107" fmla="*/ 1284194 w 3107265"/>
              <a:gd name="connsiteY107" fmla="*/ 121024 h 2111188"/>
              <a:gd name="connsiteX108" fmla="*/ 1257300 w 3107265"/>
              <a:gd name="connsiteY108" fmla="*/ 141194 h 2111188"/>
              <a:gd name="connsiteX109" fmla="*/ 1237129 w 3107265"/>
              <a:gd name="connsiteY109" fmla="*/ 181535 h 2111188"/>
              <a:gd name="connsiteX110" fmla="*/ 1210235 w 3107265"/>
              <a:gd name="connsiteY110" fmla="*/ 248771 h 2111188"/>
              <a:gd name="connsiteX111" fmla="*/ 1183341 w 3107265"/>
              <a:gd name="connsiteY111" fmla="*/ 262218 h 2111188"/>
              <a:gd name="connsiteX112" fmla="*/ 1116105 w 3107265"/>
              <a:gd name="connsiteY112" fmla="*/ 262218 h 211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107265" h="2111188">
                <a:moveTo>
                  <a:pt x="1116105" y="262218"/>
                </a:moveTo>
                <a:cubicBezTo>
                  <a:pt x="1085849" y="263339"/>
                  <a:pt x="1039799" y="265323"/>
                  <a:pt x="1001805" y="268941"/>
                </a:cubicBezTo>
                <a:cubicBezTo>
                  <a:pt x="992606" y="269817"/>
                  <a:pt x="984059" y="274358"/>
                  <a:pt x="974911" y="275665"/>
                </a:cubicBezTo>
                <a:cubicBezTo>
                  <a:pt x="952614" y="278850"/>
                  <a:pt x="930122" y="280518"/>
                  <a:pt x="907676" y="282388"/>
                </a:cubicBezTo>
                <a:cubicBezTo>
                  <a:pt x="846326" y="287501"/>
                  <a:pt x="810602" y="287611"/>
                  <a:pt x="753035" y="295835"/>
                </a:cubicBezTo>
                <a:cubicBezTo>
                  <a:pt x="741722" y="297451"/>
                  <a:pt x="730689" y="300680"/>
                  <a:pt x="719417" y="302559"/>
                </a:cubicBezTo>
                <a:cubicBezTo>
                  <a:pt x="703785" y="305164"/>
                  <a:pt x="688041" y="307041"/>
                  <a:pt x="672353" y="309282"/>
                </a:cubicBezTo>
                <a:cubicBezTo>
                  <a:pt x="663388" y="318247"/>
                  <a:pt x="656798" y="330507"/>
                  <a:pt x="645458" y="336177"/>
                </a:cubicBezTo>
                <a:cubicBezTo>
                  <a:pt x="612225" y="352793"/>
                  <a:pt x="628073" y="346455"/>
                  <a:pt x="598394" y="356347"/>
                </a:cubicBezTo>
                <a:cubicBezTo>
                  <a:pt x="551329" y="387724"/>
                  <a:pt x="567018" y="369794"/>
                  <a:pt x="544605" y="403412"/>
                </a:cubicBezTo>
                <a:cubicBezTo>
                  <a:pt x="542364" y="412377"/>
                  <a:pt x="540421" y="421421"/>
                  <a:pt x="537882" y="430306"/>
                </a:cubicBezTo>
                <a:cubicBezTo>
                  <a:pt x="535935" y="437121"/>
                  <a:pt x="531562" y="443401"/>
                  <a:pt x="531158" y="450477"/>
                </a:cubicBezTo>
                <a:cubicBezTo>
                  <a:pt x="527065" y="522112"/>
                  <a:pt x="530741" y="594154"/>
                  <a:pt x="524435" y="665629"/>
                </a:cubicBezTo>
                <a:cubicBezTo>
                  <a:pt x="523878" y="671944"/>
                  <a:pt x="515938" y="675117"/>
                  <a:pt x="510988" y="679077"/>
                </a:cubicBezTo>
                <a:cubicBezTo>
                  <a:pt x="504678" y="684125"/>
                  <a:pt x="497025" y="687351"/>
                  <a:pt x="490817" y="692524"/>
                </a:cubicBezTo>
                <a:cubicBezTo>
                  <a:pt x="464604" y="714368"/>
                  <a:pt x="476313" y="717871"/>
                  <a:pt x="437029" y="726141"/>
                </a:cubicBezTo>
                <a:cubicBezTo>
                  <a:pt x="406014" y="732670"/>
                  <a:pt x="374164" y="734377"/>
                  <a:pt x="342900" y="739588"/>
                </a:cubicBezTo>
                <a:cubicBezTo>
                  <a:pt x="263867" y="752761"/>
                  <a:pt x="335831" y="739664"/>
                  <a:pt x="275664" y="753035"/>
                </a:cubicBezTo>
                <a:cubicBezTo>
                  <a:pt x="264509" y="755514"/>
                  <a:pt x="252993" y="756475"/>
                  <a:pt x="242047" y="759759"/>
                </a:cubicBezTo>
                <a:cubicBezTo>
                  <a:pt x="101584" y="801899"/>
                  <a:pt x="187265" y="786796"/>
                  <a:pt x="94129" y="800100"/>
                </a:cubicBezTo>
                <a:cubicBezTo>
                  <a:pt x="85164" y="804582"/>
                  <a:pt x="76447" y="809599"/>
                  <a:pt x="67235" y="813547"/>
                </a:cubicBezTo>
                <a:cubicBezTo>
                  <a:pt x="60721" y="816339"/>
                  <a:pt x="52961" y="816340"/>
                  <a:pt x="47064" y="820271"/>
                </a:cubicBezTo>
                <a:cubicBezTo>
                  <a:pt x="39153" y="825545"/>
                  <a:pt x="33617" y="833718"/>
                  <a:pt x="26894" y="840441"/>
                </a:cubicBezTo>
                <a:cubicBezTo>
                  <a:pt x="22412" y="851647"/>
                  <a:pt x="17264" y="862609"/>
                  <a:pt x="13447" y="874059"/>
                </a:cubicBezTo>
                <a:cubicBezTo>
                  <a:pt x="10525" y="882825"/>
                  <a:pt x="9262" y="892068"/>
                  <a:pt x="6723" y="900953"/>
                </a:cubicBezTo>
                <a:cubicBezTo>
                  <a:pt x="4776" y="907768"/>
                  <a:pt x="2241" y="914400"/>
                  <a:pt x="0" y="921124"/>
                </a:cubicBezTo>
                <a:cubicBezTo>
                  <a:pt x="4482" y="948018"/>
                  <a:pt x="8422" y="975008"/>
                  <a:pt x="13447" y="1001806"/>
                </a:cubicBezTo>
                <a:cubicBezTo>
                  <a:pt x="15150" y="1010888"/>
                  <a:pt x="16738" y="1020120"/>
                  <a:pt x="20170" y="1028700"/>
                </a:cubicBezTo>
                <a:cubicBezTo>
                  <a:pt x="35459" y="1066922"/>
                  <a:pt x="41930" y="1068151"/>
                  <a:pt x="60511" y="1102659"/>
                </a:cubicBezTo>
                <a:cubicBezTo>
                  <a:pt x="82253" y="1143038"/>
                  <a:pt x="81059" y="1153510"/>
                  <a:pt x="107576" y="1183341"/>
                </a:cubicBezTo>
                <a:cubicBezTo>
                  <a:pt x="118105" y="1195186"/>
                  <a:pt x="130758" y="1205032"/>
                  <a:pt x="141194" y="1216959"/>
                </a:cubicBezTo>
                <a:cubicBezTo>
                  <a:pt x="146515" y="1223040"/>
                  <a:pt x="149468" y="1230921"/>
                  <a:pt x="154641" y="1237129"/>
                </a:cubicBezTo>
                <a:cubicBezTo>
                  <a:pt x="160728" y="1244434"/>
                  <a:pt x="168623" y="1250081"/>
                  <a:pt x="174811" y="1257300"/>
                </a:cubicBezTo>
                <a:cubicBezTo>
                  <a:pt x="182104" y="1265808"/>
                  <a:pt x="187058" y="1276270"/>
                  <a:pt x="194982" y="1284194"/>
                </a:cubicBezTo>
                <a:cubicBezTo>
                  <a:pt x="200696" y="1289908"/>
                  <a:pt x="208945" y="1292468"/>
                  <a:pt x="215153" y="1297641"/>
                </a:cubicBezTo>
                <a:cubicBezTo>
                  <a:pt x="222458" y="1303728"/>
                  <a:pt x="228104" y="1311624"/>
                  <a:pt x="235323" y="1317812"/>
                </a:cubicBezTo>
                <a:cubicBezTo>
                  <a:pt x="243831" y="1325105"/>
                  <a:pt x="254571" y="1329790"/>
                  <a:pt x="262217" y="1337982"/>
                </a:cubicBezTo>
                <a:cubicBezTo>
                  <a:pt x="286104" y="1363575"/>
                  <a:pt x="310033" y="1389536"/>
                  <a:pt x="329453" y="1418665"/>
                </a:cubicBezTo>
                <a:cubicBezTo>
                  <a:pt x="333935" y="1425388"/>
                  <a:pt x="338891" y="1431819"/>
                  <a:pt x="342900" y="1438835"/>
                </a:cubicBezTo>
                <a:cubicBezTo>
                  <a:pt x="347873" y="1447537"/>
                  <a:pt x="351035" y="1457230"/>
                  <a:pt x="356347" y="1465729"/>
                </a:cubicBezTo>
                <a:cubicBezTo>
                  <a:pt x="362286" y="1475232"/>
                  <a:pt x="370004" y="1483505"/>
                  <a:pt x="376517" y="1492624"/>
                </a:cubicBezTo>
                <a:cubicBezTo>
                  <a:pt x="399915" y="1525382"/>
                  <a:pt x="378747" y="1501577"/>
                  <a:pt x="410135" y="1532965"/>
                </a:cubicBezTo>
                <a:cubicBezTo>
                  <a:pt x="421045" y="1565697"/>
                  <a:pt x="411588" y="1544411"/>
                  <a:pt x="437029" y="1580029"/>
                </a:cubicBezTo>
                <a:cubicBezTo>
                  <a:pt x="463388" y="1616931"/>
                  <a:pt x="456113" y="1619284"/>
                  <a:pt x="504264" y="1667435"/>
                </a:cubicBezTo>
                <a:lnTo>
                  <a:pt x="531158" y="1694329"/>
                </a:lnTo>
                <a:cubicBezTo>
                  <a:pt x="535640" y="1703294"/>
                  <a:pt x="539632" y="1712522"/>
                  <a:pt x="544605" y="1721224"/>
                </a:cubicBezTo>
                <a:cubicBezTo>
                  <a:pt x="548614" y="1728240"/>
                  <a:pt x="554439" y="1734166"/>
                  <a:pt x="558053" y="1741394"/>
                </a:cubicBezTo>
                <a:cubicBezTo>
                  <a:pt x="561223" y="1747733"/>
                  <a:pt x="560657" y="1755798"/>
                  <a:pt x="564776" y="1761565"/>
                </a:cubicBezTo>
                <a:cubicBezTo>
                  <a:pt x="572145" y="1771882"/>
                  <a:pt x="582705" y="1779494"/>
                  <a:pt x="591670" y="1788459"/>
                </a:cubicBezTo>
                <a:cubicBezTo>
                  <a:pt x="593911" y="1799665"/>
                  <a:pt x="593665" y="1811673"/>
                  <a:pt x="598394" y="1822077"/>
                </a:cubicBezTo>
                <a:cubicBezTo>
                  <a:pt x="605082" y="1836790"/>
                  <a:pt x="616323" y="1848971"/>
                  <a:pt x="625288" y="1862418"/>
                </a:cubicBezTo>
                <a:cubicBezTo>
                  <a:pt x="629770" y="1869141"/>
                  <a:pt x="632012" y="1878106"/>
                  <a:pt x="638735" y="1882588"/>
                </a:cubicBezTo>
                <a:cubicBezTo>
                  <a:pt x="663946" y="1899396"/>
                  <a:pt x="668368" y="1905304"/>
                  <a:pt x="705970" y="1909482"/>
                </a:cubicBezTo>
                <a:cubicBezTo>
                  <a:pt x="790877" y="1918916"/>
                  <a:pt x="876299" y="1922929"/>
                  <a:pt x="961464" y="1929653"/>
                </a:cubicBezTo>
                <a:cubicBezTo>
                  <a:pt x="995082" y="1936377"/>
                  <a:pt x="1028930" y="1942034"/>
                  <a:pt x="1062317" y="1949824"/>
                </a:cubicBezTo>
                <a:cubicBezTo>
                  <a:pt x="1096199" y="1957730"/>
                  <a:pt x="1129206" y="1969171"/>
                  <a:pt x="1163170" y="1976718"/>
                </a:cubicBezTo>
                <a:cubicBezTo>
                  <a:pt x="1189786" y="1982633"/>
                  <a:pt x="1216959" y="1985683"/>
                  <a:pt x="1243853" y="1990165"/>
                </a:cubicBezTo>
                <a:cubicBezTo>
                  <a:pt x="1299882" y="2010336"/>
                  <a:pt x="1355131" y="2032822"/>
                  <a:pt x="1411941" y="2050677"/>
                </a:cubicBezTo>
                <a:cubicBezTo>
                  <a:pt x="1433745" y="2057530"/>
                  <a:pt x="1457227" y="2057752"/>
                  <a:pt x="1479176" y="2064124"/>
                </a:cubicBezTo>
                <a:cubicBezTo>
                  <a:pt x="1526819" y="2077956"/>
                  <a:pt x="1620370" y="2111188"/>
                  <a:pt x="1620370" y="2111188"/>
                </a:cubicBezTo>
                <a:cubicBezTo>
                  <a:pt x="1636058" y="2097741"/>
                  <a:pt x="1660901" y="2090449"/>
                  <a:pt x="1667435" y="2070847"/>
                </a:cubicBezTo>
                <a:cubicBezTo>
                  <a:pt x="1673277" y="2053321"/>
                  <a:pt x="1648866" y="1997531"/>
                  <a:pt x="1640541" y="1976718"/>
                </a:cubicBezTo>
                <a:cubicBezTo>
                  <a:pt x="1638300" y="1961030"/>
                  <a:pt x="1633817" y="1945501"/>
                  <a:pt x="1633817" y="1929653"/>
                </a:cubicBezTo>
                <a:cubicBezTo>
                  <a:pt x="1633817" y="1528161"/>
                  <a:pt x="1515447" y="1574667"/>
                  <a:pt x="1660711" y="1526241"/>
                </a:cubicBezTo>
                <a:cubicBezTo>
                  <a:pt x="1662952" y="1519518"/>
                  <a:pt x="1662424" y="1511082"/>
                  <a:pt x="1667435" y="1506071"/>
                </a:cubicBezTo>
                <a:cubicBezTo>
                  <a:pt x="1670652" y="1502854"/>
                  <a:pt x="1714265" y="1492683"/>
                  <a:pt x="1714500" y="1492624"/>
                </a:cubicBezTo>
                <a:cubicBezTo>
                  <a:pt x="1723465" y="1488142"/>
                  <a:pt x="1732182" y="1483125"/>
                  <a:pt x="1741394" y="1479177"/>
                </a:cubicBezTo>
                <a:cubicBezTo>
                  <a:pt x="1747908" y="1476385"/>
                  <a:pt x="1754658" y="1474047"/>
                  <a:pt x="1761564" y="1472453"/>
                </a:cubicBezTo>
                <a:cubicBezTo>
                  <a:pt x="1830061" y="1456646"/>
                  <a:pt x="1846719" y="1455393"/>
                  <a:pt x="1922929" y="1452282"/>
                </a:cubicBezTo>
                <a:cubicBezTo>
                  <a:pt x="2001337" y="1449082"/>
                  <a:pt x="2079812" y="1447800"/>
                  <a:pt x="2158253" y="1445559"/>
                </a:cubicBezTo>
                <a:cubicBezTo>
                  <a:pt x="2182906" y="1441077"/>
                  <a:pt x="2207461" y="1436020"/>
                  <a:pt x="2232211" y="1432112"/>
                </a:cubicBezTo>
                <a:cubicBezTo>
                  <a:pt x="2250059" y="1429294"/>
                  <a:pt x="2268332" y="1429174"/>
                  <a:pt x="2286000" y="1425388"/>
                </a:cubicBezTo>
                <a:cubicBezTo>
                  <a:pt x="2299860" y="1422418"/>
                  <a:pt x="2326341" y="1411941"/>
                  <a:pt x="2326341" y="1411941"/>
                </a:cubicBezTo>
                <a:cubicBezTo>
                  <a:pt x="2324100" y="1380565"/>
                  <a:pt x="2316266" y="1349089"/>
                  <a:pt x="2319617" y="1317812"/>
                </a:cubicBezTo>
                <a:cubicBezTo>
                  <a:pt x="2323093" y="1285365"/>
                  <a:pt x="2326689" y="1249604"/>
                  <a:pt x="2346511" y="1223682"/>
                </a:cubicBezTo>
                <a:cubicBezTo>
                  <a:pt x="2359426" y="1206793"/>
                  <a:pt x="2385988" y="1206605"/>
                  <a:pt x="2407023" y="1203512"/>
                </a:cubicBezTo>
                <a:cubicBezTo>
                  <a:pt x="2462633" y="1195334"/>
                  <a:pt x="2519082" y="1194547"/>
                  <a:pt x="2575111" y="1190065"/>
                </a:cubicBezTo>
                <a:lnTo>
                  <a:pt x="2776817" y="1149724"/>
                </a:lnTo>
                <a:cubicBezTo>
                  <a:pt x="2843862" y="1137432"/>
                  <a:pt x="2911916" y="1130586"/>
                  <a:pt x="2978523" y="1116106"/>
                </a:cubicBezTo>
                <a:cubicBezTo>
                  <a:pt x="3015235" y="1108125"/>
                  <a:pt x="3050241" y="1093694"/>
                  <a:pt x="3086100" y="1082488"/>
                </a:cubicBezTo>
                <a:cubicBezTo>
                  <a:pt x="3092823" y="1075765"/>
                  <a:pt x="3104207" y="1071600"/>
                  <a:pt x="3106270" y="1062318"/>
                </a:cubicBezTo>
                <a:cubicBezTo>
                  <a:pt x="3109227" y="1049010"/>
                  <a:pt x="3105188" y="1034388"/>
                  <a:pt x="3099547" y="1021977"/>
                </a:cubicBezTo>
                <a:cubicBezTo>
                  <a:pt x="3087324" y="995086"/>
                  <a:pt x="3048440" y="967437"/>
                  <a:pt x="3025588" y="954741"/>
                </a:cubicBezTo>
                <a:cubicBezTo>
                  <a:pt x="2949880" y="912681"/>
                  <a:pt x="2800376" y="830544"/>
                  <a:pt x="2696135" y="786653"/>
                </a:cubicBezTo>
                <a:cubicBezTo>
                  <a:pt x="2635915" y="761297"/>
                  <a:pt x="2575112" y="737347"/>
                  <a:pt x="2514600" y="712694"/>
                </a:cubicBezTo>
                <a:cubicBezTo>
                  <a:pt x="2462574" y="645804"/>
                  <a:pt x="2481710" y="673444"/>
                  <a:pt x="2454088" y="632012"/>
                </a:cubicBezTo>
                <a:cubicBezTo>
                  <a:pt x="2467535" y="618565"/>
                  <a:pt x="2479711" y="603713"/>
                  <a:pt x="2494429" y="591671"/>
                </a:cubicBezTo>
                <a:cubicBezTo>
                  <a:pt x="2547950" y="547881"/>
                  <a:pt x="2512776" y="594408"/>
                  <a:pt x="2541494" y="551329"/>
                </a:cubicBezTo>
                <a:cubicBezTo>
                  <a:pt x="2530288" y="537882"/>
                  <a:pt x="2522440" y="520698"/>
                  <a:pt x="2507876" y="510988"/>
                </a:cubicBezTo>
                <a:cubicBezTo>
                  <a:pt x="2444035" y="468428"/>
                  <a:pt x="2354874" y="454505"/>
                  <a:pt x="2286000" y="430306"/>
                </a:cubicBezTo>
                <a:cubicBezTo>
                  <a:pt x="1946355" y="310971"/>
                  <a:pt x="2356943" y="440239"/>
                  <a:pt x="2084294" y="356347"/>
                </a:cubicBezTo>
                <a:cubicBezTo>
                  <a:pt x="2088776" y="342900"/>
                  <a:pt x="2090229" y="328026"/>
                  <a:pt x="2097741" y="316006"/>
                </a:cubicBezTo>
                <a:cubicBezTo>
                  <a:pt x="2102024" y="309154"/>
                  <a:pt x="2110895" y="306568"/>
                  <a:pt x="2117911" y="302559"/>
                </a:cubicBezTo>
                <a:cubicBezTo>
                  <a:pt x="2169598" y="273024"/>
                  <a:pt x="2120274" y="307510"/>
                  <a:pt x="2171700" y="268941"/>
                </a:cubicBezTo>
                <a:cubicBezTo>
                  <a:pt x="2167218" y="248770"/>
                  <a:pt x="2167494" y="226910"/>
                  <a:pt x="2158253" y="208429"/>
                </a:cubicBezTo>
                <a:cubicBezTo>
                  <a:pt x="2138449" y="168821"/>
                  <a:pt x="2122329" y="178761"/>
                  <a:pt x="2091017" y="161365"/>
                </a:cubicBezTo>
                <a:cubicBezTo>
                  <a:pt x="1987719" y="103977"/>
                  <a:pt x="2157053" y="181056"/>
                  <a:pt x="2023782" y="127747"/>
                </a:cubicBezTo>
                <a:cubicBezTo>
                  <a:pt x="1992201" y="115115"/>
                  <a:pt x="2003179" y="116289"/>
                  <a:pt x="1976717" y="100853"/>
                </a:cubicBezTo>
                <a:cubicBezTo>
                  <a:pt x="1952227" y="86567"/>
                  <a:pt x="1890327" y="52302"/>
                  <a:pt x="1862417" y="40341"/>
                </a:cubicBezTo>
                <a:cubicBezTo>
                  <a:pt x="1849389" y="34757"/>
                  <a:pt x="1835898" y="30035"/>
                  <a:pt x="1822076" y="26894"/>
                </a:cubicBezTo>
                <a:cubicBezTo>
                  <a:pt x="1780509" y="17447"/>
                  <a:pt x="1720815" y="7776"/>
                  <a:pt x="1674158" y="0"/>
                </a:cubicBezTo>
                <a:cubicBezTo>
                  <a:pt x="1615888" y="2241"/>
                  <a:pt x="1557531" y="2845"/>
                  <a:pt x="1499347" y="6724"/>
                </a:cubicBezTo>
                <a:cubicBezTo>
                  <a:pt x="1480616" y="7973"/>
                  <a:pt x="1461317" y="17889"/>
                  <a:pt x="1445558" y="26894"/>
                </a:cubicBezTo>
                <a:cubicBezTo>
                  <a:pt x="1438542" y="30903"/>
                  <a:pt x="1432815" y="37158"/>
                  <a:pt x="1425388" y="40341"/>
                </a:cubicBezTo>
                <a:cubicBezTo>
                  <a:pt x="1416895" y="43981"/>
                  <a:pt x="1407459" y="44824"/>
                  <a:pt x="1398494" y="47065"/>
                </a:cubicBezTo>
                <a:cubicBezTo>
                  <a:pt x="1385047" y="56030"/>
                  <a:pt x="1372608" y="66732"/>
                  <a:pt x="1358153" y="73959"/>
                </a:cubicBezTo>
                <a:cubicBezTo>
                  <a:pt x="1345475" y="80298"/>
                  <a:pt x="1329770" y="79796"/>
                  <a:pt x="1317811" y="87406"/>
                </a:cubicBezTo>
                <a:cubicBezTo>
                  <a:pt x="1304441" y="95914"/>
                  <a:pt x="1296038" y="110495"/>
                  <a:pt x="1284194" y="121024"/>
                </a:cubicBezTo>
                <a:cubicBezTo>
                  <a:pt x="1275819" y="128469"/>
                  <a:pt x="1266265" y="134471"/>
                  <a:pt x="1257300" y="141194"/>
                </a:cubicBezTo>
                <a:cubicBezTo>
                  <a:pt x="1250576" y="154641"/>
                  <a:pt x="1242911" y="167657"/>
                  <a:pt x="1237129" y="181535"/>
                </a:cubicBezTo>
                <a:cubicBezTo>
                  <a:pt x="1233378" y="190538"/>
                  <a:pt x="1220924" y="238082"/>
                  <a:pt x="1210235" y="248771"/>
                </a:cubicBezTo>
                <a:cubicBezTo>
                  <a:pt x="1203148" y="255858"/>
                  <a:pt x="1192553" y="258270"/>
                  <a:pt x="1183341" y="262218"/>
                </a:cubicBezTo>
                <a:cubicBezTo>
                  <a:pt x="1161039" y="271776"/>
                  <a:pt x="1146361" y="261097"/>
                  <a:pt x="1116105" y="2622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5A704F3-CE55-403F-8A23-7976E244855D}"/>
              </a:ext>
            </a:extLst>
          </p:cNvPr>
          <p:cNvSpPr/>
          <p:nvPr/>
        </p:nvSpPr>
        <p:spPr>
          <a:xfrm>
            <a:off x="867335" y="1580029"/>
            <a:ext cx="216000" cy="216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8D54EF4-A9B3-4E0B-86DB-4B12B23810FC}"/>
              </a:ext>
            </a:extLst>
          </p:cNvPr>
          <p:cNvSpPr/>
          <p:nvPr/>
        </p:nvSpPr>
        <p:spPr>
          <a:xfrm>
            <a:off x="2357328" y="1097639"/>
            <a:ext cx="216000" cy="216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42A15C2-59AF-402A-A6F4-2BFB2B1D8F84}"/>
              </a:ext>
            </a:extLst>
          </p:cNvPr>
          <p:cNvCxnSpPr>
            <a:cxnSpLocks/>
          </p:cNvCxnSpPr>
          <p:nvPr/>
        </p:nvCxnSpPr>
        <p:spPr>
          <a:xfrm flipV="1">
            <a:off x="1083335" y="1229127"/>
            <a:ext cx="1260000" cy="432000"/>
          </a:xfrm>
          <a:prstGeom prst="line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A64E5D2-D280-428C-B069-B31C7020FBC7}"/>
                  </a:ext>
                </a:extLst>
              </p:cNvPr>
              <p:cNvSpPr txBox="1"/>
              <p:nvPr/>
            </p:nvSpPr>
            <p:spPr>
              <a:xfrm>
                <a:off x="3761814" y="592134"/>
                <a:ext cx="4971682" cy="346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/>
                  <a:t>Corpo rígido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𝑐𝑜𝑛𝑠𝑡𝑎𝑛𝑡𝑒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qualquer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par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A64E5D2-D280-428C-B069-B31C7020F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814" y="592134"/>
                <a:ext cx="4971682" cy="346633"/>
              </a:xfrm>
              <a:prstGeom prst="rect">
                <a:avLst/>
              </a:prstGeom>
              <a:blipFill>
                <a:blip r:embed="rId2"/>
                <a:stretch>
                  <a:fillRect l="-2819" t="-29825" r="-3554" b="-403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4E47131-9BD9-4889-A762-9686DA6323E7}"/>
                  </a:ext>
                </a:extLst>
              </p:cNvPr>
              <p:cNvSpPr txBox="1"/>
              <p:nvPr/>
            </p:nvSpPr>
            <p:spPr>
              <a:xfrm>
                <a:off x="1412400" y="1005435"/>
                <a:ext cx="625288" cy="438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4E47131-9BD9-4889-A762-9686DA632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400" y="1005435"/>
                <a:ext cx="625288" cy="438966"/>
              </a:xfrm>
              <a:prstGeom prst="rect">
                <a:avLst/>
              </a:prstGeom>
              <a:blipFill>
                <a:blip r:embed="rId3"/>
                <a:stretch>
                  <a:fillRect t="-19444" r="-7843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84BB76-9DD6-4606-829F-7A1A0CFD479A}"/>
                  </a:ext>
                </a:extLst>
              </p:cNvPr>
              <p:cNvSpPr txBox="1"/>
              <p:nvPr/>
            </p:nvSpPr>
            <p:spPr>
              <a:xfrm>
                <a:off x="3866136" y="1657210"/>
                <a:ext cx="4961678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Lei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Newton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84BB76-9DD6-4606-829F-7A1A0CFD4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136" y="1657210"/>
                <a:ext cx="4961678" cy="5962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9258E75-0479-48BB-B773-E5D26C6669E3}"/>
                  </a:ext>
                </a:extLst>
              </p:cNvPr>
              <p:cNvSpPr txBox="1"/>
              <p:nvPr/>
            </p:nvSpPr>
            <p:spPr>
              <a:xfrm>
                <a:off x="6050954" y="2310879"/>
                <a:ext cx="2115964" cy="345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/>
                  <a:t>3ª lei: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9258E75-0479-48BB-B773-E5D26C666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954" y="2310879"/>
                <a:ext cx="2115964" cy="345479"/>
              </a:xfrm>
              <a:prstGeom prst="rect">
                <a:avLst/>
              </a:prstGeom>
              <a:blipFill>
                <a:blip r:embed="rId5"/>
                <a:stretch>
                  <a:fillRect l="-6916" t="-36842" r="-2882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CA7A065-FF1A-4945-9016-96EF7A363DD7}"/>
                  </a:ext>
                </a:extLst>
              </p:cNvPr>
              <p:cNvSpPr txBox="1"/>
              <p:nvPr/>
            </p:nvSpPr>
            <p:spPr>
              <a:xfrm>
                <a:off x="6346975" y="2687600"/>
                <a:ext cx="1699055" cy="6707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CA7A065-FF1A-4945-9016-96EF7A36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975" y="2687600"/>
                <a:ext cx="1699055" cy="6707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>
            <a:extLst>
              <a:ext uri="{FF2B5EF4-FFF2-40B4-BE49-F238E27FC236}">
                <a16:creationId xmlns:a16="http://schemas.microsoft.com/office/drawing/2014/main" id="{0C476526-578A-4467-B0E6-D00F099931ED}"/>
              </a:ext>
            </a:extLst>
          </p:cNvPr>
          <p:cNvSpPr txBox="1"/>
          <p:nvPr/>
        </p:nvSpPr>
        <p:spPr>
          <a:xfrm>
            <a:off x="1870944" y="2788731"/>
            <a:ext cx="4476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forças externas se cancelam, de modo que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4415CA3-CA7C-4275-88F9-47B05C6D852F}"/>
              </a:ext>
            </a:extLst>
          </p:cNvPr>
          <p:cNvSpPr txBox="1"/>
          <p:nvPr/>
        </p:nvSpPr>
        <p:spPr>
          <a:xfrm>
            <a:off x="243896" y="4075962"/>
            <a:ext cx="776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E se o corpo não for rígido? A equação de movimento do CM continua a mesma, mas o resto do movimento não é simplesmente uma rotação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61661D9-5FAD-495C-B90D-1A72DE1F722B}"/>
              </a:ext>
            </a:extLst>
          </p:cNvPr>
          <p:cNvSpPr txBox="1"/>
          <p:nvPr/>
        </p:nvSpPr>
        <p:spPr>
          <a:xfrm>
            <a:off x="243896" y="3323736"/>
            <a:ext cx="792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Centro de Massa (CM) se move como uma partícula de massa M; </a:t>
            </a:r>
          </a:p>
          <a:p>
            <a:r>
              <a:rPr lang="pt-BR" dirty="0"/>
              <a:t>o resto do movimento pode ser descrito como uma rotação em torno do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307B3C2-1765-40C5-8873-BEC890E61B60}"/>
                  </a:ext>
                </a:extLst>
              </p:cNvPr>
              <p:cNvSpPr txBox="1"/>
              <p:nvPr/>
            </p:nvSpPr>
            <p:spPr>
              <a:xfrm>
                <a:off x="4919471" y="1073624"/>
                <a:ext cx="3141373" cy="526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...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307B3C2-1765-40C5-8873-BEC890E6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71" y="1073624"/>
                <a:ext cx="3141373" cy="5261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1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2576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Lista 4 - Exercício 22</a:t>
            </a:r>
            <a:endParaRPr lang="pt-BR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-72115" y="330793"/>
                <a:ext cx="9475076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Canhão sobre carreta aponta numa direção que forma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30</a:t>
                </a:r>
                <a:r>
                  <a:rPr lang="pt-BR" sz="16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com a horizontal e atira projétil de </a:t>
                </a:r>
                <a:b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50 kg.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Velocidade na boca do canhão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300 m/s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Massa do canhão + carreta é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5,0 </a:t>
                </a:r>
                <a:r>
                  <a:rPr lang="pt-BR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ton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rodas travadas 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𝑐𝑖𝑛</m:t>
                        </m:r>
                      </m:sub>
                    </m:sSub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=0,7</m:t>
                    </m:r>
                    <m:r>
                      <a:rPr lang="pt-BR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1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Determine: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componente horizontal da velocidade inicial de recuo da carreta.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115" y="330793"/>
                <a:ext cx="9475076" cy="941796"/>
              </a:xfrm>
              <a:prstGeom prst="rect">
                <a:avLst/>
              </a:prstGeom>
              <a:blipFill>
                <a:blip r:embed="rId2"/>
                <a:stretch>
                  <a:fillRect l="-322" b="-51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Agrupar 19"/>
          <p:cNvGrpSpPr/>
          <p:nvPr/>
        </p:nvGrpSpPr>
        <p:grpSpPr>
          <a:xfrm>
            <a:off x="6491820" y="1174499"/>
            <a:ext cx="2581706" cy="1176939"/>
            <a:chOff x="6291632" y="1668747"/>
            <a:chExt cx="2581706" cy="1176939"/>
          </a:xfrm>
        </p:grpSpPr>
        <p:cxnSp>
          <p:nvCxnSpPr>
            <p:cNvPr id="4" name="Conector reto 3"/>
            <p:cNvCxnSpPr/>
            <p:nvPr/>
          </p:nvCxnSpPr>
          <p:spPr>
            <a:xfrm flipH="1" flipV="1">
              <a:off x="6941838" y="1757558"/>
              <a:ext cx="1" cy="735211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6941837" y="2492769"/>
              <a:ext cx="1931501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6291632" y="1668747"/>
                  <a:ext cx="6601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1632" y="1668747"/>
                  <a:ext cx="660147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8308157" y="2507132"/>
                  <a:ext cx="2754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157" y="2507132"/>
                  <a:ext cx="275401" cy="338554"/>
                </a:xfrm>
                <a:prstGeom prst="rect">
                  <a:avLst/>
                </a:prstGeom>
                <a:blipFill>
                  <a:blip r:embed="rId4"/>
                  <a:stretch>
                    <a:fillRect r="-133333" b="-107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reto 9"/>
            <p:cNvCxnSpPr/>
            <p:nvPr/>
          </p:nvCxnSpPr>
          <p:spPr>
            <a:xfrm flipV="1">
              <a:off x="6951779" y="1776854"/>
              <a:ext cx="1349788" cy="70327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o 10"/>
            <p:cNvSpPr/>
            <p:nvPr/>
          </p:nvSpPr>
          <p:spPr>
            <a:xfrm rot="1728321">
              <a:off x="7305250" y="2133108"/>
              <a:ext cx="401459" cy="363122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7729429" y="2141481"/>
                  <a:ext cx="26704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9429" y="2141481"/>
                  <a:ext cx="26704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1364" b="-869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Agrupar 16"/>
            <p:cNvGrpSpPr/>
            <p:nvPr/>
          </p:nvGrpSpPr>
          <p:grpSpPr>
            <a:xfrm>
              <a:off x="6918765" y="2126248"/>
              <a:ext cx="1082835" cy="586938"/>
              <a:chOff x="6448265" y="2959537"/>
              <a:chExt cx="1082835" cy="586938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6448265" y="3340100"/>
                <a:ext cx="1082835" cy="76200"/>
              </a:xfrm>
              <a:prstGeom prst="rect">
                <a:avLst/>
              </a:prstGeom>
              <a:solidFill>
                <a:srgbClr val="7B262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38682">
                <a:off x="6647940" y="2959537"/>
                <a:ext cx="399964" cy="399963"/>
              </a:xfrm>
              <a:prstGeom prst="rect">
                <a:avLst/>
              </a:prstGeom>
            </p:spPr>
          </p:pic>
          <p:sp>
            <p:nvSpPr>
              <p:cNvPr id="15" name="Elipse 14"/>
              <p:cNvSpPr/>
              <p:nvPr/>
            </p:nvSpPr>
            <p:spPr>
              <a:xfrm>
                <a:off x="7320580" y="3416300"/>
                <a:ext cx="139603" cy="1284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6513803" y="3416300"/>
                <a:ext cx="139603" cy="13017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11468" y="2196406"/>
                <a:ext cx="4580100" cy="3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/>
                  <a:t>Dado do problema: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300 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600">
                        <a:latin typeface="Cambria Math" panose="02040503050406030204" pitchFamily="18" charset="0"/>
                      </a:rPr>
                      <m:t>300 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68" y="2196406"/>
                <a:ext cx="4580100" cy="357534"/>
              </a:xfrm>
              <a:prstGeom prst="rect">
                <a:avLst/>
              </a:prstGeom>
              <a:blipFill>
                <a:blip r:embed="rId7"/>
                <a:stretch>
                  <a:fillRect l="-799" t="-11864" r="-2929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9ABB2F7-26F2-4F99-97ED-F7BCBD288750}"/>
              </a:ext>
            </a:extLst>
          </p:cNvPr>
          <p:cNvGrpSpPr/>
          <p:nvPr/>
        </p:nvGrpSpPr>
        <p:grpSpPr>
          <a:xfrm>
            <a:off x="421910" y="2617092"/>
            <a:ext cx="8291465" cy="609141"/>
            <a:chOff x="421910" y="2617092"/>
            <a:chExt cx="8291465" cy="609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ângulo 27"/>
                <p:cNvSpPr/>
                <p:nvPr/>
              </p:nvSpPr>
              <p:spPr>
                <a:xfrm>
                  <a:off x="421910" y="2745757"/>
                  <a:ext cx="2961645" cy="3575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>
                                <a:latin typeface="Cambria Math" panose="02040503050406030204" pitchFamily="18" charset="0"/>
                              </a:rPr>
                              <m:t>300 </m:t>
                            </m:r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8" name="Retângu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10" y="2745757"/>
                  <a:ext cx="2961645" cy="357534"/>
                </a:xfrm>
                <a:prstGeom prst="rect">
                  <a:avLst/>
                </a:prstGeom>
                <a:blipFill>
                  <a:blip r:embed="rId8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ângulo 28"/>
                <p:cNvSpPr/>
                <p:nvPr/>
              </p:nvSpPr>
              <p:spPr>
                <a:xfrm>
                  <a:off x="3383555" y="2617092"/>
                  <a:ext cx="2301784" cy="6091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pt-BR" sz="1600">
                                <a:latin typeface="Cambria Math" panose="02040503050406030204" pitchFamily="18" charset="0"/>
                              </a:rPr>
                              <m:t>(300 </m:t>
                            </m:r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Retângulo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3555" y="2617092"/>
                  <a:ext cx="2301784" cy="6091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tângulo 29"/>
                <p:cNvSpPr/>
                <p:nvPr/>
              </p:nvSpPr>
              <p:spPr>
                <a:xfrm>
                  <a:off x="5542956" y="2622379"/>
                  <a:ext cx="3170419" cy="570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pt-BR" sz="16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>
                                    <a:latin typeface="Cambria Math" panose="02040503050406030204" pitchFamily="18" charset="0"/>
                                  </a:rPr>
                                  <m:t>300 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16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pt-BR" sz="16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5000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=−2,6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Retângulo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956" y="2622379"/>
                  <a:ext cx="3170419" cy="5702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81C3F2F-A27D-417D-B6CC-32621EF1DFB0}"/>
              </a:ext>
            </a:extLst>
          </p:cNvPr>
          <p:cNvGrpSpPr/>
          <p:nvPr/>
        </p:nvGrpSpPr>
        <p:grpSpPr>
          <a:xfrm>
            <a:off x="305680" y="1289521"/>
            <a:ext cx="5638472" cy="338554"/>
            <a:chOff x="305680" y="1289521"/>
            <a:chExt cx="5638472" cy="338554"/>
          </a:xfrm>
        </p:grpSpPr>
        <p:sp>
          <p:nvSpPr>
            <p:cNvPr id="21" name="CaixaDeTexto 20"/>
            <p:cNvSpPr txBox="1"/>
            <p:nvPr/>
          </p:nvSpPr>
          <p:spPr>
            <a:xfrm>
              <a:off x="1472678" y="1289521"/>
              <a:ext cx="3214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Inicialmente o sistema estava parado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0E2DAC4A-E583-43F4-B47C-E044119C00B3}"/>
                    </a:ext>
                  </a:extLst>
                </p:cNvPr>
                <p:cNvSpPr txBox="1"/>
                <p:nvPr/>
              </p:nvSpPr>
              <p:spPr>
                <a:xfrm>
                  <a:off x="4993635" y="1343216"/>
                  <a:ext cx="950517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0E2DAC4A-E583-43F4-B47C-E044119C0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3635" y="1343216"/>
                  <a:ext cx="950517" cy="256993"/>
                </a:xfrm>
                <a:prstGeom prst="rect">
                  <a:avLst/>
                </a:prstGeom>
                <a:blipFill>
                  <a:blip r:embed="rId11"/>
                  <a:stretch>
                    <a:fillRect l="-4487" r="-2564" b="-1162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5923FB00-086A-4417-9942-E865F18BD8A9}"/>
                    </a:ext>
                  </a:extLst>
                </p:cNvPr>
                <p:cNvSpPr txBox="1"/>
                <p:nvPr/>
              </p:nvSpPr>
              <p:spPr>
                <a:xfrm>
                  <a:off x="305680" y="1331153"/>
                  <a:ext cx="925382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5923FB00-086A-4417-9942-E865F18BD8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680" y="1331153"/>
                  <a:ext cx="925382" cy="265970"/>
                </a:xfrm>
                <a:prstGeom prst="rect">
                  <a:avLst/>
                </a:prstGeom>
                <a:blipFill>
                  <a:blip r:embed="rId12"/>
                  <a:stretch>
                    <a:fillRect l="-4605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109F3AF-6B04-4B50-86F1-C9F8234F3152}"/>
              </a:ext>
            </a:extLst>
          </p:cNvPr>
          <p:cNvGrpSpPr/>
          <p:nvPr/>
        </p:nvGrpSpPr>
        <p:grpSpPr>
          <a:xfrm>
            <a:off x="595764" y="1705893"/>
            <a:ext cx="6045819" cy="375370"/>
            <a:chOff x="595764" y="1705893"/>
            <a:chExt cx="6045819" cy="375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tângulo 26"/>
                <p:cNvSpPr/>
                <p:nvPr/>
              </p:nvSpPr>
              <p:spPr>
                <a:xfrm>
                  <a:off x="595764" y="1705893"/>
                  <a:ext cx="2044791" cy="3575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𝑝𝑥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Retângulo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64" y="1705893"/>
                  <a:ext cx="2044791" cy="357534"/>
                </a:xfrm>
                <a:prstGeom prst="rect">
                  <a:avLst/>
                </a:prstGeom>
                <a:blipFill>
                  <a:blip r:embed="rId13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5699B891-3619-4204-A5BE-880A69034B96}"/>
                    </a:ext>
                  </a:extLst>
                </p:cNvPr>
                <p:cNvSpPr txBox="1"/>
                <p:nvPr/>
              </p:nvSpPr>
              <p:spPr>
                <a:xfrm>
                  <a:off x="2774934" y="1723729"/>
                  <a:ext cx="3866649" cy="357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as velocidades depois do tiro</a:t>
                  </a:r>
                </a:p>
              </p:txBody>
            </p:sp>
          </mc:Choice>
          <mc:Fallback xmlns="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5699B891-3619-4204-A5BE-880A69034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4934" y="1723729"/>
                  <a:ext cx="3866649" cy="357534"/>
                </a:xfrm>
                <a:prstGeom prst="rect">
                  <a:avLst/>
                </a:prstGeom>
                <a:blipFill>
                  <a:blip r:embed="rId14"/>
                  <a:stretch>
                    <a:fillRect l="-789" t="-5172" b="-1724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CC4C37A-1B1A-46B0-ABAE-8502C84AA468}"/>
              </a:ext>
            </a:extLst>
          </p:cNvPr>
          <p:cNvGrpSpPr/>
          <p:nvPr/>
        </p:nvGrpSpPr>
        <p:grpSpPr>
          <a:xfrm>
            <a:off x="183890" y="3135645"/>
            <a:ext cx="4784912" cy="709224"/>
            <a:chOff x="183890" y="3135645"/>
            <a:chExt cx="4784912" cy="709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679C8EC1-33F6-44DA-9112-DBA01061AEE4}"/>
                    </a:ext>
                  </a:extLst>
                </p:cNvPr>
                <p:cNvSpPr txBox="1"/>
                <p:nvPr/>
              </p:nvSpPr>
              <p:spPr>
                <a:xfrm>
                  <a:off x="183890" y="3448863"/>
                  <a:ext cx="4784912" cy="3960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𝑝𝑟𝑜𝑗</m:t>
                          </m:r>
                          <m:r>
                            <a:rPr lang="pt-BR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𝑇𝑒𝑟𝑟𝑎</m:t>
                          </m:r>
                          <m:r>
                            <a:rPr lang="pt-BR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BR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𝑝𝑟𝑜𝑗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𝑐𝑎𝑛h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𝑐𝑎𝑛h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𝑇𝑒𝑟𝑟𝑎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679C8EC1-33F6-44DA-9112-DBA01061AE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890" y="3448863"/>
                  <a:ext cx="4784912" cy="396006"/>
                </a:xfrm>
                <a:prstGeom prst="rect">
                  <a:avLst/>
                </a:prstGeom>
                <a:blipFill>
                  <a:blip r:embed="rId15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C904F459-8B05-4535-80CF-86CE966966FF}"/>
                </a:ext>
              </a:extLst>
            </p:cNvPr>
            <p:cNvSpPr txBox="1"/>
            <p:nvPr/>
          </p:nvSpPr>
          <p:spPr>
            <a:xfrm>
              <a:off x="208723" y="3135645"/>
              <a:ext cx="3520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Conferindo a importância do recuo: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9EE8E97-94EC-4134-AF1F-D66D53D4E435}"/>
              </a:ext>
            </a:extLst>
          </p:cNvPr>
          <p:cNvGrpSpPr/>
          <p:nvPr/>
        </p:nvGrpSpPr>
        <p:grpSpPr>
          <a:xfrm>
            <a:off x="208723" y="3883637"/>
            <a:ext cx="5855901" cy="797053"/>
            <a:chOff x="208723" y="3883637"/>
            <a:chExt cx="5855901" cy="7970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>
                  <a:extLst>
                    <a:ext uri="{FF2B5EF4-FFF2-40B4-BE49-F238E27FC236}">
                      <a16:creationId xmlns:a16="http://schemas.microsoft.com/office/drawing/2014/main" id="{1A835D2C-92E3-4F8F-BCEF-87350DF52A3D}"/>
                    </a:ext>
                  </a:extLst>
                </p:cNvPr>
                <p:cNvSpPr txBox="1"/>
                <p:nvPr/>
              </p:nvSpPr>
              <p:spPr>
                <a:xfrm>
                  <a:off x="208723" y="3883637"/>
                  <a:ext cx="5732684" cy="36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𝑝𝑥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𝑝𝑥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𝑐𝑥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=300</m:t>
                        </m:r>
                        <m:func>
                          <m:func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°−2,6=257,2 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2" name="CaixaDeTexto 41">
                  <a:extLst>
                    <a:ext uri="{FF2B5EF4-FFF2-40B4-BE49-F238E27FC236}">
                      <a16:creationId xmlns:a16="http://schemas.microsoft.com/office/drawing/2014/main" id="{1A835D2C-92E3-4F8F-BCEF-87350DF52A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23" y="3883637"/>
                  <a:ext cx="5732684" cy="362279"/>
                </a:xfrm>
                <a:prstGeom prst="rect">
                  <a:avLst/>
                </a:prstGeom>
                <a:blipFill>
                  <a:blip r:embed="rId16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99FB7A98-80F6-4C29-9B8D-A1429661AF86}"/>
                    </a:ext>
                  </a:extLst>
                </p:cNvPr>
                <p:cNvSpPr txBox="1"/>
                <p:nvPr/>
              </p:nvSpPr>
              <p:spPr>
                <a:xfrm>
                  <a:off x="2501518" y="4318411"/>
                  <a:ext cx="3563106" cy="36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𝑝𝑥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=300</m:t>
                        </m:r>
                        <m:func>
                          <m:funcPr>
                            <m:ctrlP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°=259,8  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99FB7A98-80F6-4C29-9B8D-A1429661A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518" y="4318411"/>
                  <a:ext cx="3563106" cy="362279"/>
                </a:xfrm>
                <a:prstGeom prst="rect">
                  <a:avLst/>
                </a:prstGeom>
                <a:blipFill>
                  <a:blip r:embed="rId17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71460B45-8BB1-4F1A-98F8-268AD5E9609F}"/>
              </a:ext>
            </a:extLst>
          </p:cNvPr>
          <p:cNvGrpSpPr/>
          <p:nvPr/>
        </p:nvGrpSpPr>
        <p:grpSpPr>
          <a:xfrm>
            <a:off x="5738700" y="3825554"/>
            <a:ext cx="2856357" cy="835752"/>
            <a:chOff x="5738700" y="3825554"/>
            <a:chExt cx="2856357" cy="835752"/>
          </a:xfrm>
        </p:grpSpPr>
        <p:sp>
          <p:nvSpPr>
            <p:cNvPr id="45" name="Chave Direita 44">
              <a:extLst>
                <a:ext uri="{FF2B5EF4-FFF2-40B4-BE49-F238E27FC236}">
                  <a16:creationId xmlns:a16="http://schemas.microsoft.com/office/drawing/2014/main" id="{251544BA-48BE-4949-AE21-7187FAA6F57C}"/>
                </a:ext>
              </a:extLst>
            </p:cNvPr>
            <p:cNvSpPr/>
            <p:nvPr/>
          </p:nvSpPr>
          <p:spPr>
            <a:xfrm>
              <a:off x="5738700" y="3830526"/>
              <a:ext cx="368530" cy="830780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B5965F1E-8068-4381-8A4B-D88AF61519AC}"/>
                </a:ext>
              </a:extLst>
            </p:cNvPr>
            <p:cNvSpPr txBox="1"/>
            <p:nvPr/>
          </p:nvSpPr>
          <p:spPr>
            <a:xfrm>
              <a:off x="6238603" y="3825554"/>
              <a:ext cx="2356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rgbClr val="FF0000"/>
                  </a:solidFill>
                </a:rPr>
                <a:t>A diferença não afeta os 2 algarismos mais significativos.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7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6291632" y="677566"/>
            <a:ext cx="2581706" cy="1176939"/>
            <a:chOff x="6291632" y="1668747"/>
            <a:chExt cx="2581706" cy="1176939"/>
          </a:xfrm>
        </p:grpSpPr>
        <p:cxnSp>
          <p:nvCxnSpPr>
            <p:cNvPr id="3" name="Conector reto 2"/>
            <p:cNvCxnSpPr/>
            <p:nvPr/>
          </p:nvCxnSpPr>
          <p:spPr>
            <a:xfrm flipH="1" flipV="1">
              <a:off x="6941838" y="1757558"/>
              <a:ext cx="1" cy="735211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to 3"/>
            <p:cNvCxnSpPr/>
            <p:nvPr/>
          </p:nvCxnSpPr>
          <p:spPr>
            <a:xfrm>
              <a:off x="6941837" y="2492769"/>
              <a:ext cx="1931501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6291632" y="1668747"/>
                  <a:ext cx="6601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1632" y="1668747"/>
                  <a:ext cx="660147" cy="338554"/>
                </a:xfrm>
                <a:prstGeom prst="rect">
                  <a:avLst/>
                </a:prstGeom>
                <a:blipFill>
                  <a:blip r:embed="rId2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8520995" y="2507132"/>
                  <a:ext cx="2754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0995" y="2507132"/>
                  <a:ext cx="275401" cy="338554"/>
                </a:xfrm>
                <a:prstGeom prst="rect">
                  <a:avLst/>
                </a:prstGeom>
                <a:blipFill>
                  <a:blip r:embed="rId3"/>
                  <a:stretch>
                    <a:fillRect r="-133333" b="-1272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ector reto 6"/>
            <p:cNvCxnSpPr/>
            <p:nvPr/>
          </p:nvCxnSpPr>
          <p:spPr>
            <a:xfrm flipV="1">
              <a:off x="6951779" y="1776854"/>
              <a:ext cx="1349788" cy="70327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o 7"/>
            <p:cNvSpPr/>
            <p:nvPr/>
          </p:nvSpPr>
          <p:spPr>
            <a:xfrm rot="1728321">
              <a:off x="7305250" y="2133108"/>
              <a:ext cx="401459" cy="363122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7729429" y="2141481"/>
                  <a:ext cx="26704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9429" y="2141481"/>
                  <a:ext cx="26704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1364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Agrupar 9"/>
            <p:cNvGrpSpPr/>
            <p:nvPr/>
          </p:nvGrpSpPr>
          <p:grpSpPr>
            <a:xfrm>
              <a:off x="6918765" y="2126248"/>
              <a:ext cx="1082835" cy="586938"/>
              <a:chOff x="6448265" y="2959537"/>
              <a:chExt cx="1082835" cy="58693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6448265" y="3340100"/>
                <a:ext cx="1082835" cy="76200"/>
              </a:xfrm>
              <a:prstGeom prst="rect">
                <a:avLst/>
              </a:prstGeom>
              <a:solidFill>
                <a:srgbClr val="7B262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38682">
                <a:off x="6647940" y="2959537"/>
                <a:ext cx="399964" cy="399963"/>
              </a:xfrm>
              <a:prstGeom prst="rect">
                <a:avLst/>
              </a:prstGeom>
            </p:spPr>
          </p:pic>
          <p:sp>
            <p:nvSpPr>
              <p:cNvPr id="13" name="Elipse 12"/>
              <p:cNvSpPr/>
              <p:nvPr/>
            </p:nvSpPr>
            <p:spPr>
              <a:xfrm>
                <a:off x="7320580" y="3416300"/>
                <a:ext cx="139603" cy="12841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6513803" y="3416300"/>
                <a:ext cx="139603" cy="13017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/>
          <p:cNvSpPr/>
          <p:nvPr/>
        </p:nvSpPr>
        <p:spPr>
          <a:xfrm>
            <a:off x="87930" y="37"/>
            <a:ext cx="4095993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Qual a distância que a carreta recua ?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18216" r="9991" b="8270"/>
          <a:stretch/>
        </p:blipFill>
        <p:spPr>
          <a:xfrm>
            <a:off x="314106" y="515664"/>
            <a:ext cx="2868844" cy="1971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760837" y="739121"/>
                <a:ext cx="2967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37" y="739121"/>
                <a:ext cx="296748" cy="276999"/>
              </a:xfrm>
              <a:prstGeom prst="rect">
                <a:avLst/>
              </a:prstGeom>
              <a:blipFill>
                <a:blip r:embed="rId7"/>
                <a:stretch>
                  <a:fillRect l="-18750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990630" y="1350447"/>
                <a:ext cx="290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630" y="1350447"/>
                <a:ext cx="290592" cy="276999"/>
              </a:xfrm>
              <a:prstGeom prst="rect">
                <a:avLst/>
              </a:prstGeom>
              <a:blipFill>
                <a:blip r:embed="rId8"/>
                <a:stretch>
                  <a:fillRect l="-19149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473776" y="523960"/>
                <a:ext cx="1191865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776" y="523960"/>
                <a:ext cx="1191865" cy="6707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AEED3D2-21E6-41B3-99D3-73DA7DDF5CBE}"/>
              </a:ext>
            </a:extLst>
          </p:cNvPr>
          <p:cNvGrpSpPr/>
          <p:nvPr/>
        </p:nvGrpSpPr>
        <p:grpSpPr>
          <a:xfrm>
            <a:off x="3462676" y="1199539"/>
            <a:ext cx="2557175" cy="762688"/>
            <a:chOff x="3462676" y="1199539"/>
            <a:chExt cx="2557175" cy="762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3462676" y="1685228"/>
                  <a:ext cx="25571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2676" y="1685228"/>
                  <a:ext cx="255717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952" r="-1667" b="-2826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aixaDeTexto 21"/>
            <p:cNvSpPr txBox="1"/>
            <p:nvPr/>
          </p:nvSpPr>
          <p:spPr>
            <a:xfrm>
              <a:off x="3473776" y="1199539"/>
              <a:ext cx="1446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Projeção em x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7A845A34-49FF-4367-B408-DEC9EDFAD828}"/>
              </a:ext>
            </a:extLst>
          </p:cNvPr>
          <p:cNvGrpSpPr/>
          <p:nvPr/>
        </p:nvGrpSpPr>
        <p:grpSpPr>
          <a:xfrm>
            <a:off x="87930" y="3311108"/>
            <a:ext cx="3774015" cy="520142"/>
            <a:chOff x="87930" y="3311108"/>
            <a:chExt cx="3774015" cy="520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87930" y="3432680"/>
                  <a:ext cx="14207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30" y="3432680"/>
                  <a:ext cx="142077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717" r="-3004" b="-1087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Seta para a Direita 27"/>
            <p:cNvSpPr/>
            <p:nvPr/>
          </p:nvSpPr>
          <p:spPr>
            <a:xfrm>
              <a:off x="1802630" y="3420031"/>
              <a:ext cx="516467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767799" y="3311108"/>
                  <a:ext cx="1094146" cy="5201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𝑐𝑥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799" y="3311108"/>
                  <a:ext cx="1094146" cy="520142"/>
                </a:xfrm>
                <a:prstGeom prst="rect">
                  <a:avLst/>
                </a:prstGeom>
                <a:blipFill>
                  <a:blip r:embed="rId12"/>
                  <a:stretch>
                    <a:fillRect b="-117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B83AEB1E-1288-4102-919E-5698D69B8728}"/>
              </a:ext>
            </a:extLst>
          </p:cNvPr>
          <p:cNvGrpSpPr/>
          <p:nvPr/>
        </p:nvGrpSpPr>
        <p:grpSpPr>
          <a:xfrm>
            <a:off x="3603711" y="2539908"/>
            <a:ext cx="4578295" cy="694120"/>
            <a:chOff x="3603711" y="2539908"/>
            <a:chExt cx="4578295" cy="694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4350488" y="2562197"/>
                  <a:ext cx="10636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0488" y="2562197"/>
                  <a:ext cx="1063625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299" r="-5172" b="-2391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Seta para a Direita 24"/>
            <p:cNvSpPr/>
            <p:nvPr/>
          </p:nvSpPr>
          <p:spPr>
            <a:xfrm>
              <a:off x="3603711" y="2539908"/>
              <a:ext cx="516467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5930492" y="2577586"/>
                  <a:ext cx="225151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0,7×10=7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0492" y="2577586"/>
                  <a:ext cx="2251514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271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CaixaDeTexto 30"/>
            <p:cNvSpPr txBox="1"/>
            <p:nvPr/>
          </p:nvSpPr>
          <p:spPr>
            <a:xfrm>
              <a:off x="6296759" y="2864696"/>
              <a:ext cx="1704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Sentido positivo</a:t>
              </a: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3B78E3A9-088F-432B-B919-273A0C01A309}"/>
              </a:ext>
            </a:extLst>
          </p:cNvPr>
          <p:cNvGrpSpPr/>
          <p:nvPr/>
        </p:nvGrpSpPr>
        <p:grpSpPr>
          <a:xfrm>
            <a:off x="4327136" y="3308287"/>
            <a:ext cx="4026906" cy="525785"/>
            <a:chOff x="4327136" y="3308287"/>
            <a:chExt cx="4026906" cy="525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4327136" y="3308287"/>
                  <a:ext cx="1587807" cy="5257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0−(−2,6) 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136" y="3308287"/>
                  <a:ext cx="1587807" cy="52578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31"/>
            <p:cNvSpPr/>
            <p:nvPr/>
          </p:nvSpPr>
          <p:spPr>
            <a:xfrm>
              <a:off x="6258158" y="3420031"/>
              <a:ext cx="516467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/>
                <p:cNvSpPr/>
                <p:nvPr/>
              </p:nvSpPr>
              <p:spPr>
                <a:xfrm>
                  <a:off x="7110625" y="3386513"/>
                  <a:ext cx="124341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=0,37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3" name="Retângulo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625" y="3386513"/>
                  <a:ext cx="124341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46CDB06E-45A6-4778-B1E9-1598FF0CECA4}"/>
              </a:ext>
            </a:extLst>
          </p:cNvPr>
          <p:cNvGrpSpPr/>
          <p:nvPr/>
        </p:nvGrpSpPr>
        <p:grpSpPr>
          <a:xfrm>
            <a:off x="0" y="4051503"/>
            <a:ext cx="9009239" cy="518604"/>
            <a:chOff x="113233" y="4051503"/>
            <a:chExt cx="8693843" cy="518604"/>
          </a:xfrm>
        </p:grpSpPr>
        <p:sp>
          <p:nvSpPr>
            <p:cNvPr id="34" name="CaixaDeTexto 33"/>
            <p:cNvSpPr txBox="1"/>
            <p:nvPr/>
          </p:nvSpPr>
          <p:spPr>
            <a:xfrm>
              <a:off x="2452044" y="4164662"/>
              <a:ext cx="15945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Deslocamento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113233" y="4051503"/>
                  <a:ext cx="2390719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b>
                        </m:sSub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33" y="4051503"/>
                  <a:ext cx="2390719" cy="51860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3603627" y="4080293"/>
                  <a:ext cx="3766726" cy="4610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=(−2,6)(0,37) 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(0,37)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3627" y="4080293"/>
                  <a:ext cx="3766726" cy="46102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7386479" y="4195440"/>
                  <a:ext cx="1420597" cy="27699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=−0,48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6479" y="4195440"/>
                  <a:ext cx="1420597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3306" r="-2066" b="-65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21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" y="24945"/>
            <a:ext cx="7906870" cy="398637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solidFill>
                  <a:srgbClr val="0070C0"/>
                </a:solidFill>
              </a:rPr>
              <a:t>Lista 4 Ex. 20. Movimento da plataforma por impulsos sucessivos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4234FD-E2E9-4C06-8950-F914B8021AF4}"/>
              </a:ext>
            </a:extLst>
          </p:cNvPr>
          <p:cNvSpPr txBox="1"/>
          <p:nvPr/>
        </p:nvSpPr>
        <p:spPr>
          <a:xfrm>
            <a:off x="262217" y="358510"/>
            <a:ext cx="8216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agão inicialmente a 45,0 m/s move-se sem atrito com os eixos</a:t>
            </a:r>
          </a:p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anhão dispara sequência de balas com 65,0 kg a 625 m/s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relação ao canhão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para a frente.</a:t>
            </a:r>
          </a:p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assa vagão + canhão + munição = 3500 kg</a:t>
            </a:r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031CF8-C31E-444E-B618-CB59ADC1C475}"/>
              </a:ext>
            </a:extLst>
          </p:cNvPr>
          <p:cNvSpPr txBox="1"/>
          <p:nvPr/>
        </p:nvSpPr>
        <p:spPr>
          <a:xfrm>
            <a:off x="262217" y="1172774"/>
            <a:ext cx="5506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pt-BR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uantas balas devem ser disparadas a fim de parar o vagão?</a:t>
            </a:r>
            <a:endParaRPr lang="pt-BR" sz="1600" b="1" dirty="0">
              <a:solidFill>
                <a:srgbClr val="0070C0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93E6765-D4D4-44AC-9848-320B705DC256}"/>
              </a:ext>
            </a:extLst>
          </p:cNvPr>
          <p:cNvGrpSpPr/>
          <p:nvPr/>
        </p:nvGrpSpPr>
        <p:grpSpPr>
          <a:xfrm>
            <a:off x="4525598" y="1646712"/>
            <a:ext cx="4482286" cy="692251"/>
            <a:chOff x="4525598" y="1646712"/>
            <a:chExt cx="4482286" cy="69225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F4E7E6D-FC7A-4FF1-A6BD-24AAD452C865}"/>
                </a:ext>
              </a:extLst>
            </p:cNvPr>
            <p:cNvSpPr/>
            <p:nvPr/>
          </p:nvSpPr>
          <p:spPr>
            <a:xfrm>
              <a:off x="7909254" y="1845926"/>
              <a:ext cx="349623" cy="33855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b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D0E835C-A9A1-4EDA-8FD2-2C5F28C46157}"/>
                </a:ext>
              </a:extLst>
            </p:cNvPr>
            <p:cNvSpPr/>
            <p:nvPr/>
          </p:nvSpPr>
          <p:spPr>
            <a:xfrm>
              <a:off x="4525598" y="1755431"/>
              <a:ext cx="2401132" cy="5835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vagão + canhão + n-1 balas</a:t>
              </a:r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9606F6D5-357A-4BBB-B6DD-1BB979000130}"/>
                </a:ext>
              </a:extLst>
            </p:cNvPr>
            <p:cNvCxnSpPr/>
            <p:nvPr/>
          </p:nvCxnSpPr>
          <p:spPr>
            <a:xfrm flipV="1">
              <a:off x="6926730" y="2057108"/>
              <a:ext cx="82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06690D25-96A5-4311-8D5F-A8B20B524AD7}"/>
                    </a:ext>
                  </a:extLst>
                </p:cNvPr>
                <p:cNvSpPr txBox="1"/>
                <p:nvPr/>
              </p:nvSpPr>
              <p:spPr>
                <a:xfrm>
                  <a:off x="7005623" y="1689951"/>
                  <a:ext cx="520655" cy="3036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06690D25-96A5-4311-8D5F-A8B20B524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623" y="1689951"/>
                  <a:ext cx="520655" cy="303673"/>
                </a:xfrm>
                <a:prstGeom prst="rect">
                  <a:avLst/>
                </a:prstGeom>
                <a:blipFill>
                  <a:blip r:embed="rId2"/>
                  <a:stretch>
                    <a:fillRect l="-5814" r="-9302" b="-2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EF87035F-32CD-435B-82C2-1E459548F80D}"/>
                </a:ext>
              </a:extLst>
            </p:cNvPr>
            <p:cNvCxnSpPr/>
            <p:nvPr/>
          </p:nvCxnSpPr>
          <p:spPr>
            <a:xfrm flipV="1">
              <a:off x="8323884" y="2021264"/>
              <a:ext cx="6840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F53A72-2E9C-4B71-BE78-E3CAA76303C1}"/>
                    </a:ext>
                  </a:extLst>
                </p:cNvPr>
                <p:cNvSpPr txBox="1"/>
                <p:nvPr/>
              </p:nvSpPr>
              <p:spPr>
                <a:xfrm>
                  <a:off x="8338623" y="1646712"/>
                  <a:ext cx="527260" cy="3036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F53A72-2E9C-4B71-BE78-E3CAA76303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8623" y="1646712"/>
                  <a:ext cx="527260" cy="303673"/>
                </a:xfrm>
                <a:prstGeom prst="rect">
                  <a:avLst/>
                </a:prstGeom>
                <a:blipFill>
                  <a:blip r:embed="rId3"/>
                  <a:stretch>
                    <a:fillRect l="-5814" r="-9302" b="-2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CAD7344-86ED-4989-87BF-2E32A47A622D}"/>
              </a:ext>
            </a:extLst>
          </p:cNvPr>
          <p:cNvGrpSpPr/>
          <p:nvPr/>
        </p:nvGrpSpPr>
        <p:grpSpPr>
          <a:xfrm>
            <a:off x="152521" y="1393648"/>
            <a:ext cx="5555272" cy="1724452"/>
            <a:chOff x="152521" y="1393648"/>
            <a:chExt cx="5555272" cy="1724452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9FDEAE8-DB35-42E6-906D-08B7302B7736}"/>
                </a:ext>
              </a:extLst>
            </p:cNvPr>
            <p:cNvSpPr/>
            <p:nvPr/>
          </p:nvSpPr>
          <p:spPr>
            <a:xfrm>
              <a:off x="152521" y="1762980"/>
              <a:ext cx="2333738" cy="5835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vagão + canhão + n balas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C68F6271-9302-4151-AEA1-DE9B6E313AAB}"/>
                </a:ext>
              </a:extLst>
            </p:cNvPr>
            <p:cNvCxnSpPr>
              <a:cxnSpLocks/>
            </p:cNvCxnSpPr>
            <p:nvPr/>
          </p:nvCxnSpPr>
          <p:spPr>
            <a:xfrm>
              <a:off x="4296340" y="1534576"/>
              <a:ext cx="0" cy="1583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0AAC69C7-BCEA-4773-B474-ACA16ED3B83E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2486259" y="2047198"/>
              <a:ext cx="1080000" cy="75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0CF1F45C-DB9C-4F14-9CB2-43304C35FF39}"/>
                    </a:ext>
                  </a:extLst>
                </p:cNvPr>
                <p:cNvSpPr txBox="1"/>
                <p:nvPr/>
              </p:nvSpPr>
              <p:spPr>
                <a:xfrm>
                  <a:off x="2660721" y="1694089"/>
                  <a:ext cx="510396" cy="3036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0CF1F45C-DB9C-4F14-9CB2-43304C35F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721" y="1694089"/>
                  <a:ext cx="510396" cy="303673"/>
                </a:xfrm>
                <a:prstGeom prst="rect">
                  <a:avLst/>
                </a:prstGeom>
                <a:blipFill>
                  <a:blip r:embed="rId4"/>
                  <a:stretch>
                    <a:fillRect l="-5952" r="-9524" b="-26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A16897DD-636F-4549-8751-C204E1E2C3C1}"/>
                </a:ext>
              </a:extLst>
            </p:cNvPr>
            <p:cNvSpPr txBox="1"/>
            <p:nvPr/>
          </p:nvSpPr>
          <p:spPr>
            <a:xfrm>
              <a:off x="2884887" y="1393648"/>
              <a:ext cx="282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a</a:t>
              </a:r>
              <a:r>
                <a:rPr lang="pt-BR" dirty="0"/>
                <a:t>ntes			</a:t>
              </a:r>
              <a:r>
                <a:rPr lang="pt-BR" b="1" i="1" dirty="0"/>
                <a:t>d</a:t>
              </a:r>
              <a:r>
                <a:rPr lang="pt-BR" dirty="0"/>
                <a:t>epois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B449BE4-DECB-4445-BA38-E89FB9A56E46}"/>
              </a:ext>
            </a:extLst>
          </p:cNvPr>
          <p:cNvGrpSpPr/>
          <p:nvPr/>
        </p:nvGrpSpPr>
        <p:grpSpPr>
          <a:xfrm>
            <a:off x="262217" y="2420096"/>
            <a:ext cx="8745667" cy="276999"/>
            <a:chOff x="262217" y="2420096"/>
            <a:chExt cx="8745667" cy="276999"/>
          </a:xfrm>
        </p:grpSpPr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B832A3C5-11CC-4C52-9241-4E5D65F47685}"/>
                </a:ext>
              </a:extLst>
            </p:cNvPr>
            <p:cNvCxnSpPr/>
            <p:nvPr/>
          </p:nvCxnSpPr>
          <p:spPr>
            <a:xfrm>
              <a:off x="262217" y="2458534"/>
              <a:ext cx="87456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28D93877-02FF-4D89-9119-EC68312FEE74}"/>
                    </a:ext>
                  </a:extLst>
                </p:cNvPr>
                <p:cNvSpPr txBox="1"/>
                <p:nvPr/>
              </p:nvSpPr>
              <p:spPr>
                <a:xfrm>
                  <a:off x="8574224" y="2420096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28D93877-02FF-4D89-9119-EC68312FE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4224" y="2420096"/>
                  <a:ext cx="18331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3C7EA43B-DA08-4FD6-87F8-3A2A9268B115}"/>
              </a:ext>
            </a:extLst>
          </p:cNvPr>
          <p:cNvGrpSpPr/>
          <p:nvPr/>
        </p:nvGrpSpPr>
        <p:grpSpPr>
          <a:xfrm>
            <a:off x="159866" y="2561525"/>
            <a:ext cx="6336478" cy="338554"/>
            <a:chOff x="159866" y="2803349"/>
            <a:chExt cx="6336478" cy="338554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4A53B7C6-4CEF-41FE-9B76-6FA510C69104}"/>
                </a:ext>
              </a:extLst>
            </p:cNvPr>
            <p:cNvSpPr txBox="1"/>
            <p:nvPr/>
          </p:nvSpPr>
          <p:spPr>
            <a:xfrm>
              <a:off x="159866" y="2803349"/>
              <a:ext cx="23263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Quant. de movimento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44BAB56E-2F3F-4999-A99D-E9494A324A4A}"/>
                    </a:ext>
                  </a:extLst>
                </p:cNvPr>
                <p:cNvSpPr txBox="1"/>
                <p:nvPr/>
              </p:nvSpPr>
              <p:spPr>
                <a:xfrm>
                  <a:off x="2486260" y="2828837"/>
                  <a:ext cx="1424429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44BAB56E-2F3F-4999-A99D-E9494A324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260" y="2828837"/>
                  <a:ext cx="1424429" cy="269946"/>
                </a:xfrm>
                <a:prstGeom prst="rect">
                  <a:avLst/>
                </a:prstGeom>
                <a:blipFill>
                  <a:blip r:embed="rId6"/>
                  <a:stretch>
                    <a:fillRect r="-1709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1926924A-DA20-4C37-96C4-61C9DE246942}"/>
                    </a:ext>
                  </a:extLst>
                </p:cNvPr>
                <p:cNvSpPr txBox="1"/>
                <p:nvPr/>
              </p:nvSpPr>
              <p:spPr>
                <a:xfrm>
                  <a:off x="4451090" y="2837653"/>
                  <a:ext cx="2045254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1926924A-DA20-4C37-96C4-61C9DE246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090" y="2837653"/>
                  <a:ext cx="2045254" cy="269946"/>
                </a:xfrm>
                <a:prstGeom prst="rect">
                  <a:avLst/>
                </a:prstGeom>
                <a:blipFill>
                  <a:blip r:embed="rId7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A082F35-F433-436F-A0E0-C53222F0D165}"/>
              </a:ext>
            </a:extLst>
          </p:cNvPr>
          <p:cNvGrpSpPr/>
          <p:nvPr/>
        </p:nvGrpSpPr>
        <p:grpSpPr>
          <a:xfrm>
            <a:off x="6178626" y="978186"/>
            <a:ext cx="2290857" cy="514408"/>
            <a:chOff x="6178626" y="978186"/>
            <a:chExt cx="2290857" cy="5144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Balão de Fala: Retângulo com Cantos Arredondados 31">
                  <a:extLst>
                    <a:ext uri="{FF2B5EF4-FFF2-40B4-BE49-F238E27FC236}">
                      <a16:creationId xmlns:a16="http://schemas.microsoft.com/office/drawing/2014/main" id="{1927EC33-F17E-46C2-9DBA-854A02AB4784}"/>
                    </a:ext>
                  </a:extLst>
                </p:cNvPr>
                <p:cNvSpPr/>
                <p:nvPr/>
              </p:nvSpPr>
              <p:spPr>
                <a:xfrm>
                  <a:off x="6178626" y="978186"/>
                  <a:ext cx="517000" cy="474510"/>
                </a:xfrm>
                <a:prstGeom prst="wedgeRoundRectCallout">
                  <a:avLst>
                    <a:gd name="adj1" fmla="val -41297"/>
                    <a:gd name="adj2" fmla="val 130982"/>
                    <a:gd name="adj3" fmla="val 16667"/>
                  </a:avLst>
                </a:prstGeom>
                <a:solidFill>
                  <a:schemeClr val="accent2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2" name="Balão de Fala: Retângulo com Cantos Arredondados 31">
                  <a:extLst>
                    <a:ext uri="{FF2B5EF4-FFF2-40B4-BE49-F238E27FC236}">
                      <a16:creationId xmlns:a16="http://schemas.microsoft.com/office/drawing/2014/main" id="{1927EC33-F17E-46C2-9DBA-854A02AB47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626" y="978186"/>
                  <a:ext cx="517000" cy="474510"/>
                </a:xfrm>
                <a:prstGeom prst="wedgeRoundRectCallout">
                  <a:avLst>
                    <a:gd name="adj1" fmla="val -41297"/>
                    <a:gd name="adj2" fmla="val 130982"/>
                    <a:gd name="adj3" fmla="val 16667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Balão de Fala: Retângulo com Cantos Arredondados 33">
                  <a:extLst>
                    <a:ext uri="{FF2B5EF4-FFF2-40B4-BE49-F238E27FC236}">
                      <a16:creationId xmlns:a16="http://schemas.microsoft.com/office/drawing/2014/main" id="{9265D1A6-2840-4356-8627-C32A97FBC45E}"/>
                    </a:ext>
                  </a:extLst>
                </p:cNvPr>
                <p:cNvSpPr/>
                <p:nvPr/>
              </p:nvSpPr>
              <p:spPr>
                <a:xfrm>
                  <a:off x="7952483" y="1018084"/>
                  <a:ext cx="517000" cy="474510"/>
                </a:xfrm>
                <a:prstGeom prst="wedgeRoundRectCallout">
                  <a:avLst>
                    <a:gd name="adj1" fmla="val -12063"/>
                    <a:gd name="adj2" fmla="val 119834"/>
                    <a:gd name="adj3" fmla="val 16667"/>
                  </a:avLst>
                </a:prstGeom>
                <a:solidFill>
                  <a:schemeClr val="accent2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Balão de Fala: Retângulo com Cantos Arredondados 33">
                  <a:extLst>
                    <a:ext uri="{FF2B5EF4-FFF2-40B4-BE49-F238E27FC236}">
                      <a16:creationId xmlns:a16="http://schemas.microsoft.com/office/drawing/2014/main" id="{9265D1A6-2840-4356-8627-C32A97FBC4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2483" y="1018084"/>
                  <a:ext cx="517000" cy="474510"/>
                </a:xfrm>
                <a:prstGeom prst="wedgeRoundRectCallout">
                  <a:avLst>
                    <a:gd name="adj1" fmla="val -12063"/>
                    <a:gd name="adj2" fmla="val 119834"/>
                    <a:gd name="adj3" fmla="val 16667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52CA2720-DB2B-4CE5-BB61-9C38D50FF18D}"/>
                </a:ext>
              </a:extLst>
            </p:cNvPr>
            <p:cNvSpPr txBox="1"/>
            <p:nvPr/>
          </p:nvSpPr>
          <p:spPr>
            <a:xfrm>
              <a:off x="6863714" y="1018084"/>
              <a:ext cx="989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massas</a:t>
              </a: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5482EF0-7AFE-4E3D-82A3-3FAF492E27D3}"/>
              </a:ext>
            </a:extLst>
          </p:cNvPr>
          <p:cNvSpPr txBox="1"/>
          <p:nvPr/>
        </p:nvSpPr>
        <p:spPr>
          <a:xfrm>
            <a:off x="154504" y="2969798"/>
            <a:ext cx="784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Sem </a:t>
            </a:r>
            <a:r>
              <a:rPr lang="pt-BR" sz="1600" dirty="0" err="1"/>
              <a:t>atrito</a:t>
            </a:r>
            <a:r>
              <a:rPr lang="pt-BR" sz="1600" dirty="0" err="1">
                <a:sym typeface="Wingdings" panose="05000000000000000000" pitchFamily="2" charset="2"/>
              </a:rPr>
              <a:t>força</a:t>
            </a:r>
            <a:r>
              <a:rPr lang="pt-BR" sz="1600" dirty="0">
                <a:sym typeface="Wingdings" panose="05000000000000000000" pitchFamily="2" charset="2"/>
              </a:rPr>
              <a:t> resultante externa nula  quantidade de movimento conserva</a:t>
            </a:r>
            <a:endParaRPr lang="pt-BR" sz="1600" dirty="0"/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3F3B5189-FFE3-4DAC-9DF6-A2746B337055}"/>
              </a:ext>
            </a:extLst>
          </p:cNvPr>
          <p:cNvGrpSpPr/>
          <p:nvPr/>
        </p:nvGrpSpPr>
        <p:grpSpPr>
          <a:xfrm>
            <a:off x="177195" y="3354088"/>
            <a:ext cx="8830689" cy="278762"/>
            <a:chOff x="177195" y="3354088"/>
            <a:chExt cx="8830689" cy="2787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84CDEE8-A6DE-4CA2-8BA3-77DEF3BF35DA}"/>
                    </a:ext>
                  </a:extLst>
                </p:cNvPr>
                <p:cNvSpPr txBox="1"/>
                <p:nvPr/>
              </p:nvSpPr>
              <p:spPr>
                <a:xfrm>
                  <a:off x="177195" y="3354088"/>
                  <a:ext cx="3403752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84CDEE8-A6DE-4CA2-8BA3-77DEF3BF35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95" y="3354088"/>
                  <a:ext cx="3403752" cy="269946"/>
                </a:xfrm>
                <a:prstGeom prst="rect">
                  <a:avLst/>
                </a:prstGeom>
                <a:blipFill>
                  <a:blip r:embed="rId10"/>
                  <a:stretch>
                    <a:fillRect b="-272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C775180B-AE1C-4419-A941-B4F849A9B8CD}"/>
                    </a:ext>
                  </a:extLst>
                </p:cNvPr>
                <p:cNvSpPr txBox="1"/>
                <p:nvPr/>
              </p:nvSpPr>
              <p:spPr>
                <a:xfrm>
                  <a:off x="4427107" y="3362904"/>
                  <a:ext cx="4580777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pt-BR" sz="1600" dirty="0"/>
                    <a:t>Porém o dado do problema é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C775180B-AE1C-4419-A941-B4F849A9B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107" y="3362904"/>
                  <a:ext cx="4580777" cy="269946"/>
                </a:xfrm>
                <a:prstGeom prst="rect">
                  <a:avLst/>
                </a:prstGeom>
                <a:blipFill>
                  <a:blip r:embed="rId11"/>
                  <a:stretch>
                    <a:fillRect l="-2660" t="-25000" b="-3636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9C655E7D-F6B5-4169-BD3C-8B8CFC86279E}"/>
                  </a:ext>
                </a:extLst>
              </p:cNvPr>
              <p:cNvSpPr txBox="1"/>
              <p:nvPr/>
            </p:nvSpPr>
            <p:spPr>
              <a:xfrm>
                <a:off x="177195" y="3694331"/>
                <a:ext cx="7906871" cy="362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/>
                  <a:t>Transformamos a velocidade relativa para o referencial solo: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9C655E7D-F6B5-4169-BD3C-8B8CFC862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95" y="3694331"/>
                <a:ext cx="7906871" cy="362279"/>
              </a:xfrm>
              <a:prstGeom prst="rect">
                <a:avLst/>
              </a:prstGeom>
              <a:blipFill>
                <a:blip r:embed="rId12"/>
                <a:stretch>
                  <a:fillRect l="-386" t="-3390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96D851C5-656D-4D74-8B47-2F34F681E989}"/>
                  </a:ext>
                </a:extLst>
              </p:cNvPr>
              <p:cNvSpPr txBox="1"/>
              <p:nvPr/>
            </p:nvSpPr>
            <p:spPr>
              <a:xfrm>
                <a:off x="252422" y="4007881"/>
                <a:ext cx="7017114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:endParaRPr lang="pt-BR" sz="1600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96D851C5-656D-4D74-8B47-2F34F681E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22" y="4007881"/>
                <a:ext cx="7017114" cy="269946"/>
              </a:xfrm>
              <a:prstGeom prst="rect">
                <a:avLst/>
              </a:prstGeom>
              <a:blipFill>
                <a:blip r:embed="rId13"/>
                <a:stretch>
                  <a:fillRect t="-22222" r="-694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A1CAD1B-26F4-4706-BCB7-4A7205FDDFBD}"/>
                  </a:ext>
                </a:extLst>
              </p:cNvPr>
              <p:cNvSpPr txBox="1"/>
              <p:nvPr/>
            </p:nvSpPr>
            <p:spPr>
              <a:xfrm>
                <a:off x="5431069" y="4269565"/>
                <a:ext cx="2796404" cy="55560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A1CAD1B-26F4-4706-BCB7-4A7205FD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069" y="4269565"/>
                <a:ext cx="2796404" cy="5556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16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  <p:bldP spid="49" grpId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0" y="6768"/>
            <a:ext cx="7906870" cy="398637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solidFill>
                  <a:srgbClr val="0070C0"/>
                </a:solidFill>
              </a:rPr>
              <a:t>Lista 4 Ex. 20. Movimento da plataforma por impulsos sucessivos - final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4234FD-E2E9-4C06-8950-F914B8021AF4}"/>
              </a:ext>
            </a:extLst>
          </p:cNvPr>
          <p:cNvSpPr txBox="1"/>
          <p:nvPr/>
        </p:nvSpPr>
        <p:spPr>
          <a:xfrm>
            <a:off x="262217" y="358510"/>
            <a:ext cx="8216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agão inicialmente a 45,0 m/s move-se sem atrito com os eixos</a:t>
            </a:r>
          </a:p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anhão dispara sequencia de balas com 65,0 kg a 625 m/s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relação ao canhão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para a frente.</a:t>
            </a:r>
          </a:p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assa vagão + canhão + munição = 3500 kg</a:t>
            </a:r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031CF8-C31E-444E-B618-CB59ADC1C475}"/>
              </a:ext>
            </a:extLst>
          </p:cNvPr>
          <p:cNvSpPr txBox="1"/>
          <p:nvPr/>
        </p:nvSpPr>
        <p:spPr>
          <a:xfrm>
            <a:off x="262217" y="1172774"/>
            <a:ext cx="5506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pt-BR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uantas balas devem ser disparadas a fim de parar o vagão?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9FDEAE8-DB35-42E6-906D-08B7302B7736}"/>
              </a:ext>
            </a:extLst>
          </p:cNvPr>
          <p:cNvSpPr/>
          <p:nvPr/>
        </p:nvSpPr>
        <p:spPr>
          <a:xfrm>
            <a:off x="152521" y="1762980"/>
            <a:ext cx="2333738" cy="5835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vagão + canhão + n balas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F4E7E6D-FC7A-4FF1-A6BD-24AAD452C865}"/>
              </a:ext>
            </a:extLst>
          </p:cNvPr>
          <p:cNvSpPr/>
          <p:nvPr/>
        </p:nvSpPr>
        <p:spPr>
          <a:xfrm>
            <a:off x="7948100" y="1845926"/>
            <a:ext cx="349623" cy="338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D0E835C-A9A1-4EDA-8FD2-2C5F28C46157}"/>
              </a:ext>
            </a:extLst>
          </p:cNvPr>
          <p:cNvSpPr/>
          <p:nvPr/>
        </p:nvSpPr>
        <p:spPr>
          <a:xfrm>
            <a:off x="4564444" y="1755431"/>
            <a:ext cx="2401132" cy="5835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vagão + canhão + n-1 balas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68F6271-9302-4151-AEA1-DE9B6E313AAB}"/>
              </a:ext>
            </a:extLst>
          </p:cNvPr>
          <p:cNvCxnSpPr>
            <a:cxnSpLocks/>
          </p:cNvCxnSpPr>
          <p:nvPr/>
        </p:nvCxnSpPr>
        <p:spPr>
          <a:xfrm>
            <a:off x="4296340" y="1534576"/>
            <a:ext cx="0" cy="86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0AAC69C7-BCEA-4773-B474-ACA16ED3B83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486259" y="2047198"/>
            <a:ext cx="1080000" cy="75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CF1F45C-DB9C-4F14-9CB2-43304C35FF39}"/>
                  </a:ext>
                </a:extLst>
              </p:cNvPr>
              <p:cNvSpPr txBox="1"/>
              <p:nvPr/>
            </p:nvSpPr>
            <p:spPr>
              <a:xfrm>
                <a:off x="2660721" y="1694089"/>
                <a:ext cx="510396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CF1F45C-DB9C-4F14-9CB2-43304C35F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21" y="1694089"/>
                <a:ext cx="510396" cy="303673"/>
              </a:xfrm>
              <a:prstGeom prst="rect">
                <a:avLst/>
              </a:prstGeom>
              <a:blipFill>
                <a:blip r:embed="rId2"/>
                <a:stretch>
                  <a:fillRect l="-5952" r="-9524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606F6D5-357A-4BBB-B6DD-1BB979000130}"/>
              </a:ext>
            </a:extLst>
          </p:cNvPr>
          <p:cNvCxnSpPr/>
          <p:nvPr/>
        </p:nvCxnSpPr>
        <p:spPr>
          <a:xfrm flipV="1">
            <a:off x="6965576" y="2057108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6690D25-96A5-4311-8D5F-A8B20B524AD7}"/>
                  </a:ext>
                </a:extLst>
              </p:cNvPr>
              <p:cNvSpPr txBox="1"/>
              <p:nvPr/>
            </p:nvSpPr>
            <p:spPr>
              <a:xfrm>
                <a:off x="7044469" y="1689951"/>
                <a:ext cx="520655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6690D25-96A5-4311-8D5F-A8B20B524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469" y="1689951"/>
                <a:ext cx="520655" cy="303673"/>
              </a:xfrm>
              <a:prstGeom prst="rect">
                <a:avLst/>
              </a:prstGeom>
              <a:blipFill>
                <a:blip r:embed="rId3"/>
                <a:stretch>
                  <a:fillRect l="-5882" r="-941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EF87035F-32CD-435B-82C2-1E459548F80D}"/>
              </a:ext>
            </a:extLst>
          </p:cNvPr>
          <p:cNvCxnSpPr/>
          <p:nvPr/>
        </p:nvCxnSpPr>
        <p:spPr>
          <a:xfrm flipV="1">
            <a:off x="8323884" y="2021264"/>
            <a:ext cx="684000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EF53A72-2E9C-4B71-BE78-E3CAA76303C1}"/>
                  </a:ext>
                </a:extLst>
              </p:cNvPr>
              <p:cNvSpPr txBox="1"/>
              <p:nvPr/>
            </p:nvSpPr>
            <p:spPr>
              <a:xfrm>
                <a:off x="8338623" y="1646712"/>
                <a:ext cx="527260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EF53A72-2E9C-4B71-BE78-E3CAA7630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623" y="1646712"/>
                <a:ext cx="527260" cy="303673"/>
              </a:xfrm>
              <a:prstGeom prst="rect">
                <a:avLst/>
              </a:prstGeom>
              <a:blipFill>
                <a:blip r:embed="rId4"/>
                <a:stretch>
                  <a:fillRect l="-5814" r="-930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>
            <a:extLst>
              <a:ext uri="{FF2B5EF4-FFF2-40B4-BE49-F238E27FC236}">
                <a16:creationId xmlns:a16="http://schemas.microsoft.com/office/drawing/2014/main" id="{A16897DD-636F-4549-8751-C204E1E2C3C1}"/>
              </a:ext>
            </a:extLst>
          </p:cNvPr>
          <p:cNvSpPr txBox="1"/>
          <p:nvPr/>
        </p:nvSpPr>
        <p:spPr>
          <a:xfrm>
            <a:off x="2884887" y="1393648"/>
            <a:ext cx="282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			depois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B832A3C5-11CC-4C52-9241-4E5D65F47685}"/>
              </a:ext>
            </a:extLst>
          </p:cNvPr>
          <p:cNvCxnSpPr/>
          <p:nvPr/>
        </p:nvCxnSpPr>
        <p:spPr>
          <a:xfrm>
            <a:off x="262217" y="2458534"/>
            <a:ext cx="8745667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28D93877-02FF-4D89-9119-EC68312FEE74}"/>
                  </a:ext>
                </a:extLst>
              </p:cNvPr>
              <p:cNvSpPr txBox="1"/>
              <p:nvPr/>
            </p:nvSpPr>
            <p:spPr>
              <a:xfrm>
                <a:off x="8574224" y="2420096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28D93877-02FF-4D89-9119-EC68312FE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224" y="2420096"/>
                <a:ext cx="183319" cy="276999"/>
              </a:xfrm>
              <a:prstGeom prst="rect">
                <a:avLst/>
              </a:prstGeom>
              <a:blipFill>
                <a:blip r:embed="rId5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Balão de Fala: Retângulo com Cantos Arredondados 31">
                <a:extLst>
                  <a:ext uri="{FF2B5EF4-FFF2-40B4-BE49-F238E27FC236}">
                    <a16:creationId xmlns:a16="http://schemas.microsoft.com/office/drawing/2014/main" id="{1927EC33-F17E-46C2-9DBA-854A02AB4784}"/>
                  </a:ext>
                </a:extLst>
              </p:cNvPr>
              <p:cNvSpPr/>
              <p:nvPr/>
            </p:nvSpPr>
            <p:spPr>
              <a:xfrm>
                <a:off x="6178626" y="978186"/>
                <a:ext cx="517000" cy="474510"/>
              </a:xfrm>
              <a:prstGeom prst="wedgeRoundRectCallout">
                <a:avLst>
                  <a:gd name="adj1" fmla="val -41297"/>
                  <a:gd name="adj2" fmla="val 130982"/>
                  <a:gd name="adj3" fmla="val 16667"/>
                </a:avLst>
              </a:prstGeom>
              <a:solidFill>
                <a:schemeClr val="accent2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Balão de Fala: Retângulo com Cantos Arredondados 31">
                <a:extLst>
                  <a:ext uri="{FF2B5EF4-FFF2-40B4-BE49-F238E27FC236}">
                    <a16:creationId xmlns:a16="http://schemas.microsoft.com/office/drawing/2014/main" id="{1927EC33-F17E-46C2-9DBA-854A02AB4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626" y="978186"/>
                <a:ext cx="517000" cy="474510"/>
              </a:xfrm>
              <a:prstGeom prst="wedgeRoundRectCallout">
                <a:avLst>
                  <a:gd name="adj1" fmla="val -41297"/>
                  <a:gd name="adj2" fmla="val 1309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alão de Fala: Retângulo com Cantos Arredondados 33">
                <a:extLst>
                  <a:ext uri="{FF2B5EF4-FFF2-40B4-BE49-F238E27FC236}">
                    <a16:creationId xmlns:a16="http://schemas.microsoft.com/office/drawing/2014/main" id="{9265D1A6-2840-4356-8627-C32A97FBC45E}"/>
                  </a:ext>
                </a:extLst>
              </p:cNvPr>
              <p:cNvSpPr/>
              <p:nvPr/>
            </p:nvSpPr>
            <p:spPr>
              <a:xfrm>
                <a:off x="7952483" y="1018084"/>
                <a:ext cx="517000" cy="474510"/>
              </a:xfrm>
              <a:prstGeom prst="wedgeRoundRectCallout">
                <a:avLst>
                  <a:gd name="adj1" fmla="val -12063"/>
                  <a:gd name="adj2" fmla="val 119834"/>
                  <a:gd name="adj3" fmla="val 16667"/>
                </a:avLst>
              </a:prstGeom>
              <a:solidFill>
                <a:schemeClr val="accent2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Balão de Fala: Retângulo com Cantos Arredondados 33">
                <a:extLst>
                  <a:ext uri="{FF2B5EF4-FFF2-40B4-BE49-F238E27FC236}">
                    <a16:creationId xmlns:a16="http://schemas.microsoft.com/office/drawing/2014/main" id="{9265D1A6-2840-4356-8627-C32A97FBC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483" y="1018084"/>
                <a:ext cx="517000" cy="474510"/>
              </a:xfrm>
              <a:prstGeom prst="wedgeRoundRectCallout">
                <a:avLst>
                  <a:gd name="adj1" fmla="val -12063"/>
                  <a:gd name="adj2" fmla="val 11983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52CA2720-DB2B-4CE5-BB61-9C38D50FF18D}"/>
              </a:ext>
            </a:extLst>
          </p:cNvPr>
          <p:cNvSpPr txBox="1"/>
          <p:nvPr/>
        </p:nvSpPr>
        <p:spPr>
          <a:xfrm>
            <a:off x="6863714" y="1018084"/>
            <a:ext cx="98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massas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A1CAD1B-26F4-4706-BCB7-4A7205FDDFBD}"/>
                  </a:ext>
                </a:extLst>
              </p:cNvPr>
              <p:cNvSpPr txBox="1"/>
              <p:nvPr/>
            </p:nvSpPr>
            <p:spPr>
              <a:xfrm>
                <a:off x="42927" y="2582159"/>
                <a:ext cx="2796404" cy="55560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A1CAD1B-26F4-4706-BCB7-4A7205FD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7" y="2582159"/>
                <a:ext cx="2796404" cy="5556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C43ED10-0DBE-4B4E-A25F-25200532B22B}"/>
                  </a:ext>
                </a:extLst>
              </p:cNvPr>
              <p:cNvSpPr txBox="1"/>
              <p:nvPr/>
            </p:nvSpPr>
            <p:spPr>
              <a:xfrm>
                <a:off x="2915919" y="2546252"/>
                <a:ext cx="6091965" cy="608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Esta é uma </a:t>
                </a:r>
                <a:r>
                  <a:rPr lang="pt-BR" sz="1600" dirty="0">
                    <a:solidFill>
                      <a:srgbClr val="FF0000"/>
                    </a:solidFill>
                  </a:rPr>
                  <a:t>fórmula de recorrência</a:t>
                </a:r>
                <a:r>
                  <a:rPr lang="pt-BR" sz="1600" dirty="0"/>
                  <a:t>, em que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=625</m:t>
                    </m:r>
                  </m:oMath>
                </a14:m>
                <a:r>
                  <a:rPr lang="pt-BR" sz="1600" dirty="0"/>
                  <a:t> m/s em qualquer tiro, e a massa depois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C43ED10-0DBE-4B4E-A25F-25200532B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19" y="2546252"/>
                <a:ext cx="6091965" cy="608500"/>
              </a:xfrm>
              <a:prstGeom prst="rect">
                <a:avLst/>
              </a:prstGeom>
              <a:blipFill>
                <a:blip r:embed="rId9"/>
                <a:stretch>
                  <a:fillRect l="-500" t="-3000" b="-9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alão de Fala: Retângulo com Cantos Arredondados 4">
                <a:extLst>
                  <a:ext uri="{FF2B5EF4-FFF2-40B4-BE49-F238E27FC236}">
                    <a16:creationId xmlns:a16="http://schemas.microsoft.com/office/drawing/2014/main" id="{EC4176E1-8E2F-4622-8AFA-FC0729AAE95E}"/>
                  </a:ext>
                </a:extLst>
              </p:cNvPr>
              <p:cNvSpPr/>
              <p:nvPr/>
            </p:nvSpPr>
            <p:spPr>
              <a:xfrm>
                <a:off x="1319390" y="909533"/>
                <a:ext cx="517000" cy="474510"/>
              </a:xfrm>
              <a:prstGeom prst="wedgeRoundRectCallout">
                <a:avLst>
                  <a:gd name="adj1" fmla="val -41297"/>
                  <a:gd name="adj2" fmla="val 130982"/>
                  <a:gd name="adj3" fmla="val 16667"/>
                </a:avLst>
              </a:prstGeom>
              <a:solidFill>
                <a:schemeClr val="accent2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Balão de Fala: Retângulo com Cantos Arredondados 4">
                <a:extLst>
                  <a:ext uri="{FF2B5EF4-FFF2-40B4-BE49-F238E27FC236}">
                    <a16:creationId xmlns:a16="http://schemas.microsoft.com/office/drawing/2014/main" id="{EC4176E1-8E2F-4622-8AFA-FC0729AAE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390" y="909533"/>
                <a:ext cx="517000" cy="474510"/>
              </a:xfrm>
              <a:prstGeom prst="wedgeRoundRectCallout">
                <a:avLst>
                  <a:gd name="adj1" fmla="val -41297"/>
                  <a:gd name="adj2" fmla="val 130982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A5EBA38B-14F0-4B23-8629-4F9E07D75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844483"/>
              </p:ext>
            </p:extLst>
          </p:nvPr>
        </p:nvGraphicFramePr>
        <p:xfrm>
          <a:off x="262217" y="3156167"/>
          <a:ext cx="321310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val="35478542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49057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669358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82074448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636866124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M (kg)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v</a:t>
                      </a:r>
                      <a:r>
                        <a:rPr lang="pt-BR" sz="1600" u="none" strike="noStrike" baseline="-25000">
                          <a:effectLst/>
                        </a:rPr>
                        <a:t>v(s)</a:t>
                      </a:r>
                      <a:r>
                        <a:rPr lang="pt-BR" sz="1600" u="none" strike="noStrike">
                          <a:effectLst/>
                        </a:rPr>
                        <a:t>(m/s)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m</a:t>
                      </a:r>
                      <a:r>
                        <a:rPr lang="pt-BR" sz="1600" u="none" strike="noStrike" baseline="-25000">
                          <a:effectLst/>
                        </a:rPr>
                        <a:t>b</a:t>
                      </a:r>
                      <a:r>
                        <a:rPr lang="pt-BR" sz="1600" u="none" strike="noStrike">
                          <a:effectLst/>
                        </a:rPr>
                        <a:t> (kg)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v</a:t>
                      </a:r>
                      <a:r>
                        <a:rPr lang="pt-BR" sz="1600" u="none" strike="noStrike" baseline="-25000">
                          <a:effectLst/>
                        </a:rPr>
                        <a:t>b(v)</a:t>
                      </a:r>
                      <a:r>
                        <a:rPr lang="pt-BR" sz="1600" u="none" strike="noStrike">
                          <a:effectLst/>
                        </a:rPr>
                        <a:t>(m/s)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032981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45,0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625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107704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3435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33,4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471314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3370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21,6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759373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3305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9,5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122297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3240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-2,8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9817031"/>
                  </a:ext>
                </a:extLst>
              </a:tr>
            </a:tbl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id="{0EED03FB-256E-479F-AA77-4EC6504710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5533" y="3090303"/>
            <a:ext cx="3133166" cy="107576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1A575B4-CC77-4E96-A202-E0008EFAF3E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0679" b="5950"/>
          <a:stretch/>
        </p:blipFill>
        <p:spPr>
          <a:xfrm>
            <a:off x="4210341" y="4244660"/>
            <a:ext cx="3213100" cy="5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5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CF027-2A06-4C00-AF65-0E9E817D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734"/>
            <a:ext cx="8229600" cy="317955"/>
          </a:xfrm>
        </p:spPr>
        <p:txBody>
          <a:bodyPr>
            <a:normAutofit fontScale="90000"/>
          </a:bodyPr>
          <a:lstStyle/>
          <a:p>
            <a:r>
              <a:rPr lang="pt-BR" sz="2000" dirty="0"/>
              <a:t>Ex. 20. Movimento da plataforma por impulsos sucessivos - extras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987363-0136-44F4-AA81-90C1AA97B09D}"/>
              </a:ext>
            </a:extLst>
          </p:cNvPr>
          <p:cNvSpPr txBox="1"/>
          <p:nvPr/>
        </p:nvSpPr>
        <p:spPr>
          <a:xfrm>
            <a:off x="193469" y="503172"/>
            <a:ext cx="6341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 todos os 4 projéteis fossem lançados ao mesmo tempo?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F500008-8BC8-4B92-96C4-559B2A2B09D5}"/>
              </a:ext>
            </a:extLst>
          </p:cNvPr>
          <p:cNvGrpSpPr/>
          <p:nvPr/>
        </p:nvGrpSpPr>
        <p:grpSpPr>
          <a:xfrm>
            <a:off x="289113" y="835813"/>
            <a:ext cx="7694083" cy="914479"/>
            <a:chOff x="289113" y="835813"/>
            <a:chExt cx="7694083" cy="914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487B32D5-FC5E-48E7-8511-A1DEA13B3A8D}"/>
                    </a:ext>
                  </a:extLst>
                </p:cNvPr>
                <p:cNvSpPr txBox="1"/>
                <p:nvPr/>
              </p:nvSpPr>
              <p:spPr>
                <a:xfrm>
                  <a:off x="289113" y="1015252"/>
                  <a:ext cx="2796404" cy="55560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487B32D5-FC5E-48E7-8511-A1DEA13B3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113" y="1015252"/>
                  <a:ext cx="2796404" cy="55560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A6904447-8BB7-4F70-9D8E-FC4A7E06FCDE}"/>
                    </a:ext>
                  </a:extLst>
                </p:cNvPr>
                <p:cNvSpPr txBox="1"/>
                <p:nvPr/>
              </p:nvSpPr>
              <p:spPr>
                <a:xfrm>
                  <a:off x="3085517" y="1108386"/>
                  <a:ext cx="19216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com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=260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kg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A6904447-8BB7-4F70-9D8E-FC4A7E06F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5517" y="1108386"/>
                  <a:ext cx="192161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540" t="-10000" r="-317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CDD4F9C-F115-40E7-B90E-6FEFE1CD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7345" y="835813"/>
              <a:ext cx="2895851" cy="914479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95B83E-91D3-46DB-8765-D1506EA59E69}"/>
              </a:ext>
            </a:extLst>
          </p:cNvPr>
          <p:cNvSpPr txBox="1"/>
          <p:nvPr/>
        </p:nvSpPr>
        <p:spPr>
          <a:xfrm>
            <a:off x="289113" y="1804003"/>
            <a:ext cx="777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recuo é menor – o impulso acelera uma massa maior, 3500 kg !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8060731-8AC9-43FB-AE92-A32454A0877A}"/>
              </a:ext>
            </a:extLst>
          </p:cNvPr>
          <p:cNvGrpSpPr/>
          <p:nvPr/>
        </p:nvGrpSpPr>
        <p:grpSpPr>
          <a:xfrm>
            <a:off x="103106" y="2343645"/>
            <a:ext cx="8804550" cy="338554"/>
            <a:chOff x="93548" y="2615559"/>
            <a:chExt cx="8804550" cy="338554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FE3872F1-680E-416B-B24D-B143C78E4D34}"/>
                </a:ext>
              </a:extLst>
            </p:cNvPr>
            <p:cNvSpPr txBox="1"/>
            <p:nvPr/>
          </p:nvSpPr>
          <p:spPr>
            <a:xfrm>
              <a:off x="93548" y="2615559"/>
              <a:ext cx="22187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E ignorar a diferença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A67BD71B-1FB4-42E1-A00E-83A163410802}"/>
                    </a:ext>
                  </a:extLst>
                </p:cNvPr>
                <p:cNvSpPr txBox="1"/>
                <p:nvPr/>
              </p:nvSpPr>
              <p:spPr>
                <a:xfrm>
                  <a:off x="2120342" y="2663658"/>
                  <a:ext cx="1446142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pt-BR" sz="1600" dirty="0"/>
                    <a:t>?</a:t>
                  </a:r>
                </a:p>
              </p:txBody>
            </p:sp>
          </mc:Choice>
          <mc:Fallback xmlns="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A67BD71B-1FB4-42E1-A00E-83A16341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342" y="2663658"/>
                  <a:ext cx="1446142" cy="269946"/>
                </a:xfrm>
                <a:prstGeom prst="rect">
                  <a:avLst/>
                </a:prstGeom>
                <a:blipFill>
                  <a:blip r:embed="rId5"/>
                  <a:stretch>
                    <a:fillRect l="-3361" t="-22222" r="-1261" b="-3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204164B-9819-48BD-A3D4-31CF458234C8}"/>
                    </a:ext>
                  </a:extLst>
                </p:cNvPr>
                <p:cNvSpPr txBox="1"/>
                <p:nvPr/>
              </p:nvSpPr>
              <p:spPr>
                <a:xfrm>
                  <a:off x="3669807" y="2663658"/>
                  <a:ext cx="5228291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204164B-9819-48BD-A3D4-31CF458234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807" y="2663658"/>
                  <a:ext cx="5228291" cy="269946"/>
                </a:xfrm>
                <a:prstGeom prst="rect">
                  <a:avLst/>
                </a:prstGeom>
                <a:blipFill>
                  <a:blip r:embed="rId6"/>
                  <a:stretch>
                    <a:fillRect r="-350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9701B5C-BFF6-469A-A246-349907590393}"/>
                  </a:ext>
                </a:extLst>
              </p:cNvPr>
              <p:cNvSpPr txBox="1"/>
              <p:nvPr/>
            </p:nvSpPr>
            <p:spPr>
              <a:xfrm>
                <a:off x="752702" y="3115404"/>
                <a:ext cx="3119217" cy="58118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9701B5C-BFF6-469A-A246-349907590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02" y="3115404"/>
                <a:ext cx="3119217" cy="5811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8490013B-0D2D-40D5-B90A-B3A786AE3C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8674" y="3086701"/>
            <a:ext cx="3337849" cy="172226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5C09E0E-F78F-4B36-8785-941B1F19B0BA}"/>
              </a:ext>
            </a:extLst>
          </p:cNvPr>
          <p:cNvSpPr txBox="1"/>
          <p:nvPr/>
        </p:nvSpPr>
        <p:spPr>
          <a:xfrm>
            <a:off x="119240" y="3715328"/>
            <a:ext cx="4386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erro é tão maior quanto maior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massa do projétil em relação à massa de quem recua.</a:t>
            </a:r>
          </a:p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Cálculos em Problema20Lista4.xlsx</a:t>
            </a:r>
          </a:p>
        </p:txBody>
      </p:sp>
    </p:spTree>
    <p:extLst>
      <p:ext uri="{BB962C8B-B14F-4D97-AF65-F5344CB8AC3E}">
        <p14:creationId xmlns:p14="http://schemas.microsoft.com/office/powerpoint/2010/main" val="2127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21229</TotalTime>
  <Words>2147</Words>
  <Application>Microsoft Office PowerPoint</Application>
  <PresentationFormat>Apresentação na tela (16:9)</PresentationFormat>
  <Paragraphs>291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22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Movimento geral de um corpo rígido</vt:lpstr>
      <vt:lpstr>Apresentação do PowerPoint</vt:lpstr>
      <vt:lpstr>Apresentação do PowerPoint</vt:lpstr>
      <vt:lpstr>Lista 4 Ex. 20. Movimento da plataforma por impulsos sucessivos</vt:lpstr>
      <vt:lpstr>Lista 4 Ex. 20. Movimento da plataforma por impulsos sucessivos - final</vt:lpstr>
      <vt:lpstr>Ex. 20. Movimento da plataforma por impulsos sucessivos - extras</vt:lpstr>
      <vt:lpstr>Rascunho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Outra solução</vt:lpstr>
      <vt:lpstr>Rascunho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1192</cp:revision>
  <dcterms:created xsi:type="dcterms:W3CDTF">2016-03-09T00:36:12Z</dcterms:created>
  <dcterms:modified xsi:type="dcterms:W3CDTF">2020-10-01T15:15:45Z</dcterms:modified>
</cp:coreProperties>
</file>