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12192000"/>
  <p:notesSz cx="6858000" cy="9144000"/>
  <p:embeddedFontLst>
    <p:embeddedFont>
      <p:font typeface="Gill Sans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0" roundtripDataSignature="AMtx7mgcNPVZFLJyTn+Do/MHgqT3oy10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05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GillSans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Gill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9956056d39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g9956056d39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9956056d39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g9956056d39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9956056d39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g9956056d39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9956056d39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g9956056d39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9aa39c564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g9aa39c564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9aa39c564d_1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g9aa39c564d_1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941944fe9_0_1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9941944fe9_0_1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9941944fe9_0_1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g9941944fe9_0_1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9941944fe9_0_1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9941944fe9_0_1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9941944fe9_0_1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9941944fe9_0_1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Mudanças locais de comportamento causadas por gradientes, limites de velocidade, curvas, estreitamento da largura da faixa (mantendo o número de faixas) são permitidas e não influenciam a continuidade da equação</a:t>
            </a:r>
            <a:endParaRPr/>
          </a:p>
        </p:txBody>
      </p:sp>
      <p:sp>
        <p:nvSpPr>
          <p:cNvPr id="231" name="Google Shape;231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4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4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4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4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941944fe9_0_148"/>
          <p:cNvSpPr/>
          <p:nvPr/>
        </p:nvSpPr>
        <p:spPr>
          <a:xfrm>
            <a:off x="446534" y="3085765"/>
            <a:ext cx="11262900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9941944fe9_0_148"/>
          <p:cNvSpPr txBox="1"/>
          <p:nvPr>
            <p:ph type="ctrTitle"/>
          </p:nvPr>
        </p:nvSpPr>
        <p:spPr>
          <a:xfrm>
            <a:off x="581191" y="1020431"/>
            <a:ext cx="10993500" cy="147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8" name="Google Shape;108;g9941944fe9_0_148"/>
          <p:cNvSpPr txBox="1"/>
          <p:nvPr>
            <p:ph idx="1" type="subTitle"/>
          </p:nvPr>
        </p:nvSpPr>
        <p:spPr>
          <a:xfrm>
            <a:off x="581194" y="2495445"/>
            <a:ext cx="109935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300"/>
              </a:spcBef>
              <a:spcAft>
                <a:spcPts val="0"/>
              </a:spcAft>
              <a:buSzPts val="1500"/>
              <a:buNone/>
              <a:defRPr sz="1600" cap="none">
                <a:solidFill>
                  <a:schemeClr val="accent2"/>
                </a:solidFill>
              </a:defRPr>
            </a:lvl1pPr>
            <a:lvl2pPr lvl="1" rtl="0" algn="ctr">
              <a:spcBef>
                <a:spcPts val="7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70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70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70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70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70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70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700"/>
              </a:spcBef>
              <a:spcAft>
                <a:spcPts val="700"/>
              </a:spcAft>
              <a:buSzPts val="11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9" name="Google Shape;109;g9941944fe9_0_148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0" name="Google Shape;110;g9941944fe9_0_148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1" name="Google Shape;111;g9941944fe9_0_148"/>
          <p:cNvSpPr txBox="1"/>
          <p:nvPr>
            <p:ph idx="12" type="sldNum"/>
          </p:nvPr>
        </p:nvSpPr>
        <p:spPr>
          <a:xfrm>
            <a:off x="10558300" y="5956137"/>
            <a:ext cx="1016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941944fe9_0_155"/>
          <p:cNvSpPr/>
          <p:nvPr/>
        </p:nvSpPr>
        <p:spPr>
          <a:xfrm>
            <a:off x="440286" y="614407"/>
            <a:ext cx="113097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9941944fe9_0_155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5" name="Google Shape;115;g9941944fe9_0_155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2pPr>
            <a:lvl3pPr indent="-330200" lvl="2" marL="1371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3pPr>
            <a:lvl4pPr indent="-330200" lvl="3" marL="18288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4pPr>
            <a:lvl5pPr indent="-330200" lvl="4" marL="22860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16" name="Google Shape;116;g9941944fe9_0_155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7" name="Google Shape;117;g9941944fe9_0_155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8" name="Google Shape;118;g9941944fe9_0_155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941944fe9_0_162"/>
          <p:cNvSpPr/>
          <p:nvPr/>
        </p:nvSpPr>
        <p:spPr>
          <a:xfrm>
            <a:off x="447817" y="5141974"/>
            <a:ext cx="112908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9941944fe9_0_162"/>
          <p:cNvSpPr txBox="1"/>
          <p:nvPr>
            <p:ph type="title"/>
          </p:nvPr>
        </p:nvSpPr>
        <p:spPr>
          <a:xfrm>
            <a:off x="581193" y="3043910"/>
            <a:ext cx="11029500" cy="149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2" name="Google Shape;122;g9941944fe9_0_162"/>
          <p:cNvSpPr txBox="1"/>
          <p:nvPr>
            <p:ph idx="1" type="body"/>
          </p:nvPr>
        </p:nvSpPr>
        <p:spPr>
          <a:xfrm>
            <a:off x="581192" y="4541417"/>
            <a:ext cx="11029500" cy="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900" cap="none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9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700"/>
              </a:spcBef>
              <a:spcAft>
                <a:spcPts val="0"/>
              </a:spcAft>
              <a:buSzPts val="13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700"/>
              </a:spcBef>
              <a:spcAft>
                <a:spcPts val="0"/>
              </a:spcAft>
              <a:buSzPts val="13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700"/>
              </a:spcBef>
              <a:spcAft>
                <a:spcPts val="0"/>
              </a:spcAft>
              <a:buSzPts val="13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700"/>
              </a:spcBef>
              <a:spcAft>
                <a:spcPts val="0"/>
              </a:spcAft>
              <a:buSzPts val="13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700"/>
              </a:spcBef>
              <a:spcAft>
                <a:spcPts val="0"/>
              </a:spcAft>
              <a:buSzPts val="13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700"/>
              </a:spcBef>
              <a:spcAft>
                <a:spcPts val="700"/>
              </a:spcAft>
              <a:buSzPts val="13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3" name="Google Shape;123;g9941944fe9_0_162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4" name="Google Shape;124;g9941944fe9_0_162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5" name="Google Shape;125;g9941944fe9_0_162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941944fe9_0_169"/>
          <p:cNvSpPr/>
          <p:nvPr/>
        </p:nvSpPr>
        <p:spPr>
          <a:xfrm>
            <a:off x="445982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9941944fe9_0_169"/>
          <p:cNvSpPr txBox="1"/>
          <p:nvPr>
            <p:ph type="title"/>
          </p:nvPr>
        </p:nvSpPr>
        <p:spPr>
          <a:xfrm>
            <a:off x="581193" y="729658"/>
            <a:ext cx="11029500" cy="9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9" name="Google Shape;129;g9941944fe9_0_169"/>
          <p:cNvSpPr txBox="1"/>
          <p:nvPr>
            <p:ph idx="1" type="body"/>
          </p:nvPr>
        </p:nvSpPr>
        <p:spPr>
          <a:xfrm>
            <a:off x="581193" y="2228003"/>
            <a:ext cx="5422500" cy="363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2pPr>
            <a:lvl3pPr indent="-330200" lvl="2" marL="1371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3pPr>
            <a:lvl4pPr indent="-330200" lvl="3" marL="18288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4pPr>
            <a:lvl5pPr indent="-330200" lvl="4" marL="22860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30" name="Google Shape;130;g9941944fe9_0_169"/>
          <p:cNvSpPr txBox="1"/>
          <p:nvPr>
            <p:ph idx="2" type="body"/>
          </p:nvPr>
        </p:nvSpPr>
        <p:spPr>
          <a:xfrm>
            <a:off x="6188417" y="2228003"/>
            <a:ext cx="5422500" cy="363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2pPr>
            <a:lvl3pPr indent="-330200" lvl="2" marL="1371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3pPr>
            <a:lvl4pPr indent="-330200" lvl="3" marL="18288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4pPr>
            <a:lvl5pPr indent="-330200" lvl="4" marL="22860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31" name="Google Shape;131;g9941944fe9_0_169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2" name="Google Shape;132;g9941944fe9_0_169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3" name="Google Shape;133;g9941944fe9_0_169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941944fe9_0_177"/>
          <p:cNvSpPr/>
          <p:nvPr/>
        </p:nvSpPr>
        <p:spPr>
          <a:xfrm>
            <a:off x="445982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9941944fe9_0_177"/>
          <p:cNvSpPr txBox="1"/>
          <p:nvPr>
            <p:ph type="title"/>
          </p:nvPr>
        </p:nvSpPr>
        <p:spPr>
          <a:xfrm>
            <a:off x="581193" y="729658"/>
            <a:ext cx="11029500" cy="9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7" name="Google Shape;137;g9941944fe9_0_177"/>
          <p:cNvSpPr txBox="1"/>
          <p:nvPr>
            <p:ph idx="1" type="body"/>
          </p:nvPr>
        </p:nvSpPr>
        <p:spPr>
          <a:xfrm>
            <a:off x="887219" y="2250892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0" sz="2300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700"/>
              </a:spcBef>
              <a:spcAft>
                <a:spcPts val="0"/>
              </a:spcAft>
              <a:buSzPts val="1900"/>
              <a:buNone/>
              <a:defRPr b="1" sz="2000"/>
            </a:lvl2pPr>
            <a:lvl3pPr indent="-228600" lvl="2" marL="1371600" rtl="0" algn="l">
              <a:spcBef>
                <a:spcPts val="700"/>
              </a:spcBef>
              <a:spcAft>
                <a:spcPts val="0"/>
              </a:spcAft>
              <a:buSzPts val="1600"/>
              <a:buNone/>
              <a:defRPr b="1" sz="1900"/>
            </a:lvl3pPr>
            <a:lvl4pPr indent="-228600" lvl="3" marL="18288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4pPr>
            <a:lvl5pPr indent="-228600" lvl="4" marL="22860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5pPr>
            <a:lvl6pPr indent="-228600" lvl="5" marL="27432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6pPr>
            <a:lvl7pPr indent="-228600" lvl="6" marL="32004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7pPr>
            <a:lvl8pPr indent="-228600" lvl="7" marL="36576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8pPr>
            <a:lvl9pPr indent="-228600" lvl="8" marL="4114800" rtl="0" algn="l">
              <a:spcBef>
                <a:spcPts val="700"/>
              </a:spcBef>
              <a:spcAft>
                <a:spcPts val="700"/>
              </a:spcAft>
              <a:buSzPts val="1500"/>
              <a:buNone/>
              <a:defRPr b="1" sz="1600"/>
            </a:lvl9pPr>
          </a:lstStyle>
          <a:p/>
        </p:txBody>
      </p:sp>
      <p:sp>
        <p:nvSpPr>
          <p:cNvPr id="138" name="Google Shape;138;g9941944fe9_0_177"/>
          <p:cNvSpPr txBox="1"/>
          <p:nvPr>
            <p:ph idx="2" type="body"/>
          </p:nvPr>
        </p:nvSpPr>
        <p:spPr>
          <a:xfrm>
            <a:off x="581194" y="2926052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2pPr>
            <a:lvl3pPr indent="-330200" lvl="2" marL="1371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3pPr>
            <a:lvl4pPr indent="-330200" lvl="3" marL="18288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4pPr>
            <a:lvl5pPr indent="-330200" lvl="4" marL="22860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39" name="Google Shape;139;g9941944fe9_0_177"/>
          <p:cNvSpPr txBox="1"/>
          <p:nvPr>
            <p:ph idx="3" type="body"/>
          </p:nvPr>
        </p:nvSpPr>
        <p:spPr>
          <a:xfrm>
            <a:off x="6523735" y="2250892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0" sz="2300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700"/>
              </a:spcBef>
              <a:spcAft>
                <a:spcPts val="0"/>
              </a:spcAft>
              <a:buSzPts val="1900"/>
              <a:buNone/>
              <a:defRPr b="1" sz="2000"/>
            </a:lvl2pPr>
            <a:lvl3pPr indent="-228600" lvl="2" marL="1371600" rtl="0" algn="l">
              <a:spcBef>
                <a:spcPts val="700"/>
              </a:spcBef>
              <a:spcAft>
                <a:spcPts val="0"/>
              </a:spcAft>
              <a:buSzPts val="1600"/>
              <a:buNone/>
              <a:defRPr b="1" sz="1900"/>
            </a:lvl3pPr>
            <a:lvl4pPr indent="-228600" lvl="3" marL="18288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4pPr>
            <a:lvl5pPr indent="-228600" lvl="4" marL="22860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5pPr>
            <a:lvl6pPr indent="-228600" lvl="5" marL="27432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6pPr>
            <a:lvl7pPr indent="-228600" lvl="6" marL="32004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7pPr>
            <a:lvl8pPr indent="-228600" lvl="7" marL="3657600" rtl="0" algn="l">
              <a:spcBef>
                <a:spcPts val="700"/>
              </a:spcBef>
              <a:spcAft>
                <a:spcPts val="0"/>
              </a:spcAft>
              <a:buSzPts val="1500"/>
              <a:buNone/>
              <a:defRPr b="1" sz="1600"/>
            </a:lvl8pPr>
            <a:lvl9pPr indent="-228600" lvl="8" marL="4114800" rtl="0" algn="l">
              <a:spcBef>
                <a:spcPts val="700"/>
              </a:spcBef>
              <a:spcAft>
                <a:spcPts val="700"/>
              </a:spcAft>
              <a:buSzPts val="1500"/>
              <a:buNone/>
              <a:defRPr b="1" sz="1600"/>
            </a:lvl9pPr>
          </a:lstStyle>
          <a:p/>
        </p:txBody>
      </p:sp>
      <p:sp>
        <p:nvSpPr>
          <p:cNvPr id="140" name="Google Shape;140;g9941944fe9_0_177"/>
          <p:cNvSpPr txBox="1"/>
          <p:nvPr>
            <p:ph idx="4" type="body"/>
          </p:nvPr>
        </p:nvSpPr>
        <p:spPr>
          <a:xfrm>
            <a:off x="6217709" y="2926052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2pPr>
            <a:lvl3pPr indent="-330200" lvl="2" marL="1371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3pPr>
            <a:lvl4pPr indent="-330200" lvl="3" marL="18288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4pPr>
            <a:lvl5pPr indent="-330200" lvl="4" marL="22860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41" name="Google Shape;141;g9941944fe9_0_177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2" name="Google Shape;142;g9941944fe9_0_177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3" name="Google Shape;143;g9941944fe9_0_177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941944fe9_0_187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6" name="Google Shape;146;g9941944fe9_0_187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7" name="Google Shape;147;g9941944fe9_0_187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8" name="Google Shape;148;g9941944fe9_0_187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9941944fe9_0_187"/>
          <p:cNvSpPr txBox="1"/>
          <p:nvPr>
            <p:ph type="title"/>
          </p:nvPr>
        </p:nvSpPr>
        <p:spPr>
          <a:xfrm>
            <a:off x="575894" y="729658"/>
            <a:ext cx="11029500" cy="9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941944fe9_0_193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2" name="Google Shape;152;g9941944fe9_0_193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3" name="Google Shape;153;g9941944fe9_0_193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941944fe9_0_197"/>
          <p:cNvSpPr/>
          <p:nvPr/>
        </p:nvSpPr>
        <p:spPr>
          <a:xfrm>
            <a:off x="447817" y="5141973"/>
            <a:ext cx="112983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9941944fe9_0_197"/>
          <p:cNvSpPr txBox="1"/>
          <p:nvPr>
            <p:ph type="title"/>
          </p:nvPr>
        </p:nvSpPr>
        <p:spPr>
          <a:xfrm>
            <a:off x="581192" y="5262296"/>
            <a:ext cx="49095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D58AC"/>
              </a:buClr>
              <a:buSzPts val="2000"/>
              <a:buFont typeface="Gill Sans"/>
              <a:buNone/>
              <a:defRPr b="0" sz="2000"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7" name="Google Shape;157;g9941944fe9_0_197"/>
          <p:cNvSpPr txBox="1"/>
          <p:nvPr>
            <p:ph idx="1" type="body"/>
          </p:nvPr>
        </p:nvSpPr>
        <p:spPr>
          <a:xfrm>
            <a:off x="447816" y="601200"/>
            <a:ext cx="112929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9250" lvl="0" marL="457200" rtl="0" algn="l">
              <a:spcBef>
                <a:spcPts val="400"/>
              </a:spcBef>
              <a:spcAft>
                <a:spcPts val="0"/>
              </a:spcAft>
              <a:buSzPts val="1900"/>
              <a:buChar char="◼"/>
              <a:defRPr sz="2000">
                <a:solidFill>
                  <a:schemeClr val="dk2"/>
                </a:solidFill>
              </a:defRPr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 sz="1900">
                <a:solidFill>
                  <a:schemeClr val="dk2"/>
                </a:solidFill>
              </a:defRPr>
            </a:lvl2pPr>
            <a:lvl3pPr indent="-323850" lvl="2" marL="1371600" rtl="0" algn="l">
              <a:spcBef>
                <a:spcPts val="700"/>
              </a:spcBef>
              <a:spcAft>
                <a:spcPts val="0"/>
              </a:spcAft>
              <a:buSzPts val="1500"/>
              <a:buChar char="◼"/>
              <a:defRPr sz="1600">
                <a:solidFill>
                  <a:schemeClr val="dk2"/>
                </a:solidFill>
              </a:defRPr>
            </a:lvl3pPr>
            <a:lvl4pPr indent="-311150" lvl="3" marL="1828800" rtl="0" algn="l">
              <a:spcBef>
                <a:spcPts val="700"/>
              </a:spcBef>
              <a:spcAft>
                <a:spcPts val="0"/>
              </a:spcAft>
              <a:buSzPts val="1300"/>
              <a:buChar char="◼"/>
              <a:defRPr sz="1500">
                <a:solidFill>
                  <a:schemeClr val="dk2"/>
                </a:solidFill>
              </a:defRPr>
            </a:lvl4pPr>
            <a:lvl5pPr indent="-311150" lvl="4" marL="2286000" rtl="0" algn="l">
              <a:spcBef>
                <a:spcPts val="700"/>
              </a:spcBef>
              <a:spcAft>
                <a:spcPts val="0"/>
              </a:spcAft>
              <a:buSzPts val="1300"/>
              <a:buChar char="◼"/>
              <a:defRPr sz="1500">
                <a:solidFill>
                  <a:schemeClr val="dk2"/>
                </a:solidFill>
              </a:defRPr>
            </a:lvl5pPr>
            <a:lvl6pPr indent="-311150" lvl="5" marL="2743200" rtl="0" algn="l">
              <a:spcBef>
                <a:spcPts val="700"/>
              </a:spcBef>
              <a:spcAft>
                <a:spcPts val="0"/>
              </a:spcAft>
              <a:buSzPts val="1300"/>
              <a:buChar char="◼"/>
              <a:defRPr sz="1500">
                <a:solidFill>
                  <a:schemeClr val="dk2"/>
                </a:solidFill>
              </a:defRPr>
            </a:lvl6pPr>
            <a:lvl7pPr indent="-311150" lvl="6" marL="3200400" rtl="0" algn="l">
              <a:spcBef>
                <a:spcPts val="700"/>
              </a:spcBef>
              <a:spcAft>
                <a:spcPts val="0"/>
              </a:spcAft>
              <a:buSzPts val="1300"/>
              <a:buChar char="◼"/>
              <a:defRPr sz="1500">
                <a:solidFill>
                  <a:schemeClr val="dk2"/>
                </a:solidFill>
              </a:defRPr>
            </a:lvl7pPr>
            <a:lvl8pPr indent="-311150" lvl="7" marL="3657600" rtl="0" algn="l">
              <a:spcBef>
                <a:spcPts val="700"/>
              </a:spcBef>
              <a:spcAft>
                <a:spcPts val="0"/>
              </a:spcAft>
              <a:buSzPts val="1300"/>
              <a:buChar char="◼"/>
              <a:defRPr sz="1500">
                <a:solidFill>
                  <a:schemeClr val="dk2"/>
                </a:solidFill>
              </a:defRPr>
            </a:lvl8pPr>
            <a:lvl9pPr indent="-311150" lvl="8" marL="4114800" rtl="0" algn="l">
              <a:spcBef>
                <a:spcPts val="700"/>
              </a:spcBef>
              <a:spcAft>
                <a:spcPts val="700"/>
              </a:spcAft>
              <a:buSzPts val="1300"/>
              <a:buChar char="◼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8" name="Google Shape;158;g9941944fe9_0_197"/>
          <p:cNvSpPr txBox="1"/>
          <p:nvPr>
            <p:ph idx="2" type="body"/>
          </p:nvPr>
        </p:nvSpPr>
        <p:spPr>
          <a:xfrm>
            <a:off x="5740823" y="5262296"/>
            <a:ext cx="5870100" cy="68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r"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7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rtl="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1100"/>
            </a:lvl3pPr>
            <a:lvl4pPr indent="-228600" lvl="3" marL="18288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4pPr>
            <a:lvl5pPr indent="-228600" lvl="4" marL="22860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5pPr>
            <a:lvl6pPr indent="-228600" lvl="5" marL="27432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6pPr>
            <a:lvl7pPr indent="-228600" lvl="6" marL="32004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7pPr>
            <a:lvl8pPr indent="-228600" lvl="7" marL="36576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8pPr>
            <a:lvl9pPr indent="-228600" lvl="8" marL="4114800" rtl="0" algn="l">
              <a:spcBef>
                <a:spcPts val="700"/>
              </a:spcBef>
              <a:spcAft>
                <a:spcPts val="700"/>
              </a:spcAft>
              <a:buSzPts val="800"/>
              <a:buNone/>
              <a:defRPr sz="900"/>
            </a:lvl9pPr>
          </a:lstStyle>
          <a:p/>
        </p:txBody>
      </p:sp>
      <p:sp>
        <p:nvSpPr>
          <p:cNvPr id="159" name="Google Shape;159;g9941944fe9_0_197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60" name="Google Shape;160;g9941944fe9_0_197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61" name="Google Shape;161;g9941944fe9_0_197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941944fe9_0_205"/>
          <p:cNvSpPr txBox="1"/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64" name="Google Shape;164;g9941944fe9_0_205"/>
          <p:cNvSpPr/>
          <p:nvPr>
            <p:ph idx="2" type="pic"/>
          </p:nvPr>
        </p:nvSpPr>
        <p:spPr>
          <a:xfrm>
            <a:off x="447817" y="599725"/>
            <a:ext cx="11290800" cy="35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700"/>
              </a:spcBef>
              <a:spcAft>
                <a:spcPts val="700"/>
              </a:spcAft>
              <a:buClr>
                <a:schemeClr val="accent2"/>
              </a:buClr>
              <a:buSzPts val="15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5" name="Google Shape;165;g9941944fe9_0_205"/>
          <p:cNvSpPr txBox="1"/>
          <p:nvPr>
            <p:ph idx="1" type="body"/>
          </p:nvPr>
        </p:nvSpPr>
        <p:spPr>
          <a:xfrm>
            <a:off x="581192" y="5260127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300"/>
              </a:spcBef>
              <a:spcAft>
                <a:spcPts val="0"/>
              </a:spcAft>
              <a:buSzPts val="1100"/>
              <a:buNone/>
              <a:defRPr sz="1200"/>
            </a:lvl1pPr>
            <a:lvl2pPr indent="-228600" lvl="1" marL="914400" rtl="0" algn="l">
              <a:spcBef>
                <a:spcPts val="700"/>
              </a:spcBef>
              <a:spcAft>
                <a:spcPts val="0"/>
              </a:spcAft>
              <a:buSzPts val="1100"/>
              <a:buNone/>
              <a:defRPr sz="1200"/>
            </a:lvl2pPr>
            <a:lvl3pPr indent="-228600" lvl="2" marL="1371600" rtl="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1100"/>
            </a:lvl3pPr>
            <a:lvl4pPr indent="-228600" lvl="3" marL="18288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4pPr>
            <a:lvl5pPr indent="-228600" lvl="4" marL="22860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5pPr>
            <a:lvl6pPr indent="-228600" lvl="5" marL="27432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6pPr>
            <a:lvl7pPr indent="-228600" lvl="6" marL="32004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7pPr>
            <a:lvl8pPr indent="-228600" lvl="7" marL="3657600" rtl="0" algn="l">
              <a:spcBef>
                <a:spcPts val="700"/>
              </a:spcBef>
              <a:spcAft>
                <a:spcPts val="0"/>
              </a:spcAft>
              <a:buSzPts val="800"/>
              <a:buNone/>
              <a:defRPr sz="900"/>
            </a:lvl8pPr>
            <a:lvl9pPr indent="-228600" lvl="8" marL="4114800" rtl="0" algn="l">
              <a:spcBef>
                <a:spcPts val="700"/>
              </a:spcBef>
              <a:spcAft>
                <a:spcPts val="700"/>
              </a:spcAft>
              <a:buSzPts val="800"/>
              <a:buNone/>
              <a:defRPr sz="900"/>
            </a:lvl9pPr>
          </a:lstStyle>
          <a:p/>
        </p:txBody>
      </p:sp>
      <p:sp>
        <p:nvSpPr>
          <p:cNvPr id="166" name="Google Shape;166;g9941944fe9_0_205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67" name="Google Shape;167;g9941944fe9_0_205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68" name="Google Shape;168;g9941944fe9_0_205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941944fe9_0_212"/>
          <p:cNvSpPr/>
          <p:nvPr/>
        </p:nvSpPr>
        <p:spPr>
          <a:xfrm>
            <a:off x="440286" y="614407"/>
            <a:ext cx="113097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9941944fe9_0_212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72" name="Google Shape;172;g9941944fe9_0_212"/>
          <p:cNvSpPr txBox="1"/>
          <p:nvPr>
            <p:ph idx="1" type="body"/>
          </p:nvPr>
        </p:nvSpPr>
        <p:spPr>
          <a:xfrm rot="5400000">
            <a:off x="4334608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23850" lvl="1" marL="914400" rtl="0" algn="l">
              <a:spcBef>
                <a:spcPts val="700"/>
              </a:spcBef>
              <a:spcAft>
                <a:spcPts val="0"/>
              </a:spcAft>
              <a:buSzPts val="1500"/>
              <a:buChar char="◼"/>
              <a:defRPr/>
            </a:lvl2pPr>
            <a:lvl3pPr indent="-311150" lvl="2" marL="1371600" rtl="0" algn="l">
              <a:spcBef>
                <a:spcPts val="700"/>
              </a:spcBef>
              <a:spcAft>
                <a:spcPts val="0"/>
              </a:spcAft>
              <a:buSzPts val="1300"/>
              <a:buChar char="◼"/>
              <a:defRPr/>
            </a:lvl3pPr>
            <a:lvl4pPr indent="-298450" lvl="3" marL="1828800" rtl="0" algn="l">
              <a:spcBef>
                <a:spcPts val="700"/>
              </a:spcBef>
              <a:spcAft>
                <a:spcPts val="0"/>
              </a:spcAft>
              <a:buSzPts val="1100"/>
              <a:buChar char="◼"/>
              <a:defRPr/>
            </a:lvl4pPr>
            <a:lvl5pPr indent="-298450" lvl="4" marL="2286000" rtl="0" algn="l">
              <a:spcBef>
                <a:spcPts val="700"/>
              </a:spcBef>
              <a:spcAft>
                <a:spcPts val="0"/>
              </a:spcAft>
              <a:buSzPts val="11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73" name="Google Shape;173;g9941944fe9_0_212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74" name="Google Shape;174;g9941944fe9_0_212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75" name="Google Shape;175;g9941944fe9_0_212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9941944fe9_0_219"/>
          <p:cNvSpPr/>
          <p:nvPr/>
        </p:nvSpPr>
        <p:spPr>
          <a:xfrm>
            <a:off x="8839201" y="599725"/>
            <a:ext cx="2906700" cy="581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9941944fe9_0_219"/>
          <p:cNvSpPr txBox="1"/>
          <p:nvPr>
            <p:ph type="title"/>
          </p:nvPr>
        </p:nvSpPr>
        <p:spPr>
          <a:xfrm rot="5400000">
            <a:off x="7249665" y="2265126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79" name="Google Shape;179;g9941944fe9_0_219"/>
          <p:cNvSpPr txBox="1"/>
          <p:nvPr>
            <p:ph idx="1" type="body"/>
          </p:nvPr>
        </p:nvSpPr>
        <p:spPr>
          <a:xfrm rot="5400000">
            <a:off x="2131502" y="-680874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rtl="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/>
            </a:lvl1pPr>
            <a:lvl2pPr indent="-330200" lvl="1" marL="914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2pPr>
            <a:lvl3pPr indent="-330200" lvl="2" marL="1371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3pPr>
            <a:lvl4pPr indent="-330200" lvl="3" marL="18288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4pPr>
            <a:lvl5pPr indent="-330200" lvl="4" marL="22860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5pPr>
            <a:lvl6pPr indent="-330200" lvl="5" marL="27432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6pPr>
            <a:lvl7pPr indent="-330200" lvl="6" marL="32004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7pPr>
            <a:lvl8pPr indent="-330200" lvl="7" marL="3657600" rtl="0" algn="l">
              <a:spcBef>
                <a:spcPts val="700"/>
              </a:spcBef>
              <a:spcAft>
                <a:spcPts val="0"/>
              </a:spcAft>
              <a:buSzPts val="1600"/>
              <a:buChar char="◼"/>
              <a:defRPr/>
            </a:lvl8pPr>
            <a:lvl9pPr indent="-330200" lvl="8" marL="4114800" rtl="0" algn="l">
              <a:spcBef>
                <a:spcPts val="700"/>
              </a:spcBef>
              <a:spcAft>
                <a:spcPts val="700"/>
              </a:spcAft>
              <a:buSzPts val="1600"/>
              <a:buChar char="◼"/>
              <a:defRPr/>
            </a:lvl9pPr>
          </a:lstStyle>
          <a:p/>
        </p:txBody>
      </p:sp>
      <p:sp>
        <p:nvSpPr>
          <p:cNvPr id="180" name="Google Shape;180;g9941944fe9_0_219"/>
          <p:cNvSpPr txBox="1"/>
          <p:nvPr>
            <p:ph idx="10" type="dt"/>
          </p:nvPr>
        </p:nvSpPr>
        <p:spPr>
          <a:xfrm>
            <a:off x="8993673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rgbClr val="2D58AC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81" name="Google Shape;181;g9941944fe9_0_219"/>
          <p:cNvSpPr txBox="1"/>
          <p:nvPr>
            <p:ph idx="11" type="ftr"/>
          </p:nvPr>
        </p:nvSpPr>
        <p:spPr>
          <a:xfrm>
            <a:off x="774923" y="5951811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82" name="Google Shape;182;g9941944fe9_0_219"/>
          <p:cNvSpPr txBox="1"/>
          <p:nvPr>
            <p:ph idx="12" type="sldNum"/>
          </p:nvPr>
        </p:nvSpPr>
        <p:spPr>
          <a:xfrm>
            <a:off x="10446615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rt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6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7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8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1" name="Google Shape;51;p18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3" name="Google Shape;53;p18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1" name="Google Shape;61;p19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9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21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D58AC"/>
              </a:buClr>
              <a:buSzPts val="2000"/>
              <a:buFont typeface="Gill Sans"/>
              <a:buNone/>
              <a:defRPr b="0" sz="2000"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21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2" name="Google Shape;72;p2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8" name="Google Shape;78;p22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9" name="Google Shape;79;p2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" name="Google Shape;15;p1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941944fe9_0_139"/>
          <p:cNvSpPr txBox="1"/>
          <p:nvPr>
            <p:ph type="title"/>
          </p:nvPr>
        </p:nvSpPr>
        <p:spPr>
          <a:xfrm>
            <a:off x="581192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Google Shape;98;g9941944fe9_0_139"/>
          <p:cNvSpPr txBox="1"/>
          <p:nvPr>
            <p:ph idx="1" type="body"/>
          </p:nvPr>
        </p:nvSpPr>
        <p:spPr>
          <a:xfrm>
            <a:off x="581192" y="2336003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◼"/>
              <a:defRPr b="0" i="0" sz="19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3850" lvl="1" marL="9144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1150" lvl="2" marL="13716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Noto Sans Symbols"/>
              <a:buChar char="◼"/>
              <a:defRPr b="0" i="0" sz="15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450" lvl="3" marL="18288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450" lvl="4" marL="22860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450" lvl="5" marL="27432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450" lvl="6" marL="32004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450" lvl="7" marL="36576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450" lvl="8" marL="4114800" marR="0" rtl="0" algn="l">
              <a:spcBef>
                <a:spcPts val="700"/>
              </a:spcBef>
              <a:spcAft>
                <a:spcPts val="700"/>
              </a:spcAft>
              <a:buClr>
                <a:schemeClr val="accent2"/>
              </a:buClr>
              <a:buSzPts val="1100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9" name="Google Shape;99;g9941944fe9_0_139"/>
          <p:cNvSpPr txBox="1"/>
          <p:nvPr>
            <p:ph idx="10" type="dt"/>
          </p:nvPr>
        </p:nvSpPr>
        <p:spPr>
          <a:xfrm>
            <a:off x="7605951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0" name="Google Shape;100;g9941944fe9_0_139"/>
          <p:cNvSpPr txBox="1"/>
          <p:nvPr>
            <p:ph idx="11" type="ftr"/>
          </p:nvPr>
        </p:nvSpPr>
        <p:spPr>
          <a:xfrm>
            <a:off x="581192" y="59518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1" name="Google Shape;101;g9941944fe9_0_139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2" name="Google Shape;102;g9941944fe9_0_139"/>
          <p:cNvSpPr/>
          <p:nvPr/>
        </p:nvSpPr>
        <p:spPr>
          <a:xfrm>
            <a:off x="446534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9941944fe9_0_139"/>
          <p:cNvSpPr/>
          <p:nvPr/>
        </p:nvSpPr>
        <p:spPr>
          <a:xfrm>
            <a:off x="8042147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9941944fe9_0_139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23.png"/><Relationship Id="rId9" Type="http://schemas.openxmlformats.org/officeDocument/2006/relationships/image" Target="../media/image18.png"/><Relationship Id="rId5" Type="http://schemas.openxmlformats.org/officeDocument/2006/relationships/image" Target="../media/image24.png"/><Relationship Id="rId6" Type="http://schemas.openxmlformats.org/officeDocument/2006/relationships/image" Target="../media/image19.png"/><Relationship Id="rId7" Type="http://schemas.openxmlformats.org/officeDocument/2006/relationships/image" Target="../media/image22.png"/><Relationship Id="rId8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7.png"/><Relationship Id="rId4" Type="http://schemas.openxmlformats.org/officeDocument/2006/relationships/image" Target="../media/image26.png"/><Relationship Id="rId5" Type="http://schemas.openxmlformats.org/officeDocument/2006/relationships/image" Target="../media/image25.png"/><Relationship Id="rId6" Type="http://schemas.openxmlformats.org/officeDocument/2006/relationships/image" Target="../media/image31.png"/><Relationship Id="rId7" Type="http://schemas.openxmlformats.org/officeDocument/2006/relationships/image" Target="../media/image2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4.png"/><Relationship Id="rId4" Type="http://schemas.openxmlformats.org/officeDocument/2006/relationships/image" Target="../media/image30.png"/><Relationship Id="rId5" Type="http://schemas.openxmlformats.org/officeDocument/2006/relationships/image" Target="../media/image3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2.png"/><Relationship Id="rId4" Type="http://schemas.openxmlformats.org/officeDocument/2006/relationships/image" Target="../media/image38.png"/><Relationship Id="rId5" Type="http://schemas.openxmlformats.org/officeDocument/2006/relationships/image" Target="../media/image40.png"/><Relationship Id="rId6" Type="http://schemas.openxmlformats.org/officeDocument/2006/relationships/image" Target="../media/image4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1.png"/><Relationship Id="rId4" Type="http://schemas.openxmlformats.org/officeDocument/2006/relationships/image" Target="../media/image4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20.png"/><Relationship Id="rId11" Type="http://schemas.openxmlformats.org/officeDocument/2006/relationships/image" Target="../media/image13.png"/><Relationship Id="rId10" Type="http://schemas.openxmlformats.org/officeDocument/2006/relationships/image" Target="../media/image6.png"/><Relationship Id="rId12" Type="http://schemas.openxmlformats.org/officeDocument/2006/relationships/image" Target="../media/image11.png"/><Relationship Id="rId9" Type="http://schemas.openxmlformats.org/officeDocument/2006/relationships/image" Target="../media/image8.png"/><Relationship Id="rId5" Type="http://schemas.openxmlformats.org/officeDocument/2006/relationships/image" Target="../media/image16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Relationship Id="rId5" Type="http://schemas.openxmlformats.org/officeDocument/2006/relationships/image" Target="../media/image1.png"/><Relationship Id="rId6" Type="http://schemas.openxmlformats.org/officeDocument/2006/relationships/image" Target="../media/image14.png"/><Relationship Id="rId7" Type="http://schemas.openxmlformats.org/officeDocument/2006/relationships/image" Target="../media/image9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pt-BR"/>
              <a:t>CAPÍTULO 7 – EQUAÇÃO DA CONTINUIDADE</a:t>
            </a:r>
            <a:endParaRPr/>
          </a:p>
        </p:txBody>
      </p:sp>
      <p:sp>
        <p:nvSpPr>
          <p:cNvPr id="188" name="Google Shape;188;p1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pt-BR"/>
              <a:t>M. TREIBER AND A. KESTING, TRAFFIC FLOW DYNAMICS</a:t>
            </a:r>
            <a:endParaRPr/>
          </a:p>
        </p:txBody>
      </p:sp>
      <p:sp>
        <p:nvSpPr>
          <p:cNvPr id="189" name="Google Shape;189;p1"/>
          <p:cNvSpPr txBox="1"/>
          <p:nvPr/>
        </p:nvSpPr>
        <p:spPr>
          <a:xfrm>
            <a:off x="581200" y="3227300"/>
            <a:ext cx="5012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Ana Luísa Corrêa Garcia – 9351551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Carlos Eduardo Carreiro Tuma Delbin – 11809962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Gabriel Morio Saito – 10337832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Luiz Felipe Altopiedi – 9838481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Vitor Vargas Cruz – </a:t>
            </a: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9838612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7"/>
          <p:cNvSpPr txBox="1"/>
          <p:nvPr>
            <p:ph idx="1" type="body"/>
          </p:nvPr>
        </p:nvSpPr>
        <p:spPr>
          <a:xfrm>
            <a:off x="457201" y="2684852"/>
            <a:ext cx="11295529" cy="3946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Assumindo que os fluxos de entrada e saída são igualmente distribuídos no comprimento </a:t>
            </a:r>
            <a:r>
              <a:rPr lang="pt-BR"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pt-BR"/>
              <a:t>x = L</a:t>
            </a:r>
            <a:r>
              <a:rPr baseline="-25000" lang="pt-BR"/>
              <a:t>rmp</a:t>
            </a:r>
            <a:r>
              <a:rPr lang="pt-BR"/>
              <a:t>, podemos definir uma densidade de fluxo constante: 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Definindo, também, a fonte de densidade efetiva como: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Temos que a equação da continuidade é:</a:t>
            </a:r>
            <a:endParaRPr/>
          </a:p>
        </p:txBody>
      </p:sp>
      <p:grpSp>
        <p:nvGrpSpPr>
          <p:cNvPr id="296" name="Google Shape;296;p7"/>
          <p:cNvGrpSpPr/>
          <p:nvPr/>
        </p:nvGrpSpPr>
        <p:grpSpPr>
          <a:xfrm>
            <a:off x="9831712" y="1813982"/>
            <a:ext cx="2287390" cy="916522"/>
            <a:chOff x="2745406" y="2977538"/>
            <a:chExt cx="3117640" cy="1249191"/>
          </a:xfrm>
        </p:grpSpPr>
        <p:pic>
          <p:nvPicPr>
            <p:cNvPr id="297" name="Google Shape;29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45406" y="2977538"/>
              <a:ext cx="3117640" cy="1249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8" name="Google Shape;298;p7"/>
            <p:cNvSpPr/>
            <p:nvPr/>
          </p:nvSpPr>
          <p:spPr>
            <a:xfrm>
              <a:off x="4766872" y="4107305"/>
              <a:ext cx="404735" cy="1194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99" name="Google Shape;299;p7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7.2 EQUAÇÕES DA CONTINUIDADE PARA DIVERSOS PERFIS DE RODOVIA</a:t>
            </a:r>
            <a:endParaRPr/>
          </a:p>
        </p:txBody>
      </p:sp>
      <p:sp>
        <p:nvSpPr>
          <p:cNvPr id="300" name="Google Shape;300;p7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01" name="Google Shape;301;p7"/>
          <p:cNvSpPr/>
          <p:nvPr/>
        </p:nvSpPr>
        <p:spPr>
          <a:xfrm>
            <a:off x="457201" y="1855694"/>
            <a:ext cx="9315449" cy="551330"/>
          </a:xfrm>
          <a:prstGeom prst="rect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2" name="Google Shape;302;p7"/>
          <p:cNvSpPr txBox="1"/>
          <p:nvPr/>
        </p:nvSpPr>
        <p:spPr>
          <a:xfrm>
            <a:off x="581192" y="1944100"/>
            <a:ext cx="43284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7.2.2 Seções com acessos para entrada/saída</a:t>
            </a:r>
            <a:endParaRPr sz="1800">
              <a:solidFill>
                <a:schemeClr val="accen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3" name="Google Shape;303;p7"/>
          <p:cNvSpPr txBox="1"/>
          <p:nvPr/>
        </p:nvSpPr>
        <p:spPr>
          <a:xfrm>
            <a:off x="5927918" y="3661960"/>
            <a:ext cx="2968927" cy="56502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72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304" name="Google Shape;304;p7"/>
          <p:cNvSpPr txBox="1"/>
          <p:nvPr/>
        </p:nvSpPr>
        <p:spPr>
          <a:xfrm>
            <a:off x="5365682" y="3114600"/>
            <a:ext cx="1478565" cy="56682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305" name="Google Shape;305;p7"/>
          <p:cNvSpPr txBox="1"/>
          <p:nvPr/>
        </p:nvSpPr>
        <p:spPr>
          <a:xfrm>
            <a:off x="3472525" y="3690365"/>
            <a:ext cx="2455393" cy="51001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1189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306" name="Google Shape;306;p7"/>
          <p:cNvSpPr/>
          <p:nvPr/>
        </p:nvSpPr>
        <p:spPr>
          <a:xfrm>
            <a:off x="5262519" y="3723390"/>
            <a:ext cx="575574" cy="510011"/>
          </a:xfrm>
          <a:prstGeom prst="rect">
            <a:avLst/>
          </a:prstGeom>
          <a:noFill/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7" name="Google Shape;307;p7"/>
          <p:cNvSpPr/>
          <p:nvPr/>
        </p:nvSpPr>
        <p:spPr>
          <a:xfrm>
            <a:off x="7982058" y="3690365"/>
            <a:ext cx="575574" cy="510011"/>
          </a:xfrm>
          <a:prstGeom prst="rect">
            <a:avLst/>
          </a:prstGeom>
          <a:noFill/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08" name="Google Shape;308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08605" y="4580906"/>
            <a:ext cx="1953914" cy="667883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7"/>
          <p:cNvSpPr txBox="1"/>
          <p:nvPr/>
        </p:nvSpPr>
        <p:spPr>
          <a:xfrm>
            <a:off x="5262519" y="4568505"/>
            <a:ext cx="48487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, se x está em um dos acessos de entrada ou saída</a:t>
            </a:r>
            <a:endParaRPr/>
          </a:p>
        </p:txBody>
      </p:sp>
      <p:sp>
        <p:nvSpPr>
          <p:cNvPr id="310" name="Google Shape;310;p7"/>
          <p:cNvSpPr txBox="1"/>
          <p:nvPr/>
        </p:nvSpPr>
        <p:spPr>
          <a:xfrm>
            <a:off x="5262519" y="4881565"/>
            <a:ext cx="16669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, caso contrário</a:t>
            </a:r>
            <a:endParaRPr sz="1800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1" name="Google Shape;311;p7"/>
          <p:cNvSpPr txBox="1"/>
          <p:nvPr/>
        </p:nvSpPr>
        <p:spPr>
          <a:xfrm>
            <a:off x="1931564" y="5978906"/>
            <a:ext cx="3081922" cy="49956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312" name="Google Shape;312;p7"/>
          <p:cNvSpPr txBox="1"/>
          <p:nvPr/>
        </p:nvSpPr>
        <p:spPr>
          <a:xfrm>
            <a:off x="5016525" y="6009837"/>
            <a:ext cx="217687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Dividindo</a:t>
            </a:r>
            <a:r>
              <a:rPr lang="pt-B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pt-BR" sz="1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pelo número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de faixas I, que é constante:</a:t>
            </a:r>
            <a:endParaRPr sz="1400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13" name="Google Shape;313;p7"/>
          <p:cNvCxnSpPr/>
          <p:nvPr/>
        </p:nvCxnSpPr>
        <p:spPr>
          <a:xfrm>
            <a:off x="5114925" y="6271447"/>
            <a:ext cx="1850693" cy="0"/>
          </a:xfrm>
          <a:prstGeom prst="straightConnector1">
            <a:avLst/>
          </a:prstGeom>
          <a:noFill/>
          <a:ln cap="rnd" cmpd="sng" w="12700">
            <a:solidFill>
              <a:srgbClr val="172C5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4" name="Google Shape;314;p7"/>
          <p:cNvSpPr txBox="1"/>
          <p:nvPr/>
        </p:nvSpPr>
        <p:spPr>
          <a:xfrm>
            <a:off x="7334890" y="5956137"/>
            <a:ext cx="3081922" cy="49956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315" name="Google Shape;315;p7"/>
          <p:cNvSpPr/>
          <p:nvPr/>
        </p:nvSpPr>
        <p:spPr>
          <a:xfrm>
            <a:off x="6302327" y="3661960"/>
            <a:ext cx="2283441" cy="571441"/>
          </a:xfrm>
          <a:prstGeom prst="rect">
            <a:avLst/>
          </a:prstGeom>
          <a:noFill/>
          <a:ln cap="flat" cmpd="sng" w="9525">
            <a:solidFill>
              <a:srgbClr val="18A9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6" name="Google Shape;316;p7"/>
          <p:cNvSpPr/>
          <p:nvPr/>
        </p:nvSpPr>
        <p:spPr>
          <a:xfrm>
            <a:off x="1935874" y="5942965"/>
            <a:ext cx="2973747" cy="571441"/>
          </a:xfrm>
          <a:prstGeom prst="rect">
            <a:avLst/>
          </a:prstGeom>
          <a:noFill/>
          <a:ln cap="flat" cmpd="sng" w="9525">
            <a:solidFill>
              <a:srgbClr val="18A9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7" name="Google Shape;317;p7"/>
          <p:cNvSpPr/>
          <p:nvPr/>
        </p:nvSpPr>
        <p:spPr>
          <a:xfrm>
            <a:off x="4640734" y="4545055"/>
            <a:ext cx="621785" cy="414946"/>
          </a:xfrm>
          <a:prstGeom prst="rect">
            <a:avLst/>
          </a:prstGeom>
          <a:noFill/>
          <a:ln cap="flat" cmpd="sng" w="9525">
            <a:solidFill>
              <a:srgbClr val="7AA8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8" name="Google Shape;318;p7"/>
          <p:cNvSpPr/>
          <p:nvPr/>
        </p:nvSpPr>
        <p:spPr>
          <a:xfrm>
            <a:off x="3680607" y="6082362"/>
            <a:ext cx="1193996" cy="354772"/>
          </a:xfrm>
          <a:prstGeom prst="rect">
            <a:avLst/>
          </a:prstGeom>
          <a:noFill/>
          <a:ln cap="flat" cmpd="sng" w="9525">
            <a:solidFill>
              <a:srgbClr val="7AA8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8"/>
          <p:cNvPicPr preferRelativeResize="0"/>
          <p:nvPr/>
        </p:nvPicPr>
        <p:blipFill rotWithShape="1">
          <a:blip r:embed="rId3">
            <a:alphaModFix/>
          </a:blip>
          <a:srcRect b="0" l="0" r="0" t="4604"/>
          <a:stretch/>
        </p:blipFill>
        <p:spPr>
          <a:xfrm>
            <a:off x="9767228" y="1823818"/>
            <a:ext cx="2424772" cy="77104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8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7.2 EQUAÇÕES DA CONTINUIDADE PARA DIVERSOS PERFIS DE RODOVIA</a:t>
            </a:r>
            <a:endParaRPr/>
          </a:p>
        </p:txBody>
      </p:sp>
      <p:sp>
        <p:nvSpPr>
          <p:cNvPr id="325" name="Google Shape;325;p8"/>
          <p:cNvSpPr txBox="1"/>
          <p:nvPr>
            <p:ph idx="1" type="body"/>
          </p:nvPr>
        </p:nvSpPr>
        <p:spPr>
          <a:xfrm>
            <a:off x="457201" y="3072808"/>
            <a:ext cx="11029615" cy="3604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Para uma análise de continuidade por faixa, o surgimento/desaparecimento de faixas gera comportamento parecido com acessos de entrada/saída </a:t>
            </a:r>
            <a:endParaRPr/>
          </a:p>
          <a:p>
            <a:pPr indent="-306000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Uso de um número de faixas I não inteiro e cujo valor varia com a posição</a:t>
            </a:r>
            <a:endParaRPr/>
          </a:p>
          <a:p>
            <a:pPr indent="-200844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Trocam-se as váriáveis de fluxo e densidade totais:</a:t>
            </a:r>
            <a:endParaRPr/>
          </a:p>
          <a:p>
            <a:pPr indent="-200844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Um valor de I = 2,2 representa que uma das faixas tem fluxo médio igual a 20% da média das outras faixas</a:t>
            </a:r>
            <a:endParaRPr/>
          </a:p>
          <a:p>
            <a:pPr indent="-200844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A eq. da continuidade ganha uma parcela					que representa ganho/perda líquida do fim/início de uma faixa:</a:t>
            </a:r>
            <a:endParaRPr/>
          </a:p>
          <a:p>
            <a:pPr indent="-200844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326" name="Google Shape;326;p8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27" name="Google Shape;327;p8"/>
          <p:cNvSpPr/>
          <p:nvPr/>
        </p:nvSpPr>
        <p:spPr>
          <a:xfrm>
            <a:off x="457201" y="1855694"/>
            <a:ext cx="9310027" cy="551330"/>
          </a:xfrm>
          <a:prstGeom prst="rect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8" name="Google Shape;328;p8"/>
          <p:cNvSpPr txBox="1"/>
          <p:nvPr/>
        </p:nvSpPr>
        <p:spPr>
          <a:xfrm>
            <a:off x="581192" y="1944100"/>
            <a:ext cx="35756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7.2.3 Mudanças no número de faixas</a:t>
            </a:r>
            <a:endParaRPr/>
          </a:p>
        </p:txBody>
      </p:sp>
      <p:pic>
        <p:nvPicPr>
          <p:cNvPr id="329" name="Google Shape;32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80921" y="5926163"/>
            <a:ext cx="5068007" cy="609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86367" y="5428469"/>
            <a:ext cx="1707920" cy="384998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8"/>
          <p:cNvSpPr/>
          <p:nvPr/>
        </p:nvSpPr>
        <p:spPr>
          <a:xfrm>
            <a:off x="5610225" y="5398141"/>
            <a:ext cx="828855" cy="459733"/>
          </a:xfrm>
          <a:prstGeom prst="rect">
            <a:avLst/>
          </a:prstGeom>
          <a:noFill/>
          <a:ln cap="flat" cmpd="sng" w="9525">
            <a:solidFill>
              <a:srgbClr val="7AA8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2" name="Google Shape;332;p8"/>
          <p:cNvSpPr/>
          <p:nvPr/>
        </p:nvSpPr>
        <p:spPr>
          <a:xfrm>
            <a:off x="4021931" y="5981699"/>
            <a:ext cx="816769" cy="497551"/>
          </a:xfrm>
          <a:prstGeom prst="rect">
            <a:avLst/>
          </a:prstGeom>
          <a:noFill/>
          <a:ln cap="flat" cmpd="sng" w="9525">
            <a:solidFill>
              <a:srgbClr val="7AA8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33" name="Google Shape;333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29625" y="3922126"/>
            <a:ext cx="1811241" cy="452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19608" y="3922126"/>
            <a:ext cx="1676920" cy="387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9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7.2 EQUAÇÕES DA CONTINUIDADE PARA DIVERSOS PERFIS DE RODOVIA</a:t>
            </a:r>
            <a:endParaRPr/>
          </a:p>
        </p:txBody>
      </p:sp>
      <p:sp>
        <p:nvSpPr>
          <p:cNvPr id="340" name="Google Shape;340;p9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41" name="Google Shape;341;p9"/>
          <p:cNvSpPr/>
          <p:nvPr/>
        </p:nvSpPr>
        <p:spPr>
          <a:xfrm>
            <a:off x="457201" y="1855694"/>
            <a:ext cx="11289322" cy="551330"/>
          </a:xfrm>
          <a:prstGeom prst="rect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2" name="Google Shape;342;p9"/>
          <p:cNvSpPr txBox="1"/>
          <p:nvPr/>
        </p:nvSpPr>
        <p:spPr>
          <a:xfrm>
            <a:off x="581192" y="1944100"/>
            <a:ext cx="16273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7.2.4 Discussão</a:t>
            </a:r>
            <a:endParaRPr/>
          </a:p>
        </p:txBody>
      </p:sp>
      <p:sp>
        <p:nvSpPr>
          <p:cNvPr id="343" name="Google Shape;343;p9"/>
          <p:cNvSpPr txBox="1"/>
          <p:nvPr>
            <p:ph idx="1" type="body"/>
          </p:nvPr>
        </p:nvSpPr>
        <p:spPr>
          <a:xfrm>
            <a:off x="457201" y="2643024"/>
            <a:ext cx="11029950" cy="3678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Para </a:t>
            </a:r>
            <a:r>
              <a:rPr lang="pt-BR">
                <a:solidFill>
                  <a:schemeClr val="accent2"/>
                </a:solidFill>
              </a:rPr>
              <a:t>via sem acessos</a:t>
            </a:r>
            <a:r>
              <a:rPr lang="pt-BR"/>
              <a:t> é válido: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Se o fluxo na seção de saída é maior que fluxo na entrada a taxa de variação é negativa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Se a taxa de variação é positiva por um tempo suficientemente longo o resultado será congestionamento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Para um trecho com </a:t>
            </a:r>
            <a:r>
              <a:rPr lang="pt-BR">
                <a:solidFill>
                  <a:schemeClr val="accent2"/>
                </a:solidFill>
              </a:rPr>
              <a:t>redução no número de faixas</a:t>
            </a:r>
            <a:r>
              <a:rPr lang="pt-BR"/>
              <a:t>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Existe um saldo líquido positivo de densidade/fluxo nas faíxas contínuas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Na análise de fluxo/densidade total não há alterção dessas variáveis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Para </a:t>
            </a:r>
            <a:r>
              <a:rPr lang="pt-BR">
                <a:solidFill>
                  <a:schemeClr val="accent2"/>
                </a:solidFill>
              </a:rPr>
              <a:t>trechos com acessos</a:t>
            </a:r>
            <a:r>
              <a:rPr lang="pt-BR"/>
              <a:t>, a fonte de densidade efetiva    	   é: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Inversamente proporcional ao comprimento do acesso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Diretamente proporcional ao número de faixas da via</a:t>
            </a:r>
            <a:endParaRPr/>
          </a:p>
        </p:txBody>
      </p:sp>
      <p:pic>
        <p:nvPicPr>
          <p:cNvPr id="344" name="Google Shape;34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34955" y="5147027"/>
            <a:ext cx="761266" cy="255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0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7.3 EQUAÇÃO DA CONTINUIDADE PELA PERSPECTIVA DO MOTORISTA</a:t>
            </a:r>
            <a:endParaRPr/>
          </a:p>
        </p:txBody>
      </p:sp>
      <p:sp>
        <p:nvSpPr>
          <p:cNvPr id="350" name="Google Shape;350;p10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/>
              <a:t>Normalmente a equação da continuidade é formulada a partir de um </a:t>
            </a:r>
            <a:r>
              <a:rPr b="1" lang="pt-BR"/>
              <a:t>observador estacionário que analisa o fluxo</a:t>
            </a:r>
            <a:r>
              <a:rPr lang="pt-BR"/>
              <a:t>. Pela </a:t>
            </a:r>
            <a:r>
              <a:rPr b="1" lang="pt-BR"/>
              <a:t>perspectiva do motorista</a:t>
            </a:r>
            <a:r>
              <a:rPr lang="pt-BR"/>
              <a:t> junto ao tráfego, a perspectiva é afetada por um termo adicional chamado de </a:t>
            </a:r>
            <a:r>
              <a:rPr b="1" lang="pt-BR"/>
              <a:t>contribuição convectiva </a:t>
            </a:r>
            <a:r>
              <a:rPr lang="pt-BR"/>
              <a:t>causada pelo movimento do veículo na presença de variações da densidade do espaço. Mas o que isso quer dizer?</a:t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10515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>
                <a:solidFill>
                  <a:srgbClr val="FF0000"/>
                </a:solidFill>
              </a:rPr>
              <a:t>D</a:t>
            </a:r>
            <a:r>
              <a:rPr lang="pt-BR">
                <a:solidFill>
                  <a:srgbClr val="FF0000"/>
                </a:solidFill>
              </a:rPr>
              <a:t>erivada convectiva = Taxa de variação local + Taxa de variação convectiva gerada por variação no espaço</a:t>
            </a:r>
            <a:endParaRPr>
              <a:solidFill>
                <a:srgbClr val="FF0000"/>
              </a:solidFill>
            </a:endParaRPr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351" name="Google Shape;351;p10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52" name="Google Shape;35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900" y="3826675"/>
            <a:ext cx="3661125" cy="110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9956056d39_0_1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7.3 EQUAÇÃO DA CONTINUIDADE PELA PERSPECTIVA DO MOTORISTA</a:t>
            </a:r>
            <a:endParaRPr/>
          </a:p>
        </p:txBody>
      </p:sp>
      <p:sp>
        <p:nvSpPr>
          <p:cNvPr id="358" name="Google Shape;358;g9956056d39_0_1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/>
              <a:t>Realizando uma manipulação com						é possível reescrever a equação da continuidade para seções homogêneas de via de forma que:</a:t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>
                <a:solidFill>
                  <a:srgbClr val="FF0000"/>
                </a:solidFill>
              </a:rPr>
              <a:t>A densidade aumenta se o gradiente 	   for negativo, ou seja, se a variação da velocidade for negativa (fluxo desacelerando), a densidade aumentará.</a:t>
            </a:r>
            <a:endParaRPr>
              <a:solidFill>
                <a:srgbClr val="FF0000"/>
              </a:solidFill>
            </a:endParaRPr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359" name="Google Shape;359;g9956056d39_0_1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60" name="Google Shape;360;g9956056d39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925" y="2146696"/>
            <a:ext cx="216217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g9956056d39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7450" y="3377002"/>
            <a:ext cx="4203873" cy="101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9956056d39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88647" y="4905038"/>
            <a:ext cx="323850" cy="4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9956056d39_0_11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7.3 EQUAÇÃO DA CONTINUIDADE PELA PERSPECTIVA DO MOTORISTA</a:t>
            </a:r>
            <a:endParaRPr/>
          </a:p>
        </p:txBody>
      </p:sp>
      <p:sp>
        <p:nvSpPr>
          <p:cNvPr id="368" name="Google Shape;368;g9956056d39_0_11"/>
          <p:cNvSpPr txBox="1"/>
          <p:nvPr>
            <p:ph idx="1" type="body"/>
          </p:nvPr>
        </p:nvSpPr>
        <p:spPr>
          <a:xfrm>
            <a:off x="8396325" y="2180500"/>
            <a:ext cx="30483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>
                <a:solidFill>
                  <a:srgbClr val="000000"/>
                </a:solidFill>
              </a:rPr>
              <a:t>O carro é ilustrado em </a:t>
            </a:r>
            <a:r>
              <a:rPr b="1" lang="pt-BR">
                <a:solidFill>
                  <a:srgbClr val="000000"/>
                </a:solidFill>
              </a:rPr>
              <a:t>dois momentos distintos</a:t>
            </a:r>
            <a:r>
              <a:rPr lang="pt-BR">
                <a:solidFill>
                  <a:srgbClr val="000000"/>
                </a:solidFill>
              </a:rPr>
              <a:t>. Imaginando que a velocidade do fluxo está </a:t>
            </a:r>
            <a:r>
              <a:rPr b="1" lang="pt-BR">
                <a:solidFill>
                  <a:srgbClr val="000000"/>
                </a:solidFill>
              </a:rPr>
              <a:t>diminuindo</a:t>
            </a:r>
            <a:r>
              <a:rPr lang="pt-BR">
                <a:solidFill>
                  <a:srgbClr val="000000"/>
                </a:solidFill>
              </a:rPr>
              <a:t> e que à frente existe um </a:t>
            </a:r>
            <a:r>
              <a:rPr b="1" lang="pt-BR">
                <a:solidFill>
                  <a:srgbClr val="000000"/>
                </a:solidFill>
              </a:rPr>
              <a:t>veículo com velocidade menor</a:t>
            </a:r>
            <a:r>
              <a:rPr lang="pt-BR">
                <a:solidFill>
                  <a:srgbClr val="000000"/>
                </a:solidFill>
              </a:rPr>
              <a:t>, 𝛥𝜌₁ representa a variação de densidade local e </a:t>
            </a:r>
            <a:r>
              <a:rPr lang="pt-BR">
                <a:solidFill>
                  <a:schemeClr val="dk1"/>
                </a:solidFill>
              </a:rPr>
              <a:t>𝛥𝜌</a:t>
            </a:r>
            <a:r>
              <a:rPr lang="pt-BR">
                <a:solidFill>
                  <a:srgbClr val="000000"/>
                </a:solidFill>
              </a:rPr>
              <a:t>₂ representa a variação convectiva de densidade causada por variação do espaço.</a:t>
            </a:r>
            <a:endParaRPr/>
          </a:p>
        </p:txBody>
      </p:sp>
      <p:sp>
        <p:nvSpPr>
          <p:cNvPr id="369" name="Google Shape;369;g9956056d39_0_11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70" name="Google Shape;370;g9956056d39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800" y="2180500"/>
            <a:ext cx="8043720" cy="3286350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g9956056d39_0_11"/>
          <p:cNvSpPr txBox="1"/>
          <p:nvPr/>
        </p:nvSpPr>
        <p:spPr>
          <a:xfrm>
            <a:off x="415175" y="5784139"/>
            <a:ext cx="11029500" cy="12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Além disso, é fácil notar que não é possível a existência de densidade negativa, pois é matematicamente inconsistente.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9956056d39_0_21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7.3 EQUAÇÃO DA CONTINUIDADE PELA PERSPECTIVA DO MOTORISTA</a:t>
            </a:r>
            <a:endParaRPr/>
          </a:p>
        </p:txBody>
      </p:sp>
      <p:sp>
        <p:nvSpPr>
          <p:cNvPr id="377" name="Google Shape;377;g9956056d39_0_21"/>
          <p:cNvSpPr txBox="1"/>
          <p:nvPr>
            <p:ph idx="1" type="body"/>
          </p:nvPr>
        </p:nvSpPr>
        <p:spPr>
          <a:xfrm>
            <a:off x="710025" y="2223925"/>
            <a:ext cx="10671900" cy="386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/>
              <a:t>Quando o tráfego se encontra </a:t>
            </a:r>
            <a:r>
              <a:rPr b="1" lang="pt-BR"/>
              <a:t>estacionário</a:t>
            </a:r>
            <a:r>
              <a:rPr lang="pt-BR"/>
              <a:t>, a densidade e a velocidade em qualquer posição da via são </a:t>
            </a:r>
            <a:r>
              <a:rPr b="1" lang="pt-BR"/>
              <a:t>constantes</a:t>
            </a:r>
            <a:r>
              <a:rPr lang="pt-BR"/>
              <a:t>, ou seja, as derivadas parciais da densidade de </a:t>
            </a:r>
            <a:r>
              <a:rPr lang="pt-BR"/>
              <a:t>convexidade</a:t>
            </a:r>
            <a:r>
              <a:rPr lang="pt-BR"/>
              <a:t> são </a:t>
            </a:r>
            <a:r>
              <a:rPr b="1" lang="pt-BR"/>
              <a:t>nulas</a:t>
            </a:r>
            <a:r>
              <a:rPr lang="pt-BR"/>
              <a:t> em relação ao tempo. Por outro lado, quando o motorista sai de uma via com certa densidade constante para outra via com menor densidade, haverá a percepção pontual de diminuição da densidade.</a:t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/>
              <a:t>Há também a apresentação de três conceitos em relação ao tráfego:</a:t>
            </a:r>
            <a:endParaRPr/>
          </a:p>
          <a:p>
            <a:pPr indent="-33375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6"/>
              <a:buAutoNum type="arabicPeriod"/>
            </a:pPr>
            <a:r>
              <a:rPr b="1" lang="pt-BR">
                <a:solidFill>
                  <a:srgbClr val="000000"/>
                </a:solidFill>
              </a:rPr>
              <a:t>Homogêneo </a:t>
            </a:r>
            <a:r>
              <a:rPr lang="pt-BR">
                <a:solidFill>
                  <a:srgbClr val="000000"/>
                </a:solidFill>
              </a:rPr>
              <a:t>(veículos igualmente espaçados)</a:t>
            </a:r>
            <a:endParaRPr>
              <a:solidFill>
                <a:srgbClr val="000000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  <a:p>
            <a:pPr indent="-33375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6"/>
              <a:buAutoNum type="arabicPeriod"/>
            </a:pPr>
            <a:r>
              <a:rPr b="1" lang="pt-BR">
                <a:solidFill>
                  <a:srgbClr val="000000"/>
                </a:solidFill>
              </a:rPr>
              <a:t>Estacionário</a:t>
            </a:r>
            <a:r>
              <a:rPr lang="pt-BR">
                <a:solidFill>
                  <a:srgbClr val="000000"/>
                </a:solidFill>
              </a:rPr>
              <a:t> (veículos com velocidade constante)</a:t>
            </a:r>
            <a:endParaRPr>
              <a:solidFill>
                <a:srgbClr val="000000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3375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6"/>
              <a:buAutoNum type="arabicPeriod"/>
            </a:pPr>
            <a:r>
              <a:rPr b="1" lang="pt-BR">
                <a:solidFill>
                  <a:srgbClr val="000000"/>
                </a:solidFill>
              </a:rPr>
              <a:t>Homogêneo estacionário</a:t>
            </a:r>
            <a:r>
              <a:rPr lang="pt-BR">
                <a:solidFill>
                  <a:srgbClr val="000000"/>
                </a:solidFill>
              </a:rPr>
              <a:t> (veículos igualmente espaçados com velocidade constante)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78" name="Google Shape;378;g9956056d39_0_21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9956056d39_0_33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7.3 EQUAÇÃO DA CONTINUIDADE PELA PERSPECTIVA DO MOTORISTA</a:t>
            </a:r>
            <a:endParaRPr/>
          </a:p>
        </p:txBody>
      </p:sp>
      <p:sp>
        <p:nvSpPr>
          <p:cNvPr id="384" name="Google Shape;384;g9956056d39_0_33"/>
          <p:cNvSpPr txBox="1"/>
          <p:nvPr>
            <p:ph idx="1" type="body"/>
          </p:nvPr>
        </p:nvSpPr>
        <p:spPr>
          <a:xfrm>
            <a:off x="710025" y="2223925"/>
            <a:ext cx="4164600" cy="386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2044" lvl="0" marL="105156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pt-BR">
                <a:solidFill>
                  <a:srgbClr val="000000"/>
                </a:solidFill>
              </a:rPr>
              <a:t>Ao lado está a representação da taxa de variação da densidade </a:t>
            </a:r>
            <a:r>
              <a:rPr b="1" lang="pt-BR">
                <a:solidFill>
                  <a:srgbClr val="000000"/>
                </a:solidFill>
              </a:rPr>
              <a:t>percebida pelo veículo B</a:t>
            </a:r>
            <a:r>
              <a:rPr lang="pt-BR">
                <a:solidFill>
                  <a:srgbClr val="000000"/>
                </a:solidFill>
              </a:rPr>
              <a:t> ao sair de um engarrafamento. Considerando que o tráfego é </a:t>
            </a:r>
            <a:r>
              <a:rPr b="1" lang="pt-BR">
                <a:solidFill>
                  <a:srgbClr val="000000"/>
                </a:solidFill>
              </a:rPr>
              <a:t>estacionário</a:t>
            </a:r>
            <a:r>
              <a:rPr lang="pt-BR">
                <a:solidFill>
                  <a:srgbClr val="000000"/>
                </a:solidFill>
              </a:rPr>
              <a:t> (densidade constante) nas vias 1 e 2, no momento da evasão do tráfego mais denso, a derivada parcial da velocidade em relação ao tempo é </a:t>
            </a:r>
            <a:r>
              <a:rPr b="1" lang="pt-BR">
                <a:solidFill>
                  <a:srgbClr val="000000"/>
                </a:solidFill>
              </a:rPr>
              <a:t>positiva</a:t>
            </a:r>
            <a:r>
              <a:rPr lang="pt-BR">
                <a:solidFill>
                  <a:srgbClr val="000000"/>
                </a:solidFill>
              </a:rPr>
              <a:t>, ou seja, a velocidade do veículo claramente </a:t>
            </a:r>
            <a:r>
              <a:rPr b="1" lang="pt-BR">
                <a:solidFill>
                  <a:srgbClr val="000000"/>
                </a:solidFill>
              </a:rPr>
              <a:t>aumentou</a:t>
            </a:r>
            <a:r>
              <a:rPr lang="pt-BR">
                <a:solidFill>
                  <a:srgbClr val="000000"/>
                </a:solidFill>
              </a:rPr>
              <a:t> frente à </a:t>
            </a:r>
            <a:r>
              <a:rPr b="1" lang="pt-BR">
                <a:solidFill>
                  <a:srgbClr val="000000"/>
                </a:solidFill>
              </a:rPr>
              <a:t>menor densidade</a:t>
            </a:r>
            <a:r>
              <a:rPr lang="pt-BR">
                <a:solidFill>
                  <a:srgbClr val="000000"/>
                </a:solidFill>
              </a:rPr>
              <a:t> a via.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85" name="Google Shape;385;g9956056d39_0_33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86" name="Google Shape;386;g9956056d39_0_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9400" y="2001174"/>
            <a:ext cx="5932700" cy="4410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1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7.4 DESCRIÇÃO LAGRANGEANA</a:t>
            </a:r>
            <a:endParaRPr/>
          </a:p>
        </p:txBody>
      </p:sp>
      <p:sp>
        <p:nvSpPr>
          <p:cNvPr id="392" name="Google Shape;392;p11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93" name="Google Shape;393;p11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A visão do motorista se assemelha com a formulação Lagrangeana da equação da continuidade:</a:t>
            </a:r>
            <a:endParaRPr/>
          </a:p>
          <a:p>
            <a:pPr indent="-306000" lvl="1" marL="630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Nesse caso, temos a variável x expressa em termos de n: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Conseguimos perceber que o veículo com maior x possui menor 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Além disso, temos que a densidade é dada em termos da distância de ponta a ponta (“Distance Headway”), que configura o espaçamento entre dois veículos mais o comprimento dos veículos: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Densidade: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Velocidade: </a:t>
            </a:r>
            <a:endParaRPr/>
          </a:p>
        </p:txBody>
      </p:sp>
      <p:pic>
        <p:nvPicPr>
          <p:cNvPr id="394" name="Google Shape;39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2775" y="2806050"/>
            <a:ext cx="4216675" cy="92040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11"/>
          <p:cNvSpPr txBox="1"/>
          <p:nvPr/>
        </p:nvSpPr>
        <p:spPr>
          <a:xfrm>
            <a:off x="6195475" y="3079825"/>
            <a:ext cx="591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(1)</a:t>
            </a:r>
            <a:endParaRPr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96" name="Google Shape;396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96600" y="4453375"/>
            <a:ext cx="1352315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71225" y="4816550"/>
            <a:ext cx="1924700" cy="64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71230" y="5651325"/>
            <a:ext cx="2065239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9aa39c564d_0_0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7.4 DESCRIÇÃO LAGRANGEANA</a:t>
            </a:r>
            <a:endParaRPr/>
          </a:p>
        </p:txBody>
      </p:sp>
      <p:sp>
        <p:nvSpPr>
          <p:cNvPr id="404" name="Google Shape;404;g9aa39c564d_0_0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5" name="Google Shape;405;g9aa39c564d_0_0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3756" lvl="0" marL="457200" rtl="0" algn="l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Com as definições anteriores, conseguimos transformar a equação da continuidade na forma de Lagrande utilizando regra da cadeia:</a:t>
            </a:r>
            <a:endParaRPr/>
          </a:p>
        </p:txBody>
      </p:sp>
      <p:pic>
        <p:nvPicPr>
          <p:cNvPr id="406" name="Google Shape;406;g9aa39c564d_0_0"/>
          <p:cNvPicPr preferRelativeResize="0"/>
          <p:nvPr/>
        </p:nvPicPr>
        <p:blipFill rotWithShape="1">
          <a:blip r:embed="rId3">
            <a:alphaModFix/>
          </a:blip>
          <a:srcRect b="0" l="0" r="0" t="17177"/>
          <a:stretch/>
        </p:blipFill>
        <p:spPr>
          <a:xfrm>
            <a:off x="760913" y="2826050"/>
            <a:ext cx="10670075" cy="3899125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g9aa39c564d_0_0"/>
          <p:cNvSpPr/>
          <p:nvPr/>
        </p:nvSpPr>
        <p:spPr>
          <a:xfrm>
            <a:off x="931100" y="2826050"/>
            <a:ext cx="1504200" cy="23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SUMÁRIO</a:t>
            </a:r>
            <a:endParaRPr/>
          </a:p>
        </p:txBody>
      </p:sp>
      <p:sp>
        <p:nvSpPr>
          <p:cNvPr id="196" name="Google Shape;196;p2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pt-BR" sz="2000"/>
              <a:t>7.1 Densidade do tráfego e relação hidrodinâmica fluxo-densidade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pt-BR" sz="2000"/>
              <a:t>7.2 Equações da continuidade para diversos perfis de rodovia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 sz="1800"/>
              <a:t>7.2.1 Seção de rodovia homogênea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 sz="1800"/>
              <a:t>7.2.2 Seções com acessos para entrada/saída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 sz="1800"/>
              <a:t>7.2.3 Mudanças no número de faixas</a:t>
            </a:r>
            <a:endParaRPr/>
          </a:p>
          <a:p>
            <a:pPr indent="-306000" lvl="1" marL="630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 sz="1800"/>
              <a:t>7.2.4 Discussão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pt-BR" sz="2000"/>
              <a:t>7.3 Equação da continuidade pela perspectiva do motorista</a:t>
            </a:r>
            <a:endParaRPr/>
          </a:p>
          <a:p>
            <a:pPr indent="-306000" lvl="0" marL="306000" rtl="0" algn="l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pt-BR" sz="2000"/>
              <a:t>7.4 Descrição Lagrangeana</a:t>
            </a:r>
            <a:endParaRPr sz="2000"/>
          </a:p>
        </p:txBody>
      </p:sp>
      <p:sp>
        <p:nvSpPr>
          <p:cNvPr id="197" name="Google Shape;197;p2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9aa39c564d_1_8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7.4 DESCRIÇÃO LAGRANGEANA</a:t>
            </a:r>
            <a:endParaRPr/>
          </a:p>
        </p:txBody>
      </p:sp>
      <p:sp>
        <p:nvSpPr>
          <p:cNvPr id="413" name="Google Shape;413;g9aa39c564d_1_8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14" name="Google Shape;414;g9aa39c564d_1_8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Considerando rampas e um número variável de I(x) linhas de tráfego, obtemos a equação da coninuidade geral na forma Lagrangeana: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E também a equação para x(n,t):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Vantagem: Integrações numéricas mais simples e menores</a:t>
            </a:r>
            <a:endParaRPr/>
          </a:p>
          <a:p>
            <a:pPr indent="-333756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Desvantagem: Dificuldade em obter os dados</a:t>
            </a:r>
            <a:endParaRPr/>
          </a:p>
        </p:txBody>
      </p:sp>
      <p:pic>
        <p:nvPicPr>
          <p:cNvPr id="415" name="Google Shape;415;g9aa39c564d_1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8475" y="4012927"/>
            <a:ext cx="3330765" cy="101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9aa39c564d_1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3850" y="2734402"/>
            <a:ext cx="5208475" cy="66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12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pt-BR"/>
              <a:t>AGRADECEMOS A ATENÇÃO!</a:t>
            </a:r>
            <a:endParaRPr/>
          </a:p>
        </p:txBody>
      </p:sp>
      <p:sp>
        <p:nvSpPr>
          <p:cNvPr id="422" name="Google Shape;422;p12"/>
          <p:cNvSpPr txBox="1"/>
          <p:nvPr/>
        </p:nvSpPr>
        <p:spPr>
          <a:xfrm>
            <a:off x="581200" y="3227300"/>
            <a:ext cx="5012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Ana Luísa Corrêa Garcia – 9351551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Carlos Eduardo Carreiro Tuma Delbin – 11809962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Gabriel Morio Saito – 10337832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Luiz Felipe Altopiedi – 9838481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Vitor Vargas Cruz – 9838612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9941944fe9_0_113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7.1 DENSIDADE DO TRÁFEGO E RELAÇÃO HIDRODINÂMICA FLUXO-DENSIDADE</a:t>
            </a:r>
            <a:endParaRPr/>
          </a:p>
        </p:txBody>
      </p:sp>
      <p:sp>
        <p:nvSpPr>
          <p:cNvPr id="203" name="Google Shape;203;g9941944fe9_0_113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06400" rtl="0" algn="l">
              <a:spcBef>
                <a:spcPts val="0"/>
              </a:spcBef>
              <a:spcAft>
                <a:spcPts val="0"/>
              </a:spcAft>
              <a:buSzPts val="2200"/>
              <a:buChar char="◼"/>
            </a:pPr>
            <a:r>
              <a:rPr lang="pt-BR" sz="2400"/>
              <a:t>Densidade de tráfego: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É definida como o número de veículos por unidade de comprimento:</a:t>
            </a:r>
            <a:endParaRPr sz="2400"/>
          </a:p>
          <a:p>
            <a:pPr indent="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	⇒ ρ = n / Δx </a:t>
            </a:r>
            <a:endParaRPr sz="2400"/>
          </a:p>
          <a:p>
            <a:pPr indent="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419100" lvl="0" marL="4064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Se a via possui mais de uma faixa, diferenciamos: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Densidade na faixa i (ρ</a:t>
            </a:r>
            <a:r>
              <a:rPr lang="pt-BR" sz="1300"/>
              <a:t>i</a:t>
            </a:r>
            <a:r>
              <a:rPr lang="pt-BR" sz="2400"/>
              <a:t>).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Densidade total (ρ</a:t>
            </a:r>
            <a:r>
              <a:rPr lang="pt-BR" sz="1300"/>
              <a:t>tot</a:t>
            </a:r>
            <a:r>
              <a:rPr lang="pt-BR" sz="2400"/>
              <a:t>).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Densidade efetiva (ρ).</a:t>
            </a:r>
            <a:endParaRPr sz="2400"/>
          </a:p>
        </p:txBody>
      </p:sp>
      <p:sp>
        <p:nvSpPr>
          <p:cNvPr id="204" name="Google Shape;204;g9941944fe9_0_113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9941944fe9_0_119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7.1 DENSIDADE DO TRÁFEGO E RELAÇÃO HIDRODINÂMICA FLUXO-DENSIDADE</a:t>
            </a:r>
            <a:endParaRPr/>
          </a:p>
        </p:txBody>
      </p:sp>
      <p:sp>
        <p:nvSpPr>
          <p:cNvPr id="210" name="Google Shape;210;g9941944fe9_0_119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06400" rtl="0" algn="l">
              <a:spcBef>
                <a:spcPts val="0"/>
              </a:spcBef>
              <a:spcAft>
                <a:spcPts val="0"/>
              </a:spcAft>
              <a:buSzPts val="2200"/>
              <a:buChar char="◼"/>
            </a:pPr>
            <a:r>
              <a:rPr lang="pt-BR" sz="2400"/>
              <a:t>Velocidade local (V</a:t>
            </a:r>
            <a:r>
              <a:rPr lang="pt-BR" sz="1300"/>
              <a:t>i</a:t>
            </a:r>
            <a:r>
              <a:rPr lang="pt-BR" sz="2400"/>
              <a:t>):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É a velocidade média dos veículos em um ponto da faixa i.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419100" lvl="0" marL="4064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Velocidade efetiva (V):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É compreendida como a média ponderada da velocidade local de todas as faixas.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11" name="Google Shape;211;g9941944fe9_0_119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12" name="Google Shape;212;g9941944fe9_0_119"/>
          <p:cNvPicPr preferRelativeResize="0"/>
          <p:nvPr/>
        </p:nvPicPr>
        <p:blipFill rotWithShape="1">
          <a:blip r:embed="rId3">
            <a:alphaModFix/>
          </a:blip>
          <a:srcRect b="0" l="2315" r="2789" t="0"/>
          <a:stretch/>
        </p:blipFill>
        <p:spPr>
          <a:xfrm>
            <a:off x="3223800" y="4739327"/>
            <a:ext cx="5744400" cy="12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9941944fe9_0_126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7.1 DENSIDADE DO TRÁFEGO E RELAÇÃO HIDRODINÂMICA FLUXO-DENSIDADE</a:t>
            </a:r>
            <a:endParaRPr/>
          </a:p>
        </p:txBody>
      </p:sp>
      <p:sp>
        <p:nvSpPr>
          <p:cNvPr id="218" name="Google Shape;218;g9941944fe9_0_126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06400" rtl="0" algn="l">
              <a:spcBef>
                <a:spcPts val="0"/>
              </a:spcBef>
              <a:spcAft>
                <a:spcPts val="0"/>
              </a:spcAft>
              <a:buSzPts val="2200"/>
              <a:buChar char="◼"/>
            </a:pPr>
            <a:r>
              <a:rPr lang="pt-BR" sz="2400"/>
              <a:t>Fluxo de tráfego: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É o número de veículos que atravessam um trecho em um determinado tempo.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	Q = n / Δt     ⇒   Q = ρ • Δx / Δt  </a:t>
            </a:r>
            <a:endParaRPr sz="2400"/>
          </a:p>
          <a:p>
            <a:pPr indent="0" lvl="0" marL="609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609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609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⇒ Q = ρV</a:t>
            </a:r>
            <a:endParaRPr sz="2400"/>
          </a:p>
        </p:txBody>
      </p:sp>
      <p:sp>
        <p:nvSpPr>
          <p:cNvPr id="219" name="Google Shape;219;g9941944fe9_0_126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20" name="Google Shape;220;g9941944fe9_0_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2166" y="3606233"/>
            <a:ext cx="3351867" cy="2604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941944fe9_0_133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7.1 DENSIDADE DO TRÁFEGO E RELAÇÃO HIDRODINÂMICA FLUXO-DENSIDADE</a:t>
            </a:r>
            <a:endParaRPr/>
          </a:p>
        </p:txBody>
      </p:sp>
      <p:sp>
        <p:nvSpPr>
          <p:cNvPr id="226" name="Google Shape;226;g9941944fe9_0_133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06400" rtl="0" algn="l">
              <a:spcBef>
                <a:spcPts val="0"/>
              </a:spcBef>
              <a:spcAft>
                <a:spcPts val="0"/>
              </a:spcAft>
              <a:buSzPts val="2200"/>
              <a:buChar char="◼"/>
            </a:pPr>
            <a:r>
              <a:rPr lang="pt-BR" sz="2400"/>
              <a:t>Para vias com mais de uma faixa:</a:t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Fluxo na faixa i:</a:t>
            </a:r>
            <a:endParaRPr sz="2400"/>
          </a:p>
          <a:p>
            <a:pPr indent="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	Q</a:t>
            </a:r>
            <a:r>
              <a:rPr lang="pt-BR" sz="1300"/>
              <a:t>i</a:t>
            </a:r>
            <a:r>
              <a:rPr lang="pt-BR" sz="2400"/>
              <a:t>(x, t) = ρ</a:t>
            </a:r>
            <a:r>
              <a:rPr lang="pt-BR" sz="1300"/>
              <a:t>i</a:t>
            </a:r>
            <a:r>
              <a:rPr lang="pt-BR" sz="2400"/>
              <a:t>(x, t)V</a:t>
            </a:r>
            <a:r>
              <a:rPr lang="pt-BR" sz="1300"/>
              <a:t>i</a:t>
            </a:r>
            <a:r>
              <a:rPr lang="pt-BR" sz="2400"/>
              <a:t>(x, t)</a:t>
            </a:r>
            <a:endParaRPr sz="2400"/>
          </a:p>
          <a:p>
            <a:pPr indent="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Fluxo médio:</a:t>
            </a:r>
            <a:endParaRPr sz="2400"/>
          </a:p>
          <a:p>
            <a:pPr indent="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	Q(x, t) = ρ(x, t)V(x, t)</a:t>
            </a:r>
            <a:endParaRPr sz="2400"/>
          </a:p>
          <a:p>
            <a:pPr indent="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419100" lvl="1" marL="8382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pt-BR" sz="2400"/>
              <a:t>Fluxo total:</a:t>
            </a:r>
            <a:endParaRPr sz="2400"/>
          </a:p>
          <a:p>
            <a:pPr indent="381000" lvl="0" marL="838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Q</a:t>
            </a:r>
            <a:r>
              <a:rPr lang="pt-BR" sz="1300"/>
              <a:t>tot</a:t>
            </a:r>
            <a:r>
              <a:rPr lang="pt-BR" sz="2400"/>
              <a:t>(x, t) = ρ</a:t>
            </a:r>
            <a:r>
              <a:rPr lang="pt-BR" sz="1300"/>
              <a:t>tot</a:t>
            </a:r>
            <a:r>
              <a:rPr lang="pt-BR" sz="2400"/>
              <a:t>(x, t)V(x, t)</a:t>
            </a:r>
            <a:endParaRPr sz="2400"/>
          </a:p>
        </p:txBody>
      </p:sp>
      <p:sp>
        <p:nvSpPr>
          <p:cNvPr id="227" name="Google Shape;227;g9941944fe9_0_133"/>
          <p:cNvSpPr txBox="1"/>
          <p:nvPr>
            <p:ph idx="12" type="sldNum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7.2 EQUAÇÕES DA CONTINUIDADE PARA DIVERSOS PERFIS DE RODOVIA</a:t>
            </a:r>
            <a:endParaRPr/>
          </a:p>
        </p:txBody>
      </p:sp>
      <p:sp>
        <p:nvSpPr>
          <p:cNvPr id="234" name="Google Shape;234;p4"/>
          <p:cNvSpPr txBox="1"/>
          <p:nvPr>
            <p:ph idx="1" type="body"/>
          </p:nvPr>
        </p:nvSpPr>
        <p:spPr>
          <a:xfrm>
            <a:off x="457200" y="2642959"/>
            <a:ext cx="11295529" cy="3972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A equação da continuidade depende da </a:t>
            </a:r>
            <a:r>
              <a:rPr lang="pt-BR">
                <a:solidFill>
                  <a:schemeClr val="accent2"/>
                </a:solidFill>
              </a:rPr>
              <a:t>geometria da rodovia</a:t>
            </a:r>
            <a:r>
              <a:rPr lang="pt-BR"/>
              <a:t> em questão, não do modelo macroscópico utilizado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Mudanças locais de comportamento são permitidas e não influenciam a continuidade da equação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O comprimento </a:t>
            </a:r>
            <a:r>
              <a:rPr lang="pt-BR"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pt-BR"/>
              <a:t>x da seção analisada deve ser: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>
                <a:solidFill>
                  <a:schemeClr val="accent2"/>
                </a:solidFill>
              </a:rPr>
              <a:t>Microscopicamente grande</a:t>
            </a:r>
            <a:r>
              <a:rPr lang="pt-BR"/>
              <a:t>, para conter uma quantidade de veículos suficiente para que se obtenha quantidades macroscópicas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>
                <a:solidFill>
                  <a:schemeClr val="accent2"/>
                </a:solidFill>
              </a:rPr>
              <a:t>Macroscopicamente pequena</a:t>
            </a:r>
            <a:r>
              <a:rPr lang="pt-BR"/>
              <a:t>, de forma que densidades e gradientes de fluxo sejam aproximadamente constantes na seção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pt-BR"/>
              <a:t>Em rodovias, essas suposições tipicamente se verificam para </a:t>
            </a:r>
            <a:r>
              <a:rPr lang="pt-BR">
                <a:solidFill>
                  <a:schemeClr val="accent2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pt-BR">
                <a:solidFill>
                  <a:schemeClr val="accent2"/>
                </a:solidFill>
              </a:rPr>
              <a:t>x ≈ 100 m</a:t>
            </a:r>
            <a:endParaRPr/>
          </a:p>
        </p:txBody>
      </p:sp>
      <p:sp>
        <p:nvSpPr>
          <p:cNvPr id="235" name="Google Shape;235;p4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6" name="Google Shape;236;p4"/>
          <p:cNvSpPr/>
          <p:nvPr/>
        </p:nvSpPr>
        <p:spPr>
          <a:xfrm>
            <a:off x="457200" y="1855694"/>
            <a:ext cx="11295529" cy="551330"/>
          </a:xfrm>
          <a:prstGeom prst="rect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7" name="Google Shape;237;p4"/>
          <p:cNvSpPr txBox="1"/>
          <p:nvPr/>
        </p:nvSpPr>
        <p:spPr>
          <a:xfrm>
            <a:off x="581192" y="1944100"/>
            <a:ext cx="34419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7.2.1 Seção de rodovia homogênea</a:t>
            </a:r>
            <a:endParaRPr/>
          </a:p>
        </p:txBody>
      </p:sp>
      <p:pic>
        <p:nvPicPr>
          <p:cNvPr id="238" name="Google Shape;23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6492" y="3172410"/>
            <a:ext cx="3776944" cy="121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5"/>
          <p:cNvPicPr preferRelativeResize="0"/>
          <p:nvPr/>
        </p:nvPicPr>
        <p:blipFill rotWithShape="1">
          <a:blip r:embed="rId3">
            <a:alphaModFix/>
          </a:blip>
          <a:srcRect b="0" l="2202" r="0" t="0"/>
          <a:stretch/>
        </p:blipFill>
        <p:spPr>
          <a:xfrm>
            <a:off x="4762910" y="2946988"/>
            <a:ext cx="2802259" cy="62257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7.2 EQUAÇÕES DA CONTINUIDADE PARA DIVERSOS PERFIS DE RODOVIA</a:t>
            </a:r>
            <a:endParaRPr/>
          </a:p>
        </p:txBody>
      </p:sp>
      <p:sp>
        <p:nvSpPr>
          <p:cNvPr id="245" name="Google Shape;245;p5"/>
          <p:cNvSpPr txBox="1"/>
          <p:nvPr>
            <p:ph idx="1" type="body"/>
          </p:nvPr>
        </p:nvSpPr>
        <p:spPr>
          <a:xfrm>
            <a:off x="457200" y="2642959"/>
            <a:ext cx="11295600" cy="3946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19" r="0" t="-929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0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5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47" name="Google Shape;247;p5"/>
          <p:cNvSpPr/>
          <p:nvPr/>
        </p:nvSpPr>
        <p:spPr>
          <a:xfrm>
            <a:off x="457201" y="1855694"/>
            <a:ext cx="9315449" cy="551330"/>
          </a:xfrm>
          <a:prstGeom prst="rect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8" name="Google Shape;248;p5"/>
          <p:cNvSpPr txBox="1"/>
          <p:nvPr/>
        </p:nvSpPr>
        <p:spPr>
          <a:xfrm>
            <a:off x="581192" y="1944100"/>
            <a:ext cx="34419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7.2.1 Seção de rodovia homogênea</a:t>
            </a:r>
            <a:endParaRPr/>
          </a:p>
        </p:txBody>
      </p:sp>
      <p:pic>
        <p:nvPicPr>
          <p:cNvPr id="249" name="Google Shape;24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36802" y="1811471"/>
            <a:ext cx="2312334" cy="743593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5"/>
          <p:cNvSpPr txBox="1"/>
          <p:nvPr/>
        </p:nvSpPr>
        <p:spPr>
          <a:xfrm>
            <a:off x="713506" y="3876239"/>
            <a:ext cx="3152400" cy="6189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251" name="Google Shape;251;p5"/>
          <p:cNvSpPr txBox="1"/>
          <p:nvPr/>
        </p:nvSpPr>
        <p:spPr>
          <a:xfrm>
            <a:off x="691933" y="4583150"/>
            <a:ext cx="5604300" cy="6183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252" name="Google Shape;252;p5"/>
          <p:cNvSpPr/>
          <p:nvPr/>
        </p:nvSpPr>
        <p:spPr>
          <a:xfrm>
            <a:off x="539628" y="3935786"/>
            <a:ext cx="180900" cy="1265700"/>
          </a:xfrm>
          <a:prstGeom prst="leftBrace">
            <a:avLst>
              <a:gd fmla="val 8333" name="adj1"/>
              <a:gd fmla="val 50000" name="adj2"/>
            </a:avLst>
          </a:prstGeom>
          <a:noFill/>
          <a:ln cap="rnd" cmpd="sng" w="12700">
            <a:solidFill>
              <a:srgbClr val="172C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3" name="Google Shape;253;p5"/>
          <p:cNvSpPr txBox="1"/>
          <p:nvPr/>
        </p:nvSpPr>
        <p:spPr>
          <a:xfrm>
            <a:off x="6217273" y="4291591"/>
            <a:ext cx="264600" cy="2769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4441" l="-13950" r="-13951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pic>
        <p:nvPicPr>
          <p:cNvPr id="254" name="Google Shape;254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632293" y="4185747"/>
            <a:ext cx="5395912" cy="47396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5"/>
          <p:cNvSpPr/>
          <p:nvPr/>
        </p:nvSpPr>
        <p:spPr>
          <a:xfrm>
            <a:off x="807448" y="3935786"/>
            <a:ext cx="2935800" cy="559500"/>
          </a:xfrm>
          <a:prstGeom prst="rect">
            <a:avLst/>
          </a:prstGeom>
          <a:noFill/>
          <a:ln cap="flat" cmpd="sng" w="9525">
            <a:solidFill>
              <a:srgbClr val="83C8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6" name="Google Shape;256;p5"/>
          <p:cNvSpPr/>
          <p:nvPr/>
        </p:nvSpPr>
        <p:spPr>
          <a:xfrm>
            <a:off x="6601745" y="4139787"/>
            <a:ext cx="1583100" cy="559500"/>
          </a:xfrm>
          <a:prstGeom prst="rect">
            <a:avLst/>
          </a:prstGeom>
          <a:noFill/>
          <a:ln cap="flat" cmpd="sng" w="9525">
            <a:solidFill>
              <a:srgbClr val="83C8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7" name="Google Shape;257;p5"/>
          <p:cNvSpPr/>
          <p:nvPr/>
        </p:nvSpPr>
        <p:spPr>
          <a:xfrm>
            <a:off x="802937" y="4641926"/>
            <a:ext cx="5361000" cy="559500"/>
          </a:xfrm>
          <a:prstGeom prst="rect">
            <a:avLst/>
          </a:prstGeom>
          <a:noFill/>
          <a:ln cap="flat" cmpd="sng" w="9525">
            <a:solidFill>
              <a:srgbClr val="F0BC5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8" name="Google Shape;258;p5"/>
          <p:cNvSpPr/>
          <p:nvPr/>
        </p:nvSpPr>
        <p:spPr>
          <a:xfrm>
            <a:off x="7969248" y="4139786"/>
            <a:ext cx="4079400" cy="559500"/>
          </a:xfrm>
          <a:prstGeom prst="rect">
            <a:avLst/>
          </a:prstGeom>
          <a:noFill/>
          <a:ln cap="flat" cmpd="sng" w="9525">
            <a:solidFill>
              <a:srgbClr val="F0BC5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59" name="Google Shape;259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498774" y="6007369"/>
            <a:ext cx="2308347" cy="6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261493" y="5953408"/>
            <a:ext cx="1967959" cy="6360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1" name="Google Shape;261;p5"/>
          <p:cNvCxnSpPr/>
          <p:nvPr/>
        </p:nvCxnSpPr>
        <p:spPr>
          <a:xfrm>
            <a:off x="5114925" y="6271447"/>
            <a:ext cx="1850693" cy="0"/>
          </a:xfrm>
          <a:prstGeom prst="straightConnector1">
            <a:avLst/>
          </a:prstGeom>
          <a:noFill/>
          <a:ln cap="rnd" cmpd="sng" w="12700">
            <a:solidFill>
              <a:srgbClr val="172C5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2" name="Google Shape;262;p5"/>
          <p:cNvSpPr txBox="1"/>
          <p:nvPr/>
        </p:nvSpPr>
        <p:spPr>
          <a:xfrm>
            <a:off x="4951833" y="6007369"/>
            <a:ext cx="217687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Dividindo</a:t>
            </a:r>
            <a:r>
              <a:rPr lang="pt-BR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pt-BR" sz="1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pelo número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de faixas I, que é constante:</a:t>
            </a:r>
            <a:endParaRPr sz="1400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3" name="Google Shape;263;p5"/>
          <p:cNvSpPr txBox="1"/>
          <p:nvPr/>
        </p:nvSpPr>
        <p:spPr>
          <a:xfrm>
            <a:off x="8022170" y="4863507"/>
            <a:ext cx="2381100" cy="499500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264" name="Google Shape;264;p5"/>
          <p:cNvSpPr/>
          <p:nvPr/>
        </p:nvSpPr>
        <p:spPr>
          <a:xfrm>
            <a:off x="8037160" y="4831942"/>
            <a:ext cx="912000" cy="559500"/>
          </a:xfrm>
          <a:prstGeom prst="rect">
            <a:avLst/>
          </a:prstGeom>
          <a:noFill/>
          <a:ln cap="flat" cmpd="sng" w="952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5" name="Google Shape;265;p5"/>
          <p:cNvSpPr/>
          <p:nvPr/>
        </p:nvSpPr>
        <p:spPr>
          <a:xfrm>
            <a:off x="2446794" y="6003311"/>
            <a:ext cx="626190" cy="636078"/>
          </a:xfrm>
          <a:prstGeom prst="rect">
            <a:avLst/>
          </a:prstGeom>
          <a:noFill/>
          <a:ln cap="flat" cmpd="sng" w="952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6" name="Google Shape;266;p5"/>
          <p:cNvSpPr/>
          <p:nvPr/>
        </p:nvSpPr>
        <p:spPr>
          <a:xfrm>
            <a:off x="9199472" y="4831941"/>
            <a:ext cx="1068900" cy="559500"/>
          </a:xfrm>
          <a:prstGeom prst="rect">
            <a:avLst/>
          </a:prstGeom>
          <a:noFill/>
          <a:ln cap="flat" cmpd="sng" w="9525">
            <a:solidFill>
              <a:srgbClr val="F86C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7" name="Google Shape;267;p5"/>
          <p:cNvSpPr/>
          <p:nvPr/>
        </p:nvSpPr>
        <p:spPr>
          <a:xfrm>
            <a:off x="3339942" y="6003310"/>
            <a:ext cx="962235" cy="644951"/>
          </a:xfrm>
          <a:prstGeom prst="rect">
            <a:avLst/>
          </a:prstGeom>
          <a:noFill/>
          <a:ln cap="flat" cmpd="sng" w="9525">
            <a:solidFill>
              <a:srgbClr val="F86C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8" name="Google Shape;268;p5"/>
          <p:cNvSpPr/>
          <p:nvPr/>
        </p:nvSpPr>
        <p:spPr>
          <a:xfrm>
            <a:off x="4696125" y="2934850"/>
            <a:ext cx="2935800" cy="618300"/>
          </a:xfrm>
          <a:prstGeom prst="rect">
            <a:avLst/>
          </a:prstGeom>
          <a:noFill/>
          <a:ln cap="flat" cmpd="sng" w="9525">
            <a:solidFill>
              <a:srgbClr val="83C8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9" name="Google Shape;269;p5"/>
          <p:cNvSpPr/>
          <p:nvPr/>
        </p:nvSpPr>
        <p:spPr>
          <a:xfrm>
            <a:off x="5718325" y="3521950"/>
            <a:ext cx="3511200" cy="276900"/>
          </a:xfrm>
          <a:prstGeom prst="rect">
            <a:avLst/>
          </a:prstGeom>
          <a:noFill/>
          <a:ln cap="flat" cmpd="sng" w="9525">
            <a:solidFill>
              <a:srgbClr val="F0BC5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/>
              <a:t>7.2 EQUAÇÕES DA CONTINUIDADE PARA DIVERSOS PERFIS DE RODOVIA</a:t>
            </a:r>
            <a:endParaRPr/>
          </a:p>
        </p:txBody>
      </p:sp>
      <p:sp>
        <p:nvSpPr>
          <p:cNvPr id="276" name="Google Shape;276;p6"/>
          <p:cNvSpPr txBox="1"/>
          <p:nvPr>
            <p:ph idx="1" type="body"/>
          </p:nvPr>
        </p:nvSpPr>
        <p:spPr>
          <a:xfrm>
            <a:off x="457200" y="2642959"/>
            <a:ext cx="11295529" cy="3972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Acessos para entrada ou saída implicam </a:t>
            </a:r>
            <a:r>
              <a:rPr lang="pt-BR">
                <a:solidFill>
                  <a:schemeClr val="accent2"/>
                </a:solidFill>
              </a:rPr>
              <a:t>fluxos adicionais</a:t>
            </a:r>
            <a:r>
              <a:rPr lang="pt-BR"/>
              <a:t> de entrada ou saída na seção analisada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pt-BR"/>
              <a:t>O número de veículos na seção agora é: </a:t>
            </a:r>
            <a:endParaRPr/>
          </a:p>
        </p:txBody>
      </p:sp>
      <p:sp>
        <p:nvSpPr>
          <p:cNvPr id="277" name="Google Shape;277;p6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78" name="Google Shape;278;p6"/>
          <p:cNvSpPr/>
          <p:nvPr/>
        </p:nvSpPr>
        <p:spPr>
          <a:xfrm>
            <a:off x="457200" y="1855694"/>
            <a:ext cx="11295529" cy="551330"/>
          </a:xfrm>
          <a:prstGeom prst="rect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9" name="Google Shape;279;p6"/>
          <p:cNvSpPr txBox="1"/>
          <p:nvPr/>
        </p:nvSpPr>
        <p:spPr>
          <a:xfrm>
            <a:off x="581192" y="1944100"/>
            <a:ext cx="43284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7.2.2 Seções com acessos para entrada/saída</a:t>
            </a:r>
            <a:endParaRPr sz="1800">
              <a:solidFill>
                <a:schemeClr val="accen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80" name="Google Shape;280;p6"/>
          <p:cNvGrpSpPr/>
          <p:nvPr/>
        </p:nvGrpSpPr>
        <p:grpSpPr>
          <a:xfrm>
            <a:off x="2880317" y="2977538"/>
            <a:ext cx="3117640" cy="1249191"/>
            <a:chOff x="2745406" y="2977538"/>
            <a:chExt cx="3117640" cy="1249191"/>
          </a:xfrm>
        </p:grpSpPr>
        <p:pic>
          <p:nvPicPr>
            <p:cNvPr id="281" name="Google Shape;281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45406" y="2977538"/>
              <a:ext cx="3117640" cy="12491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2" name="Google Shape;282;p6"/>
            <p:cNvSpPr/>
            <p:nvPr/>
          </p:nvSpPr>
          <p:spPr>
            <a:xfrm>
              <a:off x="4766872" y="4107305"/>
              <a:ext cx="404735" cy="1194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283" name="Google Shape;283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9875" y="2938773"/>
            <a:ext cx="3117640" cy="1287955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6"/>
          <p:cNvSpPr txBox="1"/>
          <p:nvPr/>
        </p:nvSpPr>
        <p:spPr>
          <a:xfrm>
            <a:off x="1936280" y="4738250"/>
            <a:ext cx="3648963" cy="61824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285" name="Google Shape;285;p6"/>
          <p:cNvSpPr/>
          <p:nvPr/>
        </p:nvSpPr>
        <p:spPr>
          <a:xfrm>
            <a:off x="2204489" y="5872552"/>
            <a:ext cx="7800950" cy="687952"/>
          </a:xfrm>
          <a:prstGeom prst="roundRect">
            <a:avLst>
              <a:gd fmla="val 16667" name="adj"/>
            </a:avLst>
          </a:prstGeom>
          <a:blipFill rotWithShape="1">
            <a:blip r:embed="rId6">
              <a:alphaModFix/>
            </a:blip>
            <a:stretch>
              <a:fillRect b="-7893" l="-77" r="0" t="-2631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cxnSp>
        <p:nvCxnSpPr>
          <p:cNvPr id="286" name="Google Shape;286;p6"/>
          <p:cNvCxnSpPr/>
          <p:nvPr/>
        </p:nvCxnSpPr>
        <p:spPr>
          <a:xfrm>
            <a:off x="4965066" y="5304429"/>
            <a:ext cx="0" cy="234167"/>
          </a:xfrm>
          <a:prstGeom prst="straightConnector1">
            <a:avLst/>
          </a:prstGeom>
          <a:noFill/>
          <a:ln cap="rnd" cmpd="sng" w="12700">
            <a:solidFill>
              <a:srgbClr val="172C5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7" name="Google Shape;287;p6"/>
          <p:cNvCxnSpPr/>
          <p:nvPr/>
        </p:nvCxnSpPr>
        <p:spPr>
          <a:xfrm>
            <a:off x="4965066" y="5538596"/>
            <a:ext cx="1139898" cy="0"/>
          </a:xfrm>
          <a:prstGeom prst="straightConnector1">
            <a:avLst/>
          </a:prstGeom>
          <a:noFill/>
          <a:ln cap="rnd" cmpd="sng" w="12700">
            <a:solidFill>
              <a:srgbClr val="172C5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8" name="Google Shape;288;p6"/>
          <p:cNvCxnSpPr>
            <a:endCxn id="285" idx="0"/>
          </p:cNvCxnSpPr>
          <p:nvPr/>
        </p:nvCxnSpPr>
        <p:spPr>
          <a:xfrm>
            <a:off x="6104964" y="5538652"/>
            <a:ext cx="0" cy="333900"/>
          </a:xfrm>
          <a:prstGeom prst="straightConnector1">
            <a:avLst/>
          </a:prstGeom>
          <a:noFill/>
          <a:ln cap="rnd" cmpd="sng" w="12700">
            <a:solidFill>
              <a:srgbClr val="172C5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89" name="Google Shape;289;p6"/>
          <p:cNvSpPr txBox="1"/>
          <p:nvPr/>
        </p:nvSpPr>
        <p:spPr>
          <a:xfrm>
            <a:off x="7131201" y="4852668"/>
            <a:ext cx="2455393" cy="51001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189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290" name="Google Shape;290;p6"/>
          <p:cNvSpPr txBox="1"/>
          <p:nvPr/>
        </p:nvSpPr>
        <p:spPr>
          <a:xfrm>
            <a:off x="6225974" y="4945549"/>
            <a:ext cx="264495" cy="276999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2172" l="-13634" r="-11362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o">
  <a:themeElements>
    <a:clrScheme name="Dividendo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ndo">
  <a:themeElements>
    <a:clrScheme name="Dividendo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2020-09-26T15:11:57Z</dcterms:created>
  <dc:creator>Ana Luisa</dc:creator>
</cp:coreProperties>
</file>