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80" r:id="rId2"/>
    <p:sldId id="319" r:id="rId3"/>
    <p:sldId id="317" r:id="rId4"/>
    <p:sldId id="381" r:id="rId5"/>
    <p:sldId id="382" r:id="rId6"/>
    <p:sldId id="318" r:id="rId7"/>
    <p:sldId id="383" r:id="rId8"/>
    <p:sldId id="320" r:id="rId9"/>
    <p:sldId id="384" r:id="rId10"/>
    <p:sldId id="389" r:id="rId11"/>
    <p:sldId id="390" r:id="rId12"/>
    <p:sldId id="391" r:id="rId13"/>
    <p:sldId id="392" r:id="rId14"/>
    <p:sldId id="393" r:id="rId15"/>
    <p:sldId id="394" r:id="rId16"/>
    <p:sldId id="385" r:id="rId17"/>
    <p:sldId id="386" r:id="rId18"/>
    <p:sldId id="387" r:id="rId19"/>
    <p:sldId id="388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415" r:id="rId41"/>
    <p:sldId id="416" r:id="rId42"/>
    <p:sldId id="417" r:id="rId43"/>
    <p:sldId id="418" r:id="rId44"/>
    <p:sldId id="419" r:id="rId45"/>
    <p:sldId id="420" r:id="rId46"/>
    <p:sldId id="421" r:id="rId47"/>
    <p:sldId id="422" r:id="rId48"/>
    <p:sldId id="423" r:id="rId49"/>
    <p:sldId id="424" r:id="rId50"/>
    <p:sldId id="425" r:id="rId51"/>
    <p:sldId id="426" r:id="rId52"/>
    <p:sldId id="427" r:id="rId53"/>
    <p:sldId id="428" r:id="rId54"/>
    <p:sldId id="429" r:id="rId55"/>
    <p:sldId id="430" r:id="rId56"/>
    <p:sldId id="431" r:id="rId57"/>
    <p:sldId id="432" r:id="rId58"/>
    <p:sldId id="380" r:id="rId5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84" d="100"/>
          <a:sy n="84" d="100"/>
        </p:scale>
        <p:origin x="143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9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E1B7F-AE25-4333-9C08-FBC88BBE464B}" type="datetimeFigureOut">
              <a:rPr lang="pt-BR" smtClean="0"/>
              <a:t>21/08/2018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47E25-CA4A-496A-96E6-6BCED231C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08193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9823FC-AC4D-45A5-9140-FC08A560E0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3765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87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6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042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729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059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23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74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2976-0796-48AC-8042-85F5FBA8C8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145817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6BF4A-E679-4E71-A578-B6DC13D9FB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792005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98457-FF3D-4FF4-9195-C29D785658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742285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A91A-9255-4FE0-B547-0C8BAC4EF4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714953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4E65-7647-48C9-89AA-129E85B36D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987422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EF6B-C5D7-470D-B9F3-FC61954244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450290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E5C9-C376-4AD4-AF6F-DB4E14541F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047753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06F04-DC8F-4B85-902A-0A7E188085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862578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BAA8-D281-4D27-8184-36B864CFBB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384192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14355-1CE6-4F18-A6D5-74C09F4413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66444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06C0A-065B-4039-BA8A-8F029C724B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345082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E4B5080-8425-4E0C-87F4-369D09B4F3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Picture 8" descr="logo lafape 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426200"/>
            <a:ext cx="14589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quadros@sc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NUL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/>
            <a:r>
              <a:rPr lang="pt-BR" sz="4000" b="1" i="1" dirty="0" smtClean="0">
                <a:solidFill>
                  <a:srgbClr val="0000FF"/>
                </a:solidFill>
              </a:rPr>
              <a:t>Energia </a:t>
            </a:r>
            <a:r>
              <a:rPr lang="pt-BR" sz="4000" b="1" i="1" dirty="0" smtClean="0">
                <a:solidFill>
                  <a:srgbClr val="0000FF"/>
                </a:solidFill>
              </a:rPr>
              <a:t>Fotovoltaicos</a:t>
            </a:r>
            <a:endParaRPr lang="pt-BR" sz="4000" b="1" i="1" dirty="0" smtClean="0">
              <a:solidFill>
                <a:srgbClr val="0000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05038"/>
            <a:ext cx="8229600" cy="3557587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pt-BR" b="1" dirty="0" smtClean="0"/>
              <a:t>Laboratório de Fontes Alternativas e Processamento de Energia – LAFAPE</a:t>
            </a:r>
          </a:p>
          <a:p>
            <a:pPr marL="0" indent="0" algn="just" eaLnBrk="1" hangingPunct="1">
              <a:buFontTx/>
              <a:buNone/>
            </a:pPr>
            <a:endParaRPr lang="pt-BR" b="1" dirty="0" smtClean="0"/>
          </a:p>
          <a:p>
            <a:pPr marL="0" indent="0" algn="just" eaLnBrk="1" hangingPunct="1">
              <a:buFontTx/>
              <a:buNone/>
            </a:pPr>
            <a:r>
              <a:rPr lang="pt-BR" b="1" dirty="0" smtClean="0"/>
              <a:t>Autor: Ricardo Q. Machado</a:t>
            </a:r>
          </a:p>
          <a:p>
            <a:pPr marL="0" indent="0" algn="just" eaLnBrk="1" hangingPunct="1">
              <a:buFontTx/>
              <a:buNone/>
            </a:pPr>
            <a:endParaRPr lang="pt-BR" b="1" dirty="0" smtClean="0"/>
          </a:p>
          <a:p>
            <a:pPr marL="0" indent="0" algn="just" eaLnBrk="1" hangingPunct="1">
              <a:buFontTx/>
              <a:buNone/>
            </a:pPr>
            <a:r>
              <a:rPr lang="pt-BR" b="1" dirty="0" err="1" smtClean="0"/>
              <a:t>Email</a:t>
            </a:r>
            <a:r>
              <a:rPr lang="pt-BR" b="1" dirty="0" smtClean="0"/>
              <a:t>: </a:t>
            </a:r>
            <a:r>
              <a:rPr lang="pt-BR" b="1" dirty="0" smtClean="0">
                <a:hlinkClick r:id="rId3"/>
              </a:rPr>
              <a:t>rquadros@sc.usp.br</a:t>
            </a:r>
            <a:endParaRPr lang="pt-BR" b="1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Algoritmos de busca do ponto de máxima potência-</a:t>
            </a:r>
            <a:r>
              <a:rPr lang="pt-BR" sz="4400" b="1" u="sng" dirty="0" err="1" smtClean="0">
                <a:solidFill>
                  <a:schemeClr val="tx2"/>
                </a:solidFill>
              </a:rPr>
              <a:t>InCon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2" y="3203975"/>
            <a:ext cx="3679158" cy="121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6" y="1863763"/>
            <a:ext cx="3715190" cy="99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5184195"/>
            <a:ext cx="3974531" cy="11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 para baixo 1"/>
          <p:cNvSpPr/>
          <p:nvPr/>
        </p:nvSpPr>
        <p:spPr>
          <a:xfrm>
            <a:off x="1961710" y="4464115"/>
            <a:ext cx="450050" cy="627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38"/>
              <p:cNvSpPr txBox="1">
                <a:spLocks noChangeArrowheads="1"/>
              </p:cNvSpPr>
              <p:nvPr/>
            </p:nvSpPr>
            <p:spPr bwMode="auto">
              <a:xfrm>
                <a:off x="4752020" y="2156952"/>
                <a:ext cx="4230470" cy="3970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/>
                <a:endParaRPr lang="pt-BR" b="1" dirty="0" smtClean="0">
                  <a:solidFill>
                    <a:srgbClr val="800000"/>
                  </a:solidFill>
                </a:endParaRPr>
              </a:p>
              <a:p>
                <a:pPr marL="285750" indent="-285750" algn="just">
                  <a:buFont typeface="Wingdings" pitchFamily="2" charset="2"/>
                  <a:buChar char="ü"/>
                </a:pPr>
                <a:r>
                  <a:rPr lang="pt-BR" b="1" dirty="0" smtClean="0">
                    <a:solidFill>
                      <a:srgbClr val="800000"/>
                    </a:solidFill>
                  </a:rPr>
                  <a:t>A condutância instantânea </a:t>
                </a:r>
                <a:r>
                  <a:rPr lang="pt-BR" b="1" i="1" dirty="0" smtClean="0">
                    <a:solidFill>
                      <a:srgbClr val="800000"/>
                    </a:solidFill>
                  </a:rPr>
                  <a:t>I/V</a:t>
                </a:r>
                <a:r>
                  <a:rPr lang="pt-BR" b="1" dirty="0" smtClean="0">
                    <a:solidFill>
                      <a:srgbClr val="800000"/>
                    </a:solidFill>
                  </a:rPr>
                  <a:t> é comparada com a condutância incremental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pt-BR" b="1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1" i="1" smtClean="0">
                            <a:solidFill>
                              <a:srgbClr val="80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pt-BR" b="1" i="1" smtClean="0">
                            <a:solidFill>
                              <a:srgbClr val="800000"/>
                            </a:solidFill>
                            <a:latin typeface="Cambria Math"/>
                            <a:ea typeface="Cambria Math"/>
                          </a:rPr>
                          <m:t>𝑰</m:t>
                        </m:r>
                      </m:num>
                      <m:den>
                        <m:r>
                          <a:rPr lang="pt-BR" b="1" i="1" smtClean="0">
                            <a:solidFill>
                              <a:srgbClr val="80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pt-BR" b="1" i="1" smtClean="0">
                            <a:solidFill>
                              <a:srgbClr val="800000"/>
                            </a:solidFill>
                            <a:latin typeface="Cambria Math"/>
                            <a:ea typeface="Cambria Math"/>
                          </a:rPr>
                          <m:t>𝑽</m:t>
                        </m:r>
                      </m:den>
                    </m:f>
                  </m:oMath>
                </a14:m>
                <a:r>
                  <a:rPr lang="pt-BR" b="1" dirty="0" smtClean="0">
                    <a:solidFill>
                      <a:srgbClr val="800000"/>
                    </a:solidFill>
                  </a:rPr>
                  <a:t>;</a:t>
                </a:r>
                <a:endParaRPr lang="pt-BR" b="1" dirty="0">
                  <a:solidFill>
                    <a:srgbClr val="800000"/>
                  </a:solidFill>
                </a:endParaRPr>
              </a:p>
              <a:p>
                <a:pPr marL="285750" indent="-285750" algn="just">
                  <a:buFont typeface="Wingdings" pitchFamily="2" charset="2"/>
                  <a:buChar char="ü"/>
                </a:pPr>
                <a:endParaRPr lang="pt-BR" b="1" dirty="0">
                  <a:solidFill>
                    <a:srgbClr val="800000"/>
                  </a:solidFill>
                </a:endParaRPr>
              </a:p>
              <a:p>
                <a:pPr marL="285750" indent="-285750" algn="just">
                  <a:buFont typeface="Wingdings" pitchFamily="2" charset="2"/>
                  <a:buChar char="ü"/>
                </a:pPr>
                <a:r>
                  <a:rPr lang="pt-BR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pt-BR" b="1" dirty="0">
                    <a:solidFill>
                      <a:schemeClr val="tx1"/>
                    </a:solidFill>
                  </a:rPr>
                  <a:t>Uma vez alcançado o PMP, o ponto de operação do painel fotovoltaico é mantido até que ocorra uma variação em </a:t>
                </a:r>
                <a14:m>
                  <m:oMath xmlns:m="http://schemas.openxmlformats.org/officeDocument/2006/math">
                    <m:r>
                      <a:rPr lang="pt-BR" b="1">
                        <a:solidFill>
                          <a:schemeClr val="tx1"/>
                        </a:solidFill>
                        <a:latin typeface="Cambria Math"/>
                      </a:rPr>
                      <m:t>∆</m:t>
                    </m:r>
                    <m:r>
                      <a:rPr lang="pt-BR" b="1">
                        <a:solidFill>
                          <a:schemeClr val="tx1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pt-BR" b="1" dirty="0">
                    <a:solidFill>
                      <a:schemeClr val="tx1"/>
                    </a:solidFill>
                  </a:rPr>
                  <a:t> indicando uma mudança nas condições atmosféricas, então a tensão de referência é decrementada ou incrementada para a busca do novo </a:t>
                </a:r>
                <a:r>
                  <a:rPr lang="pt-BR" b="1" dirty="0" smtClean="0">
                    <a:solidFill>
                      <a:schemeClr val="tx1"/>
                    </a:solidFill>
                  </a:rPr>
                  <a:t>PMP</a:t>
                </a:r>
                <a:r>
                  <a:rPr lang="pt-BR" b="1" dirty="0" smtClean="0"/>
                  <a:t>.</a:t>
                </a:r>
                <a:endParaRPr lang="pt-BR" dirty="0">
                  <a:solidFill>
                    <a:srgbClr val="8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2020" y="2156952"/>
                <a:ext cx="4230470" cy="3970318"/>
              </a:xfrm>
              <a:prstGeom prst="rect">
                <a:avLst/>
              </a:prstGeom>
              <a:blipFill rotWithShape="1">
                <a:blip r:embed="rId5"/>
                <a:stretch>
                  <a:fillRect l="-1009" r="-1153" b="-13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87177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Qual a variável de controle a ser utilizada?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988839"/>
            <a:ext cx="3865121" cy="2153271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526995" y="257244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>
                <a:solidFill>
                  <a:srgbClr val="800000"/>
                </a:solidFill>
              </a:rPr>
              <a:t>Curvas P-V e P-I possuem derivadas positivas e aproximadamente iguais, à esquerda do PMP;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>
                <a:solidFill>
                  <a:srgbClr val="002060"/>
                </a:solidFill>
              </a:rPr>
              <a:t>À direita do PMP a inclinação de </a:t>
            </a:r>
            <a:r>
              <a:rPr lang="pt-BR" b="1" dirty="0" smtClean="0">
                <a:solidFill>
                  <a:srgbClr val="002060"/>
                </a:solidFill>
              </a:rPr>
              <a:t>P-I é </a:t>
            </a:r>
            <a:r>
              <a:rPr lang="pt-BR" b="1" dirty="0">
                <a:solidFill>
                  <a:srgbClr val="002060"/>
                </a:solidFill>
              </a:rPr>
              <a:t>mais acentuada significando que, nesta região, a corrente possui magnitude maior do que a corrente de no ponto de </a:t>
            </a:r>
            <a:r>
              <a:rPr lang="pt-BR" b="1" dirty="0" smtClean="0">
                <a:solidFill>
                  <a:srgbClr val="002060"/>
                </a:solidFill>
              </a:rPr>
              <a:t>máximo e </a:t>
            </a:r>
            <a:r>
              <a:rPr lang="pt-BR" b="1" dirty="0">
                <a:solidFill>
                  <a:srgbClr val="002060"/>
                </a:solidFill>
              </a:rPr>
              <a:t>que o comportamento dinâmico do painel é não linear tornando a busca pelo PMP mais difícil conforme.</a:t>
            </a:r>
          </a:p>
        </p:txBody>
      </p:sp>
    </p:spTree>
    <p:extLst>
      <p:ext uri="{BB962C8B-B14F-4D97-AF65-F5344CB8AC3E}">
        <p14:creationId xmlns:p14="http://schemas.microsoft.com/office/powerpoint/2010/main" val="336758121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Efeito da variação de temperatura e irradiação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98" y="2483895"/>
            <a:ext cx="7874161" cy="3029573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71286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Método de linearização de um painel fotovoltaico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4" y="2438890"/>
            <a:ext cx="3456545" cy="76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45" y="2078850"/>
            <a:ext cx="3835624" cy="3360737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40268" y="36540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800000"/>
                </a:solidFill>
              </a:rPr>
              <a:t>A </a:t>
            </a:r>
            <a:r>
              <a:rPr lang="pt-BR" b="1" dirty="0">
                <a:solidFill>
                  <a:srgbClr val="800000"/>
                </a:solidFill>
              </a:rPr>
              <a:t>linearização é feita em torno do ponto de interesse, que neste caso corresponde ao </a:t>
            </a:r>
            <a:r>
              <a:rPr lang="pt-BR" b="1" i="1" dirty="0">
                <a:solidFill>
                  <a:srgbClr val="800000"/>
                </a:solidFill>
              </a:rPr>
              <a:t>PMP </a:t>
            </a:r>
            <a:r>
              <a:rPr lang="pt-BR" b="1" i="1" dirty="0" smtClean="0">
                <a:solidFill>
                  <a:srgbClr val="80000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3045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Método de linearização de um painel fotovoltaico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316" y="2033845"/>
            <a:ext cx="87311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800000"/>
                </a:solidFill>
              </a:rPr>
              <a:t>O modelo linear, determinado pela reta tangente à curva </a:t>
            </a:r>
            <a:r>
              <a:rPr lang="pt-BR" b="1" i="1" dirty="0" smtClean="0">
                <a:solidFill>
                  <a:srgbClr val="800000"/>
                </a:solidFill>
              </a:rPr>
              <a:t>i-v</a:t>
            </a:r>
            <a:r>
              <a:rPr lang="pt-BR" b="1" dirty="0" smtClean="0">
                <a:solidFill>
                  <a:srgbClr val="800000"/>
                </a:solidFill>
              </a:rPr>
              <a:t> </a:t>
            </a:r>
            <a:r>
              <a:rPr lang="pt-BR" b="1" dirty="0">
                <a:solidFill>
                  <a:srgbClr val="800000"/>
                </a:solidFill>
              </a:rPr>
              <a:t>no ponto de linearização </a:t>
            </a:r>
            <a:r>
              <a:rPr lang="pt-BR" b="1" i="1" dirty="0" smtClean="0">
                <a:solidFill>
                  <a:srgbClr val="800000"/>
                </a:solidFill>
              </a:rPr>
              <a:t>PMP</a:t>
            </a:r>
            <a:r>
              <a:rPr lang="pt-BR" b="1" dirty="0">
                <a:solidFill>
                  <a:srgbClr val="800000"/>
                </a:solidFill>
              </a:rPr>
              <a:t>.</a:t>
            </a:r>
            <a:endParaRPr lang="pt-BR" b="1" dirty="0" smtClean="0">
              <a:solidFill>
                <a:srgbClr val="8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pt-BR" b="1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56565" y="3269903"/>
                <a:ext cx="23791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pt-BR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𝑀𝑃</m:t>
                              </m:r>
                            </m:sub>
                          </m:sSub>
                        </m:e>
                      </m:d>
                      <m:r>
                        <a:rPr lang="pt-BR" b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t-BR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𝑀𝑃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65" y="3269903"/>
                <a:ext cx="2379177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 para a direita 4"/>
          <p:cNvSpPr/>
          <p:nvPr/>
        </p:nvSpPr>
        <p:spPr>
          <a:xfrm>
            <a:off x="3401870" y="3284693"/>
            <a:ext cx="108012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uxograma: Fita perfurada 6"/>
              <p:cNvSpPr/>
              <p:nvPr/>
            </p:nvSpPr>
            <p:spPr>
              <a:xfrm>
                <a:off x="2042056" y="4374105"/>
                <a:ext cx="4950551" cy="1890210"/>
              </a:xfrm>
              <a:prstGeom prst="flowChartPunchedTap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𝑷𝑽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b="1" dirty="0" smtClean="0"/>
                  <a:t>é </a:t>
                </a:r>
                <a:r>
                  <a:rPr lang="pt-BR" b="1" dirty="0"/>
                  <a:t>a resistência dinâmica da célula que depende da irradiação e temperatura da célula e portanto, possui comportamento variante no tempo.</a:t>
                </a:r>
              </a:p>
            </p:txBody>
          </p:sp>
        </mc:Choice>
        <mc:Fallback xmlns="">
          <p:sp>
            <p:nvSpPr>
              <p:cNvPr id="7" name="Fluxograma: Fita perfurada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056" y="4374105"/>
                <a:ext cx="4950551" cy="1890210"/>
              </a:xfrm>
              <a:prstGeom prst="flowChartPunchedTape">
                <a:avLst/>
              </a:prstGeom>
              <a:blipFill rotWithShape="1">
                <a:blip r:embed="rId3"/>
                <a:stretch>
                  <a:fillRect l="-858" r="-7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3124200"/>
            <a:ext cx="2247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87852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Método de linearização de um painel fotovoltaico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" name="Pergaminho horizontal 1"/>
          <p:cNvSpPr/>
          <p:nvPr/>
        </p:nvSpPr>
        <p:spPr>
          <a:xfrm>
            <a:off x="589057" y="2123855"/>
            <a:ext cx="2115235" cy="675075"/>
          </a:xfrm>
          <a:prstGeom prst="horizontalScroll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>
                <a:solidFill>
                  <a:srgbClr val="800000"/>
                </a:solidFill>
              </a:rPr>
              <a:t>Através </a:t>
            </a:r>
            <a:r>
              <a:rPr lang="pt-BR" b="1" dirty="0" smtClean="0">
                <a:solidFill>
                  <a:srgbClr val="800000"/>
                </a:solidFill>
              </a:rPr>
              <a:t>de:</a:t>
            </a:r>
            <a:endParaRPr lang="pt-BR" b="1" dirty="0">
              <a:solidFill>
                <a:srgbClr val="8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30" y="2033845"/>
            <a:ext cx="3456545" cy="76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ergaminho horizontal 9"/>
          <p:cNvSpPr/>
          <p:nvPr/>
        </p:nvSpPr>
        <p:spPr>
          <a:xfrm>
            <a:off x="530390" y="4172483"/>
            <a:ext cx="4671680" cy="675075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800000"/>
                </a:solidFill>
              </a:rPr>
              <a:t>Determina-se o circuito equivalente.</a:t>
            </a:r>
            <a:endParaRPr lang="pt-BR" b="1" dirty="0">
              <a:solidFill>
                <a:srgbClr val="8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90" y="4186683"/>
            <a:ext cx="2719840" cy="2179731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49836"/>
            <a:ext cx="1009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6912260" y="2663915"/>
            <a:ext cx="1485165" cy="8550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dobrada para cima 19"/>
          <p:cNvSpPr/>
          <p:nvPr/>
        </p:nvSpPr>
        <p:spPr>
          <a:xfrm flipH="1">
            <a:off x="4770101" y="2731423"/>
            <a:ext cx="2079071" cy="427547"/>
          </a:xfrm>
          <a:prstGeom prst="bentUp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915" y="2025862"/>
            <a:ext cx="19335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85" y="3622716"/>
            <a:ext cx="17907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Conector de seta reta 23"/>
          <p:cNvCxnSpPr/>
          <p:nvPr/>
        </p:nvCxnSpPr>
        <p:spPr>
          <a:xfrm flipV="1">
            <a:off x="8037385" y="3226061"/>
            <a:ext cx="0" cy="495055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>
            <a:off x="7722350" y="2483895"/>
            <a:ext cx="0" cy="495055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29" y="5071760"/>
            <a:ext cx="13811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55" y="5985414"/>
            <a:ext cx="21812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12472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323850" y="115888"/>
            <a:ext cx="82804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Exemplos - busca </a:t>
            </a:r>
            <a:r>
              <a:rPr lang="pt-BR" sz="4400" b="1" u="sng" dirty="0">
                <a:solidFill>
                  <a:schemeClr val="tx2"/>
                </a:solidFill>
              </a:rPr>
              <a:t>através de passo fixo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7888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r="6131" b="1985"/>
          <a:stretch>
            <a:fillRect/>
          </a:stretch>
        </p:blipFill>
        <p:spPr bwMode="auto">
          <a:xfrm>
            <a:off x="276370" y="1892768"/>
            <a:ext cx="4187680" cy="3436402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788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10" y="2890510"/>
            <a:ext cx="4338420" cy="3253815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01604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23850" y="115888"/>
            <a:ext cx="82804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Exemplos - busca </a:t>
            </a:r>
            <a:r>
              <a:rPr lang="pt-BR" sz="4400" b="1" u="sng" dirty="0">
                <a:solidFill>
                  <a:schemeClr val="tx2"/>
                </a:solidFill>
              </a:rPr>
              <a:t>através de passo variável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7987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703155"/>
            <a:ext cx="4221340" cy="3166005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798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3309950"/>
            <a:ext cx="3839600" cy="2879700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14991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23850" y="115888"/>
            <a:ext cx="82804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>
                <a:solidFill>
                  <a:schemeClr val="tx2"/>
                </a:solidFill>
              </a:rPr>
              <a:t>PV sob condições atmosféricas extremas</a:t>
            </a:r>
            <a:endParaRPr lang="pt-BR" sz="4400">
              <a:solidFill>
                <a:schemeClr val="tx2"/>
              </a:solidFill>
            </a:endParaRPr>
          </a:p>
        </p:txBody>
      </p:sp>
      <p:pic>
        <p:nvPicPr>
          <p:cNvPr id="809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06" y="2258870"/>
            <a:ext cx="4320480" cy="3240360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46" y="3215226"/>
            <a:ext cx="3987398" cy="2990549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80903" name="CaixaDeTexto 38"/>
          <p:cNvSpPr txBox="1">
            <a:spLocks noChangeArrowheads="1"/>
          </p:cNvSpPr>
          <p:nvPr/>
        </p:nvSpPr>
        <p:spPr bwMode="auto">
          <a:xfrm>
            <a:off x="1238253" y="1673805"/>
            <a:ext cx="6696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Arial" charset="0"/>
              <a:buChar char="•"/>
            </a:pPr>
            <a:r>
              <a:rPr lang="pt-BR" b="1" dirty="0">
                <a:solidFill>
                  <a:srgbClr val="800000"/>
                </a:solidFill>
              </a:rPr>
              <a:t> </a:t>
            </a:r>
            <a:r>
              <a:rPr lang="pt-BR" b="1" dirty="0"/>
              <a:t>500 W/m2 (antes de 0,4 s) e G = 1000 W/m2 depois de 0,4 s</a:t>
            </a:r>
          </a:p>
        </p:txBody>
      </p:sp>
    </p:spTree>
    <p:extLst>
      <p:ext uri="{BB962C8B-B14F-4D97-AF65-F5344CB8AC3E}">
        <p14:creationId xmlns:p14="http://schemas.microsoft.com/office/powerpoint/2010/main" val="291765295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23850" y="115888"/>
            <a:ext cx="82804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>
                <a:solidFill>
                  <a:schemeClr val="tx2"/>
                </a:solidFill>
              </a:rPr>
              <a:t>PV sob condições atmosféricas extremas</a:t>
            </a:r>
            <a:endParaRPr lang="pt-BR" sz="4400">
              <a:solidFill>
                <a:schemeClr val="tx2"/>
              </a:solidFill>
            </a:endParaRPr>
          </a:p>
        </p:txBody>
      </p:sp>
      <p:sp>
        <p:nvSpPr>
          <p:cNvPr id="81925" name="CaixaDeTexto 38"/>
          <p:cNvSpPr txBox="1">
            <a:spLocks noChangeArrowheads="1"/>
          </p:cNvSpPr>
          <p:nvPr/>
        </p:nvSpPr>
        <p:spPr bwMode="auto">
          <a:xfrm>
            <a:off x="1116012" y="1538790"/>
            <a:ext cx="6696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Arial" charset="0"/>
              <a:buChar char="•"/>
            </a:pPr>
            <a:r>
              <a:rPr lang="pt-BR" b="1" dirty="0">
                <a:solidFill>
                  <a:srgbClr val="800000"/>
                </a:solidFill>
              </a:rPr>
              <a:t> </a:t>
            </a:r>
            <a:r>
              <a:rPr lang="pt-BR" b="1" dirty="0"/>
              <a:t>T = 25°C (antes de 0,35 s) e T = 75°C (depois de 0,35 s),</a:t>
            </a:r>
          </a:p>
        </p:txBody>
      </p:sp>
      <p:pic>
        <p:nvPicPr>
          <p:cNvPr id="819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1" y="2142273"/>
            <a:ext cx="4302539" cy="3226904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819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42" y="3248980"/>
            <a:ext cx="3968747" cy="2976561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93383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1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281709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800000"/>
                </a:solidFill>
              </a:rPr>
              <a:t>Projeto de sistemas PV – foco em sistemas com conversores ;</a:t>
            </a:r>
          </a:p>
          <a:p>
            <a:pPr marL="0" indent="0" algn="just">
              <a:buNone/>
            </a:pPr>
            <a:endParaRPr lang="pt-BR" sz="2800" b="1" dirty="0" smtClean="0">
              <a:solidFill>
                <a:srgbClr val="80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800" b="1" dirty="0" smtClean="0"/>
              <a:t>Estrutura integrante;</a:t>
            </a:r>
          </a:p>
          <a:p>
            <a:pPr algn="just">
              <a:buFont typeface="Wingdings" pitchFamily="2" charset="2"/>
              <a:buChar char="ü"/>
            </a:pPr>
            <a:endParaRPr lang="pt-BR" sz="2800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00FF"/>
                </a:solidFill>
              </a:rPr>
              <a:t>Sistema </a:t>
            </a:r>
            <a:r>
              <a:rPr lang="pt-BR" sz="2800" b="1" dirty="0" err="1" smtClean="0">
                <a:solidFill>
                  <a:srgbClr val="0000FF"/>
                </a:solidFill>
              </a:rPr>
              <a:t>line-interactive</a:t>
            </a:r>
            <a:r>
              <a:rPr lang="pt-BR" sz="2800" b="1" dirty="0" smtClean="0">
                <a:solidFill>
                  <a:srgbClr val="0000FF"/>
                </a:solidFill>
              </a:rPr>
              <a:t>;</a:t>
            </a:r>
          </a:p>
          <a:p>
            <a:pPr marL="0" indent="0" algn="just">
              <a:buNone/>
            </a:pPr>
            <a:endParaRPr lang="pt-BR" sz="2800" b="1" dirty="0" smtClean="0">
              <a:solidFill>
                <a:srgbClr val="0000FF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FF0000"/>
                </a:solidFill>
              </a:rPr>
              <a:t>Interface de potência mantém o PV operando junto ao ponto de máxima potência.</a:t>
            </a:r>
            <a:endParaRPr lang="pt-BR" sz="2800" dirty="0" smtClean="0">
              <a:solidFill>
                <a:srgbClr val="FF0000"/>
              </a:solidFill>
            </a:endParaRP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Introdução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1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281709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800000"/>
                </a:solidFill>
              </a:rPr>
              <a:t>Materiais foto elétricos transformam a energia contida em fótons em tensão ou corrente;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Energia solar na superfície terrestre é cerca de 6000 vezes a demanda atual;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00FF"/>
                </a:solidFill>
              </a:rPr>
              <a:t>Uso espacial;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Custo elevado no início da produção (1950). Redução de custo ocorre a partir da década de 1990.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Materiais fotoelétricos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7173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Junção P-N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093922"/>
            <a:ext cx="8370930" cy="2695118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55" y="2268926"/>
            <a:ext cx="1935215" cy="3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1"/>
              <p:cNvSpPr>
                <a:spLocks noGrp="1"/>
              </p:cNvSpPr>
              <p:nvPr>
                <p:ph idx="1"/>
              </p:nvPr>
            </p:nvSpPr>
            <p:spPr>
              <a:xfrm>
                <a:off x="494945" y="3966956"/>
                <a:ext cx="8172450" cy="1520747"/>
              </a:xfrm>
            </p:spPr>
            <p:txBody>
              <a:bodyPr/>
              <a:lstStyle/>
              <a:p>
                <a:pPr algn="just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1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1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pt-BR" sz="1800" b="1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pt-BR" sz="1800" b="1" dirty="0" smtClean="0">
                    <a:solidFill>
                      <a:srgbClr val="800000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1" i="1" dirty="0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1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pt-BR" sz="1800" b="1" i="1" dirty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pt-BR" sz="1800" b="1" dirty="0" smtClean="0">
                    <a:solidFill>
                      <a:srgbClr val="800000"/>
                    </a:solidFill>
                  </a:rPr>
                  <a:t> - tensão e corrente através do diodo;</a:t>
                </a:r>
              </a:p>
              <a:p>
                <a:pPr algn="just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1" i="1" smtClean="0">
                            <a:solidFill>
                              <a:schemeClr val="tx2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1" i="1" smtClean="0">
                            <a:solidFill>
                              <a:schemeClr val="tx2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pt-BR" sz="1800" b="1" i="1" smtClean="0">
                            <a:solidFill>
                              <a:schemeClr val="tx2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pt-BR" sz="1800" b="1" dirty="0" smtClean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 - corrente reversa;</a:t>
                </a:r>
                <a:endParaRPr lang="pt-BR" sz="1800" b="1" dirty="0" smtClean="0">
                  <a:solidFill>
                    <a:srgbClr val="002060"/>
                  </a:solidFill>
                </a:endParaRPr>
              </a:p>
              <a:p>
                <a:pPr algn="just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pt-BR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𝒒</m:t>
                    </m:r>
                  </m:oMath>
                </a14:m>
                <a:r>
                  <a:rPr lang="pt-BR" sz="1800" b="1" dirty="0" smtClean="0">
                    <a:solidFill>
                      <a:srgbClr val="002060"/>
                    </a:solidFill>
                  </a:rPr>
                  <a:t> - carga do elétron </a:t>
                </a:r>
                <a14:m>
                  <m:oMath xmlns:m="http://schemas.openxmlformats.org/officeDocument/2006/math">
                    <m:r>
                      <a:rPr lang="pt-BR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pt-BR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pt-BR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𝟔𝟎𝟐</m:t>
                    </m:r>
                    <m:r>
                      <a:rPr lang="pt-BR" sz="1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pt-BR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pt-BR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BR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𝟏𝟗</m:t>
                        </m:r>
                      </m:sup>
                    </m:sSup>
                    <m:r>
                      <a:rPr lang="pt-BR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pt-BR" sz="1800" b="1" dirty="0" smtClean="0">
                    <a:solidFill>
                      <a:srgbClr val="002060"/>
                    </a:solidFill>
                  </a:rPr>
                  <a:t>;</a:t>
                </a:r>
              </a:p>
              <a:p>
                <a:pPr algn="just">
                  <a:buFont typeface="Wingdings" pitchFamily="2" charset="2"/>
                  <a:buChar char="Ø"/>
                </a:pPr>
                <a:r>
                  <a:rPr lang="pt-BR" sz="1800" b="1" i="1" dirty="0" smtClean="0">
                    <a:solidFill>
                      <a:srgbClr val="002060"/>
                    </a:solidFill>
                  </a:rPr>
                  <a:t>T</a:t>
                </a:r>
                <a:r>
                  <a:rPr lang="pt-BR" sz="1800" b="1" dirty="0" smtClean="0">
                    <a:solidFill>
                      <a:srgbClr val="002060"/>
                    </a:solidFill>
                  </a:rPr>
                  <a:t> – Temperatura em K;</a:t>
                </a:r>
                <a:endParaRPr lang="pt-BR" sz="1800" b="1" dirty="0" smtClean="0">
                  <a:solidFill>
                    <a:srgbClr val="00B050"/>
                  </a:solidFill>
                </a:endParaRPr>
              </a:p>
              <a:p>
                <a:pPr algn="just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pt-BR" sz="1800" b="1" i="1" smtClean="0">
                        <a:solidFill>
                          <a:srgbClr val="00B05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pt-BR" sz="1800" b="1" dirty="0" smtClean="0">
                    <a:solidFill>
                      <a:srgbClr val="00B050"/>
                    </a:solidFill>
                  </a:rPr>
                  <a:t> – Constante de Boltzmann </a:t>
                </a:r>
                <a14:m>
                  <m:oMath xmlns:m="http://schemas.openxmlformats.org/officeDocument/2006/math">
                    <m:r>
                      <a:rPr lang="pt-BR" sz="1800" b="1" i="1"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  <m:r>
                      <a:rPr lang="pt-BR" sz="1800" b="1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pt-BR" sz="1800" b="1" i="1" smtClean="0">
                        <a:solidFill>
                          <a:srgbClr val="00B050"/>
                        </a:solidFill>
                        <a:latin typeface="Cambria Math"/>
                      </a:rPr>
                      <m:t>𝟑𝟖𝟏</m:t>
                    </m:r>
                    <m:r>
                      <a:rPr lang="pt-BR" sz="18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pt-BR" sz="1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pt-BR" sz="1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BR" sz="1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𝟐𝟑</m:t>
                        </m:r>
                      </m:sup>
                    </m:sSup>
                    <m:f>
                      <m:fPr>
                        <m:type m:val="lin"/>
                        <m:ctrlPr>
                          <a:rPr lang="pt-BR" sz="1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𝑱</m:t>
                        </m:r>
                      </m:num>
                      <m:den>
                        <m:r>
                          <a:rPr lang="pt-BR" sz="1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𝑲</m:t>
                        </m:r>
                      </m:den>
                    </m:f>
                    <m:r>
                      <a:rPr lang="pt-BR" sz="1800" b="1" i="1" smtClean="0">
                        <a:solidFill>
                          <a:srgbClr val="00B05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pt-BR" sz="1800" b="1" dirty="0" smtClean="0">
                  <a:solidFill>
                    <a:srgbClr val="00B050"/>
                  </a:solidFill>
                </a:endParaRPr>
              </a:p>
              <a:p>
                <a:pPr marL="0" indent="0" algn="just">
                  <a:buNone/>
                </a:pPr>
                <a:endParaRPr lang="pt-BR" sz="1800" b="1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Espaço Reservado para Conteú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4945" y="3966956"/>
                <a:ext cx="8172450" cy="1520747"/>
              </a:xfrm>
              <a:blipFill rotWithShape="1">
                <a:blip r:embed="rId5"/>
                <a:stretch>
                  <a:fillRect l="-447" t="-2008" b="-558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05" y="5769260"/>
            <a:ext cx="56673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79867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Modo de operação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898830"/>
            <a:ext cx="8172450" cy="3153684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9969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Modo de operação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9" y="2168860"/>
            <a:ext cx="7677150" cy="272415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12086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195263" y="115888"/>
            <a:ext cx="88582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equivalente para uma célula fotovoltaica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2" y="1628800"/>
            <a:ext cx="8086725" cy="260032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1"/>
          <p:cNvSpPr>
            <a:spLocks noGrp="1"/>
          </p:cNvSpPr>
          <p:nvPr>
            <p:ph idx="1"/>
          </p:nvPr>
        </p:nvSpPr>
        <p:spPr>
          <a:xfrm>
            <a:off x="52388" y="4689140"/>
            <a:ext cx="9001125" cy="81009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800000"/>
                </a:solidFill>
              </a:rPr>
              <a:t>Fluxo de corrente depende da irradiação incidente.</a:t>
            </a:r>
          </a:p>
          <a:p>
            <a:pPr algn="just">
              <a:buFont typeface="Wingdings" pitchFamily="2" charset="2"/>
              <a:buChar char="ü"/>
            </a:pPr>
            <a:endParaRPr lang="pt-BR" sz="18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2410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Situações de interesse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5123" name="Espaço Reservado para Conteúdo 1"/>
          <p:cNvSpPr txBox="1">
            <a:spLocks/>
          </p:cNvSpPr>
          <p:nvPr/>
        </p:nvSpPr>
        <p:spPr bwMode="auto">
          <a:xfrm>
            <a:off x="195263" y="1773238"/>
            <a:ext cx="885825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1815"/>
            <a:ext cx="8334375" cy="236220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4077140"/>
            <a:ext cx="17526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5234708"/>
            <a:ext cx="33147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60" y="4226097"/>
            <a:ext cx="7239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37085" y="3789040"/>
            <a:ext cx="234026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Para circuito aberto</a:t>
            </a:r>
            <a:endParaRPr lang="pt-BR" dirty="0"/>
          </a:p>
        </p:txBody>
      </p:sp>
      <p:sp>
        <p:nvSpPr>
          <p:cNvPr id="10" name="Seta dobrada para cima 9"/>
          <p:cNvSpPr/>
          <p:nvPr/>
        </p:nvSpPr>
        <p:spPr>
          <a:xfrm flipH="1" flipV="1">
            <a:off x="3131840" y="4327603"/>
            <a:ext cx="2662677" cy="901347"/>
          </a:xfrm>
          <a:prstGeom prst="bentUp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4202715" y="5396227"/>
            <a:ext cx="1098932" cy="235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11" y="4810565"/>
            <a:ext cx="32194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1011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ço Reservado para Conteúdo 1"/>
          <p:cNvSpPr txBox="1">
            <a:spLocks/>
          </p:cNvSpPr>
          <p:nvPr/>
        </p:nvSpPr>
        <p:spPr bwMode="auto">
          <a:xfrm>
            <a:off x="195263" y="1773238"/>
            <a:ext cx="885825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4" y="1448780"/>
            <a:ext cx="7572375" cy="462915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Situações de interesse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569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Situações de interesse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5" y="1178750"/>
            <a:ext cx="8712459" cy="25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3899632"/>
            <a:ext cx="7920880" cy="24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96681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Situações de interesse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4" y="1361621"/>
            <a:ext cx="7553042" cy="4886777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87931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Modelos mais precisos para painéis fotovoltaicos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998" y="1718810"/>
            <a:ext cx="5037005" cy="3384693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1331640" y="5409220"/>
            <a:ext cx="5040560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800000"/>
                </a:solidFill>
              </a:rPr>
              <a:t>Qual o absurdo nisso???????</a:t>
            </a:r>
            <a:endParaRPr lang="pt-BR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2926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Introdução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90" y="1054465"/>
            <a:ext cx="5572582" cy="2409297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3862273"/>
            <a:ext cx="7048500" cy="282892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Modelos mais precisos para painéis fotovoltaicos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331640" y="5409220"/>
            <a:ext cx="5040560" cy="10801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800000"/>
                </a:solidFill>
              </a:rPr>
              <a:t>Inclusão da resistência paralela.</a:t>
            </a:r>
            <a:endParaRPr lang="pt-BR" b="1" dirty="0">
              <a:solidFill>
                <a:srgbClr val="8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0" y="1630051"/>
            <a:ext cx="7812360" cy="1888959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09095"/>
            <a:ext cx="29527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 para baixo 1"/>
          <p:cNvSpPr/>
          <p:nvPr/>
        </p:nvSpPr>
        <p:spPr>
          <a:xfrm flipV="1">
            <a:off x="5607115" y="3635149"/>
            <a:ext cx="495055" cy="873971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 em curva para baixo 2"/>
          <p:cNvSpPr/>
          <p:nvPr/>
        </p:nvSpPr>
        <p:spPr>
          <a:xfrm>
            <a:off x="2684571" y="3640041"/>
            <a:ext cx="2916535" cy="1022051"/>
          </a:xfrm>
          <a:prstGeom prst="curved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8797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Modelos mais precisos para painéis fotovoltaicos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70" y="1626861"/>
            <a:ext cx="7200862" cy="3962379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70" y="3328975"/>
            <a:ext cx="29527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5679250"/>
            <a:ext cx="23145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95961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Modelos mais precisos para painéis fotovoltaicos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00" y="3744035"/>
            <a:ext cx="47434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9" y="1673805"/>
            <a:ext cx="8261932" cy="1905249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4734145"/>
            <a:ext cx="23336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de cantos arredondados 9"/>
          <p:cNvSpPr/>
          <p:nvPr/>
        </p:nvSpPr>
        <p:spPr>
          <a:xfrm>
            <a:off x="3941930" y="4554125"/>
            <a:ext cx="5040560" cy="108012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800000"/>
                </a:solidFill>
              </a:rPr>
              <a:t>Inclusão da resistência série.</a:t>
            </a:r>
            <a:endParaRPr lang="pt-BR" b="1" dirty="0">
              <a:solidFill>
                <a:srgbClr val="800000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5769260"/>
            <a:ext cx="5257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 para baixo 1"/>
          <p:cNvSpPr/>
          <p:nvPr/>
        </p:nvSpPr>
        <p:spPr>
          <a:xfrm>
            <a:off x="2078800" y="4448885"/>
            <a:ext cx="387120" cy="45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2078800" y="5410420"/>
            <a:ext cx="387120" cy="450050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82186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Modelos mais precisos para painéis fotovoltaicos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8" y="1538790"/>
            <a:ext cx="7677345" cy="4162223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5" y="5814265"/>
            <a:ext cx="2209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10" y="4039530"/>
            <a:ext cx="4554703" cy="87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83770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Modelos mais precisos para painéis fotovoltaicos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" y="2753925"/>
            <a:ext cx="73628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ergaminho horizontal 1"/>
          <p:cNvSpPr/>
          <p:nvPr/>
        </p:nvSpPr>
        <p:spPr>
          <a:xfrm>
            <a:off x="2402762" y="1493785"/>
            <a:ext cx="4050450" cy="1173815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Equação geral </a:t>
            </a:r>
            <a:endParaRPr lang="pt-BR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" y="3924055"/>
            <a:ext cx="5318446" cy="237244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2397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De células para módulos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0" y="1538790"/>
            <a:ext cx="5457825" cy="336232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45" y="5544235"/>
            <a:ext cx="29622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ergaminho horizontal 2"/>
          <p:cNvSpPr/>
          <p:nvPr/>
        </p:nvSpPr>
        <p:spPr>
          <a:xfrm>
            <a:off x="836585" y="5409220"/>
            <a:ext cx="3757916" cy="1035115"/>
          </a:xfrm>
          <a:prstGeom prst="horizontalScroll">
            <a:avLst/>
          </a:prstGeom>
          <a:solidFill>
            <a:schemeClr val="accent5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Conexão série.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2317843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err="1" smtClean="0">
                <a:solidFill>
                  <a:schemeClr val="tx2"/>
                </a:solidFill>
              </a:rPr>
              <a:t>Arrays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48980"/>
            <a:ext cx="7632340" cy="320186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ergaminho horizontal 4"/>
          <p:cNvSpPr/>
          <p:nvPr/>
        </p:nvSpPr>
        <p:spPr>
          <a:xfrm>
            <a:off x="2861810" y="1358770"/>
            <a:ext cx="3757916" cy="1325342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Conexão série ou paralela.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578715" y="3270427"/>
            <a:ext cx="1665185" cy="653627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Conexão série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7898189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err="1" smtClean="0">
                <a:solidFill>
                  <a:schemeClr val="tx2"/>
                </a:solidFill>
              </a:rPr>
              <a:t>Arrays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748442" y="1422544"/>
            <a:ext cx="2253827" cy="40504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Conexão paralela</a:t>
            </a:r>
            <a:endParaRPr lang="pt-BR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0" y="2070554"/>
            <a:ext cx="8243900" cy="4238766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90228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err="1" smtClean="0">
                <a:solidFill>
                  <a:schemeClr val="tx2"/>
                </a:solidFill>
              </a:rPr>
              <a:t>Arrays</a:t>
            </a:r>
            <a:r>
              <a:rPr lang="pt-BR" sz="4400" b="1" u="sng" dirty="0" smtClean="0">
                <a:solidFill>
                  <a:schemeClr val="tx2"/>
                </a:solidFill>
              </a:rPr>
              <a:t> em aplicações de alta potência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5" name="Espaço Reservado para Conteúdo 1"/>
          <p:cNvSpPr>
            <a:spLocks noGrp="1"/>
          </p:cNvSpPr>
          <p:nvPr>
            <p:ph idx="1"/>
          </p:nvPr>
        </p:nvSpPr>
        <p:spPr>
          <a:xfrm>
            <a:off x="93938" y="1583795"/>
            <a:ext cx="9001125" cy="81009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800000"/>
                </a:solidFill>
              </a:rPr>
              <a:t>Combinação série-paralela.</a:t>
            </a:r>
          </a:p>
          <a:p>
            <a:pPr marL="0" indent="0" algn="just">
              <a:buNone/>
            </a:pPr>
            <a:endParaRPr lang="pt-BR" sz="1800" b="1" dirty="0" smtClean="0">
              <a:solidFill>
                <a:srgbClr val="8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12" y="2303875"/>
            <a:ext cx="5999223" cy="4070902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87599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err="1" smtClean="0">
                <a:solidFill>
                  <a:schemeClr val="tx2"/>
                </a:solidFill>
              </a:rPr>
              <a:t>Arrays</a:t>
            </a:r>
            <a:r>
              <a:rPr lang="pt-BR" sz="4400" b="1" u="sng" dirty="0" smtClean="0">
                <a:solidFill>
                  <a:schemeClr val="tx2"/>
                </a:solidFill>
              </a:rPr>
              <a:t> em aplicações de alta potência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56" y="3609020"/>
            <a:ext cx="7182290" cy="256410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ergaminho horizontal 8"/>
          <p:cNvSpPr/>
          <p:nvPr/>
        </p:nvSpPr>
        <p:spPr>
          <a:xfrm>
            <a:off x="972456" y="1990683"/>
            <a:ext cx="3195355" cy="1033272"/>
          </a:xfrm>
          <a:prstGeom prst="horizontalScroll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Mesma curva I-V.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2589807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Introdução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9" y="1178750"/>
            <a:ext cx="7812360" cy="480268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01400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Curva I-V em STC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13" y="3338990"/>
            <a:ext cx="7683467" cy="2912129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Pergaminho horizontal 6"/>
              <p:cNvSpPr/>
              <p:nvPr/>
            </p:nvSpPr>
            <p:spPr>
              <a:xfrm>
                <a:off x="4652846" y="1358770"/>
                <a:ext cx="4049594" cy="1376930"/>
              </a:xfrm>
              <a:prstGeom prst="horizontalScroll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 smtClean="0"/>
                  <a:t>Condições STC 25º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0" smtClean="0">
                            <a:latin typeface="Cambria Math"/>
                          </a:rPr>
                          <m:t>𝟏</m:t>
                        </m:r>
                        <m:r>
                          <a:rPr lang="pt-BR" b="1" i="0" smtClean="0">
                            <a:latin typeface="Cambria Math"/>
                          </a:rPr>
                          <m:t> </m:t>
                        </m:r>
                        <m:r>
                          <a:rPr lang="pt-BR" b="1" i="0" smtClean="0">
                            <a:latin typeface="Cambria Math"/>
                          </a:rPr>
                          <m:t>𝐤𝐖</m:t>
                        </m:r>
                        <m:r>
                          <a:rPr lang="pt-BR" b="1" i="0" smtClean="0">
                            <a:latin typeface="Cambria Math"/>
                          </a:rPr>
                          <m:t>/</m:t>
                        </m:r>
                        <m:r>
                          <a:rPr lang="pt-BR" b="1" i="0" smtClean="0"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pt-BR" b="1" i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b="1" dirty="0" smtClean="0"/>
                  <a:t>.</a:t>
                </a:r>
                <a:endParaRPr lang="pt-BR" b="1" dirty="0"/>
              </a:p>
            </p:txBody>
          </p:sp>
        </mc:Choice>
        <mc:Fallback xmlns="">
          <p:sp>
            <p:nvSpPr>
              <p:cNvPr id="7" name="Pergaminho horizont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846" y="1358770"/>
                <a:ext cx="4049594" cy="1376930"/>
              </a:xfrm>
              <a:prstGeom prst="horizontalScroll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Conteúdo 1"/>
          <p:cNvSpPr>
            <a:spLocks noGrp="1"/>
          </p:cNvSpPr>
          <p:nvPr>
            <p:ph idx="1"/>
          </p:nvPr>
        </p:nvSpPr>
        <p:spPr>
          <a:xfrm>
            <a:off x="93938" y="1853825"/>
            <a:ext cx="9001125" cy="81009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800000"/>
                </a:solidFill>
              </a:rPr>
              <a:t>STC – Standard Test </a:t>
            </a:r>
            <a:r>
              <a:rPr lang="pt-BR" sz="1800" b="1" dirty="0" err="1" smtClean="0">
                <a:solidFill>
                  <a:srgbClr val="800000"/>
                </a:solidFill>
              </a:rPr>
              <a:t>Conditions</a:t>
            </a:r>
            <a:r>
              <a:rPr lang="pt-BR" sz="1800" b="1" dirty="0" smtClean="0">
                <a:solidFill>
                  <a:srgbClr val="800000"/>
                </a:solidFill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25º temperatura da célula.</a:t>
            </a:r>
          </a:p>
          <a:p>
            <a:pPr marL="0" indent="0" algn="just">
              <a:buNone/>
            </a:pPr>
            <a:endParaRPr lang="pt-BR" sz="18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7041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Curva I-V em STC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2" y="1448780"/>
            <a:ext cx="7743817" cy="457364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00392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Curva I-V em STC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6" name="Espaço Reservado para Conteúdo 1"/>
          <p:cNvSpPr>
            <a:spLocks noGrp="1"/>
          </p:cNvSpPr>
          <p:nvPr>
            <p:ph idx="1"/>
          </p:nvPr>
        </p:nvSpPr>
        <p:spPr>
          <a:xfrm>
            <a:off x="93938" y="1223755"/>
            <a:ext cx="9001125" cy="1215135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800000"/>
                </a:solidFill>
              </a:rPr>
              <a:t>Fator de preenchimento (FF);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FF em torno de 70-75% para módulos de silício-cristalino</a:t>
            </a:r>
            <a:r>
              <a:rPr lang="pt-BR" sz="1800" b="1" dirty="0" smtClean="0">
                <a:solidFill>
                  <a:srgbClr val="800000"/>
                </a:solidFill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0000FF"/>
                </a:solidFill>
              </a:rPr>
              <a:t>FF em torno de 50-60% silício-amorfo.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36" y="2393885"/>
            <a:ext cx="5877144" cy="420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49504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Curva I-V em STC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2334376"/>
            <a:ext cx="7065785" cy="4064954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6" y="1196975"/>
            <a:ext cx="83248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42114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Impacto da condições atmosféricas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706" y="4421704"/>
            <a:ext cx="19335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911087"/>
            <a:ext cx="6378669" cy="3695043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uxograma: Vários documentos 1"/>
          <p:cNvSpPr/>
          <p:nvPr/>
        </p:nvSpPr>
        <p:spPr>
          <a:xfrm>
            <a:off x="521549" y="1538790"/>
            <a:ext cx="7920881" cy="1125125"/>
          </a:xfrm>
          <a:prstGeom prst="flowChartMultidocumen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Incremento da performance com a redução da temperatura?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6708843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Impacto da condições atmosféricas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1"/>
              <p:cNvSpPr>
                <a:spLocks noGrp="1"/>
              </p:cNvSpPr>
              <p:nvPr>
                <p:ph idx="1"/>
              </p:nvPr>
            </p:nvSpPr>
            <p:spPr>
              <a:xfrm>
                <a:off x="93938" y="1718810"/>
                <a:ext cx="9001125" cy="2115235"/>
              </a:xfrm>
            </p:spPr>
            <p:txBody>
              <a:bodyPr/>
              <a:lstStyle/>
              <a:p>
                <a:pPr algn="just">
                  <a:buFont typeface="Wingdings" pitchFamily="2" charset="2"/>
                  <a:buChar char="ü"/>
                </a:pPr>
                <a:r>
                  <a:rPr lang="pt-BR" sz="1800" b="1" dirty="0" smtClean="0">
                    <a:solidFill>
                      <a:srgbClr val="0000FF"/>
                    </a:solidFill>
                  </a:rPr>
                  <a:t>Em placas de silício-cristalino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pt-BR" sz="18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𝑶𝑪</m:t>
                        </m:r>
                      </m:sub>
                    </m:sSub>
                  </m:oMath>
                </a14:m>
                <a:r>
                  <a:rPr lang="pt-BR" sz="1800" b="1" dirty="0" smtClean="0">
                    <a:solidFill>
                      <a:srgbClr val="0000FF"/>
                    </a:solidFill>
                  </a:rPr>
                  <a:t> se reduz 0,37% para cada </a:t>
                </a:r>
                <a:r>
                  <a:rPr lang="pt-BR" sz="1800" b="1" dirty="0" err="1" smtClean="0">
                    <a:solidFill>
                      <a:srgbClr val="0000FF"/>
                    </a:solidFill>
                  </a:rPr>
                  <a:t>ºC</a:t>
                </a:r>
                <a:r>
                  <a:rPr lang="pt-BR" sz="1800" b="1" dirty="0" smtClean="0">
                    <a:solidFill>
                      <a:srgbClr val="0000FF"/>
                    </a:solidFill>
                  </a:rPr>
                  <a:t> de aumento de temperatura enquanto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pt-BR" sz="18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pt-BR" sz="18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pt-BR" sz="1800" b="1" dirty="0" smtClean="0">
                    <a:solidFill>
                      <a:srgbClr val="0000FF"/>
                    </a:solidFill>
                  </a:rPr>
                  <a:t> aumenta cerca de 0,05%, ou seja, um fator de aumento de 75 vezes;</a:t>
                </a:r>
              </a:p>
              <a:p>
                <a:pPr algn="just">
                  <a:buFont typeface="Wingdings" pitchFamily="2" charset="2"/>
                  <a:buChar char="ü"/>
                </a:pPr>
                <a:r>
                  <a:rPr lang="pt-BR" sz="1800" b="1" dirty="0" smtClean="0">
                    <a:solidFill>
                      <a:srgbClr val="800000"/>
                    </a:solidFill>
                  </a:rPr>
                  <a:t>Já o ponto de máxima potência “escorrega” cerca de 0,5%/</a:t>
                </a:r>
                <a:r>
                  <a:rPr lang="pt-BR" sz="1800" b="1" dirty="0" err="1" smtClean="0">
                    <a:solidFill>
                      <a:srgbClr val="800000"/>
                    </a:solidFill>
                  </a:rPr>
                  <a:t>ºC</a:t>
                </a:r>
                <a:r>
                  <a:rPr lang="pt-BR" sz="1800" b="1" dirty="0" smtClean="0">
                    <a:solidFill>
                      <a:srgbClr val="800000"/>
                    </a:solidFill>
                  </a:rPr>
                  <a:t>;</a:t>
                </a:r>
              </a:p>
              <a:p>
                <a:pPr algn="just">
                  <a:buFont typeface="Wingdings" pitchFamily="2" charset="2"/>
                  <a:buChar char="ü"/>
                </a:pPr>
                <a:r>
                  <a:rPr lang="pt-BR" sz="1800" b="1" dirty="0" smtClean="0">
                    <a:solidFill>
                      <a:schemeClr val="tx1"/>
                    </a:solidFill>
                  </a:rPr>
                  <a:t>NOCT – Nominal </a:t>
                </a:r>
                <a:r>
                  <a:rPr lang="pt-BR" sz="1800" b="1" dirty="0" err="1" smtClean="0">
                    <a:solidFill>
                      <a:schemeClr val="tx1"/>
                    </a:solidFill>
                  </a:rPr>
                  <a:t>operating</a:t>
                </a:r>
                <a:r>
                  <a:rPr lang="pt-BR" sz="1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pt-BR" sz="1800" b="1" dirty="0" err="1" smtClean="0">
                    <a:solidFill>
                      <a:schemeClr val="tx1"/>
                    </a:solidFill>
                  </a:rPr>
                  <a:t>cell</a:t>
                </a:r>
                <a:r>
                  <a:rPr lang="pt-BR" sz="1800" b="1" dirty="0" smtClean="0">
                    <a:solidFill>
                      <a:schemeClr val="tx1"/>
                    </a:solidFill>
                  </a:rPr>
                  <a:t> temperatura ocorre a 20º,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pt-BR" sz="18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pt-BR" sz="18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pt-BR" sz="1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BR" sz="1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𝐤𝐖</m:t>
                        </m:r>
                        <m:r>
                          <a:rPr lang="pt-BR" sz="1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pt-BR" sz="1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pt-BR" sz="1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1800" b="1" dirty="0" smtClean="0">
                    <a:solidFill>
                      <a:schemeClr val="tx1"/>
                    </a:solidFill>
                  </a:rPr>
                  <a:t> de irradiação incidente e 1 m/s de velocidade do vento. </a:t>
                </a:r>
              </a:p>
            </p:txBody>
          </p:sp>
        </mc:Choice>
        <mc:Fallback xmlns="">
          <p:sp>
            <p:nvSpPr>
              <p:cNvPr id="6" name="Espaço Reservado para Conteú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938" y="1718810"/>
                <a:ext cx="9001125" cy="2115235"/>
              </a:xfrm>
              <a:blipFill rotWithShape="1">
                <a:blip r:embed="rId2"/>
                <a:stretch>
                  <a:fillRect l="-406" t="-1441" r="-5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4734145"/>
            <a:ext cx="43148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16505" y="6029998"/>
            <a:ext cx="333027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800000"/>
                </a:solidFill>
              </a:rPr>
              <a:t>Temperatura da célula em </a:t>
            </a:r>
            <a:r>
              <a:rPr lang="pt-BR" b="1" dirty="0" err="1">
                <a:solidFill>
                  <a:srgbClr val="800000"/>
                </a:solidFill>
              </a:rPr>
              <a:t>ºC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079804" y="4059070"/>
            <a:ext cx="335591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800000"/>
                </a:solidFill>
              </a:rPr>
              <a:t>Temperatura ambiente em </a:t>
            </a:r>
            <a:r>
              <a:rPr lang="pt-BR" b="1" dirty="0" err="1">
                <a:solidFill>
                  <a:srgbClr val="800000"/>
                </a:solidFill>
              </a:rPr>
              <a:t>ºC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5768454" y="4898653"/>
                <a:ext cx="3304046" cy="375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pt-BR" b="1" dirty="0" smtClean="0">
                    <a:solidFill>
                      <a:srgbClr val="800000"/>
                    </a:solidFill>
                  </a:rPr>
                  <a:t>Incidência solar 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>
                            <a:solidFill>
                              <a:srgbClr val="800000"/>
                            </a:solidFill>
                            <a:latin typeface="Cambria Math"/>
                          </a:rPr>
                          <m:t>𝐤𝐖</m:t>
                        </m:r>
                        <m:r>
                          <a:rPr lang="pt-BR" b="1">
                            <a:solidFill>
                              <a:srgbClr val="80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pt-BR" b="1">
                            <a:solidFill>
                              <a:srgbClr val="800000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pt-BR" b="1">
                            <a:solidFill>
                              <a:srgbClr val="8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b="1" dirty="0">
                    <a:solidFill>
                      <a:srgbClr val="800000"/>
                    </a:solidFill>
                  </a:rPr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454" y="4898653"/>
                <a:ext cx="3304046" cy="375552"/>
              </a:xfrm>
              <a:prstGeom prst="rect">
                <a:avLst/>
              </a:prstGeom>
              <a:blipFill rotWithShape="1">
                <a:blip r:embed="rId4"/>
                <a:stretch>
                  <a:fillRect l="-1476" t="-4918" b="-278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de seta reta 4"/>
          <p:cNvCxnSpPr/>
          <p:nvPr/>
        </p:nvCxnSpPr>
        <p:spPr>
          <a:xfrm>
            <a:off x="2006715" y="4374105"/>
            <a:ext cx="0" cy="72008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1082573" y="5342172"/>
            <a:ext cx="0" cy="72008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rot="5400000">
            <a:off x="5337085" y="4775086"/>
            <a:ext cx="0" cy="72008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85559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Impacto da condições atmosféricas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1403775"/>
            <a:ext cx="7227295" cy="535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7900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Efeitos do sombreamento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8" y="1718810"/>
            <a:ext cx="7291105" cy="432379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6912260" y="2708920"/>
            <a:ext cx="945105" cy="1440160"/>
          </a:xfrm>
          <a:prstGeom prst="ellipse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147175" y="2123855"/>
            <a:ext cx="945105" cy="675075"/>
          </a:xfrm>
          <a:prstGeom prst="ellipse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70222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1"/>
              <p:cNvSpPr>
                <a:spLocks noGrp="1"/>
              </p:cNvSpPr>
              <p:nvPr>
                <p:ph idx="1"/>
              </p:nvPr>
            </p:nvSpPr>
            <p:spPr>
              <a:xfrm>
                <a:off x="93938" y="3924055"/>
                <a:ext cx="9001125" cy="720080"/>
              </a:xfrm>
            </p:spPr>
            <p:txBody>
              <a:bodyPr/>
              <a:lstStyle/>
              <a:p>
                <a:pPr algn="just">
                  <a:buFont typeface="Wingdings" pitchFamily="2" charset="2"/>
                  <a:buChar char="ü"/>
                </a:pPr>
                <a:r>
                  <a:rPr lang="pt-BR" sz="1800" b="1" dirty="0" smtClean="0">
                    <a:solidFill>
                      <a:srgbClr val="0000FF"/>
                    </a:solidFill>
                  </a:rPr>
                  <a:t>Para estimar a temperatura da célula basta aplicar a equação anterior onde </a:t>
                </a:r>
                <a14:m>
                  <m:oMath xmlns:m="http://schemas.openxmlformats.org/officeDocument/2006/math">
                    <m:r>
                      <a:rPr lang="pt-BR" sz="18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𝜸</m:t>
                    </m:r>
                  </m:oMath>
                </a14:m>
                <a:r>
                  <a:rPr lang="pt-BR" sz="1800" b="1" dirty="0" smtClean="0">
                    <a:solidFill>
                      <a:srgbClr val="0000FF"/>
                    </a:solidFill>
                  </a:rPr>
                  <a:t> fator de proporcionalidade.</a:t>
                </a:r>
                <a:endParaRPr lang="pt-BR" sz="18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Espaço Reservado para Conteú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938" y="3924055"/>
                <a:ext cx="9001125" cy="720080"/>
              </a:xfrm>
              <a:blipFill rotWithShape="1">
                <a:blip r:embed="rId2"/>
                <a:stretch>
                  <a:fillRect l="-406" t="-4237" b="-25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55" y="2303875"/>
            <a:ext cx="38766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Efeitos do sombreamento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8450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07" y="1853825"/>
            <a:ext cx="33623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1"/>
          <p:cNvSpPr>
            <a:spLocks noGrp="1"/>
          </p:cNvSpPr>
          <p:nvPr>
            <p:ph idx="1"/>
          </p:nvPr>
        </p:nvSpPr>
        <p:spPr>
          <a:xfrm>
            <a:off x="251519" y="1448780"/>
            <a:ext cx="7988452" cy="72008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0000FF"/>
                </a:solidFill>
              </a:rPr>
              <a:t>A tensão sobre a célula sombreada pode ser calculada conforme:</a:t>
            </a:r>
            <a:endParaRPr lang="pt-BR" sz="1800" b="1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60" y="3293985"/>
            <a:ext cx="27717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ço Reservado para Conteúdo 1"/>
          <p:cNvSpPr txBox="1">
            <a:spLocks/>
          </p:cNvSpPr>
          <p:nvPr/>
        </p:nvSpPr>
        <p:spPr bwMode="auto">
          <a:xfrm>
            <a:off x="296525" y="2575045"/>
            <a:ext cx="7988452" cy="89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C00000"/>
                </a:solidFill>
              </a:rPr>
              <a:t>A tensão sobre as células não afetadas pelo sombreamento é igual a tensão total ponderada da razão entre células não afetada (</a:t>
            </a:r>
            <a:r>
              <a:rPr lang="pt-BR" sz="1800" b="1" i="1" dirty="0" smtClean="0">
                <a:solidFill>
                  <a:srgbClr val="C00000"/>
                </a:solidFill>
              </a:rPr>
              <a:t>n-1</a:t>
            </a:r>
            <a:r>
              <a:rPr lang="pt-BR" sz="1800" b="1" dirty="0" smtClean="0">
                <a:solidFill>
                  <a:srgbClr val="C00000"/>
                </a:solidFill>
              </a:rPr>
              <a:t>) e o número de células totais </a:t>
            </a:r>
            <a:r>
              <a:rPr lang="pt-BR" sz="1800" b="1" i="1" dirty="0" smtClean="0">
                <a:solidFill>
                  <a:srgbClr val="C00000"/>
                </a:solidFill>
              </a:rPr>
              <a:t>n</a:t>
            </a:r>
            <a:r>
              <a:rPr lang="pt-BR" sz="1800" b="1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76" y="5409220"/>
            <a:ext cx="4286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em curva para a esquerda 2"/>
          <p:cNvSpPr/>
          <p:nvPr/>
        </p:nvSpPr>
        <p:spPr>
          <a:xfrm>
            <a:off x="7542331" y="1853825"/>
            <a:ext cx="1395154" cy="2241191"/>
          </a:xfrm>
          <a:prstGeom prst="curvedLef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4594501" y="4419110"/>
            <a:ext cx="652574" cy="990110"/>
          </a:xfrm>
          <a:prstGeom prst="down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Efeitos do sombreamento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4672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Curvas I-V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5123" name="Espaço Reservado para Conteúdo 1"/>
          <p:cNvSpPr txBox="1">
            <a:spLocks/>
          </p:cNvSpPr>
          <p:nvPr/>
        </p:nvSpPr>
        <p:spPr bwMode="auto">
          <a:xfrm>
            <a:off x="195263" y="1773238"/>
            <a:ext cx="885825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0" y="998730"/>
            <a:ext cx="8037385" cy="286891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25" y="4059070"/>
            <a:ext cx="4746290" cy="2671409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31" y="4149080"/>
            <a:ext cx="2495550" cy="209550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87543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1"/>
          <p:cNvSpPr>
            <a:spLocks noGrp="1"/>
          </p:cNvSpPr>
          <p:nvPr>
            <p:ph idx="1"/>
          </p:nvPr>
        </p:nvSpPr>
        <p:spPr>
          <a:xfrm>
            <a:off x="251519" y="1448780"/>
            <a:ext cx="7988452" cy="72008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0000FF"/>
                </a:solidFill>
              </a:rPr>
              <a:t>A queda tensão para uma determinada corrente I pode ser calculada conforme:</a:t>
            </a:r>
            <a:endParaRPr lang="pt-BR" sz="1800" b="1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ço Reservado para Conteúdo 1"/>
              <p:cNvSpPr txBox="1">
                <a:spLocks/>
              </p:cNvSpPr>
              <p:nvPr/>
            </p:nvSpPr>
            <p:spPr bwMode="auto">
              <a:xfrm>
                <a:off x="1267946" y="3636588"/>
                <a:ext cx="2925325" cy="4494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just">
                  <a:buFont typeface="Wingdings" pitchFamily="2" charset="2"/>
                  <a:buChar char="ü"/>
                </a:pPr>
                <a:r>
                  <a:rPr lang="pt-BR" sz="1800" b="1" dirty="0" smtClean="0">
                    <a:solidFill>
                      <a:srgbClr val="C00000"/>
                    </a:solidFill>
                  </a:rPr>
                  <a:t>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pt-BR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𝑷</m:t>
                        </m:r>
                      </m:sub>
                    </m:sSub>
                    <m:r>
                      <a:rPr lang="pt-BR" sz="1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≫</m:t>
                    </m:r>
                    <m:sSub>
                      <m:sSubPr>
                        <m:ctrlPr>
                          <a:rPr lang="pt-BR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1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𝑹</m:t>
                        </m:r>
                      </m:e>
                      <m:sub>
                        <m:r>
                          <a:rPr lang="pt-BR" sz="1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</m:sub>
                    </m:sSub>
                  </m:oMath>
                </a14:m>
                <a:endParaRPr lang="pt-BR" sz="1800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Espaço Reservado para Conteúd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7946" y="3636588"/>
                <a:ext cx="2925325" cy="449479"/>
              </a:xfrm>
              <a:prstGeom prst="rect">
                <a:avLst/>
              </a:prstGeom>
              <a:blipFill rotWithShape="1">
                <a:blip r:embed="rId2"/>
                <a:stretch>
                  <a:fillRect l="-1458" t="-6849" b="-41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 para baixo 4"/>
          <p:cNvSpPr/>
          <p:nvPr/>
        </p:nvSpPr>
        <p:spPr>
          <a:xfrm rot="16200000">
            <a:off x="4728818" y="3313832"/>
            <a:ext cx="652574" cy="990110"/>
          </a:xfrm>
          <a:prstGeom prst="down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805" y="1853825"/>
            <a:ext cx="63246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230" y="3351687"/>
            <a:ext cx="21621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Efeitos do sombreamento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5" y="4266088"/>
            <a:ext cx="3894494" cy="2464152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25502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92" y="1853825"/>
            <a:ext cx="8435047" cy="4239744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Efeitos do sombreamento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6226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" y="2258870"/>
            <a:ext cx="8262410" cy="250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Efeitos do sombreamento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6578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Efeitos do sombreamento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3" y="1757453"/>
            <a:ext cx="7698537" cy="365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12835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Efeitos do sombreamento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901613"/>
            <a:ext cx="7857365" cy="40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77342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Diodo de </a:t>
            </a:r>
            <a:r>
              <a:rPr lang="pt-BR" sz="4400" b="1" u="sng" dirty="0" err="1" smtClean="0">
                <a:solidFill>
                  <a:schemeClr val="tx2"/>
                </a:solidFill>
              </a:rPr>
              <a:t>bypass</a:t>
            </a:r>
            <a:r>
              <a:rPr lang="pt-BR" sz="4400" b="1" u="sng" dirty="0" smtClean="0">
                <a:solidFill>
                  <a:schemeClr val="tx2"/>
                </a:solidFill>
              </a:rPr>
              <a:t> para mitigar os efeitos do sombreamento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251519" y="1448780"/>
            <a:ext cx="7988452" cy="72008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0000FF"/>
                </a:solidFill>
              </a:rPr>
              <a:t>Queda de tensão com valor elevado;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FF0000"/>
                </a:solidFill>
              </a:rPr>
              <a:t>Inclusão de diodo de </a:t>
            </a:r>
            <a:r>
              <a:rPr lang="pt-BR" sz="1800" b="1" dirty="0" err="1" smtClean="0">
                <a:solidFill>
                  <a:srgbClr val="FF0000"/>
                </a:solidFill>
              </a:rPr>
              <a:t>bypass</a:t>
            </a:r>
            <a:r>
              <a:rPr lang="pt-BR" sz="1800" b="1" dirty="0" smtClean="0">
                <a:solidFill>
                  <a:srgbClr val="FF0000"/>
                </a:solidFill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800" b="1" dirty="0" smtClean="0"/>
              <a:t>Quando incide sol diretamente sobre uma célula o diodo de </a:t>
            </a:r>
            <a:r>
              <a:rPr lang="pt-BR" sz="1800" b="1" dirty="0" err="1" smtClean="0"/>
              <a:t>bypass</a:t>
            </a:r>
            <a:r>
              <a:rPr lang="pt-BR" sz="1800" b="1" dirty="0" smtClean="0"/>
              <a:t> é </a:t>
            </a:r>
            <a:r>
              <a:rPr lang="pt-BR" sz="1800" b="1" dirty="0" err="1" smtClean="0"/>
              <a:t>reversamente</a:t>
            </a:r>
            <a:r>
              <a:rPr lang="pt-BR" sz="1800" b="1" dirty="0" smtClean="0"/>
              <a:t> polarizado;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800000"/>
                </a:solidFill>
              </a:rPr>
              <a:t>Queda sobre o diodo em torno de 0,6 V.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203975"/>
            <a:ext cx="8397425" cy="3076534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2736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Diodo de </a:t>
            </a:r>
            <a:r>
              <a:rPr lang="pt-BR" sz="4400" b="1" u="sng" dirty="0" err="1" smtClean="0">
                <a:solidFill>
                  <a:schemeClr val="tx2"/>
                </a:solidFill>
              </a:rPr>
              <a:t>bypass</a:t>
            </a:r>
            <a:r>
              <a:rPr lang="pt-BR" sz="4400" b="1" u="sng" dirty="0" smtClean="0">
                <a:solidFill>
                  <a:schemeClr val="tx2"/>
                </a:solidFill>
              </a:rPr>
              <a:t> para mitigar os efeitos do sombreamento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0" y="1739121"/>
            <a:ext cx="6597225" cy="4755299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86851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19" y="260350"/>
            <a:ext cx="868596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Diodos de bloqueio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3" y="2024783"/>
            <a:ext cx="8307415" cy="3735294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76388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1246188" y="260350"/>
            <a:ext cx="68389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Referência bibliográfica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98884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800000"/>
                </a:solidFill>
              </a:rPr>
              <a:t>Gilbert M. Masters. </a:t>
            </a:r>
            <a:r>
              <a:rPr lang="pt-BR" dirty="0" err="1" smtClean="0">
                <a:solidFill>
                  <a:srgbClr val="800000"/>
                </a:solidFill>
              </a:rPr>
              <a:t>Renewable</a:t>
            </a:r>
            <a:r>
              <a:rPr lang="pt-BR" dirty="0" smtClean="0">
                <a:solidFill>
                  <a:srgbClr val="800000"/>
                </a:solidFill>
              </a:rPr>
              <a:t> </a:t>
            </a:r>
            <a:r>
              <a:rPr lang="pt-BR" dirty="0" err="1" smtClean="0">
                <a:solidFill>
                  <a:srgbClr val="800000"/>
                </a:solidFill>
              </a:rPr>
              <a:t>and</a:t>
            </a:r>
            <a:r>
              <a:rPr lang="pt-BR" dirty="0" smtClean="0">
                <a:solidFill>
                  <a:srgbClr val="800000"/>
                </a:solidFill>
              </a:rPr>
              <a:t> </a:t>
            </a:r>
            <a:r>
              <a:rPr lang="pt-BR" dirty="0" err="1" smtClean="0">
                <a:solidFill>
                  <a:srgbClr val="800000"/>
                </a:solidFill>
              </a:rPr>
              <a:t>Efficient</a:t>
            </a:r>
            <a:r>
              <a:rPr lang="pt-BR" dirty="0" smtClean="0">
                <a:solidFill>
                  <a:srgbClr val="800000"/>
                </a:solidFill>
              </a:rPr>
              <a:t> Electric Power Systems. </a:t>
            </a:r>
            <a:r>
              <a:rPr lang="en-US" dirty="0" smtClean="0">
                <a:solidFill>
                  <a:srgbClr val="800000"/>
                </a:solidFill>
              </a:rPr>
              <a:t>Published by John Wiley &amp; Sons, Inc., Hoboken, New Jersey, 2004. </a:t>
            </a:r>
          </a:p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srgbClr val="800000"/>
                </a:solidFill>
              </a:rPr>
              <a:t>Nilton E. M. Moçambique. </a:t>
            </a:r>
            <a:r>
              <a:rPr lang="pt-BR" dirty="0">
                <a:solidFill>
                  <a:srgbClr val="800000"/>
                </a:solidFill>
              </a:rPr>
              <a:t>Aplicação de Algoritmos de Busca do Ponto de Máxima Potência e Controladores Lineares e/ou </a:t>
            </a:r>
            <a:r>
              <a:rPr lang="pt-BR" dirty="0" err="1">
                <a:solidFill>
                  <a:srgbClr val="800000"/>
                </a:solidFill>
              </a:rPr>
              <a:t>Fuzzy</a:t>
            </a:r>
            <a:r>
              <a:rPr lang="pt-BR" dirty="0">
                <a:solidFill>
                  <a:srgbClr val="800000"/>
                </a:solidFill>
              </a:rPr>
              <a:t> para a Regulação da Tensão Terminal de Painéis Fotovoltaicos. Dissertação de mestrado, São Carlos, 2012</a:t>
            </a:r>
            <a:r>
              <a:rPr lang="pt-BR" dirty="0" smtClean="0">
                <a:solidFill>
                  <a:srgbClr val="800000"/>
                </a:solidFill>
              </a:rPr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srgbClr val="800000"/>
                </a:solidFill>
              </a:rPr>
              <a:t>Renan F. Bastos</a:t>
            </a:r>
            <a:r>
              <a:rPr lang="pt-BR" dirty="0">
                <a:solidFill>
                  <a:srgbClr val="800000"/>
                </a:solidFill>
              </a:rPr>
              <a:t>. Sistema de Gerenciamento para Carga e Descarga de Baterias (Chumbo-Ácido) e para Busca do Ponto de Máxima Potência Gerada em Painéis Fotovoltaicos Empregados em Sistemas de Geração Distribuída. Dissertação de mestrado, São Carlos, 2013.</a:t>
            </a:r>
          </a:p>
        </p:txBody>
      </p:sp>
    </p:spTree>
    <p:extLst>
      <p:ext uri="{BB962C8B-B14F-4D97-AF65-F5344CB8AC3E}">
        <p14:creationId xmlns:p14="http://schemas.microsoft.com/office/powerpoint/2010/main" val="193604831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Curvas I-V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5123" name="Espaço Reservado para Conteúdo 1"/>
          <p:cNvSpPr txBox="1">
            <a:spLocks/>
          </p:cNvSpPr>
          <p:nvPr/>
        </p:nvSpPr>
        <p:spPr bwMode="auto">
          <a:xfrm>
            <a:off x="195263" y="1773238"/>
            <a:ext cx="885825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078850"/>
            <a:ext cx="8848725" cy="347662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Curvas I-V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5123" name="Espaço Reservado para Conteúdo 1"/>
          <p:cNvSpPr txBox="1">
            <a:spLocks/>
          </p:cNvSpPr>
          <p:nvPr/>
        </p:nvSpPr>
        <p:spPr bwMode="auto">
          <a:xfrm>
            <a:off x="195263" y="1773238"/>
            <a:ext cx="885825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5" name="Espaço Reservado para Conteúdo 1"/>
          <p:cNvSpPr>
            <a:spLocks noGrp="1"/>
          </p:cNvSpPr>
          <p:nvPr>
            <p:ph idx="1"/>
          </p:nvPr>
        </p:nvSpPr>
        <p:spPr>
          <a:xfrm>
            <a:off x="0" y="1055286"/>
            <a:ext cx="9144000" cy="81009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1800" b="1" dirty="0" smtClean="0"/>
              <a:t>1 sol = 1000 W/m</a:t>
            </a:r>
            <a:r>
              <a:rPr lang="pt-BR" sz="1800" b="1" baseline="30000" dirty="0" smtClean="0"/>
              <a:t>2</a:t>
            </a:r>
            <a:r>
              <a:rPr lang="pt-BR" sz="1800" b="1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800" b="1" dirty="0" smtClean="0"/>
              <a:t>Condições ideais de operação 1 sol </a:t>
            </a:r>
            <a:r>
              <a:rPr lang="pt-BR" sz="1800" b="1" smtClean="0"/>
              <a:t>e 25º.</a:t>
            </a:r>
            <a:endParaRPr lang="pt-BR" sz="1800" b="1" dirty="0" smtClean="0"/>
          </a:p>
          <a:p>
            <a:pPr algn="just">
              <a:buFont typeface="Wingdings" pitchFamily="2" charset="2"/>
              <a:buChar char="ü"/>
            </a:pPr>
            <a:endParaRPr lang="pt-BR" sz="1800" b="1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6829425" cy="462915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1732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Algoritmos de busca do ponto de máxima potência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5123" name="Espaço Reservado para Conteúdo 1"/>
          <p:cNvSpPr txBox="1">
            <a:spLocks/>
          </p:cNvSpPr>
          <p:nvPr/>
        </p:nvSpPr>
        <p:spPr bwMode="auto">
          <a:xfrm>
            <a:off x="195263" y="1773238"/>
            <a:ext cx="885825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179389" y="1673805"/>
            <a:ext cx="8578076" cy="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>
                <a:solidFill>
                  <a:srgbClr val="800000"/>
                </a:solidFill>
              </a:rPr>
              <a:t> O ponto de máxima eficiência é determinado pelo MPPT;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pt-BR" sz="2800" b="1" dirty="0">
              <a:solidFill>
                <a:srgbClr val="800000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/>
              <a:t> Normalmente está entorno de 70-80 % de </a:t>
            </a:r>
            <a:r>
              <a:rPr lang="pt-BR" sz="2800" b="1" dirty="0" err="1"/>
              <a:t>V</a:t>
            </a:r>
            <a:r>
              <a:rPr lang="pt-BR" sz="2800" b="1" baseline="-25000" dirty="0" err="1"/>
              <a:t>max</a:t>
            </a:r>
            <a:r>
              <a:rPr lang="pt-BR" sz="2800" b="1" dirty="0"/>
              <a:t> e 90% de </a:t>
            </a:r>
            <a:r>
              <a:rPr lang="pt-BR" sz="2800" b="1" dirty="0" err="1"/>
              <a:t>I</a:t>
            </a:r>
            <a:r>
              <a:rPr lang="pt-BR" sz="2800" b="1" baseline="-25000" dirty="0" err="1"/>
              <a:t>max</a:t>
            </a:r>
            <a:r>
              <a:rPr lang="pt-BR" sz="2800" b="1" dirty="0"/>
              <a:t>;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pt-BR" sz="2800" b="1" baseline="-25000" dirty="0"/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>
                <a:solidFill>
                  <a:schemeClr val="hlink"/>
                </a:solidFill>
              </a:rPr>
              <a:t> O sistema deve rapidamente ajustar-se a mudanças na carga e a variações na irradiação, devido a nuvens ou sombras;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pt-BR" sz="2800" b="1" dirty="0">
              <a:solidFill>
                <a:schemeClr val="hlink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/>
              <a:t>O MPPT ajusta dinamicamente a tensão para o ponto de máxima potência do sistema.</a:t>
            </a:r>
          </a:p>
        </p:txBody>
      </p:sp>
    </p:spTree>
    <p:extLst>
      <p:ext uri="{BB962C8B-B14F-4D97-AF65-F5344CB8AC3E}">
        <p14:creationId xmlns:p14="http://schemas.microsoft.com/office/powerpoint/2010/main" val="141221037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61" name="CaixaDeTexto 38"/>
          <p:cNvSpPr txBox="1">
            <a:spLocks noChangeArrowheads="1"/>
          </p:cNvSpPr>
          <p:nvPr/>
        </p:nvSpPr>
        <p:spPr bwMode="auto">
          <a:xfrm>
            <a:off x="5067055" y="2483895"/>
            <a:ext cx="378048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endParaRPr lang="pt-BR" b="1" dirty="0" smtClean="0">
              <a:solidFill>
                <a:srgbClr val="8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800000"/>
                </a:solidFill>
              </a:rPr>
              <a:t> </a:t>
            </a:r>
            <a:r>
              <a:rPr lang="pt-BR" b="1" dirty="0">
                <a:solidFill>
                  <a:srgbClr val="800000"/>
                </a:solidFill>
              </a:rPr>
              <a:t>É o mais amplamente utilizado</a:t>
            </a:r>
            <a:r>
              <a:rPr lang="pt-BR" b="1" dirty="0" smtClean="0">
                <a:solidFill>
                  <a:srgbClr val="800000"/>
                </a:solidFill>
              </a:rPr>
              <a:t>;</a:t>
            </a:r>
            <a:endParaRPr lang="pt-BR" b="1" dirty="0">
              <a:solidFill>
                <a:srgbClr val="8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pt-BR" b="1" dirty="0">
              <a:solidFill>
                <a:srgbClr val="8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/>
              <a:t> É simples e fácil de se instalar;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b="1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>
                <a:solidFill>
                  <a:srgbClr val="800000"/>
                </a:solidFill>
              </a:rPr>
              <a:t> Falha sob rápidas mudanças na irradiação;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b="1" dirty="0">
              <a:solidFill>
                <a:srgbClr val="8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/>
              <a:t> Em regime, oscila em torno do ponto de máxima potência.</a:t>
            </a:r>
          </a:p>
          <a:p>
            <a:endParaRPr lang="pt-BR" b="1" dirty="0"/>
          </a:p>
          <a:p>
            <a:endParaRPr lang="pt-BR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Algoritmos de busca do ponto de máxima potência-P&amp;O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95" y="1988840"/>
            <a:ext cx="4705350" cy="447675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04083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3981</TotalTime>
  <Words>967</Words>
  <Application>Microsoft Office PowerPoint</Application>
  <PresentationFormat>Apresentação na tela (4:3)</PresentationFormat>
  <Paragraphs>149</Paragraphs>
  <Slides>58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Cambria Math</vt:lpstr>
      <vt:lpstr>Wingdings</vt:lpstr>
      <vt:lpstr>Design padrão</vt:lpstr>
      <vt:lpstr>Energia Fotovoltaicos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rqm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do Controlador</dc:title>
  <dc:creator>Particular</dc:creator>
  <cp:lastModifiedBy>Ricardo Machado</cp:lastModifiedBy>
  <cp:revision>196</cp:revision>
  <dcterms:created xsi:type="dcterms:W3CDTF">2009-04-12T14:29:32Z</dcterms:created>
  <dcterms:modified xsi:type="dcterms:W3CDTF">2018-08-21T11:31:45Z</dcterms:modified>
</cp:coreProperties>
</file>