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0" r:id="rId2"/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6" r:id="rId24"/>
    <p:sldId id="300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09" r:id="rId48"/>
    <p:sldId id="311" r:id="rId49"/>
    <p:sldId id="312" r:id="rId50"/>
    <p:sldId id="313" r:id="rId51"/>
    <p:sldId id="314" r:id="rId52"/>
    <p:sldId id="315" r:id="rId53"/>
    <p:sldId id="317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3581" autoAdjust="0"/>
  </p:normalViewPr>
  <p:slideViewPr>
    <p:cSldViewPr>
      <p:cViewPr varScale="1">
        <p:scale>
          <a:sx n="58" d="100"/>
          <a:sy n="58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7C5418-0E65-4003-9E6B-B69D3CFCBE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2570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10BE0-E7B0-4279-A993-2FF287B706F2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272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D7B16-27B3-4DB7-8869-A433248DE4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6936245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856D2-D38E-4FDA-B222-A89A33A3D5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4792191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980D9-5934-42F9-A3D2-8F9704E27A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6440583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57E0AA-26AB-441E-B86B-0FD588E554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1583506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D0E818-8CA5-4C03-95B1-95C962405E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873427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0DA8-4CB1-4DF2-B8B2-214A0A44D1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2060249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BF8E-82BA-47B2-A6C4-8BC0530CEF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1419021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C5CAE-DDA4-47CD-AE44-F5D66F6911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2171401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7ECA-5711-4DBB-BD94-4442287B1F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7346319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7046-5F7B-4DBA-9BDC-DF54119B36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9468897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E2283-D624-4057-8B9A-CA49019354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7728541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6AAF-16F7-44EA-BE93-6A6134159E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9240727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2078C-6F20-4AF5-B5D7-7AC7BB07B6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610247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9D419-1941-4E7F-8A5B-6D14F6E0C3FF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3" name="Picture 9" descr="logo lafape 0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quadros@sc.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96852"/>
          </a:xfrm>
        </p:spPr>
        <p:txBody>
          <a:bodyPr/>
          <a:lstStyle/>
          <a:p>
            <a:r>
              <a:rPr lang="pt-BR" altLang="pt-BR" sz="4000" b="1" i="1" dirty="0">
                <a:solidFill>
                  <a:srgbClr val="0000FF"/>
                </a:solidFill>
              </a:rPr>
              <a:t>Controle de Corrente </a:t>
            </a:r>
            <a:r>
              <a:rPr lang="pt-BR" altLang="pt-BR" sz="4000" b="1" i="1" dirty="0" smtClean="0">
                <a:solidFill>
                  <a:srgbClr val="0000FF"/>
                </a:solidFill>
              </a:rPr>
              <a:t>e Detecção de Eventos em </a:t>
            </a:r>
            <a:r>
              <a:rPr lang="pt-BR" altLang="pt-BR" sz="4000" b="1" i="1" dirty="0">
                <a:solidFill>
                  <a:srgbClr val="0000FF"/>
                </a:solidFill>
              </a:rPr>
              <a:t>Conversores </a:t>
            </a:r>
            <a:r>
              <a:rPr lang="pt-BR" altLang="pt-BR" sz="4000" b="1" i="1" dirty="0" smtClean="0">
                <a:solidFill>
                  <a:srgbClr val="0000FF"/>
                </a:solidFill>
              </a:rPr>
              <a:t>CC/CA Conectados à Rede de Distribuição</a:t>
            </a:r>
            <a:endParaRPr lang="pt-BR" altLang="pt-BR" sz="4000" b="1" i="1" dirty="0">
              <a:solidFill>
                <a:srgbClr val="0000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7288"/>
            <a:ext cx="9144000" cy="35575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altLang="pt-BR" b="1"/>
              <a:t>Laboratório de Fontes Alternativas e Processamento de Energia – LAFAPE</a:t>
            </a:r>
          </a:p>
          <a:p>
            <a:pPr marL="0" indent="0" algn="just">
              <a:buFontTx/>
              <a:buNone/>
            </a:pPr>
            <a:endParaRPr lang="pt-BR" altLang="pt-BR" b="1"/>
          </a:p>
          <a:p>
            <a:pPr marL="0" indent="0" algn="just">
              <a:buFontTx/>
              <a:buNone/>
            </a:pPr>
            <a:r>
              <a:rPr lang="pt-BR" altLang="pt-BR" b="1"/>
              <a:t>Autor: Ricardo Q. Machado</a:t>
            </a:r>
          </a:p>
          <a:p>
            <a:pPr marL="0" indent="0" algn="just">
              <a:buFontTx/>
              <a:buNone/>
            </a:pPr>
            <a:endParaRPr lang="pt-BR" altLang="pt-BR" b="1"/>
          </a:p>
          <a:p>
            <a:pPr marL="0" indent="0" algn="just">
              <a:buFontTx/>
              <a:buNone/>
            </a:pPr>
            <a:r>
              <a:rPr lang="pt-BR" altLang="pt-BR" b="1"/>
              <a:t>Email: </a:t>
            </a:r>
            <a:r>
              <a:rPr lang="pt-BR" altLang="pt-BR" b="1">
                <a:hlinkClick r:id="rId2"/>
              </a:rPr>
              <a:t>rquadros@sc.usp.br</a:t>
            </a:r>
            <a:endParaRPr lang="pt-BR" altLang="pt-BR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263" y="1347788"/>
            <a:ext cx="9075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altLang="pt-BR" b="1"/>
              <a:t>Fazer o ganho integral            ser definido de acordo com a margem de fase desejada:</a:t>
            </a:r>
          </a:p>
        </p:txBody>
      </p:sp>
      <p:graphicFrame>
        <p:nvGraphicFramePr>
          <p:cNvPr id="10249" name="Object 9"/>
          <p:cNvGraphicFramePr>
            <a:graphicFrameLocks noGrp="1" noChangeAspect="1"/>
          </p:cNvGraphicFramePr>
          <p:nvPr>
            <p:ph/>
          </p:nvPr>
        </p:nvGraphicFramePr>
        <p:xfrm>
          <a:off x="2916238" y="1320800"/>
          <a:ext cx="3603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3" imgW="190440" imgH="330120" progId="Equation.DSMT4">
                  <p:embed/>
                </p:oleObj>
              </mc:Choice>
              <mc:Fallback>
                <p:oleObj name="Equation" r:id="rId3" imgW="190440" imgH="3301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320800"/>
                        <a:ext cx="36036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90713"/>
            <a:ext cx="4017962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 de projeto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flipH="1">
            <a:off x="1403350" y="206057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2697163"/>
            <a:ext cx="9144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altLang="pt-BR" b="1"/>
              <a:t>O ganho do conversor é dado por Vdc/2 (os atrasos do modulador PWM são desconsiderados) e a carga é puramente indutiva; </a:t>
            </a:r>
          </a:p>
          <a:p>
            <a:pPr algn="just"/>
            <a:endParaRPr lang="pt-BR" altLang="pt-BR" b="1"/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800000"/>
                </a:solidFill>
              </a:rPr>
              <a:t>Os ganhos do transdutor foram desconsiderados. Precisa ser considerado para se obter os ganhos corretos do controlador;</a:t>
            </a:r>
          </a:p>
          <a:p>
            <a:pPr algn="just">
              <a:buFontTx/>
              <a:buChar char="•"/>
            </a:pPr>
            <a:endParaRPr lang="pt-BR" altLang="pt-BR" b="1">
              <a:solidFill>
                <a:srgbClr val="800000"/>
              </a:solidFill>
            </a:endParaRP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chemeClr val="hlink"/>
                </a:solidFill>
              </a:rPr>
              <a:t>É importante considerar que ao final deste procedimento o controlador precisa ser digitalizado;</a:t>
            </a:r>
          </a:p>
          <a:p>
            <a:pPr algn="just">
              <a:buFontTx/>
              <a:buChar char="•"/>
            </a:pPr>
            <a:endParaRPr lang="pt-BR" altLang="pt-BR" b="1">
              <a:solidFill>
                <a:schemeClr val="hlink"/>
              </a:solidFill>
            </a:endParaRP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0000FF"/>
                </a:solidFill>
              </a:rPr>
              <a:t>O atraso devido ao sample and hold (</a:t>
            </a:r>
            <a:r>
              <a:rPr lang="pt-BR" altLang="pt-BR" b="1">
                <a:solidFill>
                  <a:srgbClr val="0000FF"/>
                </a:solidFill>
                <a:sym typeface="Symbol" pitchFamily="18" charset="2"/>
              </a:rPr>
              <a:t></a:t>
            </a:r>
            <a:r>
              <a:rPr lang="pt-BR" altLang="pt-BR" b="1">
                <a:solidFill>
                  <a:srgbClr val="0000FF"/>
                </a:solidFill>
              </a:rPr>
              <a:t>T/2,</a:t>
            </a:r>
            <a:r>
              <a:rPr lang="pt-BR" altLang="pt-BR">
                <a:solidFill>
                  <a:srgbClr val="0000FF"/>
                </a:solidFill>
              </a:rPr>
              <a:t> </a:t>
            </a:r>
            <a:r>
              <a:rPr lang="pt-BR" altLang="pt-BR" b="1">
                <a:solidFill>
                  <a:srgbClr val="0000FF"/>
                </a:solidFill>
              </a:rPr>
              <a:t>T é o período de amostragem) deve ser considerado inclusive no modo contínuo</a:t>
            </a:r>
            <a:r>
              <a:rPr lang="pt-BR" altLang="pt-BR">
                <a:solidFill>
                  <a:srgbClr val="0000FF"/>
                </a:solidFill>
              </a:rPr>
              <a:t>;</a:t>
            </a:r>
            <a:endParaRPr lang="pt-BR" altLang="pt-BR" b="1">
              <a:solidFill>
                <a:srgbClr val="0000FF"/>
              </a:solidFill>
            </a:endParaRPr>
          </a:p>
          <a:p>
            <a:pPr algn="just"/>
            <a:endParaRPr lang="pt-BR" altLang="pt-BR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263" y="1196975"/>
            <a:ext cx="90757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altLang="pt-BR" b="1">
                <a:solidFill>
                  <a:srgbClr val="0000FF"/>
                </a:solidFill>
              </a:rPr>
              <a:t>A margem de fase deve ser sobre dimensionada para compensar o atraso do S&amp;H. Uma regra básica é  incrementá-la de ao menos 20º (para uma freqüência de cross-over cerca de 1 década abaixo da freqüência de amostragem);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3241"/>
          <a:stretch>
            <a:fillRect/>
          </a:stretch>
        </p:blipFill>
        <p:spPr bwMode="auto">
          <a:xfrm>
            <a:off x="107950" y="2601913"/>
            <a:ext cx="4356100" cy="371157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5795963" y="4652963"/>
            <a:ext cx="1814512" cy="1162050"/>
            <a:chOff x="295" y="2886"/>
            <a:chExt cx="1143" cy="732"/>
          </a:xfrm>
        </p:grpSpPr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01"/>
            <a:stretch>
              <a:fillRect/>
            </a:stretch>
          </p:blipFill>
          <p:spPr bwMode="auto">
            <a:xfrm>
              <a:off x="295" y="2931"/>
              <a:ext cx="72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886"/>
              <a:ext cx="41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135"/>
              <a:ext cx="41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3385"/>
              <a:ext cx="16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537075" y="2781300"/>
            <a:ext cx="457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o"/>
            </a:pPr>
            <a:r>
              <a:rPr lang="pt-BR" altLang="pt-BR" b="1"/>
              <a:t>Análise de malha aberta considerando o procedimento de projeto sugerido;</a:t>
            </a:r>
          </a:p>
          <a:p>
            <a:pPr algn="just"/>
            <a:endParaRPr lang="pt-BR" altLang="pt-BR" b="1"/>
          </a:p>
          <a:p>
            <a:pPr algn="just">
              <a:buFontTx/>
              <a:buChar char="o"/>
            </a:pPr>
            <a:r>
              <a:rPr lang="pt-BR" altLang="pt-BR" b="1">
                <a:solidFill>
                  <a:srgbClr val="800000"/>
                </a:solidFill>
              </a:rPr>
              <a:t>A margem de fase e a freqüência de cross-over são quase atingidas;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2115"/>
          <a:stretch>
            <a:fillRect/>
          </a:stretch>
        </p:blipFill>
        <p:spPr bwMode="auto">
          <a:xfrm>
            <a:off x="107950" y="1700213"/>
            <a:ext cx="4356100" cy="347503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903913" y="4221163"/>
            <a:ext cx="1814512" cy="1162050"/>
            <a:chOff x="295" y="2886"/>
            <a:chExt cx="1143" cy="732"/>
          </a:xfrm>
        </p:grpSpPr>
        <p:pic>
          <p:nvPicPr>
            <p:cNvPr id="1229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01"/>
            <a:stretch>
              <a:fillRect/>
            </a:stretch>
          </p:blipFill>
          <p:spPr bwMode="auto">
            <a:xfrm>
              <a:off x="295" y="2931"/>
              <a:ext cx="72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886"/>
              <a:ext cx="41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135"/>
              <a:ext cx="41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3385"/>
              <a:ext cx="16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572000" y="2600325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altLang="pt-BR" b="1">
                <a:solidFill>
                  <a:srgbClr val="800000"/>
                </a:solidFill>
              </a:rPr>
              <a:t>A performance é alcançada nas 3 situações quando submete-se o sistema de malha fechada ao degrau.</a:t>
            </a:r>
          </a:p>
          <a:p>
            <a:endParaRPr lang="pt-BR" altLang="pt-BR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1495425"/>
            <a:ext cx="9144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altLang="pt-BR" b="1">
                <a:solidFill>
                  <a:srgbClr val="800000"/>
                </a:solidFill>
              </a:rPr>
              <a:t>O controlador deve ser do modo contínuo para o discreto utilizando um dos métodos de integração;</a:t>
            </a:r>
          </a:p>
          <a:p>
            <a:pPr>
              <a:buFont typeface="Wingdings" pitchFamily="2" charset="2"/>
              <a:buNone/>
            </a:pPr>
            <a:endParaRPr lang="pt-BR" altLang="pt-BR" b="1">
              <a:solidFill>
                <a:srgbClr val="800000"/>
              </a:solidFill>
            </a:endParaRPr>
          </a:p>
          <a:p>
            <a:pPr>
              <a:buFont typeface="Wingdings" pitchFamily="2" charset="2"/>
              <a:buNone/>
            </a:pPr>
            <a:endParaRPr lang="pt-BR" altLang="pt-BR" b="1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altLang="pt-BR" b="1"/>
              <a:t>Um do métodos mais usados é a integração de Euler;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437063"/>
            <a:ext cx="28082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787900" y="461645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altLang="pt-BR" b="1">
                <a:solidFill>
                  <a:srgbClr val="800000"/>
                </a:solidFill>
              </a:rPr>
              <a:t>T período de amostragem.</a:t>
            </a:r>
            <a:endParaRPr lang="pt-BR" altLang="pt-BR" b="1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flipH="1">
            <a:off x="3743325" y="4652963"/>
            <a:ext cx="647700" cy="360362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5760"/>
          <a:stretch>
            <a:fillRect/>
          </a:stretch>
        </p:blipFill>
        <p:spPr bwMode="auto">
          <a:xfrm>
            <a:off x="1439863" y="2420938"/>
            <a:ext cx="6343650" cy="236378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41287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b="1">
                <a:solidFill>
                  <a:srgbClr val="800000"/>
                </a:solidFill>
              </a:rPr>
              <a:t>No caso de utilizar um controlador PI, o diagrama abaixo é a representação do mesmo no modo discreto;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84325" y="5805488"/>
            <a:ext cx="558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800000"/>
                </a:solidFill>
              </a:rPr>
              <a:t>Sendo,                            T período de amostragem.</a:t>
            </a:r>
          </a:p>
        </p:txBody>
      </p:sp>
      <p:graphicFrame>
        <p:nvGraphicFramePr>
          <p:cNvPr id="14346" name="Object 10"/>
          <p:cNvGraphicFramePr>
            <a:graphicFrameLocks noGrp="1" noChangeAspect="1"/>
          </p:cNvGraphicFramePr>
          <p:nvPr>
            <p:ph/>
          </p:nvPr>
        </p:nvGraphicFramePr>
        <p:xfrm>
          <a:off x="2519363" y="5664200"/>
          <a:ext cx="1584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4" imgW="723600" imgH="342720" progId="Equation.DSMT4">
                  <p:embed/>
                </p:oleObj>
              </mc:Choice>
              <mc:Fallback>
                <p:oleObj name="Equation" r:id="rId4" imgW="72360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5664200"/>
                        <a:ext cx="15843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15922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altLang="pt-BR" b="1"/>
              <a:t>O diagrama de blocos leva a seguinte implementação do controlador digital;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68525"/>
            <a:ext cx="394493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4329113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altLang="pt-BR" b="1"/>
              <a:t>É importante mencionar que tal procedimento é apenas uma aproximação;</a:t>
            </a:r>
          </a:p>
          <a:p>
            <a:pPr algn="just">
              <a:buFont typeface="Wingdings" pitchFamily="2" charset="2"/>
              <a:buChar char="Ø"/>
            </a:pPr>
            <a:endParaRPr lang="pt-BR" altLang="pt-BR" b="1"/>
          </a:p>
          <a:p>
            <a:pPr algn="just">
              <a:buFont typeface="Wingdings" pitchFamily="2" charset="2"/>
              <a:buChar char="Ø"/>
            </a:pPr>
            <a:r>
              <a:rPr lang="pt-BR" altLang="pt-BR" b="1">
                <a:solidFill>
                  <a:srgbClr val="800000"/>
                </a:solidFill>
              </a:rPr>
              <a:t>A regra básica é que o controlador deve ser projetado entre uma década abaixo da freqüência de amostragem  e a mais alta freqüência de interesse;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Freqüência de chaveamento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altLang="pt-BR" b="1">
                <a:solidFill>
                  <a:srgbClr val="800000"/>
                </a:solidFill>
              </a:rPr>
              <a:t>A forma de onda de corrente, em conversores VSI’s, apresenta significante conteúdo harmônico devido a modulação PWM;</a:t>
            </a:r>
          </a:p>
          <a:p>
            <a:pPr algn="just">
              <a:buFont typeface="Wingdings" pitchFamily="2" charset="2"/>
              <a:buChar char="ü"/>
            </a:pPr>
            <a:endParaRPr lang="pt-BR" altLang="pt-BR" b="1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b="1">
                <a:solidFill>
                  <a:srgbClr val="0000FF"/>
                </a:solidFill>
              </a:rPr>
              <a:t>O controlador de corrente é normalmente empregado para corrigir o valor médio da corrente que flui através do conversor;</a:t>
            </a:r>
          </a:p>
          <a:p>
            <a:pPr algn="just">
              <a:buFont typeface="Wingdings" pitchFamily="2" charset="2"/>
              <a:buChar char="ü"/>
            </a:pPr>
            <a:endParaRPr lang="pt-BR" altLang="pt-BR" b="1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b="1"/>
              <a:t>Freqüência de amostragem altas para reconstrução da forma de onda (inclusão do ripple) não são necessárias;</a:t>
            </a:r>
          </a:p>
          <a:p>
            <a:pPr algn="just">
              <a:buFont typeface="Wingdings" pitchFamily="2" charset="2"/>
              <a:buChar char="ü"/>
            </a:pPr>
            <a:endParaRPr lang="pt-BR" altLang="pt-BR" b="1"/>
          </a:p>
          <a:p>
            <a:pPr algn="just">
              <a:buFont typeface="Wingdings" pitchFamily="2" charset="2"/>
              <a:buChar char="ü"/>
            </a:pPr>
            <a:r>
              <a:rPr lang="pt-BR" altLang="pt-BR" b="1">
                <a:solidFill>
                  <a:schemeClr val="folHlink"/>
                </a:solidFill>
              </a:rPr>
              <a:t>Amostragem em altas freqüências ampliam a banda passante do loop de corrente;</a:t>
            </a:r>
          </a:p>
          <a:p>
            <a:pPr algn="just">
              <a:buFont typeface="Wingdings" pitchFamily="2" charset="2"/>
              <a:buChar char="ü"/>
            </a:pPr>
            <a:endParaRPr lang="pt-BR" altLang="pt-BR" b="1">
              <a:solidFill>
                <a:schemeClr val="folHlink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b="1"/>
              <a:t>“Simple or double up-date mode” são usados neste tipo de aplicação; </a:t>
            </a:r>
          </a:p>
          <a:p>
            <a:pPr algn="just">
              <a:buFont typeface="Wingdings" pitchFamily="2" charset="2"/>
              <a:buChar char="ü"/>
            </a:pPr>
            <a:endParaRPr lang="pt-BR" altLang="pt-BR" b="1"/>
          </a:p>
          <a:p>
            <a:pPr algn="just">
              <a:buFont typeface="Wingdings" pitchFamily="2" charset="2"/>
              <a:buChar char="ü"/>
            </a:pPr>
            <a:r>
              <a:rPr lang="pt-BR" altLang="pt-BR" b="1">
                <a:solidFill>
                  <a:srgbClr val="800000"/>
                </a:solidFill>
              </a:rPr>
              <a:t>Amostragem e chaveamento devem ser sincronizados para evitar erros;</a:t>
            </a:r>
          </a:p>
          <a:p>
            <a:pPr algn="just">
              <a:buFont typeface="Wingdings" pitchFamily="2" charset="2"/>
              <a:buChar char="ü"/>
            </a:pPr>
            <a:endParaRPr lang="pt-BR" altLang="pt-BR" b="1">
              <a:solidFill>
                <a:srgbClr val="80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b="1"/>
              <a:t>As variáveis são amostradas no início ou no meio do período de amostragem.</a:t>
            </a:r>
          </a:p>
          <a:p>
            <a:endParaRPr lang="pt-BR" altLang="pt-BR" b="1"/>
          </a:p>
          <a:p>
            <a:endParaRPr lang="pt-BR" altLang="pt-BR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57325"/>
            <a:ext cx="7359650" cy="446405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Freqüência de chaveamento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233488"/>
            <a:ext cx="91440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altLang="pt-BR" b="1"/>
              <a:t>A transformação do tempo contínuo para o discreto é simples mas requer algum cuidado;</a:t>
            </a: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800000"/>
                </a:solidFill>
              </a:rPr>
              <a:t>Em geral, projetar o controlador no contínuo e depois discretizá-lo deve ser mais conservativo do que projetar diretamente no modo discreto;</a:t>
            </a: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0000FF"/>
                </a:solidFill>
              </a:rPr>
              <a:t>A freqüência de amostragem em geral é igual ou o dobro da freqüência de chaveamento; </a:t>
            </a: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800000"/>
                </a:solidFill>
              </a:rPr>
              <a:t>É fundamental que ambos (PWM e A/D) estejam sincronizados;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21063"/>
            <a:ext cx="3994150" cy="328453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824413" y="4184650"/>
            <a:ext cx="39243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altLang="pt-BR" b="1">
                <a:solidFill>
                  <a:srgbClr val="0000FF"/>
                </a:solidFill>
              </a:rPr>
              <a:t>A resposta do controlador é boa mas como faço para eliminar o overshoot??????????</a:t>
            </a:r>
          </a:p>
          <a:p>
            <a:pPr algn="just">
              <a:buFont typeface="Wingdings" pitchFamily="2" charset="2"/>
              <a:buChar char="Ø"/>
            </a:pPr>
            <a:endParaRPr lang="pt-BR" altLang="pt-BR" b="1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b="1"/>
              <a:t>E se usar um anti wind-up?????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1449388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altLang="pt-BR" sz="2000" b="1">
                <a:solidFill>
                  <a:srgbClr val="800000"/>
                </a:solidFill>
              </a:rPr>
              <a:t>O overshoot é devido a parte integral do controlador que satura durante o transitório; </a:t>
            </a:r>
          </a:p>
          <a:p>
            <a:pPr algn="just">
              <a:buFont typeface="Wingdings" pitchFamily="2" charset="2"/>
              <a:buChar char="ü"/>
            </a:pPr>
            <a:endParaRPr lang="pt-BR" altLang="pt-BR" sz="2000" b="1">
              <a:solidFill>
                <a:srgbClr val="80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>
                <a:solidFill>
                  <a:srgbClr val="0000FF"/>
                </a:solidFill>
              </a:rPr>
              <a:t>Como conseqüência disso, o erro negativo precisa ser removido do erro acumulado; </a:t>
            </a:r>
          </a:p>
          <a:p>
            <a:pPr algn="just">
              <a:buFont typeface="Wingdings" pitchFamily="2" charset="2"/>
              <a:buChar char="ü"/>
            </a:pPr>
            <a:endParaRPr lang="pt-BR" altLang="pt-BR" sz="2000" b="1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/>
              <a:t>A solução é uma ação anti wind-up;</a:t>
            </a:r>
          </a:p>
          <a:p>
            <a:pPr algn="just">
              <a:buFont typeface="Wingdings" pitchFamily="2" charset="2"/>
              <a:buChar char="ü"/>
            </a:pPr>
            <a:endParaRPr lang="pt-BR" altLang="pt-BR" sz="2000" b="1"/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>
                <a:solidFill>
                  <a:srgbClr val="006600"/>
                </a:solidFill>
              </a:rPr>
              <a:t>A idéia básica consiste em saturar dinamicamente a parte integral.</a:t>
            </a:r>
          </a:p>
          <a:p>
            <a:endParaRPr lang="pt-BR" altLang="pt-BR" sz="20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r>
              <a:rPr lang="pt-BR" altLang="pt-BR" sz="4000" b="1" u="sng"/>
              <a:t>Características de um </a:t>
            </a:r>
            <a:br>
              <a:rPr lang="pt-BR" altLang="pt-BR" sz="4000" b="1" u="sng"/>
            </a:br>
            <a:r>
              <a:rPr lang="pt-BR" altLang="pt-BR" sz="4000" b="1" u="sng"/>
              <a:t>conversor fonte de tensão</a:t>
            </a:r>
            <a:r>
              <a:rPr lang="pt-BR" altLang="pt-BR" sz="4000"/>
              <a:t> 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68313" y="1689100"/>
            <a:ext cx="82804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altLang="pt-BR" b="1"/>
              <a:t>A medição de corrente geralmente não é um problema, diversas soluções podem ser adotadas: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pt-BR" altLang="pt-BR">
                <a:solidFill>
                  <a:schemeClr val="accent2"/>
                </a:solidFill>
              </a:rPr>
              <a:t>	</a:t>
            </a:r>
            <a:r>
              <a:rPr lang="pt-BR" altLang="pt-BR" b="1">
                <a:solidFill>
                  <a:schemeClr val="accent2"/>
                </a:solidFill>
              </a:rPr>
              <a:t>Shunts;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pt-BR" altLang="pt-BR" b="1">
                <a:solidFill>
                  <a:schemeClr val="accent2"/>
                </a:solidFill>
              </a:rPr>
              <a:t>	Transformadores de corrente;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pt-BR" altLang="pt-BR" b="1">
                <a:solidFill>
                  <a:schemeClr val="accent2"/>
                </a:solidFill>
              </a:rPr>
              <a:t>	Sensores Hall.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endParaRPr lang="pt-BR" altLang="pt-BR" b="1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800000"/>
                </a:solidFill>
              </a:rPr>
              <a:t>Em aplicações de conversores CC/CC são preferidos shunts resistivos devido ao custo;</a:t>
            </a: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800000"/>
                </a:solidFill>
              </a:rPr>
              <a:t>No caso da necessidade de isolação é possível associar aos shunts opto - isoladores.</a:t>
            </a:r>
          </a:p>
          <a:p>
            <a:pPr algn="just">
              <a:buFontTx/>
              <a:buChar char="•"/>
            </a:pPr>
            <a:endParaRPr lang="pt-BR" altLang="pt-BR" b="1">
              <a:solidFill>
                <a:srgbClr val="800000"/>
              </a:solidFill>
            </a:endParaRPr>
          </a:p>
          <a:p>
            <a:pPr algn="just">
              <a:buFontTx/>
              <a:buChar char="•"/>
            </a:pPr>
            <a:r>
              <a:rPr lang="pt-BR" altLang="pt-BR" b="1">
                <a:solidFill>
                  <a:srgbClr val="0000FF"/>
                </a:solidFill>
              </a:rPr>
              <a:t>Em aplicações que usam conversores tais como (drives, retificadores controlados e UPS’s), o custo de três ou dois (sistema a três fios sem o neutro) sensores  Hall não causa impacto no custo total do sistema.</a:t>
            </a:r>
          </a:p>
          <a:p>
            <a:pPr algn="just"/>
            <a:endParaRPr lang="pt-BR" altLang="pt-BR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684338"/>
            <a:ext cx="5724525" cy="401320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5842000"/>
            <a:ext cx="9107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altLang="pt-BR" b="1">
                <a:solidFill>
                  <a:srgbClr val="006600"/>
                </a:solidFill>
              </a:rPr>
              <a:t>Durante a execução da rotina, o limite de saturação dinâmica é calculado para manter a saída dentro dos limites máximo e mínimo.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36725"/>
            <a:ext cx="4716462" cy="374332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Critérios de projeto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040313" y="2241550"/>
            <a:ext cx="4103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/>
              <a:t>O ação de controle é proporcional enquanto saturado.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35125"/>
            <a:ext cx="9144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altLang="pt-BR" b="1"/>
              <a:t>Conversores trifásicos requerem 3 controladores de corrente idênticos;</a:t>
            </a:r>
          </a:p>
          <a:p>
            <a:pPr algn="just">
              <a:buFont typeface="Wingdings" pitchFamily="2" charset="2"/>
              <a:buChar char="Ø"/>
            </a:pPr>
            <a:endParaRPr lang="pt-BR" altLang="pt-BR" b="1"/>
          </a:p>
          <a:p>
            <a:pPr algn="just">
              <a:buFont typeface="Wingdings" pitchFamily="2" charset="2"/>
              <a:buChar char="Ø"/>
            </a:pPr>
            <a:r>
              <a:rPr lang="pt-BR" altLang="pt-BR" b="1">
                <a:solidFill>
                  <a:srgbClr val="800000"/>
                </a:solidFill>
              </a:rPr>
              <a:t>Se o neutro não está disponível, dois controladores são suficientes;</a:t>
            </a:r>
          </a:p>
          <a:p>
            <a:pPr algn="just">
              <a:buFont typeface="Wingdings" pitchFamily="2" charset="2"/>
              <a:buNone/>
            </a:pPr>
            <a:endParaRPr lang="pt-BR" altLang="pt-BR" b="1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b="1">
                <a:solidFill>
                  <a:srgbClr val="006600"/>
                </a:solidFill>
              </a:rPr>
              <a:t>O uso da transformação de Clarke modifica os eixos de a,b,c para </a:t>
            </a:r>
            <a:r>
              <a:rPr lang="el-GR" altLang="pt-BR" b="1">
                <a:solidFill>
                  <a:srgbClr val="006600"/>
                </a:solidFill>
                <a:cs typeface="Arial" charset="0"/>
              </a:rPr>
              <a:t>α</a:t>
            </a:r>
            <a:r>
              <a:rPr lang="pt-BR" altLang="pt-BR" b="1">
                <a:solidFill>
                  <a:srgbClr val="006600"/>
                </a:solidFill>
                <a:cs typeface="Arial" charset="0"/>
              </a:rPr>
              <a:t>,</a:t>
            </a:r>
            <a:r>
              <a:rPr lang="el-GR" altLang="pt-BR" b="1">
                <a:solidFill>
                  <a:srgbClr val="006600"/>
                </a:solidFill>
                <a:cs typeface="Arial" charset="0"/>
              </a:rPr>
              <a:t>β</a:t>
            </a:r>
            <a:r>
              <a:rPr lang="pt-BR" altLang="pt-BR" b="1">
                <a:solidFill>
                  <a:srgbClr val="006600"/>
                </a:solidFill>
                <a:cs typeface="Arial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pt-BR" altLang="pt-BR" b="1">
              <a:solidFill>
                <a:srgbClr val="006600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b="1">
                <a:solidFill>
                  <a:srgbClr val="0000FF"/>
                </a:solidFill>
                <a:cs typeface="Arial" charset="0"/>
              </a:rPr>
              <a:t>A transformação de Park modifica os eixos de a,b,c para d,q;</a:t>
            </a:r>
          </a:p>
          <a:p>
            <a:pPr algn="just">
              <a:buFont typeface="Wingdings" pitchFamily="2" charset="2"/>
              <a:buChar char="Ø"/>
            </a:pPr>
            <a:endParaRPr lang="pt-BR" altLang="pt-BR" b="1">
              <a:solidFill>
                <a:srgbClr val="0000FF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b="1">
                <a:solidFill>
                  <a:srgbClr val="800000"/>
                </a:solidFill>
                <a:cs typeface="Arial" charset="0"/>
              </a:rPr>
              <a:t>Qualquer tipo de transformação modifica a dinâmica do sistema e deve ser considerado no projeto do controlador.</a:t>
            </a:r>
            <a:endParaRPr lang="el-GR" altLang="pt-BR" b="1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b="1" u="sng"/>
              <a:t>Implementação trifásica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3999" cy="866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b="1" u="sng" dirty="0" smtClean="0"/>
              <a:t>Detecção </a:t>
            </a:r>
            <a:r>
              <a:rPr lang="pt-BR" b="1" u="sng" smtClean="0"/>
              <a:t>de eventos</a:t>
            </a:r>
            <a:endParaRPr lang="pt-BR" b="1" u="sng" dirty="0"/>
          </a:p>
        </p:txBody>
      </p:sp>
      <p:sp>
        <p:nvSpPr>
          <p:cNvPr id="6" name="Espaço Reservado para Texto 11"/>
          <p:cNvSpPr txBox="1">
            <a:spLocks/>
          </p:cNvSpPr>
          <p:nvPr/>
        </p:nvSpPr>
        <p:spPr bwMode="auto">
          <a:xfrm>
            <a:off x="0" y="1700808"/>
            <a:ext cx="9143995" cy="36146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sz="2400" b="1" kern="0" dirty="0" smtClean="0">
                <a:solidFill>
                  <a:srgbClr val="800000"/>
                </a:solidFill>
              </a:rPr>
              <a:t>Desenvolver a estrutura de controle para os modos de operação do sistema de GD;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sz="2400" b="1" kern="0" dirty="0" smtClean="0">
                <a:solidFill>
                  <a:srgbClr val="FF0000"/>
                </a:solidFill>
              </a:rPr>
              <a:t>Examinar o impacto do algoritmo de sincronização;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pt-BR" sz="2400" b="1" kern="0" dirty="0" smtClean="0">
                <a:solidFill>
                  <a:srgbClr val="080808"/>
                </a:solidFill>
              </a:rPr>
              <a:t>Estudar  técnicas de detecção  de </a:t>
            </a:r>
            <a:r>
              <a:rPr lang="pt-BR" sz="2400" b="1" kern="0" dirty="0" err="1" smtClean="0">
                <a:solidFill>
                  <a:srgbClr val="080808"/>
                </a:solidFill>
              </a:rPr>
              <a:t>ilhamento</a:t>
            </a:r>
            <a:r>
              <a:rPr lang="pt-BR" sz="2400" b="1" kern="0" dirty="0" smtClean="0">
                <a:solidFill>
                  <a:srgbClr val="080808"/>
                </a:solidFill>
              </a:rPr>
              <a:t>  ativas baseadas em realimentação positiva.</a:t>
            </a:r>
          </a:p>
        </p:txBody>
      </p:sp>
    </p:spTree>
    <p:extLst>
      <p:ext uri="{BB962C8B-B14F-4D97-AF65-F5344CB8AC3E}">
        <p14:creationId xmlns:p14="http://schemas.microsoft.com/office/powerpoint/2010/main" val="23436989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3999" cy="866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b="1" u="sng" dirty="0"/>
              <a:t>Configuração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4" y="1052736"/>
            <a:ext cx="6264000" cy="5522482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Espaço Reservado para Texto 11"/>
          <p:cNvSpPr txBox="1">
            <a:spLocks/>
          </p:cNvSpPr>
          <p:nvPr/>
        </p:nvSpPr>
        <p:spPr bwMode="auto">
          <a:xfrm>
            <a:off x="6588224" y="1376772"/>
            <a:ext cx="2489936" cy="1296144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b="1" kern="0" dirty="0" smtClean="0">
                <a:solidFill>
                  <a:srgbClr val="FFFF00"/>
                </a:solidFill>
                <a:latin typeface="+mn-lt"/>
              </a:rPr>
              <a:t>Eixo girante </a:t>
            </a:r>
            <a:r>
              <a:rPr lang="pt-BR" b="1" i="1" kern="0" dirty="0" err="1" smtClean="0">
                <a:solidFill>
                  <a:srgbClr val="FFFF00"/>
                </a:solidFill>
                <a:latin typeface="+mn-lt"/>
              </a:rPr>
              <a:t>dq</a:t>
            </a:r>
            <a:r>
              <a:rPr lang="pt-BR" b="1" i="1" kern="0" dirty="0" smtClean="0">
                <a:solidFill>
                  <a:srgbClr val="FFFF00"/>
                </a:solidFill>
                <a:latin typeface="+mn-lt"/>
              </a:rPr>
              <a:t>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b="1" dirty="0">
                <a:solidFill>
                  <a:srgbClr val="FFFF00"/>
                </a:solidFill>
              </a:rPr>
              <a:t>Fornecer corrente </a:t>
            </a:r>
            <a:r>
              <a:rPr lang="pt-BR" b="1" dirty="0" smtClean="0">
                <a:solidFill>
                  <a:srgbClr val="FFFF00"/>
                </a:solidFill>
              </a:rPr>
              <a:t>constante.</a:t>
            </a:r>
            <a:endParaRPr lang="pt-BR" b="1" i="1" kern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Espaço Reservado para Texto 11"/>
          <p:cNvSpPr txBox="1">
            <a:spLocks/>
          </p:cNvSpPr>
          <p:nvPr/>
        </p:nvSpPr>
        <p:spPr bwMode="auto">
          <a:xfrm>
            <a:off x="6588224" y="4185084"/>
            <a:ext cx="2482488" cy="14761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b="1" kern="0" dirty="0" smtClean="0">
                <a:solidFill>
                  <a:srgbClr val="0000FF"/>
                </a:solidFill>
                <a:latin typeface="+mn-lt"/>
              </a:rPr>
              <a:t>Eixo coordenadas </a:t>
            </a:r>
            <a:r>
              <a:rPr lang="el-GR" b="1" i="1" kern="0" dirty="0" smtClean="0">
                <a:solidFill>
                  <a:srgbClr val="0000FF"/>
                </a:solidFill>
                <a:latin typeface="+mn-lt"/>
              </a:rPr>
              <a:t>αβ</a:t>
            </a:r>
            <a:r>
              <a:rPr lang="pt-BR" b="1" i="1" kern="0" dirty="0" smtClean="0">
                <a:solidFill>
                  <a:srgbClr val="0000FF"/>
                </a:solidFill>
                <a:latin typeface="+mn-lt"/>
              </a:rPr>
              <a:t>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b="1" dirty="0">
                <a:solidFill>
                  <a:srgbClr val="080808"/>
                </a:solidFill>
              </a:rPr>
              <a:t>Fornecer tensão constante.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pt-BR" i="1" dirty="0" smtClean="0">
              <a:solidFill>
                <a:srgbClr val="008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0789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3999" cy="866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b="1" u="sng" dirty="0"/>
              <a:t>Algoritmo de </a:t>
            </a:r>
            <a:r>
              <a:rPr lang="pt-BR" b="1" u="sng" dirty="0" smtClean="0"/>
              <a:t>sincronização</a:t>
            </a:r>
            <a:endParaRPr lang="pt-BR" b="1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520988"/>
            <a:ext cx="5940000" cy="251380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Espaço Reservado para Texto 11"/>
          <p:cNvSpPr txBox="1">
            <a:spLocks/>
          </p:cNvSpPr>
          <p:nvPr/>
        </p:nvSpPr>
        <p:spPr bwMode="auto">
          <a:xfrm>
            <a:off x="71499" y="4653412"/>
            <a:ext cx="9072499" cy="7001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2925" indent="-54292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080808"/>
                </a:solidFill>
                <a:latin typeface="+mn-lt"/>
              </a:rPr>
              <a:t>Fornece a frequência angular de ajuste </a:t>
            </a:r>
            <a:r>
              <a:rPr lang="el-GR" sz="2400" b="1" i="1" kern="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400" b="1" i="1" kern="0" baseline="-250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pll</a:t>
            </a:r>
            <a:r>
              <a:rPr lang="pt-BR" sz="2400" b="1" kern="0" baseline="-25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kern="0" dirty="0" smtClean="0">
                <a:solidFill>
                  <a:srgbClr val="080808"/>
                </a:solidFill>
              </a:rPr>
              <a:t>;</a:t>
            </a:r>
            <a:endParaRPr lang="pt-BR" sz="2400" b="1" i="1" kern="0" dirty="0" smtClean="0">
              <a:solidFill>
                <a:srgbClr val="0808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0181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Modo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conectado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2669" b="2980"/>
          <a:stretch/>
        </p:blipFill>
        <p:spPr bwMode="auto">
          <a:xfrm>
            <a:off x="1835696" y="3501008"/>
            <a:ext cx="5255895" cy="310324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43" y="1188926"/>
            <a:ext cx="5256000" cy="1733998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7" name="Canto dobrado 6"/>
          <p:cNvSpPr/>
          <p:nvPr/>
        </p:nvSpPr>
        <p:spPr>
          <a:xfrm>
            <a:off x="251520" y="2816932"/>
            <a:ext cx="1403648" cy="1152128"/>
          </a:xfrm>
          <a:prstGeom prst="folded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Sensor de corrente.</a:t>
            </a:r>
            <a:endParaRPr lang="pt-BR" b="1" dirty="0"/>
          </a:p>
        </p:txBody>
      </p:sp>
      <p:sp>
        <p:nvSpPr>
          <p:cNvPr id="8" name="Canto dobrado 7"/>
          <p:cNvSpPr/>
          <p:nvPr/>
        </p:nvSpPr>
        <p:spPr>
          <a:xfrm>
            <a:off x="7632848" y="1376772"/>
            <a:ext cx="1403648" cy="1152128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n>
                  <a:solidFill>
                    <a:srgbClr val="FFC000"/>
                  </a:solidFill>
                </a:ln>
              </a:rPr>
              <a:t>Planta.</a:t>
            </a:r>
            <a:endParaRPr lang="pt-BR" b="1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9" name="Seta para baixo 8"/>
          <p:cNvSpPr/>
          <p:nvPr/>
        </p:nvSpPr>
        <p:spPr>
          <a:xfrm rot="5400000">
            <a:off x="6822250" y="1533867"/>
            <a:ext cx="432048" cy="1044116"/>
          </a:xfrm>
          <a:prstGeom prst="downArrow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15617865">
            <a:off x="2720719" y="1835034"/>
            <a:ext cx="432048" cy="2306284"/>
          </a:xfrm>
          <a:prstGeom prst="downArrow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92680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8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Modo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ilhado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91910"/>
            <a:ext cx="5832000" cy="2553114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7" name="Canto dobrado 6"/>
          <p:cNvSpPr/>
          <p:nvPr/>
        </p:nvSpPr>
        <p:spPr>
          <a:xfrm>
            <a:off x="7668344" y="620871"/>
            <a:ext cx="1403648" cy="1152128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n>
                  <a:solidFill>
                    <a:srgbClr val="FFC000"/>
                  </a:solidFill>
                </a:ln>
              </a:rPr>
              <a:t>Planta.</a:t>
            </a:r>
            <a:endParaRPr lang="pt-BR" b="1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8" name="Seta para baixo 7"/>
          <p:cNvSpPr/>
          <p:nvPr/>
        </p:nvSpPr>
        <p:spPr>
          <a:xfrm rot="3911514">
            <a:off x="7085590" y="1200282"/>
            <a:ext cx="432048" cy="664151"/>
          </a:xfrm>
          <a:prstGeom prst="downArrow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5617865">
            <a:off x="2468690" y="2626719"/>
            <a:ext cx="432048" cy="2306284"/>
          </a:xfrm>
          <a:prstGeom prst="downArrow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24" y="3951417"/>
            <a:ext cx="4356000" cy="267525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nto dobrado 5"/>
          <p:cNvSpPr/>
          <p:nvPr/>
        </p:nvSpPr>
        <p:spPr>
          <a:xfrm>
            <a:off x="314994" y="3926057"/>
            <a:ext cx="1403648" cy="1152128"/>
          </a:xfrm>
          <a:prstGeom prst="folded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Sensor de tensão.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923258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353339"/>
            <a:ext cx="3276000" cy="2669383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773110"/>
            <a:ext cx="2880000" cy="91492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1779"/>
          <a:stretch/>
        </p:blipFill>
        <p:spPr bwMode="auto">
          <a:xfrm>
            <a:off x="3851920" y="3212976"/>
            <a:ext cx="5040000" cy="3038451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8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Modo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ilhado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260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4797152"/>
            <a:ext cx="3924300" cy="75247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42" y="2188500"/>
            <a:ext cx="5400000" cy="158729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0" y="862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Análise do algoritmo de sincronização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4904699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1628775"/>
            <a:ext cx="91440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altLang="pt-BR" sz="2000" b="1">
                <a:solidFill>
                  <a:srgbClr val="0000FF"/>
                </a:solidFill>
              </a:rPr>
              <a:t>A utilização de sensores Hall simplifica o projeto do controlador de corrente e garante isolação e ampla largura de banda para o controlador (» 100 kHz);</a:t>
            </a:r>
          </a:p>
          <a:p>
            <a:pPr algn="just">
              <a:buFont typeface="Wingdings" pitchFamily="2" charset="2"/>
              <a:buChar char="§"/>
            </a:pPr>
            <a:endParaRPr lang="pt-BR" altLang="pt-BR" sz="2000" b="1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altLang="pt-BR" sz="2000" b="1"/>
              <a:t>Tal solução garante que uma simples filtragem ( filtrar ruído em alta freqüência) e ajustar níveis de tensão (range de leitura do conversor A/D);</a:t>
            </a:r>
          </a:p>
          <a:p>
            <a:pPr algn="just">
              <a:buFont typeface="Wingdings" pitchFamily="2" charset="2"/>
              <a:buChar char="§"/>
            </a:pPr>
            <a:endParaRPr lang="pt-BR" altLang="pt-BR" sz="2000" b="1"/>
          </a:p>
          <a:p>
            <a:pPr algn="just">
              <a:buFont typeface="Wingdings" pitchFamily="2" charset="2"/>
              <a:buChar char="§"/>
            </a:pPr>
            <a:r>
              <a:rPr lang="pt-BR" altLang="pt-BR" sz="2000" b="1">
                <a:solidFill>
                  <a:srgbClr val="800000"/>
                </a:solidFill>
              </a:rPr>
              <a:t>O modo mais trivial de se conseguir a regulação da corrente em conversores CC/CA ou CA/CC é utilizando controladores lineares usualmente do tipo PI;</a:t>
            </a:r>
          </a:p>
          <a:p>
            <a:pPr algn="just">
              <a:buFont typeface="Wingdings" pitchFamily="2" charset="2"/>
              <a:buChar char="§"/>
            </a:pPr>
            <a:endParaRPr lang="pt-BR" altLang="pt-BR" sz="2000" b="1">
              <a:solidFill>
                <a:srgbClr val="80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altLang="pt-BR" sz="2000" b="1"/>
              <a:t>O projeto e a implementação de tais controladores é bastante fácil e eficiente (</a:t>
            </a:r>
            <a:r>
              <a:rPr lang="pt-BR" altLang="pt-BR" sz="2000" b="1">
                <a:solidFill>
                  <a:schemeClr val="accent2"/>
                </a:solidFill>
              </a:rPr>
              <a:t>boa regulação</a:t>
            </a:r>
            <a:r>
              <a:rPr lang="pt-BR" altLang="pt-BR" sz="2000" b="1"/>
              <a:t>) e exige especificações estáticas e dinâmicas que são dadas pelo loop de corrente; </a:t>
            </a:r>
          </a:p>
          <a:p>
            <a:pPr algn="just"/>
            <a:endParaRPr lang="pt-BR" altLang="pt-BR" sz="2000" b="1"/>
          </a:p>
          <a:p>
            <a:endParaRPr lang="pt-BR" altLang="pt-BR" b="1"/>
          </a:p>
          <a:p>
            <a:endParaRPr lang="pt-BR" altLang="pt-BR" b="1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Características de um </a:t>
            </a:r>
            <a:br>
              <a:rPr lang="pt-BR" altLang="pt-BR" sz="4000" b="1" u="sng"/>
            </a:br>
            <a:r>
              <a:rPr lang="pt-BR" altLang="pt-BR" sz="4000" b="1" u="sng"/>
              <a:t>conversor fonte de tensão</a:t>
            </a:r>
            <a:r>
              <a:rPr lang="pt-BR" altLang="pt-BR" sz="400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62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Análise do algoritmo de sincronização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772816"/>
            <a:ext cx="4248000" cy="177741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b="3572"/>
          <a:stretch/>
        </p:blipFill>
        <p:spPr bwMode="auto">
          <a:xfrm>
            <a:off x="4680012" y="3867879"/>
            <a:ext cx="4068000" cy="2376021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ço Reservado para Texto 11"/>
          <p:cNvSpPr txBox="1">
            <a:spLocks/>
          </p:cNvSpPr>
          <p:nvPr/>
        </p:nvSpPr>
        <p:spPr bwMode="auto">
          <a:xfrm>
            <a:off x="0" y="4844882"/>
            <a:ext cx="4895564" cy="1907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0" indent="-3600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080808"/>
                </a:solidFill>
              </a:rPr>
              <a:t>Limitar a parte integral;</a:t>
            </a:r>
            <a:endParaRPr lang="pt-BR" sz="2400" b="1" kern="0" dirty="0" smtClean="0">
              <a:solidFill>
                <a:srgbClr val="080808"/>
              </a:solidFill>
              <a:latin typeface="+mn-lt"/>
            </a:endParaRPr>
          </a:p>
          <a:p>
            <a:pPr marL="360000" indent="-3600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FF0000"/>
                </a:solidFill>
                <a:latin typeface="+mn-lt"/>
              </a:rPr>
              <a:t>Melhorar a resposta dinâmica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542925" indent="-542925">
              <a:spcBef>
                <a:spcPts val="1200"/>
              </a:spcBef>
              <a:spcAft>
                <a:spcPts val="1200"/>
              </a:spcAft>
            </a:pPr>
            <a:endParaRPr lang="pt-BR" sz="2400" i="1" kern="0" dirty="0" smtClean="0">
              <a:solidFill>
                <a:srgbClr val="0808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165567"/>
      </p:ext>
    </p:extLst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62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Análise do algoritmo de sincronização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b="10389"/>
          <a:stretch/>
        </p:blipFill>
        <p:spPr bwMode="auto">
          <a:xfrm>
            <a:off x="407071" y="3176972"/>
            <a:ext cx="4140460" cy="2111876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15159" y="2060848"/>
            <a:ext cx="91440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kern="0" dirty="0">
                <a:solidFill>
                  <a:srgbClr val="800000"/>
                </a:solidFill>
              </a:rPr>
              <a:t>O aumento na frequência de corte implica em uma redução do tempo de detecção.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b="6409"/>
          <a:stretch/>
        </p:blipFill>
        <p:spPr bwMode="auto">
          <a:xfrm>
            <a:off x="4860032" y="4005064"/>
            <a:ext cx="3960440" cy="213952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3425923"/>
      </p:ext>
    </p:extLst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8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Técnicas de detecção 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1302396"/>
            <a:ext cx="486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>
              <a:buFont typeface="Wingdings" pitchFamily="2" charset="2"/>
              <a:buChar char="Ø"/>
            </a:pPr>
            <a:r>
              <a:rPr lang="pt-BR" sz="2400" b="1" kern="0" dirty="0" smtClean="0">
                <a:solidFill>
                  <a:srgbClr val="080808"/>
                </a:solidFill>
                <a:latin typeface="+mn-lt"/>
              </a:rPr>
              <a:t>Técnicas locais e remotas</a:t>
            </a:r>
            <a:endParaRPr lang="pt-BR" sz="2400" b="1" kern="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496" y="2060848"/>
            <a:ext cx="41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>
              <a:buFont typeface="Wingdings" pitchFamily="2" charset="2"/>
              <a:buChar char="Ø"/>
            </a:pPr>
            <a:r>
              <a:rPr lang="pt-BR" sz="2400" b="1" kern="0" dirty="0" smtClean="0">
                <a:solidFill>
                  <a:srgbClr val="0070C0"/>
                </a:solidFill>
                <a:latin typeface="+mn-lt"/>
              </a:rPr>
              <a:t>Técnicas remotas:</a:t>
            </a:r>
            <a:endParaRPr lang="pt-BR" sz="2400" b="1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41170" y="3242228"/>
            <a:ext cx="216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800000"/>
                </a:solidFill>
                <a:latin typeface="+mn-lt"/>
              </a:rPr>
              <a:t>Passivas</a:t>
            </a:r>
            <a:endParaRPr lang="pt-BR" sz="2400" b="1" kern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44708" y="4755353"/>
            <a:ext cx="216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080808"/>
                </a:solidFill>
                <a:latin typeface="+mn-lt"/>
              </a:rPr>
              <a:t>Ativas</a:t>
            </a:r>
            <a:endParaRPr lang="pt-BR" sz="2400" b="1" kern="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69198" y="3052662"/>
            <a:ext cx="41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800000"/>
                </a:solidFill>
                <a:latin typeface="+mn-lt"/>
              </a:rPr>
              <a:t>Alta NDZ;</a:t>
            </a:r>
            <a:endParaRPr lang="pt-BR" sz="2400" b="1" kern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8305" y="3542911"/>
            <a:ext cx="492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800000"/>
                </a:solidFill>
                <a:latin typeface="+mn-lt"/>
              </a:rPr>
              <a:t>Reduzida injeção de distúrbios.</a:t>
            </a:r>
            <a:endParaRPr lang="pt-BR" sz="2400" b="1" kern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62103" y="4491645"/>
            <a:ext cx="41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080808"/>
                </a:solidFill>
                <a:latin typeface="+mn-lt"/>
              </a:rPr>
              <a:t>Baixa NDZ;</a:t>
            </a:r>
            <a:endParaRPr lang="pt-BR" sz="2400" b="1" kern="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69198" y="5056036"/>
            <a:ext cx="491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ü"/>
            </a:pPr>
            <a:r>
              <a:rPr lang="pt-BR" sz="2400" b="1" kern="0" dirty="0" smtClean="0">
                <a:solidFill>
                  <a:srgbClr val="080808"/>
                </a:solidFill>
                <a:latin typeface="+mn-lt"/>
              </a:rPr>
              <a:t>Elevada injeção de distúrbios.</a:t>
            </a:r>
            <a:endParaRPr lang="pt-BR" sz="2400" b="1" kern="0" dirty="0">
              <a:solidFill>
                <a:srgbClr val="0808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696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t="34512" r="28526" b="9340"/>
          <a:stretch/>
        </p:blipFill>
        <p:spPr bwMode="auto">
          <a:xfrm>
            <a:off x="1979712" y="1844824"/>
            <a:ext cx="5040560" cy="402032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8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Técnicas de detecção 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616131"/>
      </p:ext>
    </p:extLst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Sandia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Frequency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Shift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SFS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975" y="2688327"/>
            <a:ext cx="2686050" cy="52387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10" y="3739553"/>
            <a:ext cx="5400000" cy="2807059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Canto dobrado 4"/>
          <p:cNvSpPr/>
          <p:nvPr/>
        </p:nvSpPr>
        <p:spPr>
          <a:xfrm>
            <a:off x="3077834" y="872716"/>
            <a:ext cx="2412268" cy="1152128"/>
          </a:xfrm>
          <a:prstGeom prst="folded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Fator de aceleração.</a:t>
            </a:r>
            <a:endParaRPr lang="pt-BR" b="1" dirty="0"/>
          </a:p>
        </p:txBody>
      </p:sp>
      <p:sp>
        <p:nvSpPr>
          <p:cNvPr id="6" name="Seta para baixo 5"/>
          <p:cNvSpPr/>
          <p:nvPr/>
        </p:nvSpPr>
        <p:spPr>
          <a:xfrm>
            <a:off x="3959932" y="2119499"/>
            <a:ext cx="324036" cy="705317"/>
          </a:xfrm>
          <a:prstGeom prst="down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899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Electric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Frequency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Scheme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GEFS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955" y="1760861"/>
            <a:ext cx="3219450" cy="71437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5400000" cy="3522409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4447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071" y="1772816"/>
            <a:ext cx="3143250" cy="74295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400000" cy="3522409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Electric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Voltage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Scheme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GEVS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3181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6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Sandia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Frequency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Shift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SFS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8896" b="4580"/>
          <a:stretch/>
        </p:blipFill>
        <p:spPr bwMode="auto">
          <a:xfrm>
            <a:off x="287523" y="1602815"/>
            <a:ext cx="4944351" cy="2186193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9485"/>
          <a:stretch/>
        </p:blipFill>
        <p:spPr bwMode="auto">
          <a:xfrm>
            <a:off x="287523" y="4113076"/>
            <a:ext cx="4935780" cy="2254868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/>
          <a:stretch/>
        </p:blipFill>
        <p:spPr bwMode="auto">
          <a:xfrm>
            <a:off x="5544001" y="1808820"/>
            <a:ext cx="3390692" cy="3337167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17984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Electric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Frequency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Scheme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GEFS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4000" r="8042" b="1"/>
          <a:stretch/>
        </p:blipFill>
        <p:spPr bwMode="auto">
          <a:xfrm>
            <a:off x="1691322" y="2600908"/>
            <a:ext cx="5761355" cy="255587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53820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Electric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Voltage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4400" b="1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Scheme</a:t>
            </a:r>
            <a:r>
              <a:rPr lang="pt-BR" sz="44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GEVS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7759" b="6168"/>
          <a:stretch/>
        </p:blipFill>
        <p:spPr bwMode="auto">
          <a:xfrm>
            <a:off x="1619672" y="2348880"/>
            <a:ext cx="5706745" cy="305943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5718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6363"/>
            <a:ext cx="7704137" cy="461010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básico</a:t>
            </a:r>
            <a:endParaRPr lang="pt-BR" altLang="pt-BR" sz="40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772816"/>
            <a:ext cx="7236000" cy="4038859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9165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6" t="25154" r="27791" b="14347"/>
          <a:stretch/>
        </p:blipFill>
        <p:spPr bwMode="auto">
          <a:xfrm>
            <a:off x="1583668" y="1412776"/>
            <a:ext cx="6480000" cy="473276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371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conexão com a rede de distribuição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/>
          <a:stretch/>
        </p:blipFill>
        <p:spPr bwMode="auto">
          <a:xfrm>
            <a:off x="971600" y="1600570"/>
            <a:ext cx="6288808" cy="4518651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73016" y="6119221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Conexão da GD com a rede de distribuição. Laranja: tensão da fase “a” da GD (40V/div). Vermelho: corrente da fase “a” da GD (5A/div). Verde: tensão da fase “a” da rede (40V/div). Azul: corrente da fase “a” da rede (5A/div).</a:t>
            </a:r>
          </a:p>
        </p:txBody>
      </p:sp>
    </p:spTree>
    <p:extLst>
      <p:ext uri="{BB962C8B-B14F-4D97-AF65-F5344CB8AC3E}">
        <p14:creationId xmlns:p14="http://schemas.microsoft.com/office/powerpoint/2010/main" val="16588070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/>
          <a:stretch/>
        </p:blipFill>
        <p:spPr bwMode="auto">
          <a:xfrm>
            <a:off x="719332" y="1244946"/>
            <a:ext cx="6840000" cy="4911092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 de texto 51"/>
          <p:cNvSpPr txBox="1"/>
          <p:nvPr/>
        </p:nvSpPr>
        <p:spPr>
          <a:xfrm>
            <a:off x="4578132" y="4877941"/>
            <a:ext cx="990600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80808"/>
                </a:solidFill>
                <a:effectLst/>
                <a:latin typeface="Times New Roman"/>
                <a:ea typeface="Times New Roman"/>
                <a:cs typeface="Times New Roman"/>
              </a:rPr>
              <a:t>Conectado</a:t>
            </a:r>
            <a:endParaRPr lang="pt-BR" sz="1100" dirty="0">
              <a:solidFill>
                <a:srgbClr val="080808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0" name="Caixa de texto 50"/>
          <p:cNvSpPr txBox="1"/>
          <p:nvPr/>
        </p:nvSpPr>
        <p:spPr>
          <a:xfrm>
            <a:off x="877394" y="5099947"/>
            <a:ext cx="609600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80808"/>
                </a:solidFill>
                <a:effectLst/>
                <a:latin typeface="Times New Roman"/>
                <a:ea typeface="Times New Roman"/>
                <a:cs typeface="Times New Roman"/>
              </a:rPr>
              <a:t>Ilhado</a:t>
            </a:r>
            <a:endParaRPr lang="pt-BR" sz="1100" dirty="0">
              <a:solidFill>
                <a:srgbClr val="080808"/>
              </a:solidFill>
              <a:effectLst/>
              <a:ea typeface="Times New Roman"/>
              <a:cs typeface="Times New Roman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75894" y="1265386"/>
            <a:ext cx="6042615" cy="3444757"/>
            <a:chOff x="539162" y="1460619"/>
            <a:chExt cx="6042615" cy="3444757"/>
          </a:xfrm>
        </p:grpSpPr>
        <p:cxnSp>
          <p:nvCxnSpPr>
            <p:cNvPr id="12" name="Conector reto 11"/>
            <p:cNvCxnSpPr/>
            <p:nvPr/>
          </p:nvCxnSpPr>
          <p:spPr>
            <a:xfrm flipH="1" flipV="1">
              <a:off x="539162" y="4083844"/>
              <a:ext cx="5613988" cy="82153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 flipV="1">
              <a:off x="4803775" y="1460619"/>
              <a:ext cx="1778002" cy="243510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>
            <a:xfrm>
              <a:off x="6153150" y="3895725"/>
              <a:ext cx="428625" cy="100965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 reto 14"/>
            <p:cNvCxnSpPr/>
            <p:nvPr/>
          </p:nvCxnSpPr>
          <p:spPr>
            <a:xfrm flipH="1" flipV="1">
              <a:off x="4779169" y="4102100"/>
              <a:ext cx="1802606" cy="80327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 flipV="1">
              <a:off x="539162" y="1460619"/>
              <a:ext cx="5613988" cy="243510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b="13716"/>
          <a:stretch/>
        </p:blipFill>
        <p:spPr bwMode="auto">
          <a:xfrm>
            <a:off x="720507" y="1249509"/>
            <a:ext cx="4320000" cy="2657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647564" y="6131041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com fluxo de potência entre GD e rede. Verde: tensão da fase “a” da rede (70V/div). Vermelho: corrente da fase “a” da GD (5A/div).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</a:t>
            </a:r>
            <a:r>
              <a:rPr lang="pt-BR" sz="1200" i="1" dirty="0">
                <a:solidFill>
                  <a:srgbClr val="080808"/>
                </a:solidFill>
              </a:rPr>
              <a:t>.</a:t>
            </a:r>
            <a:endParaRPr lang="pt-BR" sz="1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636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/>
          <a:stretch/>
        </p:blipFill>
        <p:spPr bwMode="auto">
          <a:xfrm>
            <a:off x="448687" y="1196752"/>
            <a:ext cx="6840000" cy="491846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5244492" y="2993748"/>
            <a:ext cx="1269941" cy="1223255"/>
            <a:chOff x="0" y="0"/>
            <a:chExt cx="1270454" cy="1223449"/>
          </a:xfrm>
        </p:grpSpPr>
        <p:sp>
          <p:nvSpPr>
            <p:cNvPr id="22" name="Texto Explicativo 1 21"/>
            <p:cNvSpPr/>
            <p:nvPr/>
          </p:nvSpPr>
          <p:spPr>
            <a:xfrm rot="16200000">
              <a:off x="-134938" y="134938"/>
              <a:ext cx="644525" cy="374650"/>
            </a:xfrm>
            <a:prstGeom prst="borderCallout1">
              <a:avLst>
                <a:gd name="adj1" fmla="val 49522"/>
                <a:gd name="adj2" fmla="val -952"/>
                <a:gd name="adj3" fmla="val 113626"/>
                <a:gd name="adj4" fmla="val -76287"/>
              </a:avLst>
            </a:prstGeom>
            <a:noFill/>
            <a:ln w="127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>
                  <a:solidFill>
                    <a:srgbClr val="080808"/>
                  </a:solidFill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3" name="Caixa de texto 126"/>
            <p:cNvSpPr txBox="1"/>
            <p:nvPr/>
          </p:nvSpPr>
          <p:spPr>
            <a:xfrm>
              <a:off x="279854" y="985324"/>
              <a:ext cx="990600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200" dirty="0">
                  <a:solidFill>
                    <a:srgbClr val="080808"/>
                  </a:solidFill>
                  <a:effectLst/>
                  <a:latin typeface="Times New Roman"/>
                  <a:ea typeface="Times New Roman"/>
                  <a:cs typeface="Times New Roman"/>
                </a:rPr>
                <a:t>Ilhamento</a:t>
              </a:r>
              <a:endParaRPr lang="pt-BR" sz="1100" dirty="0">
                <a:solidFill>
                  <a:srgbClr val="080808"/>
                </a:solidFill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24" name="Caixa de texto 117"/>
          <p:cNvSpPr txBox="1"/>
          <p:nvPr/>
        </p:nvSpPr>
        <p:spPr>
          <a:xfrm>
            <a:off x="534599" y="5010356"/>
            <a:ext cx="609600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80808"/>
                </a:solidFill>
                <a:effectLst/>
                <a:latin typeface="Times New Roman"/>
                <a:ea typeface="Times New Roman"/>
                <a:cs typeface="Times New Roman"/>
              </a:rPr>
              <a:t>Ilhado</a:t>
            </a:r>
            <a:endParaRPr lang="pt-BR" sz="1100" dirty="0">
              <a:solidFill>
                <a:srgbClr val="080808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5" name="Caixa de texto 116"/>
          <p:cNvSpPr txBox="1"/>
          <p:nvPr/>
        </p:nvSpPr>
        <p:spPr>
          <a:xfrm>
            <a:off x="2131649" y="4674200"/>
            <a:ext cx="990600" cy="2381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80808"/>
                </a:solidFill>
                <a:effectLst/>
                <a:latin typeface="Times New Roman"/>
                <a:ea typeface="Times New Roman"/>
                <a:cs typeface="Times New Roman"/>
              </a:rPr>
              <a:t>Conectado</a:t>
            </a:r>
            <a:endParaRPr lang="pt-BR" sz="1100" dirty="0">
              <a:solidFill>
                <a:srgbClr val="080808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08881" y="6124403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com fluxo de potência entre GD e rede próximo a zero.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7267619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 bwMode="auto">
          <a:xfrm>
            <a:off x="503548" y="1088740"/>
            <a:ext cx="6840000" cy="4920804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1068134" y="2272788"/>
            <a:ext cx="6022363" cy="2814561"/>
            <a:chOff x="-946194" y="842706"/>
            <a:chExt cx="6031098" cy="2816686"/>
          </a:xfrm>
        </p:grpSpPr>
        <p:grpSp>
          <p:nvGrpSpPr>
            <p:cNvPr id="12" name="Grupo 11"/>
            <p:cNvGrpSpPr/>
            <p:nvPr/>
          </p:nvGrpSpPr>
          <p:grpSpPr>
            <a:xfrm>
              <a:off x="-946194" y="842706"/>
              <a:ext cx="6031098" cy="2816686"/>
              <a:chOff x="-946280" y="527604"/>
              <a:chExt cx="6031596" cy="2817801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-946280" y="2815162"/>
                <a:ext cx="2481080" cy="530243"/>
                <a:chOff x="-946280" y="1021988"/>
                <a:chExt cx="2481080" cy="530243"/>
              </a:xfrm>
            </p:grpSpPr>
            <p:sp>
              <p:nvSpPr>
                <p:cNvPr id="18" name="Caixa de texto 206"/>
                <p:cNvSpPr txBox="1"/>
                <p:nvPr/>
              </p:nvSpPr>
              <p:spPr>
                <a:xfrm>
                  <a:off x="925200" y="1285530"/>
                  <a:ext cx="609600" cy="26670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9" name="Caixa de texto 207"/>
                <p:cNvSpPr txBox="1"/>
                <p:nvPr/>
              </p:nvSpPr>
              <p:spPr>
                <a:xfrm>
                  <a:off x="-946280" y="1021988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7" name="Caixa de texto 208"/>
              <p:cNvSpPr txBox="1"/>
              <p:nvPr/>
            </p:nvSpPr>
            <p:spPr>
              <a:xfrm>
                <a:off x="4334111" y="527604"/>
                <a:ext cx="75120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sfs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0,2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-402423" y="1017995"/>
              <a:ext cx="1513694" cy="1508006"/>
              <a:chOff x="-1443552" y="1018157"/>
              <a:chExt cx="1514321" cy="1508230"/>
            </a:xfrm>
          </p:grpSpPr>
          <p:sp>
            <p:nvSpPr>
              <p:cNvPr id="14" name="Texto Explicativo 1 13"/>
              <p:cNvSpPr/>
              <p:nvPr/>
            </p:nvSpPr>
            <p:spPr>
              <a:xfrm rot="16200000">
                <a:off x="-1578490" y="2016800"/>
                <a:ext cx="644525" cy="374649"/>
              </a:xfrm>
              <a:prstGeom prst="borderCallout1">
                <a:avLst>
                  <a:gd name="adj1" fmla="val 52071"/>
                  <a:gd name="adj2" fmla="val 101053"/>
                  <a:gd name="adj3" fmla="val 188430"/>
                  <a:gd name="adj4" fmla="val 212928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5" name="Caixa de texto 211"/>
              <p:cNvSpPr txBox="1"/>
              <p:nvPr/>
            </p:nvSpPr>
            <p:spPr>
              <a:xfrm>
                <a:off x="-919831" y="1018157"/>
                <a:ext cx="990600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7" name="Retângulo 26"/>
          <p:cNvSpPr/>
          <p:nvPr/>
        </p:nvSpPr>
        <p:spPr>
          <a:xfrm>
            <a:off x="487872" y="5990649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SFS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SFS</a:t>
            </a:r>
            <a:r>
              <a:rPr lang="pt-BR" sz="1200" dirty="0">
                <a:solidFill>
                  <a:srgbClr val="080808"/>
                </a:solidFill>
              </a:rPr>
              <a:t> = 0,2.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21857792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/>
          <a:stretch/>
        </p:blipFill>
        <p:spPr bwMode="auto">
          <a:xfrm>
            <a:off x="323528" y="1088740"/>
            <a:ext cx="6840000" cy="4922524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78679" y="2224428"/>
            <a:ext cx="6202759" cy="2779000"/>
            <a:chOff x="-919666" y="455856"/>
            <a:chExt cx="6203460" cy="2779434"/>
          </a:xfrm>
        </p:grpSpPr>
        <p:grpSp>
          <p:nvGrpSpPr>
            <p:cNvPr id="6" name="Grupo 5"/>
            <p:cNvGrpSpPr/>
            <p:nvPr/>
          </p:nvGrpSpPr>
          <p:grpSpPr>
            <a:xfrm>
              <a:off x="1172520" y="455856"/>
              <a:ext cx="4111274" cy="2779434"/>
              <a:chOff x="1172612" y="140600"/>
              <a:chExt cx="4111601" cy="2780526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1172612" y="2453242"/>
                <a:ext cx="2354392" cy="467884"/>
                <a:chOff x="1172612" y="660068"/>
                <a:chExt cx="2354392" cy="467884"/>
              </a:xfrm>
            </p:grpSpPr>
            <p:sp>
              <p:nvSpPr>
                <p:cNvPr id="12" name="Caixa de texto 197"/>
                <p:cNvSpPr txBox="1"/>
                <p:nvPr/>
              </p:nvSpPr>
              <p:spPr>
                <a:xfrm>
                  <a:off x="2917404" y="861252"/>
                  <a:ext cx="6096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" name="Caixa de texto 198"/>
                <p:cNvSpPr txBox="1"/>
                <p:nvPr/>
              </p:nvSpPr>
              <p:spPr>
                <a:xfrm>
                  <a:off x="1172612" y="660068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Caixa de texto 199"/>
              <p:cNvSpPr txBox="1"/>
              <p:nvPr/>
            </p:nvSpPr>
            <p:spPr>
              <a:xfrm>
                <a:off x="4457581" y="140600"/>
                <a:ext cx="826632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sfs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0,02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-919666" y="1562225"/>
              <a:ext cx="1602112" cy="1015859"/>
              <a:chOff x="-1960997" y="1562478"/>
              <a:chExt cx="1602761" cy="1016021"/>
            </a:xfrm>
          </p:grpSpPr>
          <p:sp>
            <p:nvSpPr>
              <p:cNvPr id="8" name="Texto Explicativo 1 7"/>
              <p:cNvSpPr/>
              <p:nvPr/>
            </p:nvSpPr>
            <p:spPr>
              <a:xfrm rot="16200000">
                <a:off x="-2095935" y="1697416"/>
                <a:ext cx="644525" cy="374650"/>
              </a:xfrm>
              <a:prstGeom prst="borderCallout1">
                <a:avLst>
                  <a:gd name="adj1" fmla="val 49522"/>
                  <a:gd name="adj2" fmla="val -952"/>
                  <a:gd name="adj3" fmla="val 200272"/>
                  <a:gd name="adj4" fmla="val -42254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Caixa de texto 202"/>
              <p:cNvSpPr txBox="1"/>
              <p:nvPr/>
            </p:nvSpPr>
            <p:spPr>
              <a:xfrm>
                <a:off x="-1348837" y="2340374"/>
                <a:ext cx="990601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306409" y="6034116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SFS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SFS</a:t>
            </a:r>
            <a:r>
              <a:rPr lang="pt-BR" sz="1200" dirty="0">
                <a:solidFill>
                  <a:srgbClr val="080808"/>
                </a:solidFill>
              </a:rPr>
              <a:t> = 0,02.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39903329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/>
          <a:stretch/>
        </p:blipFill>
        <p:spPr bwMode="auto">
          <a:xfrm>
            <a:off x="359532" y="1088740"/>
            <a:ext cx="6840000" cy="491621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674207" y="2164806"/>
            <a:ext cx="5280474" cy="2882699"/>
            <a:chOff x="158897" y="290831"/>
            <a:chExt cx="5281477" cy="2883393"/>
          </a:xfrm>
        </p:grpSpPr>
        <p:grpSp>
          <p:nvGrpSpPr>
            <p:cNvPr id="6" name="Grupo 5"/>
            <p:cNvGrpSpPr/>
            <p:nvPr/>
          </p:nvGrpSpPr>
          <p:grpSpPr>
            <a:xfrm>
              <a:off x="158897" y="290831"/>
              <a:ext cx="5281477" cy="2883393"/>
              <a:chOff x="158909" y="-24480"/>
              <a:chExt cx="5281893" cy="2884517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158909" y="2375408"/>
                <a:ext cx="3305407" cy="484629"/>
                <a:chOff x="158909" y="582234"/>
                <a:chExt cx="3305407" cy="484629"/>
              </a:xfrm>
            </p:grpSpPr>
            <p:sp>
              <p:nvSpPr>
                <p:cNvPr id="12" name="Caixa de texto 186"/>
                <p:cNvSpPr txBox="1"/>
                <p:nvPr/>
              </p:nvSpPr>
              <p:spPr>
                <a:xfrm>
                  <a:off x="2854716" y="800163"/>
                  <a:ext cx="6096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" name="Caixa de texto 187"/>
                <p:cNvSpPr txBox="1"/>
                <p:nvPr/>
              </p:nvSpPr>
              <p:spPr>
                <a:xfrm>
                  <a:off x="158909" y="582234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Caixa de texto 188"/>
              <p:cNvSpPr txBox="1"/>
              <p:nvPr/>
            </p:nvSpPr>
            <p:spPr>
              <a:xfrm>
                <a:off x="4600056" y="-24480"/>
                <a:ext cx="840746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sfs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0,02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603379" y="1441442"/>
              <a:ext cx="1699231" cy="1101400"/>
              <a:chOff x="-437303" y="1441675"/>
              <a:chExt cx="1699893" cy="1101583"/>
            </a:xfrm>
          </p:grpSpPr>
          <p:sp>
            <p:nvSpPr>
              <p:cNvPr id="8" name="Texto Explicativo 1 7"/>
              <p:cNvSpPr/>
              <p:nvPr/>
            </p:nvSpPr>
            <p:spPr>
              <a:xfrm rot="16200000">
                <a:off x="-572241" y="1576613"/>
                <a:ext cx="644525" cy="374650"/>
              </a:xfrm>
              <a:prstGeom prst="borderCallout1">
                <a:avLst>
                  <a:gd name="adj1" fmla="val 49522"/>
                  <a:gd name="adj2" fmla="val -952"/>
                  <a:gd name="adj3" fmla="val 205236"/>
                  <a:gd name="adj4" fmla="val -61577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Caixa de texto 192"/>
              <p:cNvSpPr txBox="1"/>
              <p:nvPr/>
            </p:nvSpPr>
            <p:spPr>
              <a:xfrm>
                <a:off x="271990" y="2305133"/>
                <a:ext cx="990600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335614" y="6036027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com aumento da frequência de corte em 40% do PLL SFS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SFS</a:t>
            </a:r>
            <a:r>
              <a:rPr lang="pt-BR" sz="1200" dirty="0">
                <a:solidFill>
                  <a:srgbClr val="080808"/>
                </a:solidFill>
              </a:rPr>
              <a:t> = 0,02.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39399785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/>
          <a:stretch/>
        </p:blipFill>
        <p:spPr bwMode="auto">
          <a:xfrm>
            <a:off x="355566" y="1205982"/>
            <a:ext cx="6840000" cy="4923282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1352084" y="2417336"/>
            <a:ext cx="5716773" cy="2893872"/>
            <a:chOff x="-174571" y="45157"/>
            <a:chExt cx="5734445" cy="2921135"/>
          </a:xfrm>
        </p:grpSpPr>
        <p:grpSp>
          <p:nvGrpSpPr>
            <p:cNvPr id="17" name="Grupo 16"/>
            <p:cNvGrpSpPr/>
            <p:nvPr/>
          </p:nvGrpSpPr>
          <p:grpSpPr>
            <a:xfrm>
              <a:off x="455580" y="45157"/>
              <a:ext cx="5104294" cy="2921135"/>
              <a:chOff x="455634" y="-270261"/>
              <a:chExt cx="5104676" cy="2922270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455634" y="2176505"/>
                <a:ext cx="3081854" cy="475504"/>
                <a:chOff x="455634" y="383331"/>
                <a:chExt cx="3081854" cy="475504"/>
              </a:xfrm>
            </p:grpSpPr>
            <p:sp>
              <p:nvSpPr>
                <p:cNvPr id="23" name="Caixa de texto 215"/>
                <p:cNvSpPr txBox="1"/>
                <p:nvPr/>
              </p:nvSpPr>
              <p:spPr>
                <a:xfrm>
                  <a:off x="2927888" y="592135"/>
                  <a:ext cx="6096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Caixa de texto 216"/>
                <p:cNvSpPr txBox="1"/>
                <p:nvPr/>
              </p:nvSpPr>
              <p:spPr>
                <a:xfrm>
                  <a:off x="455634" y="383331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22" name="Caixa de texto 217"/>
              <p:cNvSpPr txBox="1"/>
              <p:nvPr/>
            </p:nvSpPr>
            <p:spPr>
              <a:xfrm>
                <a:off x="4576720" y="-270261"/>
                <a:ext cx="983590" cy="2667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GEFS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0,5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-174571" y="1110141"/>
              <a:ext cx="1490227" cy="1118723"/>
              <a:chOff x="-1215608" y="1110316"/>
              <a:chExt cx="1490826" cy="1118902"/>
            </a:xfrm>
          </p:grpSpPr>
          <p:sp>
            <p:nvSpPr>
              <p:cNvPr id="19" name="Texto Explicativo 1 18"/>
              <p:cNvSpPr/>
              <p:nvPr/>
            </p:nvSpPr>
            <p:spPr>
              <a:xfrm rot="16200000">
                <a:off x="-1350545" y="1245253"/>
                <a:ext cx="644525" cy="374652"/>
              </a:xfrm>
              <a:prstGeom prst="borderCallout1">
                <a:avLst>
                  <a:gd name="adj1" fmla="val 49522"/>
                  <a:gd name="adj2" fmla="val -952"/>
                  <a:gd name="adj3" fmla="val 160178"/>
                  <a:gd name="adj4" fmla="val -57097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20" name="Caixa de texto 220"/>
              <p:cNvSpPr txBox="1"/>
              <p:nvPr/>
            </p:nvSpPr>
            <p:spPr>
              <a:xfrm>
                <a:off x="-715382" y="1991093"/>
                <a:ext cx="990600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5" name="Retângulo 24"/>
          <p:cNvSpPr/>
          <p:nvPr/>
        </p:nvSpPr>
        <p:spPr>
          <a:xfrm>
            <a:off x="410832" y="6217090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GEFS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GEFS</a:t>
            </a:r>
            <a:r>
              <a:rPr lang="pt-BR" sz="1200" dirty="0">
                <a:solidFill>
                  <a:srgbClr val="080808"/>
                </a:solidFill>
              </a:rPr>
              <a:t> = 0,5.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35002642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/>
          <a:stretch/>
        </p:blipFill>
        <p:spPr bwMode="auto">
          <a:xfrm>
            <a:off x="401376" y="1225140"/>
            <a:ext cx="6840000" cy="4910484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831347" y="2356882"/>
            <a:ext cx="6346744" cy="2687797"/>
            <a:chOff x="-762991" y="407134"/>
            <a:chExt cx="6350567" cy="2690697"/>
          </a:xfrm>
        </p:grpSpPr>
        <p:grpSp>
          <p:nvGrpSpPr>
            <p:cNvPr id="6" name="Grupo 5"/>
            <p:cNvGrpSpPr/>
            <p:nvPr/>
          </p:nvGrpSpPr>
          <p:grpSpPr>
            <a:xfrm>
              <a:off x="2197399" y="407134"/>
              <a:ext cx="3390177" cy="2690697"/>
              <a:chOff x="2197574" y="91872"/>
              <a:chExt cx="3390443" cy="2691749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2197574" y="2231912"/>
                <a:ext cx="3325587" cy="551709"/>
                <a:chOff x="2197574" y="438738"/>
                <a:chExt cx="3325587" cy="551709"/>
              </a:xfrm>
            </p:grpSpPr>
            <p:sp>
              <p:nvSpPr>
                <p:cNvPr id="12" name="Caixa de texto 224"/>
                <p:cNvSpPr txBox="1"/>
                <p:nvPr/>
              </p:nvSpPr>
              <p:spPr>
                <a:xfrm>
                  <a:off x="4913561" y="723747"/>
                  <a:ext cx="6096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" name="Caixa de texto 225"/>
                <p:cNvSpPr txBox="1"/>
                <p:nvPr/>
              </p:nvSpPr>
              <p:spPr>
                <a:xfrm>
                  <a:off x="2197574" y="438738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Caixa de texto 226"/>
              <p:cNvSpPr txBox="1"/>
              <p:nvPr/>
            </p:nvSpPr>
            <p:spPr>
              <a:xfrm>
                <a:off x="4641192" y="91872"/>
                <a:ext cx="94682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GEFS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0,05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-762991" y="1459401"/>
              <a:ext cx="1720107" cy="935254"/>
              <a:chOff x="-1804271" y="1459640"/>
              <a:chExt cx="1720809" cy="935399"/>
            </a:xfrm>
          </p:grpSpPr>
          <p:sp>
            <p:nvSpPr>
              <p:cNvPr id="8" name="Texto Explicativo 1 7"/>
              <p:cNvSpPr/>
              <p:nvPr/>
            </p:nvSpPr>
            <p:spPr>
              <a:xfrm rot="16200000">
                <a:off x="-1939209" y="1594578"/>
                <a:ext cx="644525" cy="374650"/>
              </a:xfrm>
              <a:prstGeom prst="borderCallout1">
                <a:avLst>
                  <a:gd name="adj1" fmla="val 49522"/>
                  <a:gd name="adj2" fmla="val -952"/>
                  <a:gd name="adj3" fmla="val 223749"/>
                  <a:gd name="adj4" fmla="val -30224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Caixa de texto 229"/>
              <p:cNvSpPr txBox="1"/>
              <p:nvPr/>
            </p:nvSpPr>
            <p:spPr>
              <a:xfrm>
                <a:off x="-1074062" y="2156914"/>
                <a:ext cx="990600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410832" y="6217090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GEFS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GEFS</a:t>
            </a:r>
            <a:r>
              <a:rPr lang="pt-BR" sz="1200" dirty="0">
                <a:solidFill>
                  <a:srgbClr val="080808"/>
                </a:solidFill>
              </a:rPr>
              <a:t> = 0,05.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26762583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Projeto do controlador</a:t>
            </a:r>
            <a:endParaRPr lang="pt-BR" altLang="pt-BR" sz="4000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50825" y="1619250"/>
            <a:ext cx="87137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altLang="pt-BR" sz="2400" b="1">
                <a:solidFill>
                  <a:srgbClr val="800000"/>
                </a:solidFill>
              </a:rPr>
              <a:t>O projeto do controlador depende principalmente da carga do conversor;</a:t>
            </a:r>
          </a:p>
          <a:p>
            <a:pPr algn="just">
              <a:buFont typeface="Wingdings" pitchFamily="2" charset="2"/>
              <a:buChar char="§"/>
            </a:pPr>
            <a:endParaRPr lang="pt-BR" altLang="pt-BR" sz="2400" b="1">
              <a:solidFill>
                <a:srgbClr val="80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altLang="pt-BR" sz="2400" b="1"/>
              <a:t>É comum supor que o comportamento dinâmico da carga na freqüência de interesse (range do controlador de corrente) pode ser considerado como uma carga puramente indutiva;</a:t>
            </a:r>
          </a:p>
          <a:p>
            <a:pPr algn="just">
              <a:buFont typeface="Wingdings" pitchFamily="2" charset="2"/>
              <a:buChar char="§"/>
            </a:pPr>
            <a:endParaRPr lang="pt-BR" altLang="pt-BR" sz="2400" b="1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altLang="pt-BR" sz="2400" b="1">
                <a:solidFill>
                  <a:srgbClr val="0000FF"/>
                </a:solidFill>
              </a:rPr>
              <a:t>Filtros capacitivos em aplicações de UPS’s, por exemplo, apresentam impedância mínima na vizinha da freqüência de chaveamento;</a:t>
            </a:r>
          </a:p>
          <a:p>
            <a:endParaRPr lang="pt-BR" altLang="pt-BR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/>
          <a:stretch/>
        </p:blipFill>
        <p:spPr bwMode="auto">
          <a:xfrm>
            <a:off x="421804" y="1217899"/>
            <a:ext cx="6840000" cy="491045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292225" y="2301025"/>
            <a:ext cx="5931473" cy="2755231"/>
            <a:chOff x="158897" y="356053"/>
            <a:chExt cx="5938264" cy="2771521"/>
          </a:xfrm>
        </p:grpSpPr>
        <p:grpSp>
          <p:nvGrpSpPr>
            <p:cNvPr id="6" name="Grupo 5"/>
            <p:cNvGrpSpPr/>
            <p:nvPr/>
          </p:nvGrpSpPr>
          <p:grpSpPr>
            <a:xfrm>
              <a:off x="158897" y="356053"/>
              <a:ext cx="5938264" cy="2771521"/>
              <a:chOff x="158909" y="40767"/>
              <a:chExt cx="5938741" cy="2772601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158909" y="2276249"/>
                <a:ext cx="3305407" cy="537119"/>
                <a:chOff x="158909" y="483075"/>
                <a:chExt cx="3305407" cy="537119"/>
              </a:xfrm>
            </p:grpSpPr>
            <p:sp>
              <p:nvSpPr>
                <p:cNvPr id="12" name="Caixa de texto 233"/>
                <p:cNvSpPr txBox="1"/>
                <p:nvPr/>
              </p:nvSpPr>
              <p:spPr>
                <a:xfrm>
                  <a:off x="2854716" y="753495"/>
                  <a:ext cx="609600" cy="2666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" name="Caixa de texto 234"/>
                <p:cNvSpPr txBox="1"/>
                <p:nvPr/>
              </p:nvSpPr>
              <p:spPr>
                <a:xfrm>
                  <a:off x="158909" y="483075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Caixa de texto 235"/>
              <p:cNvSpPr txBox="1"/>
              <p:nvPr/>
            </p:nvSpPr>
            <p:spPr>
              <a:xfrm>
                <a:off x="5109883" y="40767"/>
                <a:ext cx="987767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GEFS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0,05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861343" y="1541092"/>
              <a:ext cx="1561976" cy="1021599"/>
              <a:chOff x="-179257" y="1541342"/>
              <a:chExt cx="1562608" cy="1021761"/>
            </a:xfrm>
          </p:grpSpPr>
          <p:sp>
            <p:nvSpPr>
              <p:cNvPr id="8" name="Texto Explicativo 1 7"/>
              <p:cNvSpPr/>
              <p:nvPr/>
            </p:nvSpPr>
            <p:spPr>
              <a:xfrm rot="16200000">
                <a:off x="-314194" y="1676279"/>
                <a:ext cx="644526" cy="374651"/>
              </a:xfrm>
              <a:prstGeom prst="borderCallout1">
                <a:avLst>
                  <a:gd name="adj1" fmla="val 49522"/>
                  <a:gd name="adj2" fmla="val -952"/>
                  <a:gd name="adj3" fmla="val 176194"/>
                  <a:gd name="adj4" fmla="val -39065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Caixa de texto 238"/>
              <p:cNvSpPr txBox="1"/>
              <p:nvPr/>
            </p:nvSpPr>
            <p:spPr>
              <a:xfrm>
                <a:off x="392751" y="2324978"/>
                <a:ext cx="990600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410832" y="6217090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com aumento da frequência de corte em 40% do PLL GEFS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GEFS</a:t>
            </a:r>
            <a:r>
              <a:rPr lang="pt-BR" sz="1200" dirty="0">
                <a:solidFill>
                  <a:srgbClr val="080808"/>
                </a:solidFill>
              </a:rPr>
              <a:t> = 0,05.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20213435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"/>
          <a:stretch/>
        </p:blipFill>
        <p:spPr bwMode="auto">
          <a:xfrm>
            <a:off x="451826" y="1271611"/>
            <a:ext cx="6840000" cy="491994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2424074" y="2443990"/>
            <a:ext cx="4715482" cy="2892127"/>
            <a:chOff x="1778019" y="201632"/>
            <a:chExt cx="4741537" cy="2913773"/>
          </a:xfrm>
        </p:grpSpPr>
        <p:grpSp>
          <p:nvGrpSpPr>
            <p:cNvPr id="6" name="Grupo 5"/>
            <p:cNvGrpSpPr/>
            <p:nvPr/>
          </p:nvGrpSpPr>
          <p:grpSpPr>
            <a:xfrm>
              <a:off x="1778019" y="201632"/>
              <a:ext cx="4741537" cy="2913773"/>
              <a:chOff x="1778162" y="-113714"/>
              <a:chExt cx="4741930" cy="2914921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1778162" y="2308588"/>
                <a:ext cx="3342740" cy="492619"/>
                <a:chOff x="1778162" y="515414"/>
                <a:chExt cx="3342740" cy="492619"/>
              </a:xfrm>
            </p:grpSpPr>
            <p:sp>
              <p:nvSpPr>
                <p:cNvPr id="12" name="Caixa de texto 244"/>
                <p:cNvSpPr txBox="1"/>
                <p:nvPr/>
              </p:nvSpPr>
              <p:spPr>
                <a:xfrm>
                  <a:off x="4511302" y="741333"/>
                  <a:ext cx="6096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" name="Caixa de texto 245"/>
                <p:cNvSpPr txBox="1"/>
                <p:nvPr/>
              </p:nvSpPr>
              <p:spPr>
                <a:xfrm>
                  <a:off x="1778162" y="515414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Caixa de texto 246"/>
              <p:cNvSpPr txBox="1"/>
              <p:nvPr/>
            </p:nvSpPr>
            <p:spPr>
              <a:xfrm>
                <a:off x="5573267" y="-113714"/>
                <a:ext cx="94682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GEVS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1,8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2111250" y="1264075"/>
              <a:ext cx="1239399" cy="1055144"/>
              <a:chOff x="1071143" y="1264277"/>
              <a:chExt cx="1239899" cy="1055308"/>
            </a:xfrm>
          </p:grpSpPr>
          <p:sp>
            <p:nvSpPr>
              <p:cNvPr id="8" name="Texto Explicativo 1 7"/>
              <p:cNvSpPr/>
              <p:nvPr/>
            </p:nvSpPr>
            <p:spPr>
              <a:xfrm rot="16200000">
                <a:off x="834889" y="1500531"/>
                <a:ext cx="644525" cy="172018"/>
              </a:xfrm>
              <a:prstGeom prst="borderCallout1">
                <a:avLst>
                  <a:gd name="adj1" fmla="val 49522"/>
                  <a:gd name="adj2" fmla="val -952"/>
                  <a:gd name="adj3" fmla="val 220383"/>
                  <a:gd name="adj4" fmla="val -52039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Caixa de texto 249"/>
              <p:cNvSpPr txBox="1"/>
              <p:nvPr/>
            </p:nvSpPr>
            <p:spPr>
              <a:xfrm>
                <a:off x="1320442" y="2081460"/>
                <a:ext cx="990600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4" name="Texto Explicativo 1 13"/>
          <p:cNvSpPr/>
          <p:nvPr/>
        </p:nvSpPr>
        <p:spPr>
          <a:xfrm>
            <a:off x="4232261" y="2966585"/>
            <a:ext cx="840740" cy="234315"/>
          </a:xfrm>
          <a:prstGeom prst="borderCallout1">
            <a:avLst>
              <a:gd name="adj1" fmla="val 49522"/>
              <a:gd name="adj2" fmla="val -952"/>
              <a:gd name="adj3" fmla="val -27535"/>
              <a:gd name="adj4" fmla="val -21913"/>
            </a:avLst>
          </a:prstGeom>
          <a:noFill/>
          <a:ln w="127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Caixa de texto 264"/>
          <p:cNvSpPr txBox="1"/>
          <p:nvPr/>
        </p:nvSpPr>
        <p:spPr>
          <a:xfrm>
            <a:off x="2671303" y="2709586"/>
            <a:ext cx="1444625" cy="2362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80808"/>
                </a:solidFill>
                <a:effectLst/>
                <a:latin typeface="Times New Roman"/>
                <a:ea typeface="Times New Roman"/>
                <a:cs typeface="Times New Roman"/>
              </a:rPr>
              <a:t>Oscilação de tensão</a:t>
            </a:r>
            <a:endParaRPr lang="pt-BR" sz="1100" dirty="0">
              <a:solidFill>
                <a:srgbClr val="080808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10832" y="6217090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GEVS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GEVS</a:t>
            </a:r>
            <a:r>
              <a:rPr lang="pt-BR" sz="1200" dirty="0">
                <a:solidFill>
                  <a:srgbClr val="080808"/>
                </a:solidFill>
              </a:rPr>
              <a:t> = 1,8.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3828720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 – eventos</a:t>
            </a:r>
            <a:endParaRPr lang="pt-BR" sz="44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 bwMode="auto">
          <a:xfrm>
            <a:off x="408907" y="1273851"/>
            <a:ext cx="6840000" cy="4912183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859129" y="2377237"/>
            <a:ext cx="5370809" cy="2972333"/>
            <a:chOff x="1193758" y="379126"/>
            <a:chExt cx="5464398" cy="2988104"/>
          </a:xfrm>
        </p:grpSpPr>
        <p:grpSp>
          <p:nvGrpSpPr>
            <p:cNvPr id="6" name="Grupo 5"/>
            <p:cNvGrpSpPr/>
            <p:nvPr/>
          </p:nvGrpSpPr>
          <p:grpSpPr>
            <a:xfrm>
              <a:off x="1193758" y="379126"/>
              <a:ext cx="5464398" cy="2988104"/>
              <a:chOff x="1193901" y="63858"/>
              <a:chExt cx="5464893" cy="2989283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1193901" y="2556269"/>
                <a:ext cx="4048537" cy="496872"/>
                <a:chOff x="1193901" y="763095"/>
                <a:chExt cx="4048537" cy="496872"/>
              </a:xfrm>
            </p:grpSpPr>
            <p:sp>
              <p:nvSpPr>
                <p:cNvPr id="12" name="Caixa de texto 253"/>
                <p:cNvSpPr txBox="1"/>
                <p:nvPr/>
              </p:nvSpPr>
              <p:spPr>
                <a:xfrm>
                  <a:off x="4632838" y="993267"/>
                  <a:ext cx="609600" cy="2667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Ilhado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" name="Caixa de texto 254"/>
                <p:cNvSpPr txBox="1"/>
                <p:nvPr/>
              </p:nvSpPr>
              <p:spPr>
                <a:xfrm>
                  <a:off x="1193901" y="763095"/>
                  <a:ext cx="990600" cy="2787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200" dirty="0">
                      <a:solidFill>
                        <a:srgbClr val="080808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Conectado</a:t>
                  </a:r>
                  <a:endParaRPr lang="pt-BR" sz="1100" dirty="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endParaRPr>
                </a:p>
              </p:txBody>
            </p:sp>
          </p:grpSp>
          <p:sp>
            <p:nvSpPr>
              <p:cNvPr id="11" name="Caixa de texto 255"/>
              <p:cNvSpPr txBox="1"/>
              <p:nvPr/>
            </p:nvSpPr>
            <p:spPr>
              <a:xfrm>
                <a:off x="5711969" y="63858"/>
                <a:ext cx="946825" cy="2667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i="1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pt-BR" sz="1200" i="1" baseline="-25000" dirty="0" err="1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GEVS</a:t>
                </a:r>
                <a:r>
                  <a:rPr lang="pt-BR" sz="1200" i="1" baseline="-250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2,0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2494621" y="1521504"/>
              <a:ext cx="1333219" cy="1101797"/>
              <a:chOff x="1454681" y="1521752"/>
              <a:chExt cx="1333764" cy="1101970"/>
            </a:xfrm>
          </p:grpSpPr>
          <p:sp>
            <p:nvSpPr>
              <p:cNvPr id="8" name="Texto Explicativo 1 7"/>
              <p:cNvSpPr/>
              <p:nvPr/>
            </p:nvSpPr>
            <p:spPr>
              <a:xfrm rot="16200000">
                <a:off x="1319743" y="1656690"/>
                <a:ext cx="644525" cy="374650"/>
              </a:xfrm>
              <a:prstGeom prst="borderCallout1">
                <a:avLst>
                  <a:gd name="adj1" fmla="val 49522"/>
                  <a:gd name="adj2" fmla="val -952"/>
                  <a:gd name="adj3" fmla="val 122262"/>
                  <a:gd name="adj4" fmla="val -59666"/>
                </a:avLst>
              </a:prstGeom>
              <a:noFill/>
              <a:ln w="12700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solidFill>
                      <a:srgbClr val="080808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9" name="Caixa de texto 258"/>
              <p:cNvSpPr txBox="1"/>
              <p:nvPr/>
            </p:nvSpPr>
            <p:spPr>
              <a:xfrm>
                <a:off x="1797846" y="2385597"/>
                <a:ext cx="990599" cy="2381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200" dirty="0">
                    <a:solidFill>
                      <a:srgbClr val="080808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Ilhamento</a:t>
                </a:r>
                <a:endParaRPr lang="pt-BR" sz="1100" dirty="0">
                  <a:solidFill>
                    <a:srgbClr val="080808"/>
                  </a:solidFill>
                  <a:effectLst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4" name="Texto Explicativo 1 13"/>
          <p:cNvSpPr/>
          <p:nvPr/>
        </p:nvSpPr>
        <p:spPr>
          <a:xfrm>
            <a:off x="3293139" y="2992280"/>
            <a:ext cx="667368" cy="170815"/>
          </a:xfrm>
          <a:prstGeom prst="borderCallout1">
            <a:avLst>
              <a:gd name="adj1" fmla="val 53804"/>
              <a:gd name="adj2" fmla="val -1895"/>
              <a:gd name="adj3" fmla="val -116470"/>
              <a:gd name="adj4" fmla="val -47386"/>
            </a:avLst>
          </a:prstGeom>
          <a:noFill/>
          <a:ln w="127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Caixa de texto 266"/>
          <p:cNvSpPr txBox="1"/>
          <p:nvPr/>
        </p:nvSpPr>
        <p:spPr>
          <a:xfrm>
            <a:off x="1586182" y="2625769"/>
            <a:ext cx="1444625" cy="271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80808"/>
                </a:solidFill>
                <a:effectLst/>
                <a:latin typeface="Times New Roman"/>
                <a:ea typeface="Times New Roman"/>
                <a:cs typeface="Times New Roman"/>
              </a:rPr>
              <a:t>Oscilação de tensão</a:t>
            </a:r>
            <a:endParaRPr lang="pt-BR" sz="1100" dirty="0">
              <a:solidFill>
                <a:srgbClr val="080808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10832" y="6217090"/>
            <a:ext cx="685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80808"/>
                </a:solidFill>
              </a:rPr>
              <a:t>Detecção de ilhamento GEVS – </a:t>
            </a:r>
            <a:r>
              <a:rPr lang="pt-BR" sz="1200" i="1" dirty="0" err="1">
                <a:solidFill>
                  <a:srgbClr val="080808"/>
                </a:solidFill>
              </a:rPr>
              <a:t>k</a:t>
            </a:r>
            <a:r>
              <a:rPr lang="pt-BR" sz="1200" i="1" baseline="-25000" dirty="0" err="1">
                <a:solidFill>
                  <a:srgbClr val="080808"/>
                </a:solidFill>
              </a:rPr>
              <a:t>GEVS</a:t>
            </a:r>
            <a:r>
              <a:rPr lang="pt-BR" sz="1200" dirty="0">
                <a:solidFill>
                  <a:srgbClr val="080808"/>
                </a:solidFill>
              </a:rPr>
              <a:t> = 2,0. Verde: tensão da fase “a” da rede (40V/div). Vermelho: corrente da fase “a” da GD (10A/div). Azul: corrente da fase “a” da rede (5A/div). Laranja: sinal do relé </a:t>
            </a:r>
            <a:r>
              <a:rPr lang="pt-BR" sz="1200" i="1" dirty="0">
                <a:solidFill>
                  <a:srgbClr val="080808"/>
                </a:solidFill>
              </a:rPr>
              <a:t>“Chave antiilhamento”</a:t>
            </a:r>
            <a:r>
              <a:rPr lang="pt-BR" sz="1200" dirty="0">
                <a:solidFill>
                  <a:srgbClr val="080808"/>
                </a:solidFill>
              </a:rPr>
              <a:t> (20V/div).</a:t>
            </a:r>
          </a:p>
        </p:txBody>
      </p:sp>
    </p:spTree>
    <p:extLst>
      <p:ext uri="{BB962C8B-B14F-4D97-AF65-F5344CB8AC3E}">
        <p14:creationId xmlns:p14="http://schemas.microsoft.com/office/powerpoint/2010/main" val="18469751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u="sng" dirty="0"/>
              <a:t>Bibliografia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1508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R.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Teodoresco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, M.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Liserre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Pedro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Rodrígues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: “Grid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Converters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for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Photovoltaic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Wind Power Systems</a:t>
            </a:r>
            <a:r>
              <a:rPr lang="pt-BR" sz="1600" b="1" dirty="0" smtClean="0">
                <a:latin typeface="+mj-lt"/>
                <a:ea typeface="Times New Roman" pitchFamily="18" charset="0"/>
                <a:cs typeface="Arial" pitchFamily="34" charset="0"/>
              </a:rPr>
              <a:t>” IEEE </a:t>
            </a:r>
            <a:r>
              <a:rPr lang="pt-BR" sz="1600" b="1" dirty="0" err="1" smtClean="0">
                <a:latin typeface="+mj-lt"/>
                <a:ea typeface="Times New Roman" pitchFamily="18" charset="0"/>
                <a:cs typeface="Arial" pitchFamily="34" charset="0"/>
              </a:rPr>
              <a:t>Wiley</a:t>
            </a:r>
            <a:r>
              <a:rPr lang="pt-BR" sz="1600" b="1" dirty="0" smtClean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Buso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and Paolo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Mattavelli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“Digital Control in Power Electronics” Morgan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&amp; Claypool Publishers.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R.W. Erickson and D.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Maksimovic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“Fundamentals of Power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Eletronics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”. Kluwer Academic Publishers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C.E.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Rohrs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J.L.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Melsa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and D.G. Schultz: “Linear Control Systems” McGraw-Hill, Inc.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Artigos correlatos encontrados na base de dados disponibilizados no site da Capes.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174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80963"/>
            <a:ext cx="9144000" cy="1143000"/>
          </a:xfrm>
          <a:noFill/>
          <a:ln/>
        </p:spPr>
        <p:txBody>
          <a:bodyPr/>
          <a:lstStyle/>
          <a:p>
            <a:r>
              <a:rPr lang="pt-BR" altLang="pt-BR" sz="4000" b="1" u="sng"/>
              <a:t>Cargas típicas supridas</a:t>
            </a:r>
            <a:br>
              <a:rPr lang="pt-BR" altLang="pt-BR" sz="4000" b="1" u="sng"/>
            </a:br>
            <a:r>
              <a:rPr lang="pt-BR" altLang="pt-BR" sz="4000" b="1" u="sng"/>
              <a:t> por conversores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19250"/>
            <a:ext cx="3724275" cy="2205038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365625"/>
            <a:ext cx="3543300" cy="140652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56100" y="2179638"/>
            <a:ext cx="47879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altLang="pt-BR" b="1">
                <a:solidFill>
                  <a:srgbClr val="800000"/>
                </a:solidFill>
              </a:rPr>
              <a:t>Este tipo de representação pode ser usada em drives, filtros ativos, em alguns sistemas de geração distribuída ou retificadores controlados;</a:t>
            </a:r>
          </a:p>
          <a:p>
            <a:endParaRPr lang="pt-BR" altLang="pt-BR" b="1">
              <a:solidFill>
                <a:srgbClr val="8000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356100" y="4600575"/>
            <a:ext cx="4787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altLang="pt-BR" b="1">
                <a:solidFill>
                  <a:srgbClr val="0000FF"/>
                </a:solidFill>
              </a:rPr>
              <a:t>Representação da carga em UPS’s e outras aplicações de geração distribuída.</a:t>
            </a:r>
          </a:p>
          <a:p>
            <a:pPr algn="just"/>
            <a:endParaRPr lang="pt-BR" altLang="pt-BR" b="1">
              <a:solidFill>
                <a:srgbClr val="0000FF"/>
              </a:solidFill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flipH="1">
            <a:off x="3959225" y="2563813"/>
            <a:ext cx="360363" cy="360362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 flipH="1">
            <a:off x="3887788" y="4797425"/>
            <a:ext cx="431800" cy="360363"/>
          </a:xfrm>
          <a:prstGeom prst="lef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  <a:noFill/>
          <a:ln/>
        </p:spPr>
        <p:txBody>
          <a:bodyPr/>
          <a:lstStyle/>
          <a:p>
            <a:r>
              <a:rPr lang="pt-BR" altLang="pt-BR" b="1" u="sng"/>
              <a:t>Exemplo de projeto</a:t>
            </a: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525588"/>
            <a:ext cx="7594600" cy="4492625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  <a:noFill/>
          <a:ln/>
        </p:spPr>
        <p:txBody>
          <a:bodyPr/>
          <a:lstStyle/>
          <a:p>
            <a:r>
              <a:rPr lang="pt-BR" altLang="pt-BR" sz="4000" b="1" u="sng"/>
              <a:t>Performance de alguns</a:t>
            </a:r>
            <a:br>
              <a:rPr lang="pt-BR" altLang="pt-BR" sz="4000" b="1" u="sng"/>
            </a:br>
            <a:r>
              <a:rPr lang="pt-BR" altLang="pt-BR" sz="4000" b="1" u="sng"/>
              <a:t> tipos de cargas</a:t>
            </a: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r="5118"/>
          <a:stretch>
            <a:fillRect/>
          </a:stretch>
        </p:blipFill>
        <p:spPr bwMode="auto">
          <a:xfrm>
            <a:off x="71438" y="1989138"/>
            <a:ext cx="4392612" cy="3606800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5724525" y="4616450"/>
            <a:ext cx="1814513" cy="1162050"/>
            <a:chOff x="295" y="2886"/>
            <a:chExt cx="1143" cy="732"/>
          </a:xfrm>
        </p:grpSpPr>
        <p:pic>
          <p:nvPicPr>
            <p:cNvPr id="8211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01"/>
            <a:stretch>
              <a:fillRect/>
            </a:stretch>
          </p:blipFill>
          <p:spPr bwMode="auto">
            <a:xfrm>
              <a:off x="295" y="2931"/>
              <a:ext cx="72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886"/>
              <a:ext cx="41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4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135"/>
              <a:ext cx="41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5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" y="3385"/>
              <a:ext cx="16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535488" y="1449388"/>
            <a:ext cx="4572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altLang="pt-BR" sz="2000" b="1">
                <a:solidFill>
                  <a:srgbClr val="800000"/>
                </a:solidFill>
              </a:rPr>
              <a:t>Na área em torno da freqüência de “cross-over” a carga do inversor é puramente indutiva;</a:t>
            </a:r>
          </a:p>
          <a:p>
            <a:pPr algn="just">
              <a:buFont typeface="Wingdings" pitchFamily="2" charset="2"/>
              <a:buChar char="Ø"/>
            </a:pPr>
            <a:endParaRPr lang="pt-BR" altLang="pt-BR" sz="2000" b="1">
              <a:solidFill>
                <a:srgbClr val="8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altLang="pt-BR" sz="2000" b="1"/>
              <a:t>Projeto do controlador de corrente pode se tornar muito simples utilizando esta simplificação.</a:t>
            </a:r>
          </a:p>
          <a:p>
            <a:endParaRPr lang="pt-BR" altLang="pt-BR" sz="20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  <a:noFill/>
          <a:ln/>
        </p:spPr>
        <p:txBody>
          <a:bodyPr/>
          <a:lstStyle/>
          <a:p>
            <a:r>
              <a:rPr lang="pt-BR" altLang="pt-BR" b="1" u="sng"/>
              <a:t>Critérios de projeto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07950" y="1341438"/>
            <a:ext cx="88931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altLang="pt-BR" sz="2000" b="1">
                <a:solidFill>
                  <a:srgbClr val="800000"/>
                </a:solidFill>
              </a:rPr>
              <a:t>Os controladores PI são as estruturas mais utilizadas na literatura;</a:t>
            </a:r>
          </a:p>
          <a:p>
            <a:pPr algn="just">
              <a:buFontTx/>
              <a:buChar char="•"/>
            </a:pPr>
            <a:r>
              <a:rPr lang="pt-BR" altLang="pt-BR" sz="2000" b="1"/>
              <a:t>A sintonia dos parâmetros do controlador (ganhos proporcional e integral) pode ser tanto no domínio continuo;</a:t>
            </a:r>
          </a:p>
          <a:p>
            <a:pPr algn="just">
              <a:buFontTx/>
              <a:buChar char="•"/>
            </a:pPr>
            <a:r>
              <a:rPr lang="pt-BR" altLang="pt-BR" sz="2000" b="1">
                <a:solidFill>
                  <a:srgbClr val="0000FF"/>
                </a:solidFill>
              </a:rPr>
              <a:t>A discretização do controlador pode ser feita após o projeto ser finalizado de acordo com um dos métodos de integração (ex. Euler ou Trapezoidal);</a:t>
            </a:r>
          </a:p>
          <a:p>
            <a:pPr algn="just">
              <a:buFontTx/>
              <a:buChar char="•"/>
            </a:pPr>
            <a:r>
              <a:rPr lang="pt-BR" altLang="pt-BR" sz="2000" b="1"/>
              <a:t>Normalmente não existe nenhuma razão para considerar modelos mais complexos.</a:t>
            </a:r>
          </a:p>
          <a:p>
            <a:pPr algn="just">
              <a:buFontTx/>
              <a:buChar char="•"/>
            </a:pPr>
            <a:endParaRPr lang="pt-BR" altLang="pt-BR" sz="2000" b="1"/>
          </a:p>
          <a:p>
            <a:pPr algn="just">
              <a:buFont typeface="Wingdings" pitchFamily="2" charset="2"/>
              <a:buChar char="q"/>
            </a:pPr>
            <a:r>
              <a:rPr lang="pt-BR" altLang="pt-BR" sz="2000" b="1"/>
              <a:t>Um simples procedimento para projetar o controlador PI pode ser o seguinte :</a:t>
            </a:r>
          </a:p>
          <a:p>
            <a:pPr algn="just"/>
            <a:endParaRPr lang="pt-BR" altLang="pt-BR" sz="2000" b="1"/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/>
              <a:t>Fazer o ganho proporcional      ser definido a partir da freqüência de cross-over:</a:t>
            </a:r>
          </a:p>
          <a:p>
            <a:pPr algn="just"/>
            <a:endParaRPr lang="pt-BR" altLang="pt-BR" sz="2000" b="1"/>
          </a:p>
          <a:p>
            <a:pPr algn="just"/>
            <a:endParaRPr lang="pt-BR" altLang="pt-BR" b="1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flipH="1">
            <a:off x="1547813" y="60928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5734050"/>
            <a:ext cx="427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3816350" y="4941888"/>
          <a:ext cx="5334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4" imgW="266469" imgH="342603" progId="Equation.DSMT4">
                  <p:embed/>
                </p:oleObj>
              </mc:Choice>
              <mc:Fallback>
                <p:oleObj name="Equation" r:id="rId4" imgW="266469" imgH="34260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4941888"/>
                        <a:ext cx="5334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2157</Words>
  <Application>Microsoft Office PowerPoint</Application>
  <PresentationFormat>Apresentação na tela (4:3)</PresentationFormat>
  <Paragraphs>246</Paragraphs>
  <Slides>53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9" baseType="lpstr">
      <vt:lpstr>Arial</vt:lpstr>
      <vt:lpstr>Symbol</vt:lpstr>
      <vt:lpstr>Times New Roman</vt:lpstr>
      <vt:lpstr>Wingdings</vt:lpstr>
      <vt:lpstr>Design padrão</vt:lpstr>
      <vt:lpstr>Equation</vt:lpstr>
      <vt:lpstr>Controle de Corrente e Detecção de Eventos em Conversores CC/CA Conectados à Rede de Distribuição</vt:lpstr>
      <vt:lpstr>Características de um  conversor fonte de tensão </vt:lpstr>
      <vt:lpstr>Apresentação do PowerPoint</vt:lpstr>
      <vt:lpstr>Apresentação do PowerPoint</vt:lpstr>
      <vt:lpstr>Apresentação do PowerPoint</vt:lpstr>
      <vt:lpstr>Cargas típicas supridas  por conversores</vt:lpstr>
      <vt:lpstr>Exemplo de projeto</vt:lpstr>
      <vt:lpstr>Performance de alguns  tipos de cargas</vt:lpstr>
      <vt:lpstr>Critérios de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Detecção de eventos</vt:lpstr>
      <vt:lpstr>Configuração</vt:lpstr>
      <vt:lpstr>Algoritmo de sincronização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68</cp:revision>
  <dcterms:created xsi:type="dcterms:W3CDTF">2009-04-12T14:29:32Z</dcterms:created>
  <dcterms:modified xsi:type="dcterms:W3CDTF">2018-09-18T16:30:19Z</dcterms:modified>
</cp:coreProperties>
</file>