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0" r:id="rId2"/>
    <p:sldId id="332" r:id="rId3"/>
    <p:sldId id="333" r:id="rId4"/>
    <p:sldId id="334" r:id="rId5"/>
    <p:sldId id="319" r:id="rId6"/>
    <p:sldId id="335" r:id="rId7"/>
    <p:sldId id="310" r:id="rId8"/>
    <p:sldId id="311" r:id="rId9"/>
    <p:sldId id="351" r:id="rId10"/>
    <p:sldId id="350" r:id="rId11"/>
    <p:sldId id="352" r:id="rId12"/>
    <p:sldId id="353" r:id="rId13"/>
    <p:sldId id="336" r:id="rId14"/>
    <p:sldId id="313" r:id="rId15"/>
    <p:sldId id="314" r:id="rId16"/>
    <p:sldId id="315" r:id="rId17"/>
    <p:sldId id="316" r:id="rId18"/>
    <p:sldId id="31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20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54" r:id="rId40"/>
    <p:sldId id="329" r:id="rId41"/>
    <p:sldId id="355" r:id="rId42"/>
    <p:sldId id="330" r:id="rId43"/>
    <p:sldId id="356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42" autoAdjust="0"/>
    <p:restoredTop sz="93573" autoAdjust="0"/>
  </p:normalViewPr>
  <p:slideViewPr>
    <p:cSldViewPr>
      <p:cViewPr varScale="1">
        <p:scale>
          <a:sx n="58" d="100"/>
          <a:sy n="58" d="100"/>
        </p:scale>
        <p:origin x="15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027394-D935-45DA-A22A-EB2F516AF41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378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FF04A-3784-458B-9D80-F339ACE3A80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448645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5DB5D-12BC-4409-B15D-1CCDD88B83E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9211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FD8B4-3D81-4A57-A225-92AF0DE9EEA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32619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1BEE20-0B2E-40C3-A0F2-AC5C2303BB9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9735212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0943E-4429-456D-A525-F32FB5F7E2E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595260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995E4-CA4B-4279-9B05-2EED2F51EE6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69971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0D426-359E-470E-9676-AC883A4CD60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832234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FA94D-D7D2-492C-BE6A-8F3F7B12675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362520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49F2E-4477-490D-A14A-9BAA9C52305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322798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F0AFA-E5AA-484E-9C0F-0A909E62251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165486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5A65B-8CEF-485B-81C4-DAE16D74912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372624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3650E-8D5B-434E-9EAF-1D310DFC0EE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916548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A4FD8F-E5A4-42B1-8C1E-16BDF18BFBBF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1033" name="Picture 9" descr="logo lafape 0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26200"/>
            <a:ext cx="1458912" cy="42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quadros@sc.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1.wdp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2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60.png"/><Relationship Id="rId3" Type="http://schemas.openxmlformats.org/officeDocument/2006/relationships/image" Target="../media/image470.png"/><Relationship Id="rId7" Type="http://schemas.openxmlformats.org/officeDocument/2006/relationships/image" Target="../media/image50.png"/><Relationship Id="rId12" Type="http://schemas.openxmlformats.org/officeDocument/2006/relationships/image" Target="../media/image25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NULL"/><Relationship Id="rId5" Type="http://schemas.openxmlformats.org/officeDocument/2006/relationships/image" Target="../media/image480.png"/><Relationship Id="rId10" Type="http://schemas.openxmlformats.org/officeDocument/2006/relationships/image" Target="../media/image51.png"/><Relationship Id="rId4" Type="http://schemas.openxmlformats.org/officeDocument/2006/relationships/image" Target="NULL"/><Relationship Id="rId9" Type="http://schemas.openxmlformats.org/officeDocument/2006/relationships/image" Target="../media/image2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40.png"/><Relationship Id="rId18" Type="http://schemas.openxmlformats.org/officeDocument/2006/relationships/image" Target="NULL"/><Relationship Id="rId3" Type="http://schemas.openxmlformats.org/officeDocument/2006/relationships/image" Target="../media/image290.png"/><Relationship Id="rId21" Type="http://schemas.openxmlformats.org/officeDocument/2006/relationships/image" Target="../media/image370.png"/><Relationship Id="rId7" Type="http://schemas.openxmlformats.org/officeDocument/2006/relationships/image" Target="../media/image300.png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280.png"/><Relationship Id="rId16" Type="http://schemas.openxmlformats.org/officeDocument/2006/relationships/image" Target="NULL"/><Relationship Id="rId20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330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320.png"/><Relationship Id="rId19" Type="http://schemas.openxmlformats.org/officeDocument/2006/relationships/image" Target="../media/image350.png"/><Relationship Id="rId4" Type="http://schemas.openxmlformats.org/officeDocument/2006/relationships/image" Target="NULL"/><Relationship Id="rId9" Type="http://schemas.openxmlformats.org/officeDocument/2006/relationships/image" Target="../media/image310.png"/><Relationship Id="rId14" Type="http://schemas.openxmlformats.org/officeDocument/2006/relationships/image" Target="NULL"/><Relationship Id="rId22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12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58.png"/><Relationship Id="rId10" Type="http://schemas.openxmlformats.org/officeDocument/2006/relationships/image" Target="../media/image63.wmf"/><Relationship Id="rId4" Type="http://schemas.openxmlformats.org/officeDocument/2006/relationships/image" Target="../media/image57.wmf"/><Relationship Id="rId9" Type="http://schemas.openxmlformats.org/officeDocument/2006/relationships/image" Target="../media/image6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/>
          <a:lstStyle/>
          <a:p>
            <a:r>
              <a:rPr lang="pt-BR" sz="4000" b="1" i="1" dirty="0" smtClean="0">
                <a:solidFill>
                  <a:srgbClr val="0000FF"/>
                </a:solidFill>
              </a:rPr>
              <a:t>Análise e modelagem </a:t>
            </a:r>
            <a:r>
              <a:rPr lang="pt-BR" sz="4000" b="1" i="1" dirty="0">
                <a:solidFill>
                  <a:srgbClr val="0000FF"/>
                </a:solidFill>
              </a:rPr>
              <a:t>de conversores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7288"/>
            <a:ext cx="9144000" cy="3557587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pt-BR" b="1"/>
              <a:t>Laboratório de Fontes Alternativas e Processamento de Energia – LAFAPE</a:t>
            </a:r>
          </a:p>
          <a:p>
            <a:pPr marL="0" indent="0" algn="just">
              <a:buFontTx/>
              <a:buNone/>
            </a:pPr>
            <a:endParaRPr lang="pt-BR" b="1"/>
          </a:p>
          <a:p>
            <a:pPr marL="0" indent="0" algn="just">
              <a:buFontTx/>
              <a:buNone/>
            </a:pPr>
            <a:r>
              <a:rPr lang="pt-BR" b="1"/>
              <a:t>Autor: Ricardo Q. Machado</a:t>
            </a:r>
          </a:p>
          <a:p>
            <a:pPr marL="0" indent="0" algn="just">
              <a:buFontTx/>
              <a:buNone/>
            </a:pPr>
            <a:endParaRPr lang="pt-BR" b="1"/>
          </a:p>
          <a:p>
            <a:pPr marL="0" indent="0" algn="just">
              <a:buFontTx/>
              <a:buNone/>
            </a:pPr>
            <a:r>
              <a:rPr lang="pt-BR" b="1"/>
              <a:t>Email: </a:t>
            </a:r>
            <a:r>
              <a:rPr lang="pt-BR" b="1">
                <a:hlinkClick r:id="rId2"/>
              </a:rPr>
              <a:t>rquadros@sc.usp.br</a:t>
            </a:r>
            <a:endParaRPr lang="pt-BR" b="1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Caminho de circulação da corrente em conversores trifásicos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40868"/>
            <a:ext cx="5034690" cy="3686771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5868144" y="3176972"/>
            <a:ext cx="2952328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FFFF00"/>
                </a:solidFill>
              </a:rPr>
              <a:t>Diodo </a:t>
            </a:r>
            <a:r>
              <a:rPr lang="pt-BR" b="1" i="1" dirty="0" smtClean="0">
                <a:solidFill>
                  <a:srgbClr val="FFFF00"/>
                </a:solidFill>
              </a:rPr>
              <a:t>D</a:t>
            </a:r>
            <a:r>
              <a:rPr lang="pt-BR" b="1" baseline="-25000" dirty="0" smtClean="0">
                <a:solidFill>
                  <a:srgbClr val="FFFF00"/>
                </a:solidFill>
              </a:rPr>
              <a:t>4</a:t>
            </a:r>
            <a:r>
              <a:rPr lang="pt-BR" b="1" dirty="0" smtClean="0">
                <a:solidFill>
                  <a:srgbClr val="FFFF00"/>
                </a:solidFill>
              </a:rPr>
              <a:t> entra em operação quando </a:t>
            </a:r>
            <a:r>
              <a:rPr lang="pt-BR" b="1" i="1" dirty="0" smtClean="0">
                <a:solidFill>
                  <a:srgbClr val="FFFF00"/>
                </a:solidFill>
              </a:rPr>
              <a:t>Q</a:t>
            </a:r>
            <a:r>
              <a:rPr lang="pt-BR" b="1" baseline="-25000" dirty="0" smtClean="0">
                <a:solidFill>
                  <a:srgbClr val="FFFF00"/>
                </a:solidFill>
              </a:rPr>
              <a:t>1</a:t>
            </a:r>
            <a:r>
              <a:rPr lang="pt-BR" b="1" dirty="0" smtClean="0">
                <a:solidFill>
                  <a:srgbClr val="FFFF00"/>
                </a:solidFill>
              </a:rPr>
              <a:t> é desligado;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bg1"/>
                </a:solidFill>
              </a:rPr>
              <a:t>Carga com característica indutiva.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666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Etapas de operação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88" y="1628800"/>
            <a:ext cx="7197965" cy="462880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9386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Sequência de condução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6" y="1365805"/>
            <a:ext cx="4900361" cy="548383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797790" y="3320988"/>
            <a:ext cx="3024336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800000"/>
                </a:solidFill>
              </a:rPr>
              <a:t>Etapas com fluxo de potência bidirecional.</a:t>
            </a:r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002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Filtro de saída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1628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b="1" dirty="0"/>
              <a:t>Existem diversas estruturas de filtros que podem ser empregadas: </a:t>
            </a:r>
            <a:r>
              <a:rPr lang="pt-BR" b="1" i="1" dirty="0" smtClean="0">
                <a:solidFill>
                  <a:srgbClr val="800000"/>
                </a:solidFill>
              </a:rPr>
              <a:t>L, LCL, LCLC.</a:t>
            </a:r>
            <a:endParaRPr lang="pt-BR" b="1" i="1" dirty="0">
              <a:solidFill>
                <a:srgbClr val="8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574" y="2384884"/>
            <a:ext cx="3876687" cy="1980336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04" y="2275131"/>
            <a:ext cx="2831550" cy="203293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1" y="4752837"/>
            <a:ext cx="4173150" cy="199433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5004048" y="4581128"/>
            <a:ext cx="408329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6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diferença de potencial entre o ponto neutro e o polo negativo do inversor;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sz="1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e rede</a:t>
            </a:r>
            <a:r>
              <a:rPr lang="pt-B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corrente através do filtro e na rede;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600" b="1" i="1" baseline="-25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2..n</a:t>
            </a:r>
            <a:r>
              <a:rPr lang="pt-BR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diferença de potencial entre os diversos pontos de aterramento;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1600" b="1" i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</a:t>
            </a:r>
            <a:r>
              <a:rPr lang="pt-BR" sz="16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carga</a:t>
            </a:r>
            <a:r>
              <a:rPr lang="pt-BR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tensões na rede e carga.</a:t>
            </a:r>
          </a:p>
          <a:p>
            <a:endParaRPr lang="pt-BR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240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Filtro de saída LC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35671"/>
            <a:ext cx="2762250" cy="13144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169046"/>
            <a:ext cx="2305050" cy="6477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4283968" y="2312876"/>
            <a:ext cx="864096" cy="503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162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3933056"/>
            <a:ext cx="1190625" cy="7429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175956" y="39813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i="1" dirty="0" smtClean="0">
                <a:solidFill>
                  <a:srgbClr val="800000"/>
                </a:solidFill>
              </a:rPr>
              <a:t>Frequência </a:t>
            </a:r>
            <a:r>
              <a:rPr lang="pt-BR" b="1" i="1" dirty="0">
                <a:solidFill>
                  <a:srgbClr val="800000"/>
                </a:solidFill>
              </a:rPr>
              <a:t>angular natural de oscilação</a:t>
            </a:r>
          </a:p>
          <a:p>
            <a:r>
              <a:rPr lang="pt-BR" b="1" i="1" dirty="0">
                <a:solidFill>
                  <a:srgbClr val="800000"/>
                </a:solidFill>
              </a:rPr>
              <a:t>ou </a:t>
            </a:r>
            <a:r>
              <a:rPr lang="pt-BR" b="1" i="1" dirty="0" smtClean="0">
                <a:solidFill>
                  <a:srgbClr val="800000"/>
                </a:solidFill>
              </a:rPr>
              <a:t>frequência </a:t>
            </a:r>
            <a:r>
              <a:rPr lang="pt-BR" b="1" i="1" dirty="0">
                <a:solidFill>
                  <a:srgbClr val="800000"/>
                </a:solidFill>
              </a:rPr>
              <a:t>de corte do </a:t>
            </a:r>
            <a:r>
              <a:rPr lang="pt-BR" b="1" i="1" dirty="0" smtClean="0">
                <a:solidFill>
                  <a:srgbClr val="800000"/>
                </a:solidFill>
              </a:rPr>
              <a:t>filtro.</a:t>
            </a:r>
            <a:endParaRPr lang="pt-BR" b="1" i="1" dirty="0">
              <a:solidFill>
                <a:srgbClr val="800000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095836" y="4052596"/>
            <a:ext cx="864096" cy="503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162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52" y="5193196"/>
            <a:ext cx="1238250" cy="9620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205424" y="5489542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Coeficiente </a:t>
            </a:r>
            <a:r>
              <a:rPr lang="pt-BR" b="1" i="1" dirty="0"/>
              <a:t>de </a:t>
            </a:r>
            <a:r>
              <a:rPr lang="pt-BR" b="1" i="1" dirty="0" smtClean="0"/>
              <a:t>amortecimento.</a:t>
            </a:r>
            <a:endParaRPr lang="pt-BR" b="1" i="1" dirty="0"/>
          </a:p>
        </p:txBody>
      </p:sp>
      <p:sp>
        <p:nvSpPr>
          <p:cNvPr id="16" name="Seta para a direita 15"/>
          <p:cNvSpPr/>
          <p:nvPr/>
        </p:nvSpPr>
        <p:spPr>
          <a:xfrm>
            <a:off x="3095836" y="5422273"/>
            <a:ext cx="864096" cy="503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40" y="6237312"/>
            <a:ext cx="552450" cy="5238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 b="1" u="sng" dirty="0" smtClean="0">
                <a:solidFill>
                  <a:schemeClr val="tx2"/>
                </a:solidFill>
              </a:rPr>
              <a:t>Resposta em frequência do filtro de saída LC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0"/>
                    </a14:imgEffect>
                    <a14:imgEffect>
                      <a14:brightnessContrast bright="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60748"/>
            <a:ext cx="4502182" cy="2509837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endPos="65000" dist="50800" dir="5400000" sy="-100000" algn="bl" rotWithShape="0"/>
          </a:effectLst>
        </p:spPr>
      </p:pic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0000"/>
                    </a14:imgEffect>
                    <a14:imgEffect>
                      <a14:brightnessContrast bright="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371"/>
            <a:ext cx="4502182" cy="2411937"/>
          </a:xfrm>
          <a:prstGeom prst="rect">
            <a:avLst/>
          </a:prstGeom>
          <a:gradFill>
            <a:gsLst>
              <a:gs pos="45000">
                <a:schemeClr val="accent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accent1">
                <a:alpha val="50000"/>
              </a:scheme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411337"/>
            <a:ext cx="8280920" cy="342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sz="2000" b="1" dirty="0"/>
              <a:t>O coeficiente de amortecimento deve ser maior </a:t>
            </a:r>
            <a:r>
              <a:rPr lang="pt-BR" sz="2000" b="1" dirty="0" smtClean="0"/>
              <a:t>do que </a:t>
            </a:r>
            <a:r>
              <a:rPr lang="pt-BR" sz="2000" b="1" dirty="0"/>
              <a:t>0,7 para evitar </a:t>
            </a:r>
            <a:r>
              <a:rPr lang="pt-BR" sz="2000" b="1" dirty="0" smtClean="0"/>
              <a:t>oscilações elevadas </a:t>
            </a:r>
            <a:r>
              <a:rPr lang="pt-BR" sz="2000" b="1" dirty="0"/>
              <a:t>na </a:t>
            </a:r>
            <a:r>
              <a:rPr lang="pt-BR" sz="2000" b="1" dirty="0" smtClean="0"/>
              <a:t>frequência </a:t>
            </a:r>
            <a:r>
              <a:rPr lang="pt-BR" sz="2000" b="1" dirty="0"/>
              <a:t>de </a:t>
            </a:r>
            <a:r>
              <a:rPr lang="pt-BR" sz="2000" b="1" dirty="0" smtClean="0"/>
              <a:t>corte;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sz="2000" b="1" dirty="0">
                <a:solidFill>
                  <a:srgbClr val="800000"/>
                </a:solidFill>
              </a:rPr>
              <a:t>A </a:t>
            </a:r>
            <a:r>
              <a:rPr lang="pt-BR" sz="2000" b="1" dirty="0" smtClean="0">
                <a:solidFill>
                  <a:srgbClr val="800000"/>
                </a:solidFill>
              </a:rPr>
              <a:t>frequência </a:t>
            </a:r>
            <a:r>
              <a:rPr lang="pt-BR" sz="2000" b="1" dirty="0">
                <a:solidFill>
                  <a:srgbClr val="800000"/>
                </a:solidFill>
              </a:rPr>
              <a:t>de corte do filtro deve estar </a:t>
            </a:r>
            <a:r>
              <a:rPr lang="pt-BR" sz="2000" b="1" dirty="0" smtClean="0">
                <a:solidFill>
                  <a:srgbClr val="800000"/>
                </a:solidFill>
              </a:rPr>
              <a:t>uma </a:t>
            </a:r>
            <a:r>
              <a:rPr lang="pt-BR" sz="2000" b="1" dirty="0">
                <a:solidFill>
                  <a:srgbClr val="800000"/>
                </a:solidFill>
              </a:rPr>
              <a:t>década abaixo da </a:t>
            </a:r>
            <a:r>
              <a:rPr lang="pt-BR" sz="2000" b="1" dirty="0" smtClean="0">
                <a:solidFill>
                  <a:srgbClr val="800000"/>
                </a:solidFill>
              </a:rPr>
              <a:t>frequência de chaveamento;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v"/>
            </a:pPr>
            <a:r>
              <a:rPr lang="pt-BR" sz="2000" b="1" dirty="0">
                <a:solidFill>
                  <a:srgbClr val="FF0000"/>
                </a:solidFill>
              </a:rPr>
              <a:t>Idealmente, a </a:t>
            </a:r>
            <a:r>
              <a:rPr lang="pt-BR" sz="2000" b="1" dirty="0" smtClean="0">
                <a:solidFill>
                  <a:srgbClr val="FF0000"/>
                </a:solidFill>
              </a:rPr>
              <a:t>frequência </a:t>
            </a:r>
            <a:r>
              <a:rPr lang="pt-BR" sz="2000" b="1" dirty="0">
                <a:solidFill>
                  <a:srgbClr val="FF0000"/>
                </a:solidFill>
              </a:rPr>
              <a:t>de corte do filtro </a:t>
            </a:r>
            <a:r>
              <a:rPr lang="pt-BR" sz="2000" b="1" dirty="0" smtClean="0">
                <a:solidFill>
                  <a:srgbClr val="FF0000"/>
                </a:solidFill>
              </a:rPr>
              <a:t>deve </a:t>
            </a:r>
            <a:r>
              <a:rPr lang="pt-BR" sz="2000" b="1" dirty="0">
                <a:solidFill>
                  <a:srgbClr val="FF0000"/>
                </a:solidFill>
              </a:rPr>
              <a:t>ser trinta vezes maior </a:t>
            </a:r>
            <a:r>
              <a:rPr lang="pt-BR" sz="2000" b="1" dirty="0" smtClean="0">
                <a:solidFill>
                  <a:srgbClr val="FF0000"/>
                </a:solidFill>
              </a:rPr>
              <a:t>do que a frequência da </a:t>
            </a:r>
            <a:r>
              <a:rPr lang="pt-BR" sz="2000" b="1" dirty="0">
                <a:solidFill>
                  <a:srgbClr val="FF0000"/>
                </a:solidFill>
              </a:rPr>
              <a:t>fundamental, para que o deslocamento de fase </a:t>
            </a:r>
            <a:r>
              <a:rPr lang="pt-BR" sz="2000" b="1" dirty="0" smtClean="0">
                <a:solidFill>
                  <a:srgbClr val="FF0000"/>
                </a:solidFill>
              </a:rPr>
              <a:t>seja desprezível.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59191"/>
            <a:ext cx="1713845" cy="96403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5415530"/>
            <a:ext cx="1526166" cy="1051359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 b="1" u="sng" dirty="0" smtClean="0">
                <a:solidFill>
                  <a:schemeClr val="tx2"/>
                </a:solidFill>
              </a:rPr>
              <a:t>Resposta em frequência do filtro de saída LC</a:t>
            </a:r>
            <a:endParaRPr lang="pt-B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1793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Inversor trifásico – carga Y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1812373"/>
            <a:ext cx="2333625" cy="14859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221088"/>
            <a:ext cx="5543550" cy="4191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5193196"/>
            <a:ext cx="2667000" cy="5429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5183671"/>
            <a:ext cx="2581275" cy="5524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4040832" y="5193196"/>
            <a:ext cx="675184" cy="552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5000"/>
                    </a14:imgEffect>
                    <a14:imgEffect>
                      <a14:brightnessContrast bright="12000"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5" y="1556792"/>
            <a:ext cx="4400550" cy="21431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6052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Inversor trifásico – carga Y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7000"/>
                    </a14:imgEffect>
                    <a14:imgEffect>
                      <a14:brightnessContrast bright="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57600" cy="39433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6" y="1412875"/>
            <a:ext cx="3667125" cy="27051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25" y="4509119"/>
            <a:ext cx="2676525" cy="14192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32442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 b="1" u="sng" dirty="0" smtClean="0">
                <a:solidFill>
                  <a:schemeClr val="tx2"/>
                </a:solidFill>
              </a:rPr>
              <a:t>Modelo matemático de um retificador controlado</a:t>
            </a:r>
            <a:endParaRPr lang="pt-BR" sz="32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13036" y="3861048"/>
                <a:ext cx="3883243" cy="1749710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𝑃𝑊𝑀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𝑃𝑊𝑀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𝑃𝑊𝑀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dirty="0">
                  <a:effectLst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36" y="3861048"/>
                <a:ext cx="3883243" cy="17497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215516" y="6052009"/>
                <a:ext cx="8235788" cy="378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_</m:t>
                        </m:r>
                        <m:r>
                          <a:rPr lang="pt-BR" i="1">
                            <a:latin typeface="Cambria Math"/>
                          </a:rPr>
                          <m:t>𝑃𝑊𝑀</m:t>
                        </m:r>
                      </m:sub>
                    </m:sSub>
                  </m:oMath>
                </a14:m>
                <a:r>
                  <a:rPr lang="pt-BR" dirty="0"/>
                  <a:t>	</a:t>
                </a:r>
                <a:r>
                  <a:rPr lang="pt-BR" b="1" dirty="0"/>
                  <a:t>diferença de potencial entre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𝒙</m:t>
                    </m:r>
                    <m:r>
                      <a:rPr lang="pt-BR" b="1" i="1">
                        <a:latin typeface="Cambria Math"/>
                      </a:rPr>
                      <m:t>=</m:t>
                    </m:r>
                    <m:r>
                      <a:rPr lang="pt-BR" b="1" i="1">
                        <a:latin typeface="Cambria Math"/>
                      </a:rPr>
                      <m:t>𝒂</m:t>
                    </m:r>
                    <m:r>
                      <a:rPr lang="pt-BR" b="1" i="1">
                        <a:latin typeface="Cambria Math"/>
                      </a:rPr>
                      <m:t>,</m:t>
                    </m:r>
                    <m:r>
                      <a:rPr lang="pt-BR" b="1" i="1">
                        <a:latin typeface="Cambria Math"/>
                      </a:rPr>
                      <m:t>𝒃</m:t>
                    </m:r>
                    <m:r>
                      <a:rPr lang="pt-BR" b="1" i="1">
                        <a:latin typeface="Cambria Math"/>
                      </a:rPr>
                      <m:t>,</m:t>
                    </m:r>
                    <m:r>
                      <a:rPr lang="pt-BR" b="1" i="1">
                        <a:latin typeface="Cambria Math"/>
                      </a:rPr>
                      <m:t>𝒄</m:t>
                    </m:r>
                  </m:oMath>
                </a14:m>
                <a:r>
                  <a:rPr lang="pt-BR" b="1" dirty="0"/>
                  <a:t> e o ponto </a:t>
                </a:r>
                <a:r>
                  <a:rPr lang="pt-BR" b="1" i="1" dirty="0" smtClean="0"/>
                  <a:t>N.</a:t>
                </a:r>
                <a:endParaRPr lang="pt-BR" b="1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16" y="6052009"/>
                <a:ext cx="8235788" cy="378630"/>
              </a:xfrm>
              <a:prstGeom prst="rect">
                <a:avLst/>
              </a:prstGeom>
              <a:blipFill rotWithShape="0">
                <a:blip r:embed="rId3"/>
                <a:stretch>
                  <a:fillRect l="-444" t="-9677" b="-22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9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65" y="1563582"/>
            <a:ext cx="4958348" cy="216886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7163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Micro Grid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1808820"/>
            <a:ext cx="4079807" cy="403593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1500" y="1232756"/>
            <a:ext cx="547260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/>
              <a:t>Simulador digital em tempo real 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/>
              <a:t>micro grid para análise;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FF0000"/>
                </a:solidFill>
              </a:rPr>
              <a:t>Uso de fontes alternativas de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rgbClr val="FF0000"/>
                </a:solidFill>
              </a:rPr>
              <a:t>energia;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7030A0"/>
                </a:solidFill>
              </a:rPr>
              <a:t>Armazenadores de energia;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70C0"/>
                </a:solidFill>
              </a:rPr>
              <a:t>Consumidores;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800000"/>
                </a:solidFill>
              </a:rPr>
              <a:t>Conexão com a rede de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b="1" dirty="0" smtClean="0">
                <a:solidFill>
                  <a:srgbClr val="800000"/>
                </a:solidFill>
              </a:rPr>
              <a:t>distribuição;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b="1" dirty="0" smtClean="0">
                <a:solidFill>
                  <a:srgbClr val="0000FF"/>
                </a:solidFill>
              </a:rPr>
              <a:t>Capacidade regenerativa.</a:t>
            </a:r>
          </a:p>
          <a:p>
            <a:pPr algn="just"/>
            <a:endParaRPr lang="pt-BR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4351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Modelo matemático de um retificador controlado</a:t>
            </a:r>
            <a:endParaRPr lang="pt-BR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45458" y="2816932"/>
                <a:ext cx="8453083" cy="645561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𝑏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pt-BR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6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sz="16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16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  <m:r>
                        <a:rPr lang="pt-BR" sz="16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  <m:r>
                            <a:rPr lang="pt-BR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  <m:r>
                            <a:rPr lang="pt-BR" sz="16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sz="1600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</m:e>
                      </m:d>
                      <m:r>
                        <a:rPr lang="pt-BR" sz="1600" i="1">
                          <a:latin typeface="Cambria Math"/>
                        </a:rPr>
                        <m:t>+3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sz="1600" i="1">
                              <a:latin typeface="Cambria Math"/>
                            </a:rPr>
                            <m:t>𝑁</m:t>
                          </m:r>
                          <m:r>
                            <a:rPr lang="pt-BR" sz="1600" i="1">
                              <a:latin typeface="Cambria Math"/>
                            </a:rPr>
                            <m:t>_</m:t>
                          </m:r>
                          <m:r>
                            <a:rPr lang="pt-BR" sz="1600" i="1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BR" sz="1600" i="1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8" y="2816932"/>
                <a:ext cx="8453083" cy="6455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943708" y="4268306"/>
                <a:ext cx="1554528" cy="369332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i="1" dirty="0"/>
                  <a:t>=</a:t>
                </a:r>
                <a:r>
                  <a:rPr lang="pt-BR" dirty="0"/>
                  <a:t>0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4268306"/>
                <a:ext cx="155452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429" r="-379" b="-14286"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366364" y="1556792"/>
                <a:ext cx="2141740" cy="618246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solidFill>
                            <a:srgbClr val="C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solidFill>
                            <a:srgbClr val="C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pt-BR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364" y="1556792"/>
                <a:ext cx="2141740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baixo 10"/>
          <p:cNvSpPr/>
          <p:nvPr/>
        </p:nvSpPr>
        <p:spPr>
          <a:xfrm flipV="1">
            <a:off x="2483564" y="3609020"/>
            <a:ext cx="3962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4247964" y="2276872"/>
            <a:ext cx="3962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835696" y="5409220"/>
                <a:ext cx="5904860" cy="612732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𝑁</m:t>
                          </m:r>
                          <m:r>
                            <a:rPr lang="pt-BR" i="1">
                              <a:latin typeface="Cambria Math"/>
                            </a:rPr>
                            <m:t>_</m:t>
                          </m:r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409220"/>
                <a:ext cx="5904860" cy="6127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07246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em curva para a esquerda 3"/>
          <p:cNvSpPr/>
          <p:nvPr/>
        </p:nvSpPr>
        <p:spPr>
          <a:xfrm>
            <a:off x="6876256" y="2633033"/>
            <a:ext cx="1980220" cy="270030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Modelo matemático de um retificador controlado</a:t>
            </a:r>
            <a:endParaRPr lang="pt-BR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863588" y="2528900"/>
                <a:ext cx="5904860" cy="612732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𝑁</m:t>
                          </m:r>
                          <m:r>
                            <a:rPr lang="pt-BR" i="1">
                              <a:latin typeface="Cambria Math"/>
                            </a:rPr>
                            <m:t>_</m:t>
                          </m:r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88" y="2528900"/>
                <a:ext cx="5904860" cy="6127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375756" y="3986681"/>
                <a:ext cx="4392488" cy="1807098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𝑃𝑊𝑀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𝑃𝑊𝑀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𝑓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effectLst/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𝑃𝑊𝑀</m:t>
                                  </m:r>
                                </m:sub>
                              </m:sSub>
                              <m:r>
                                <a:rPr lang="pt-BR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_</m:t>
                                  </m:r>
                                  <m:r>
                                    <a:rPr lang="pt-BR" i="1"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t-BR" dirty="0">
                  <a:effectLst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756" y="3986681"/>
                <a:ext cx="4392488" cy="18070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1931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Modelo matemático de um retificador controlado</a:t>
            </a:r>
            <a:endParaRPr lang="pt-BR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51520" y="1985315"/>
                <a:ext cx="8161850" cy="618246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  <m:r>
                            <a:rPr lang="pt-BR" i="1">
                              <a:latin typeface="Cambria Math"/>
                            </a:rPr>
                            <m:t>_</m:t>
                          </m:r>
                          <m:r>
                            <a:rPr lang="pt-BR" i="1">
                              <a:latin typeface="Cambria Math"/>
                            </a:rPr>
                            <m:t>𝑃𝑊𝑀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_</m:t>
                              </m:r>
                              <m:r>
                                <a:rPr lang="pt-BR" i="1">
                                  <a:latin typeface="Cambria Math"/>
                                </a:rPr>
                                <m:t>𝑃𝑊𝑀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85315"/>
                <a:ext cx="8161850" cy="6182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683568" y="3389974"/>
                <a:ext cx="7416824" cy="568041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pt-BR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i="1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3</m:t>
                            </m:r>
                            <m:r>
                              <a:rPr lang="pt-B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  <m:r>
                          <a:rPr lang="pt-BR" i="1">
                            <a:latin typeface="Cambria Math"/>
                          </a:rPr>
                          <m:t>_</m:t>
                        </m:r>
                        <m:r>
                          <a:rPr lang="pt-BR" i="1">
                            <a:latin typeface="Cambria Math"/>
                          </a:rPr>
                          <m:t>𝑃𝑊𝑀</m:t>
                        </m:r>
                      </m:sub>
                    </m:sSub>
                  </m:oMath>
                </a14:m>
                <a:r>
                  <a:rPr lang="pt-BR" i="1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𝑏</m:t>
                            </m:r>
                            <m:r>
                              <a:rPr lang="pt-BR" i="1">
                                <a:latin typeface="Cambria Math"/>
                              </a:rPr>
                              <m:t>_</m:t>
                            </m:r>
                            <m:r>
                              <a:rPr lang="pt-BR" i="1">
                                <a:latin typeface="Cambria Math"/>
                              </a:rPr>
                              <m:t>𝑃𝑊𝑀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𝑐</m:t>
                            </m:r>
                            <m:r>
                              <a:rPr lang="pt-BR" i="1">
                                <a:latin typeface="Cambria Math"/>
                              </a:rPr>
                              <m:t>_</m:t>
                            </m:r>
                            <m:r>
                              <a:rPr lang="pt-BR" i="1">
                                <a:latin typeface="Cambria Math"/>
                              </a:rPr>
                              <m:t>𝑃𝑊𝑀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i="1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pt-BR" i="1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389974"/>
                <a:ext cx="7416824" cy="5680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luxograma: Documento 1"/>
          <p:cNvSpPr/>
          <p:nvPr/>
        </p:nvSpPr>
        <p:spPr>
          <a:xfrm>
            <a:off x="917594" y="5021427"/>
            <a:ext cx="7308812" cy="936104"/>
          </a:xfrm>
          <a:prstGeom prst="flowChartDocumen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b="1" dirty="0">
                <a:solidFill>
                  <a:schemeClr val="bg1"/>
                </a:solidFill>
              </a:rPr>
              <a:t>Utilizar o mesmo procedimento nas outras fases do conversor.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4139952" y="2780928"/>
            <a:ext cx="396044" cy="504056"/>
          </a:xfrm>
          <a:prstGeom prst="downArrow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7375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Modelo matemático de um retificador controlado</a:t>
            </a:r>
            <a:endParaRPr lang="pt-BR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71500" y="1792302"/>
                <a:ext cx="9036496" cy="1749710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𝑃𝑊𝑀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𝑃𝑊𝑀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_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𝑃𝑊𝑀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0" y="1792302"/>
                <a:ext cx="9036496" cy="17497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 para cima e para baixo 2"/>
          <p:cNvSpPr/>
          <p:nvPr/>
        </p:nvSpPr>
        <p:spPr>
          <a:xfrm>
            <a:off x="6192180" y="3659258"/>
            <a:ext cx="468052" cy="12677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076056" y="5072531"/>
                <a:ext cx="3756028" cy="618246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𝑑</m:t>
                          </m:r>
                          <m:r>
                            <a:rPr lang="pt-BR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𝑨𝒙</m:t>
                      </m:r>
                      <m:r>
                        <a:rPr lang="pt-B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𝒖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</m:t>
                      </m:r>
                      <m:r>
                        <a:rPr lang="pt-BR" i="1">
                          <a:latin typeface="Cambria Math"/>
                        </a:rPr>
                        <m:t>𝑨𝒙</m:t>
                      </m:r>
                      <m:r>
                        <a:rPr lang="pt-BR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𝑩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𝑭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𝒖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072531"/>
                <a:ext cx="3756028" cy="6182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uxograma: Vários documentos 4"/>
              <p:cNvSpPr/>
              <p:nvPr/>
            </p:nvSpPr>
            <p:spPr>
              <a:xfrm>
                <a:off x="827584" y="4293153"/>
                <a:ext cx="3744416" cy="1836205"/>
              </a:xfrm>
              <a:prstGeom prst="flowChartMultidocument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pt-BR" b="1" dirty="0">
                    <a:solidFill>
                      <a:schemeClr val="bg1"/>
                    </a:solidFill>
                  </a:rPr>
                  <a:t> - é o vetor de estados;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FF0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pt-BR" b="1" dirty="0">
                    <a:solidFill>
                      <a:srgbClr val="FFFF00"/>
                    </a:solidFill>
                  </a:rPr>
                  <a:t> - é o vetor de </a:t>
                </a:r>
                <a:r>
                  <a:rPr lang="pt-BR" b="1" dirty="0" smtClean="0">
                    <a:solidFill>
                      <a:srgbClr val="FFFF00"/>
                    </a:solidFill>
                  </a:rPr>
                  <a:t>controle;</a:t>
                </a:r>
                <a:endParaRPr lang="pt-BR" b="1" dirty="0">
                  <a:solidFill>
                    <a:srgbClr val="FFFF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bg1"/>
                        </a:solidFill>
                        <a:latin typeface="Cambria Math"/>
                      </a:rPr>
                      <m:t>𝒘</m:t>
                    </m:r>
                  </m:oMath>
                </a14:m>
                <a:r>
                  <a:rPr lang="pt-BR" b="1" dirty="0">
                    <a:solidFill>
                      <a:schemeClr val="bg1"/>
                    </a:solidFill>
                  </a:rPr>
                  <a:t> - é o vetor de </a:t>
                </a:r>
                <a:r>
                  <a:rPr lang="pt-BR" b="1" dirty="0" smtClean="0">
                    <a:solidFill>
                      <a:schemeClr val="bg1"/>
                    </a:solidFill>
                  </a:rPr>
                  <a:t>distúrbios.</a:t>
                </a:r>
                <a:endParaRPr lang="pt-B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Fluxograma: Vários documento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293153"/>
                <a:ext cx="3744416" cy="1836205"/>
              </a:xfrm>
              <a:prstGeom prst="flowChartMultidocument">
                <a:avLst/>
              </a:prstGeom>
              <a:blipFill rotWithShape="0">
                <a:blip r:embed="rId5"/>
                <a:stretch>
                  <a:fillRect l="-809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810572" y="3380235"/>
                <a:ext cx="2297424" cy="618246"/>
              </a:xfrm>
              <a:prstGeom prst="rect">
                <a:avLst/>
              </a:prstGeom>
              <a:solidFill>
                <a:schemeClr val="bg1"/>
              </a:solid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/>
                            </a:rPr>
                            <m:t>𝑑</m:t>
                          </m:r>
                          <m:r>
                            <a:rPr lang="pt-BR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pt-BR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>
                          <a:latin typeface="Cambria Math"/>
                        </a:rPr>
                        <m:t>=</m:t>
                      </m:r>
                      <m:r>
                        <a:rPr lang="pt-BR">
                          <a:latin typeface="Cambria Math"/>
                        </a:rPr>
                        <m:t>𝑨𝒙</m:t>
                      </m:r>
                      <m:r>
                        <a:rPr lang="pt-BR">
                          <a:latin typeface="Cambria Math"/>
                        </a:rPr>
                        <m:t>+</m:t>
                      </m:r>
                      <m:r>
                        <a:rPr lang="pt-BR">
                          <a:latin typeface="Cambria Math"/>
                        </a:rPr>
                        <m:t>𝑩𝒖</m:t>
                      </m:r>
                      <m:r>
                        <a:rPr lang="pt-BR">
                          <a:latin typeface="Cambria Math"/>
                        </a:rPr>
                        <m:t>+</m:t>
                      </m:r>
                      <m:r>
                        <a:rPr lang="pt-BR">
                          <a:latin typeface="Cambria Math"/>
                        </a:rPr>
                        <m:t>𝑭𝒘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572" y="3380235"/>
                <a:ext cx="2297424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4976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Modelo matemático de um retificador controlado</a:t>
            </a:r>
            <a:endParaRPr lang="pt-BR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454754" y="2780356"/>
                <a:ext cx="2198487" cy="1112805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𝑃𝑊𝑀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ba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𝑃𝑊𝑀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ba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_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𝑃𝑊𝑀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pt-BR" i="1">
                              <a:latin typeface="Cambria Math"/>
                            </a:rPr>
                            <m:t>𝑜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54" y="2780356"/>
                <a:ext cx="2198487" cy="11128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72008" y="4631618"/>
                <a:ext cx="9036496" cy="1749710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_</m:t>
                                    </m:r>
                                    <m:r>
                                      <a:rPr lang="pt-BR" i="1">
                                        <a:latin typeface="Cambria Math"/>
                                      </a:rPr>
                                      <m:t>𝑃𝑊𝑀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_</m:t>
                                        </m:r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𝑃𝑊𝑀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_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/>
                                          </a:rPr>
                                          <m:t>𝑃𝑊𝑀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4631618"/>
                <a:ext cx="9036496" cy="17497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baixo 8"/>
          <p:cNvSpPr/>
          <p:nvPr/>
        </p:nvSpPr>
        <p:spPr>
          <a:xfrm>
            <a:off x="4427984" y="4026704"/>
            <a:ext cx="252028" cy="471371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0" y="1429693"/>
                <a:ext cx="9144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pt-BR" b="1" dirty="0" smtClean="0"/>
                  <a:t>O </a:t>
                </a:r>
                <a:r>
                  <a:rPr lang="pt-BR" b="1" dirty="0"/>
                  <a:t>modelo do conversor </a:t>
                </a:r>
                <a:r>
                  <a:rPr lang="pt-BR" b="1" dirty="0" smtClean="0"/>
                  <a:t>considerado possui </a:t>
                </a:r>
                <a:r>
                  <a:rPr lang="pt-BR" b="1" dirty="0" smtClean="0">
                    <a:solidFill>
                      <a:srgbClr val="C00000"/>
                    </a:solidFill>
                  </a:rPr>
                  <a:t>tensão </a:t>
                </a:r>
                <a:r>
                  <a:rPr lang="pt-BR" b="1" dirty="0">
                    <a:solidFill>
                      <a:srgbClr val="C00000"/>
                    </a:solidFill>
                  </a:rPr>
                  <a:t>de saída é constante e </a:t>
                </a:r>
                <a:r>
                  <a:rPr lang="pt-BR" b="1" dirty="0" smtClean="0">
                    <a:solidFill>
                      <a:srgbClr val="C00000"/>
                    </a:solidFill>
                  </a:rPr>
                  <a:t>é igual a  valor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r>
                          <a:rPr lang="pt-BR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pt-BR" b="1" dirty="0"/>
                  <a:t>.</a:t>
                </a:r>
              </a:p>
              <a:p>
                <a:pPr marL="285750" indent="-285750" algn="just">
                  <a:buFont typeface="Wingdings" pitchFamily="2" charset="2"/>
                  <a:buChar char="Ø"/>
                </a:pPr>
                <a:r>
                  <a:rPr lang="pt-BR" b="1" dirty="0" smtClean="0">
                    <a:solidFill>
                      <a:schemeClr val="bg2"/>
                    </a:solidFill>
                  </a:rPr>
                  <a:t>Para o </a:t>
                </a:r>
                <a:r>
                  <a:rPr lang="pt-BR" b="1" dirty="0">
                    <a:solidFill>
                      <a:schemeClr val="bg2"/>
                    </a:solidFill>
                  </a:rPr>
                  <a:t>modelo médio em um período </a:t>
                </a:r>
                <a:r>
                  <a:rPr lang="pt-BR" b="1" dirty="0" smtClean="0">
                    <a:solidFill>
                      <a:schemeClr val="bg2"/>
                    </a:solidFill>
                  </a:rPr>
                  <a:t>de chaveamento, </a:t>
                </a:r>
                <a:r>
                  <a:rPr lang="pt-BR" b="1" dirty="0">
                    <a:solidFill>
                      <a:schemeClr val="bg2"/>
                    </a:solidFill>
                  </a:rPr>
                  <a:t>será considerado que a tensão média em cada braço </a:t>
                </a:r>
                <a:r>
                  <a:rPr lang="pt-BR" b="1" dirty="0" smtClean="0">
                    <a:solidFill>
                      <a:schemeClr val="bg2"/>
                    </a:solidFill>
                  </a:rPr>
                  <a:t>do retificador </a:t>
                </a:r>
                <a:r>
                  <a:rPr lang="pt-BR" b="1" dirty="0">
                    <a:solidFill>
                      <a:schemeClr val="bg2"/>
                    </a:solidFill>
                  </a:rPr>
                  <a:t>é dada por (modelo médio dos interruptores</a:t>
                </a:r>
                <a:r>
                  <a:rPr lang="pt-BR" b="1" dirty="0" smtClean="0">
                    <a:solidFill>
                      <a:schemeClr val="bg2"/>
                    </a:solidFill>
                  </a:rPr>
                  <a:t>).</a:t>
                </a:r>
                <a:endParaRPr lang="pt-BR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29693"/>
                <a:ext cx="9144000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400" t="-2479" r="-533" b="-57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001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Modelo matemático de um retificador controlado</a:t>
            </a:r>
            <a:endParaRPr lang="pt-BR" sz="40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431540" y="2084315"/>
                <a:ext cx="8601777" cy="1749710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 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𝑏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=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i="1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40" y="2084315"/>
                <a:ext cx="8601777" cy="174971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para baixo 8"/>
          <p:cNvSpPr/>
          <p:nvPr/>
        </p:nvSpPr>
        <p:spPr>
          <a:xfrm>
            <a:off x="4139952" y="4257092"/>
            <a:ext cx="999779" cy="903755"/>
          </a:xfrm>
          <a:prstGeom prst="down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468961" y="5553236"/>
                <a:ext cx="2297424" cy="618246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defPPr>
                  <a:defRPr lang="pt-BR"/>
                </a:defPPr>
                <a:lvl1pPr>
                  <a:defRPr i="1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>
                              <a:latin typeface="Cambria Math"/>
                            </a:rPr>
                            <m:t>𝑑</m:t>
                          </m:r>
                          <m:r>
                            <a:rPr lang="pt-BR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pt-BR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pt-BR">
                          <a:latin typeface="Cambria Math"/>
                        </a:rPr>
                        <m:t>=</m:t>
                      </m:r>
                      <m:r>
                        <a:rPr lang="pt-BR">
                          <a:latin typeface="Cambria Math"/>
                        </a:rPr>
                        <m:t>𝑨𝒙</m:t>
                      </m:r>
                      <m:r>
                        <a:rPr lang="pt-BR">
                          <a:latin typeface="Cambria Math"/>
                        </a:rPr>
                        <m:t>+</m:t>
                      </m:r>
                      <m:r>
                        <a:rPr lang="pt-BR">
                          <a:latin typeface="Cambria Math"/>
                        </a:rPr>
                        <m:t>𝑩</m:t>
                      </m:r>
                      <m:r>
                        <a:rPr lang="pt-BR" b="1" i="1" smtClean="0">
                          <a:latin typeface="Cambria Math"/>
                        </a:rPr>
                        <m:t>𝒅</m:t>
                      </m:r>
                      <m:r>
                        <a:rPr lang="pt-BR">
                          <a:latin typeface="Cambria Math"/>
                        </a:rPr>
                        <m:t>+</m:t>
                      </m:r>
                      <m:r>
                        <a:rPr lang="pt-BR">
                          <a:latin typeface="Cambria Math"/>
                        </a:rPr>
                        <m:t>𝑭𝒘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961" y="5553236"/>
                <a:ext cx="2297424" cy="6182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29117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 dirty="0" smtClean="0"/>
              <a:t>Aplicar a transformada de Laplace</a:t>
            </a:r>
            <a:endParaRPr lang="pt-BR" altLang="pt-B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90258" y="2095473"/>
                <a:ext cx="8622958" cy="369332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i="1"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>
                          <a:latin typeface="Cambria Math"/>
                        </a:rPr>
                        <m:t>(</m:t>
                      </m:r>
                      <m:r>
                        <a:rPr lang="pt-BR">
                          <a:latin typeface="Cambria Math"/>
                        </a:rPr>
                        <m:t>𝑠</m:t>
                      </m:r>
                      <m:r>
                        <a:rPr lang="pt-BR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58" y="2095473"/>
                <a:ext cx="862295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5797"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255894" y="3068960"/>
            <a:ext cx="8555200" cy="3484132"/>
            <a:chOff x="395536" y="2607760"/>
            <a:chExt cx="8555200" cy="3484132"/>
          </a:xfrm>
        </p:grpSpPr>
        <p:grpSp>
          <p:nvGrpSpPr>
            <p:cNvPr id="10" name="Grupo 9"/>
            <p:cNvGrpSpPr/>
            <p:nvPr/>
          </p:nvGrpSpPr>
          <p:grpSpPr>
            <a:xfrm>
              <a:off x="395536" y="2607760"/>
              <a:ext cx="8555200" cy="3484132"/>
              <a:chOff x="646814" y="2907396"/>
              <a:chExt cx="8555200" cy="34841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tângulo 1"/>
                  <p:cNvSpPr/>
                  <p:nvPr/>
                </p:nvSpPr>
                <p:spPr>
                  <a:xfrm>
                    <a:off x="6226783" y="3906344"/>
                    <a:ext cx="1404156" cy="864096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" name="Retângulo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6783" y="3906344"/>
                    <a:ext cx="1404156" cy="86409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tângulo 5"/>
                  <p:cNvSpPr/>
                  <p:nvPr/>
                </p:nvSpPr>
                <p:spPr>
                  <a:xfrm>
                    <a:off x="6533711" y="4159280"/>
                    <a:ext cx="79977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" name="Retângulo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3711" y="4159280"/>
                    <a:ext cx="799771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tângulo 11"/>
                  <p:cNvSpPr/>
                  <p:nvPr/>
                </p:nvSpPr>
                <p:spPr>
                  <a:xfrm>
                    <a:off x="4390579" y="3907252"/>
                    <a:ext cx="1404156" cy="864096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𝑃𝑊𝑀</m:t>
                          </m:r>
                        </m:oMath>
                      </m:oMathPara>
                    </a14:m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tângulo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0579" y="3907252"/>
                    <a:ext cx="1404156" cy="86409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tângulo 13"/>
                  <p:cNvSpPr/>
                  <p:nvPr/>
                </p:nvSpPr>
                <p:spPr>
                  <a:xfrm>
                    <a:off x="2554375" y="3907252"/>
                    <a:ext cx="1404156" cy="864096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𝑃𝐼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tâ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4375" y="3907252"/>
                    <a:ext cx="1404156" cy="8640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tângulo 14"/>
                  <p:cNvSpPr/>
                  <p:nvPr/>
                </p:nvSpPr>
                <p:spPr>
                  <a:xfrm>
                    <a:off x="4363152" y="5527432"/>
                    <a:ext cx="1404156" cy="864096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tângulo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63152" y="5527432"/>
                    <a:ext cx="1404156" cy="864096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Conector de seta reta 8"/>
              <p:cNvCxnSpPr/>
              <p:nvPr/>
            </p:nvCxnSpPr>
            <p:spPr>
              <a:xfrm>
                <a:off x="3959932" y="4339300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>
                <a:off x="5794735" y="4339300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/>
              <p:nvPr/>
            </p:nvCxnSpPr>
            <p:spPr>
              <a:xfrm flipH="1">
                <a:off x="5794737" y="5959480"/>
                <a:ext cx="32057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0"/>
              <p:cNvCxnSpPr/>
              <p:nvPr/>
            </p:nvCxnSpPr>
            <p:spPr>
              <a:xfrm flipH="1" flipV="1">
                <a:off x="1851590" y="5949294"/>
                <a:ext cx="2511562" cy="10186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Elipse 16"/>
              <p:cNvSpPr/>
              <p:nvPr/>
            </p:nvSpPr>
            <p:spPr>
              <a:xfrm>
                <a:off x="1581560" y="4172538"/>
                <a:ext cx="540060" cy="36933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4" name="Conector de seta reta 23"/>
              <p:cNvCxnSpPr/>
              <p:nvPr/>
            </p:nvCxnSpPr>
            <p:spPr>
              <a:xfrm>
                <a:off x="2122327" y="4357204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ector de seta reta 24"/>
              <p:cNvCxnSpPr/>
              <p:nvPr/>
            </p:nvCxnSpPr>
            <p:spPr>
              <a:xfrm flipV="1">
                <a:off x="9035095" y="4333299"/>
                <a:ext cx="1" cy="1621088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ector de seta reta 26"/>
              <p:cNvCxnSpPr/>
              <p:nvPr/>
            </p:nvCxnSpPr>
            <p:spPr>
              <a:xfrm>
                <a:off x="8603047" y="4349826"/>
                <a:ext cx="432048" cy="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ector de seta reta 30"/>
              <p:cNvCxnSpPr/>
              <p:nvPr/>
            </p:nvCxnSpPr>
            <p:spPr>
              <a:xfrm flipV="1">
                <a:off x="1851590" y="4554416"/>
                <a:ext cx="0" cy="13948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ector de seta reta 33"/>
              <p:cNvCxnSpPr/>
              <p:nvPr/>
            </p:nvCxnSpPr>
            <p:spPr>
              <a:xfrm>
                <a:off x="1149512" y="4357204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tângulo 29"/>
                  <p:cNvSpPr/>
                  <p:nvPr/>
                </p:nvSpPr>
                <p:spPr>
                  <a:xfrm>
                    <a:off x="646814" y="3956158"/>
                    <a:ext cx="63357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Retângulo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814" y="3956158"/>
                    <a:ext cx="633571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CaixaDeTexto 31"/>
              <p:cNvSpPr txBox="1"/>
              <p:nvPr/>
            </p:nvSpPr>
            <p:spPr>
              <a:xfrm>
                <a:off x="8352420" y="3771492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1509552" y="4586682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-</a:t>
                </a:r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tângulo 34"/>
                  <p:cNvSpPr/>
                  <p:nvPr/>
                </p:nvSpPr>
                <p:spPr>
                  <a:xfrm>
                    <a:off x="5833915" y="3884150"/>
                    <a:ext cx="389145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5" name="Retângulo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915" y="3884150"/>
                    <a:ext cx="389145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Elipse 25"/>
              <p:cNvSpPr/>
              <p:nvPr/>
            </p:nvSpPr>
            <p:spPr>
              <a:xfrm>
                <a:off x="8062987" y="4174815"/>
                <a:ext cx="540060" cy="36933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8" name="Conector de seta reta 27"/>
              <p:cNvCxnSpPr/>
              <p:nvPr/>
            </p:nvCxnSpPr>
            <p:spPr>
              <a:xfrm>
                <a:off x="7630939" y="4343946"/>
                <a:ext cx="43204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ector de seta reta 28"/>
              <p:cNvCxnSpPr/>
              <p:nvPr/>
            </p:nvCxnSpPr>
            <p:spPr>
              <a:xfrm>
                <a:off x="8333017" y="3320988"/>
                <a:ext cx="0" cy="8382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CaixaDeTexto 37"/>
              <p:cNvSpPr txBox="1"/>
              <p:nvPr/>
            </p:nvSpPr>
            <p:spPr>
              <a:xfrm>
                <a:off x="7848364" y="3969060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p:sp>
            <p:nvSpPr>
              <p:cNvPr id="39" name="CaixaDeTexto 38"/>
              <p:cNvSpPr txBox="1"/>
              <p:nvPr/>
            </p:nvSpPr>
            <p:spPr>
              <a:xfrm>
                <a:off x="1365202" y="4023520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p:cxnSp>
            <p:nvCxnSpPr>
              <p:cNvPr id="40" name="Conector de seta reta 39"/>
              <p:cNvCxnSpPr/>
              <p:nvPr/>
            </p:nvCxnSpPr>
            <p:spPr>
              <a:xfrm>
                <a:off x="7900969" y="3320988"/>
                <a:ext cx="432048" cy="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tângulo 40"/>
                  <p:cNvSpPr/>
                  <p:nvPr/>
                </p:nvSpPr>
                <p:spPr>
                  <a:xfrm>
                    <a:off x="6496813" y="2907396"/>
                    <a:ext cx="1404156" cy="864096"/>
                  </a:xfrm>
                  <a:prstGeom prst="rect">
                    <a:avLst/>
                  </a:prstGeom>
                  <a:solidFill>
                    <a:schemeClr val="accent3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1" name="Retângulo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96813" y="2907396"/>
                    <a:ext cx="1404156" cy="864096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tângulo 41"/>
                  <p:cNvSpPr/>
                  <p:nvPr/>
                </p:nvSpPr>
                <p:spPr>
                  <a:xfrm>
                    <a:off x="6803741" y="3160332"/>
                    <a:ext cx="79977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42" name="Retângulo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3741" y="3160332"/>
                    <a:ext cx="799771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tângulo 6"/>
                  <p:cNvSpPr/>
                  <p:nvPr/>
                </p:nvSpPr>
                <p:spPr>
                  <a:xfrm>
                    <a:off x="8568444" y="3969060"/>
                    <a:ext cx="63357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7" name="Retângulo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68444" y="3969060"/>
                    <a:ext cx="633570" cy="3693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3" name="Conector de seta reta 42"/>
            <p:cNvCxnSpPr/>
            <p:nvPr/>
          </p:nvCxnSpPr>
          <p:spPr>
            <a:xfrm>
              <a:off x="5813487" y="3039808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tângulo 10"/>
                <p:cNvSpPr/>
                <p:nvPr/>
              </p:nvSpPr>
              <p:spPr>
                <a:xfrm>
                  <a:off x="5466802" y="2636912"/>
                  <a:ext cx="6850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>
                            <a:latin typeface="Cambria Math"/>
                          </a:rPr>
                          <m:t>(</m:t>
                        </m:r>
                        <m:r>
                          <a:rPr lang="pt-BR">
                            <a:latin typeface="Cambria Math"/>
                          </a:rPr>
                          <m:t>𝑠</m:t>
                        </m:r>
                        <m:r>
                          <a:rPr lang="pt-BR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802" y="2636912"/>
                  <a:ext cx="68505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9031318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 dirty="0"/>
              <a:t>Exemplo</a:t>
            </a:r>
            <a:endParaRPr lang="pt-BR" alt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170080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Estrutura de controle em cascata para a corrente do indutor e tensão do capacitor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259632" y="5913276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uxograma: Fita perfurada 7"/>
              <p:cNvSpPr/>
              <p:nvPr/>
            </p:nvSpPr>
            <p:spPr>
              <a:xfrm>
                <a:off x="179512" y="3465004"/>
                <a:ext cx="8712968" cy="1872208"/>
              </a:xfrm>
              <a:prstGeom prst="flowChartPunchedTape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dirty="0" smtClean="0"/>
                  <a:t>Isolar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pt-BR" sz="2800" i="1">
                        <a:latin typeface="Cambria Math"/>
                      </a:rPr>
                      <m:t>(</m:t>
                    </m:r>
                    <m:r>
                      <a:rPr lang="pt-BR" sz="2800" i="1">
                        <a:latin typeface="Cambria Math"/>
                      </a:rPr>
                      <m:t>𝑠</m:t>
                    </m:r>
                    <m:r>
                      <a:rPr lang="pt-BR" sz="2800" i="1">
                        <a:latin typeface="Cambria Math"/>
                      </a:rPr>
                      <m:t>)</m:t>
                    </m:r>
                  </m:oMath>
                </a14:m>
                <a:r>
                  <a:rPr lang="pt-BR" sz="2800" dirty="0"/>
                  <a:t> como função de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800" i="1">
                        <a:latin typeface="Cambria Math"/>
                      </a:rPr>
                      <m:t>(</m:t>
                    </m:r>
                    <m:r>
                      <a:rPr lang="pt-BR" sz="2800" i="1">
                        <a:latin typeface="Cambria Math"/>
                      </a:rPr>
                      <m:t>𝑠</m:t>
                    </m:r>
                    <m:r>
                      <a:rPr lang="pt-BR" sz="28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pt-BR" sz="2800" dirty="0"/>
                      <m:t> </m:t>
                    </m:r>
                  </m:oMath>
                </a14:m>
                <a:r>
                  <a:rPr lang="pt-BR" sz="2800" dirty="0"/>
                  <a:t>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800" i="1">
                        <a:latin typeface="Cambria Math"/>
                      </a:rPr>
                      <m:t>(</m:t>
                    </m:r>
                    <m:r>
                      <a:rPr lang="pt-BR" sz="2800" i="1">
                        <a:latin typeface="Cambria Math"/>
                      </a:rPr>
                      <m:t>𝑠</m:t>
                    </m:r>
                    <m:r>
                      <a:rPr lang="pt-BR" sz="28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pt-BR" sz="2800" dirty="0"/>
                      <m:t> </m:t>
                    </m:r>
                  </m:oMath>
                </a14:m>
                <a:r>
                  <a:rPr lang="pt-BR" sz="2800" dirty="0"/>
                  <a:t>como função de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Fluxograma: Fita perfurada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65004"/>
                <a:ext cx="8712968" cy="1872208"/>
              </a:xfrm>
              <a:prstGeom prst="flowChartPunchedTap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4132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 dirty="0"/>
              <a:t>Exemplo</a:t>
            </a:r>
            <a:endParaRPr lang="pt-BR" altLang="pt-B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60521" y="1412875"/>
                <a:ext cx="8622958" cy="369332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i="1"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>
                              <a:latin typeface="Cambria Math"/>
                            </a:rPr>
                            <m:t>𝑖</m:t>
                          </m:r>
                        </m:e>
                      </m:acc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>
                          <a:latin typeface="Cambria Math"/>
                        </a:rPr>
                        <m:t>(</m:t>
                      </m:r>
                      <m:r>
                        <a:rPr lang="pt-BR">
                          <a:latin typeface="Cambria Math"/>
                        </a:rPr>
                        <m:t>𝑠</m:t>
                      </m:r>
                      <m:r>
                        <a:rPr lang="pt-BR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21" y="1412875"/>
                <a:ext cx="862295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5797"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aixaDeTexto 112"/>
              <p:cNvSpPr txBox="1"/>
              <p:nvPr/>
            </p:nvSpPr>
            <p:spPr>
              <a:xfrm>
                <a:off x="218749" y="2132856"/>
                <a:ext cx="8622958" cy="369332"/>
              </a:xfrm>
              <a:prstGeom prst="rect">
                <a:avLst/>
              </a:prstGeom>
              <a:noFill/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square" rtlCol="0">
                <a:spAutoFit/>
              </a:bodyPr>
              <a:lstStyle>
                <a:defPPr>
                  <a:defRPr lang="pt-BR"/>
                </a:defPPr>
                <a:lvl1pPr>
                  <a:defRPr i="1">
                    <a:latin typeface="Cambria Math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pt-BR">
                          <a:latin typeface="Cambria Math"/>
                        </a:rPr>
                        <m:t>(</m:t>
                      </m:r>
                      <m:r>
                        <a:rPr lang="pt-BR">
                          <a:latin typeface="Cambria Math"/>
                        </a:rPr>
                        <m:t>𝑠</m:t>
                      </m:r>
                      <m:r>
                        <a:rPr lang="pt-BR"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BR">
                          <a:latin typeface="Cambria Math"/>
                        </a:rPr>
                        <m:t>(</m:t>
                      </m:r>
                      <m:r>
                        <a:rPr lang="pt-BR">
                          <a:latin typeface="Cambria Math"/>
                        </a:rPr>
                        <m:t>𝑠</m:t>
                      </m:r>
                      <m:r>
                        <a:rPr lang="pt-BR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3" name="CaixaDeTexto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49" y="2132856"/>
                <a:ext cx="862295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5797"/>
                </a:stretch>
              </a:blipFill>
              <a:ln w="57150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upo 117"/>
          <p:cNvGrpSpPr/>
          <p:nvPr/>
        </p:nvGrpSpPr>
        <p:grpSpPr>
          <a:xfrm>
            <a:off x="118169" y="3099339"/>
            <a:ext cx="8882323" cy="2525905"/>
            <a:chOff x="118169" y="2667291"/>
            <a:chExt cx="8882323" cy="2525905"/>
          </a:xfrm>
        </p:grpSpPr>
        <p:grpSp>
          <p:nvGrpSpPr>
            <p:cNvPr id="111" name="Grupo 110"/>
            <p:cNvGrpSpPr/>
            <p:nvPr/>
          </p:nvGrpSpPr>
          <p:grpSpPr>
            <a:xfrm>
              <a:off x="118169" y="2667291"/>
              <a:ext cx="8882323" cy="2525905"/>
              <a:chOff x="79063" y="2240868"/>
              <a:chExt cx="10394949" cy="27218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tângulo 1"/>
                  <p:cNvSpPr/>
                  <p:nvPr/>
                </p:nvSpPr>
                <p:spPr>
                  <a:xfrm>
                    <a:off x="5988292" y="3297121"/>
                    <a:ext cx="901585" cy="3919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2" name="Retângulo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8292" y="3297121"/>
                    <a:ext cx="901585" cy="39197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tângulo 5"/>
                  <p:cNvSpPr/>
                  <p:nvPr/>
                </p:nvSpPr>
                <p:spPr>
                  <a:xfrm>
                    <a:off x="5988291" y="3303583"/>
                    <a:ext cx="90158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" name="Retângulo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8291" y="3303583"/>
                    <a:ext cx="901585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6349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tângulo 11"/>
                  <p:cNvSpPr/>
                  <p:nvPr/>
                </p:nvSpPr>
                <p:spPr>
                  <a:xfrm>
                    <a:off x="4809298" y="3297533"/>
                    <a:ext cx="901585" cy="3919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𝑃𝑊𝑀</m:t>
                          </m:r>
                        </m:oMath>
                      </m:oMathPara>
                    </a14:m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tângulo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9298" y="3297533"/>
                    <a:ext cx="901585" cy="39197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Retângulo 13"/>
                  <p:cNvSpPr/>
                  <p:nvPr/>
                </p:nvSpPr>
                <p:spPr>
                  <a:xfrm>
                    <a:off x="3630303" y="3297533"/>
                    <a:ext cx="901585" cy="3919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𝑃𝐼</m:t>
                          </m:r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Retângulo 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0303" y="3297533"/>
                    <a:ext cx="901585" cy="391977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25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tângulo 14"/>
                  <p:cNvSpPr/>
                  <p:nvPr/>
                </p:nvSpPr>
                <p:spPr>
                  <a:xfrm>
                    <a:off x="4791687" y="4032489"/>
                    <a:ext cx="901585" cy="3919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′_</m:t>
                          </m:r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Retângulo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1687" y="4032489"/>
                    <a:ext cx="901585" cy="391977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l="-8462" r="-4615" b="-1093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Conector de seta reta 8"/>
              <p:cNvCxnSpPr/>
              <p:nvPr/>
            </p:nvCxnSpPr>
            <p:spPr>
              <a:xfrm>
                <a:off x="4514277" y="3493521"/>
                <a:ext cx="27741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ector de seta reta 17"/>
              <p:cNvCxnSpPr/>
              <p:nvPr/>
            </p:nvCxnSpPr>
            <p:spPr>
              <a:xfrm>
                <a:off x="5710881" y="3493521"/>
                <a:ext cx="27741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ector de seta reta 18"/>
              <p:cNvCxnSpPr/>
              <p:nvPr/>
            </p:nvCxnSpPr>
            <p:spPr>
              <a:xfrm flipH="1">
                <a:off x="5693272" y="4223857"/>
                <a:ext cx="2169945" cy="462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ector de seta reta 20"/>
              <p:cNvCxnSpPr/>
              <p:nvPr/>
            </p:nvCxnSpPr>
            <p:spPr>
              <a:xfrm flipH="1" flipV="1">
                <a:off x="3179058" y="4223857"/>
                <a:ext cx="1612629" cy="462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Elipse 16"/>
              <p:cNvSpPr/>
              <p:nvPr/>
            </p:nvSpPr>
            <p:spPr>
              <a:xfrm>
                <a:off x="3005677" y="3417873"/>
                <a:ext cx="346763" cy="16753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4" name="Conector de seta reta 23"/>
              <p:cNvCxnSpPr/>
              <p:nvPr/>
            </p:nvCxnSpPr>
            <p:spPr>
              <a:xfrm>
                <a:off x="3352893" y="3501643"/>
                <a:ext cx="27741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ector de seta reta 24"/>
              <p:cNvCxnSpPr/>
              <p:nvPr/>
            </p:nvCxnSpPr>
            <p:spPr>
              <a:xfrm flipV="1">
                <a:off x="7861619" y="3508308"/>
                <a:ext cx="11713" cy="715513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ector de seta reta 30"/>
              <p:cNvCxnSpPr/>
              <p:nvPr/>
            </p:nvCxnSpPr>
            <p:spPr>
              <a:xfrm flipV="1">
                <a:off x="3179058" y="3591103"/>
                <a:ext cx="0" cy="6327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ector de seta reta 33"/>
              <p:cNvCxnSpPr>
                <a:stCxn id="38" idx="3"/>
              </p:cNvCxnSpPr>
              <p:nvPr/>
            </p:nvCxnSpPr>
            <p:spPr>
              <a:xfrm>
                <a:off x="2359739" y="3497502"/>
                <a:ext cx="645937" cy="414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tângulo 29"/>
                  <p:cNvSpPr/>
                  <p:nvPr/>
                </p:nvSpPr>
                <p:spPr>
                  <a:xfrm>
                    <a:off x="2403852" y="2867691"/>
                    <a:ext cx="654340" cy="39798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0" name="Retângulo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3852" y="2867691"/>
                    <a:ext cx="654340" cy="39798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CaixaDeTexto 31"/>
              <p:cNvSpPr txBox="1"/>
              <p:nvPr/>
            </p:nvSpPr>
            <p:spPr>
              <a:xfrm>
                <a:off x="7470220" y="3032956"/>
                <a:ext cx="392998" cy="16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2959442" y="3605740"/>
                <a:ext cx="392998" cy="16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-</a:t>
                </a:r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tângulo 34"/>
                  <p:cNvSpPr/>
                  <p:nvPr/>
                </p:nvSpPr>
                <p:spPr>
                  <a:xfrm>
                    <a:off x="5544108" y="2924944"/>
                    <a:ext cx="455415" cy="3979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35" name="Retângulo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44108" y="2924944"/>
                    <a:ext cx="455415" cy="39798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tângulo 37"/>
                  <p:cNvSpPr/>
                  <p:nvPr/>
                </p:nvSpPr>
                <p:spPr>
                  <a:xfrm>
                    <a:off x="1458156" y="3301514"/>
                    <a:ext cx="901585" cy="3919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𝑃𝐼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tângulo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8156" y="3301514"/>
                    <a:ext cx="901585" cy="391977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093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tângulo 38"/>
                  <p:cNvSpPr/>
                  <p:nvPr/>
                </p:nvSpPr>
                <p:spPr>
                  <a:xfrm>
                    <a:off x="4791687" y="4570785"/>
                    <a:ext cx="901585" cy="3919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′_</m:t>
                          </m:r>
                          <m:r>
                            <a:rPr lang="pt-BR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tângulo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1687" y="4570785"/>
                    <a:ext cx="901585" cy="391977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l="-11538" r="-7692" b="-1093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Conector de seta reta 42"/>
              <p:cNvCxnSpPr/>
              <p:nvPr/>
            </p:nvCxnSpPr>
            <p:spPr>
              <a:xfrm flipH="1" flipV="1">
                <a:off x="1005511" y="4766774"/>
                <a:ext cx="3779231" cy="924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ector de seta reta 44"/>
              <p:cNvCxnSpPr/>
              <p:nvPr/>
            </p:nvCxnSpPr>
            <p:spPr>
              <a:xfrm>
                <a:off x="232927" y="3501643"/>
                <a:ext cx="599203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Conector de seta reta 41"/>
              <p:cNvCxnSpPr/>
              <p:nvPr/>
            </p:nvCxnSpPr>
            <p:spPr>
              <a:xfrm flipH="1" flipV="1">
                <a:off x="5710881" y="4777962"/>
                <a:ext cx="4405735" cy="88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Conector de seta reta 45"/>
              <p:cNvCxnSpPr/>
              <p:nvPr/>
            </p:nvCxnSpPr>
            <p:spPr>
              <a:xfrm flipV="1">
                <a:off x="10116616" y="3515687"/>
                <a:ext cx="0" cy="1271145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Conector de seta reta 47"/>
              <p:cNvCxnSpPr/>
              <p:nvPr/>
            </p:nvCxnSpPr>
            <p:spPr>
              <a:xfrm flipV="1">
                <a:off x="1005511" y="3595724"/>
                <a:ext cx="0" cy="11710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tângulo 49"/>
                  <p:cNvSpPr/>
                  <p:nvPr/>
                </p:nvSpPr>
                <p:spPr>
                  <a:xfrm>
                    <a:off x="79063" y="2906489"/>
                    <a:ext cx="714791" cy="404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0" name="Retângulo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63" y="2906489"/>
                    <a:ext cx="714791" cy="40455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881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CaixaDeTexto 50"/>
              <p:cNvSpPr txBox="1"/>
              <p:nvPr/>
            </p:nvSpPr>
            <p:spPr>
              <a:xfrm>
                <a:off x="610263" y="3199805"/>
                <a:ext cx="392998" cy="16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p:sp>
            <p:nvSpPr>
              <p:cNvPr id="52" name="CaixaDeTexto 51"/>
              <p:cNvSpPr txBox="1"/>
              <p:nvPr/>
            </p:nvSpPr>
            <p:spPr>
              <a:xfrm>
                <a:off x="793854" y="3586995"/>
                <a:ext cx="392998" cy="16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-</a:t>
                </a:r>
                <a:endParaRPr lang="pt-BR" dirty="0"/>
              </a:p>
            </p:txBody>
          </p:sp>
          <p:sp>
            <p:nvSpPr>
              <p:cNvPr id="54" name="Elipse 53"/>
              <p:cNvSpPr/>
              <p:nvPr/>
            </p:nvSpPr>
            <p:spPr>
              <a:xfrm>
                <a:off x="832130" y="3417873"/>
                <a:ext cx="346763" cy="16753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5" name="Conector de seta reta 54"/>
              <p:cNvCxnSpPr/>
              <p:nvPr/>
            </p:nvCxnSpPr>
            <p:spPr>
              <a:xfrm>
                <a:off x="1180745" y="3501643"/>
                <a:ext cx="27741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Retângulo 57"/>
              <p:cNvSpPr/>
              <p:nvPr/>
            </p:nvSpPr>
            <p:spPr>
              <a:xfrm>
                <a:off x="8139939" y="3312320"/>
                <a:ext cx="901585" cy="3919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62" name="Conector de seta reta 61"/>
              <p:cNvCxnSpPr/>
              <p:nvPr/>
            </p:nvCxnSpPr>
            <p:spPr>
              <a:xfrm>
                <a:off x="7704347" y="3513579"/>
                <a:ext cx="432049" cy="21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tângulo 65"/>
                  <p:cNvSpPr/>
                  <p:nvPr/>
                </p:nvSpPr>
                <p:spPr>
                  <a:xfrm>
                    <a:off x="8139939" y="3320178"/>
                    <a:ext cx="896860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6" name="Retângulo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39939" y="3320178"/>
                    <a:ext cx="896860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r="-7143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8" name="Conector de seta reta 67"/>
              <p:cNvCxnSpPr/>
              <p:nvPr/>
            </p:nvCxnSpPr>
            <p:spPr>
              <a:xfrm>
                <a:off x="9758295" y="3522113"/>
                <a:ext cx="358322" cy="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5" name="Elipse 74"/>
              <p:cNvSpPr/>
              <p:nvPr/>
            </p:nvSpPr>
            <p:spPr>
              <a:xfrm>
                <a:off x="7357585" y="3429809"/>
                <a:ext cx="346763" cy="16753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6" name="Conector de seta reta 75"/>
              <p:cNvCxnSpPr>
                <a:endCxn id="75" idx="2"/>
              </p:cNvCxnSpPr>
              <p:nvPr/>
            </p:nvCxnSpPr>
            <p:spPr>
              <a:xfrm>
                <a:off x="6906942" y="3513571"/>
                <a:ext cx="450642" cy="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Conector de seta reta 81"/>
              <p:cNvCxnSpPr/>
              <p:nvPr/>
            </p:nvCxnSpPr>
            <p:spPr>
              <a:xfrm>
                <a:off x="7530965" y="2644376"/>
                <a:ext cx="0" cy="7854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tângulo 82"/>
                  <p:cNvSpPr/>
                  <p:nvPr/>
                </p:nvSpPr>
                <p:spPr>
                  <a:xfrm>
                    <a:off x="6004291" y="2456892"/>
                    <a:ext cx="901585" cy="3919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83" name="Retângulo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4291" y="2456892"/>
                    <a:ext cx="901585" cy="391977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4" name="Conector de seta reta 83"/>
              <p:cNvCxnSpPr/>
              <p:nvPr/>
            </p:nvCxnSpPr>
            <p:spPr>
              <a:xfrm>
                <a:off x="6906942" y="2644376"/>
                <a:ext cx="624023" cy="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tângulo 86"/>
                  <p:cNvSpPr/>
                  <p:nvPr/>
                </p:nvSpPr>
                <p:spPr>
                  <a:xfrm>
                    <a:off x="6004291" y="2468214"/>
                    <a:ext cx="90158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87" name="Retângulo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4291" y="2468214"/>
                    <a:ext cx="901585" cy="369332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r="-5556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8" name="CaixaDeTexto 87"/>
              <p:cNvSpPr txBox="1"/>
              <p:nvPr/>
            </p:nvSpPr>
            <p:spPr>
              <a:xfrm>
                <a:off x="7092280" y="3176972"/>
                <a:ext cx="392998" cy="16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p:sp>
            <p:nvSpPr>
              <p:cNvPr id="89" name="CaixaDeTexto 88"/>
              <p:cNvSpPr txBox="1"/>
              <p:nvPr/>
            </p:nvSpPr>
            <p:spPr>
              <a:xfrm>
                <a:off x="2810850" y="3176972"/>
                <a:ext cx="392998" cy="16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p:sp>
            <p:nvSpPr>
              <p:cNvPr id="96" name="CaixaDeTexto 95"/>
              <p:cNvSpPr txBox="1"/>
              <p:nvPr/>
            </p:nvSpPr>
            <p:spPr>
              <a:xfrm>
                <a:off x="9615606" y="3023927"/>
                <a:ext cx="392998" cy="16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p:sp>
            <p:nvSpPr>
              <p:cNvPr id="97" name="Elipse 96"/>
              <p:cNvSpPr/>
              <p:nvPr/>
            </p:nvSpPr>
            <p:spPr>
              <a:xfrm>
                <a:off x="9502970" y="3420780"/>
                <a:ext cx="346763" cy="167539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8" name="Conector de seta reta 97"/>
              <p:cNvCxnSpPr>
                <a:endCxn id="97" idx="2"/>
              </p:cNvCxnSpPr>
              <p:nvPr/>
            </p:nvCxnSpPr>
            <p:spPr>
              <a:xfrm>
                <a:off x="9052328" y="3504542"/>
                <a:ext cx="450642" cy="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Conector de seta reta 98"/>
              <p:cNvCxnSpPr/>
              <p:nvPr/>
            </p:nvCxnSpPr>
            <p:spPr>
              <a:xfrm>
                <a:off x="9676351" y="2635347"/>
                <a:ext cx="0" cy="78543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Conector de seta reta 99"/>
              <p:cNvCxnSpPr/>
              <p:nvPr/>
            </p:nvCxnSpPr>
            <p:spPr>
              <a:xfrm>
                <a:off x="9052328" y="2635347"/>
                <a:ext cx="624023" cy="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CaixaDeTexto 100"/>
              <p:cNvSpPr txBox="1"/>
              <p:nvPr/>
            </p:nvSpPr>
            <p:spPr>
              <a:xfrm>
                <a:off x="9237665" y="3167943"/>
                <a:ext cx="392998" cy="167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/>
                  <a:t>+</a:t>
                </a:r>
                <a:endParaRPr lang="pt-B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tângulo 102"/>
                  <p:cNvSpPr/>
                  <p:nvPr/>
                </p:nvSpPr>
                <p:spPr>
                  <a:xfrm>
                    <a:off x="8150743" y="2456892"/>
                    <a:ext cx="901585" cy="3919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03" name="Retângulo 10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0743" y="2456892"/>
                    <a:ext cx="901585" cy="391977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tângulo 103"/>
                  <p:cNvSpPr/>
                  <p:nvPr/>
                </p:nvSpPr>
                <p:spPr>
                  <a:xfrm>
                    <a:off x="8150743" y="2468214"/>
                    <a:ext cx="901585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𝐺</m:t>
                              </m:r>
                              <m:r>
                                <a:rPr lang="pt-BR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04" name="Retângulo 1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0743" y="2468214"/>
                    <a:ext cx="901585" cy="369332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 r="-6349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5" name="Conector de seta reta 104"/>
              <p:cNvCxnSpPr/>
              <p:nvPr/>
            </p:nvCxnSpPr>
            <p:spPr>
              <a:xfrm>
                <a:off x="5726882" y="2672916"/>
                <a:ext cx="27741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Conector de seta reta 105"/>
              <p:cNvCxnSpPr/>
              <p:nvPr/>
            </p:nvCxnSpPr>
            <p:spPr>
              <a:xfrm>
                <a:off x="7873333" y="2658415"/>
                <a:ext cx="27741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Retângulo 107"/>
                  <p:cNvSpPr/>
                  <p:nvPr/>
                </p:nvSpPr>
                <p:spPr>
                  <a:xfrm>
                    <a:off x="9759221" y="3100477"/>
                    <a:ext cx="714791" cy="39798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08" name="Retângulo 10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9221" y="3100477"/>
                    <a:ext cx="714791" cy="39798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Retângulo 108"/>
                  <p:cNvSpPr/>
                  <p:nvPr/>
                </p:nvSpPr>
                <p:spPr>
                  <a:xfrm>
                    <a:off x="5210322" y="2281014"/>
                    <a:ext cx="801722" cy="3979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>
                              <a:latin typeface="Cambria Math"/>
                            </a:rPr>
                            <m:t>(</m:t>
                          </m:r>
                          <m:r>
                            <a:rPr lang="pt-BR">
                              <a:latin typeface="Cambria Math"/>
                            </a:rPr>
                            <m:t>𝑠</m:t>
                          </m:r>
                          <m:r>
                            <a:rPr lang="pt-BR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09" name="Retângulo 10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0322" y="2281014"/>
                    <a:ext cx="801722" cy="39798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tângulo 109"/>
                  <p:cNvSpPr/>
                  <p:nvPr/>
                </p:nvSpPr>
                <p:spPr>
                  <a:xfrm>
                    <a:off x="7380312" y="2240868"/>
                    <a:ext cx="801722" cy="3979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pt-BR">
                              <a:latin typeface="Cambria Math"/>
                            </a:rPr>
                            <m:t>(</m:t>
                          </m:r>
                          <m:r>
                            <a:rPr lang="pt-BR">
                              <a:latin typeface="Cambria Math"/>
                            </a:rPr>
                            <m:t>𝑠</m:t>
                          </m:r>
                          <m:r>
                            <a:rPr lang="pt-BR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110" name="Retângulo 10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0312" y="2240868"/>
                    <a:ext cx="801722" cy="39798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tângulo 116"/>
                <p:cNvSpPr/>
                <p:nvPr/>
              </p:nvSpPr>
              <p:spPr>
                <a:xfrm>
                  <a:off x="6150837" y="4145241"/>
                  <a:ext cx="63357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7" name="Retângulo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837" y="4145241"/>
                  <a:ext cx="633570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719254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 dirty="0"/>
              <a:t>Exemplo</a:t>
            </a:r>
            <a:endParaRPr lang="pt-BR" alt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3010" y="1885068"/>
            <a:ext cx="874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Estrutura de controle 1 – controle da tensão ou corrente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816932"/>
            <a:ext cx="9144000" cy="32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8770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Micro Grid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43047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b="1" dirty="0" smtClean="0"/>
              <a:t>Comparação entre sistema real e sistema simulado</a:t>
            </a:r>
            <a:r>
              <a:rPr lang="pt-BR" b="1" dirty="0" smtClean="0">
                <a:solidFill>
                  <a:srgbClr val="800000"/>
                </a:solidFill>
              </a:rPr>
              <a:t>.</a:t>
            </a:r>
          </a:p>
          <a:p>
            <a:pPr algn="just"/>
            <a:endParaRPr lang="pt-BR" b="1" dirty="0">
              <a:solidFill>
                <a:srgbClr val="8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2348880"/>
            <a:ext cx="2629404" cy="415231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67419"/>
            <a:ext cx="2457636" cy="4333778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4211960" y="3212976"/>
            <a:ext cx="504056" cy="75608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107953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altLang="pt-BR" sz="4000" b="1" u="sng" dirty="0"/>
              <a:t>Exemplo</a:t>
            </a:r>
            <a:endParaRPr lang="pt-BR" altLang="pt-BR" sz="4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51620" y="191683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0000"/>
                </a:solidFill>
              </a:rPr>
              <a:t>Estrutura de controle 2 – controle em cascata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" y="3140968"/>
            <a:ext cx="9144000" cy="29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860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Eliminação de não linearidades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5" name="Text Box 58"/>
          <p:cNvSpPr txBox="1">
            <a:spLocks noChangeArrowheads="1"/>
          </p:cNvSpPr>
          <p:nvPr/>
        </p:nvSpPr>
        <p:spPr bwMode="auto">
          <a:xfrm>
            <a:off x="-508" y="1765424"/>
            <a:ext cx="91440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sz="2800" b="1" dirty="0">
                <a:solidFill>
                  <a:srgbClr val="800000"/>
                </a:solidFill>
              </a:rPr>
              <a:t> Controlar </a:t>
            </a:r>
            <a:r>
              <a:rPr lang="pt-BR" sz="2800" b="1" i="1" dirty="0" smtClean="0">
                <a:solidFill>
                  <a:srgbClr val="800000"/>
                </a:solidFill>
              </a:rPr>
              <a:t>d </a:t>
            </a:r>
            <a:r>
              <a:rPr lang="pt-BR" sz="2800" b="1" dirty="0" smtClean="0">
                <a:solidFill>
                  <a:srgbClr val="800000"/>
                </a:solidFill>
              </a:rPr>
              <a:t>de </a:t>
            </a:r>
            <a:r>
              <a:rPr lang="pt-BR" sz="2800" b="1" dirty="0">
                <a:solidFill>
                  <a:srgbClr val="800000"/>
                </a:solidFill>
              </a:rPr>
              <a:t>tal forma que </a:t>
            </a:r>
            <a:r>
              <a:rPr lang="pt-BR" sz="2800" b="1" i="1" dirty="0">
                <a:solidFill>
                  <a:srgbClr val="800000"/>
                </a:solidFill>
              </a:rPr>
              <a:t>y(t)</a:t>
            </a:r>
            <a:r>
              <a:rPr lang="pt-BR" sz="2800" b="1" dirty="0">
                <a:solidFill>
                  <a:srgbClr val="800000"/>
                </a:solidFill>
              </a:rPr>
              <a:t> siga </a:t>
            </a:r>
            <a:r>
              <a:rPr lang="pt-BR" sz="2800" b="1" i="1" dirty="0">
                <a:solidFill>
                  <a:srgbClr val="800000"/>
                </a:solidFill>
              </a:rPr>
              <a:t>r(t)</a:t>
            </a:r>
            <a:r>
              <a:rPr lang="pt-BR" sz="2800" b="1" dirty="0">
                <a:solidFill>
                  <a:srgbClr val="800000"/>
                </a:solidFill>
              </a:rPr>
              <a:t>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sz="2800" b="1" dirty="0">
                <a:solidFill>
                  <a:srgbClr val="006600"/>
                </a:solidFill>
              </a:rPr>
              <a:t> Utilização de </a:t>
            </a:r>
            <a:r>
              <a:rPr lang="pt-BR" sz="2800" b="1" dirty="0" smtClean="0">
                <a:solidFill>
                  <a:srgbClr val="006600"/>
                </a:solidFill>
              </a:rPr>
              <a:t>ferramentas </a:t>
            </a:r>
            <a:r>
              <a:rPr lang="pt-BR" sz="2800" b="1" dirty="0">
                <a:solidFill>
                  <a:srgbClr val="006600"/>
                </a:solidFill>
              </a:rPr>
              <a:t>para análise e projeto dos controladores dos conversores;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sz="2800" b="1" dirty="0">
                <a:solidFill>
                  <a:srgbClr val="0000FF"/>
                </a:solidFill>
              </a:rPr>
              <a:t> Análise em regime permanente;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sz="2800" b="1" dirty="0" smtClean="0"/>
              <a:t>Análise em pequenos sinais.</a:t>
            </a:r>
            <a:endParaRPr lang="pt-BR" sz="2800" b="1" dirty="0"/>
          </a:p>
        </p:txBody>
      </p:sp>
      <p:sp>
        <p:nvSpPr>
          <p:cNvPr id="2" name="Canto dobrado 1"/>
          <p:cNvSpPr/>
          <p:nvPr/>
        </p:nvSpPr>
        <p:spPr>
          <a:xfrm>
            <a:off x="719572" y="5011073"/>
            <a:ext cx="6408712" cy="1584176"/>
          </a:xfrm>
          <a:prstGeom prst="foldedCorner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b="1" dirty="0">
                <a:solidFill>
                  <a:srgbClr val="800000"/>
                </a:solidFill>
              </a:rPr>
              <a:t> Distúrbios na entrada e na lei de controle;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q"/>
            </a:pPr>
            <a:r>
              <a:rPr lang="pt-BR" b="1" dirty="0">
                <a:solidFill>
                  <a:schemeClr val="tx2"/>
                </a:solidFill>
              </a:rPr>
              <a:t> Incertezas na entrada, saída e </a:t>
            </a:r>
            <a:r>
              <a:rPr lang="pt-BR" b="1" dirty="0" smtClean="0">
                <a:solidFill>
                  <a:schemeClr val="tx2"/>
                </a:solidFill>
              </a:rPr>
              <a:t>sobre </a:t>
            </a:r>
            <a:r>
              <a:rPr lang="pt-BR" b="1" dirty="0">
                <a:solidFill>
                  <a:schemeClr val="tx2"/>
                </a:solidFill>
              </a:rPr>
              <a:t>os elementos passivos.</a:t>
            </a:r>
          </a:p>
        </p:txBody>
      </p:sp>
    </p:spTree>
    <p:extLst>
      <p:ext uri="{BB962C8B-B14F-4D97-AF65-F5344CB8AC3E}">
        <p14:creationId xmlns:p14="http://schemas.microsoft.com/office/powerpoint/2010/main" val="27532646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3060700"/>
            <a:ext cx="33337" cy="1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Desconsiderando o ripple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700213"/>
            <a:ext cx="5524500" cy="41513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97018"/>
            <a:ext cx="2689225" cy="57308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386877"/>
            <a:ext cx="1293812" cy="36036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7530" name="Rectangle 10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76800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Desconsiderando o ripple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013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7846"/>
            <a:ext cx="2643187" cy="15859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13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15" y="1340768"/>
            <a:ext cx="1519238" cy="10906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138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5935966"/>
            <a:ext cx="3048000" cy="7874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1340768"/>
            <a:ext cx="584834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b="1" dirty="0"/>
              <a:t>Em </a:t>
            </a:r>
            <a:r>
              <a:rPr lang="pt-BR" b="1" dirty="0">
                <a:solidFill>
                  <a:srgbClr val="FF0000"/>
                </a:solidFill>
              </a:rPr>
              <a:t>regime permanente</a:t>
            </a:r>
            <a:r>
              <a:rPr lang="pt-BR" b="1" dirty="0"/>
              <a:t>, a tensão média</a:t>
            </a:r>
          </a:p>
          <a:p>
            <a:pPr algn="just"/>
            <a:r>
              <a:rPr lang="pt-BR" b="1" dirty="0"/>
              <a:t>no indutor e a corrente média no</a:t>
            </a:r>
          </a:p>
          <a:p>
            <a:pPr algn="just"/>
            <a:r>
              <a:rPr lang="pt-BR" b="1" dirty="0"/>
              <a:t>capacitor são nulas:</a:t>
            </a:r>
          </a:p>
        </p:txBody>
      </p:sp>
      <p:sp>
        <p:nvSpPr>
          <p:cNvPr id="3" name="Seta para a direita 2"/>
          <p:cNvSpPr/>
          <p:nvPr/>
        </p:nvSpPr>
        <p:spPr>
          <a:xfrm>
            <a:off x="4776240" y="1633246"/>
            <a:ext cx="900100" cy="584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2600908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pt-BR" b="1" dirty="0"/>
              <a:t>Contudo, </a:t>
            </a:r>
            <a:r>
              <a:rPr lang="pt-BR" b="1" dirty="0" smtClean="0"/>
              <a:t>durante o transitório </a:t>
            </a:r>
            <a:r>
              <a:rPr lang="pt-BR" b="1" dirty="0"/>
              <a:t>estes princípios não são </a:t>
            </a:r>
            <a:r>
              <a:rPr lang="pt-BR" b="1" dirty="0" smtClean="0"/>
              <a:t>válidos. </a:t>
            </a:r>
          </a:p>
          <a:p>
            <a:pPr algn="just"/>
            <a:r>
              <a:rPr lang="pt-BR" b="1" dirty="0" smtClean="0"/>
              <a:t>As componentes </a:t>
            </a:r>
            <a:r>
              <a:rPr lang="pt-BR" b="1" dirty="0"/>
              <a:t>em baixa </a:t>
            </a:r>
            <a:r>
              <a:rPr lang="pt-BR" b="1" dirty="0" smtClean="0"/>
              <a:t>frequência </a:t>
            </a:r>
            <a:r>
              <a:rPr lang="pt-BR" b="1" dirty="0"/>
              <a:t>das formas de onda no indutor e </a:t>
            </a:r>
            <a:r>
              <a:rPr lang="pt-BR" b="1" dirty="0" smtClean="0"/>
              <a:t>no capacitor </a:t>
            </a:r>
            <a:r>
              <a:rPr lang="pt-BR" b="1" dirty="0"/>
              <a:t>podem ser obtidas usando o </a:t>
            </a:r>
            <a:r>
              <a:rPr lang="pt-BR" b="1" i="1" dirty="0">
                <a:solidFill>
                  <a:srgbClr val="800000"/>
                </a:solidFill>
              </a:rPr>
              <a:t>valor médio das variáveis em </a:t>
            </a:r>
            <a:r>
              <a:rPr lang="pt-BR" b="1" i="1" dirty="0" smtClean="0">
                <a:solidFill>
                  <a:srgbClr val="800000"/>
                </a:solidFill>
              </a:rPr>
              <a:t>um período </a:t>
            </a:r>
            <a:r>
              <a:rPr lang="pt-BR" b="1" i="1" dirty="0">
                <a:solidFill>
                  <a:srgbClr val="800000"/>
                </a:solidFill>
              </a:rPr>
              <a:t>de comutação</a:t>
            </a:r>
            <a:r>
              <a:rPr lang="pt-BR" b="1" dirty="0"/>
              <a:t>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4745798"/>
            <a:ext cx="3852427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Valor médio de </a:t>
            </a:r>
            <a:r>
              <a:rPr lang="pt-BR" b="1" i="1" dirty="0" err="1" smtClean="0"/>
              <a:t>x</a:t>
            </a:r>
            <a:r>
              <a:rPr lang="pt-BR" b="1" i="1" baseline="-25000" dirty="0" err="1" smtClean="0"/>
              <a:t>L</a:t>
            </a:r>
            <a:r>
              <a:rPr lang="pt-BR" b="1" dirty="0" smtClean="0"/>
              <a:t>(</a:t>
            </a:r>
            <a:r>
              <a:rPr lang="pt-BR" b="1" i="1" dirty="0" smtClean="0"/>
              <a:t>t</a:t>
            </a:r>
            <a:r>
              <a:rPr lang="pt-BR" b="1" dirty="0"/>
              <a:t>) em </a:t>
            </a:r>
            <a:r>
              <a:rPr lang="pt-BR" b="1" dirty="0" smtClean="0"/>
              <a:t>um período </a:t>
            </a:r>
            <a:r>
              <a:rPr lang="pt-BR" b="1" dirty="0"/>
              <a:t>de comutação </a:t>
            </a:r>
            <a:r>
              <a:rPr lang="pt-BR" b="1" i="1" dirty="0" err="1"/>
              <a:t>T</a:t>
            </a:r>
            <a:r>
              <a:rPr lang="pt-BR" b="1" i="1" baseline="-25000" dirty="0" err="1"/>
              <a:t>s</a:t>
            </a:r>
            <a:r>
              <a:rPr lang="pt-BR" b="1" dirty="0"/>
              <a:t>.</a:t>
            </a:r>
            <a:endParaRPr lang="pt-BR" dirty="0"/>
          </a:p>
        </p:txBody>
      </p:sp>
      <p:sp>
        <p:nvSpPr>
          <p:cNvPr id="8" name="Seta dobrada para cima 7"/>
          <p:cNvSpPr/>
          <p:nvPr/>
        </p:nvSpPr>
        <p:spPr>
          <a:xfrm rot="16200000" flipH="1" flipV="1">
            <a:off x="1509295" y="5733256"/>
            <a:ext cx="1044116" cy="9361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41863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Variáveis de estado</a:t>
            </a:r>
            <a:endParaRPr lang="pt-BR" sz="4000">
              <a:solidFill>
                <a:schemeClr val="tx2"/>
              </a:solidFill>
            </a:endParaRPr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539552" y="1304925"/>
            <a:ext cx="8280598" cy="146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/>
              <a:t>Método a ser utilizado a partir do modelo de pequenos sinais;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>
                <a:solidFill>
                  <a:srgbClr val="800000"/>
                </a:solidFill>
              </a:rPr>
              <a:t>Programas computacionais usam espaço de estado;</a:t>
            </a:r>
          </a:p>
          <a:p>
            <a:pPr>
              <a:buFont typeface="Wingdings" pitchFamily="2" charset="2"/>
              <a:buChar char="Ø"/>
            </a:pPr>
            <a:endParaRPr lang="pt-BR" b="1" dirty="0">
              <a:solidFill>
                <a:srgbClr val="8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>
                <a:solidFill>
                  <a:srgbClr val="0000FF"/>
                </a:solidFill>
              </a:rPr>
              <a:t>Variáveis de estado associadas com os armazenadores de energia.</a:t>
            </a:r>
          </a:p>
        </p:txBody>
      </p:sp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427413"/>
            <a:ext cx="4533900" cy="2665412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493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284538"/>
            <a:ext cx="4381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3224213"/>
            <a:ext cx="528637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105150"/>
            <a:ext cx="88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3681413"/>
            <a:ext cx="393700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4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738563"/>
            <a:ext cx="4381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4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573463"/>
            <a:ext cx="88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4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241800"/>
            <a:ext cx="2587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2159000" y="4149725"/>
            <a:ext cx="1873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Capacitâncias, indutâncias e mutuas</a:t>
            </a:r>
          </a:p>
        </p:txBody>
      </p:sp>
      <p:pic>
        <p:nvPicPr>
          <p:cNvPr id="124945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105275"/>
            <a:ext cx="88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4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05375"/>
            <a:ext cx="8445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4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760913"/>
            <a:ext cx="88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2159000" y="4868863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Corrente no capacitor, tensão no indutor</a:t>
            </a:r>
          </a:p>
        </p:txBody>
      </p:sp>
      <p:sp>
        <p:nvSpPr>
          <p:cNvPr id="124953" name="Rectangle 2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4954" name="Text Box 26"/>
          <p:cNvSpPr txBox="1">
            <a:spLocks noChangeArrowheads="1"/>
          </p:cNvSpPr>
          <p:nvPr/>
        </p:nvSpPr>
        <p:spPr bwMode="auto">
          <a:xfrm>
            <a:off x="2124075" y="5553075"/>
            <a:ext cx="19796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/>
              <a:t>Constantes</a:t>
            </a:r>
          </a:p>
        </p:txBody>
      </p:sp>
      <p:pic>
        <p:nvPicPr>
          <p:cNvPr id="124955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365750"/>
            <a:ext cx="889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4952" name="Object 24"/>
          <p:cNvGraphicFramePr>
            <a:graphicFrameLocks noChangeAspect="1"/>
          </p:cNvGraphicFramePr>
          <p:nvPr/>
        </p:nvGraphicFramePr>
        <p:xfrm>
          <a:off x="34925" y="5602288"/>
          <a:ext cx="1116013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1" imgW="1688367" imgH="393529" progId="Equation.DSMT4">
                  <p:embed/>
                </p:oleObj>
              </mc:Choice>
              <mc:Fallback>
                <p:oleObj name="Equation" r:id="rId11" imgW="1688367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602288"/>
                        <a:ext cx="1116013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9714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889250"/>
            <a:ext cx="3205162" cy="649288"/>
          </a:xfrm>
        </p:spPr>
        <p:txBody>
          <a:bodyPr/>
          <a:lstStyle/>
          <a:p>
            <a:r>
              <a:rPr lang="pt-BR"/>
              <a:t>Subintervalo 1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Espaço de estado conceito básico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752850"/>
            <a:ext cx="3633788" cy="114776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752850"/>
            <a:ext cx="3813175" cy="11525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5148263" y="2889250"/>
            <a:ext cx="32051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3200"/>
              <a:t>Subintervalo 2</a:t>
            </a:r>
          </a:p>
        </p:txBody>
      </p:sp>
    </p:spTree>
    <p:extLst>
      <p:ext uri="{BB962C8B-B14F-4D97-AF65-F5344CB8AC3E}">
        <p14:creationId xmlns:p14="http://schemas.microsoft.com/office/powerpoint/2010/main" val="326061299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Equilíbrio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12876"/>
            <a:ext cx="2328862" cy="8890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9" y="4368465"/>
            <a:ext cx="2463800" cy="18796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5106514" y="1954894"/>
            <a:ext cx="3699672" cy="160496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b="1" dirty="0" smtClean="0">
                <a:solidFill>
                  <a:srgbClr val="0000FF"/>
                </a:solidFill>
              </a:rPr>
              <a:t> = Vetor </a:t>
            </a:r>
            <a:r>
              <a:rPr lang="pt-BR" b="1" dirty="0">
                <a:solidFill>
                  <a:srgbClr val="0000FF"/>
                </a:solidFill>
              </a:rPr>
              <a:t>de estados;</a:t>
            </a:r>
          </a:p>
          <a:p>
            <a:pPr>
              <a:spcBef>
                <a:spcPct val="50000"/>
              </a:spcBef>
            </a:pP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b="1" dirty="0" smtClean="0"/>
              <a:t> = Vetor </a:t>
            </a:r>
            <a:r>
              <a:rPr lang="pt-BR" b="1" dirty="0"/>
              <a:t>de entradas;</a:t>
            </a:r>
          </a:p>
          <a:p>
            <a:pPr>
              <a:spcBef>
                <a:spcPct val="50000"/>
              </a:spcBef>
            </a:pPr>
            <a:r>
              <a:rPr lang="pt-BR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t-BR" b="1" dirty="0" smtClean="0">
                <a:solidFill>
                  <a:srgbClr val="006600"/>
                </a:solidFill>
              </a:rPr>
              <a:t> = Vetor </a:t>
            </a:r>
            <a:r>
              <a:rPr lang="pt-BR" b="1" dirty="0">
                <a:solidFill>
                  <a:srgbClr val="006600"/>
                </a:solidFill>
              </a:rPr>
              <a:t>de saídas;</a:t>
            </a:r>
          </a:p>
          <a:p>
            <a:pPr>
              <a:spcBef>
                <a:spcPct val="50000"/>
              </a:spcBef>
            </a:pPr>
            <a:r>
              <a:rPr lang="pt-BR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b="1" dirty="0" smtClean="0">
                <a:solidFill>
                  <a:srgbClr val="FF0000"/>
                </a:solidFill>
              </a:rPr>
              <a:t> = Razão </a:t>
            </a:r>
            <a:r>
              <a:rPr lang="pt-BR" b="1" dirty="0">
                <a:solidFill>
                  <a:srgbClr val="FF0000"/>
                </a:solidFill>
              </a:rPr>
              <a:t>cíclica.</a:t>
            </a:r>
          </a:p>
        </p:txBody>
      </p:sp>
      <p:pic>
        <p:nvPicPr>
          <p:cNvPr id="1566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4617132"/>
            <a:ext cx="3184525" cy="12382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eta para a esquerda e para a direita 1"/>
          <p:cNvSpPr/>
          <p:nvPr/>
        </p:nvSpPr>
        <p:spPr>
          <a:xfrm>
            <a:off x="3887924" y="2523349"/>
            <a:ext cx="1080120" cy="468052"/>
          </a:xfrm>
          <a:prstGeom prst="leftRightArrow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9882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Modelo de pequenos sinais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670469"/>
            <a:ext cx="8180387" cy="200183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79863"/>
            <a:ext cx="933450" cy="17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067944" y="4071937"/>
            <a:ext cx="2484438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pt-BR" b="1" dirty="0"/>
              <a:t>Vetor de estados;</a:t>
            </a:r>
          </a:p>
          <a:p>
            <a:pPr>
              <a:spcBef>
                <a:spcPct val="50000"/>
              </a:spcBef>
            </a:pPr>
            <a:r>
              <a:rPr lang="pt-BR" b="1" dirty="0"/>
              <a:t>Vetor de entradas;</a:t>
            </a:r>
          </a:p>
          <a:p>
            <a:pPr>
              <a:spcBef>
                <a:spcPct val="50000"/>
              </a:spcBef>
            </a:pPr>
            <a:r>
              <a:rPr lang="pt-BR" b="1" dirty="0"/>
              <a:t>Vetor de saídas;</a:t>
            </a:r>
          </a:p>
          <a:p>
            <a:pPr>
              <a:spcBef>
                <a:spcPct val="50000"/>
              </a:spcBef>
            </a:pPr>
            <a:r>
              <a:rPr lang="pt-BR" b="1" dirty="0"/>
              <a:t>Razão cíclica.</a:t>
            </a:r>
          </a:p>
        </p:txBody>
      </p:sp>
    </p:spTree>
    <p:extLst>
      <p:ext uri="{BB962C8B-B14F-4D97-AF65-F5344CB8AC3E}">
        <p14:creationId xmlns:p14="http://schemas.microsoft.com/office/powerpoint/2010/main" val="247201274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Equações de estado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952836"/>
            <a:ext cx="2463800" cy="1585913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31" y="5723317"/>
            <a:ext cx="4759325" cy="4159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69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38523"/>
            <a:ext cx="1968500" cy="201453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luxograma: Documento 2"/>
          <p:cNvSpPr/>
          <p:nvPr/>
        </p:nvSpPr>
        <p:spPr>
          <a:xfrm>
            <a:off x="3913690" y="2385751"/>
            <a:ext cx="1872208" cy="720080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/>
              <a:t>Desde de que 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4463988" y="3987931"/>
            <a:ext cx="684076" cy="1061249"/>
          </a:xfrm>
          <a:prstGeom prst="downArrow">
            <a:avLst/>
          </a:prstGeom>
          <a:solidFill>
            <a:srgbClr val="FFFF00"/>
          </a:solidFill>
          <a:ln>
            <a:solidFill>
              <a:schemeClr val="tx2">
                <a:lumMod val="65000"/>
                <a:lumOff val="3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24544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Equações de estado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6692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4" y="1736812"/>
            <a:ext cx="8216952" cy="4440754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803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Micro Grid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1977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b="1" dirty="0" smtClean="0"/>
              <a:t>Comparação entre sistema real e sistema simulado</a:t>
            </a:r>
            <a:r>
              <a:rPr lang="pt-BR" b="1" dirty="0" smtClean="0">
                <a:solidFill>
                  <a:srgbClr val="800000"/>
                </a:solidFill>
              </a:rPr>
              <a:t>.</a:t>
            </a:r>
          </a:p>
          <a:p>
            <a:pPr algn="just"/>
            <a:endParaRPr lang="pt-BR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4494"/>
            <a:ext cx="4800600" cy="175260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59"/>
            <a:ext cx="4838700" cy="18764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4067944" y="3861048"/>
            <a:ext cx="455960" cy="7920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80018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Equações de estado: perturbações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" y="2780928"/>
            <a:ext cx="8472488" cy="24701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7158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Equações de estado: perturbações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679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" y="2852936"/>
            <a:ext cx="7380288" cy="21558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5657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>
                <a:solidFill>
                  <a:schemeClr val="tx2"/>
                </a:solidFill>
              </a:rPr>
              <a:t>Equações de estado: Linearização</a:t>
            </a:r>
            <a:endParaRPr lang="pt-BR" sz="4000">
              <a:solidFill>
                <a:schemeClr val="tx2"/>
              </a:solidFill>
            </a:endParaRP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3032956"/>
            <a:ext cx="8269287" cy="19907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7077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u="sng" dirty="0"/>
              <a:t>Bibliografia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41508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R.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Teodoresco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, M.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Liserre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Pedro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Rodrígues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: “Grid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Converters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for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Photovoltaic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pt-BR" sz="1600" b="1" dirty="0" err="1">
                <a:latin typeface="+mj-lt"/>
                <a:ea typeface="Times New Roman" pitchFamily="18" charset="0"/>
                <a:cs typeface="Arial" pitchFamily="34" charset="0"/>
              </a:rPr>
              <a:t>and</a:t>
            </a:r>
            <a:r>
              <a:rPr lang="pt-BR" sz="1600" b="1" dirty="0">
                <a:latin typeface="+mj-lt"/>
                <a:ea typeface="Times New Roman" pitchFamily="18" charset="0"/>
                <a:cs typeface="Arial" pitchFamily="34" charset="0"/>
              </a:rPr>
              <a:t> Wind Power Systems</a:t>
            </a:r>
            <a:r>
              <a:rPr lang="pt-BR" sz="1600" b="1" dirty="0" smtClean="0">
                <a:latin typeface="+mj-lt"/>
                <a:ea typeface="Times New Roman" pitchFamily="18" charset="0"/>
                <a:cs typeface="Arial" pitchFamily="34" charset="0"/>
              </a:rPr>
              <a:t>” IEEE </a:t>
            </a:r>
            <a:r>
              <a:rPr lang="pt-BR" sz="1600" b="1" dirty="0" err="1" smtClean="0">
                <a:latin typeface="+mj-lt"/>
                <a:ea typeface="Times New Roman" pitchFamily="18" charset="0"/>
                <a:cs typeface="Arial" pitchFamily="34" charset="0"/>
              </a:rPr>
              <a:t>Wiley</a:t>
            </a:r>
            <a:r>
              <a:rPr lang="pt-BR" sz="1600" b="1" dirty="0" smtClean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Buso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and Paolo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Mattavelli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“Digital Control in Power Electronics” Morgan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&amp; Claypool Publishers.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R.W. Erickson and D.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Maksimovic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: “Fundamentals of Power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Eletronics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”. Kluwer Academic Publishers</a:t>
            </a: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C.E.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Rohrs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J.L.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Melsa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and D.G. Schultz: “Linear Control Systems” McGraw-Hill, Inc.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Artigos correlatos encontrados na base de dados disponibilizados no site da Capes.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97589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Estudo de conversores</a:t>
            </a:r>
            <a:endParaRPr lang="pt-BR" sz="4000" dirty="0">
              <a:solidFill>
                <a:schemeClr val="tx2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1268760"/>
            <a:ext cx="91440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Modulação PWM;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>
                <a:solidFill>
                  <a:schemeClr val="accent2"/>
                </a:solidFill>
              </a:rPr>
              <a:t>Tempo morto</a:t>
            </a:r>
            <a:r>
              <a:rPr lang="pt-BR" sz="2000" b="1" dirty="0" smtClean="0">
                <a:solidFill>
                  <a:schemeClr val="accent2"/>
                </a:solidFill>
              </a:rPr>
              <a:t>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accent2"/>
                </a:solidFill>
              </a:rPr>
              <a:t>Resposta em frequência de sensores e placas de aquisição;</a:t>
            </a:r>
            <a:endParaRPr lang="pt-BR" sz="2000" b="1" dirty="0">
              <a:solidFill>
                <a:schemeClr val="accent2"/>
              </a:solidFill>
            </a:endParaRP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/>
              <a:t>Projeto e análise do filtro </a:t>
            </a:r>
            <a:r>
              <a:rPr lang="pt-BR" sz="2000" b="1" dirty="0"/>
              <a:t>de saída;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/>
              <a:t>Modelagem no domínio da frequência e no espaço de estados;</a:t>
            </a:r>
            <a:endParaRPr lang="pt-BR" sz="2000" b="1" dirty="0"/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7030A0"/>
                </a:solidFill>
              </a:rPr>
              <a:t>Eliminação de não linearidades;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7030A0"/>
                </a:solidFill>
              </a:rPr>
              <a:t>Projeto e análise de controladores de alto desempenho;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</a:rPr>
              <a:t>Análise de estabilidade;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FF0000"/>
                </a:solidFill>
              </a:rPr>
              <a:t>Resposta em frequência e comportamento da planta em malha fechada;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err="1" smtClean="0">
                <a:solidFill>
                  <a:srgbClr val="00B050"/>
                </a:solidFill>
              </a:rPr>
              <a:t>Discretização</a:t>
            </a:r>
            <a:r>
              <a:rPr lang="pt-BR" sz="2000" b="1" dirty="0" smtClean="0">
                <a:solidFill>
                  <a:srgbClr val="00B050"/>
                </a:solidFill>
              </a:rPr>
              <a:t> de controladores;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00B050"/>
                </a:solidFill>
              </a:rPr>
              <a:t>Uso de simuladores digitais, em tempo real e comprovação prática;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accent4">
                    <a:lumMod val="65000"/>
                    <a:lumOff val="35000"/>
                  </a:schemeClr>
                </a:solidFill>
              </a:rPr>
              <a:t>Conversores não convencionais;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Interação entre conversores </a:t>
            </a:r>
            <a:r>
              <a:rPr lang="pt-BR" sz="2000" b="1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cc</a:t>
            </a:r>
            <a:r>
              <a:rPr lang="pt-BR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cc</a:t>
            </a:r>
            <a:r>
              <a:rPr lang="pt-BR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 e </a:t>
            </a:r>
            <a:r>
              <a:rPr lang="pt-BR" sz="2000" b="1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cc</a:t>
            </a:r>
            <a:r>
              <a:rPr lang="pt-BR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/</a:t>
            </a:r>
            <a:r>
              <a:rPr lang="pt-BR" sz="2000" b="1" dirty="0" err="1">
                <a:solidFill>
                  <a:schemeClr val="accent4">
                    <a:lumMod val="65000"/>
                    <a:lumOff val="35000"/>
                  </a:schemeClr>
                </a:solidFill>
              </a:rPr>
              <a:t>ca</a:t>
            </a:r>
            <a:r>
              <a:rPr lang="pt-BR" sz="20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800000"/>
                </a:solidFill>
              </a:rPr>
              <a:t>Conexão com a rede e detecção de </a:t>
            </a:r>
            <a:r>
              <a:rPr lang="pt-BR" sz="2000" b="1" dirty="0" err="1" smtClean="0">
                <a:solidFill>
                  <a:srgbClr val="800000"/>
                </a:solidFill>
              </a:rPr>
              <a:t>ilhamento</a:t>
            </a:r>
            <a:r>
              <a:rPr lang="pt-BR" sz="2000" b="1" dirty="0" smtClean="0">
                <a:solidFill>
                  <a:srgbClr val="800000"/>
                </a:solidFill>
              </a:rPr>
              <a:t>;</a:t>
            </a:r>
          </a:p>
          <a:p>
            <a:pPr marL="285750" indent="-285750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accent2"/>
                </a:solidFill>
              </a:rPr>
              <a:t>Uso de controladores em multicamadas.</a:t>
            </a:r>
            <a:endParaRPr lang="pt-BR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141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Modulação PWM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30810"/>
            <a:ext cx="4086225" cy="33718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7514" y="1422748"/>
            <a:ext cx="8946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b="1" dirty="0">
                <a:solidFill>
                  <a:srgbClr val="C00000"/>
                </a:solidFill>
              </a:rPr>
              <a:t>A relação entre o tempo de condução do interruptor (</a:t>
            </a:r>
            <a:r>
              <a:rPr lang="pt-BR" b="1" i="1" dirty="0" err="1">
                <a:solidFill>
                  <a:srgbClr val="C00000"/>
                </a:solidFill>
              </a:rPr>
              <a:t>t</a:t>
            </a:r>
            <a:r>
              <a:rPr lang="pt-BR" b="1" i="1" baseline="-25000" dirty="0" err="1">
                <a:solidFill>
                  <a:srgbClr val="C00000"/>
                </a:solidFill>
              </a:rPr>
              <a:t>on</a:t>
            </a:r>
            <a:r>
              <a:rPr lang="pt-BR" b="1" dirty="0">
                <a:solidFill>
                  <a:srgbClr val="C00000"/>
                </a:solidFill>
              </a:rPr>
              <a:t>) e o período de</a:t>
            </a:r>
          </a:p>
          <a:p>
            <a:pPr algn="just"/>
            <a:r>
              <a:rPr lang="pt-BR" b="1" dirty="0" smtClean="0">
                <a:solidFill>
                  <a:srgbClr val="C00000"/>
                </a:solidFill>
              </a:rPr>
              <a:t>chaveamento </a:t>
            </a:r>
            <a:r>
              <a:rPr lang="pt-BR" b="1" dirty="0">
                <a:solidFill>
                  <a:srgbClr val="C00000"/>
                </a:solidFill>
              </a:rPr>
              <a:t>(</a:t>
            </a:r>
            <a:r>
              <a:rPr lang="pt-BR" b="1" i="1" dirty="0">
                <a:solidFill>
                  <a:srgbClr val="C00000"/>
                </a:solidFill>
              </a:rPr>
              <a:t>T</a:t>
            </a:r>
            <a:r>
              <a:rPr lang="pt-BR" b="1" dirty="0">
                <a:solidFill>
                  <a:srgbClr val="C00000"/>
                </a:solidFill>
              </a:rPr>
              <a:t>) é definida como </a:t>
            </a:r>
            <a:r>
              <a:rPr lang="pt-BR" b="1" dirty="0" smtClean="0">
                <a:solidFill>
                  <a:srgbClr val="C00000"/>
                </a:solidFill>
              </a:rPr>
              <a:t>razão cíclica </a:t>
            </a:r>
            <a:r>
              <a:rPr lang="pt-BR" b="1" dirty="0">
                <a:solidFill>
                  <a:srgbClr val="C00000"/>
                </a:solidFill>
              </a:rPr>
              <a:t>(</a:t>
            </a:r>
            <a:r>
              <a:rPr lang="pt-BR" b="1" i="1" dirty="0" err="1" smtClean="0">
                <a:solidFill>
                  <a:srgbClr val="C00000"/>
                </a:solidFill>
              </a:rPr>
              <a:t>duty-cycle</a:t>
            </a:r>
            <a:r>
              <a:rPr lang="pt-BR" b="1" dirty="0">
                <a:solidFill>
                  <a:srgbClr val="C00000"/>
                </a:solidFill>
              </a:rPr>
              <a:t>) do interruptor. Logo: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46" y="2396009"/>
            <a:ext cx="1200150" cy="1009650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2506972"/>
            <a:ext cx="1762125" cy="4476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1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46" y="4334310"/>
            <a:ext cx="3909728" cy="1524667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0738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4000" b="1" u="sng" dirty="0" smtClean="0">
                <a:solidFill>
                  <a:schemeClr val="tx2"/>
                </a:solidFill>
              </a:rPr>
              <a:t>Modulação PWM</a:t>
            </a:r>
            <a:endParaRPr lang="pt-BR" sz="4000" dirty="0">
              <a:solidFill>
                <a:schemeClr val="tx2"/>
              </a:solidFill>
            </a:endParaRPr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8" y="1268760"/>
            <a:ext cx="8513262" cy="4714516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2800" b="1" u="sng" dirty="0" smtClean="0">
                <a:solidFill>
                  <a:schemeClr val="tx2"/>
                </a:solidFill>
              </a:rPr>
              <a:t>Modulação PWM para conversores monofásicos</a:t>
            </a:r>
            <a:endParaRPr lang="pt-BR" sz="2800" dirty="0">
              <a:solidFill>
                <a:schemeClr val="tx2"/>
              </a:solidFill>
            </a:endParaRP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brightnessContrast bright="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9" y="3035424"/>
            <a:ext cx="8579939" cy="3083235"/>
          </a:xfrm>
          <a:prstGeom prst="rect">
            <a:avLst/>
          </a:prstGeom>
          <a:solidFill>
            <a:schemeClr val="accent1">
              <a:lumMod val="75000"/>
              <a:alpha val="5000"/>
            </a:schemeClr>
          </a:solidFill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2" name="Retângulo 1"/>
          <p:cNvSpPr/>
          <p:nvPr/>
        </p:nvSpPr>
        <p:spPr>
          <a:xfrm>
            <a:off x="0" y="153319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pt-BR" sz="2800" b="1" i="1" dirty="0"/>
              <a:t>Os interruptores </a:t>
            </a:r>
            <a:r>
              <a:rPr lang="pt-BR" sz="2800" b="1" i="1" dirty="0" smtClean="0">
                <a:solidFill>
                  <a:srgbClr val="0000FF"/>
                </a:solidFill>
              </a:rPr>
              <a:t>NÃO PODEM </a:t>
            </a:r>
            <a:r>
              <a:rPr lang="pt-BR" sz="2800" b="1" i="1" dirty="0" smtClean="0"/>
              <a:t>conduzir </a:t>
            </a:r>
            <a:r>
              <a:rPr lang="pt-BR" sz="2800" b="1" i="1" dirty="0"/>
              <a:t>ao mesmo </a:t>
            </a:r>
            <a:r>
              <a:rPr lang="pt-BR" sz="2800" b="1" i="1" dirty="0" smtClean="0"/>
              <a:t>tempo</a:t>
            </a:r>
            <a:r>
              <a:rPr lang="pt-BR" sz="2800" i="1" dirty="0" smtClean="0"/>
              <a:t>.</a:t>
            </a:r>
            <a:endParaRPr lang="pt-BR" sz="2800" i="1" dirty="0"/>
          </a:p>
        </p:txBody>
      </p:sp>
      <p:sp>
        <p:nvSpPr>
          <p:cNvPr id="3" name="Seta para baixo 2"/>
          <p:cNvSpPr/>
          <p:nvPr/>
        </p:nvSpPr>
        <p:spPr>
          <a:xfrm>
            <a:off x="4283968" y="2168860"/>
            <a:ext cx="396044" cy="57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3200" b="1" u="sng" dirty="0" smtClean="0">
                <a:solidFill>
                  <a:schemeClr val="tx2"/>
                </a:solidFill>
              </a:rPr>
              <a:t>Modulação PWM para conversores trifásico</a:t>
            </a:r>
            <a:endParaRPr lang="pt-BR" sz="3200" dirty="0">
              <a:solidFill>
                <a:schemeClr val="tx2"/>
              </a:solidFill>
            </a:endParaRP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6000" contras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581525" cy="397192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38473"/>
            <a:ext cx="1895475" cy="2543175"/>
          </a:xfrm>
          <a:prstGeom prst="rect">
            <a:avLst/>
          </a:prstGeom>
          <a:noFill/>
          <a:ln w="57150" algn="ctr">
            <a:solidFill>
              <a:srgbClr val="80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7064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</TotalTime>
  <Words>1035</Words>
  <Application>Microsoft Office PowerPoint</Application>
  <PresentationFormat>Apresentação na tela (4:3)</PresentationFormat>
  <Paragraphs>200</Paragraphs>
  <Slides>43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Cambria Math</vt:lpstr>
      <vt:lpstr>Times New Roman</vt:lpstr>
      <vt:lpstr>Wingdings</vt:lpstr>
      <vt:lpstr>Design padrão</vt:lpstr>
      <vt:lpstr>Equation</vt:lpstr>
      <vt:lpstr>Análise e modelagem de conversores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Bibliografia</vt:lpstr>
    </vt:vector>
  </TitlesOfParts>
  <Company>rqm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Estrutura do Controlador</dc:title>
  <dc:creator>Particular</dc:creator>
  <cp:lastModifiedBy>Ricardo Machado</cp:lastModifiedBy>
  <cp:revision>144</cp:revision>
  <dcterms:created xsi:type="dcterms:W3CDTF">2009-04-12T14:29:32Z</dcterms:created>
  <dcterms:modified xsi:type="dcterms:W3CDTF">2018-09-18T16:31:04Z</dcterms:modified>
</cp:coreProperties>
</file>