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86" r:id="rId2"/>
    <p:sldId id="287" r:id="rId3"/>
    <p:sldId id="288" r:id="rId4"/>
    <p:sldId id="295" r:id="rId5"/>
    <p:sldId id="289" r:id="rId6"/>
    <p:sldId id="296" r:id="rId7"/>
    <p:sldId id="291" r:id="rId8"/>
    <p:sldId id="29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105" d="100"/>
          <a:sy n="105" d="100"/>
        </p:scale>
        <p:origin x="16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E4939-03A4-4A42-827B-C989B8725251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F92CE-D0BF-4DF1-A5EA-8E989BA4E17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3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F92CE-D0BF-4DF1-A5EA-8E989BA4E17B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809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89F59E-AC4E-49D0-A84F-FBA74C2EB506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F59E-AC4E-49D0-A84F-FBA74C2EB506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F59E-AC4E-49D0-A84F-FBA74C2EB506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F59E-AC4E-49D0-A84F-FBA74C2EB506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F59E-AC4E-49D0-A84F-FBA74C2EB506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F59E-AC4E-49D0-A84F-FBA74C2EB506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F59E-AC4E-49D0-A84F-FBA74C2EB506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F59E-AC4E-49D0-A84F-FBA74C2EB506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F59E-AC4E-49D0-A84F-FBA74C2EB506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C89F59E-AC4E-49D0-A84F-FBA74C2EB506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89F59E-AC4E-49D0-A84F-FBA74C2EB506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89F59E-AC4E-49D0-A84F-FBA74C2EB506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A72394-2797-4332-8F8B-955E8F98AF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684" y="1378038"/>
            <a:ext cx="8294632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FZEB0171- </a:t>
            </a:r>
            <a:r>
              <a:rPr lang="en-US" sz="3600" dirty="0" err="1"/>
              <a:t>Física</a:t>
            </a:r>
            <a:r>
              <a:rPr lang="en-US" sz="3600" dirty="0"/>
              <a:t> </a:t>
            </a:r>
            <a:r>
              <a:rPr lang="en-US" sz="3600" dirty="0" err="1"/>
              <a:t>Geral</a:t>
            </a:r>
            <a:r>
              <a:rPr lang="en-US" sz="3600" dirty="0"/>
              <a:t> e Experimental I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08204"/>
            <a:ext cx="7772400" cy="1905625"/>
          </a:xfrm>
        </p:spPr>
        <p:txBody>
          <a:bodyPr>
            <a:normAutofit/>
          </a:bodyPr>
          <a:lstStyle/>
          <a:p>
            <a:r>
              <a:rPr lang="pt-BR" dirty="0"/>
              <a:t> </a:t>
            </a:r>
            <a:endParaRPr lang="en-US" dirty="0"/>
          </a:p>
          <a:p>
            <a:r>
              <a:rPr lang="pt-BR" dirty="0" err="1"/>
              <a:t>Eliria</a:t>
            </a:r>
            <a:r>
              <a:rPr lang="pt-BR" dirty="0"/>
              <a:t> M. J. </a:t>
            </a:r>
            <a:r>
              <a:rPr lang="pt-BR" dirty="0" err="1"/>
              <a:t>Agnolon</a:t>
            </a:r>
            <a:r>
              <a:rPr lang="pt-BR" dirty="0"/>
              <a:t> </a:t>
            </a:r>
            <a:r>
              <a:rPr lang="pt-BR" dirty="0" err="1"/>
              <a:t>Pallone</a:t>
            </a:r>
            <a:endParaRPr lang="pt-BR" dirty="0"/>
          </a:p>
          <a:p>
            <a:r>
              <a:rPr lang="pt-BR" dirty="0"/>
              <a:t>eliria@usp.br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292080" y="3284984"/>
            <a:ext cx="1414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Aula 7 </a:t>
            </a:r>
          </a:p>
        </p:txBody>
      </p:sp>
    </p:spTree>
    <p:extLst>
      <p:ext uri="{BB962C8B-B14F-4D97-AF65-F5344CB8AC3E}">
        <p14:creationId xmlns:p14="http://schemas.microsoft.com/office/powerpoint/2010/main" val="276854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6BB3E7B6-EBD4-433B-9575-6D10D2C0E682}"/>
              </a:ext>
            </a:extLst>
          </p:cNvPr>
          <p:cNvSpPr txBox="1"/>
          <p:nvPr/>
        </p:nvSpPr>
        <p:spPr>
          <a:xfrm>
            <a:off x="1907704" y="404664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0070C0"/>
                </a:solidFill>
              </a:rPr>
              <a:t>Movimento de projétil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098948E6-A1F0-408E-BB24-14EEB839CD36}"/>
                  </a:ext>
                </a:extLst>
              </p:cNvPr>
              <p:cNvSpPr txBox="1"/>
              <p:nvPr/>
            </p:nvSpPr>
            <p:spPr>
              <a:xfrm>
                <a:off x="611560" y="955897"/>
                <a:ext cx="770485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0" i="0" u="none" strike="noStrike" baseline="0" dirty="0">
                    <a:latin typeface="TimesNewRomanPSMT"/>
                  </a:rPr>
                  <a:t>Utilizando os conceitos de movimento em 2 dimensões e fazendo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b="0" i="0" u="none" strike="noStrike" baseline="0" dirty="0">
                    <a:latin typeface="TimesNewRomanPSMT"/>
                  </a:rPr>
                  <a:t>= -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𝑜𝑛𝑑𝑒</m:t>
                    </m:r>
                    <m:acc>
                      <m:accPr>
                        <m:chr m:val="⃗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pt-BR" sz="2400" dirty="0"/>
                  <a:t> = -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pt-BR" sz="2400" dirty="0"/>
                  <a:t> </a:t>
                </a:r>
                <a:r>
                  <a:rPr lang="pt-B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eixo do y definido para cima</a:t>
                </a:r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098948E6-A1F0-408E-BB24-14EEB839CD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955897"/>
                <a:ext cx="7704856" cy="1200329"/>
              </a:xfrm>
              <a:prstGeom prst="rect">
                <a:avLst/>
              </a:prstGeom>
              <a:blipFill>
                <a:blip r:embed="rId2"/>
                <a:stretch>
                  <a:fillRect l="-1187" t="-4061" b="-1066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lançamento de Projéteis">
            <a:extLst>
              <a:ext uri="{FF2B5EF4-FFF2-40B4-BE49-F238E27FC236}">
                <a16:creationId xmlns:a16="http://schemas.microsoft.com/office/drawing/2014/main" id="{ED590506-EABD-4B7A-A836-3EB9F5DC4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77639"/>
            <a:ext cx="4014771" cy="22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0C22F11-A6A5-4A7E-9339-E538EDDDB6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960" y="2156226"/>
            <a:ext cx="4622032" cy="244383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A2FB3F72-B09F-4610-AFA7-89830F2AF8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2080" y="4941168"/>
            <a:ext cx="1590675" cy="43815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11353B51-23C4-4071-9566-3DCCEA5237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0700" y="5538225"/>
            <a:ext cx="3538532" cy="575371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846DBA19-E537-4312-847F-9DFE26338F53}"/>
              </a:ext>
            </a:extLst>
          </p:cNvPr>
          <p:cNvSpPr txBox="1"/>
          <p:nvPr/>
        </p:nvSpPr>
        <p:spPr>
          <a:xfrm>
            <a:off x="7823758" y="3577639"/>
            <a:ext cx="4206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B</a:t>
            </a:r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9280ECE7-808C-479A-A0A2-84CFA87DB16D}"/>
              </a:ext>
            </a:extLst>
          </p:cNvPr>
          <p:cNvSpPr txBox="1"/>
          <p:nvPr/>
        </p:nvSpPr>
        <p:spPr>
          <a:xfrm>
            <a:off x="6084168" y="2420888"/>
            <a:ext cx="7806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480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6C07971F-E860-48EE-86FC-F1DB95603D77}"/>
                  </a:ext>
                </a:extLst>
              </p:cNvPr>
              <p:cNvSpPr txBox="1"/>
              <p:nvPr/>
            </p:nvSpPr>
            <p:spPr>
              <a:xfrm>
                <a:off x="592981" y="692696"/>
                <a:ext cx="2514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/>
                  <a:t>Como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pt-BR" b="0" i="1" baseline="-2500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pt-BR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pt-BR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6C07971F-E860-48EE-86FC-F1DB95603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81" y="692696"/>
                <a:ext cx="2514214" cy="369332"/>
              </a:xfrm>
              <a:prstGeom prst="rect">
                <a:avLst/>
              </a:prstGeom>
              <a:blipFill>
                <a:blip r:embed="rId2"/>
                <a:stretch>
                  <a:fillRect l="-1937" t="-8333" b="-2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21B2F849-BD4B-4798-92C4-730AF1FF3B99}"/>
                  </a:ext>
                </a:extLst>
              </p:cNvPr>
              <p:cNvSpPr txBox="1"/>
              <p:nvPr/>
            </p:nvSpPr>
            <p:spPr>
              <a:xfrm>
                <a:off x="4139952" y="690440"/>
                <a:ext cx="35400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pt-BR" b="0" i="1" baseline="-2500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pt-BR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pt-BR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pt-BR" dirty="0"/>
                  <a:t>  para </a:t>
                </a:r>
                <a:r>
                  <a:rPr lang="pt-BR" i="1" dirty="0"/>
                  <a:t>t</a:t>
                </a:r>
                <a:r>
                  <a:rPr lang="pt-BR" i="1" baseline="-25000" dirty="0"/>
                  <a:t>0 </a:t>
                </a:r>
                <a:r>
                  <a:rPr lang="pt-BR" i="1" dirty="0"/>
                  <a:t>=0</a:t>
                </a:r>
                <a:r>
                  <a:rPr lang="pt-BR" dirty="0"/>
                  <a:t> temos</a:t>
                </a: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21B2F849-BD4B-4798-92C4-730AF1FF3B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690440"/>
                <a:ext cx="3540072" cy="369332"/>
              </a:xfrm>
              <a:prstGeom prst="rect">
                <a:avLst/>
              </a:prstGeom>
              <a:blipFill>
                <a:blip r:embed="rId3"/>
                <a:stretch>
                  <a:fillRect t="-6557" r="-688" b="-262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1CC1BF21-FA43-475A-955D-0AA2BB8E68A0}"/>
                  </a:ext>
                </a:extLst>
              </p:cNvPr>
              <p:cNvSpPr txBox="1"/>
              <p:nvPr/>
            </p:nvSpPr>
            <p:spPr>
              <a:xfrm>
                <a:off x="3926602" y="1484784"/>
                <a:ext cx="396677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i="1" dirty="0"/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𝑣𝑥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î+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𝑣𝑦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ĵ)−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𝑔𝑡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ĵ</m:t>
                    </m:r>
                  </m:oMath>
                </a14:m>
                <a:endParaRPr lang="pt-BR" sz="2000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1CC1BF21-FA43-475A-955D-0AA2BB8E6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602" y="1484784"/>
                <a:ext cx="3966772" cy="400110"/>
              </a:xfrm>
              <a:prstGeom prst="rect">
                <a:avLst/>
              </a:prstGeom>
              <a:blipFill>
                <a:blip r:embed="rId4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8CCDC37A-DC63-4A91-91C7-438AC34C0F15}"/>
                  </a:ext>
                </a:extLst>
              </p:cNvPr>
              <p:cNvSpPr txBox="1"/>
              <p:nvPr/>
            </p:nvSpPr>
            <p:spPr>
              <a:xfrm>
                <a:off x="192636" y="2278705"/>
                <a:ext cx="396677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sz="2000" b="0" i="1" baseline="-2500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sz="2000" b="0" i="1" baseline="-2500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sz="2000" b="0" i="1" baseline="-2500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sz="2000" dirty="0"/>
                  <a:t> </a:t>
                </a:r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8CCDC37A-DC63-4A91-91C7-438AC34C0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36" y="2278705"/>
                <a:ext cx="396677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m 7">
            <a:extLst>
              <a:ext uri="{FF2B5EF4-FFF2-40B4-BE49-F238E27FC236}">
                <a16:creationId xmlns:a16="http://schemas.microsoft.com/office/drawing/2014/main" id="{376FCAA4-C928-4320-94B2-3CD41FE131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3648" y="1415543"/>
            <a:ext cx="1590675" cy="4381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E8A67AF4-DEF2-4C86-8796-D60B7F75B79D}"/>
                  </a:ext>
                </a:extLst>
              </p:cNvPr>
              <p:cNvSpPr txBox="1"/>
              <p:nvPr/>
            </p:nvSpPr>
            <p:spPr>
              <a:xfrm>
                <a:off x="2451529" y="2276449"/>
                <a:ext cx="396677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pt-BR" sz="2000" i="1" dirty="0"/>
                  <a:t> permanece </a:t>
                </a:r>
                <a:r>
                  <a:rPr lang="pt-BR" sz="2000" i="1" dirty="0" err="1"/>
                  <a:t>cte</a:t>
                </a:r>
                <a:r>
                  <a:rPr lang="pt-BR" sz="2000" i="1" dirty="0"/>
                  <a:t>, a=0  </a:t>
                </a:r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E8A67AF4-DEF2-4C86-8796-D60B7F75B7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529" y="2276449"/>
                <a:ext cx="3966772" cy="400110"/>
              </a:xfrm>
              <a:prstGeom prst="rect">
                <a:avLst/>
              </a:prstGeom>
              <a:blipFill>
                <a:blip r:embed="rId7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9FD8748D-C9B7-4806-8E27-35C90837AED3}"/>
                  </a:ext>
                </a:extLst>
              </p:cNvPr>
              <p:cNvSpPr txBox="1"/>
              <p:nvPr/>
            </p:nvSpPr>
            <p:spPr>
              <a:xfrm>
                <a:off x="323528" y="2945450"/>
                <a:ext cx="457657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b="0" i="1" baseline="-2500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b="0" i="1" baseline="-2500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b="0" i="1" baseline="-2500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𝑔𝑡</m:t>
                    </m:r>
                  </m:oMath>
                </a14:m>
                <a:r>
                  <a:rPr lang="pt-BR" dirty="0"/>
                  <a:t> </a:t>
                </a:r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9FD8748D-C9B7-4806-8E27-35C90837A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45450"/>
                <a:ext cx="4576572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luxograma: Conector 20">
            <a:extLst>
              <a:ext uri="{FF2B5EF4-FFF2-40B4-BE49-F238E27FC236}">
                <a16:creationId xmlns:a16="http://schemas.microsoft.com/office/drawing/2014/main" id="{46447C76-9358-461C-AA95-5AE092CDC6C3}"/>
              </a:ext>
            </a:extLst>
          </p:cNvPr>
          <p:cNvSpPr/>
          <p:nvPr/>
        </p:nvSpPr>
        <p:spPr>
          <a:xfrm>
            <a:off x="7020272" y="151631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23" name="Fluxograma: Conector 22">
            <a:extLst>
              <a:ext uri="{FF2B5EF4-FFF2-40B4-BE49-F238E27FC236}">
                <a16:creationId xmlns:a16="http://schemas.microsoft.com/office/drawing/2014/main" id="{AD9F5967-BF00-455C-9E3A-5E6B83EDA4FD}"/>
              </a:ext>
            </a:extLst>
          </p:cNvPr>
          <p:cNvSpPr/>
          <p:nvPr/>
        </p:nvSpPr>
        <p:spPr>
          <a:xfrm>
            <a:off x="1403648" y="225016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</a:t>
            </a:r>
          </a:p>
        </p:txBody>
      </p:sp>
      <p:sp>
        <p:nvSpPr>
          <p:cNvPr id="25" name="Fluxograma: Conector 24">
            <a:extLst>
              <a:ext uri="{FF2B5EF4-FFF2-40B4-BE49-F238E27FC236}">
                <a16:creationId xmlns:a16="http://schemas.microsoft.com/office/drawing/2014/main" id="{919D6CB7-C7B4-46C1-BDF4-1CAE27AF5131}"/>
              </a:ext>
            </a:extLst>
          </p:cNvPr>
          <p:cNvSpPr/>
          <p:nvPr/>
        </p:nvSpPr>
        <p:spPr>
          <a:xfrm>
            <a:off x="2026361" y="287206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3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E8F9E7B6-22EA-4EEA-9F53-A6CF09AAFC84}"/>
              </a:ext>
            </a:extLst>
          </p:cNvPr>
          <p:cNvSpPr txBox="1"/>
          <p:nvPr/>
        </p:nvSpPr>
        <p:spPr>
          <a:xfrm>
            <a:off x="1057868" y="3812110"/>
            <a:ext cx="573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De modo semelhante podemos utilizar a equação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B61440EB-92E1-4AF3-9C60-820EF93703E6}"/>
                  </a:ext>
                </a:extLst>
              </p:cNvPr>
              <p:cNvSpPr txBox="1"/>
              <p:nvPr/>
            </p:nvSpPr>
            <p:spPr>
              <a:xfrm>
                <a:off x="615095" y="4464811"/>
                <a:ext cx="7133556" cy="613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pt-BR" sz="2400" baseline="-25000" dirty="0"/>
                  <a:t>0</a:t>
                </a:r>
                <a:r>
                  <a:rPr lang="pt-BR" sz="2400" dirty="0"/>
                  <a:t>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pt-BR" sz="2400" b="0" i="1" baseline="-2500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pt-BR" sz="2400" dirty="0"/>
                  <a:t> </a:t>
                </a:r>
                <a:r>
                  <a:rPr lang="pt-BR" sz="2400" i="1" dirty="0"/>
                  <a:t>(</a:t>
                </a:r>
                <a:r>
                  <a:rPr lang="pt-BR" sz="2400" i="1" dirty="0" err="1"/>
                  <a:t>t-to</a:t>
                </a:r>
                <a:r>
                  <a:rPr lang="pt-BR" sz="2400" i="1" dirty="0"/>
                  <a:t>) </a:t>
                </a:r>
                <a:r>
                  <a:rPr lang="pt-BR" sz="2400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pt-BR" sz="2400" i="1" dirty="0"/>
                  <a:t>(t-t</a:t>
                </a:r>
                <a:r>
                  <a:rPr lang="pt-BR" sz="2400" i="1" baseline="-25000" dirty="0"/>
                  <a:t>0</a:t>
                </a:r>
                <a:r>
                  <a:rPr lang="pt-BR" sz="2400" i="1" dirty="0"/>
                  <a:t>)</a:t>
                </a:r>
                <a:r>
                  <a:rPr lang="pt-BR" sz="2400" i="1" baseline="30000" dirty="0"/>
                  <a:t>2         </a:t>
                </a:r>
                <a:r>
                  <a:rPr lang="pt-BR" sz="2400" i="1" dirty="0"/>
                  <a:t> c/</a:t>
                </a:r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pt-BR" sz="2400" b="0" i="1" baseline="-2500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pt-BR" sz="2400" i="1" dirty="0"/>
                  <a:t>=0 e t</a:t>
                </a:r>
                <a:r>
                  <a:rPr lang="pt-BR" sz="2400" i="1" baseline="-25000" dirty="0"/>
                  <a:t>0</a:t>
                </a:r>
                <a:r>
                  <a:rPr lang="pt-BR" sz="2400" i="1" dirty="0"/>
                  <a:t>=0</a:t>
                </a:r>
                <a:endParaRPr lang="pt-BR" sz="2400" i="1" baseline="-25000" dirty="0"/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B61440EB-92E1-4AF3-9C60-820EF9370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95" y="4464811"/>
                <a:ext cx="7133556" cy="613886"/>
              </a:xfrm>
              <a:prstGeom prst="rect">
                <a:avLst/>
              </a:prstGeom>
              <a:blipFill>
                <a:blip r:embed="rId9"/>
                <a:stretch>
                  <a:fillRect b="-1386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870FDC94-89E3-4530-A848-B4084EBA0F7B}"/>
                  </a:ext>
                </a:extLst>
              </p:cNvPr>
              <p:cNvSpPr txBox="1"/>
              <p:nvPr/>
            </p:nvSpPr>
            <p:spPr>
              <a:xfrm>
                <a:off x="1599120" y="5419561"/>
                <a:ext cx="4576572" cy="613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pt-BR" sz="2400" b="0" i="1" baseline="-2500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pt-BR" sz="2400" dirty="0"/>
                  <a:t> </a:t>
                </a:r>
                <a:r>
                  <a:rPr lang="pt-BR" sz="2400" i="1" dirty="0"/>
                  <a:t>t </a:t>
                </a:r>
                <a:r>
                  <a:rPr lang="pt-BR" sz="2400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pt-BR" sz="2400" i="1" dirty="0"/>
                  <a:t>t</a:t>
                </a:r>
                <a:r>
                  <a:rPr lang="pt-BR" sz="2400" i="1" baseline="30000" dirty="0"/>
                  <a:t>2 </a:t>
                </a:r>
                <a:endParaRPr lang="pt-BR" sz="2400" dirty="0"/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870FDC94-89E3-4530-A848-B4084EBA0F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120" y="5419561"/>
                <a:ext cx="4576572" cy="613886"/>
              </a:xfrm>
              <a:prstGeom prst="rect">
                <a:avLst/>
              </a:prstGeom>
              <a:blipFill>
                <a:blip r:embed="rId10"/>
                <a:stretch>
                  <a:fillRect b="-1386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08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23E914BC-0E80-4DDF-BB6B-20F596E80C91}"/>
                  </a:ext>
                </a:extLst>
              </p:cNvPr>
              <p:cNvSpPr txBox="1"/>
              <p:nvPr/>
            </p:nvSpPr>
            <p:spPr>
              <a:xfrm>
                <a:off x="1331640" y="476672"/>
                <a:ext cx="3966772" cy="6685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î+</m:t>
                      </m:r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ĵ=</m:t>
                      </m:r>
                      <m:d>
                        <m:d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pt-BR" sz="2000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000" b="0" i="1" baseline="-2500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î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pt-BR" sz="2000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000" b="0" i="1" baseline="-25000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ĵ</m:t>
                          </m:r>
                        </m:e>
                      </m:d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000" i="1">
                          <a:latin typeface="Cambria Math" panose="02040503050406030204" pitchFamily="18" charset="0"/>
                        </a:rPr>
                        <m:t>𝑔𝑡</m:t>
                      </m:r>
                      <m:r>
                        <a:rPr lang="pt-BR" sz="20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ĵ</m:t>
                      </m:r>
                    </m:oMath>
                  </m:oMathPara>
                </a14:m>
                <a:endParaRPr lang="pt-BR" sz="2000" i="1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23E914BC-0E80-4DDF-BB6B-20F596E80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76672"/>
                <a:ext cx="3966772" cy="6685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luxograma: Conector 5">
            <a:extLst>
              <a:ext uri="{FF2B5EF4-FFF2-40B4-BE49-F238E27FC236}">
                <a16:creationId xmlns:a16="http://schemas.microsoft.com/office/drawing/2014/main" id="{FA608D9B-9480-4ECE-8AAD-A0392D43853E}"/>
              </a:ext>
            </a:extLst>
          </p:cNvPr>
          <p:cNvSpPr/>
          <p:nvPr/>
        </p:nvSpPr>
        <p:spPr>
          <a:xfrm>
            <a:off x="5868144" y="58233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1B4BFAEA-3E25-44CC-A0B2-93A6032DB9E2}"/>
                  </a:ext>
                </a:extLst>
              </p:cNvPr>
              <p:cNvSpPr txBox="1"/>
              <p:nvPr/>
            </p:nvSpPr>
            <p:spPr>
              <a:xfrm>
                <a:off x="-468560" y="1429364"/>
                <a:ext cx="396677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sz="2000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baseline="-25000" smtClean="0">
                          <a:latin typeface="Cambria Math" panose="02040503050406030204" pitchFamily="18" charset="0"/>
                        </a:rPr>
                        <m:t>𝑥𝑡</m:t>
                      </m:r>
                    </m:oMath>
                  </m:oMathPara>
                </a14:m>
                <a:endParaRPr lang="pt-BR" sz="2000" i="1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4BFAEA-3E25-44CC-A0B2-93A6032DB9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8560" y="1429364"/>
                <a:ext cx="3966772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336E93A8-B1A6-45F3-8A74-FAF49F069FBC}"/>
                  </a:ext>
                </a:extLst>
              </p:cNvPr>
              <p:cNvSpPr txBox="1"/>
              <p:nvPr/>
            </p:nvSpPr>
            <p:spPr>
              <a:xfrm>
                <a:off x="-180528" y="1916832"/>
                <a:ext cx="3966772" cy="6685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sz="2000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baseline="-25000" smtClean="0">
                          <a:latin typeface="Cambria Math" panose="02040503050406030204" pitchFamily="18" charset="0"/>
                        </a:rPr>
                        <m:t>𝑦𝑡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000" i="1">
                          <a:latin typeface="Cambria Math" panose="02040503050406030204" pitchFamily="18" charset="0"/>
                        </a:rPr>
                        <m:t>𝑔𝑡</m:t>
                      </m:r>
                      <m:r>
                        <a:rPr lang="pt-BR" sz="20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sz="2000" i="1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36E93A8-B1A6-45F3-8A74-FAF49F069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528" y="1916832"/>
                <a:ext cx="3966772" cy="66851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luxograma: Conector 16">
            <a:extLst>
              <a:ext uri="{FF2B5EF4-FFF2-40B4-BE49-F238E27FC236}">
                <a16:creationId xmlns:a16="http://schemas.microsoft.com/office/drawing/2014/main" id="{99A1CDC4-2840-4171-805A-21B4F7FAB9DA}"/>
              </a:ext>
            </a:extLst>
          </p:cNvPr>
          <p:cNvSpPr/>
          <p:nvPr/>
        </p:nvSpPr>
        <p:spPr>
          <a:xfrm>
            <a:off x="2627784" y="137227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</a:t>
            </a:r>
          </a:p>
        </p:txBody>
      </p:sp>
      <p:sp>
        <p:nvSpPr>
          <p:cNvPr id="19" name="Fluxograma: Conector 18">
            <a:extLst>
              <a:ext uri="{FF2B5EF4-FFF2-40B4-BE49-F238E27FC236}">
                <a16:creationId xmlns:a16="http://schemas.microsoft.com/office/drawing/2014/main" id="{B93C74FC-31CC-4FBB-914E-280DA7424B56}"/>
              </a:ext>
            </a:extLst>
          </p:cNvPr>
          <p:cNvSpPr/>
          <p:nvPr/>
        </p:nvSpPr>
        <p:spPr>
          <a:xfrm>
            <a:off x="3345028" y="215322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F386665-30A3-4429-AD66-EB59CD5EA7A9}"/>
                  </a:ext>
                </a:extLst>
              </p:cNvPr>
              <p:cNvSpPr txBox="1"/>
              <p:nvPr/>
            </p:nvSpPr>
            <p:spPr>
              <a:xfrm>
                <a:off x="899592" y="3356992"/>
                <a:ext cx="77048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O tempo necessário par ao projetil alcançar o ponto mais alto </a:t>
                </a:r>
                <a:r>
                  <a:rPr lang="pt-BR" dirty="0">
                    <a:solidFill>
                      <a:srgbClr val="FF0000"/>
                    </a:solidFill>
                  </a:rPr>
                  <a:t>A</a:t>
                </a:r>
                <a:r>
                  <a:rPr lang="pt-BR" dirty="0"/>
                  <a:t> é obtido quando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b="0" i="1" baseline="-2500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pt-BR" dirty="0"/>
                  <a:t> na equação 3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F386665-30A3-4429-AD66-EB59CD5EA7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356992"/>
                <a:ext cx="7704856" cy="923330"/>
              </a:xfrm>
              <a:prstGeom prst="rect">
                <a:avLst/>
              </a:prstGeom>
              <a:blipFill>
                <a:blip r:embed="rId5"/>
                <a:stretch>
                  <a:fillRect l="-713" t="-39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34CA51CD-C676-4B53-B2F4-01D423C303A4}"/>
                  </a:ext>
                </a:extLst>
              </p:cNvPr>
              <p:cNvSpPr txBox="1"/>
              <p:nvPr/>
            </p:nvSpPr>
            <p:spPr>
              <a:xfrm>
                <a:off x="683568" y="4280322"/>
                <a:ext cx="457657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sz="2000" b="0" i="1" baseline="-2500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sz="2000" b="0" i="1" baseline="-2500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sz="2000" b="0" i="1" baseline="-2500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𝑔𝑡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                      0=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sz="2000" b="0" i="1" baseline="-2500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sz="2000" b="0" i="1" baseline="-2500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𝑔𝑡</m:t>
                    </m:r>
                  </m:oMath>
                </a14:m>
                <a:r>
                  <a:rPr lang="pt-BR" sz="2000" dirty="0"/>
                  <a:t> </a:t>
                </a:r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34CA51CD-C676-4B53-B2F4-01D423C30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280322"/>
                <a:ext cx="4576572" cy="400110"/>
              </a:xfrm>
              <a:prstGeom prst="rect">
                <a:avLst/>
              </a:prstGeom>
              <a:blipFill>
                <a:blip r:embed="rId6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6FDF9BB8-6FBC-4C2D-AFA7-F7F43F08493B}"/>
                  </a:ext>
                </a:extLst>
              </p:cNvPr>
              <p:cNvSpPr txBox="1"/>
              <p:nvPr/>
            </p:nvSpPr>
            <p:spPr>
              <a:xfrm>
                <a:off x="5868144" y="4251722"/>
                <a:ext cx="1080120" cy="673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pt-BR" sz="2000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000" b="0" i="1" baseline="-2500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6FDF9BB8-6FBC-4C2D-AFA7-F7F43F084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4251722"/>
                <a:ext cx="1080120" cy="6739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luxograma: Conector 24">
            <a:extLst>
              <a:ext uri="{FF2B5EF4-FFF2-40B4-BE49-F238E27FC236}">
                <a16:creationId xmlns:a16="http://schemas.microsoft.com/office/drawing/2014/main" id="{B91C9931-8EEA-4C6E-8703-3839CFF57F2B}"/>
              </a:ext>
            </a:extLst>
          </p:cNvPr>
          <p:cNvSpPr/>
          <p:nvPr/>
        </p:nvSpPr>
        <p:spPr>
          <a:xfrm>
            <a:off x="7327668" y="425177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BCFF91F2-78FE-4DB5-88BB-33C3E1324AA9}"/>
                  </a:ext>
                </a:extLst>
              </p:cNvPr>
              <p:cNvSpPr txBox="1"/>
              <p:nvPr/>
            </p:nvSpPr>
            <p:spPr>
              <a:xfrm>
                <a:off x="1691680" y="5517232"/>
                <a:ext cx="2377126" cy="6356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/>
                  <a:t>Ou       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pt-BR" sz="2400" b="0" i="1" baseline="-2500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𝑠𝑒𝑛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∝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BCFF91F2-78FE-4DB5-88BB-33C3E1324A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517232"/>
                <a:ext cx="2377126" cy="635623"/>
              </a:xfrm>
              <a:prstGeom prst="rect">
                <a:avLst/>
              </a:prstGeom>
              <a:blipFill>
                <a:blip r:embed="rId8"/>
                <a:stretch>
                  <a:fillRect l="-23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luxograma: Conector 27">
            <a:extLst>
              <a:ext uri="{FF2B5EF4-FFF2-40B4-BE49-F238E27FC236}">
                <a16:creationId xmlns:a16="http://schemas.microsoft.com/office/drawing/2014/main" id="{F33B6AE3-1744-49B2-B64E-07C5A31982D7}"/>
              </a:ext>
            </a:extLst>
          </p:cNvPr>
          <p:cNvSpPr/>
          <p:nvPr/>
        </p:nvSpPr>
        <p:spPr>
          <a:xfrm>
            <a:off x="4343400" y="55180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70059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4B0BF65-8944-4FDF-B9D0-20083BC7F30C}"/>
              </a:ext>
            </a:extLst>
          </p:cNvPr>
          <p:cNvSpPr txBox="1"/>
          <p:nvPr/>
        </p:nvSpPr>
        <p:spPr>
          <a:xfrm>
            <a:off x="264570" y="476672"/>
            <a:ext cx="8614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 altura máxima h é obtida substituindo esse valor de tempo na equação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FA76304B-DA22-4059-A9ED-7FB8C2728546}"/>
                  </a:ext>
                </a:extLst>
              </p:cNvPr>
              <p:cNvSpPr txBox="1"/>
              <p:nvPr/>
            </p:nvSpPr>
            <p:spPr>
              <a:xfrm>
                <a:off x="-108520" y="1340768"/>
                <a:ext cx="3966772" cy="6685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pt-BR" sz="2000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000" b="0" i="1" baseline="-25000" smtClean="0">
                          <a:latin typeface="Cambria Math" panose="02040503050406030204" pitchFamily="18" charset="0"/>
                        </a:rPr>
                        <m:t>𝑦𝑡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000" i="1">
                          <a:latin typeface="Cambria Math" panose="02040503050406030204" pitchFamily="18" charset="0"/>
                        </a:rPr>
                        <m:t>𝑔𝑡</m:t>
                      </m:r>
                      <m:r>
                        <a:rPr lang="pt-BR" sz="20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pt-BR" sz="2000" i="1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A76304B-DA22-4059-A9ED-7FB8C2728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1340768"/>
                <a:ext cx="3966772" cy="6685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366D5783-D821-41B6-A23E-4C6327155AA6}"/>
                  </a:ext>
                </a:extLst>
              </p:cNvPr>
              <p:cNvSpPr txBox="1"/>
              <p:nvPr/>
            </p:nvSpPr>
            <p:spPr>
              <a:xfrm>
                <a:off x="3833084" y="1412776"/>
                <a:ext cx="1080120" cy="673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pt-BR" sz="2000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000" b="0" i="1" baseline="-2500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366D5783-D821-41B6-A23E-4C6327155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084" y="1412776"/>
                <a:ext cx="1080120" cy="6739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40A9F48-04DA-44F4-A1E1-022552E3D7B5}"/>
                  </a:ext>
                </a:extLst>
              </p:cNvPr>
              <p:cNvSpPr txBox="1"/>
              <p:nvPr/>
            </p:nvSpPr>
            <p:spPr>
              <a:xfrm>
                <a:off x="971600" y="2700234"/>
                <a:ext cx="1230786" cy="673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pt-BR" sz="2000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000" b="0" i="1" baseline="-25000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sz="2000" b="0" i="1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40A9F48-04DA-44F4-A1E1-022552E3D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700234"/>
                <a:ext cx="1230786" cy="6739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B138A12C-6734-4868-9577-DD4E3ADF5864}"/>
                  </a:ext>
                </a:extLst>
              </p:cNvPr>
              <p:cNvSpPr txBox="1"/>
              <p:nvPr/>
            </p:nvSpPr>
            <p:spPr>
              <a:xfrm>
                <a:off x="2915816" y="2603488"/>
                <a:ext cx="5211298" cy="658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/>
                  <a:t>Como    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sz="2400" b="0" i="1" baseline="-2500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sz="2400" b="0" i="1" baseline="-2500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sz="2400" b="0" i="1" baseline="-2500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𝑠𝑒𝑛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      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pt-BR" sz="24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pt-BR" sz="2400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𝑠𝑒𝑛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2∝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B138A12C-6734-4868-9577-DD4E3ADF5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603488"/>
                <a:ext cx="5211298" cy="658770"/>
              </a:xfrm>
              <a:prstGeom prst="rect">
                <a:avLst/>
              </a:prstGeom>
              <a:blipFill>
                <a:blip r:embed="rId5"/>
                <a:stretch>
                  <a:fillRect l="-9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luxograma: Conector 14">
            <a:extLst>
              <a:ext uri="{FF2B5EF4-FFF2-40B4-BE49-F238E27FC236}">
                <a16:creationId xmlns:a16="http://schemas.microsoft.com/office/drawing/2014/main" id="{A3359355-B5DE-409E-8063-7126C05ECACB}"/>
              </a:ext>
            </a:extLst>
          </p:cNvPr>
          <p:cNvSpPr/>
          <p:nvPr/>
        </p:nvSpPr>
        <p:spPr>
          <a:xfrm>
            <a:off x="8383344" y="2590241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8AE46C09-D862-4CB9-B85C-891025E4667A}"/>
                  </a:ext>
                </a:extLst>
              </p:cNvPr>
              <p:cNvSpPr txBox="1"/>
              <p:nvPr/>
            </p:nvSpPr>
            <p:spPr>
              <a:xfrm>
                <a:off x="395535" y="3953208"/>
                <a:ext cx="835292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O tempo necessário para o projétil atingir o solo novamente (ponto </a:t>
                </a:r>
                <a:r>
                  <a:rPr lang="pt-BR" dirty="0">
                    <a:solidFill>
                      <a:srgbClr val="FF0000"/>
                    </a:solidFill>
                  </a:rPr>
                  <a:t>B</a:t>
                </a:r>
                <a:r>
                  <a:rPr lang="pt-BR" dirty="0"/>
                  <a:t>), é obtidos fazendo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pt-BR" dirty="0"/>
                  <a:t> na equação 6. Esse tempo é o dobro do valor calculado para se atingir o ponto mais alto de </a:t>
                </a:r>
                <a:r>
                  <a:rPr lang="pt-BR" dirty="0">
                    <a:solidFill>
                      <a:srgbClr val="FF0000"/>
                    </a:solidFill>
                  </a:rPr>
                  <a:t>A</a:t>
                </a:r>
                <a:r>
                  <a:rPr lang="pt-BR" dirty="0"/>
                  <a:t>, equação 7 ou 8:</a:t>
                </a:r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8AE46C09-D862-4CB9-B85C-891025E466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3953208"/>
                <a:ext cx="8352928" cy="923330"/>
              </a:xfrm>
              <a:prstGeom prst="rect">
                <a:avLst/>
              </a:prstGeom>
              <a:blipFill>
                <a:blip r:embed="rId6"/>
                <a:stretch>
                  <a:fillRect l="-657" t="-3289" b="-92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BEEA1F08-A1FA-4E0F-A8C2-FA608DE103B1}"/>
                  </a:ext>
                </a:extLst>
              </p:cNvPr>
              <p:cNvSpPr txBox="1"/>
              <p:nvPr/>
            </p:nvSpPr>
            <p:spPr>
              <a:xfrm>
                <a:off x="1332089" y="5389531"/>
                <a:ext cx="1085554" cy="6613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pt-BR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b="0" i="1" baseline="-2500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BEEA1F08-A1FA-4E0F-A8C2-FA608DE10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089" y="5389531"/>
                <a:ext cx="1085554" cy="6613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D57B4C0E-D9A8-4D12-9259-49E71955A4F2}"/>
                  </a:ext>
                </a:extLst>
              </p:cNvPr>
              <p:cNvSpPr txBox="1"/>
              <p:nvPr/>
            </p:nvSpPr>
            <p:spPr>
              <a:xfrm>
                <a:off x="3995936" y="5389531"/>
                <a:ext cx="1622559" cy="6613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pt-BR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𝑠𝑒𝑛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∝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D57B4C0E-D9A8-4D12-9259-49E71955A4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5389531"/>
                <a:ext cx="1622559" cy="6613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Seta: para a Direita 22">
            <a:extLst>
              <a:ext uri="{FF2B5EF4-FFF2-40B4-BE49-F238E27FC236}">
                <a16:creationId xmlns:a16="http://schemas.microsoft.com/office/drawing/2014/main" id="{A7E2BF16-AF4D-4CA8-9039-FDB6B89DB064}"/>
              </a:ext>
            </a:extLst>
          </p:cNvPr>
          <p:cNvSpPr/>
          <p:nvPr/>
        </p:nvSpPr>
        <p:spPr>
          <a:xfrm>
            <a:off x="3059832" y="5628341"/>
            <a:ext cx="432048" cy="153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Fluxograma: Conector 24">
            <a:extLst>
              <a:ext uri="{FF2B5EF4-FFF2-40B4-BE49-F238E27FC236}">
                <a16:creationId xmlns:a16="http://schemas.microsoft.com/office/drawing/2014/main" id="{53C2BD02-D27E-4E5D-AC04-0F53842904B5}"/>
              </a:ext>
            </a:extLst>
          </p:cNvPr>
          <p:cNvSpPr/>
          <p:nvPr/>
        </p:nvSpPr>
        <p:spPr>
          <a:xfrm>
            <a:off x="6269158" y="5389531"/>
            <a:ext cx="679105" cy="54439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5831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36D0CC2-DA26-4942-84CB-AD9B6F580299}"/>
              </a:ext>
            </a:extLst>
          </p:cNvPr>
          <p:cNvSpPr txBox="1"/>
          <p:nvPr/>
        </p:nvSpPr>
        <p:spPr>
          <a:xfrm>
            <a:off x="539552" y="548680"/>
            <a:ext cx="804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O alcance máximo é obtido substituindo esse valor de tempo na eq.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CE14D097-A57B-4924-B6FE-0A206C3787AE}"/>
                  </a:ext>
                </a:extLst>
              </p:cNvPr>
              <p:cNvSpPr txBox="1"/>
              <p:nvPr/>
            </p:nvSpPr>
            <p:spPr>
              <a:xfrm>
                <a:off x="2987824" y="1700808"/>
                <a:ext cx="1820780" cy="724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pt-BR" sz="2000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000" b="0" i="1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𝑠𝑒𝑛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2∝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CE14D097-A57B-4924-B6FE-0A206C378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700808"/>
                <a:ext cx="1820780" cy="7244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uxograma: Conector 3">
            <a:extLst>
              <a:ext uri="{FF2B5EF4-FFF2-40B4-BE49-F238E27FC236}">
                <a16:creationId xmlns:a16="http://schemas.microsoft.com/office/drawing/2014/main" id="{6C404FA0-CF0F-4434-87F3-497DC106D113}"/>
              </a:ext>
            </a:extLst>
          </p:cNvPr>
          <p:cNvSpPr/>
          <p:nvPr/>
        </p:nvSpPr>
        <p:spPr>
          <a:xfrm>
            <a:off x="5724128" y="1669920"/>
            <a:ext cx="679105" cy="54439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71E19F9-44EB-4EE3-B144-5E0519E696D0}"/>
              </a:ext>
            </a:extLst>
          </p:cNvPr>
          <p:cNvSpPr txBox="1"/>
          <p:nvPr/>
        </p:nvSpPr>
        <p:spPr>
          <a:xfrm>
            <a:off x="529268" y="3244334"/>
            <a:ext cx="8003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equação da trajetória é obtida pela eliminação do tempo nas equações 5 e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0A5BC99-BB35-41D3-B3F6-DD704E1B5940}"/>
                  </a:ext>
                </a:extLst>
              </p:cNvPr>
              <p:cNvSpPr txBox="1"/>
              <p:nvPr/>
            </p:nvSpPr>
            <p:spPr>
              <a:xfrm>
                <a:off x="1115616" y="4293096"/>
                <a:ext cx="3242106" cy="5668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pt-BR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b="0" i="1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pt-BR" b="0" i="1" baseline="30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∝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0A5BC99-BB35-41D3-B3F6-DD704E1B5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293096"/>
                <a:ext cx="3242106" cy="5668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luxograma: Conector 11">
            <a:extLst>
              <a:ext uri="{FF2B5EF4-FFF2-40B4-BE49-F238E27FC236}">
                <a16:creationId xmlns:a16="http://schemas.microsoft.com/office/drawing/2014/main" id="{A8E91E5E-B959-4F12-BBEF-B2B73DA7B312}"/>
              </a:ext>
            </a:extLst>
          </p:cNvPr>
          <p:cNvSpPr/>
          <p:nvPr/>
        </p:nvSpPr>
        <p:spPr>
          <a:xfrm>
            <a:off x="4932040" y="4293096"/>
            <a:ext cx="679105" cy="54439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516413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0762575-7509-412B-B479-AE5C9DA8C1AF}"/>
              </a:ext>
            </a:extLst>
          </p:cNvPr>
          <p:cNvSpPr txBox="1"/>
          <p:nvPr/>
        </p:nvSpPr>
        <p:spPr>
          <a:xfrm>
            <a:off x="323528" y="476672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1) Uma arma dispara um projetil com velocidade de 200,0m/s formando um angulo de 40° com o solo</a:t>
            </a:r>
            <a:endParaRPr lang="pt-BR" baseline="30000" dirty="0"/>
          </a:p>
          <a:p>
            <a:pPr marL="342900" indent="-342900">
              <a:buAutoNum type="alphaLcParenR"/>
            </a:pPr>
            <a:r>
              <a:rPr lang="pt-BR" dirty="0"/>
              <a:t>Encontre a velocidade e a posição do projétil depois de 20s.;</a:t>
            </a:r>
          </a:p>
          <a:p>
            <a:pPr marL="342900" indent="-342900">
              <a:buAutoNum type="alphaLcParenR"/>
            </a:pPr>
            <a:r>
              <a:rPr lang="pt-BR" dirty="0"/>
              <a:t>Encontre o alcance e o tempo necessário para o projetil voltar ao solo.</a:t>
            </a:r>
          </a:p>
          <a:p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6F2968B-F8B9-4F7D-9EA6-006DF8F778B3}"/>
              </a:ext>
            </a:extLst>
          </p:cNvPr>
          <p:cNvSpPr txBox="1"/>
          <p:nvPr/>
        </p:nvSpPr>
        <p:spPr>
          <a:xfrm>
            <a:off x="3203848" y="138244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accent4"/>
                </a:solidFill>
              </a:rPr>
              <a:t>Exercícios</a:t>
            </a:r>
          </a:p>
        </p:txBody>
      </p:sp>
    </p:spTree>
    <p:extLst>
      <p:ext uri="{BB962C8B-B14F-4D97-AF65-F5344CB8AC3E}">
        <p14:creationId xmlns:p14="http://schemas.microsoft.com/office/powerpoint/2010/main" val="3213206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D6654FD-D248-46E2-A802-7CD777BEB5C7}"/>
              </a:ext>
            </a:extLst>
          </p:cNvPr>
          <p:cNvSpPr txBox="1"/>
          <p:nvPr/>
        </p:nvSpPr>
        <p:spPr>
          <a:xfrm>
            <a:off x="323528" y="188640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2) Uma pedra é lançada para o alto de um penhasco de altura h, com uma velocidade inicial de 42m/s e um ângulo de 60° acima da horizontal. A pedra cai 5,5s após o lançamento. Calcule</a:t>
            </a:r>
          </a:p>
          <a:p>
            <a:pPr marL="342900" indent="-342900">
              <a:buAutoNum type="alphaLcParenR"/>
            </a:pPr>
            <a:r>
              <a:rPr lang="pt-BR" dirty="0"/>
              <a:t>A altura do penhasco;</a:t>
            </a:r>
          </a:p>
          <a:p>
            <a:pPr marL="342900" indent="-342900">
              <a:buAutoNum type="alphaLcParenR"/>
            </a:pPr>
            <a:r>
              <a:rPr lang="pt-BR" dirty="0"/>
              <a:t>A velocidade da pedra imediatamente antes do impacto no penhasco;</a:t>
            </a:r>
          </a:p>
          <a:p>
            <a:pPr marL="342900" indent="-342900">
              <a:buAutoNum type="alphaLcParenR"/>
            </a:pPr>
            <a:r>
              <a:rPr lang="pt-BR" dirty="0"/>
              <a:t>A altura máxima H acima do nível do solo.</a:t>
            </a:r>
            <a:endParaRPr lang="pt-BR" i="1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5AEEF91-41E0-40EE-B2B7-87306BD00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1942966"/>
            <a:ext cx="28003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118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8908</TotalTime>
  <Words>473</Words>
  <Application>Microsoft Office PowerPoint</Application>
  <PresentationFormat>Apresentação na tela (4:3)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7" baseType="lpstr">
      <vt:lpstr>Calibri</vt:lpstr>
      <vt:lpstr>Cambria Math</vt:lpstr>
      <vt:lpstr>Lucida Sans Unicode</vt:lpstr>
      <vt:lpstr>Times New Roman</vt:lpstr>
      <vt:lpstr>TimesNewRomanPSMT</vt:lpstr>
      <vt:lpstr>Verdana</vt:lpstr>
      <vt:lpstr>Wingdings 2</vt:lpstr>
      <vt:lpstr>Wingdings 3</vt:lpstr>
      <vt:lpstr>Concurso</vt:lpstr>
      <vt:lpstr>FZEB0171- Física Geral e Experimental I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 GEOMÉTRICO E MATEMÁTICO  PARA FORMULAÇÃO DE MATERIAIS CERÂMICOS</dc:title>
  <dc:creator>adilson</dc:creator>
  <cp:lastModifiedBy>USER</cp:lastModifiedBy>
  <cp:revision>153</cp:revision>
  <dcterms:created xsi:type="dcterms:W3CDTF">2011-05-27T00:43:57Z</dcterms:created>
  <dcterms:modified xsi:type="dcterms:W3CDTF">2020-09-28T11:41:36Z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IQPDocumentId">
    <vt:lpwstr>dadb0d9b-f5fb-40c3-8369-41955ad97e31</vt:lpwstr>
  </property>
  <property fmtid="{D5CDD505-2E9C-101B-9397-08002B2CF9AE}" pid="3" name="Content_Steward">
    <vt:lpwstr>Cruz E u584663</vt:lpwstr>
  </property>
  <property fmtid="{D5CDD505-2E9C-101B-9397-08002B2CF9AE}" pid="4" name="Update_Footer">
    <vt:lpwstr>No</vt:lpwstr>
  </property>
  <property fmtid="{D5CDD505-2E9C-101B-9397-08002B2CF9AE}" pid="5" name="Radio_Button">
    <vt:lpwstr>RadioButton2</vt:lpwstr>
  </property>
  <property fmtid="{D5CDD505-2E9C-101B-9397-08002B2CF9AE}" pid="6" name="Information_Classification">
    <vt:lpwstr/>
  </property>
  <property fmtid="{D5CDD505-2E9C-101B-9397-08002B2CF9AE}" pid="7" name="Record_Title_ID">
    <vt:lpwstr>73</vt:lpwstr>
  </property>
  <property fmtid="{D5CDD505-2E9C-101B-9397-08002B2CF9AE}" pid="8" name="Initial_Creation_Date">
    <vt:filetime>2011-05-27T00:43:56Z</vt:filetime>
  </property>
  <property fmtid="{D5CDD505-2E9C-101B-9397-08002B2CF9AE}" pid="9" name="Retention_Period_Start_Date">
    <vt:filetime>2020-06-07T15:14:08Z</vt:filetime>
  </property>
  <property fmtid="{D5CDD505-2E9C-101B-9397-08002B2CF9AE}" pid="10" name="Last_Reviewed_Date">
    <vt:lpwstr/>
  </property>
  <property fmtid="{D5CDD505-2E9C-101B-9397-08002B2CF9AE}" pid="11" name="Retention_Review_Frequency">
    <vt:lpwstr/>
  </property>
</Properties>
</file>