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3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7" r:id="rId13"/>
    <p:sldId id="268" r:id="rId14"/>
    <p:sldId id="265" r:id="rId15"/>
    <p:sldId id="266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2" r:id="rId26"/>
    <p:sldId id="270" r:id="rId27"/>
    <p:sldId id="27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/>
    <p:restoredTop sz="94713"/>
  </p:normalViewPr>
  <p:slideViewPr>
    <p:cSldViewPr>
      <p:cViewPr varScale="1">
        <p:scale>
          <a:sx n="108" d="100"/>
          <a:sy n="108" d="100"/>
        </p:scale>
        <p:origin x="20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6484-76EA-447A-B393-6B086F4ACC26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CE3F-23E0-4340-A750-2788BE284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982544" cy="2475706"/>
          </a:xfrm>
        </p:spPr>
        <p:txBody>
          <a:bodyPr/>
          <a:lstStyle/>
          <a:p>
            <a:r>
              <a:rPr lang="pt-BR" b="1" dirty="0"/>
              <a:t>Projetos de TCC em Jornalismo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Dennis de Oliveira</a:t>
            </a:r>
          </a:p>
          <a:p>
            <a:r>
              <a:rPr lang="pt-BR"/>
              <a:t>Tema </a:t>
            </a:r>
            <a:r>
              <a:rPr lang="pt-BR" dirty="0"/>
              <a:t>e delimitação do tema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problematizado e delimitado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/>
              <a:t>Os saraus de periferia são fenômenos que surgiram do movimento hip-hop dos anos 1980 e se constituíram em uma forma de sociabilidade dos jovens da periferia. A partir deles, se constroem mecanismos de resistência a um contexto de extrema violência sofrido na periferia. Esta pesquisa pretende demonstrar como se constroem estes laços de sociabilidade e as formas de </a:t>
            </a:r>
            <a:r>
              <a:rPr lang="pt-BR" dirty="0" err="1"/>
              <a:t>resistencia</a:t>
            </a:r>
            <a:r>
              <a:rPr lang="pt-BR" dirty="0"/>
              <a:t> à violência. Para tanto, analisaremos a experiência do sarau </a:t>
            </a:r>
            <a:r>
              <a:rPr lang="pt-BR" dirty="0" err="1"/>
              <a:t>Cooperifa</a:t>
            </a:r>
            <a:r>
              <a:rPr lang="pt-BR" dirty="0"/>
              <a:t> por ser um dos pioneiros e mais conhecidos deste movimento.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54F0-648F-A246-9E34-AC57433A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reportagens</a:t>
            </a:r>
          </a:p>
        </p:txBody>
      </p:sp>
      <p:sp>
        <p:nvSpPr>
          <p:cNvPr id="4" name="Triângulo 3">
            <a:extLst>
              <a:ext uri="{FF2B5EF4-FFF2-40B4-BE49-F238E27FC236}">
                <a16:creationId xmlns:a16="http://schemas.microsoft.com/office/drawing/2014/main" id="{7A5BF45E-08A7-1C41-B9CD-3D83EE55FCAF}"/>
              </a:ext>
            </a:extLst>
          </p:cNvPr>
          <p:cNvSpPr/>
          <p:nvPr/>
        </p:nvSpPr>
        <p:spPr>
          <a:xfrm>
            <a:off x="611560" y="3429000"/>
            <a:ext cx="3816424" cy="2520280"/>
          </a:xfrm>
          <a:prstGeom prst="triangle">
            <a:avLst>
              <a:gd name="adj" fmla="val 51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4FFFA-DD10-134C-A999-6D573A201012}"/>
              </a:ext>
            </a:extLst>
          </p:cNvPr>
          <p:cNvSpPr txBox="1"/>
          <p:nvPr/>
        </p:nvSpPr>
        <p:spPr>
          <a:xfrm>
            <a:off x="3203848" y="3358733"/>
            <a:ext cx="447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FATO SINGULAR. EX: O SARAU DA COOPERIFA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EF8EED-9315-EB45-A6A0-560E9E24CA53}"/>
              </a:ext>
            </a:extLst>
          </p:cNvPr>
          <p:cNvSpPr txBox="1"/>
          <p:nvPr/>
        </p:nvSpPr>
        <p:spPr>
          <a:xfrm>
            <a:off x="4716016" y="4365104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PAUTA AMPLIADA</a:t>
            </a:r>
          </a:p>
          <a:p>
            <a:r>
              <a:rPr lang="pt-BR" dirty="0"/>
              <a:t>- Conexões deste </a:t>
            </a:r>
            <a:r>
              <a:rPr lang="pt-BR" dirty="0" err="1"/>
              <a:t>fatocom</a:t>
            </a:r>
            <a:r>
              <a:rPr lang="pt-BR" dirty="0"/>
              <a:t> outras singularidades, particularidades e universalidades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EA6E5E-D241-CB47-83BE-E274640E4E90}"/>
              </a:ext>
            </a:extLst>
          </p:cNvPr>
          <p:cNvSpPr txBox="1"/>
          <p:nvPr/>
        </p:nvSpPr>
        <p:spPr>
          <a:xfrm>
            <a:off x="611560" y="141763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Conceito de jornalismo do prof. Adelmo Genro Filho: jornalismo é uma atividade de construção do conhecimento baseada na singularidade dos fatos</a:t>
            </a:r>
          </a:p>
          <a:p>
            <a:endParaRPr lang="pt-BR" dirty="0"/>
          </a:p>
          <a:p>
            <a:r>
              <a:rPr lang="pt-BR" dirty="0"/>
              <a:t>CIÊNCIA – conhecimento da realidade baseada na dimensão universal</a:t>
            </a:r>
          </a:p>
          <a:p>
            <a:r>
              <a:rPr lang="pt-BR" dirty="0"/>
              <a:t>ARTE – conhecimento da realidade baseado na dimensão particular</a:t>
            </a:r>
          </a:p>
        </p:txBody>
      </p:sp>
    </p:spTree>
    <p:extLst>
      <p:ext uri="{BB962C8B-B14F-4D97-AF65-F5344CB8AC3E}">
        <p14:creationId xmlns:p14="http://schemas.microsoft.com/office/powerpoint/2010/main" val="419211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73984-EF85-DC4C-8ABE-B0F6CDA2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A7AAB-ED95-BF43-B40B-6C41F066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80728"/>
          </a:xfrm>
        </p:spPr>
        <p:txBody>
          <a:bodyPr>
            <a:normAutofit/>
          </a:bodyPr>
          <a:lstStyle/>
          <a:p>
            <a:r>
              <a:rPr lang="pt-BR" dirty="0"/>
              <a:t>Ampliação pela universalidade</a:t>
            </a:r>
          </a:p>
          <a:p>
            <a:pPr marL="0" indent="0">
              <a:buNone/>
            </a:pPr>
            <a:r>
              <a:rPr lang="pt-BR" dirty="0"/>
              <a:t>(Jornalismo de precisão, segundo </a:t>
            </a:r>
            <a:r>
              <a:rPr lang="pt-BR" dirty="0" err="1"/>
              <a:t>Philipp</a:t>
            </a:r>
            <a:r>
              <a:rPr lang="pt-BR" dirty="0"/>
              <a:t> Meyer)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A5ACF03-592C-A748-ACD3-C8F1D84FA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07786"/>
              </p:ext>
            </p:extLst>
          </p:nvPr>
        </p:nvGraphicFramePr>
        <p:xfrm>
          <a:off x="457200" y="2420888"/>
          <a:ext cx="8363272" cy="4228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1629665081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3226067569"/>
                    </a:ext>
                  </a:extLst>
                </a:gridCol>
              </a:tblGrid>
              <a:tr h="1785421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  <a:p>
                      <a:pPr algn="r"/>
                      <a:endParaRPr lang="pt-BR" dirty="0"/>
                    </a:p>
                    <a:p>
                      <a:pPr algn="r"/>
                      <a:r>
                        <a:rPr lang="pt-BR" dirty="0"/>
                        <a:t>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Onde buscá-los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Como armazená-los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Como recuperá-los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Como analisá-los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Como editá-los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Como comunicá-los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12332"/>
                  </a:ext>
                </a:extLst>
              </a:tr>
              <a:tr h="939695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  <a:p>
                      <a:pPr algn="r"/>
                      <a:r>
                        <a:rPr lang="pt-BR" dirty="0"/>
                        <a:t>Quadro teórico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Hipóteses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Verificação e reverificação das informações (checagem)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3879"/>
                  </a:ext>
                </a:extLst>
              </a:tr>
              <a:tr h="1503513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  <a:p>
                      <a:pPr algn="r"/>
                      <a:r>
                        <a:rPr lang="pt-BR" dirty="0"/>
                        <a:t>Características dos cientistas que devem estar no jornalista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Ceticismo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Abertura (transparência)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Instinto operacional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Sentido de provisoriedade da verdade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dirty="0"/>
                        <a:t>Parcimônia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74091"/>
                  </a:ext>
                </a:extLst>
              </a:tr>
            </a:tbl>
          </a:graphicData>
        </a:graphic>
      </p:graphicFrame>
      <p:sp>
        <p:nvSpPr>
          <p:cNvPr id="6" name="Chave Esquerda 5">
            <a:extLst>
              <a:ext uri="{FF2B5EF4-FFF2-40B4-BE49-F238E27FC236}">
                <a16:creationId xmlns:a16="http://schemas.microsoft.com/office/drawing/2014/main" id="{7635EE4B-5711-FD4F-9E9F-125F0B191E60}"/>
              </a:ext>
            </a:extLst>
          </p:cNvPr>
          <p:cNvSpPr/>
          <p:nvPr/>
        </p:nvSpPr>
        <p:spPr>
          <a:xfrm>
            <a:off x="4572000" y="2534717"/>
            <a:ext cx="172262" cy="16863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4AB754BC-A8AC-4C42-9B38-B51B80F2C304}"/>
              </a:ext>
            </a:extLst>
          </p:cNvPr>
          <p:cNvSpPr/>
          <p:nvPr/>
        </p:nvSpPr>
        <p:spPr>
          <a:xfrm>
            <a:off x="4649180" y="4327320"/>
            <a:ext cx="66836" cy="7920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B0B715CD-3068-EE45-AE05-9306CE0E4847}"/>
              </a:ext>
            </a:extLst>
          </p:cNvPr>
          <p:cNvSpPr/>
          <p:nvPr/>
        </p:nvSpPr>
        <p:spPr>
          <a:xfrm>
            <a:off x="4649181" y="5301208"/>
            <a:ext cx="66836" cy="129614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58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A0049-9280-5D42-849F-860CCD23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76E9F4-296C-C343-BC43-CA76A709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Ampliação pela universalidade</a:t>
            </a:r>
          </a:p>
          <a:p>
            <a:pPr lvl="1"/>
            <a:r>
              <a:rPr lang="pt-BR" dirty="0"/>
              <a:t>Rigor metodológico</a:t>
            </a:r>
          </a:p>
          <a:p>
            <a:pPr lvl="1"/>
            <a:r>
              <a:rPr lang="pt-BR" dirty="0"/>
              <a:t>Conexão do fato singular com os postulados científicos</a:t>
            </a:r>
          </a:p>
          <a:p>
            <a:pPr lvl="1"/>
            <a:r>
              <a:rPr lang="pt-BR" dirty="0"/>
              <a:t>Além dos dados, fontes científicas e técnicas</a:t>
            </a:r>
          </a:p>
        </p:txBody>
      </p:sp>
    </p:spTree>
    <p:extLst>
      <p:ext uri="{BB962C8B-B14F-4D97-AF65-F5344CB8AC3E}">
        <p14:creationId xmlns:p14="http://schemas.microsoft.com/office/powerpoint/2010/main" val="177543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AFFC1-7717-DA4E-9DB0-05D079EA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que devem constar no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D44709-05DE-3F49-9162-45569C71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Tema delimitado e problematizado</a:t>
            </a:r>
          </a:p>
          <a:p>
            <a:r>
              <a:rPr lang="pt-BR" dirty="0"/>
              <a:t>Justificativa e relevância</a:t>
            </a:r>
          </a:p>
          <a:p>
            <a:r>
              <a:rPr lang="pt-BR" dirty="0"/>
              <a:t>Objetivos</a:t>
            </a:r>
          </a:p>
          <a:p>
            <a:pPr lvl="1"/>
            <a:r>
              <a:rPr lang="pt-BR" dirty="0"/>
              <a:t>Geral</a:t>
            </a:r>
          </a:p>
          <a:p>
            <a:pPr lvl="1"/>
            <a:r>
              <a:rPr lang="pt-BR" dirty="0"/>
              <a:t>Específicos</a:t>
            </a:r>
          </a:p>
          <a:p>
            <a:r>
              <a:rPr lang="pt-BR" dirty="0"/>
              <a:t>Considerações históricas e teóricas</a:t>
            </a:r>
          </a:p>
          <a:p>
            <a:r>
              <a:rPr lang="pt-BR" dirty="0"/>
              <a:t>Procedimentos metodológicos</a:t>
            </a:r>
          </a:p>
          <a:p>
            <a:r>
              <a:rPr lang="pt-BR" dirty="0"/>
              <a:t>Plano de trabalho (cronograma)</a:t>
            </a:r>
          </a:p>
          <a:p>
            <a:r>
              <a:rPr lang="pt-BR" dirty="0"/>
              <a:t>Referências bibliográficas</a:t>
            </a:r>
          </a:p>
          <a:p>
            <a:r>
              <a:rPr lang="pt-BR" dirty="0"/>
              <a:t>Indicação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24589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44F72-B946-5444-946D-061B9CE8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704885-1F5C-694F-9648-364C3AA1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Ampliação pela universalidade – demandas</a:t>
            </a:r>
          </a:p>
          <a:p>
            <a:pPr marL="0" indent="0">
              <a:buNone/>
            </a:pPr>
            <a:r>
              <a:rPr lang="pt-BR" dirty="0"/>
              <a:t>a-) Conhecer as bases de dados existentes e saber construir as próprias</a:t>
            </a:r>
          </a:p>
          <a:p>
            <a:pPr marL="0" indent="0">
              <a:buNone/>
            </a:pPr>
            <a:r>
              <a:rPr lang="pt-BR" dirty="0" err="1"/>
              <a:t>b</a:t>
            </a:r>
            <a:r>
              <a:rPr lang="pt-BR" dirty="0"/>
              <a:t>-) Lutar contra a falta de transparência em certos órgãos públicos (Lei de Acesso à Informação)</a:t>
            </a:r>
          </a:p>
          <a:p>
            <a:pPr marL="0" indent="0">
              <a:buNone/>
            </a:pPr>
            <a:r>
              <a:rPr lang="pt-BR" dirty="0" err="1"/>
              <a:t>c</a:t>
            </a:r>
            <a:r>
              <a:rPr lang="pt-BR" dirty="0"/>
              <a:t>-) Organizar os dados de forma que sejam de fácil acesso</a:t>
            </a:r>
          </a:p>
          <a:p>
            <a:pPr marL="0" indent="0">
              <a:buNone/>
            </a:pPr>
            <a:r>
              <a:rPr lang="pt-BR" dirty="0" err="1"/>
              <a:t>d</a:t>
            </a:r>
            <a:r>
              <a:rPr lang="pt-BR" dirty="0"/>
              <a:t>-) Capacidade de analisar e interpretar os dados</a:t>
            </a:r>
          </a:p>
        </p:txBody>
      </p:sp>
    </p:spTree>
    <p:extLst>
      <p:ext uri="{BB962C8B-B14F-4D97-AF65-F5344CB8AC3E}">
        <p14:creationId xmlns:p14="http://schemas.microsoft.com/office/powerpoint/2010/main" val="173601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1C057-4994-7D4B-8B07-677530EC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527C49-5B5B-EC44-BB48-E72BA82A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Ampliação pelas dimensões particulares da arte </a:t>
            </a:r>
          </a:p>
          <a:p>
            <a:pPr marL="0" indent="0">
              <a:buNone/>
            </a:pPr>
            <a:r>
              <a:rPr lang="pt-BR" dirty="0"/>
              <a:t>New </a:t>
            </a:r>
            <a:r>
              <a:rPr lang="pt-BR" dirty="0" err="1"/>
              <a:t>Journalism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7F71A52-9BA8-A246-9247-EB015AE63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79671"/>
              </p:ext>
            </p:extLst>
          </p:nvPr>
        </p:nvGraphicFramePr>
        <p:xfrm>
          <a:off x="462271" y="2556541"/>
          <a:ext cx="828092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487801647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324456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Pauta amplificada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objetivo é captar o fenômeno nas suas diversas particularidades, não funcionais necessariamente e suas articulações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6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Captação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Observação participante e entrevistas </a:t>
                      </a:r>
                      <a:r>
                        <a:rPr lang="pt-BR" dirty="0" err="1"/>
                        <a:t>semi-estruturadas</a:t>
                      </a:r>
                      <a:r>
                        <a:rPr lang="pt-BR" dirty="0"/>
                        <a:t>.</a:t>
                      </a:r>
                    </a:p>
                    <a:p>
                      <a:r>
                        <a:rPr lang="pt-BR" dirty="0"/>
                        <a:t>A observação participante é uma técnica que tem como objetivo captar as dimensões subjetivas e ambientes do fenômeno. As entrevistas semiestruturadas seguem um roteiro mas se desenvolvem na forma de conversa com a participação mais explícita do entrevistador.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4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Estilo literário (objetivo não é apenas informar o leitor mas submergi-lo na ambiência em que os fatos se desenrolam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4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9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8CDA9-C31B-2B43-B3D2-1F918379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96A4B-0269-5144-B798-0F79385B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Ampliação pela particularidade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i="1" dirty="0"/>
              <a:t>A cidade de </a:t>
            </a:r>
            <a:r>
              <a:rPr lang="pt-BR" i="1" dirty="0" err="1"/>
              <a:t>Holcomb</a:t>
            </a:r>
            <a:r>
              <a:rPr lang="pt-BR" i="1" dirty="0"/>
              <a:t> fica nas planícies do oeste do Kansas, lá onde nasce o trigo, uma área isolada que mesmo os demais habitantes do Kansas consideram distante. (Truman Capote in “A sangue frio”)</a:t>
            </a:r>
          </a:p>
        </p:txBody>
      </p:sp>
    </p:spTree>
    <p:extLst>
      <p:ext uri="{BB962C8B-B14F-4D97-AF65-F5344CB8AC3E}">
        <p14:creationId xmlns:p14="http://schemas.microsoft.com/office/powerpoint/2010/main" val="427666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975DE-053A-F64A-B529-A5DD9D76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Possibilidades de ampliação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26E063-5D54-BC42-B14B-F1FBE28B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Ampliação por outras singularidades</a:t>
            </a:r>
          </a:p>
          <a:p>
            <a:pPr marL="0" indent="0">
              <a:buNone/>
            </a:pPr>
            <a:r>
              <a:rPr lang="pt-BR" dirty="0"/>
              <a:t>Contextualização do fato, articulando com outros fatos</a:t>
            </a:r>
          </a:p>
          <a:p>
            <a:pPr>
              <a:buFontTx/>
              <a:buChar char="-"/>
            </a:pPr>
            <a:r>
              <a:rPr lang="pt-BR" dirty="0"/>
              <a:t>Capacidade de análise de conjuntura</a:t>
            </a:r>
          </a:p>
          <a:p>
            <a:pPr>
              <a:buFontTx/>
              <a:buChar char="-"/>
            </a:pPr>
            <a:r>
              <a:rPr lang="pt-BR" dirty="0"/>
              <a:t>Armazenamento de dados</a:t>
            </a:r>
          </a:p>
          <a:p>
            <a:pPr>
              <a:buFontTx/>
              <a:buChar char="-"/>
            </a:pPr>
            <a:r>
              <a:rPr lang="pt-BR" dirty="0"/>
              <a:t>Ampliação das fontes</a:t>
            </a:r>
          </a:p>
          <a:p>
            <a:pPr>
              <a:buFontTx/>
              <a:buChar char="-"/>
            </a:pPr>
            <a:r>
              <a:rPr lang="pt-BR" dirty="0"/>
              <a:t>Articulação das declarações no contexto</a:t>
            </a:r>
          </a:p>
        </p:txBody>
      </p:sp>
    </p:spTree>
    <p:extLst>
      <p:ext uri="{BB962C8B-B14F-4D97-AF65-F5344CB8AC3E}">
        <p14:creationId xmlns:p14="http://schemas.microsoft.com/office/powerpoint/2010/main" val="203934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DBB8-4F5E-9D49-85CD-F36C4C0A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possível...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D46B0F-94D3-A743-8DD2-B294DCEF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Combinar uma ou mais das possibilidades de ampliação da pauta (universalidade, particularidade e outras singularidades) desde que se tenha em mente o objetivo geral e específicos do projeto.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79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Relevância social e/ou científica do tema </a:t>
            </a:r>
          </a:p>
          <a:p>
            <a:pPr>
              <a:buNone/>
            </a:pPr>
            <a:r>
              <a:rPr lang="pt-BR" dirty="0"/>
              <a:t>“Os saraus de periferia são um movimento que se fortaleceu no final dos anos 1980, oriundo do movimento hip-hop. Tem mobilizado vários jovens que, por meio da poesia e de atividades culturais, não só denunciam a situação de violência como também constroem espaços de vivencia que humanizam localidades permeadas por vários mecanismos de opressão.”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Gerais e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objetivo GERAL é onde a pesquisa pretende chegar. Costuma ser um objetivo de natureza teórica.</a:t>
            </a:r>
          </a:p>
          <a:p>
            <a:r>
              <a:rPr lang="pt-BR" dirty="0"/>
              <a:t>Os objetivos ESPECÍFICOS são os passos necessários para se chegar ao objetivo GERAL. Costumam ser de natureza mais pragmática e mais pontual.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OBJETIVO GERAL </a:t>
            </a:r>
          </a:p>
          <a:p>
            <a:pPr>
              <a:buNone/>
            </a:pPr>
            <a:r>
              <a:rPr lang="pt-BR" dirty="0"/>
              <a:t>Verificar como os movimentos dos saraus de periferia se constituem como formas de resistência à violência na periferia.</a:t>
            </a:r>
          </a:p>
          <a:p>
            <a:pPr>
              <a:buNone/>
            </a:pPr>
            <a:r>
              <a:rPr lang="pt-BR" dirty="0"/>
              <a:t>OBJETIVOS ESPECÍFICOS</a:t>
            </a:r>
          </a:p>
          <a:p>
            <a:pPr marL="514350" indent="-514350">
              <a:buAutoNum type="arabicPeriod"/>
            </a:pPr>
            <a:r>
              <a:rPr lang="pt-BR" dirty="0"/>
              <a:t>Analisar o contexto de violência na região onde se realiza os saraus de </a:t>
            </a:r>
            <a:r>
              <a:rPr lang="pt-BR" dirty="0" err="1"/>
              <a:t>Cooperifa</a:t>
            </a:r>
            <a:r>
              <a:rPr lang="pt-BR" dirty="0"/>
              <a:t> (indicadores sociais, violência policial, de gênero,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marL="514350" indent="-514350">
              <a:buAutoNum type="arabicPeriod"/>
            </a:pPr>
            <a:r>
              <a:rPr lang="pt-BR" dirty="0"/>
              <a:t>Verificar junto aos participantes do sarau como eles percebem este contexto do bairro que eles resistem</a:t>
            </a:r>
          </a:p>
          <a:p>
            <a:pPr marL="514350" indent="-514350">
              <a:buAutoNum type="arabicPeriod"/>
            </a:pPr>
            <a:r>
              <a:rPr lang="pt-BR" dirty="0"/>
              <a:t>Verificar se estas situações de violência são tratadas nos saraus (nas poesias e nas discussões)</a:t>
            </a:r>
          </a:p>
          <a:p>
            <a:pPr marL="514350" indent="-514350">
              <a:buAutoNum type="arabicPeriod"/>
            </a:pPr>
            <a:r>
              <a:rPr lang="pt-BR" dirty="0"/>
              <a:t>Verificar se houve impactos nestes indicadores de violência social na região comparando dados antes da existência do </a:t>
            </a:r>
            <a:r>
              <a:rPr lang="pt-BR" dirty="0" err="1"/>
              <a:t>Cooperifa</a:t>
            </a:r>
            <a:r>
              <a:rPr lang="pt-BR" dirty="0"/>
              <a:t> e depois.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definir 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dirty="0"/>
              <a:t>Critérios:</a:t>
            </a:r>
          </a:p>
          <a:p>
            <a:pPr>
              <a:buFontTx/>
              <a:buChar char="-"/>
            </a:pPr>
            <a:r>
              <a:rPr lang="pt-BR" sz="2800" i="1" dirty="0"/>
              <a:t>Relevância social  e científica</a:t>
            </a:r>
          </a:p>
          <a:p>
            <a:pPr>
              <a:buFontTx/>
              <a:buChar char="-"/>
            </a:pPr>
            <a:r>
              <a:rPr lang="pt-BR" sz="2800" i="1" dirty="0"/>
              <a:t>Interesse pessoal</a:t>
            </a:r>
          </a:p>
          <a:p>
            <a:pPr>
              <a:buFontTx/>
              <a:buChar char="-"/>
            </a:pPr>
            <a:r>
              <a:rPr lang="pt-BR" sz="2800" i="1" dirty="0"/>
              <a:t>Exequibilidade da realização do estudo</a:t>
            </a:r>
          </a:p>
          <a:p>
            <a:r>
              <a:rPr lang="pt-BR" sz="2800" b="1" dirty="0"/>
              <a:t>Cuidados</a:t>
            </a:r>
            <a:r>
              <a:rPr lang="pt-BR" sz="2800" dirty="0"/>
              <a:t>	</a:t>
            </a:r>
          </a:p>
          <a:p>
            <a:pPr>
              <a:buFontTx/>
              <a:buChar char="-"/>
            </a:pPr>
            <a:r>
              <a:rPr lang="pt-BR" sz="2800" i="1" dirty="0"/>
              <a:t>Temas extremamente novos (risco de conjecturar)</a:t>
            </a:r>
          </a:p>
          <a:p>
            <a:pPr>
              <a:buFontTx/>
              <a:buChar char="-"/>
            </a:pPr>
            <a:r>
              <a:rPr lang="pt-BR" sz="2800" i="1" dirty="0"/>
              <a:t>Envolvimento excessivo com o tema</a:t>
            </a:r>
            <a:r>
              <a:rPr lang="pt-BR" sz="2800" dirty="0"/>
              <a:t> </a:t>
            </a:r>
            <a:r>
              <a:rPr lang="pt-BR" sz="2800" i="1" dirty="0"/>
              <a:t>(risco de não se definir o papel de pesquisador)</a:t>
            </a:r>
          </a:p>
          <a:p>
            <a:pPr>
              <a:buFontTx/>
              <a:buChar char="-"/>
            </a:pPr>
            <a:r>
              <a:rPr lang="pt-BR" sz="2800" i="1" dirty="0"/>
              <a:t>Distanciamento exagerado do tema (risco de uma concepção burocrática)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ATENÇÃO!!!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Trata-se de um projeto de PESQUISA ou de REPORTAGEM e não de ação ou intervenção. Em um projeto desta natureza pretende-se ARTICULAR </a:t>
            </a:r>
            <a:r>
              <a:rPr lang="pt-BR" dirty="0" err="1"/>
              <a:t>idéias</a:t>
            </a:r>
            <a:r>
              <a:rPr lang="pt-BR" dirty="0"/>
              <a:t> e informações para ENTENDER, COMPREENDER ou até ANALISAR situações ou problemas e não querer </a:t>
            </a:r>
            <a:r>
              <a:rPr lang="pt-BR" i="1" dirty="0"/>
              <a:t>resolver problemas</a:t>
            </a:r>
            <a:r>
              <a:rPr lang="pt-BR" dirty="0"/>
              <a:t> ou </a:t>
            </a:r>
            <a:r>
              <a:rPr lang="pt-BR" i="1" dirty="0"/>
              <a:t>construir eventos ou intervenções em situações.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e delimitação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ASSUNTO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87824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96136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ARTICULAÇÃO DO TEMA COM OUTROS FENÔMENOS SOCIAIS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8" name="Elipse 7"/>
          <p:cNvSpPr/>
          <p:nvPr/>
        </p:nvSpPr>
        <p:spPr>
          <a:xfrm>
            <a:off x="7164288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9" name="Elipse 8"/>
          <p:cNvSpPr/>
          <p:nvPr/>
        </p:nvSpPr>
        <p:spPr>
          <a:xfrm>
            <a:off x="5364088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10" name="Elipse 9"/>
          <p:cNvSpPr/>
          <p:nvPr/>
        </p:nvSpPr>
        <p:spPr>
          <a:xfrm>
            <a:off x="3779912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11" name="Elipse 10"/>
          <p:cNvSpPr/>
          <p:nvPr/>
        </p:nvSpPr>
        <p:spPr>
          <a:xfrm>
            <a:off x="2195736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3789040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DEFINIÇÃO DA PROBLEMATIZAÇÃO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156176" y="38610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PERGUNTA DE PESQUISA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03848" y="472514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DELIMITAÇÃO TEÓRICA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23528" y="56612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RECORTES ESPACIAIS OU TEMPORAIS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156176" y="56612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CONSTRUÇÃO DO TEMA DA PESQUISA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699792" y="170080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436096" y="170080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em curva 29"/>
          <p:cNvCxnSpPr>
            <a:stCxn id="6" idx="2"/>
            <a:endCxn id="7" idx="0"/>
          </p:cNvCxnSpPr>
          <p:nvPr/>
        </p:nvCxnSpPr>
        <p:spPr>
          <a:xfrm rot="5400000">
            <a:off x="3815916" y="-387424"/>
            <a:ext cx="576064" cy="590465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a 38"/>
          <p:cNvCxnSpPr>
            <a:endCxn id="11" idx="0"/>
          </p:cNvCxnSpPr>
          <p:nvPr/>
        </p:nvCxnSpPr>
        <p:spPr>
          <a:xfrm rot="10800000" flipV="1">
            <a:off x="2879812" y="2276872"/>
            <a:ext cx="4284476" cy="576064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em curva 41"/>
          <p:cNvCxnSpPr>
            <a:stCxn id="6" idx="2"/>
            <a:endCxn id="10" idx="0"/>
          </p:cNvCxnSpPr>
          <p:nvPr/>
        </p:nvCxnSpPr>
        <p:spPr>
          <a:xfrm rot="5400000">
            <a:off x="5472100" y="1268760"/>
            <a:ext cx="576064" cy="2592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Forma 43"/>
          <p:cNvCxnSpPr>
            <a:endCxn id="9" idx="0"/>
          </p:cNvCxnSpPr>
          <p:nvPr/>
        </p:nvCxnSpPr>
        <p:spPr>
          <a:xfrm rot="10800000" flipV="1">
            <a:off x="6048164" y="2348880"/>
            <a:ext cx="97210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Forma 45"/>
          <p:cNvCxnSpPr>
            <a:endCxn id="8" idx="0"/>
          </p:cNvCxnSpPr>
          <p:nvPr/>
        </p:nvCxnSpPr>
        <p:spPr>
          <a:xfrm>
            <a:off x="7092280" y="2348880"/>
            <a:ext cx="756084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Seta para a direita 46"/>
          <p:cNvSpPr/>
          <p:nvPr/>
        </p:nvSpPr>
        <p:spPr>
          <a:xfrm>
            <a:off x="2843808" y="4005064"/>
            <a:ext cx="338437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have direita 47"/>
          <p:cNvSpPr/>
          <p:nvPr/>
        </p:nvSpPr>
        <p:spPr>
          <a:xfrm rot="5400000">
            <a:off x="3851920" y="332656"/>
            <a:ext cx="1368152" cy="7560840"/>
          </a:xfrm>
          <a:prstGeom prst="rightBrace">
            <a:avLst>
              <a:gd name="adj1" fmla="val 8333"/>
              <a:gd name="adj2" fmla="val 47824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2852192" y="5877272"/>
            <a:ext cx="330398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CULTURA POPULAR	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87824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SARAUS DE PERIFERIA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96136" y="148478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ARTICULAÇÃO DO TEMA COM OUTROS FENÔMENOS SOCIAIS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Relações Raciais</a:t>
            </a:r>
          </a:p>
        </p:txBody>
      </p:sp>
      <p:sp>
        <p:nvSpPr>
          <p:cNvPr id="8" name="Elipse 7"/>
          <p:cNvSpPr/>
          <p:nvPr/>
        </p:nvSpPr>
        <p:spPr>
          <a:xfrm>
            <a:off x="7164288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Literatura, Estética</a:t>
            </a:r>
          </a:p>
        </p:txBody>
      </p:sp>
      <p:sp>
        <p:nvSpPr>
          <p:cNvPr id="9" name="Elipse 8"/>
          <p:cNvSpPr/>
          <p:nvPr/>
        </p:nvSpPr>
        <p:spPr>
          <a:xfrm>
            <a:off x="5364088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Identidade</a:t>
            </a:r>
          </a:p>
        </p:txBody>
      </p:sp>
      <p:sp>
        <p:nvSpPr>
          <p:cNvPr id="10" name="Elipse 9"/>
          <p:cNvSpPr/>
          <p:nvPr/>
        </p:nvSpPr>
        <p:spPr>
          <a:xfrm>
            <a:off x="3779912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 Urbano</a:t>
            </a:r>
          </a:p>
        </p:txBody>
      </p:sp>
      <p:sp>
        <p:nvSpPr>
          <p:cNvPr id="11" name="Elipse 10"/>
          <p:cNvSpPr/>
          <p:nvPr/>
        </p:nvSpPr>
        <p:spPr>
          <a:xfrm>
            <a:off x="2195736" y="2852936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Violência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3789040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Os saraus de periferia como forma de </a:t>
            </a:r>
            <a:r>
              <a:rPr lang="pt-BR" sz="1600" dirty="0" err="1"/>
              <a:t>resistencia</a:t>
            </a:r>
            <a:r>
              <a:rPr lang="pt-BR" sz="1600" dirty="0"/>
              <a:t> a violência na periferia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156176" y="38610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 é a forma de </a:t>
            </a:r>
            <a:r>
              <a:rPr lang="pt-BR" dirty="0" err="1"/>
              <a:t>resistencia</a:t>
            </a:r>
            <a:r>
              <a:rPr lang="pt-BR" dirty="0"/>
              <a:t> à violência dos saraus de periferia?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03848" y="472514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DELIMITAÇÃO TEÓRICA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23528" y="56612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Experiência do Sarau </a:t>
            </a:r>
            <a:r>
              <a:rPr lang="pt-BR" dirty="0" err="1"/>
              <a:t>Cooperifa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156176" y="5373216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resistência à violência nos saraus de periferia: estudo de caso do </a:t>
            </a:r>
            <a:r>
              <a:rPr lang="pt-BR" dirty="0" err="1"/>
              <a:t>Cooperifa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2699792" y="170080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436096" y="170080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em curva 29"/>
          <p:cNvCxnSpPr>
            <a:stCxn id="6" idx="2"/>
            <a:endCxn id="7" idx="0"/>
          </p:cNvCxnSpPr>
          <p:nvPr/>
        </p:nvCxnSpPr>
        <p:spPr>
          <a:xfrm rot="5400000">
            <a:off x="3815916" y="-387424"/>
            <a:ext cx="576064" cy="590465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a 38"/>
          <p:cNvCxnSpPr>
            <a:endCxn id="11" idx="0"/>
          </p:cNvCxnSpPr>
          <p:nvPr/>
        </p:nvCxnSpPr>
        <p:spPr>
          <a:xfrm rot="10800000" flipV="1">
            <a:off x="2879812" y="2276872"/>
            <a:ext cx="4284476" cy="576064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em curva 41"/>
          <p:cNvCxnSpPr>
            <a:stCxn id="6" idx="2"/>
            <a:endCxn id="10" idx="0"/>
          </p:cNvCxnSpPr>
          <p:nvPr/>
        </p:nvCxnSpPr>
        <p:spPr>
          <a:xfrm rot="5400000">
            <a:off x="5472100" y="1268760"/>
            <a:ext cx="576064" cy="2592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Forma 43"/>
          <p:cNvCxnSpPr>
            <a:endCxn id="9" idx="0"/>
          </p:cNvCxnSpPr>
          <p:nvPr/>
        </p:nvCxnSpPr>
        <p:spPr>
          <a:xfrm rot="10800000" flipV="1">
            <a:off x="6048164" y="2348880"/>
            <a:ext cx="97210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Forma 45"/>
          <p:cNvCxnSpPr>
            <a:endCxn id="8" idx="0"/>
          </p:cNvCxnSpPr>
          <p:nvPr/>
        </p:nvCxnSpPr>
        <p:spPr>
          <a:xfrm>
            <a:off x="7092280" y="2348880"/>
            <a:ext cx="756084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Seta para a direita 46"/>
          <p:cNvSpPr/>
          <p:nvPr/>
        </p:nvSpPr>
        <p:spPr>
          <a:xfrm>
            <a:off x="2843808" y="4005064"/>
            <a:ext cx="338437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have direita 47"/>
          <p:cNvSpPr/>
          <p:nvPr/>
        </p:nvSpPr>
        <p:spPr>
          <a:xfrm rot="5400000">
            <a:off x="3851920" y="332656"/>
            <a:ext cx="1368152" cy="7560840"/>
          </a:xfrm>
          <a:prstGeom prst="rightBrace">
            <a:avLst>
              <a:gd name="adj1" fmla="val 8333"/>
              <a:gd name="adj2" fmla="val 47824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2852192" y="5877272"/>
            <a:ext cx="330398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Primeira pesquisa exploratória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Levantamento sobre o que existe de publicado sobe o tema escolhido (o que já foi publicado, estudado,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Outras informações sobre o tema/assunto (matérias de jornais, revistas, informações, banco de dados,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1039</Words>
  <Application>Microsoft Macintosh PowerPoint</Application>
  <PresentationFormat>Apresentação na tela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Projetos de TCC em Jornalismo</vt:lpstr>
      <vt:lpstr>Elementos que devem constar no projeto</vt:lpstr>
      <vt:lpstr>Como definir o tema</vt:lpstr>
      <vt:lpstr>ATENÇÃO!!!</vt:lpstr>
      <vt:lpstr>Tema e delimitação</vt:lpstr>
      <vt:lpstr>Exemplo</vt:lpstr>
      <vt:lpstr>Primeira pesquisa exploratória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problematizado e delimitado</vt:lpstr>
      <vt:lpstr>Para reportagens</vt:lpstr>
      <vt:lpstr>Possibilidades de ampliação da pauta</vt:lpstr>
      <vt:lpstr>Possibilidades de ampliação da pauta</vt:lpstr>
      <vt:lpstr>Possibilidades de ampliação da pauta</vt:lpstr>
      <vt:lpstr>Possibilidades de ampliação da pauta</vt:lpstr>
      <vt:lpstr>Possibilidades de ampliação da pauta</vt:lpstr>
      <vt:lpstr>Possibilidades de ampliação da pauta</vt:lpstr>
      <vt:lpstr>É possível...</vt:lpstr>
      <vt:lpstr>Justificativa</vt:lpstr>
      <vt:lpstr>Objetivos Gerais e Específicos</vt:lpstr>
      <vt:lpstr>Exemplo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da Pesquisa</dc:title>
  <dc:creator>Dennis</dc:creator>
  <cp:lastModifiedBy>Microsoft Office User</cp:lastModifiedBy>
  <cp:revision>17</cp:revision>
  <dcterms:created xsi:type="dcterms:W3CDTF">2018-06-22T18:04:57Z</dcterms:created>
  <dcterms:modified xsi:type="dcterms:W3CDTF">2020-09-15T20:35:39Z</dcterms:modified>
</cp:coreProperties>
</file>