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sldIdLst>
    <p:sldId id="368" r:id="rId2"/>
    <p:sldId id="464" r:id="rId3"/>
    <p:sldId id="458" r:id="rId4"/>
    <p:sldId id="383" r:id="rId5"/>
    <p:sldId id="264" r:id="rId6"/>
    <p:sldId id="291" r:id="rId7"/>
    <p:sldId id="358" r:id="rId8"/>
    <p:sldId id="357" r:id="rId9"/>
    <p:sldId id="326" r:id="rId10"/>
    <p:sldId id="359" r:id="rId11"/>
    <p:sldId id="265" r:id="rId12"/>
    <p:sldId id="268" r:id="rId13"/>
    <p:sldId id="324" r:id="rId14"/>
    <p:sldId id="457" r:id="rId15"/>
    <p:sldId id="456" r:id="rId16"/>
    <p:sldId id="295" r:id="rId17"/>
    <p:sldId id="453" r:id="rId18"/>
    <p:sldId id="298" r:id="rId19"/>
    <p:sldId id="454" r:id="rId20"/>
    <p:sldId id="343" r:id="rId21"/>
    <p:sldId id="461" r:id="rId22"/>
    <p:sldId id="344" r:id="rId23"/>
    <p:sldId id="325" r:id="rId24"/>
    <p:sldId id="310" r:id="rId25"/>
    <p:sldId id="311" r:id="rId26"/>
    <p:sldId id="347" r:id="rId27"/>
    <p:sldId id="463" r:id="rId28"/>
    <p:sldId id="360" r:id="rId29"/>
    <p:sldId id="452" r:id="rId30"/>
    <p:sldId id="462" r:id="rId31"/>
    <p:sldId id="459" r:id="rId32"/>
    <p:sldId id="348" r:id="rId33"/>
    <p:sldId id="349" r:id="rId34"/>
    <p:sldId id="292" r:id="rId35"/>
    <p:sldId id="305" r:id="rId36"/>
    <p:sldId id="297" r:id="rId37"/>
    <p:sldId id="335" r:id="rId38"/>
    <p:sldId id="340" r:id="rId39"/>
    <p:sldId id="341" r:id="rId40"/>
    <p:sldId id="361" r:id="rId41"/>
    <p:sldId id="362" r:id="rId42"/>
    <p:sldId id="345" r:id="rId43"/>
    <p:sldId id="45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>
      <p:cViewPr varScale="1">
        <p:scale>
          <a:sx n="62" d="100"/>
          <a:sy n="62" d="100"/>
        </p:scale>
        <p:origin x="105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3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05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40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763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341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877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863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090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612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99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FC3DA-0F16-4563-9EAA-C2B7CBDBD0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997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C96DD-87BC-43E6-9512-D97327344E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12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83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pPr>
              <a:defRPr/>
            </a:pPr>
            <a:fld id="{4D2EB4D2-0C11-4566-9D81-BA4D2230FC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56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E3EBC-6E67-4359-BDAE-21B073A29BC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52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F5281-70D9-4776-86CB-50AAF5280A8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254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18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12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DE85D-4581-4D21-AFBF-7F1A5948B92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09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D30C0-B04B-4BD6-8E0A-92B63BA3D91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67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06A8E0-E647-4E39-A071-6B7E6F76449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277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image" Target="../media/image10.png"/><Relationship Id="rId2" Type="http://schemas.microsoft.com/office/2007/relationships/media" Target="../media/media1.wmv"/><Relationship Id="rId1" Type="http://schemas.openxmlformats.org/officeDocument/2006/relationships/video" Target="file:///C:\Users\Canale\Documents\MEUS%20DOCUMENTOS\TRABALHOS\PORTOROZ\filme_martensita_forma&#231;&#227;o.wmv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sz="4000" dirty="0"/>
            </a:br>
            <a:r>
              <a:rPr lang="en-US" sz="4400" dirty="0" err="1"/>
              <a:t>Têmpera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 err="1"/>
              <a:t>Lauralice</a:t>
            </a:r>
            <a:r>
              <a:rPr lang="en-US" sz="4400" dirty="0"/>
              <a:t> Canale</a:t>
            </a:r>
            <a:endParaRPr lang="pt-BR" sz="4400" dirty="0"/>
          </a:p>
        </p:txBody>
      </p:sp>
      <p:sp>
        <p:nvSpPr>
          <p:cNvPr id="10" name="Retângulo 9"/>
          <p:cNvSpPr/>
          <p:nvPr/>
        </p:nvSpPr>
        <p:spPr>
          <a:xfrm>
            <a:off x="0" y="0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/>
              <a:t>Martensita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188" y="201993"/>
            <a:ext cx="3830637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375" y="3212976"/>
            <a:ext cx="3373437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336" y="3429000"/>
            <a:ext cx="442595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pPr eaLnBrk="1" hangingPunct="1"/>
            <a:r>
              <a:rPr lang="pt-BR"/>
              <a:t>MARTENSITA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095375" y="23177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800" i="1">
              <a:latin typeface="Times New Roman" pitchFamily="18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23850" y="1268413"/>
            <a:ext cx="77041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pt-BR" sz="2400" dirty="0"/>
              <a:t>Sendo uma fase fora de equilíbrio, a </a:t>
            </a:r>
            <a:r>
              <a:rPr lang="pt-BR" sz="2400" dirty="0" err="1"/>
              <a:t>martensita</a:t>
            </a:r>
            <a:r>
              <a:rPr lang="pt-BR" sz="2400" dirty="0"/>
              <a:t> não aparece no diagrama de fases Fe – C.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pt-BR" sz="2400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pt-BR" sz="2400" dirty="0" err="1"/>
              <a:t>Martensita</a:t>
            </a:r>
            <a:r>
              <a:rPr lang="pt-BR" sz="2400" dirty="0"/>
              <a:t> se forma quando a </a:t>
            </a:r>
            <a:r>
              <a:rPr lang="pt-BR" sz="2400" dirty="0" err="1"/>
              <a:t>austenita</a:t>
            </a:r>
            <a:r>
              <a:rPr lang="pt-BR" sz="2400" dirty="0"/>
              <a:t> é rapidamente resfriada a temperatura ambiente.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pt-BR" sz="2400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pt-BR" sz="2400" dirty="0"/>
              <a:t>Forma-se instantaneamente quando a requerida baixa temperatura é atingida.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pt-BR" sz="2400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pt-BR" sz="2400" dirty="0"/>
              <a:t>A transformação não envolve difusão, é </a:t>
            </a:r>
            <a:r>
              <a:rPr lang="pt-BR" sz="2400" dirty="0" err="1"/>
              <a:t>atérmica</a:t>
            </a:r>
            <a:r>
              <a:rPr lang="pt-BR" sz="2400" dirty="0"/>
              <a:t>, forma-se por escorregamento de planos da </a:t>
            </a:r>
            <a:r>
              <a:rPr lang="pt-BR" sz="2400" dirty="0" err="1"/>
              <a:t>austenita</a:t>
            </a:r>
            <a:r>
              <a:rPr lang="pt-BR" sz="2400" dirty="0"/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pt-BR" sz="2400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pt-BR" sz="2400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pt-BR" sz="2400" dirty="0"/>
          </a:p>
          <a:p>
            <a:pPr>
              <a:buFont typeface="Arial" pitchFamily="34" charset="0"/>
              <a:buChar char="•"/>
              <a:defRPr/>
            </a:pPr>
            <a:endParaRPr lang="pt-BR" sz="2400" dirty="0"/>
          </a:p>
          <a:p>
            <a:pPr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620713"/>
            <a:ext cx="8229600" cy="1371600"/>
          </a:xfrm>
        </p:spPr>
        <p:txBody>
          <a:bodyPr/>
          <a:lstStyle/>
          <a:p>
            <a:pPr eaLnBrk="1" hangingPunct="1"/>
            <a:r>
              <a:rPr lang="pt-BR" sz="2800"/>
              <a:t>Fotomicrografia de uma liga de memória de forma (69%Cu-26%Zn-5%Al), mostrando as agulhas de martensita numa matriz de austenita</a:t>
            </a:r>
            <a:endParaRPr lang="pt-BR"/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2628900" y="2625725"/>
          <a:ext cx="4248150" cy="368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Documento" r:id="rId3" imgW="2553480" imgH="2212920" progId="Word.Document.8">
                  <p:embed/>
                </p:oleObj>
              </mc:Choice>
              <mc:Fallback>
                <p:oleObj name="Documento" r:id="rId3" imgW="2553480" imgH="221292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0" y="2625725"/>
                        <a:ext cx="4248150" cy="368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050"/>
            <a:ext cx="8686800" cy="5329262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 err="1"/>
              <a:t>Martensita</a:t>
            </a:r>
            <a:r>
              <a:rPr lang="en-US" sz="2800" dirty="0"/>
              <a:t> é </a:t>
            </a:r>
            <a:r>
              <a:rPr lang="en-US" sz="2800" dirty="0" err="1"/>
              <a:t>metaestável</a:t>
            </a:r>
            <a:r>
              <a:rPr lang="en-US" sz="2800" dirty="0"/>
              <a:t>, </a:t>
            </a:r>
            <a:r>
              <a:rPr lang="en-US" sz="2800" dirty="0" err="1"/>
              <a:t>pode</a:t>
            </a:r>
            <a:r>
              <a:rPr lang="en-US" sz="2800" dirty="0"/>
              <a:t> </a:t>
            </a:r>
            <a:r>
              <a:rPr lang="en-US" sz="2800" dirty="0" err="1"/>
              <a:t>persistir</a:t>
            </a:r>
            <a:r>
              <a:rPr lang="en-US" sz="2800" dirty="0"/>
              <a:t> </a:t>
            </a:r>
            <a:r>
              <a:rPr lang="en-US" sz="2800" dirty="0" err="1"/>
              <a:t>indefinidamente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temperatura</a:t>
            </a:r>
            <a:r>
              <a:rPr lang="en-US" sz="2800" dirty="0"/>
              <a:t> </a:t>
            </a:r>
            <a:r>
              <a:rPr lang="en-US" sz="2800" dirty="0" err="1"/>
              <a:t>ambiente</a:t>
            </a:r>
            <a:r>
              <a:rPr lang="en-US" sz="2800" dirty="0"/>
              <a:t>, mas se </a:t>
            </a:r>
            <a:r>
              <a:rPr lang="en-US" sz="2800" dirty="0" err="1"/>
              <a:t>transformará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fases</a:t>
            </a:r>
            <a:r>
              <a:rPr lang="en-US" sz="2800" dirty="0"/>
              <a:t> de </a:t>
            </a:r>
            <a:r>
              <a:rPr lang="en-US" sz="2800" dirty="0" err="1"/>
              <a:t>equilíbrio</a:t>
            </a:r>
            <a:r>
              <a:rPr lang="en-US" sz="2800" dirty="0"/>
              <a:t> se um </a:t>
            </a:r>
            <a:r>
              <a:rPr lang="en-US" sz="2800" dirty="0" err="1"/>
              <a:t>recozimento</a:t>
            </a:r>
            <a:r>
              <a:rPr lang="en-US" sz="2800" dirty="0"/>
              <a:t> a </a:t>
            </a:r>
            <a:r>
              <a:rPr lang="en-US" sz="2800" dirty="0" err="1"/>
              <a:t>altas</a:t>
            </a:r>
            <a:r>
              <a:rPr lang="en-US" sz="2800" dirty="0"/>
              <a:t> </a:t>
            </a:r>
            <a:r>
              <a:rPr lang="en-US" sz="2800" dirty="0" err="1"/>
              <a:t>temperaturas</a:t>
            </a:r>
            <a:r>
              <a:rPr lang="en-US" sz="2800" dirty="0"/>
              <a:t>  for </a:t>
            </a:r>
            <a:r>
              <a:rPr lang="en-US" sz="2800" dirty="0" err="1"/>
              <a:t>realizado</a:t>
            </a:r>
            <a:r>
              <a:rPr lang="en-US" sz="2800" dirty="0"/>
              <a:t>. 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pt-BR" sz="2800" dirty="0"/>
              <a:t>A </a:t>
            </a:r>
            <a:r>
              <a:rPr lang="pt-BR" sz="2800" dirty="0" err="1"/>
              <a:t>martensita</a:t>
            </a:r>
            <a:r>
              <a:rPr lang="pt-BR" sz="2800" dirty="0"/>
              <a:t> pode coexistir com outras microestruturas do sistema Fe-C.</a:t>
            </a:r>
          </a:p>
          <a:p>
            <a:pPr eaLnBrk="1" hangingPunct="1"/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0B11EF0-584A-4D92-9502-501F41D62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548680"/>
            <a:ext cx="4438650" cy="36766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83D847-6B7B-4D66-8B85-EE61210B7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12976"/>
            <a:ext cx="44291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26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5A109E-A732-4B79-8EB0-1B4B2271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2736"/>
            <a:ext cx="6887389" cy="3599316"/>
          </a:xfrm>
        </p:spPr>
        <p:txBody>
          <a:bodyPr/>
          <a:lstStyle/>
          <a:p>
            <a:r>
              <a:rPr lang="pt-BR" dirty="0"/>
              <a:t>Há duas morfologias da </a:t>
            </a:r>
            <a:r>
              <a:rPr lang="pt-BR" dirty="0" err="1"/>
              <a:t>martensita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 Ripas (blocos) - </a:t>
            </a:r>
            <a:r>
              <a:rPr lang="pt-BR" dirty="0" err="1"/>
              <a:t>Lath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Lenticular (placas) - Plate</a:t>
            </a:r>
          </a:p>
        </p:txBody>
      </p:sp>
    </p:spTree>
    <p:extLst>
      <p:ext uri="{BB962C8B-B14F-4D97-AF65-F5344CB8AC3E}">
        <p14:creationId xmlns:p14="http://schemas.microsoft.com/office/powerpoint/2010/main" val="3621589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sz="4000"/>
              <a:t>MARTENSITA EM FORMA DE RIPAS</a:t>
            </a: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179388" y="1916113"/>
            <a:ext cx="842506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400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400" dirty="0"/>
              <a:t>Para ligas que contêm menos do que cerca de 0,6%de C, os grãos de </a:t>
            </a:r>
            <a:r>
              <a:rPr lang="pt-BR" sz="2400" dirty="0" err="1"/>
              <a:t>martensita</a:t>
            </a:r>
            <a:r>
              <a:rPr lang="pt-BR" sz="2400" dirty="0"/>
              <a:t> se formam como ripas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400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400" dirty="0"/>
              <a:t>São placas longas e finas, tais como as lâminas de uma folha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400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400" dirty="0"/>
              <a:t>Os detalhes microestruturais são muito finos e técnicas de micrografia eletrônica devem ser aplicadas para a análise dessa microestrutura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57B5320-90D7-4CC8-988A-26B78CB59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572"/>
            <a:ext cx="9144000" cy="58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90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88913"/>
            <a:ext cx="8893175" cy="1371600"/>
          </a:xfrm>
        </p:spPr>
        <p:txBody>
          <a:bodyPr/>
          <a:lstStyle/>
          <a:p>
            <a:pPr eaLnBrk="1" hangingPunct="1"/>
            <a:r>
              <a:rPr lang="pt-BR" sz="3600"/>
              <a:t>MARTENSITA EM FORMA LENTICULAR</a:t>
            </a:r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56733" y="2564904"/>
            <a:ext cx="3889375" cy="3860800"/>
          </a:xfrm>
          <a:noFill/>
        </p:spPr>
      </p:pic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179388" y="1989137"/>
            <a:ext cx="475297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400" dirty="0"/>
              <a:t>A </a:t>
            </a:r>
            <a:r>
              <a:rPr lang="pt-BR" sz="2400" dirty="0" err="1"/>
              <a:t>martensita</a:t>
            </a:r>
            <a:r>
              <a:rPr lang="pt-BR" sz="2400" dirty="0"/>
              <a:t> lenticular(ou em placas) é encontrada em ligas ferro-carbono com concentrações maiores que 0,6% de C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400" dirty="0"/>
              <a:t>Na fotomicrografia pode-se observar os grãos de </a:t>
            </a:r>
            <a:r>
              <a:rPr lang="pt-BR" sz="2400" dirty="0" err="1"/>
              <a:t>martensita</a:t>
            </a:r>
            <a:r>
              <a:rPr lang="pt-BR" sz="2400" dirty="0"/>
              <a:t> em forma de agulhas(regiões escuras) e </a:t>
            </a:r>
            <a:r>
              <a:rPr lang="pt-BR" sz="2400" dirty="0" err="1"/>
              <a:t>austenita</a:t>
            </a:r>
            <a:r>
              <a:rPr lang="pt-BR" sz="2400" dirty="0"/>
              <a:t> que não se transformou durante o resfriamento (regiões claras) denominada </a:t>
            </a:r>
            <a:r>
              <a:rPr lang="pt-BR" sz="2400" dirty="0" err="1"/>
              <a:t>austenita</a:t>
            </a:r>
            <a:r>
              <a:rPr lang="pt-BR" sz="2400" dirty="0"/>
              <a:t> retida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105780A-463B-4DF4-8A82-8D42E8846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728662"/>
            <a:ext cx="850582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0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582FF5B-1DA5-4620-A1C2-FE7362889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8081203" cy="55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2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692150"/>
            <a:ext cx="70993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221163"/>
            <a:ext cx="25527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4221163"/>
            <a:ext cx="26670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2">
            <a:extLst>
              <a:ext uri="{FF2B5EF4-FFF2-40B4-BE49-F238E27FC236}">
                <a16:creationId xmlns:a16="http://schemas.microsoft.com/office/drawing/2014/main" id="{09347BFE-1021-41A2-8B09-D1EBADC7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21" y="836712"/>
            <a:ext cx="549350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30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219200"/>
          </a:xfrm>
          <a:noFill/>
        </p:spPr>
        <p:txBody>
          <a:bodyPr/>
          <a:lstStyle/>
          <a:p>
            <a:r>
              <a:rPr lang="pt-BR" sz="3200"/>
              <a:t>Reação martensítica nos aços</a:t>
            </a:r>
            <a:br>
              <a:rPr lang="pt-BR" sz="3200"/>
            </a:br>
            <a:r>
              <a:rPr lang="pt-BR" sz="3200"/>
              <a:t> </a:t>
            </a:r>
            <a:r>
              <a:rPr lang="pt-BR" sz="2400"/>
              <a:t>Tipos de martensita: escorregada (ripas) e maclada (placas)</a:t>
            </a:r>
          </a:p>
        </p:txBody>
      </p:sp>
      <p:sp>
        <p:nvSpPr>
          <p:cNvPr id="5017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92A909C0-48D5-4A37-9D82-A7C1A11D4E5C}" type="slidenum">
              <a:rPr lang="pt-BR" smtClean="0">
                <a:latin typeface="Arial" charset="0"/>
              </a:rPr>
              <a:pPr algn="l"/>
              <a:t>22</a:t>
            </a:fld>
            <a:endParaRPr lang="pt-BR">
              <a:latin typeface="Arial" charset="0"/>
            </a:endParaRPr>
          </a:p>
        </p:txBody>
      </p:sp>
      <p:grpSp>
        <p:nvGrpSpPr>
          <p:cNvPr id="50179" name="Group 2"/>
          <p:cNvGrpSpPr>
            <a:grpSpLocks/>
          </p:cNvGrpSpPr>
          <p:nvPr/>
        </p:nvGrpSpPr>
        <p:grpSpPr bwMode="auto">
          <a:xfrm>
            <a:off x="142875" y="1974850"/>
            <a:ext cx="8893175" cy="4730750"/>
            <a:chOff x="90" y="1205"/>
            <a:chExt cx="5602" cy="2980"/>
          </a:xfrm>
        </p:grpSpPr>
        <p:pic>
          <p:nvPicPr>
            <p:cNvPr id="5018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" y="1493"/>
              <a:ext cx="5602" cy="2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2" name="Text Box 4"/>
            <p:cNvSpPr txBox="1">
              <a:spLocks noChangeArrowheads="1"/>
            </p:cNvSpPr>
            <p:nvPr/>
          </p:nvSpPr>
          <p:spPr bwMode="auto">
            <a:xfrm>
              <a:off x="567" y="1215"/>
              <a:ext cx="19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b="1" dirty="0" err="1">
                  <a:latin typeface="Futura Md BT" pitchFamily="34" charset="0"/>
                </a:rPr>
                <a:t>Martensita</a:t>
              </a:r>
              <a:r>
                <a:rPr lang="pt-BR" sz="2400" b="1" dirty="0">
                  <a:latin typeface="Futura Md BT" pitchFamily="34" charset="0"/>
                </a:rPr>
                <a:t> em ripas</a:t>
              </a:r>
            </a:p>
          </p:txBody>
        </p:sp>
        <p:sp>
          <p:nvSpPr>
            <p:cNvPr id="50183" name="Text Box 5"/>
            <p:cNvSpPr txBox="1">
              <a:spLocks noChangeArrowheads="1"/>
            </p:cNvSpPr>
            <p:nvPr/>
          </p:nvSpPr>
          <p:spPr bwMode="auto">
            <a:xfrm>
              <a:off x="3334" y="1205"/>
              <a:ext cx="20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b="1" dirty="0" err="1">
                  <a:latin typeface="Futura Md BT" pitchFamily="34" charset="0"/>
                </a:rPr>
                <a:t>Martensita</a:t>
              </a:r>
              <a:r>
                <a:rPr lang="pt-BR" sz="2400" dirty="0">
                  <a:latin typeface="Futura Md BT" pitchFamily="34" charset="0"/>
                </a:rPr>
                <a:t> </a:t>
              </a:r>
              <a:r>
                <a:rPr lang="pt-BR" sz="2400" b="1" dirty="0">
                  <a:latin typeface="Futura Md BT" pitchFamily="34" charset="0"/>
                </a:rPr>
                <a:t>em placas</a:t>
              </a:r>
            </a:p>
          </p:txBody>
        </p: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/>
          </a:p>
        </p:txBody>
      </p:sp>
      <p:sp>
        <p:nvSpPr>
          <p:cNvPr id="5120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523875"/>
            <a:ext cx="897255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8748712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820150" cy="569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t-BR">
              <a:latin typeface="Arial Black" pitchFamily="34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BR" b="1"/>
          </a:p>
          <a:p>
            <a:endParaRPr lang="pt-BR" b="1"/>
          </a:p>
          <a:p>
            <a:endParaRPr lang="pt-BR"/>
          </a:p>
        </p:txBody>
      </p:sp>
      <p:sp>
        <p:nvSpPr>
          <p:cNvPr id="5529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5152381C-E620-45F9-B9CF-DE5BFC48F3C8}" type="slidenum">
              <a:rPr lang="pt-BR" smtClean="0">
                <a:latin typeface="Arial" charset="0"/>
              </a:rPr>
              <a:pPr algn="l"/>
              <a:t>26</a:t>
            </a:fld>
            <a:endParaRPr lang="pt-BR">
              <a:latin typeface="Arial" charset="0"/>
            </a:endParaRPr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93700"/>
            <a:ext cx="8458200" cy="627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B2C3135-5DA8-45A5-A203-F3F4C6776AF7}"/>
              </a:ext>
            </a:extLst>
          </p:cNvPr>
          <p:cNvGrpSpPr>
            <a:grpSpLocks/>
          </p:cNvGrpSpPr>
          <p:nvPr/>
        </p:nvGrpSpPr>
        <p:grpSpPr bwMode="auto">
          <a:xfrm>
            <a:off x="2339752" y="968648"/>
            <a:ext cx="4875733" cy="5181600"/>
            <a:chOff x="144" y="144"/>
            <a:chExt cx="3590" cy="3744"/>
          </a:xfrm>
        </p:grpSpPr>
        <p:pic>
          <p:nvPicPr>
            <p:cNvPr id="5" name="Picture 2" descr="D:\ch12\Fig 12_13.jpg">
              <a:extLst>
                <a:ext uri="{FF2B5EF4-FFF2-40B4-BE49-F238E27FC236}">
                  <a16:creationId xmlns:a16="http://schemas.microsoft.com/office/drawing/2014/main" id="{21D46040-908F-4062-B5EA-3B873517E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" y="144"/>
              <a:ext cx="3464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C256FA37-589F-4DA4-BE7D-27D10F411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239" y="1527"/>
              <a:ext cx="28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pt-BR" sz="600">
                  <a:latin typeface="Times New Roman" panose="02020603050405020304" pitchFamily="18" charset="0"/>
                </a:rPr>
                <a:t>©2003 Brooks/Cole, a division of Thomson Learning, Inc.  Thomson Learning</a:t>
              </a:r>
              <a:r>
                <a:rPr lang="en-US" altLang="pt-BR" sz="600" baseline="-25000">
                  <a:latin typeface="Times New Roman" panose="02020603050405020304" pitchFamily="18" charset="0"/>
                </a:rPr>
                <a:t>™</a:t>
              </a:r>
              <a:r>
                <a:rPr lang="en-US" altLang="pt-BR" sz="600">
                  <a:latin typeface="Times New Roman" panose="02020603050405020304" pitchFamily="18" charset="0"/>
                </a:rPr>
                <a:t> is a trademark used herein under license.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967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Martensita</a:t>
            </a:r>
          </a:p>
        </p:txBody>
      </p:sp>
      <p:sp>
        <p:nvSpPr>
          <p:cNvPr id="56323" name="Freeform 3"/>
          <p:cNvSpPr>
            <a:spLocks/>
          </p:cNvSpPr>
          <p:nvPr/>
        </p:nvSpPr>
        <p:spPr bwMode="auto">
          <a:xfrm>
            <a:off x="1898650" y="2571750"/>
            <a:ext cx="771525" cy="638175"/>
          </a:xfrm>
          <a:custGeom>
            <a:avLst/>
            <a:gdLst>
              <a:gd name="T0" fmla="*/ 2147483647 w 213"/>
              <a:gd name="T1" fmla="*/ 2147483647 h 251"/>
              <a:gd name="T2" fmla="*/ 0 w 213"/>
              <a:gd name="T3" fmla="*/ 0 h 251"/>
              <a:gd name="T4" fmla="*/ 0 60000 65536"/>
              <a:gd name="T5" fmla="*/ 0 60000 65536"/>
              <a:gd name="T6" fmla="*/ 0 w 213"/>
              <a:gd name="T7" fmla="*/ 0 h 251"/>
              <a:gd name="T8" fmla="*/ 213 w 213"/>
              <a:gd name="T9" fmla="*/ 251 h 2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" h="251">
                <a:moveTo>
                  <a:pt x="213" y="251"/>
                </a:moveTo>
                <a:cubicBezTo>
                  <a:pt x="177" y="209"/>
                  <a:pt x="44" y="52"/>
                  <a:pt x="0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24" name="Freeform 4"/>
          <p:cNvSpPr>
            <a:spLocks/>
          </p:cNvSpPr>
          <p:nvPr/>
        </p:nvSpPr>
        <p:spPr bwMode="auto">
          <a:xfrm>
            <a:off x="3579813" y="1676400"/>
            <a:ext cx="61912" cy="838200"/>
          </a:xfrm>
          <a:custGeom>
            <a:avLst/>
            <a:gdLst>
              <a:gd name="T0" fmla="*/ 0 w 36"/>
              <a:gd name="T1" fmla="*/ 0 h 528"/>
              <a:gd name="T2" fmla="*/ 2147483647 w 36"/>
              <a:gd name="T3" fmla="*/ 2147483647 h 528"/>
              <a:gd name="T4" fmla="*/ 0 60000 65536"/>
              <a:gd name="T5" fmla="*/ 0 60000 65536"/>
              <a:gd name="T6" fmla="*/ 0 w 36"/>
              <a:gd name="T7" fmla="*/ 0 h 528"/>
              <a:gd name="T8" fmla="*/ 36 w 36"/>
              <a:gd name="T9" fmla="*/ 528 h 5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" h="528">
                <a:moveTo>
                  <a:pt x="0" y="0"/>
                </a:moveTo>
                <a:cubicBezTo>
                  <a:pt x="5" y="87"/>
                  <a:pt x="28" y="418"/>
                  <a:pt x="36" y="52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>
            <a:off x="4557713" y="2141538"/>
            <a:ext cx="512762" cy="411162"/>
          </a:xfrm>
          <a:custGeom>
            <a:avLst/>
            <a:gdLst>
              <a:gd name="T0" fmla="*/ 2147483647 w 298"/>
              <a:gd name="T1" fmla="*/ 0 h 259"/>
              <a:gd name="T2" fmla="*/ 0 w 298"/>
              <a:gd name="T3" fmla="*/ 2147483647 h 259"/>
              <a:gd name="T4" fmla="*/ 0 60000 65536"/>
              <a:gd name="T5" fmla="*/ 0 60000 65536"/>
              <a:gd name="T6" fmla="*/ 0 w 298"/>
              <a:gd name="T7" fmla="*/ 0 h 259"/>
              <a:gd name="T8" fmla="*/ 298 w 298"/>
              <a:gd name="T9" fmla="*/ 259 h 25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8" h="259">
                <a:moveTo>
                  <a:pt x="298" y="0"/>
                </a:moveTo>
                <a:cubicBezTo>
                  <a:pt x="246" y="43"/>
                  <a:pt x="62" y="205"/>
                  <a:pt x="0" y="25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26" name="Freeform 6"/>
          <p:cNvSpPr>
            <a:spLocks/>
          </p:cNvSpPr>
          <p:nvPr/>
        </p:nvSpPr>
        <p:spPr bwMode="auto">
          <a:xfrm>
            <a:off x="5197475" y="3873500"/>
            <a:ext cx="844550" cy="122238"/>
          </a:xfrm>
          <a:custGeom>
            <a:avLst/>
            <a:gdLst>
              <a:gd name="T0" fmla="*/ 0 w 491"/>
              <a:gd name="T1" fmla="*/ 0 h 77"/>
              <a:gd name="T2" fmla="*/ 2147483647 w 491"/>
              <a:gd name="T3" fmla="*/ 2147483647 h 77"/>
              <a:gd name="T4" fmla="*/ 0 60000 65536"/>
              <a:gd name="T5" fmla="*/ 0 60000 65536"/>
              <a:gd name="T6" fmla="*/ 0 w 491"/>
              <a:gd name="T7" fmla="*/ 0 h 77"/>
              <a:gd name="T8" fmla="*/ 491 w 491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91" h="77">
                <a:moveTo>
                  <a:pt x="0" y="0"/>
                </a:moveTo>
                <a:cubicBezTo>
                  <a:pt x="81" y="2"/>
                  <a:pt x="285" y="77"/>
                  <a:pt x="491" y="15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2687638" y="2362200"/>
            <a:ext cx="2511425" cy="2305050"/>
          </a:xfrm>
          <a:custGeom>
            <a:avLst/>
            <a:gdLst>
              <a:gd name="T0" fmla="*/ 2147483647 w 694"/>
              <a:gd name="T1" fmla="*/ 0 h 907"/>
              <a:gd name="T2" fmla="*/ 2147483647 w 694"/>
              <a:gd name="T3" fmla="*/ 2147483647 h 907"/>
              <a:gd name="T4" fmla="*/ 2147483647 w 694"/>
              <a:gd name="T5" fmla="*/ 2147483647 h 907"/>
              <a:gd name="T6" fmla="*/ 2147483647 w 694"/>
              <a:gd name="T7" fmla="*/ 2147483647 h 907"/>
              <a:gd name="T8" fmla="*/ 0 w 694"/>
              <a:gd name="T9" fmla="*/ 2147483647 h 907"/>
              <a:gd name="T10" fmla="*/ 2147483647 w 694"/>
              <a:gd name="T11" fmla="*/ 0 h 9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94"/>
              <a:gd name="T19" fmla="*/ 0 h 907"/>
              <a:gd name="T20" fmla="*/ 694 w 694"/>
              <a:gd name="T21" fmla="*/ 907 h 9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94" h="907">
                <a:moveTo>
                  <a:pt x="262" y="0"/>
                </a:moveTo>
                <a:cubicBezTo>
                  <a:pt x="390" y="16"/>
                  <a:pt x="375" y="75"/>
                  <a:pt x="518" y="80"/>
                </a:cubicBezTo>
                <a:cubicBezTo>
                  <a:pt x="617" y="195"/>
                  <a:pt x="644" y="438"/>
                  <a:pt x="694" y="608"/>
                </a:cubicBezTo>
                <a:cubicBezTo>
                  <a:pt x="612" y="836"/>
                  <a:pt x="390" y="907"/>
                  <a:pt x="390" y="907"/>
                </a:cubicBezTo>
                <a:cubicBezTo>
                  <a:pt x="212" y="885"/>
                  <a:pt x="21" y="498"/>
                  <a:pt x="0" y="347"/>
                </a:cubicBezTo>
                <a:lnTo>
                  <a:pt x="262" y="0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28" name="Freeform 8"/>
          <p:cNvSpPr>
            <a:spLocks/>
          </p:cNvSpPr>
          <p:nvPr/>
        </p:nvSpPr>
        <p:spPr bwMode="auto">
          <a:xfrm>
            <a:off x="4040188" y="4618038"/>
            <a:ext cx="58737" cy="487362"/>
          </a:xfrm>
          <a:custGeom>
            <a:avLst/>
            <a:gdLst>
              <a:gd name="T0" fmla="*/ 0 w 16"/>
              <a:gd name="T1" fmla="*/ 0 h 192"/>
              <a:gd name="T2" fmla="*/ 2147483647 w 16"/>
              <a:gd name="T3" fmla="*/ 2147483647 h 192"/>
              <a:gd name="T4" fmla="*/ 0 60000 65536"/>
              <a:gd name="T5" fmla="*/ 0 60000 65536"/>
              <a:gd name="T6" fmla="*/ 0 w 16"/>
              <a:gd name="T7" fmla="*/ 0 h 192"/>
              <a:gd name="T8" fmla="*/ 16 w 16"/>
              <a:gd name="T9" fmla="*/ 192 h 1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192">
                <a:moveTo>
                  <a:pt x="0" y="0"/>
                </a:moveTo>
                <a:cubicBezTo>
                  <a:pt x="2" y="32"/>
                  <a:pt x="12" y="152"/>
                  <a:pt x="16" y="19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29" name="Freeform 9"/>
          <p:cNvSpPr>
            <a:spLocks/>
          </p:cNvSpPr>
          <p:nvPr/>
        </p:nvSpPr>
        <p:spPr bwMode="auto">
          <a:xfrm>
            <a:off x="3694113" y="2390775"/>
            <a:ext cx="561975" cy="2419350"/>
          </a:xfrm>
          <a:custGeom>
            <a:avLst/>
            <a:gdLst>
              <a:gd name="T0" fmla="*/ 2147483647 w 327"/>
              <a:gd name="T1" fmla="*/ 0 h 1524"/>
              <a:gd name="T2" fmla="*/ 2147483647 w 327"/>
              <a:gd name="T3" fmla="*/ 2147483647 h 1524"/>
              <a:gd name="T4" fmla="*/ 2147483647 w 327"/>
              <a:gd name="T5" fmla="*/ 2147483647 h 1524"/>
              <a:gd name="T6" fmla="*/ 2147483647 w 327"/>
              <a:gd name="T7" fmla="*/ 0 h 1524"/>
              <a:gd name="T8" fmla="*/ 0 60000 65536"/>
              <a:gd name="T9" fmla="*/ 0 60000 65536"/>
              <a:gd name="T10" fmla="*/ 0 60000 65536"/>
              <a:gd name="T11" fmla="*/ 0 60000 65536"/>
              <a:gd name="T12" fmla="*/ 0 w 327"/>
              <a:gd name="T13" fmla="*/ 0 h 1524"/>
              <a:gd name="T14" fmla="*/ 327 w 327"/>
              <a:gd name="T15" fmla="*/ 1524 h 15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7" h="1524">
                <a:moveTo>
                  <a:pt x="63" y="0"/>
                </a:moveTo>
                <a:cubicBezTo>
                  <a:pt x="251" y="353"/>
                  <a:pt x="252" y="488"/>
                  <a:pt x="290" y="722"/>
                </a:cubicBezTo>
                <a:cubicBezTo>
                  <a:pt x="327" y="956"/>
                  <a:pt x="327" y="1524"/>
                  <a:pt x="290" y="1404"/>
                </a:cubicBezTo>
                <a:cubicBezTo>
                  <a:pt x="94" y="1035"/>
                  <a:pt x="0" y="486"/>
                  <a:pt x="63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0" name="Freeform 10"/>
          <p:cNvSpPr>
            <a:spLocks/>
          </p:cNvSpPr>
          <p:nvPr/>
        </p:nvSpPr>
        <p:spPr bwMode="auto">
          <a:xfrm>
            <a:off x="4179888" y="2614613"/>
            <a:ext cx="377825" cy="939800"/>
          </a:xfrm>
          <a:custGeom>
            <a:avLst/>
            <a:gdLst>
              <a:gd name="T0" fmla="*/ 2147483647 w 220"/>
              <a:gd name="T1" fmla="*/ 0 h 592"/>
              <a:gd name="T2" fmla="*/ 2147483647 w 220"/>
              <a:gd name="T3" fmla="*/ 2147483647 h 592"/>
              <a:gd name="T4" fmla="*/ 0 w 220"/>
              <a:gd name="T5" fmla="*/ 2147483647 h 592"/>
              <a:gd name="T6" fmla="*/ 2147483647 w 220"/>
              <a:gd name="T7" fmla="*/ 0 h 592"/>
              <a:gd name="T8" fmla="*/ 0 60000 65536"/>
              <a:gd name="T9" fmla="*/ 0 60000 65536"/>
              <a:gd name="T10" fmla="*/ 0 60000 65536"/>
              <a:gd name="T11" fmla="*/ 0 60000 65536"/>
              <a:gd name="T12" fmla="*/ 0 w 220"/>
              <a:gd name="T13" fmla="*/ 0 h 592"/>
              <a:gd name="T14" fmla="*/ 220 w 220"/>
              <a:gd name="T15" fmla="*/ 592 h 5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0" h="592">
                <a:moveTo>
                  <a:pt x="189" y="0"/>
                </a:moveTo>
                <a:cubicBezTo>
                  <a:pt x="212" y="102"/>
                  <a:pt x="220" y="215"/>
                  <a:pt x="189" y="306"/>
                </a:cubicBezTo>
                <a:cubicBezTo>
                  <a:pt x="157" y="396"/>
                  <a:pt x="0" y="592"/>
                  <a:pt x="0" y="541"/>
                </a:cubicBezTo>
                <a:cubicBezTo>
                  <a:pt x="32" y="181"/>
                  <a:pt x="126" y="102"/>
                  <a:pt x="189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1" name="Freeform 11"/>
          <p:cNvSpPr>
            <a:spLocks/>
          </p:cNvSpPr>
          <p:nvPr/>
        </p:nvSpPr>
        <p:spPr bwMode="auto">
          <a:xfrm>
            <a:off x="3365500" y="3486150"/>
            <a:ext cx="476250" cy="946150"/>
          </a:xfrm>
          <a:custGeom>
            <a:avLst/>
            <a:gdLst>
              <a:gd name="T0" fmla="*/ 2147483647 w 277"/>
              <a:gd name="T1" fmla="*/ 0 h 596"/>
              <a:gd name="T2" fmla="*/ 2147483647 w 277"/>
              <a:gd name="T3" fmla="*/ 2147483647 h 596"/>
              <a:gd name="T4" fmla="*/ 2147483647 w 277"/>
              <a:gd name="T5" fmla="*/ 2147483647 h 596"/>
              <a:gd name="T6" fmla="*/ 2147483647 w 277"/>
              <a:gd name="T7" fmla="*/ 0 h 596"/>
              <a:gd name="T8" fmla="*/ 0 60000 65536"/>
              <a:gd name="T9" fmla="*/ 0 60000 65536"/>
              <a:gd name="T10" fmla="*/ 0 60000 65536"/>
              <a:gd name="T11" fmla="*/ 0 60000 65536"/>
              <a:gd name="T12" fmla="*/ 0 w 277"/>
              <a:gd name="T13" fmla="*/ 0 h 596"/>
              <a:gd name="T14" fmla="*/ 277 w 277"/>
              <a:gd name="T15" fmla="*/ 596 h 5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7" h="596">
                <a:moveTo>
                  <a:pt x="254" y="0"/>
                </a:moveTo>
                <a:cubicBezTo>
                  <a:pt x="277" y="102"/>
                  <a:pt x="239" y="219"/>
                  <a:pt x="199" y="310"/>
                </a:cubicBezTo>
                <a:cubicBezTo>
                  <a:pt x="167" y="400"/>
                  <a:pt x="0" y="596"/>
                  <a:pt x="10" y="545"/>
                </a:cubicBezTo>
                <a:cubicBezTo>
                  <a:pt x="42" y="185"/>
                  <a:pt x="191" y="102"/>
                  <a:pt x="254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2" name="Freeform 12"/>
          <p:cNvSpPr>
            <a:spLocks/>
          </p:cNvSpPr>
          <p:nvPr/>
        </p:nvSpPr>
        <p:spPr bwMode="auto">
          <a:xfrm>
            <a:off x="3421063" y="4305300"/>
            <a:ext cx="758825" cy="323850"/>
          </a:xfrm>
          <a:custGeom>
            <a:avLst/>
            <a:gdLst>
              <a:gd name="T0" fmla="*/ 2147483647 w 441"/>
              <a:gd name="T1" fmla="*/ 2147483647 h 204"/>
              <a:gd name="T2" fmla="*/ 2147483647 w 441"/>
              <a:gd name="T3" fmla="*/ 2147483647 h 204"/>
              <a:gd name="T4" fmla="*/ 2147483647 w 441"/>
              <a:gd name="T5" fmla="*/ 2147483647 h 204"/>
              <a:gd name="T6" fmla="*/ 2147483647 w 441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1"/>
              <a:gd name="T13" fmla="*/ 0 h 204"/>
              <a:gd name="T14" fmla="*/ 441 w 441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1" h="204">
                <a:moveTo>
                  <a:pt x="441" y="190"/>
                </a:moveTo>
                <a:cubicBezTo>
                  <a:pt x="337" y="204"/>
                  <a:pt x="264" y="149"/>
                  <a:pt x="198" y="120"/>
                </a:cubicBezTo>
                <a:cubicBezTo>
                  <a:pt x="131" y="90"/>
                  <a:pt x="0" y="0"/>
                  <a:pt x="41" y="12"/>
                </a:cubicBezTo>
                <a:cubicBezTo>
                  <a:pt x="397" y="76"/>
                  <a:pt x="345" y="118"/>
                  <a:pt x="441" y="19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3" name="Freeform 13"/>
          <p:cNvSpPr>
            <a:spLocks/>
          </p:cNvSpPr>
          <p:nvPr/>
        </p:nvSpPr>
        <p:spPr bwMode="auto">
          <a:xfrm>
            <a:off x="4440238" y="3352800"/>
            <a:ext cx="758825" cy="323850"/>
          </a:xfrm>
          <a:custGeom>
            <a:avLst/>
            <a:gdLst>
              <a:gd name="T0" fmla="*/ 2147483647 w 441"/>
              <a:gd name="T1" fmla="*/ 2147483647 h 204"/>
              <a:gd name="T2" fmla="*/ 2147483647 w 441"/>
              <a:gd name="T3" fmla="*/ 2147483647 h 204"/>
              <a:gd name="T4" fmla="*/ 2147483647 w 441"/>
              <a:gd name="T5" fmla="*/ 2147483647 h 204"/>
              <a:gd name="T6" fmla="*/ 2147483647 w 441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1"/>
              <a:gd name="T13" fmla="*/ 0 h 204"/>
              <a:gd name="T14" fmla="*/ 441 w 441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1" h="204">
                <a:moveTo>
                  <a:pt x="441" y="190"/>
                </a:moveTo>
                <a:cubicBezTo>
                  <a:pt x="337" y="204"/>
                  <a:pt x="264" y="149"/>
                  <a:pt x="198" y="120"/>
                </a:cubicBezTo>
                <a:cubicBezTo>
                  <a:pt x="131" y="90"/>
                  <a:pt x="0" y="0"/>
                  <a:pt x="41" y="12"/>
                </a:cubicBezTo>
                <a:cubicBezTo>
                  <a:pt x="397" y="76"/>
                  <a:pt x="345" y="118"/>
                  <a:pt x="441" y="19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4" name="Freeform 14"/>
          <p:cNvSpPr>
            <a:spLocks/>
          </p:cNvSpPr>
          <p:nvPr/>
        </p:nvSpPr>
        <p:spPr bwMode="auto">
          <a:xfrm>
            <a:off x="2887663" y="3638550"/>
            <a:ext cx="758825" cy="323850"/>
          </a:xfrm>
          <a:custGeom>
            <a:avLst/>
            <a:gdLst>
              <a:gd name="T0" fmla="*/ 2147483647 w 441"/>
              <a:gd name="T1" fmla="*/ 2147483647 h 204"/>
              <a:gd name="T2" fmla="*/ 2147483647 w 441"/>
              <a:gd name="T3" fmla="*/ 2147483647 h 204"/>
              <a:gd name="T4" fmla="*/ 2147483647 w 441"/>
              <a:gd name="T5" fmla="*/ 2147483647 h 204"/>
              <a:gd name="T6" fmla="*/ 2147483647 w 441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1"/>
              <a:gd name="T13" fmla="*/ 0 h 204"/>
              <a:gd name="T14" fmla="*/ 441 w 441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1" h="204">
                <a:moveTo>
                  <a:pt x="441" y="190"/>
                </a:moveTo>
                <a:cubicBezTo>
                  <a:pt x="337" y="204"/>
                  <a:pt x="264" y="149"/>
                  <a:pt x="198" y="120"/>
                </a:cubicBezTo>
                <a:cubicBezTo>
                  <a:pt x="131" y="90"/>
                  <a:pt x="0" y="0"/>
                  <a:pt x="41" y="12"/>
                </a:cubicBezTo>
                <a:cubicBezTo>
                  <a:pt x="397" y="76"/>
                  <a:pt x="345" y="118"/>
                  <a:pt x="441" y="19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5" name="Freeform 15"/>
          <p:cNvSpPr>
            <a:spLocks/>
          </p:cNvSpPr>
          <p:nvPr/>
        </p:nvSpPr>
        <p:spPr bwMode="auto">
          <a:xfrm>
            <a:off x="2722563" y="3124200"/>
            <a:ext cx="758825" cy="323850"/>
          </a:xfrm>
          <a:custGeom>
            <a:avLst/>
            <a:gdLst>
              <a:gd name="T0" fmla="*/ 2147483647 w 441"/>
              <a:gd name="T1" fmla="*/ 2147483647 h 204"/>
              <a:gd name="T2" fmla="*/ 2147483647 w 441"/>
              <a:gd name="T3" fmla="*/ 2147483647 h 204"/>
              <a:gd name="T4" fmla="*/ 2147483647 w 441"/>
              <a:gd name="T5" fmla="*/ 2147483647 h 204"/>
              <a:gd name="T6" fmla="*/ 2147483647 w 441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1"/>
              <a:gd name="T13" fmla="*/ 0 h 204"/>
              <a:gd name="T14" fmla="*/ 441 w 441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1" h="204">
                <a:moveTo>
                  <a:pt x="441" y="190"/>
                </a:moveTo>
                <a:cubicBezTo>
                  <a:pt x="337" y="204"/>
                  <a:pt x="264" y="149"/>
                  <a:pt x="198" y="120"/>
                </a:cubicBezTo>
                <a:cubicBezTo>
                  <a:pt x="131" y="90"/>
                  <a:pt x="0" y="0"/>
                  <a:pt x="41" y="12"/>
                </a:cubicBezTo>
                <a:cubicBezTo>
                  <a:pt x="397" y="76"/>
                  <a:pt x="345" y="118"/>
                  <a:pt x="441" y="19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6" name="Freeform 16"/>
          <p:cNvSpPr>
            <a:spLocks/>
          </p:cNvSpPr>
          <p:nvPr/>
        </p:nvSpPr>
        <p:spPr bwMode="auto">
          <a:xfrm>
            <a:off x="4208463" y="3962400"/>
            <a:ext cx="758825" cy="323850"/>
          </a:xfrm>
          <a:custGeom>
            <a:avLst/>
            <a:gdLst>
              <a:gd name="T0" fmla="*/ 2147483647 w 441"/>
              <a:gd name="T1" fmla="*/ 2147483647 h 204"/>
              <a:gd name="T2" fmla="*/ 2147483647 w 441"/>
              <a:gd name="T3" fmla="*/ 2147483647 h 204"/>
              <a:gd name="T4" fmla="*/ 2147483647 w 441"/>
              <a:gd name="T5" fmla="*/ 2147483647 h 204"/>
              <a:gd name="T6" fmla="*/ 2147483647 w 441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1"/>
              <a:gd name="T13" fmla="*/ 0 h 204"/>
              <a:gd name="T14" fmla="*/ 441 w 441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1" h="204">
                <a:moveTo>
                  <a:pt x="441" y="190"/>
                </a:moveTo>
                <a:cubicBezTo>
                  <a:pt x="337" y="204"/>
                  <a:pt x="264" y="149"/>
                  <a:pt x="198" y="120"/>
                </a:cubicBezTo>
                <a:cubicBezTo>
                  <a:pt x="131" y="90"/>
                  <a:pt x="0" y="0"/>
                  <a:pt x="41" y="12"/>
                </a:cubicBezTo>
                <a:cubicBezTo>
                  <a:pt x="397" y="76"/>
                  <a:pt x="345" y="118"/>
                  <a:pt x="441" y="19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7" name="Freeform 17"/>
          <p:cNvSpPr>
            <a:spLocks/>
          </p:cNvSpPr>
          <p:nvPr/>
        </p:nvSpPr>
        <p:spPr bwMode="auto">
          <a:xfrm>
            <a:off x="3300413" y="2895600"/>
            <a:ext cx="476250" cy="946150"/>
          </a:xfrm>
          <a:custGeom>
            <a:avLst/>
            <a:gdLst>
              <a:gd name="T0" fmla="*/ 2147483647 w 277"/>
              <a:gd name="T1" fmla="*/ 0 h 596"/>
              <a:gd name="T2" fmla="*/ 2147483647 w 277"/>
              <a:gd name="T3" fmla="*/ 2147483647 h 596"/>
              <a:gd name="T4" fmla="*/ 2147483647 w 277"/>
              <a:gd name="T5" fmla="*/ 2147483647 h 596"/>
              <a:gd name="T6" fmla="*/ 2147483647 w 277"/>
              <a:gd name="T7" fmla="*/ 0 h 596"/>
              <a:gd name="T8" fmla="*/ 0 60000 65536"/>
              <a:gd name="T9" fmla="*/ 0 60000 65536"/>
              <a:gd name="T10" fmla="*/ 0 60000 65536"/>
              <a:gd name="T11" fmla="*/ 0 60000 65536"/>
              <a:gd name="T12" fmla="*/ 0 w 277"/>
              <a:gd name="T13" fmla="*/ 0 h 596"/>
              <a:gd name="T14" fmla="*/ 277 w 277"/>
              <a:gd name="T15" fmla="*/ 596 h 5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7" h="596">
                <a:moveTo>
                  <a:pt x="254" y="0"/>
                </a:moveTo>
                <a:cubicBezTo>
                  <a:pt x="277" y="102"/>
                  <a:pt x="239" y="219"/>
                  <a:pt x="199" y="310"/>
                </a:cubicBezTo>
                <a:cubicBezTo>
                  <a:pt x="167" y="400"/>
                  <a:pt x="0" y="596"/>
                  <a:pt x="10" y="545"/>
                </a:cubicBezTo>
                <a:cubicBezTo>
                  <a:pt x="42" y="185"/>
                  <a:pt x="191" y="102"/>
                  <a:pt x="254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8" name="Freeform 18"/>
          <p:cNvSpPr>
            <a:spLocks/>
          </p:cNvSpPr>
          <p:nvPr/>
        </p:nvSpPr>
        <p:spPr bwMode="auto">
          <a:xfrm>
            <a:off x="4456113" y="3505200"/>
            <a:ext cx="247650" cy="457200"/>
          </a:xfrm>
          <a:custGeom>
            <a:avLst/>
            <a:gdLst>
              <a:gd name="T0" fmla="*/ 2147483647 w 277"/>
              <a:gd name="T1" fmla="*/ 0 h 596"/>
              <a:gd name="T2" fmla="*/ 2147483647 w 277"/>
              <a:gd name="T3" fmla="*/ 2147483647 h 596"/>
              <a:gd name="T4" fmla="*/ 2147483647 w 277"/>
              <a:gd name="T5" fmla="*/ 2147483647 h 596"/>
              <a:gd name="T6" fmla="*/ 2147483647 w 277"/>
              <a:gd name="T7" fmla="*/ 0 h 596"/>
              <a:gd name="T8" fmla="*/ 0 60000 65536"/>
              <a:gd name="T9" fmla="*/ 0 60000 65536"/>
              <a:gd name="T10" fmla="*/ 0 60000 65536"/>
              <a:gd name="T11" fmla="*/ 0 60000 65536"/>
              <a:gd name="T12" fmla="*/ 0 w 277"/>
              <a:gd name="T13" fmla="*/ 0 h 596"/>
              <a:gd name="T14" fmla="*/ 277 w 277"/>
              <a:gd name="T15" fmla="*/ 596 h 5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7" h="596">
                <a:moveTo>
                  <a:pt x="254" y="0"/>
                </a:moveTo>
                <a:cubicBezTo>
                  <a:pt x="277" y="102"/>
                  <a:pt x="239" y="219"/>
                  <a:pt x="199" y="310"/>
                </a:cubicBezTo>
                <a:cubicBezTo>
                  <a:pt x="167" y="400"/>
                  <a:pt x="0" y="596"/>
                  <a:pt x="10" y="545"/>
                </a:cubicBezTo>
                <a:cubicBezTo>
                  <a:pt x="42" y="185"/>
                  <a:pt x="191" y="102"/>
                  <a:pt x="254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9" name="Freeform 19"/>
          <p:cNvSpPr>
            <a:spLocks/>
          </p:cNvSpPr>
          <p:nvPr/>
        </p:nvSpPr>
        <p:spPr bwMode="auto">
          <a:xfrm>
            <a:off x="4291013" y="3276600"/>
            <a:ext cx="247650" cy="457200"/>
          </a:xfrm>
          <a:custGeom>
            <a:avLst/>
            <a:gdLst>
              <a:gd name="T0" fmla="*/ 2147483647 w 277"/>
              <a:gd name="T1" fmla="*/ 0 h 596"/>
              <a:gd name="T2" fmla="*/ 2147483647 w 277"/>
              <a:gd name="T3" fmla="*/ 2147483647 h 596"/>
              <a:gd name="T4" fmla="*/ 2147483647 w 277"/>
              <a:gd name="T5" fmla="*/ 2147483647 h 596"/>
              <a:gd name="T6" fmla="*/ 2147483647 w 277"/>
              <a:gd name="T7" fmla="*/ 0 h 596"/>
              <a:gd name="T8" fmla="*/ 0 60000 65536"/>
              <a:gd name="T9" fmla="*/ 0 60000 65536"/>
              <a:gd name="T10" fmla="*/ 0 60000 65536"/>
              <a:gd name="T11" fmla="*/ 0 60000 65536"/>
              <a:gd name="T12" fmla="*/ 0 w 277"/>
              <a:gd name="T13" fmla="*/ 0 h 596"/>
              <a:gd name="T14" fmla="*/ 277 w 277"/>
              <a:gd name="T15" fmla="*/ 596 h 5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7" h="596">
                <a:moveTo>
                  <a:pt x="254" y="0"/>
                </a:moveTo>
                <a:cubicBezTo>
                  <a:pt x="277" y="102"/>
                  <a:pt x="239" y="219"/>
                  <a:pt x="199" y="310"/>
                </a:cubicBezTo>
                <a:cubicBezTo>
                  <a:pt x="167" y="400"/>
                  <a:pt x="0" y="596"/>
                  <a:pt x="10" y="545"/>
                </a:cubicBezTo>
                <a:cubicBezTo>
                  <a:pt x="42" y="185"/>
                  <a:pt x="191" y="102"/>
                  <a:pt x="254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40" name="Freeform 20"/>
          <p:cNvSpPr>
            <a:spLocks/>
          </p:cNvSpPr>
          <p:nvPr/>
        </p:nvSpPr>
        <p:spPr bwMode="auto">
          <a:xfrm>
            <a:off x="4043363" y="2514600"/>
            <a:ext cx="247650" cy="457200"/>
          </a:xfrm>
          <a:custGeom>
            <a:avLst/>
            <a:gdLst>
              <a:gd name="T0" fmla="*/ 2147483647 w 277"/>
              <a:gd name="T1" fmla="*/ 0 h 596"/>
              <a:gd name="T2" fmla="*/ 2147483647 w 277"/>
              <a:gd name="T3" fmla="*/ 2147483647 h 596"/>
              <a:gd name="T4" fmla="*/ 2147483647 w 277"/>
              <a:gd name="T5" fmla="*/ 2147483647 h 596"/>
              <a:gd name="T6" fmla="*/ 2147483647 w 277"/>
              <a:gd name="T7" fmla="*/ 0 h 596"/>
              <a:gd name="T8" fmla="*/ 0 60000 65536"/>
              <a:gd name="T9" fmla="*/ 0 60000 65536"/>
              <a:gd name="T10" fmla="*/ 0 60000 65536"/>
              <a:gd name="T11" fmla="*/ 0 60000 65536"/>
              <a:gd name="T12" fmla="*/ 0 w 277"/>
              <a:gd name="T13" fmla="*/ 0 h 596"/>
              <a:gd name="T14" fmla="*/ 277 w 277"/>
              <a:gd name="T15" fmla="*/ 596 h 5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7" h="596">
                <a:moveTo>
                  <a:pt x="254" y="0"/>
                </a:moveTo>
                <a:cubicBezTo>
                  <a:pt x="277" y="102"/>
                  <a:pt x="239" y="219"/>
                  <a:pt x="199" y="310"/>
                </a:cubicBezTo>
                <a:cubicBezTo>
                  <a:pt x="167" y="400"/>
                  <a:pt x="0" y="596"/>
                  <a:pt x="10" y="545"/>
                </a:cubicBezTo>
                <a:cubicBezTo>
                  <a:pt x="42" y="185"/>
                  <a:pt x="191" y="102"/>
                  <a:pt x="254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41" name="Freeform 21"/>
          <p:cNvSpPr>
            <a:spLocks/>
          </p:cNvSpPr>
          <p:nvPr/>
        </p:nvSpPr>
        <p:spPr bwMode="auto">
          <a:xfrm>
            <a:off x="4291013" y="4191000"/>
            <a:ext cx="247650" cy="457200"/>
          </a:xfrm>
          <a:custGeom>
            <a:avLst/>
            <a:gdLst>
              <a:gd name="T0" fmla="*/ 2147483647 w 277"/>
              <a:gd name="T1" fmla="*/ 0 h 596"/>
              <a:gd name="T2" fmla="*/ 2147483647 w 277"/>
              <a:gd name="T3" fmla="*/ 2147483647 h 596"/>
              <a:gd name="T4" fmla="*/ 2147483647 w 277"/>
              <a:gd name="T5" fmla="*/ 2147483647 h 596"/>
              <a:gd name="T6" fmla="*/ 2147483647 w 277"/>
              <a:gd name="T7" fmla="*/ 0 h 596"/>
              <a:gd name="T8" fmla="*/ 0 60000 65536"/>
              <a:gd name="T9" fmla="*/ 0 60000 65536"/>
              <a:gd name="T10" fmla="*/ 0 60000 65536"/>
              <a:gd name="T11" fmla="*/ 0 60000 65536"/>
              <a:gd name="T12" fmla="*/ 0 w 277"/>
              <a:gd name="T13" fmla="*/ 0 h 596"/>
              <a:gd name="T14" fmla="*/ 277 w 277"/>
              <a:gd name="T15" fmla="*/ 596 h 5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7" h="596">
                <a:moveTo>
                  <a:pt x="254" y="0"/>
                </a:moveTo>
                <a:cubicBezTo>
                  <a:pt x="277" y="102"/>
                  <a:pt x="239" y="219"/>
                  <a:pt x="199" y="310"/>
                </a:cubicBezTo>
                <a:cubicBezTo>
                  <a:pt x="167" y="400"/>
                  <a:pt x="0" y="596"/>
                  <a:pt x="10" y="545"/>
                </a:cubicBezTo>
                <a:cubicBezTo>
                  <a:pt x="42" y="185"/>
                  <a:pt x="191" y="102"/>
                  <a:pt x="254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42" name="Freeform 22"/>
          <p:cNvSpPr>
            <a:spLocks/>
          </p:cNvSpPr>
          <p:nvPr/>
        </p:nvSpPr>
        <p:spPr bwMode="auto">
          <a:xfrm>
            <a:off x="2887663" y="3352800"/>
            <a:ext cx="247650" cy="304800"/>
          </a:xfrm>
          <a:custGeom>
            <a:avLst/>
            <a:gdLst>
              <a:gd name="T0" fmla="*/ 2147483647 w 277"/>
              <a:gd name="T1" fmla="*/ 0 h 596"/>
              <a:gd name="T2" fmla="*/ 2147483647 w 277"/>
              <a:gd name="T3" fmla="*/ 2147483647 h 596"/>
              <a:gd name="T4" fmla="*/ 2147483647 w 277"/>
              <a:gd name="T5" fmla="*/ 2147483647 h 596"/>
              <a:gd name="T6" fmla="*/ 2147483647 w 277"/>
              <a:gd name="T7" fmla="*/ 0 h 596"/>
              <a:gd name="T8" fmla="*/ 0 60000 65536"/>
              <a:gd name="T9" fmla="*/ 0 60000 65536"/>
              <a:gd name="T10" fmla="*/ 0 60000 65536"/>
              <a:gd name="T11" fmla="*/ 0 60000 65536"/>
              <a:gd name="T12" fmla="*/ 0 w 277"/>
              <a:gd name="T13" fmla="*/ 0 h 596"/>
              <a:gd name="T14" fmla="*/ 277 w 277"/>
              <a:gd name="T15" fmla="*/ 596 h 5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7" h="596">
                <a:moveTo>
                  <a:pt x="254" y="0"/>
                </a:moveTo>
                <a:cubicBezTo>
                  <a:pt x="277" y="102"/>
                  <a:pt x="239" y="219"/>
                  <a:pt x="199" y="310"/>
                </a:cubicBezTo>
                <a:cubicBezTo>
                  <a:pt x="167" y="400"/>
                  <a:pt x="0" y="596"/>
                  <a:pt x="10" y="545"/>
                </a:cubicBezTo>
                <a:cubicBezTo>
                  <a:pt x="42" y="185"/>
                  <a:pt x="191" y="102"/>
                  <a:pt x="254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43" name="Freeform 23"/>
          <p:cNvSpPr>
            <a:spLocks/>
          </p:cNvSpPr>
          <p:nvPr/>
        </p:nvSpPr>
        <p:spPr bwMode="auto">
          <a:xfrm>
            <a:off x="3052763" y="2895600"/>
            <a:ext cx="247650" cy="304800"/>
          </a:xfrm>
          <a:custGeom>
            <a:avLst/>
            <a:gdLst>
              <a:gd name="T0" fmla="*/ 2147483647 w 277"/>
              <a:gd name="T1" fmla="*/ 0 h 596"/>
              <a:gd name="T2" fmla="*/ 2147483647 w 277"/>
              <a:gd name="T3" fmla="*/ 2147483647 h 596"/>
              <a:gd name="T4" fmla="*/ 2147483647 w 277"/>
              <a:gd name="T5" fmla="*/ 2147483647 h 596"/>
              <a:gd name="T6" fmla="*/ 2147483647 w 277"/>
              <a:gd name="T7" fmla="*/ 0 h 596"/>
              <a:gd name="T8" fmla="*/ 0 60000 65536"/>
              <a:gd name="T9" fmla="*/ 0 60000 65536"/>
              <a:gd name="T10" fmla="*/ 0 60000 65536"/>
              <a:gd name="T11" fmla="*/ 0 60000 65536"/>
              <a:gd name="T12" fmla="*/ 0 w 277"/>
              <a:gd name="T13" fmla="*/ 0 h 596"/>
              <a:gd name="T14" fmla="*/ 277 w 277"/>
              <a:gd name="T15" fmla="*/ 596 h 5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7" h="596">
                <a:moveTo>
                  <a:pt x="254" y="0"/>
                </a:moveTo>
                <a:cubicBezTo>
                  <a:pt x="277" y="102"/>
                  <a:pt x="239" y="219"/>
                  <a:pt x="199" y="310"/>
                </a:cubicBezTo>
                <a:cubicBezTo>
                  <a:pt x="167" y="400"/>
                  <a:pt x="0" y="596"/>
                  <a:pt x="10" y="545"/>
                </a:cubicBezTo>
                <a:cubicBezTo>
                  <a:pt x="42" y="185"/>
                  <a:pt x="191" y="102"/>
                  <a:pt x="254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44" name="Freeform 24"/>
          <p:cNvSpPr>
            <a:spLocks/>
          </p:cNvSpPr>
          <p:nvPr/>
        </p:nvSpPr>
        <p:spPr bwMode="auto">
          <a:xfrm>
            <a:off x="3382963" y="2819400"/>
            <a:ext cx="247650" cy="304800"/>
          </a:xfrm>
          <a:custGeom>
            <a:avLst/>
            <a:gdLst>
              <a:gd name="T0" fmla="*/ 2147483647 w 277"/>
              <a:gd name="T1" fmla="*/ 0 h 596"/>
              <a:gd name="T2" fmla="*/ 2147483647 w 277"/>
              <a:gd name="T3" fmla="*/ 2147483647 h 596"/>
              <a:gd name="T4" fmla="*/ 2147483647 w 277"/>
              <a:gd name="T5" fmla="*/ 2147483647 h 596"/>
              <a:gd name="T6" fmla="*/ 2147483647 w 277"/>
              <a:gd name="T7" fmla="*/ 0 h 596"/>
              <a:gd name="T8" fmla="*/ 0 60000 65536"/>
              <a:gd name="T9" fmla="*/ 0 60000 65536"/>
              <a:gd name="T10" fmla="*/ 0 60000 65536"/>
              <a:gd name="T11" fmla="*/ 0 60000 65536"/>
              <a:gd name="T12" fmla="*/ 0 w 277"/>
              <a:gd name="T13" fmla="*/ 0 h 596"/>
              <a:gd name="T14" fmla="*/ 277 w 277"/>
              <a:gd name="T15" fmla="*/ 596 h 5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7" h="596">
                <a:moveTo>
                  <a:pt x="254" y="0"/>
                </a:moveTo>
                <a:cubicBezTo>
                  <a:pt x="277" y="102"/>
                  <a:pt x="239" y="219"/>
                  <a:pt x="199" y="310"/>
                </a:cubicBezTo>
                <a:cubicBezTo>
                  <a:pt x="167" y="400"/>
                  <a:pt x="0" y="596"/>
                  <a:pt x="10" y="545"/>
                </a:cubicBezTo>
                <a:cubicBezTo>
                  <a:pt x="42" y="185"/>
                  <a:pt x="191" y="102"/>
                  <a:pt x="254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45" name="Freeform 25"/>
          <p:cNvSpPr>
            <a:spLocks/>
          </p:cNvSpPr>
          <p:nvPr/>
        </p:nvSpPr>
        <p:spPr bwMode="auto">
          <a:xfrm>
            <a:off x="4538663" y="2590800"/>
            <a:ext cx="247650" cy="914400"/>
          </a:xfrm>
          <a:custGeom>
            <a:avLst/>
            <a:gdLst>
              <a:gd name="T0" fmla="*/ 2147483647 w 327"/>
              <a:gd name="T1" fmla="*/ 0 h 1524"/>
              <a:gd name="T2" fmla="*/ 2147483647 w 327"/>
              <a:gd name="T3" fmla="*/ 2147483647 h 1524"/>
              <a:gd name="T4" fmla="*/ 2147483647 w 327"/>
              <a:gd name="T5" fmla="*/ 2147483647 h 1524"/>
              <a:gd name="T6" fmla="*/ 2147483647 w 327"/>
              <a:gd name="T7" fmla="*/ 0 h 1524"/>
              <a:gd name="T8" fmla="*/ 0 60000 65536"/>
              <a:gd name="T9" fmla="*/ 0 60000 65536"/>
              <a:gd name="T10" fmla="*/ 0 60000 65536"/>
              <a:gd name="T11" fmla="*/ 0 60000 65536"/>
              <a:gd name="T12" fmla="*/ 0 w 327"/>
              <a:gd name="T13" fmla="*/ 0 h 1524"/>
              <a:gd name="T14" fmla="*/ 327 w 327"/>
              <a:gd name="T15" fmla="*/ 1524 h 15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7" h="1524">
                <a:moveTo>
                  <a:pt x="63" y="0"/>
                </a:moveTo>
                <a:cubicBezTo>
                  <a:pt x="251" y="353"/>
                  <a:pt x="252" y="488"/>
                  <a:pt x="290" y="722"/>
                </a:cubicBezTo>
                <a:cubicBezTo>
                  <a:pt x="327" y="956"/>
                  <a:pt x="327" y="1524"/>
                  <a:pt x="290" y="1404"/>
                </a:cubicBezTo>
                <a:cubicBezTo>
                  <a:pt x="94" y="1035"/>
                  <a:pt x="0" y="486"/>
                  <a:pt x="63" y="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2236788" y="5211763"/>
            <a:ext cx="5222875" cy="368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/>
            <a:r>
              <a:rPr lang="en-AU" altLang="en-US"/>
              <a:t>Martensita formada por escorregamento na austenita</a:t>
            </a:r>
          </a:p>
        </p:txBody>
      </p:sp>
      <p:sp>
        <p:nvSpPr>
          <p:cNvPr id="56347" name="Freeform 27"/>
          <p:cNvSpPr>
            <a:spLocks/>
          </p:cNvSpPr>
          <p:nvPr/>
        </p:nvSpPr>
        <p:spPr bwMode="auto">
          <a:xfrm>
            <a:off x="3630613" y="4114800"/>
            <a:ext cx="428625" cy="323850"/>
          </a:xfrm>
          <a:custGeom>
            <a:avLst/>
            <a:gdLst>
              <a:gd name="T0" fmla="*/ 2147483647 w 441"/>
              <a:gd name="T1" fmla="*/ 2147483647 h 204"/>
              <a:gd name="T2" fmla="*/ 2147483647 w 441"/>
              <a:gd name="T3" fmla="*/ 2147483647 h 204"/>
              <a:gd name="T4" fmla="*/ 2147483647 w 441"/>
              <a:gd name="T5" fmla="*/ 2147483647 h 204"/>
              <a:gd name="T6" fmla="*/ 2147483647 w 441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1"/>
              <a:gd name="T13" fmla="*/ 0 h 204"/>
              <a:gd name="T14" fmla="*/ 441 w 441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1" h="204">
                <a:moveTo>
                  <a:pt x="441" y="190"/>
                </a:moveTo>
                <a:cubicBezTo>
                  <a:pt x="337" y="204"/>
                  <a:pt x="264" y="149"/>
                  <a:pt x="198" y="120"/>
                </a:cubicBezTo>
                <a:cubicBezTo>
                  <a:pt x="131" y="90"/>
                  <a:pt x="0" y="0"/>
                  <a:pt x="41" y="12"/>
                </a:cubicBezTo>
                <a:cubicBezTo>
                  <a:pt x="397" y="76"/>
                  <a:pt x="345" y="118"/>
                  <a:pt x="441" y="19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48" name="Freeform 28"/>
          <p:cNvSpPr>
            <a:spLocks/>
          </p:cNvSpPr>
          <p:nvPr/>
        </p:nvSpPr>
        <p:spPr bwMode="auto">
          <a:xfrm>
            <a:off x="4538663" y="3800475"/>
            <a:ext cx="428625" cy="161925"/>
          </a:xfrm>
          <a:custGeom>
            <a:avLst/>
            <a:gdLst>
              <a:gd name="T0" fmla="*/ 2147483647 w 441"/>
              <a:gd name="T1" fmla="*/ 2147483647 h 204"/>
              <a:gd name="T2" fmla="*/ 2147483647 w 441"/>
              <a:gd name="T3" fmla="*/ 2147483647 h 204"/>
              <a:gd name="T4" fmla="*/ 2147483647 w 441"/>
              <a:gd name="T5" fmla="*/ 2147483647 h 204"/>
              <a:gd name="T6" fmla="*/ 2147483647 w 441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1"/>
              <a:gd name="T13" fmla="*/ 0 h 204"/>
              <a:gd name="T14" fmla="*/ 441 w 441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1" h="204">
                <a:moveTo>
                  <a:pt x="441" y="190"/>
                </a:moveTo>
                <a:cubicBezTo>
                  <a:pt x="337" y="204"/>
                  <a:pt x="264" y="149"/>
                  <a:pt x="198" y="120"/>
                </a:cubicBezTo>
                <a:cubicBezTo>
                  <a:pt x="131" y="90"/>
                  <a:pt x="0" y="0"/>
                  <a:pt x="41" y="12"/>
                </a:cubicBezTo>
                <a:cubicBezTo>
                  <a:pt x="397" y="76"/>
                  <a:pt x="345" y="118"/>
                  <a:pt x="441" y="19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49" name="Freeform 29"/>
          <p:cNvSpPr>
            <a:spLocks/>
          </p:cNvSpPr>
          <p:nvPr/>
        </p:nvSpPr>
        <p:spPr bwMode="auto">
          <a:xfrm>
            <a:off x="3300413" y="2667000"/>
            <a:ext cx="428625" cy="161925"/>
          </a:xfrm>
          <a:custGeom>
            <a:avLst/>
            <a:gdLst>
              <a:gd name="T0" fmla="*/ 2147483647 w 441"/>
              <a:gd name="T1" fmla="*/ 2147483647 h 204"/>
              <a:gd name="T2" fmla="*/ 2147483647 w 441"/>
              <a:gd name="T3" fmla="*/ 2147483647 h 204"/>
              <a:gd name="T4" fmla="*/ 2147483647 w 441"/>
              <a:gd name="T5" fmla="*/ 2147483647 h 204"/>
              <a:gd name="T6" fmla="*/ 2147483647 w 441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1"/>
              <a:gd name="T13" fmla="*/ 0 h 204"/>
              <a:gd name="T14" fmla="*/ 441 w 441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1" h="204">
                <a:moveTo>
                  <a:pt x="441" y="190"/>
                </a:moveTo>
                <a:cubicBezTo>
                  <a:pt x="337" y="204"/>
                  <a:pt x="264" y="149"/>
                  <a:pt x="198" y="120"/>
                </a:cubicBezTo>
                <a:cubicBezTo>
                  <a:pt x="131" y="90"/>
                  <a:pt x="0" y="0"/>
                  <a:pt x="41" y="12"/>
                </a:cubicBezTo>
                <a:cubicBezTo>
                  <a:pt x="397" y="76"/>
                  <a:pt x="345" y="118"/>
                  <a:pt x="441" y="190"/>
                </a:cubicBezTo>
                <a:close/>
              </a:path>
            </a:pathLst>
          </a:custGeom>
          <a:solidFill>
            <a:srgbClr val="CC9900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50" name="AutoShape 30"/>
          <p:cNvSpPr>
            <a:spLocks/>
          </p:cNvSpPr>
          <p:nvPr/>
        </p:nvSpPr>
        <p:spPr bwMode="auto">
          <a:xfrm>
            <a:off x="5467350" y="1990725"/>
            <a:ext cx="1211263" cy="368300"/>
          </a:xfrm>
          <a:prstGeom prst="callout1">
            <a:avLst>
              <a:gd name="adj1" fmla="val 23375"/>
              <a:gd name="adj2" fmla="val -4648"/>
              <a:gd name="adj3" fmla="val 128245"/>
              <a:gd name="adj4" fmla="val -53338"/>
            </a:avLst>
          </a:prstGeom>
          <a:noFill/>
          <a:ln w="31750">
            <a:solidFill>
              <a:srgbClr val="FF0000"/>
            </a:solidFill>
            <a:miter lim="800000"/>
            <a:headEnd type="none" w="sm" len="sm"/>
            <a:tailEnd type="triangle" w="sm" len="med"/>
          </a:ln>
        </p:spPr>
        <p:txBody>
          <a:bodyPr wrap="none" anchor="ctr">
            <a:spAutoFit/>
          </a:bodyPr>
          <a:lstStyle/>
          <a:p>
            <a:pPr algn="ctr"/>
            <a:r>
              <a:rPr lang="en-AU" altLang="en-US"/>
              <a:t>Martensita</a:t>
            </a:r>
          </a:p>
        </p:txBody>
      </p:sp>
      <p:sp>
        <p:nvSpPr>
          <p:cNvPr id="56351" name="AutoShape 31"/>
          <p:cNvSpPr>
            <a:spLocks/>
          </p:cNvSpPr>
          <p:nvPr/>
        </p:nvSpPr>
        <p:spPr bwMode="auto">
          <a:xfrm>
            <a:off x="6126163" y="2955925"/>
            <a:ext cx="1681162" cy="368300"/>
          </a:xfrm>
          <a:prstGeom prst="callout1">
            <a:avLst>
              <a:gd name="adj1" fmla="val 23375"/>
              <a:gd name="adj2" fmla="val -2759"/>
              <a:gd name="adj3" fmla="val 63963"/>
              <a:gd name="adj4" fmla="val -31051"/>
            </a:avLst>
          </a:prstGeom>
          <a:noFill/>
          <a:ln w="31750">
            <a:solidFill>
              <a:srgbClr val="FF0000"/>
            </a:solidFill>
            <a:miter lim="800000"/>
            <a:headEnd type="none" w="sm" len="sm"/>
            <a:tailEnd type="triangle" w="sm" len="med"/>
          </a:ln>
        </p:spPr>
        <p:txBody>
          <a:bodyPr wrap="none" anchor="ctr">
            <a:spAutoFit/>
          </a:bodyPr>
          <a:lstStyle/>
          <a:p>
            <a:pPr algn="ctr"/>
            <a:r>
              <a:rPr lang="en-AU" altLang="en-US"/>
              <a:t>Austenita retida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8377F80-57E2-4062-A354-499AFA62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46" y="170876"/>
            <a:ext cx="3782007" cy="325812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3659FA-4CE5-4F85-A57C-BD2A2D7F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6" y="3557431"/>
            <a:ext cx="3644067" cy="330056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1BAF1A-84EF-4296-911F-20BAACDD2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360" y="140393"/>
            <a:ext cx="3238048" cy="34100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3D2337D-A80F-44CA-B07E-AA9EBF7AE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765224"/>
            <a:ext cx="3168352" cy="309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C92229C-C488-4ADC-86FB-8A0DC478C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691387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01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ECFE82E-3A7D-4080-BF6E-E00EBCE4C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20888"/>
            <a:ext cx="8043009" cy="23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9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983F6B8-4C5B-48E0-8AE6-FD43351117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23528" y="309424"/>
            <a:ext cx="7787207" cy="28315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Pode ser atribuído ao mecanismo da transformação de fase. Se o movimento das discordâncias é o principal mecanismo da transformação da fase martensítica, as discordâncias captam alguns átomos de carbono da matriz e, conseqüentemente, a concentração de carbono na interface austenita / martensita aumenta.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pt-BR" sz="2800" dirty="0">
              <a:solidFill>
                <a:srgbClr val="212121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CB96D92-156D-49A3-84E1-17331EBF1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55" y="3634677"/>
            <a:ext cx="8640960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Os átomos de carbono entre as camadas de martensita, portanto, fixam as discordâncias e atuam como obstáculos aos seus movimentos. </a:t>
            </a:r>
            <a:endParaRPr kumimoji="0" lang="pt-PT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9FEEEE4-1A00-4502-BB85-013027391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47" y="5301208"/>
            <a:ext cx="8784976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Como resultado, alguma austenita permanecerá entre as camadas de martensita, uma vez que a transformação é interrompida quando esseas discordâncias são fixadas por átomos de carbono.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0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/>
              <a:t>SUB ZERO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420888"/>
            <a:ext cx="8496300" cy="48244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pt-BR" b="1" dirty="0"/>
          </a:p>
          <a:p>
            <a:pPr lvl="1"/>
            <a:r>
              <a:rPr lang="pt-BR" sz="2800" b="1" dirty="0"/>
              <a:t>Consiste em resfriar as peças após a têmpera em temperaturas abaixo de 0°C, como: nitrogênio líquido </a:t>
            </a:r>
            <a:r>
              <a:rPr lang="pt-BR" sz="2800" b="1" dirty="0">
                <a:ea typeface="Arial Unicode MS" pitchFamily="34" charset="-128"/>
                <a:cs typeface="Arial Unicode MS" pitchFamily="34" charset="-128"/>
              </a:rPr>
              <a:t>≅ -176°C, gelo seco ≅ -68°C ou hélio líquido ≅ -268°C. </a:t>
            </a:r>
          </a:p>
          <a:p>
            <a:pPr lvl="1">
              <a:buFont typeface="Wingdings" pitchFamily="2" charset="2"/>
              <a:buNone/>
            </a:pPr>
            <a:endParaRPr lang="pt-BR" sz="2800" b="1" dirty="0"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pt-BR" sz="2800" b="1" dirty="0">
                <a:ea typeface="Arial Unicode MS" pitchFamily="34" charset="-128"/>
                <a:cs typeface="Arial Unicode MS" pitchFamily="34" charset="-128"/>
              </a:rPr>
              <a:t>Propiciando temperaturas inferiores a </a:t>
            </a:r>
            <a:r>
              <a:rPr lang="pt-BR" sz="2800" b="1" dirty="0" err="1">
                <a:ea typeface="Arial Unicode MS" pitchFamily="34" charset="-128"/>
                <a:cs typeface="Arial Unicode MS" pitchFamily="34" charset="-128"/>
              </a:rPr>
              <a:t>Mf</a:t>
            </a:r>
            <a:r>
              <a:rPr lang="pt-BR" sz="2800" b="1" dirty="0">
                <a:ea typeface="Arial Unicode MS" pitchFamily="34" charset="-128"/>
                <a:cs typeface="Arial Unicode MS" pitchFamily="34" charset="-128"/>
              </a:rPr>
              <a:t> ocorrendo a transformação da </a:t>
            </a:r>
            <a:r>
              <a:rPr lang="pt-BR" sz="2800" b="1" dirty="0" err="1">
                <a:ea typeface="Arial Unicode MS" pitchFamily="34" charset="-128"/>
                <a:cs typeface="Arial Unicode MS" pitchFamily="34" charset="-128"/>
              </a:rPr>
              <a:t>austenita</a:t>
            </a:r>
            <a:r>
              <a:rPr lang="pt-BR" sz="2800" b="1" dirty="0">
                <a:ea typeface="Arial Unicode MS" pitchFamily="34" charset="-128"/>
                <a:cs typeface="Arial Unicode MS" pitchFamily="34" charset="-128"/>
              </a:rPr>
              <a:t> retida em </a:t>
            </a:r>
            <a:r>
              <a:rPr lang="pt-BR" sz="2800" b="1" dirty="0" err="1">
                <a:ea typeface="Arial Unicode MS" pitchFamily="34" charset="-128"/>
                <a:cs typeface="Arial Unicode MS" pitchFamily="34" charset="-128"/>
              </a:rPr>
              <a:t>martensita</a:t>
            </a:r>
            <a:r>
              <a:rPr lang="pt-BR" sz="2800" b="1" dirty="0"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endParaRPr lang="pt-BR" b="1" dirty="0"/>
          </a:p>
          <a:p>
            <a:endParaRPr lang="pt-BR" b="1" dirty="0"/>
          </a:p>
          <a:p>
            <a:endParaRPr lang="pt-BR" dirty="0"/>
          </a:p>
        </p:txBody>
      </p:sp>
      <p:sp>
        <p:nvSpPr>
          <p:cNvPr id="5734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CF5AA490-2D57-49A9-BC73-8F4F3A2FAF68}" type="slidenum">
              <a:rPr lang="pt-BR" smtClean="0">
                <a:latin typeface="Arial" charset="0"/>
              </a:rPr>
              <a:pPr algn="l"/>
              <a:t>32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E534AD77-3ECC-4DC5-9451-5AB41FA5A8C6}" type="slidenum">
              <a:rPr lang="pt-BR" smtClean="0">
                <a:latin typeface="Arial" charset="0"/>
              </a:rPr>
              <a:pPr algn="l"/>
              <a:t>33</a:t>
            </a:fld>
            <a:endParaRPr lang="pt-BR">
              <a:latin typeface="Arial" charset="0"/>
            </a:endParaRPr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370931"/>
            <a:ext cx="3367087" cy="25225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384175" y="762794"/>
            <a:ext cx="79216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chemeClr val="bg1"/>
                </a:solidFill>
                <a:latin typeface="Verdana" pitchFamily="34" charset="0"/>
              </a:rPr>
              <a:t>Sub Zero</a:t>
            </a:r>
          </a:p>
          <a:p>
            <a:pPr>
              <a:spcBef>
                <a:spcPct val="50000"/>
              </a:spcBef>
            </a:pPr>
            <a:r>
              <a:rPr lang="pt-BR" sz="2400" dirty="0">
                <a:solidFill>
                  <a:schemeClr val="bg1"/>
                </a:solidFill>
              </a:rPr>
              <a:t>Tem por objetivo reduzir ao mínimo o teor de </a:t>
            </a:r>
            <a:r>
              <a:rPr lang="pt-BR" sz="2400" dirty="0" err="1">
                <a:solidFill>
                  <a:schemeClr val="bg1"/>
                </a:solidFill>
              </a:rPr>
              <a:t>austenita</a:t>
            </a:r>
            <a:r>
              <a:rPr lang="pt-BR" sz="2400" dirty="0">
                <a:solidFill>
                  <a:schemeClr val="bg1"/>
                </a:solidFill>
              </a:rPr>
              <a:t> retida após a têmpera.                                                 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605556" y="5127071"/>
            <a:ext cx="3667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chemeClr val="bg1"/>
                </a:solidFill>
              </a:rPr>
              <a:t>Tanque para tratamento </a:t>
            </a:r>
            <a:r>
              <a:rPr lang="pt-BR" sz="2400" b="1" dirty="0" err="1">
                <a:solidFill>
                  <a:schemeClr val="bg1"/>
                </a:solidFill>
              </a:rPr>
              <a:t>sub-zero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64088" y="2370931"/>
            <a:ext cx="3505200" cy="3454400"/>
            <a:chOff x="3024" y="1680"/>
            <a:chExt cx="2208" cy="2176"/>
          </a:xfrm>
        </p:grpSpPr>
        <p:pic>
          <p:nvPicPr>
            <p:cNvPr id="5837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24" y="1680"/>
              <a:ext cx="2208" cy="14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8377" name="Text Box 8"/>
            <p:cNvSpPr txBox="1">
              <a:spLocks noChangeArrowheads="1"/>
            </p:cNvSpPr>
            <p:nvPr/>
          </p:nvSpPr>
          <p:spPr bwMode="auto">
            <a:xfrm>
              <a:off x="3024" y="3216"/>
              <a:ext cx="220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 dirty="0">
                  <a:solidFill>
                    <a:schemeClr val="bg1"/>
                  </a:solidFill>
                </a:rPr>
                <a:t>Aço rápido M3 temperado                          com 16% de </a:t>
              </a:r>
              <a:r>
                <a:rPr lang="pt-BR" sz="2000" b="1" dirty="0" err="1">
                  <a:solidFill>
                    <a:schemeClr val="bg1"/>
                  </a:solidFill>
                </a:rPr>
                <a:t>austenita</a:t>
              </a:r>
              <a:r>
                <a:rPr lang="pt-BR" sz="2000" b="1" dirty="0">
                  <a:solidFill>
                    <a:schemeClr val="bg1"/>
                  </a:solidFill>
                </a:rPr>
                <a:t> retida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8" grpId="0" autoUpdateAnimBg="0"/>
      <p:bldP spid="262149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pPr eaLnBrk="1" hangingPunct="1"/>
            <a:r>
              <a:rPr lang="pt-BR"/>
              <a:t>PROPRIEDADES MECÂNICAS</a:t>
            </a:r>
          </a:p>
        </p:txBody>
      </p:sp>
      <p:graphicFrame>
        <p:nvGraphicFramePr>
          <p:cNvPr id="13314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4967288" y="1773238"/>
          <a:ext cx="4176712" cy="406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Imagem de bitmap" r:id="rId3" imgW="3333333" imgH="3247619" progId="Paint.Picture">
                  <p:embed/>
                </p:oleObj>
              </mc:Choice>
              <mc:Fallback>
                <p:oleObj name="Imagem de bitmap" r:id="rId3" imgW="3333333" imgH="3247619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7288" y="1773238"/>
                        <a:ext cx="4176712" cy="406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34925" y="1412875"/>
            <a:ext cx="4897438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200"/>
              <a:t>A cementita é mais dura, porém mais frágil do que a ferrita.Dessa forma aumentando a fração de Fe</a:t>
            </a:r>
            <a:r>
              <a:rPr lang="pt-BR" sz="2200" baseline="-25000"/>
              <a:t>3</a:t>
            </a:r>
            <a:r>
              <a:rPr lang="pt-BR" sz="2200"/>
              <a:t>C irá resultar em um material mais duro e mais resistente.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200"/>
              <a:t>A espessura da camada de cada fase também influencia. A perlita fina é mais dura e mais resistente que a perlita grosseira.A perlita fina possui maior restrição ao movimento de discordâncias e um maior reforço de cementita na perlita, devido à maior área de contornos de fases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200"/>
              <a:t>Na esferoidita existe uma menor área de contornos e menor restrição de discordâncias, portanto é menos dura e menos resistente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371600"/>
          </a:xfrm>
        </p:spPr>
        <p:txBody>
          <a:bodyPr/>
          <a:lstStyle/>
          <a:p>
            <a:pPr eaLnBrk="1" hangingPunct="1"/>
            <a:r>
              <a:rPr lang="pt-BR"/>
              <a:t>PROPRIEDADES MECÂNICAS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84313"/>
            <a:ext cx="5256212" cy="51847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sz="2400"/>
              <a:t>Uma vez que a cementita é mais frágil, o aumento do seu teor resultará em uma diminuição de ductilidade</a:t>
            </a:r>
          </a:p>
          <a:p>
            <a:pPr eaLnBrk="1" hangingPunct="1">
              <a:lnSpc>
                <a:spcPct val="90000"/>
              </a:lnSpc>
            </a:pPr>
            <a:r>
              <a:rPr lang="pt-BR" sz="2400"/>
              <a:t>A perlita grosseira é mais dúctil que a perlita fina, pois existe uma maior restrição à deformação plástica na perlita fina</a:t>
            </a:r>
          </a:p>
          <a:p>
            <a:pPr eaLnBrk="1" hangingPunct="1">
              <a:lnSpc>
                <a:spcPct val="90000"/>
              </a:lnSpc>
            </a:pPr>
            <a:r>
              <a:rPr lang="pt-BR" sz="2400"/>
              <a:t>A esferoidita é extremamente dúctil, muito mais do que a perlita fina e perlita grosseira. Além disso são extremamente tenazes, pois qualquer trinca encontra uma pequena de partículas frágeis de cementita</a:t>
            </a:r>
          </a:p>
          <a:p>
            <a:pPr eaLnBrk="1" hangingPunct="1">
              <a:lnSpc>
                <a:spcPct val="90000"/>
              </a:lnSpc>
            </a:pPr>
            <a:endParaRPr lang="pt-BR" sz="2400"/>
          </a:p>
        </p:txBody>
      </p:sp>
      <p:graphicFrame>
        <p:nvGraphicFramePr>
          <p:cNvPr id="1433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7325206"/>
              </p:ext>
            </p:extLst>
          </p:nvPr>
        </p:nvGraphicFramePr>
        <p:xfrm>
          <a:off x="5386388" y="1221892"/>
          <a:ext cx="3300412" cy="4416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Imagem de bitmap" r:id="rId3" imgW="2561905" imgH="3428571" progId="Paint.Picture">
                  <p:embed/>
                </p:oleObj>
              </mc:Choice>
              <mc:Fallback>
                <p:oleObj name="Imagem de bitmap" r:id="rId3" imgW="2561905" imgH="342857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388" y="1221892"/>
                        <a:ext cx="3300412" cy="4416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</p:spPr>
        <p:txBody>
          <a:bodyPr/>
          <a:lstStyle/>
          <a:p>
            <a:pPr eaLnBrk="1" hangingPunct="1"/>
            <a:r>
              <a:rPr lang="pt-BR"/>
              <a:t>PROPRIEDADES MECÂNICAS</a:t>
            </a:r>
          </a:p>
        </p:txBody>
      </p:sp>
      <p:pic>
        <p:nvPicPr>
          <p:cNvPr id="7168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1773238"/>
            <a:ext cx="4105275" cy="3944937"/>
          </a:xfrm>
          <a:noFill/>
        </p:spPr>
      </p:pic>
      <p:sp>
        <p:nvSpPr>
          <p:cNvPr id="71684" name="Rectangle 7"/>
          <p:cNvSpPr>
            <a:spLocks noChangeArrowheads="1"/>
          </p:cNvSpPr>
          <p:nvPr/>
        </p:nvSpPr>
        <p:spPr bwMode="auto">
          <a:xfrm>
            <a:off x="-36513" y="1728788"/>
            <a:ext cx="4968876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200" dirty="0"/>
              <a:t>A </a:t>
            </a:r>
            <a:r>
              <a:rPr lang="pt-BR" sz="2200" dirty="0" err="1"/>
              <a:t>martensita</a:t>
            </a:r>
            <a:r>
              <a:rPr lang="pt-BR" sz="2200" dirty="0"/>
              <a:t> é mais dura, mais resistente e mais frágil. A sua dureza depende do teor de carbono para aços com até aproximadamente 0,6% de C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200" dirty="0"/>
              <a:t>Essas propriedades são atribuídas aos átomos de carbono intersticiais que restringem o movimento de discordâncias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200" dirty="0"/>
              <a:t>A </a:t>
            </a:r>
            <a:r>
              <a:rPr lang="pt-BR" sz="2200" dirty="0" err="1"/>
              <a:t>martensita</a:t>
            </a:r>
            <a:r>
              <a:rPr lang="pt-BR" sz="2200" dirty="0"/>
              <a:t> revenida possui partículas de cementita extremamente pequenas, o que lhe dá uma melhor ductilidade e tenacidade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68" y="332656"/>
            <a:ext cx="7694264" cy="630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947988"/>
            <a:ext cx="95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641" y="514437"/>
            <a:ext cx="7754243" cy="582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86941"/>
            <a:ext cx="7867284" cy="588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-21082" y="980728"/>
            <a:ext cx="8229600" cy="595313"/>
          </a:xfrm>
        </p:spPr>
        <p:txBody>
          <a:bodyPr/>
          <a:lstStyle/>
          <a:p>
            <a:pPr algn="ctr" eaLnBrk="1" hangingPunct="1"/>
            <a:r>
              <a:rPr lang="en-US" sz="3200" dirty="0" err="1"/>
              <a:t>Transformação</a:t>
            </a:r>
            <a:r>
              <a:rPr lang="en-US" sz="3200" dirty="0"/>
              <a:t> de </a:t>
            </a:r>
            <a:r>
              <a:rPr lang="en-US" sz="3200" dirty="0" err="1"/>
              <a:t>fase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metais</a:t>
            </a:r>
            <a:endParaRPr lang="pt-BR" sz="3200" dirty="0"/>
          </a:p>
        </p:txBody>
      </p:sp>
      <p:sp>
        <p:nvSpPr>
          <p:cNvPr id="23555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3140968"/>
            <a:ext cx="8229600" cy="2304256"/>
          </a:xfrm>
        </p:spPr>
        <p:txBody>
          <a:bodyPr/>
          <a:lstStyle/>
          <a:p>
            <a:pPr eaLnBrk="1" hangingPunct="1"/>
            <a:r>
              <a:rPr lang="en-US" b="1" dirty="0" err="1"/>
              <a:t>Fases</a:t>
            </a:r>
            <a:r>
              <a:rPr lang="en-US" b="1" dirty="0"/>
              <a:t> </a:t>
            </a:r>
            <a:r>
              <a:rPr lang="en-US" b="1" dirty="0" err="1"/>
              <a:t>metaestáveis</a:t>
            </a:r>
            <a:r>
              <a:rPr lang="en-US" b="1" dirty="0"/>
              <a:t> </a:t>
            </a:r>
            <a:r>
              <a:rPr lang="en-US" b="1" dirty="0" err="1"/>
              <a:t>podem</a:t>
            </a:r>
            <a:r>
              <a:rPr lang="en-US" b="1" dirty="0"/>
              <a:t> ser </a:t>
            </a:r>
            <a:r>
              <a:rPr lang="en-US" b="1" dirty="0" err="1"/>
              <a:t>formadas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um </a:t>
            </a:r>
            <a:r>
              <a:rPr lang="en-US" b="1" dirty="0" err="1"/>
              <a:t>resultado</a:t>
            </a:r>
            <a:r>
              <a:rPr lang="en-US" b="1" dirty="0"/>
              <a:t> de </a:t>
            </a:r>
            <a:r>
              <a:rPr lang="en-US" b="1" dirty="0" err="1"/>
              <a:t>mudanças</a:t>
            </a:r>
            <a:r>
              <a:rPr lang="en-US" b="1" dirty="0"/>
              <a:t> </a:t>
            </a:r>
            <a:r>
              <a:rPr lang="en-US" b="1" dirty="0" err="1"/>
              <a:t>muitos</a:t>
            </a:r>
            <a:r>
              <a:rPr lang="en-US" b="1" dirty="0"/>
              <a:t> </a:t>
            </a:r>
            <a:r>
              <a:rPr lang="en-US" b="1" dirty="0" err="1"/>
              <a:t>rápidas</a:t>
            </a:r>
            <a:r>
              <a:rPr lang="en-US" b="1" dirty="0"/>
              <a:t> de </a:t>
            </a:r>
            <a:r>
              <a:rPr lang="en-US" b="1" dirty="0" err="1"/>
              <a:t>temperatura</a:t>
            </a:r>
            <a:r>
              <a:rPr lang="en-US" b="1" dirty="0"/>
              <a:t>. A </a:t>
            </a:r>
            <a:r>
              <a:rPr lang="en-US" b="1" dirty="0" err="1"/>
              <a:t>microestrutura</a:t>
            </a:r>
            <a:r>
              <a:rPr lang="en-US" b="1" dirty="0"/>
              <a:t> é </a:t>
            </a:r>
            <a:r>
              <a:rPr lang="en-US" b="1" dirty="0" err="1"/>
              <a:t>fortemente</a:t>
            </a:r>
            <a:r>
              <a:rPr lang="en-US" b="1" dirty="0"/>
              <a:t> </a:t>
            </a:r>
            <a:r>
              <a:rPr lang="en-US" b="1" dirty="0" err="1"/>
              <a:t>afetada</a:t>
            </a:r>
            <a:r>
              <a:rPr lang="en-US" b="1" dirty="0"/>
              <a:t> </a:t>
            </a:r>
            <a:r>
              <a:rPr lang="en-US" b="1" dirty="0" err="1"/>
              <a:t>pela</a:t>
            </a:r>
            <a:r>
              <a:rPr lang="en-US" b="1" dirty="0"/>
              <a:t> </a:t>
            </a:r>
            <a:r>
              <a:rPr lang="en-US" b="1" dirty="0" err="1"/>
              <a:t>taxa</a:t>
            </a:r>
            <a:r>
              <a:rPr lang="en-US" b="1" dirty="0"/>
              <a:t> de </a:t>
            </a:r>
            <a:r>
              <a:rPr lang="en-US" b="1" dirty="0" err="1"/>
              <a:t>resfriamento</a:t>
            </a:r>
            <a:r>
              <a:rPr lang="en-US" b="1" dirty="0"/>
              <a:t>.</a:t>
            </a:r>
            <a:endParaRPr lang="pt-BR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ítulo 1"/>
          <p:cNvSpPr>
            <a:spLocks noGrp="1"/>
          </p:cNvSpPr>
          <p:nvPr>
            <p:ph type="ctrTitle"/>
          </p:nvPr>
        </p:nvSpPr>
        <p:spPr>
          <a:xfrm>
            <a:off x="-396552" y="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Press quenching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00213"/>
            <a:ext cx="4392612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00213"/>
            <a:ext cx="4500562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22625"/>
            <a:ext cx="4848225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88" y="0"/>
            <a:ext cx="4379912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TÊMPERA AO AR</a:t>
            </a:r>
          </a:p>
        </p:txBody>
      </p:sp>
      <p:pic>
        <p:nvPicPr>
          <p:cNvPr id="84996" name="Picture 4" descr="UNIDOS-K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600200"/>
            <a:ext cx="6669088" cy="5002213"/>
          </a:xfrm>
          <a:noFill/>
        </p:spPr>
      </p:pic>
      <p:sp>
        <p:nvSpPr>
          <p:cNvPr id="8499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6645EBEA-18B1-434C-9D56-9E6BB3F9C93F}" type="slidenum">
              <a:rPr lang="pt-BR" smtClean="0">
                <a:latin typeface="Arial" charset="0"/>
              </a:rPr>
              <a:pPr algn="l"/>
              <a:t>42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32848" cy="576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390525" cy="400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115888"/>
            <a:ext cx="8229600" cy="1371600"/>
          </a:xfrm>
        </p:spPr>
        <p:txBody>
          <a:bodyPr/>
          <a:lstStyle/>
          <a:p>
            <a:pPr eaLnBrk="1" hangingPunct="1"/>
            <a:r>
              <a:rPr lang="pt-BR" dirty="0"/>
              <a:t>MARTENSITA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4691063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pt-BR" sz="2800" dirty="0">
              <a:solidFill>
                <a:srgbClr val="FF66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t-BR" sz="2400" dirty="0"/>
              <a:t>A </a:t>
            </a:r>
            <a:r>
              <a:rPr lang="pt-BR" sz="2400" dirty="0" err="1"/>
              <a:t>martensita</a:t>
            </a:r>
            <a:r>
              <a:rPr lang="pt-BR" sz="2400" dirty="0"/>
              <a:t> se forma quando o resfriamento for rápido o suficiente de forma a  </a:t>
            </a:r>
            <a:r>
              <a:rPr lang="pt-BR" sz="2400" b="1" dirty="0">
                <a:solidFill>
                  <a:schemeClr val="bg1"/>
                </a:solidFill>
              </a:rPr>
              <a:t>evitar a difusão do carbono</a:t>
            </a:r>
            <a:r>
              <a:rPr lang="pt-BR" sz="2400" dirty="0"/>
              <a:t>, ficando o mesmo retido em solução.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t-BR" sz="2400" dirty="0"/>
              <a:t>  Como </a:t>
            </a:r>
            <a:r>
              <a:rPr lang="pt-BR" sz="2400" dirty="0" err="1"/>
              <a:t>conseqüência</a:t>
            </a:r>
            <a:r>
              <a:rPr lang="pt-BR" sz="2400" dirty="0"/>
              <a:t> disso, ocorre a transformação polimórfica mostrada ao lado.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pt-BR" sz="2400" dirty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t-BR" sz="2400" dirty="0"/>
              <a:t>Como a </a:t>
            </a:r>
            <a:r>
              <a:rPr lang="pt-BR" sz="2400" dirty="0" err="1"/>
              <a:t>martensita</a:t>
            </a:r>
            <a:r>
              <a:rPr lang="pt-BR" sz="2400" dirty="0"/>
              <a:t> não envolve difusão, a sua formação ocorre instantaneamente (independente do tempo).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pt-BR" sz="2400" dirty="0"/>
          </a:p>
          <a:p>
            <a:pPr eaLnBrk="1" hangingPunct="1">
              <a:lnSpc>
                <a:spcPct val="80000"/>
              </a:lnSpc>
            </a:pPr>
            <a:endParaRPr lang="pt-BR" sz="2800" dirty="0"/>
          </a:p>
        </p:txBody>
      </p:sp>
      <p:graphicFrame>
        <p:nvGraphicFramePr>
          <p:cNvPr id="7170" name="Object 4" descr="sem título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857744450"/>
              </p:ext>
            </p:extLst>
          </p:nvPr>
        </p:nvGraphicFramePr>
        <p:xfrm>
          <a:off x="7600906" y="4686924"/>
          <a:ext cx="1295400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Imagem de bitmap" r:id="rId3" imgW="1514686" imgH="2180952" progId="Paint.Picture">
                  <p:embed/>
                </p:oleObj>
              </mc:Choice>
              <mc:Fallback>
                <p:oleObj name="Imagem de bitmap" r:id="rId3" imgW="1514686" imgH="2180952" progId="Paint.Picture">
                  <p:embed/>
                  <p:pic>
                    <p:nvPicPr>
                      <p:cNvPr id="0" name="Object 4" descr="sem título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0906" y="4686924"/>
                        <a:ext cx="1295400" cy="186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7427913" y="684693"/>
            <a:ext cx="146685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b="1" i="1" dirty="0">
                <a:solidFill>
                  <a:srgbClr val="FF5050"/>
                </a:solidFill>
                <a:latin typeface="Times New Roman" pitchFamily="18" charset="0"/>
              </a:rPr>
              <a:t>AUSTENITA</a:t>
            </a: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5869375" y="6201115"/>
            <a:ext cx="1657350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b="1" i="1">
                <a:solidFill>
                  <a:srgbClr val="FF5050"/>
                </a:solidFill>
                <a:latin typeface="Times New Roman" pitchFamily="18" charset="0"/>
              </a:rPr>
              <a:t>MARTENSITA</a:t>
            </a:r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8027988" y="3717925"/>
            <a:ext cx="360362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4067944" y="3429000"/>
            <a:ext cx="36607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b="1" i="1" dirty="0">
                <a:solidFill>
                  <a:schemeClr val="accent1"/>
                </a:solidFill>
              </a:rPr>
              <a:t>TRANSFORMAÇÃO </a:t>
            </a:r>
          </a:p>
          <a:p>
            <a:pPr algn="ctr" eaLnBrk="0" hangingPunct="0"/>
            <a:r>
              <a:rPr lang="pt-BR" sz="1600" b="1" i="1" dirty="0">
                <a:solidFill>
                  <a:schemeClr val="accent1"/>
                </a:solidFill>
              </a:rPr>
              <a:t>ALOTRÓPICA COM </a:t>
            </a:r>
          </a:p>
          <a:p>
            <a:pPr algn="ctr" eaLnBrk="0" hangingPunct="0"/>
            <a:r>
              <a:rPr lang="pt-BR" sz="1600" b="1" i="1" dirty="0">
                <a:solidFill>
                  <a:schemeClr val="accent1"/>
                </a:solidFill>
              </a:rPr>
              <a:t>AUMENTO DE VOLUME, </a:t>
            </a:r>
          </a:p>
          <a:p>
            <a:pPr algn="ctr" eaLnBrk="0" hangingPunct="0"/>
            <a:r>
              <a:rPr lang="pt-BR" sz="1600" b="1" i="1" dirty="0">
                <a:solidFill>
                  <a:schemeClr val="accent1"/>
                </a:solidFill>
              </a:rPr>
              <a:t>que leva à concentração de tensões</a:t>
            </a:r>
          </a:p>
        </p:txBody>
      </p:sp>
      <p:graphicFrame>
        <p:nvGraphicFramePr>
          <p:cNvPr id="7171" name="Object 12"/>
          <p:cNvGraphicFramePr>
            <a:graphicFrameLocks noChangeAspect="1"/>
          </p:cNvGraphicFramePr>
          <p:nvPr/>
        </p:nvGraphicFramePr>
        <p:xfrm>
          <a:off x="7237413" y="1412875"/>
          <a:ext cx="18716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Imagem de bitmap" r:id="rId5" imgW="1476190" imgH="1590897" progId="Paint.Picture">
                  <p:embed/>
                </p:oleObj>
              </mc:Choice>
              <mc:Fallback>
                <p:oleObj name="Imagem de bitmap" r:id="rId5" imgW="1476190" imgH="1590897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412875"/>
                        <a:ext cx="18716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e_martensita_formaçã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403648" y="1124744"/>
            <a:ext cx="6768752" cy="5020452"/>
          </a:xfrm>
          <a:prstGeom prst="rect">
            <a:avLst/>
          </a:prstGeom>
        </p:spPr>
      </p:pic>
      <p:sp>
        <p:nvSpPr>
          <p:cNvPr id="6" name="Botão de ação: Voltar ou Anterior 5">
            <a:hlinkClick r:id="" action="ppaction://hlinkshowjump?jump=nextslide" highlightClick="1"/>
          </p:cNvPr>
          <p:cNvSpPr/>
          <p:nvPr/>
        </p:nvSpPr>
        <p:spPr>
          <a:xfrm>
            <a:off x="6516216" y="6597352"/>
            <a:ext cx="360040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filme1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93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6632"/>
            <a:ext cx="390525" cy="40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Austenita, Ferrita e Martensita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2" y="2723397"/>
            <a:ext cx="889317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64" y="368660"/>
            <a:ext cx="882047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689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015" y="872716"/>
            <a:ext cx="780796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rlim">
  <a:themeElements>
    <a:clrScheme name="Berlim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m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m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TM04033917[[fn=Berlim]]</Template>
  <TotalTime>1260</TotalTime>
  <Words>883</Words>
  <Application>Microsoft Office PowerPoint</Application>
  <PresentationFormat>Apresentação na tela (4:3)</PresentationFormat>
  <Paragraphs>97</Paragraphs>
  <Slides>43</Slides>
  <Notes>0</Notes>
  <HiddenSlides>0</HiddenSlides>
  <MMClips>2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43</vt:i4>
      </vt:variant>
    </vt:vector>
  </HeadingPairs>
  <TitlesOfParts>
    <vt:vector size="54" baseType="lpstr">
      <vt:lpstr>Arial</vt:lpstr>
      <vt:lpstr>Arial Black</vt:lpstr>
      <vt:lpstr>Futura Md BT</vt:lpstr>
      <vt:lpstr>inherit</vt:lpstr>
      <vt:lpstr>Times New Roman</vt:lpstr>
      <vt:lpstr>Trebuchet MS</vt:lpstr>
      <vt:lpstr>Verdana</vt:lpstr>
      <vt:lpstr>Wingdings</vt:lpstr>
      <vt:lpstr>Berlim</vt:lpstr>
      <vt:lpstr>Imagem de bitmap</vt:lpstr>
      <vt:lpstr>Documento</vt:lpstr>
      <vt:lpstr> Têmpera  Lauralice Canale</vt:lpstr>
      <vt:lpstr>Apresentação do PowerPoint</vt:lpstr>
      <vt:lpstr>Apresentação do PowerPoint</vt:lpstr>
      <vt:lpstr>Transformação de fase em metais</vt:lpstr>
      <vt:lpstr>MARTENSITA</vt:lpstr>
      <vt:lpstr>Apresentação do PowerPoint</vt:lpstr>
      <vt:lpstr>Austenita, Ferrita e Martensita</vt:lpstr>
      <vt:lpstr>Apresentação do PowerPoint</vt:lpstr>
      <vt:lpstr>Apresentação do PowerPoint</vt:lpstr>
      <vt:lpstr>Martensita</vt:lpstr>
      <vt:lpstr>MARTENSITA</vt:lpstr>
      <vt:lpstr>Fotomicrografia de uma liga de memória de forma (69%Cu-26%Zn-5%Al), mostrando as agulhas de martensita numa matriz de austenita</vt:lpstr>
      <vt:lpstr>Apresentação do PowerPoint</vt:lpstr>
      <vt:lpstr>Apresentação do PowerPoint</vt:lpstr>
      <vt:lpstr>Apresentação do PowerPoint</vt:lpstr>
      <vt:lpstr>MARTENSITA EM FORMA DE RIPAS</vt:lpstr>
      <vt:lpstr>Apresentação do PowerPoint</vt:lpstr>
      <vt:lpstr>MARTENSITA EM FORMA LENTICULAR</vt:lpstr>
      <vt:lpstr>Apresentação do PowerPoint</vt:lpstr>
      <vt:lpstr>Apresentação do PowerPoint</vt:lpstr>
      <vt:lpstr>Apresentação do PowerPoint</vt:lpstr>
      <vt:lpstr>Reação martensítica nos aços  Tipos de martensita: escorregada (ripas) e maclada (placas)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Martensita</vt:lpstr>
      <vt:lpstr>Apresentação do PowerPoint</vt:lpstr>
      <vt:lpstr>Apresentação do PowerPoint</vt:lpstr>
      <vt:lpstr>Apresentação do PowerPoint</vt:lpstr>
      <vt:lpstr>SUB ZERO</vt:lpstr>
      <vt:lpstr>Apresentação do PowerPoint</vt:lpstr>
      <vt:lpstr>PROPRIEDADES MECÂNICAS</vt:lpstr>
      <vt:lpstr>PROPRIEDADES MECÂNICAS</vt:lpstr>
      <vt:lpstr>PROPRIEDADES MECÂNICAS</vt:lpstr>
      <vt:lpstr>Apresentação do PowerPoint</vt:lpstr>
      <vt:lpstr>Apresentação do PowerPoint</vt:lpstr>
      <vt:lpstr>Apresentação do PowerPoint</vt:lpstr>
      <vt:lpstr>Press quenching</vt:lpstr>
      <vt:lpstr>Apresentação do PowerPoint</vt:lpstr>
      <vt:lpstr>TÊMPERA AO AR</vt:lpstr>
      <vt:lpstr>Apresentação do PowerPoint</vt:lpstr>
    </vt:vector>
  </TitlesOfParts>
  <Company>EESC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Fausto Enokibara</dc:creator>
  <cp:lastModifiedBy>Antonio Carlos</cp:lastModifiedBy>
  <cp:revision>139</cp:revision>
  <dcterms:created xsi:type="dcterms:W3CDTF">2006-05-08T13:09:03Z</dcterms:created>
  <dcterms:modified xsi:type="dcterms:W3CDTF">2020-09-17T00:58:05Z</dcterms:modified>
</cp:coreProperties>
</file>