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notesMasterIdLst>
    <p:notesMasterId r:id="rId20"/>
  </p:notesMasterIdLst>
  <p:handoutMasterIdLst>
    <p:handoutMasterId r:id="rId21"/>
  </p:handoutMasterIdLst>
  <p:sldIdLst>
    <p:sldId id="446" r:id="rId13"/>
    <p:sldId id="620" r:id="rId14"/>
    <p:sldId id="656" r:id="rId15"/>
    <p:sldId id="658" r:id="rId16"/>
    <p:sldId id="659" r:id="rId17"/>
    <p:sldId id="592" r:id="rId18"/>
    <p:sldId id="66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  <a:srgbClr val="90272A"/>
    <a:srgbClr val="000000"/>
    <a:srgbClr val="7B2629"/>
    <a:srgbClr val="205C77"/>
    <a:srgbClr val="C0C1BF"/>
    <a:srgbClr val="505150"/>
    <a:srgbClr val="226A8A"/>
    <a:srgbClr val="0F6688"/>
    <a:srgbClr val="2B7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30"/>
  </p:normalViewPr>
  <p:slideViewPr>
    <p:cSldViewPr snapToGrid="0" snapToObjects="1">
      <p:cViewPr varScale="1">
        <p:scale>
          <a:sx n="114" d="100"/>
          <a:sy n="114" d="100"/>
        </p:scale>
        <p:origin x="744" y="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73D1-BC9A-4EEB-8C7C-54D973C31F64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3358-085B-4A7D-A503-842E9EF86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9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F337E-1A9C-492B-9F8B-3FE1295DB191}" type="slidenum">
              <a:rPr lang="pt-BR" altLang="en-US" smtClean="0"/>
              <a:pPr/>
              <a:t>1</a:t>
            </a:fld>
            <a:endParaRPr lang="pt-BR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549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@if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vanin@if.usp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11.png"/><Relationship Id="rId21" Type="http://schemas.openxmlformats.org/officeDocument/2006/relationships/image" Target="../media/image23.png"/><Relationship Id="rId7" Type="http://schemas.openxmlformats.org/officeDocument/2006/relationships/image" Target="../media/image121.png"/><Relationship Id="rId12" Type="http://schemas.openxmlformats.org/officeDocument/2006/relationships/image" Target="../media/image128.png"/><Relationship Id="rId17" Type="http://schemas.openxmlformats.org/officeDocument/2006/relationships/image" Target="../media/image19.png"/><Relationship Id="rId25" Type="http://schemas.openxmlformats.org/officeDocument/2006/relationships/image" Target="../media/image24.png"/><Relationship Id="rId2" Type="http://schemas.openxmlformats.org/officeDocument/2006/relationships/image" Target="../media/image10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14.png"/><Relationship Id="rId24" Type="http://schemas.openxmlformats.org/officeDocument/2006/relationships/image" Target="../media/image58.png"/><Relationship Id="rId5" Type="http://schemas.openxmlformats.org/officeDocument/2006/relationships/image" Target="../media/image16.png"/><Relationship Id="rId15" Type="http://schemas.openxmlformats.org/officeDocument/2006/relationships/image" Target="../media/image132.png"/><Relationship Id="rId23" Type="http://schemas.openxmlformats.org/officeDocument/2006/relationships/image" Target="../media/image48.png"/><Relationship Id="rId10" Type="http://schemas.openxmlformats.org/officeDocument/2006/relationships/image" Target="../media/image126.png"/><Relationship Id="rId19" Type="http://schemas.openxmlformats.org/officeDocument/2006/relationships/image" Target="../media/image21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131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3" Type="http://schemas.openxmlformats.org/officeDocument/2006/relationships/image" Target="../media/image175.png"/><Relationship Id="rId21" Type="http://schemas.openxmlformats.org/officeDocument/2006/relationships/image" Target="../media/image193.png"/><Relationship Id="rId7" Type="http://schemas.openxmlformats.org/officeDocument/2006/relationships/image" Target="../media/image179.png"/><Relationship Id="rId12" Type="http://schemas.openxmlformats.org/officeDocument/2006/relationships/image" Target="../media/image61.png"/><Relationship Id="rId17" Type="http://schemas.openxmlformats.org/officeDocument/2006/relationships/image" Target="../media/image189.png"/><Relationship Id="rId2" Type="http://schemas.openxmlformats.org/officeDocument/2006/relationships/image" Target="../media/image174.png"/><Relationship Id="rId16" Type="http://schemas.openxmlformats.org/officeDocument/2006/relationships/image" Target="../media/image64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8.png"/><Relationship Id="rId11" Type="http://schemas.openxmlformats.org/officeDocument/2006/relationships/image" Target="../media/image60.png"/><Relationship Id="rId5" Type="http://schemas.openxmlformats.org/officeDocument/2006/relationships/image" Target="../media/image177.png"/><Relationship Id="rId15" Type="http://schemas.openxmlformats.org/officeDocument/2006/relationships/image" Target="../media/image187.png"/><Relationship Id="rId10" Type="http://schemas.openxmlformats.org/officeDocument/2006/relationships/image" Target="../media/image182.png"/><Relationship Id="rId19" Type="http://schemas.openxmlformats.org/officeDocument/2006/relationships/image" Target="../media/image191.png"/><Relationship Id="rId4" Type="http://schemas.openxmlformats.org/officeDocument/2006/relationships/image" Target="../media/image176.png"/><Relationship Id="rId9" Type="http://schemas.openxmlformats.org/officeDocument/2006/relationships/image" Target="../media/image181.png"/><Relationship Id="rId14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8.png"/><Relationship Id="rId3" Type="http://schemas.openxmlformats.org/officeDocument/2006/relationships/image" Target="../media/image65.png"/><Relationship Id="rId7" Type="http://schemas.openxmlformats.org/officeDocument/2006/relationships/image" Target="../media/image71.png"/><Relationship Id="rId12" Type="http://schemas.openxmlformats.org/officeDocument/2006/relationships/image" Target="../media/image7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png"/><Relationship Id="rId11" Type="http://schemas.openxmlformats.org/officeDocument/2006/relationships/image" Target="../media/image76.png"/><Relationship Id="rId5" Type="http://schemas.openxmlformats.org/officeDocument/2006/relationships/image" Target="../media/image67.png"/><Relationship Id="rId10" Type="http://schemas.openxmlformats.org/officeDocument/2006/relationships/image" Target="../media/image75.png"/><Relationship Id="rId4" Type="http://schemas.openxmlformats.org/officeDocument/2006/relationships/image" Target="../media/image66.png"/><Relationship Id="rId9" Type="http://schemas.openxmlformats.org/officeDocument/2006/relationships/image" Target="../media/image73.png"/><Relationship Id="rId14" Type="http://schemas.openxmlformats.org/officeDocument/2006/relationships/image" Target="../media/image7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44" y="-194285"/>
            <a:ext cx="8675656" cy="130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Mecânica</a:t>
            </a:r>
            <a:b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</a:br>
            <a:r>
              <a:rPr lang="pt-BR" sz="2100" b="1" kern="0" dirty="0">
                <a:ea typeface="+mj-ea"/>
                <a:cs typeface="Arial" pitchFamily="34" charset="0"/>
              </a:rPr>
              <a:t>4300153 – Segundo semestre de 2020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8</a:t>
            </a:r>
            <a:r>
              <a:rPr lang="pt-BR" b="1" kern="0" baseline="30000" dirty="0">
                <a:solidFill>
                  <a:srgbClr val="FF0000"/>
                </a:solidFill>
                <a:ea typeface="+mj-ea"/>
                <a:cs typeface="Arial" pitchFamily="34" charset="0"/>
              </a:rPr>
              <a:t>a</a:t>
            </a: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 Aula. </a:t>
            </a:r>
            <a:r>
              <a:rPr lang="pt-BR" b="1" dirty="0">
                <a:solidFill>
                  <a:srgbClr val="FF0000"/>
                </a:solidFill>
              </a:rPr>
              <a:t>Parte 2. Ex5 Lista 3: identificar uma colisão elástica em duas dimensões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1730" y="3938095"/>
            <a:ext cx="5076825" cy="88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/>
              <a:t>Nilberto Medina e Vito Vanin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>
                <a:solidFill>
                  <a:srgbClr val="002060"/>
                </a:solidFill>
                <a:hlinkClick r:id="rId3"/>
              </a:rPr>
              <a:t>medina@if.usp.br</a:t>
            </a:r>
            <a:r>
              <a:rPr lang="pt-BR" b="1" kern="0" dirty="0">
                <a:solidFill>
                  <a:srgbClr val="002060"/>
                </a:solidFill>
              </a:rPr>
              <a:t>, </a:t>
            </a:r>
            <a:r>
              <a:rPr lang="pt-BR" b="1" kern="0" dirty="0">
                <a:solidFill>
                  <a:srgbClr val="002060"/>
                </a:solidFill>
                <a:hlinkClick r:id="rId4"/>
              </a:rPr>
              <a:t>vanin@if.usp.br</a:t>
            </a:r>
            <a:endParaRPr lang="pt-BR" b="1" kern="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>
                <a:solidFill>
                  <a:srgbClr val="002060"/>
                </a:solidFill>
              </a:rPr>
              <a:t>14-15/9/2020</a:t>
            </a:r>
          </a:p>
        </p:txBody>
      </p:sp>
      <p:sp>
        <p:nvSpPr>
          <p:cNvPr id="2" name="AutoShape 6" descr="Resultado de imagem para galileo galilei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42" y="1051735"/>
            <a:ext cx="5210036" cy="28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2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8792" y="-148662"/>
            <a:ext cx="182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Avisos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45958" y="1054003"/>
            <a:ext cx="6271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das seções 7.1 a 7.5 do HRK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Terminar os exercícios da Lista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Questionário Q4 (lista 3) abre amanhã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 das monitorias online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4530" y="365865"/>
                <a:ext cx="6579062" cy="1179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spcAft>
                    <a:spcPts val="600"/>
                  </a:spcAft>
                </a:pP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Uma partícula A, de massa </a:t>
                </a:r>
                <a:r>
                  <a:rPr lang="pt-BR" sz="16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velocidade </a:t>
                </a:r>
                <a14:m>
                  <m:oMath xmlns:m="http://schemas.openxmlformats.org/officeDocument/2006/math">
                    <m:r>
                      <a:rPr lang="pt-B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b>
                      <m:sSubPr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colide com outra partícula B, em </a:t>
                </a:r>
                <a:r>
                  <a:rPr lang="pt-BR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repouso</a:t>
                </a: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 massa </a:t>
                </a:r>
                <a:r>
                  <a:rPr lang="pt-BR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pt-BR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A primeira partícula é desviada de um ângulo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pt-BR" sz="1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pt-BR" sz="1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tal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1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6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pt-BR" sz="1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pt-BR" sz="1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=2</m:t>
                        </m:r>
                      </m:e>
                    </m:func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muda a magnitude de sua velocidade para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sSub>
                      <m:sSubPr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 hangingPunct="0">
                  <a:spcAft>
                    <a:spcPts val="0"/>
                  </a:spcAft>
                </a:pPr>
                <a:r>
                  <a:rPr lang="pt-BR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</a:t>
                </a:r>
                <a:r>
                  <a:rPr lang="pt-BR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magnitude da velocidade da partícula B após a colisão.</a:t>
                </a: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0" y="365865"/>
                <a:ext cx="6579062" cy="1179875"/>
              </a:xfrm>
              <a:prstGeom prst="rect">
                <a:avLst/>
              </a:prstGeom>
              <a:blipFill>
                <a:blip r:embed="rId2"/>
                <a:stretch>
                  <a:fillRect l="-463" t="-3608" r="-556" b="-56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0" y="36458"/>
            <a:ext cx="2700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70C0"/>
                </a:solidFill>
              </a:rPr>
              <a:t>Lista 3, exercício 5</a:t>
            </a:r>
          </a:p>
        </p:txBody>
      </p:sp>
      <p:grpSp>
        <p:nvGrpSpPr>
          <p:cNvPr id="56" name="Agrupar 55">
            <a:extLst>
              <a:ext uri="{FF2B5EF4-FFF2-40B4-BE49-F238E27FC236}">
                <a16:creationId xmlns:a16="http://schemas.microsoft.com/office/drawing/2014/main" id="{304B5FA4-C94E-4985-A503-DCC3842D308C}"/>
              </a:ext>
            </a:extLst>
          </p:cNvPr>
          <p:cNvGrpSpPr/>
          <p:nvPr/>
        </p:nvGrpSpPr>
        <p:grpSpPr>
          <a:xfrm>
            <a:off x="63899" y="1563909"/>
            <a:ext cx="6513818" cy="1252184"/>
            <a:chOff x="63899" y="1563909"/>
            <a:chExt cx="6513818" cy="1252184"/>
          </a:xfrm>
        </p:grpSpPr>
        <p:sp>
          <p:nvSpPr>
            <p:cNvPr id="4" name="CaixaDeTexto 3"/>
            <p:cNvSpPr txBox="1"/>
            <p:nvPr/>
          </p:nvSpPr>
          <p:spPr>
            <a:xfrm>
              <a:off x="63899" y="1563909"/>
              <a:ext cx="40693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Pela conservação da quantidade de movimento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CaixaDeTexto 4"/>
                <p:cNvSpPr txBox="1"/>
                <p:nvPr/>
              </p:nvSpPr>
              <p:spPr>
                <a:xfrm>
                  <a:off x="2908302" y="1919170"/>
                  <a:ext cx="1442831" cy="300788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𝑎𝑛𝑡𝑒𝑠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𝑑𝑒𝑝𝑜𝑖𝑠</m:t>
                            </m:r>
                          </m:sub>
                        </m:sSub>
                      </m:oMath>
                    </m:oMathPara>
                  </a14:m>
                  <a:endParaRPr lang="pt-BR" sz="1600" dirty="0"/>
                </a:p>
              </p:txBody>
            </p:sp>
          </mc:Choice>
          <mc:Fallback>
            <p:sp>
              <p:nvSpPr>
                <p:cNvPr id="5" name="CaixaDe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302" y="1919170"/>
                  <a:ext cx="1442831" cy="300788"/>
                </a:xfrm>
                <a:prstGeom prst="rect">
                  <a:avLst/>
                </a:prstGeom>
                <a:blipFill>
                  <a:blip r:embed="rId3"/>
                  <a:stretch>
                    <a:fillRect l="-2532" t="-32653" r="-1688" b="-2244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CaixaDeTexto 5"/>
                <p:cNvSpPr txBox="1"/>
                <p:nvPr/>
              </p:nvSpPr>
              <p:spPr>
                <a:xfrm>
                  <a:off x="104659" y="1928108"/>
                  <a:ext cx="2352631" cy="3023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pt-BR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𝑑𝑒𝑝𝑜𝑖𝑠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𝑎𝑛𝑡𝑒𝑠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pt-BR" sz="1600" dirty="0"/>
                </a:p>
              </p:txBody>
            </p:sp>
          </mc:Choice>
          <mc:Fallback>
            <p:sp>
              <p:nvSpPr>
                <p:cNvPr id="6" name="CaixaDe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659" y="1928108"/>
                  <a:ext cx="2352631" cy="302390"/>
                </a:xfrm>
                <a:prstGeom prst="rect">
                  <a:avLst/>
                </a:prstGeom>
                <a:blipFill>
                  <a:blip r:embed="rId4"/>
                  <a:stretch>
                    <a:fillRect l="-1295" t="-28000" r="-1554" b="-24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124514" y="2381359"/>
                  <a:ext cx="279608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7" name="CaixaDe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514" y="2381359"/>
                  <a:ext cx="2796086" cy="246221"/>
                </a:xfrm>
                <a:prstGeom prst="rect">
                  <a:avLst/>
                </a:prstGeom>
                <a:blipFill>
                  <a:blip r:embed="rId5"/>
                  <a:stretch>
                    <a:fillRect l="-436" t="-40000" b="-15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tângulo 7"/>
                <p:cNvSpPr/>
                <p:nvPr/>
              </p:nvSpPr>
              <p:spPr>
                <a:xfrm>
                  <a:off x="3327725" y="2231318"/>
                  <a:ext cx="324999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i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pt-BR" sz="1600" i="0">
                            <a:latin typeface="Cambria Math" panose="02040503050406030204" pitchFamily="18" charset="0"/>
                          </a:rPr>
                          <m:t>ã</m:t>
                        </m:r>
                        <m:r>
                          <m:rPr>
                            <m:sty m:val="p"/>
                          </m:rPr>
                          <a:rPr lang="pt-BR" sz="1600" i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lang="pt-BR" sz="1600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i="0">
                            <a:latin typeface="Cambria Math" panose="02040503050406030204" pitchFamily="18" charset="0"/>
                          </a:rPr>
                          <m:t>as</m:t>
                        </m:r>
                        <m:r>
                          <a:rPr lang="pt-BR" sz="1600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i="0">
                            <a:latin typeface="Cambria Math" panose="02040503050406030204" pitchFamily="18" charset="0"/>
                          </a:rPr>
                          <m:t>velocidades</m:t>
                        </m:r>
                        <m:r>
                          <a:rPr lang="pt-BR" sz="1600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iniciais</m:t>
                        </m:r>
                      </m:oMath>
                    </m:oMathPara>
                  </a14:m>
                  <a:endParaRPr lang="pt-BR" sz="16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ã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as</m:t>
                        </m:r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velocidades</m:t>
                        </m:r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finais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8" name="Retângulo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7725" y="2231318"/>
                  <a:ext cx="3249992" cy="584775"/>
                </a:xfrm>
                <a:prstGeom prst="rect">
                  <a:avLst/>
                </a:prstGeom>
                <a:blipFill>
                  <a:blip r:embed="rId6"/>
                  <a:stretch>
                    <a:fillRect t="-833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Agrupar 8"/>
          <p:cNvGrpSpPr/>
          <p:nvPr/>
        </p:nvGrpSpPr>
        <p:grpSpPr>
          <a:xfrm>
            <a:off x="7171077" y="601975"/>
            <a:ext cx="1631225" cy="515925"/>
            <a:chOff x="7159964" y="1285986"/>
            <a:chExt cx="1631225" cy="515925"/>
          </a:xfrm>
        </p:grpSpPr>
        <p:grpSp>
          <p:nvGrpSpPr>
            <p:cNvPr id="10" name="Agrupar 9"/>
            <p:cNvGrpSpPr/>
            <p:nvPr/>
          </p:nvGrpSpPr>
          <p:grpSpPr>
            <a:xfrm>
              <a:off x="8532956" y="1524911"/>
              <a:ext cx="258233" cy="276999"/>
              <a:chOff x="8532956" y="1524911"/>
              <a:chExt cx="258233" cy="276999"/>
            </a:xfrm>
          </p:grpSpPr>
          <p:sp>
            <p:nvSpPr>
              <p:cNvPr id="16" name="Elipse 15"/>
              <p:cNvSpPr/>
              <p:nvPr/>
            </p:nvSpPr>
            <p:spPr>
              <a:xfrm>
                <a:off x="8532956" y="1552821"/>
                <a:ext cx="258233" cy="228600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aixaDeTexto 16"/>
                  <p:cNvSpPr txBox="1"/>
                  <p:nvPr/>
                </p:nvSpPr>
                <p:spPr>
                  <a:xfrm>
                    <a:off x="8565892" y="1524911"/>
                    <a:ext cx="22262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pt-B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CaixaDeTexto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65892" y="1524911"/>
                    <a:ext cx="222625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1622" r="-18919" b="-8696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Agrupar 10"/>
            <p:cNvGrpSpPr/>
            <p:nvPr/>
          </p:nvGrpSpPr>
          <p:grpSpPr>
            <a:xfrm>
              <a:off x="7159964" y="1285986"/>
              <a:ext cx="1071033" cy="515925"/>
              <a:chOff x="5155180" y="1285986"/>
              <a:chExt cx="1071033" cy="515925"/>
            </a:xfrm>
          </p:grpSpPr>
          <p:sp>
            <p:nvSpPr>
              <p:cNvPr id="12" name="Elipse 11"/>
              <p:cNvSpPr/>
              <p:nvPr/>
            </p:nvSpPr>
            <p:spPr>
              <a:xfrm>
                <a:off x="5155180" y="1552821"/>
                <a:ext cx="258233" cy="228600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CaixaDeTexto 12"/>
                  <p:cNvSpPr txBox="1"/>
                  <p:nvPr/>
                </p:nvSpPr>
                <p:spPr>
                  <a:xfrm>
                    <a:off x="5195640" y="1524912"/>
                    <a:ext cx="21223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pt-B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CaixaDe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5640" y="1524912"/>
                    <a:ext cx="212238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2857" r="-22857" b="-8696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Conector de Seta Reta 13"/>
              <p:cNvCxnSpPr/>
              <p:nvPr/>
            </p:nvCxnSpPr>
            <p:spPr>
              <a:xfrm flipV="1">
                <a:off x="5413413" y="1665004"/>
                <a:ext cx="812800" cy="37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CaixaDeTexto 14"/>
                  <p:cNvSpPr txBox="1"/>
                  <p:nvPr/>
                </p:nvSpPr>
                <p:spPr>
                  <a:xfrm>
                    <a:off x="5675350" y="1285986"/>
                    <a:ext cx="28764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>
              <p:sp>
                <p:nvSpPr>
                  <p:cNvPr id="15" name="CaixaDeTexto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5350" y="1285986"/>
                    <a:ext cx="287643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9149" t="-48889" r="-68085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5" name="CaixaDeTexto 34"/>
          <p:cNvSpPr txBox="1"/>
          <p:nvPr/>
        </p:nvSpPr>
        <p:spPr>
          <a:xfrm>
            <a:off x="6730513" y="459252"/>
            <a:ext cx="71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</a:t>
            </a:r>
          </a:p>
        </p:txBody>
      </p: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55B78B54-A5A1-42B9-9071-64C280C3C62D}"/>
              </a:ext>
            </a:extLst>
          </p:cNvPr>
          <p:cNvGrpSpPr/>
          <p:nvPr/>
        </p:nvGrpSpPr>
        <p:grpSpPr>
          <a:xfrm>
            <a:off x="6671246" y="1219018"/>
            <a:ext cx="2328858" cy="1341255"/>
            <a:chOff x="6671246" y="1219018"/>
            <a:chExt cx="2328858" cy="1341255"/>
          </a:xfrm>
        </p:grpSpPr>
        <p:grpSp>
          <p:nvGrpSpPr>
            <p:cNvPr id="18" name="Agrupar 17"/>
            <p:cNvGrpSpPr/>
            <p:nvPr/>
          </p:nvGrpSpPr>
          <p:grpSpPr>
            <a:xfrm>
              <a:off x="7189919" y="1355497"/>
              <a:ext cx="1810185" cy="1204776"/>
              <a:chOff x="7222052" y="1871024"/>
              <a:chExt cx="1810185" cy="1204776"/>
            </a:xfrm>
          </p:grpSpPr>
          <p:grpSp>
            <p:nvGrpSpPr>
              <p:cNvPr id="19" name="Agrupar 18"/>
              <p:cNvGrpSpPr/>
              <p:nvPr/>
            </p:nvGrpSpPr>
            <p:grpSpPr>
              <a:xfrm>
                <a:off x="7222052" y="1871024"/>
                <a:ext cx="996207" cy="586188"/>
                <a:chOff x="5155180" y="1211825"/>
                <a:chExt cx="996207" cy="586188"/>
              </a:xfrm>
            </p:grpSpPr>
            <p:sp>
              <p:nvSpPr>
                <p:cNvPr id="31" name="Elipse 30"/>
                <p:cNvSpPr/>
                <p:nvPr/>
              </p:nvSpPr>
              <p:spPr>
                <a:xfrm>
                  <a:off x="5155180" y="1552821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CaixaDeTexto 31"/>
                    <p:cNvSpPr txBox="1"/>
                    <p:nvPr/>
                  </p:nvSpPr>
                  <p:spPr>
                    <a:xfrm>
                      <a:off x="5186125" y="1521014"/>
                      <a:ext cx="2122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2" name="CaixaDeTexto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86125" y="1521014"/>
                      <a:ext cx="212238" cy="2769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l="-25714" r="-20000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3" name="Conector de Seta Reta 32"/>
                <p:cNvCxnSpPr/>
                <p:nvPr/>
              </p:nvCxnSpPr>
              <p:spPr>
                <a:xfrm flipV="1">
                  <a:off x="5413413" y="1298686"/>
                  <a:ext cx="737974" cy="3701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/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4" name="CaixaDeTexto 33"/>
                    <p:cNvSpPr txBox="1"/>
                    <p:nvPr/>
                  </p:nvSpPr>
                  <p:spPr>
                    <a:xfrm>
                      <a:off x="5468799" y="1211825"/>
                      <a:ext cx="29790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>
                <p:sp>
                  <p:nvSpPr>
                    <p:cNvPr id="34" name="CaixaDeTexto 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68799" y="1211825"/>
                      <a:ext cx="297902" cy="27699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12245" r="-6122" b="-1521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" name="Agrupar 19"/>
              <p:cNvGrpSpPr/>
              <p:nvPr/>
            </p:nvGrpSpPr>
            <p:grpSpPr>
              <a:xfrm>
                <a:off x="7222052" y="2425405"/>
                <a:ext cx="914687" cy="650395"/>
                <a:chOff x="5155180" y="1530300"/>
                <a:chExt cx="914687" cy="650395"/>
              </a:xfrm>
            </p:grpSpPr>
            <p:sp>
              <p:nvSpPr>
                <p:cNvPr id="27" name="Elipse 26"/>
                <p:cNvSpPr/>
                <p:nvPr/>
              </p:nvSpPr>
              <p:spPr>
                <a:xfrm>
                  <a:off x="5155180" y="1554500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CaixaDeTexto 27"/>
                    <p:cNvSpPr txBox="1"/>
                    <p:nvPr/>
                  </p:nvSpPr>
                  <p:spPr>
                    <a:xfrm>
                      <a:off x="5175286" y="1530300"/>
                      <a:ext cx="2226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8" name="CaixaDeTexto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75286" y="1530300"/>
                      <a:ext cx="222625" cy="276999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21622" r="-18919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9" name="Conector de Seta Reta 28"/>
                <p:cNvCxnSpPr/>
                <p:nvPr/>
              </p:nvCxnSpPr>
              <p:spPr>
                <a:xfrm>
                  <a:off x="5413413" y="1727151"/>
                  <a:ext cx="656454" cy="33703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/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0" name="CaixaDeTexto 29"/>
                    <p:cNvSpPr txBox="1"/>
                    <p:nvPr/>
                  </p:nvSpPr>
                  <p:spPr>
                    <a:xfrm>
                      <a:off x="5524168" y="1903696"/>
                      <a:ext cx="31380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>
                <p:sp>
                  <p:nvSpPr>
                    <p:cNvPr id="30" name="CaixaDeTexto 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24168" y="1903696"/>
                      <a:ext cx="313804" cy="276999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l="-11765" r="-5882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21" name="Conector reto 20"/>
              <p:cNvCxnSpPr/>
              <p:nvPr/>
            </p:nvCxnSpPr>
            <p:spPr>
              <a:xfrm flipV="1">
                <a:off x="7241241" y="2437979"/>
                <a:ext cx="1790996" cy="898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o 21"/>
              <p:cNvSpPr/>
              <p:nvPr/>
            </p:nvSpPr>
            <p:spPr>
              <a:xfrm rot="1728321">
                <a:off x="7491980" y="2232635"/>
                <a:ext cx="198120" cy="228600"/>
              </a:xfrm>
              <a:prstGeom prst="arc">
                <a:avLst>
                  <a:gd name="adj1" fmla="val 16200000"/>
                  <a:gd name="adj2" fmla="val 1743267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Arco 22"/>
              <p:cNvSpPr/>
              <p:nvPr/>
            </p:nvSpPr>
            <p:spPr>
              <a:xfrm rot="2653884">
                <a:off x="7430363" y="2432134"/>
                <a:ext cx="198120" cy="228600"/>
              </a:xfrm>
              <a:prstGeom prst="arc">
                <a:avLst>
                  <a:gd name="adj1" fmla="val 16200000"/>
                  <a:gd name="adj2" fmla="val 1743267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aixaDeTexto 23"/>
                  <p:cNvSpPr txBox="1"/>
                  <p:nvPr/>
                </p:nvSpPr>
                <p:spPr>
                  <a:xfrm>
                    <a:off x="7680134" y="2444013"/>
                    <a:ext cx="200696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4" name="CaixaDeTexto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0134" y="2444013"/>
                    <a:ext cx="200696" cy="276999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42424" r="-454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CaixaDeTexto 24"/>
                  <p:cNvSpPr txBox="1"/>
                  <p:nvPr/>
                </p:nvSpPr>
                <p:spPr>
                  <a:xfrm>
                    <a:off x="7778845" y="2142899"/>
                    <a:ext cx="2670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5" name="CaixaDeTexto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8845" y="2142899"/>
                    <a:ext cx="267044" cy="2769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2727" r="-13636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CaixaDeTexto 25"/>
              <p:cNvSpPr txBox="1"/>
              <p:nvPr/>
            </p:nvSpPr>
            <p:spPr>
              <a:xfrm>
                <a:off x="8802302" y="2370428"/>
                <a:ext cx="1210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/>
                  <a:t>x</a:t>
                </a:r>
              </a:p>
            </p:txBody>
          </p:sp>
        </p:grpSp>
        <p:sp>
          <p:nvSpPr>
            <p:cNvPr id="36" name="CaixaDeTexto 35"/>
            <p:cNvSpPr txBox="1"/>
            <p:nvPr/>
          </p:nvSpPr>
          <p:spPr>
            <a:xfrm>
              <a:off x="6671246" y="1219018"/>
              <a:ext cx="829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Depois</a:t>
              </a:r>
            </a:p>
          </p:txBody>
        </p: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9A1AB2B8-B4D5-4F2D-9216-A3D32A2D0C48}"/>
              </a:ext>
            </a:extLst>
          </p:cNvPr>
          <p:cNvGrpSpPr/>
          <p:nvPr/>
        </p:nvGrpSpPr>
        <p:grpSpPr>
          <a:xfrm>
            <a:off x="4513392" y="3689020"/>
            <a:ext cx="2420402" cy="610148"/>
            <a:chOff x="4513392" y="3689020"/>
            <a:chExt cx="2420402" cy="610148"/>
          </a:xfrm>
        </p:grpSpPr>
        <p:sp>
          <p:nvSpPr>
            <p:cNvPr id="42" name="Elipse 41"/>
            <p:cNvSpPr/>
            <p:nvPr/>
          </p:nvSpPr>
          <p:spPr>
            <a:xfrm>
              <a:off x="4588264" y="3850894"/>
              <a:ext cx="865001" cy="4482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3" name="Elipse 42"/>
            <p:cNvSpPr/>
            <p:nvPr/>
          </p:nvSpPr>
          <p:spPr>
            <a:xfrm>
              <a:off x="5918661" y="3827380"/>
              <a:ext cx="1015133" cy="4482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aixaDeTexto 43"/>
                <p:cNvSpPr txBox="1"/>
                <p:nvPr/>
              </p:nvSpPr>
              <p:spPr>
                <a:xfrm>
                  <a:off x="4513392" y="3694831"/>
                  <a:ext cx="388609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1.0</m:t>
                        </m:r>
                      </m:oMath>
                    </m:oMathPara>
                  </a14:m>
                  <a:endParaRPr lang="pt-BR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CaixaDeTexto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3392" y="3694831"/>
                  <a:ext cx="388609" cy="246221"/>
                </a:xfrm>
                <a:prstGeom prst="rect">
                  <a:avLst/>
                </a:prstGeom>
                <a:blipFill>
                  <a:blip r:embed="rId16"/>
                  <a:stretch>
                    <a:fillRect l="-1563" r="-1563" b="-75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CaixaDeTexto 44"/>
                <p:cNvSpPr txBox="1"/>
                <p:nvPr/>
              </p:nvSpPr>
              <p:spPr>
                <a:xfrm flipH="1">
                  <a:off x="5798005" y="3689020"/>
                  <a:ext cx="55658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.0</m:t>
                        </m:r>
                      </m:oMath>
                    </m:oMathPara>
                  </a14:m>
                  <a:endParaRPr lang="pt-BR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CaixaDeTexto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798005" y="3689020"/>
                  <a:ext cx="556581" cy="246221"/>
                </a:xfrm>
                <a:prstGeom prst="rect">
                  <a:avLst/>
                </a:prstGeom>
                <a:blipFill>
                  <a:blip r:embed="rId17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CDC01FFB-866E-41C6-AA17-92468710D0C2}"/>
              </a:ext>
            </a:extLst>
          </p:cNvPr>
          <p:cNvGrpSpPr/>
          <p:nvPr/>
        </p:nvGrpSpPr>
        <p:grpSpPr>
          <a:xfrm>
            <a:off x="24910" y="4186594"/>
            <a:ext cx="9099213" cy="622363"/>
            <a:chOff x="24910" y="4186594"/>
            <a:chExt cx="9099213" cy="62236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tângulo 39"/>
                <p:cNvSpPr/>
                <p:nvPr/>
              </p:nvSpPr>
              <p:spPr>
                <a:xfrm>
                  <a:off x="24910" y="4186594"/>
                  <a:ext cx="2955617" cy="5781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acc>
                              <m:accPr>
                                <m:chr m:val="⃗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acc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 ) </m:t>
                            </m:r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pt-BR" sz="1600" dirty="0"/>
                </a:p>
              </p:txBody>
            </p:sp>
          </mc:Choice>
          <mc:Fallback>
            <p:sp>
              <p:nvSpPr>
                <p:cNvPr id="40" name="Retângulo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0" y="4186594"/>
                  <a:ext cx="2955617" cy="57810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tângulo 45"/>
                <p:cNvSpPr/>
                <p:nvPr/>
              </p:nvSpPr>
              <p:spPr>
                <a:xfrm>
                  <a:off x="3139888" y="4326481"/>
                  <a:ext cx="2030642" cy="338554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</m:oMath>
                    </m:oMathPara>
                  </a14:m>
                  <a:endParaRPr lang="pt-BR" sz="1600" dirty="0"/>
                </a:p>
              </p:txBody>
            </p:sp>
          </mc:Choice>
          <mc:Fallback>
            <p:sp>
              <p:nvSpPr>
                <p:cNvPr id="46" name="Retângulo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9888" y="4326481"/>
                  <a:ext cx="2030642" cy="338554"/>
                </a:xfrm>
                <a:prstGeom prst="rect">
                  <a:avLst/>
                </a:prstGeom>
                <a:blipFill>
                  <a:blip r:embed="rId19"/>
                  <a:stretch>
                    <a:fillRect t="-14545" b="-363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tângulo 46"/>
                <p:cNvSpPr/>
                <p:nvPr/>
              </p:nvSpPr>
              <p:spPr>
                <a:xfrm>
                  <a:off x="5386685" y="4214820"/>
                  <a:ext cx="3737438" cy="59413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ad>
                              <m:radPr>
                                <m:degHide m:val="on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Sup>
                                  <m:sSubSupPr>
                                    <m:ctrlPr>
                                      <a:rPr lang="pt-B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b>
                                  <m:sup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+(−</m:t>
                                </m:r>
                                <m:sSub>
                                  <m:sSubPr>
                                    <m:ctrlP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= </m:t>
                            </m:r>
                            <m:rad>
                              <m:radPr>
                                <m:degHide m:val="on"/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Sup>
                                  <m:sSubSupPr>
                                    <m:ctrlP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b>
                                  <m:sup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sSub>
                              <m:sSub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47" name="Retângulo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685" y="4214820"/>
                  <a:ext cx="3737438" cy="59413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Agrupar 56">
            <a:extLst>
              <a:ext uri="{FF2B5EF4-FFF2-40B4-BE49-F238E27FC236}">
                <a16:creationId xmlns:a16="http://schemas.microsoft.com/office/drawing/2014/main" id="{9B25FF45-B2EE-48B6-B539-B86FCEE23791}"/>
              </a:ext>
            </a:extLst>
          </p:cNvPr>
          <p:cNvGrpSpPr/>
          <p:nvPr/>
        </p:nvGrpSpPr>
        <p:grpSpPr>
          <a:xfrm>
            <a:off x="124514" y="2714261"/>
            <a:ext cx="7505628" cy="618503"/>
            <a:chOff x="124514" y="2714261"/>
            <a:chExt cx="7505628" cy="6185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aixaDeTexto 36"/>
                <p:cNvSpPr txBox="1"/>
                <p:nvPr/>
              </p:nvSpPr>
              <p:spPr>
                <a:xfrm>
                  <a:off x="124514" y="2921605"/>
                  <a:ext cx="1176155" cy="27776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como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37" name="CaixaDe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514" y="2921605"/>
                  <a:ext cx="1176155" cy="277768"/>
                </a:xfrm>
                <a:prstGeom prst="rect">
                  <a:avLst/>
                </a:prstGeom>
                <a:blipFill>
                  <a:blip r:embed="rId21"/>
                  <a:stretch>
                    <a:fillRect l="-1554" t="-19565" r="-3627" b="-1304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aixaDeTexto 37"/>
                <p:cNvSpPr txBox="1"/>
                <p:nvPr/>
              </p:nvSpPr>
              <p:spPr>
                <a:xfrm>
                  <a:off x="1794930" y="2891053"/>
                  <a:ext cx="204216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38" name="CaixaDeTexto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4930" y="2891053"/>
                  <a:ext cx="2042161" cy="246221"/>
                </a:xfrm>
                <a:prstGeom prst="rect">
                  <a:avLst/>
                </a:prstGeom>
                <a:blipFill>
                  <a:blip r:embed="rId22"/>
                  <a:stretch>
                    <a:fillRect l="-896" t="-36585" b="-1219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tângulo 38"/>
                <p:cNvSpPr/>
                <p:nvPr/>
              </p:nvSpPr>
              <p:spPr>
                <a:xfrm>
                  <a:off x="4400155" y="2714261"/>
                  <a:ext cx="3229987" cy="6185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6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39" name="Retângulo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0155" y="2714261"/>
                  <a:ext cx="3229987" cy="618503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Seta: para a Direita 47">
              <a:extLst>
                <a:ext uri="{FF2B5EF4-FFF2-40B4-BE49-F238E27FC236}">
                  <a16:creationId xmlns:a16="http://schemas.microsoft.com/office/drawing/2014/main" id="{FC2C7C81-CF5E-4F73-A1B8-5F2F9E119CA1}"/>
                </a:ext>
              </a:extLst>
            </p:cNvPr>
            <p:cNvSpPr/>
            <p:nvPr/>
          </p:nvSpPr>
          <p:spPr>
            <a:xfrm>
              <a:off x="3964804" y="2968403"/>
              <a:ext cx="360755" cy="15974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Seta: para a Direita 49">
              <a:extLst>
                <a:ext uri="{FF2B5EF4-FFF2-40B4-BE49-F238E27FC236}">
                  <a16:creationId xmlns:a16="http://schemas.microsoft.com/office/drawing/2014/main" id="{BFD2B033-4B82-48E8-A590-1A27B53F36BE}"/>
                </a:ext>
              </a:extLst>
            </p:cNvPr>
            <p:cNvSpPr/>
            <p:nvPr/>
          </p:nvSpPr>
          <p:spPr>
            <a:xfrm>
              <a:off x="1396877" y="2986727"/>
              <a:ext cx="360755" cy="15974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73D3B66A-0F01-4F47-BF50-7A92E4F5EA5A}"/>
              </a:ext>
            </a:extLst>
          </p:cNvPr>
          <p:cNvGrpSpPr/>
          <p:nvPr/>
        </p:nvGrpSpPr>
        <p:grpSpPr>
          <a:xfrm>
            <a:off x="81306" y="3876270"/>
            <a:ext cx="8205368" cy="364267"/>
            <a:chOff x="81306" y="3876270"/>
            <a:chExt cx="8205368" cy="3642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CaixaDeTexto 51">
                  <a:extLst>
                    <a:ext uri="{FF2B5EF4-FFF2-40B4-BE49-F238E27FC236}">
                      <a16:creationId xmlns:a16="http://schemas.microsoft.com/office/drawing/2014/main" id="{BE2F675B-EDAF-474B-80D6-7B3A07AA546E}"/>
                    </a:ext>
                  </a:extLst>
                </p:cNvPr>
                <p:cNvSpPr txBox="1"/>
                <p:nvPr/>
              </p:nvSpPr>
              <p:spPr>
                <a:xfrm>
                  <a:off x="955702" y="3876270"/>
                  <a:ext cx="7330972" cy="36426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cos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sen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pt-BR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>
                          <a:latin typeface="Cambria Math" panose="02040503050406030204" pitchFamily="18" charset="0"/>
                        </a:rPr>
                        <m:t>cos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pt-BR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>
                          <a:latin typeface="Cambria Math" panose="02040503050406030204" pitchFamily="18" charset="0"/>
                        </a:rPr>
                        <m:t>sen</m:t>
                      </m:r>
                      <m:r>
                        <a:rPr lang="pt-BR" sz="16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600" i="1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52" name="CaixaDeTexto 51">
                  <a:extLst>
                    <a:ext uri="{FF2B5EF4-FFF2-40B4-BE49-F238E27FC236}">
                      <a16:creationId xmlns:a16="http://schemas.microsoft.com/office/drawing/2014/main" id="{BE2F675B-EDAF-474B-80D6-7B3A07AA54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702" y="3876270"/>
                  <a:ext cx="7330972" cy="364267"/>
                </a:xfrm>
                <a:prstGeom prst="rect">
                  <a:avLst/>
                </a:prstGeom>
                <a:blipFill>
                  <a:blip r:embed="rId24"/>
                  <a:stretch>
                    <a:fillRect t="-5000" r="-1331" b="-333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64F88CF5-7628-4094-9CF8-A6278B48DBD0}"/>
                </a:ext>
              </a:extLst>
            </p:cNvPr>
            <p:cNvSpPr txBox="1"/>
            <p:nvPr/>
          </p:nvSpPr>
          <p:spPr>
            <a:xfrm>
              <a:off x="81306" y="3882638"/>
              <a:ext cx="775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/>
                <a:t>Dado: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05833401-08F3-4A87-9009-31B4B5875B38}"/>
                  </a:ext>
                </a:extLst>
              </p:cNvPr>
              <p:cNvSpPr txBox="1"/>
              <p:nvPr/>
            </p:nvSpPr>
            <p:spPr>
              <a:xfrm>
                <a:off x="2625008" y="3263460"/>
                <a:ext cx="5933997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→5=</m:t>
                      </m:r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sen</m:t>
                      </m:r>
                      <m:r>
                        <a:rPr lang="pt-BR" sz="16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05833401-08F3-4A87-9009-31B4B5875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008" y="3263460"/>
                <a:ext cx="5933997" cy="508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90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Agrupar 29"/>
          <p:cNvGrpSpPr/>
          <p:nvPr/>
        </p:nvGrpSpPr>
        <p:grpSpPr>
          <a:xfrm>
            <a:off x="6746398" y="544329"/>
            <a:ext cx="2326299" cy="1903547"/>
            <a:chOff x="6746398" y="544329"/>
            <a:chExt cx="2326299" cy="1903547"/>
          </a:xfrm>
        </p:grpSpPr>
        <p:grpSp>
          <p:nvGrpSpPr>
            <p:cNvPr id="2" name="Agrupar 1"/>
            <p:cNvGrpSpPr/>
            <p:nvPr/>
          </p:nvGrpSpPr>
          <p:grpSpPr>
            <a:xfrm>
              <a:off x="7200424" y="658062"/>
              <a:ext cx="1631225" cy="515925"/>
              <a:chOff x="7159964" y="1285986"/>
              <a:chExt cx="1631225" cy="515925"/>
            </a:xfrm>
          </p:grpSpPr>
          <p:grpSp>
            <p:nvGrpSpPr>
              <p:cNvPr id="3" name="Agrupar 2"/>
              <p:cNvGrpSpPr/>
              <p:nvPr/>
            </p:nvGrpSpPr>
            <p:grpSpPr>
              <a:xfrm>
                <a:off x="8532956" y="1524911"/>
                <a:ext cx="258233" cy="276999"/>
                <a:chOff x="8532956" y="1524911"/>
                <a:chExt cx="258233" cy="276999"/>
              </a:xfrm>
            </p:grpSpPr>
            <p:sp>
              <p:nvSpPr>
                <p:cNvPr id="9" name="Elipse 8"/>
                <p:cNvSpPr/>
                <p:nvPr/>
              </p:nvSpPr>
              <p:spPr>
                <a:xfrm>
                  <a:off x="8532956" y="1552821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CaixaDeTexto 9"/>
                    <p:cNvSpPr txBox="1"/>
                    <p:nvPr/>
                  </p:nvSpPr>
                  <p:spPr>
                    <a:xfrm>
                      <a:off x="8565892" y="1524911"/>
                      <a:ext cx="2226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CaixaDeTexto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65892" y="1524911"/>
                      <a:ext cx="222625" cy="27699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25000" r="-19444" b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" name="Agrupar 3"/>
              <p:cNvGrpSpPr/>
              <p:nvPr/>
            </p:nvGrpSpPr>
            <p:grpSpPr>
              <a:xfrm>
                <a:off x="7159964" y="1285986"/>
                <a:ext cx="1071033" cy="515925"/>
                <a:chOff x="5155180" y="1285986"/>
                <a:chExt cx="1071033" cy="515925"/>
              </a:xfrm>
            </p:grpSpPr>
            <p:sp>
              <p:nvSpPr>
                <p:cNvPr id="5" name="Elipse 4"/>
                <p:cNvSpPr/>
                <p:nvPr/>
              </p:nvSpPr>
              <p:spPr>
                <a:xfrm>
                  <a:off x="5155180" y="1552821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CaixaDeTexto 5"/>
                    <p:cNvSpPr txBox="1"/>
                    <p:nvPr/>
                  </p:nvSpPr>
                  <p:spPr>
                    <a:xfrm>
                      <a:off x="5195640" y="1524912"/>
                      <a:ext cx="2122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" name="CaixaDeTexto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95640" y="1524912"/>
                      <a:ext cx="212238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25714" r="-20000" b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" name="Conector de Seta Reta 6"/>
                <p:cNvCxnSpPr/>
                <p:nvPr/>
              </p:nvCxnSpPr>
              <p:spPr>
                <a:xfrm flipV="1">
                  <a:off x="5413413" y="1665004"/>
                  <a:ext cx="812800" cy="379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/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CaixaDeTexto 7"/>
                    <p:cNvSpPr txBox="1"/>
                    <p:nvPr/>
                  </p:nvSpPr>
                  <p:spPr>
                    <a:xfrm>
                      <a:off x="5675350" y="1285986"/>
                      <a:ext cx="2889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 xmlns="">
                <p:sp>
                  <p:nvSpPr>
                    <p:cNvPr id="8" name="CaixaDeTexto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75350" y="1285986"/>
                      <a:ext cx="288925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19149" t="-46667" r="-68085"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1" name="Agrupar 10"/>
            <p:cNvGrpSpPr/>
            <p:nvPr/>
          </p:nvGrpSpPr>
          <p:grpSpPr>
            <a:xfrm>
              <a:off x="7262512" y="1243100"/>
              <a:ext cx="1810185" cy="1204776"/>
              <a:chOff x="7222052" y="1871024"/>
              <a:chExt cx="1810185" cy="1204776"/>
            </a:xfrm>
          </p:grpSpPr>
          <p:grpSp>
            <p:nvGrpSpPr>
              <p:cNvPr id="12" name="Agrupar 11"/>
              <p:cNvGrpSpPr/>
              <p:nvPr/>
            </p:nvGrpSpPr>
            <p:grpSpPr>
              <a:xfrm>
                <a:off x="7222052" y="1871024"/>
                <a:ext cx="996207" cy="586188"/>
                <a:chOff x="5155180" y="1211825"/>
                <a:chExt cx="996207" cy="586188"/>
              </a:xfrm>
            </p:grpSpPr>
            <p:sp>
              <p:nvSpPr>
                <p:cNvPr id="24" name="Elipse 23"/>
                <p:cNvSpPr/>
                <p:nvPr/>
              </p:nvSpPr>
              <p:spPr>
                <a:xfrm>
                  <a:off x="5155180" y="1552821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CaixaDeTexto 24"/>
                    <p:cNvSpPr txBox="1"/>
                    <p:nvPr/>
                  </p:nvSpPr>
                  <p:spPr>
                    <a:xfrm>
                      <a:off x="5186125" y="1521014"/>
                      <a:ext cx="2122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5" name="CaixaDeTexto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86125" y="1521014"/>
                      <a:ext cx="212238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22857" r="-22857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6" name="Conector de Seta Reta 25"/>
                <p:cNvCxnSpPr/>
                <p:nvPr/>
              </p:nvCxnSpPr>
              <p:spPr>
                <a:xfrm flipV="1">
                  <a:off x="5413413" y="1298686"/>
                  <a:ext cx="737974" cy="3701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/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CaixaDeTexto 26"/>
                    <p:cNvSpPr txBox="1"/>
                    <p:nvPr/>
                  </p:nvSpPr>
                  <p:spPr>
                    <a:xfrm>
                      <a:off x="5468799" y="1211825"/>
                      <a:ext cx="2889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 xmlns="">
                <p:sp>
                  <p:nvSpPr>
                    <p:cNvPr id="27" name="CaixaDeTexto 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68799" y="1211825"/>
                      <a:ext cx="288925" cy="276999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9149" t="-46667" r="-68085"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3" name="Agrupar 12"/>
              <p:cNvGrpSpPr/>
              <p:nvPr/>
            </p:nvGrpSpPr>
            <p:grpSpPr>
              <a:xfrm>
                <a:off x="7222052" y="2425405"/>
                <a:ext cx="914687" cy="650395"/>
                <a:chOff x="5155180" y="1530300"/>
                <a:chExt cx="914687" cy="650395"/>
              </a:xfrm>
            </p:grpSpPr>
            <p:sp>
              <p:nvSpPr>
                <p:cNvPr id="20" name="Elipse 19"/>
                <p:cNvSpPr/>
                <p:nvPr/>
              </p:nvSpPr>
              <p:spPr>
                <a:xfrm>
                  <a:off x="5155180" y="1554500"/>
                  <a:ext cx="258233" cy="228600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CaixaDeTexto 20"/>
                    <p:cNvSpPr txBox="1"/>
                    <p:nvPr/>
                  </p:nvSpPr>
                  <p:spPr>
                    <a:xfrm>
                      <a:off x="5175286" y="1530300"/>
                      <a:ext cx="2226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pt-B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CaixaDeTexto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75286" y="1530300"/>
                      <a:ext cx="222625" cy="276999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25000" r="-19444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2" name="Conector de Seta Reta 21"/>
                <p:cNvCxnSpPr/>
                <p:nvPr/>
              </p:nvCxnSpPr>
              <p:spPr>
                <a:xfrm>
                  <a:off x="5413413" y="1727151"/>
                  <a:ext cx="656454" cy="33703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/>
                  <a:tailEnd type="stealth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CaixaDeTexto 22"/>
                    <p:cNvSpPr txBox="1"/>
                    <p:nvPr/>
                  </p:nvSpPr>
                  <p:spPr>
                    <a:xfrm>
                      <a:off x="5524168" y="1903696"/>
                      <a:ext cx="29424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 xmlns="">
                <p:sp>
                  <p:nvSpPr>
                    <p:cNvPr id="23" name="CaixaDeTexto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24168" y="1903696"/>
                      <a:ext cx="294248" cy="276999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18750" t="-43478" r="-66667" b="-173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4" name="Conector reto 13"/>
              <p:cNvCxnSpPr/>
              <p:nvPr/>
            </p:nvCxnSpPr>
            <p:spPr>
              <a:xfrm flipV="1">
                <a:off x="7241241" y="2437979"/>
                <a:ext cx="1790996" cy="898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Arco 14"/>
              <p:cNvSpPr/>
              <p:nvPr/>
            </p:nvSpPr>
            <p:spPr>
              <a:xfrm rot="1728321">
                <a:off x="7491980" y="2232635"/>
                <a:ext cx="198120" cy="228600"/>
              </a:xfrm>
              <a:prstGeom prst="arc">
                <a:avLst>
                  <a:gd name="adj1" fmla="val 16200000"/>
                  <a:gd name="adj2" fmla="val 1743267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Arco 15"/>
              <p:cNvSpPr/>
              <p:nvPr/>
            </p:nvSpPr>
            <p:spPr>
              <a:xfrm rot="2653884">
                <a:off x="7430363" y="2432134"/>
                <a:ext cx="198120" cy="228600"/>
              </a:xfrm>
              <a:prstGeom prst="arc">
                <a:avLst>
                  <a:gd name="adj1" fmla="val 16200000"/>
                  <a:gd name="adj2" fmla="val 1743267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aixaDeTexto 16"/>
                  <p:cNvSpPr txBox="1"/>
                  <p:nvPr/>
                </p:nvSpPr>
                <p:spPr>
                  <a:xfrm>
                    <a:off x="7680134" y="2444013"/>
                    <a:ext cx="200696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7" name="CaixaDeTexto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0134" y="2444013"/>
                    <a:ext cx="200696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43750" r="-50000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aixaDeTexto 17"/>
                  <p:cNvSpPr txBox="1"/>
                  <p:nvPr/>
                </p:nvSpPr>
                <p:spPr>
                  <a:xfrm>
                    <a:off x="7778845" y="2142899"/>
                    <a:ext cx="2670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8" name="CaixaDeTexto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8845" y="2142899"/>
                    <a:ext cx="267044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25000" r="-11364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CaixaDeTexto 18"/>
              <p:cNvSpPr txBox="1"/>
              <p:nvPr/>
            </p:nvSpPr>
            <p:spPr>
              <a:xfrm>
                <a:off x="8802302" y="2370428"/>
                <a:ext cx="1210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/>
                  <a:t>x</a:t>
                </a:r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6875658" y="544329"/>
              <a:ext cx="71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Antes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6746398" y="1247234"/>
              <a:ext cx="829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Depois</a:t>
              </a:r>
            </a:p>
          </p:txBody>
        </p:sp>
      </p:grpSp>
      <p:sp>
        <p:nvSpPr>
          <p:cNvPr id="31" name="Retângulo 30"/>
          <p:cNvSpPr/>
          <p:nvPr/>
        </p:nvSpPr>
        <p:spPr>
          <a:xfrm>
            <a:off x="0" y="72652"/>
            <a:ext cx="6189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spcAft>
                <a:spcPts val="600"/>
              </a:spcAft>
            </a:pPr>
            <a:r>
              <a:rPr lang="pt-BR" sz="2000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Qual o ângulo </a:t>
            </a:r>
            <a:r>
              <a:rPr lang="pt-BR" sz="2000" i="1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pt-BR" sz="2000" baseline="-25000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000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 em que a partícula B emerge.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165100" y="658061"/>
                <a:ext cx="352635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arc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func>
                            <m:func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(−1)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658061"/>
                <a:ext cx="3526350" cy="6223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4066949" y="830736"/>
                <a:ext cx="1146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49" y="830736"/>
                <a:ext cx="1146083" cy="276999"/>
              </a:xfrm>
              <a:prstGeom prst="rect">
                <a:avLst/>
              </a:prstGeom>
              <a:blipFill>
                <a:blip r:embed="rId12"/>
                <a:stretch>
                  <a:fillRect l="-4255" r="-532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tângulo 33"/>
          <p:cNvSpPr/>
          <p:nvPr/>
        </p:nvSpPr>
        <p:spPr>
          <a:xfrm>
            <a:off x="0" y="3593860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Qual o  impulso recebido pela partícula B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9116" y="1399430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70C0"/>
                </a:solidFill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Qual o  impulso recebido pela partícula A</a:t>
            </a:r>
            <a:endParaRPr lang="pt-BR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141670" y="1801020"/>
                <a:ext cx="94404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1801020"/>
                <a:ext cx="944040" cy="310598"/>
              </a:xfrm>
              <a:prstGeom prst="rect">
                <a:avLst/>
              </a:prstGeom>
              <a:blipFill>
                <a:blip r:embed="rId13"/>
                <a:stretch>
                  <a:fillRect l="-7097" t="-41176" r="-25806" b="-294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141670" y="2153460"/>
                <a:ext cx="6166945" cy="337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i="0">
                              <a:latin typeface="Cambria Math" panose="02040503050406030204" pitchFamily="18" charset="0"/>
                            </a:rPr>
                            <m:t>cos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i="0">
                              <a:latin typeface="Cambria Math" panose="02040503050406030204" pitchFamily="18" charset="0"/>
                            </a:rPr>
                            <m:t>sen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2153460"/>
                <a:ext cx="6166945" cy="337465"/>
              </a:xfrm>
              <a:prstGeom prst="rect">
                <a:avLst/>
              </a:prstGeom>
              <a:blipFill>
                <a:blip r:embed="rId14"/>
                <a:stretch>
                  <a:fillRect l="-889" t="-35714" r="-4150" b="-232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/>
              <p:cNvSpPr txBox="1"/>
              <p:nvPr/>
            </p:nvSpPr>
            <p:spPr>
              <a:xfrm>
                <a:off x="1623337" y="1774999"/>
                <a:ext cx="1930849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37" y="1774999"/>
                <a:ext cx="1930849" cy="310598"/>
              </a:xfrm>
              <a:prstGeom prst="rect">
                <a:avLst/>
              </a:prstGeom>
              <a:blipFill>
                <a:blip r:embed="rId15"/>
                <a:stretch>
                  <a:fillRect l="-3155" t="-41176" r="-12303" b="-294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/>
              <p:cNvSpPr txBox="1"/>
              <p:nvPr/>
            </p:nvSpPr>
            <p:spPr>
              <a:xfrm>
                <a:off x="95109" y="2603167"/>
                <a:ext cx="4600875" cy="337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func>
                            <m:func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func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i="0">
                              <a:latin typeface="Cambria Math" panose="02040503050406030204" pitchFamily="18" charset="0"/>
                            </a:rPr>
                            <m:t>sen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9" y="2603167"/>
                <a:ext cx="4600875" cy="337465"/>
              </a:xfrm>
              <a:prstGeom prst="rect">
                <a:avLst/>
              </a:prstGeom>
              <a:blipFill>
                <a:blip r:embed="rId16"/>
                <a:stretch>
                  <a:fillRect l="-1061" t="-36364" r="-5305" b="-254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4789866" y="2714538"/>
                <a:ext cx="2056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866" y="2714538"/>
                <a:ext cx="2056332" cy="276999"/>
              </a:xfrm>
              <a:prstGeom prst="rect">
                <a:avLst/>
              </a:prstGeom>
              <a:blipFill>
                <a:blip r:embed="rId17"/>
                <a:stretch>
                  <a:fillRect l="-593" t="-43478" r="-12760" b="-260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/>
              <p:cNvSpPr txBox="1"/>
              <p:nvPr/>
            </p:nvSpPr>
            <p:spPr>
              <a:xfrm>
                <a:off x="141670" y="3099343"/>
                <a:ext cx="2190280" cy="31059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70" y="3099343"/>
                <a:ext cx="2190280" cy="310598"/>
              </a:xfrm>
              <a:prstGeom prst="rect">
                <a:avLst/>
              </a:prstGeom>
              <a:blipFill rotWithShape="0">
                <a:blip r:embed="rId18"/>
                <a:stretch>
                  <a:fillRect l="-2778" t="-41176" r="-11944" b="-294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150286" y="4019827"/>
                <a:ext cx="2732608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86" y="4019827"/>
                <a:ext cx="2732608" cy="310598"/>
              </a:xfrm>
              <a:prstGeom prst="rect">
                <a:avLst/>
              </a:prstGeom>
              <a:blipFill>
                <a:blip r:embed="rId19"/>
                <a:stretch>
                  <a:fillRect l="-1339" t="-41176" r="-7143" b="-294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tângulo 42"/>
              <p:cNvSpPr/>
              <p:nvPr/>
            </p:nvSpPr>
            <p:spPr>
              <a:xfrm>
                <a:off x="103725" y="4346977"/>
                <a:ext cx="2614754" cy="427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3" name="Retâ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5" y="4346977"/>
                <a:ext cx="2614754" cy="427040"/>
              </a:xfrm>
              <a:prstGeom prst="rect">
                <a:avLst/>
              </a:prstGeom>
              <a:blipFill>
                <a:blip r:embed="rId20"/>
                <a:stretch>
                  <a:fillRect t="-20000" b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3312591" y="4346977"/>
                <a:ext cx="2206245" cy="4029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591" y="4346977"/>
                <a:ext cx="2206245" cy="402931"/>
              </a:xfrm>
              <a:prstGeom prst="rect">
                <a:avLst/>
              </a:prstGeom>
              <a:blipFill rotWithShape="0">
                <a:blip r:embed="rId21"/>
                <a:stretch>
                  <a:fillRect t="-21212" r="-5525" b="-121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2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F68B6-9E3F-4E56-9FC6-2AA447EC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46" y="78136"/>
            <a:ext cx="6160347" cy="348584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Velocidades relativas ao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E9605E3-55EA-43D3-9094-17CE3EC10C2F}"/>
                  </a:ext>
                </a:extLst>
              </p:cNvPr>
              <p:cNvSpPr txBox="1"/>
              <p:nvPr/>
            </p:nvSpPr>
            <p:spPr>
              <a:xfrm>
                <a:off x="2288917" y="807675"/>
                <a:ext cx="3357842" cy="5261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3</m:t>
                          </m:r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E9605E3-55EA-43D3-9094-17CE3EC10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917" y="807675"/>
                <a:ext cx="3357842" cy="5261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572346" y="3242128"/>
            <a:ext cx="2740634" cy="778764"/>
            <a:chOff x="572346" y="3242128"/>
            <a:chExt cx="2740634" cy="7787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1346B221-FEE1-4F2C-8C9E-40C996F75B0E}"/>
                    </a:ext>
                  </a:extLst>
                </p:cNvPr>
                <p:cNvSpPr txBox="1"/>
                <p:nvPr/>
              </p:nvSpPr>
              <p:spPr>
                <a:xfrm>
                  <a:off x="580117" y="3242128"/>
                  <a:ext cx="2732863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6" name="CaixaDeTexto 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1346B221-FEE1-4F2C-8C9E-40C996F75B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117" y="3242128"/>
                  <a:ext cx="2732863" cy="30367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563" t="-42000" r="-13393" b="-26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aixaDeTexto 8">
                  <a:extLst>
                    <a:ext uri="{FF2B5EF4-FFF2-40B4-BE49-F238E27FC236}">
                      <a16:creationId xmlns:a16="http://schemas.microsoft.com/office/drawing/2014/main" id="{0D92E854-E08D-4ACC-A951-62206430E90E}"/>
                    </a:ext>
                  </a:extLst>
                </p:cNvPr>
                <p:cNvSpPr txBox="1"/>
                <p:nvPr/>
              </p:nvSpPr>
              <p:spPr>
                <a:xfrm>
                  <a:off x="572346" y="3675413"/>
                  <a:ext cx="2499852" cy="34547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9" name="CaixaDeTexto 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0D92E854-E08D-4ACC-A951-62206430E9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346" y="3675413"/>
                  <a:ext cx="2499852" cy="34547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707" t="-26316" r="-14146" b="-2105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/>
          <p:cNvGrpSpPr/>
          <p:nvPr/>
        </p:nvGrpSpPr>
        <p:grpSpPr>
          <a:xfrm>
            <a:off x="4887510" y="3195961"/>
            <a:ext cx="3694471" cy="765578"/>
            <a:chOff x="4887510" y="3195961"/>
            <a:chExt cx="3694471" cy="7655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>
                  <a:extLst>
                    <a:ext uri="{FF2B5EF4-FFF2-40B4-BE49-F238E27FC236}">
                      <a16:creationId xmlns:a16="http://schemas.microsoft.com/office/drawing/2014/main" id="{90449092-1C68-45AC-BFFD-9A5F054CF75A}"/>
                    </a:ext>
                  </a:extLst>
                </p:cNvPr>
                <p:cNvSpPr txBox="1"/>
                <p:nvPr/>
              </p:nvSpPr>
              <p:spPr>
                <a:xfrm>
                  <a:off x="4887510" y="3195961"/>
                  <a:ext cx="3694471" cy="39600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pt-BR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2" name="CaixaDeTexto 1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90449092-1C68-45AC-BFFD-9A5F054CF7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7510" y="3195961"/>
                  <a:ext cx="3694471" cy="39600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20000" r="-1485" b="-923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aixaDeTexto 10">
                  <a:extLst>
                    <a:ext uri="{FF2B5EF4-FFF2-40B4-BE49-F238E27FC236}">
                      <a16:creationId xmlns:a16="http://schemas.microsoft.com/office/drawing/2014/main" id="{D1D0D1BC-AA80-4961-9F1B-FCD1FE461276}"/>
                    </a:ext>
                  </a:extLst>
                </p:cNvPr>
                <p:cNvSpPr txBox="1"/>
                <p:nvPr/>
              </p:nvSpPr>
              <p:spPr>
                <a:xfrm>
                  <a:off x="4958563" y="3657866"/>
                  <a:ext cx="3289042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1" name="CaixaDeTexto 1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1D0D1BC-AA80-4961-9F1B-FCD1FE4612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8563" y="3657866"/>
                  <a:ext cx="3289042" cy="30367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70" t="-40000" r="-10741" b="-28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/>
          <p:cNvGrpSpPr/>
          <p:nvPr/>
        </p:nvGrpSpPr>
        <p:grpSpPr>
          <a:xfrm>
            <a:off x="327009" y="451578"/>
            <a:ext cx="1456168" cy="1214588"/>
            <a:chOff x="327009" y="451578"/>
            <a:chExt cx="1456168" cy="12145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tângulo 6"/>
                <p:cNvSpPr/>
                <p:nvPr/>
              </p:nvSpPr>
              <p:spPr>
                <a:xfrm>
                  <a:off x="327009" y="845769"/>
                  <a:ext cx="1456168" cy="3888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d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7" name="Retângulo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009" y="845769"/>
                  <a:ext cx="1456168" cy="38888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20313" r="-1841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tângulo 13"/>
                <p:cNvSpPr/>
                <p:nvPr/>
              </p:nvSpPr>
              <p:spPr>
                <a:xfrm>
                  <a:off x="350481" y="1228354"/>
                  <a:ext cx="1165960" cy="4378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4" name="Retângulo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481" y="1228354"/>
                  <a:ext cx="1165960" cy="43781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9859" b="-845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CaixaDeTexto 14"/>
            <p:cNvSpPr txBox="1"/>
            <p:nvPr/>
          </p:nvSpPr>
          <p:spPr>
            <a:xfrm>
              <a:off x="413712" y="451578"/>
              <a:ext cx="1282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Dados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419235" y="650939"/>
            <a:ext cx="2545522" cy="1020625"/>
            <a:chOff x="6419235" y="650939"/>
            <a:chExt cx="2545522" cy="10206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tângulo 4"/>
                <p:cNvSpPr/>
                <p:nvPr/>
              </p:nvSpPr>
              <p:spPr>
                <a:xfrm>
                  <a:off x="6732693" y="996546"/>
                  <a:ext cx="1849288" cy="3622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5" name="Retângulo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693" y="996546"/>
                  <a:ext cx="1849288" cy="36227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11667" r="-12500" b="-5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tângulo 12"/>
                <p:cNvSpPr/>
                <p:nvPr/>
              </p:nvSpPr>
              <p:spPr>
                <a:xfrm>
                  <a:off x="6419235" y="1333010"/>
                  <a:ext cx="2545522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3" name="Retângulo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9235" y="1333010"/>
                  <a:ext cx="2545522" cy="33855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12727" b="-545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CaixaDeTexto 16"/>
            <p:cNvSpPr txBox="1"/>
            <p:nvPr/>
          </p:nvSpPr>
          <p:spPr>
            <a:xfrm>
              <a:off x="6939213" y="650939"/>
              <a:ext cx="1505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Resultados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72372" y="1859704"/>
            <a:ext cx="7664187" cy="685236"/>
            <a:chOff x="372372" y="1859704"/>
            <a:chExt cx="7664187" cy="6852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ixaDeTexto 3">
                  <a:extLst>
                    <a:ext uri="{FF2B5EF4-FFF2-40B4-BE49-F238E27FC236}">
                      <a16:creationId xmlns:a16="http://schemas.microsoft.com/office/drawing/2014/main" id="{0D92E854-E08D-4ACC-A951-62206430E90E}"/>
                    </a:ext>
                  </a:extLst>
                </p:cNvPr>
                <p:cNvSpPr txBox="1"/>
                <p:nvPr/>
              </p:nvSpPr>
              <p:spPr>
                <a:xfrm>
                  <a:off x="700548" y="2241267"/>
                  <a:ext cx="2355067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4" name="CaixaDeTexto 3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0D92E854-E08D-4ACC-A951-62206430E9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548" y="2241267"/>
                  <a:ext cx="2355067" cy="303673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073" t="-42857" r="-1554" b="-2857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aixaDeTexto 7">
                  <a:extLst>
                    <a:ext uri="{FF2B5EF4-FFF2-40B4-BE49-F238E27FC236}">
                      <a16:creationId xmlns:a16="http://schemas.microsoft.com/office/drawing/2014/main" id="{D1D0D1BC-AA80-4961-9F1B-FCD1FE461276}"/>
                    </a:ext>
                  </a:extLst>
                </p:cNvPr>
                <p:cNvSpPr txBox="1"/>
                <p:nvPr/>
              </p:nvSpPr>
              <p:spPr>
                <a:xfrm>
                  <a:off x="4953000" y="2215019"/>
                  <a:ext cx="2375587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8" name="CaixaDeTexto 7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1D0D1BC-AA80-4961-9F1B-FCD1FE4612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3000" y="2215019"/>
                  <a:ext cx="2375587" cy="303673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028" t="-40000" r="-1799" b="-28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CaixaDeTexto 18"/>
            <p:cNvSpPr txBox="1"/>
            <p:nvPr/>
          </p:nvSpPr>
          <p:spPr>
            <a:xfrm>
              <a:off x="372372" y="1859704"/>
              <a:ext cx="7664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Regras de transformação das velocidades para o Centro de Massa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72346" y="2582219"/>
            <a:ext cx="6777752" cy="396006"/>
            <a:chOff x="572346" y="2582219"/>
            <a:chExt cx="6777752" cy="3960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aixaDeTexto 9">
                  <a:extLst>
                    <a:ext uri="{FF2B5EF4-FFF2-40B4-BE49-F238E27FC236}">
                      <a16:creationId xmlns:a16="http://schemas.microsoft.com/office/drawing/2014/main" id="{D1D0D1BC-AA80-4961-9F1B-FCD1FE461276}"/>
                    </a:ext>
                  </a:extLst>
                </p:cNvPr>
                <p:cNvSpPr txBox="1"/>
                <p:nvPr/>
              </p:nvSpPr>
              <p:spPr>
                <a:xfrm>
                  <a:off x="4931487" y="2674552"/>
                  <a:ext cx="2418611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0" name="CaixaDeTexto 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1D0D1BC-AA80-4961-9F1B-FCD1FE4612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1487" y="2674552"/>
                  <a:ext cx="2418611" cy="303673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756" t="-42000" r="-1259" b="-26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tângulo 20"/>
                <p:cNvSpPr/>
                <p:nvPr/>
              </p:nvSpPr>
              <p:spPr>
                <a:xfrm>
                  <a:off x="572346" y="2582219"/>
                  <a:ext cx="2583848" cy="3960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𝐶𝑀</m:t>
                            </m:r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d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21" name="Retângulo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346" y="2582219"/>
                  <a:ext cx="2583848" cy="39600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t="-20000" b="-923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CaixaDeTexto 24"/>
          <p:cNvSpPr txBox="1"/>
          <p:nvPr/>
        </p:nvSpPr>
        <p:spPr>
          <a:xfrm>
            <a:off x="1055092" y="4179456"/>
            <a:ext cx="616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Como os módulos das quantidades de movimento no CM não se alteraram com a colisão, </a:t>
            </a:r>
            <a:r>
              <a:rPr lang="pt-BR" dirty="0">
                <a:solidFill>
                  <a:srgbClr val="FF0000"/>
                </a:solidFill>
              </a:rPr>
              <a:t>o choque é elástico</a:t>
            </a:r>
            <a:r>
              <a:rPr lang="pt-B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79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3982" y="1620111"/>
            <a:ext cx="79008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Dúvidas?</a:t>
            </a:r>
            <a:endParaRPr lang="pt-BR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95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EAA26-E6A1-4850-AB5F-07DB151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286"/>
            <a:ext cx="5304865" cy="365019"/>
          </a:xfrm>
        </p:spPr>
        <p:txBody>
          <a:bodyPr>
            <a:noAutofit/>
          </a:bodyPr>
          <a:lstStyle/>
          <a:p>
            <a:r>
              <a:rPr lang="pt-BR" sz="2800" dirty="0"/>
              <a:t>Rascunho</a:t>
            </a:r>
          </a:p>
        </p:txBody>
      </p:sp>
    </p:spTree>
    <p:extLst>
      <p:ext uri="{BB962C8B-B14F-4D97-AF65-F5344CB8AC3E}">
        <p14:creationId xmlns:p14="http://schemas.microsoft.com/office/powerpoint/2010/main" val="57921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16632</TotalTime>
  <Words>525</Words>
  <Application>Microsoft Office PowerPoint</Application>
  <PresentationFormat>Apresentação na tela (16:9)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7</vt:i4>
      </vt:variant>
    </vt:vector>
  </HeadingPairs>
  <TitlesOfParts>
    <vt:vector size="28" baseType="lpstr">
      <vt:lpstr>Arial</vt:lpstr>
      <vt:lpstr>Calibri</vt:lpstr>
      <vt:lpstr>Cambria Math</vt:lpstr>
      <vt:lpstr>CG Times (W1)</vt:lpstr>
      <vt:lpstr>Eau</vt:lpstr>
      <vt:lpstr>Eau Sans Bold</vt:lpstr>
      <vt:lpstr>Eau Sans Bold Lining</vt:lpstr>
      <vt:lpstr>Times New Roman</vt:lpstr>
      <vt:lpstr>Wingdings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Apresentação do PowerPoint</vt:lpstr>
      <vt:lpstr>Apresentação do PowerPoint</vt:lpstr>
      <vt:lpstr>Apresentação do PowerPoint</vt:lpstr>
      <vt:lpstr>Apresentação do PowerPoint</vt:lpstr>
      <vt:lpstr>Velocidades relativas ao CM</vt:lpstr>
      <vt:lpstr>Apresentação do PowerPoint</vt:lpstr>
      <vt:lpstr>Rascunho</vt:lpstr>
    </vt:vector>
  </TitlesOfParts>
  <Company>Cisne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Vito Vanin</cp:lastModifiedBy>
  <cp:revision>848</cp:revision>
  <dcterms:created xsi:type="dcterms:W3CDTF">2016-03-09T00:36:12Z</dcterms:created>
  <dcterms:modified xsi:type="dcterms:W3CDTF">2020-09-18T10:51:18Z</dcterms:modified>
</cp:coreProperties>
</file>