
<file path=[Content_Types].xml><?xml version="1.0" encoding="utf-8"?>
<Types xmlns="http://schemas.openxmlformats.org/package/2006/content-types">
  <Override PartName="/ppt/slideLayouts/slideLayout39.xml" ContentType="application/vnd.openxmlformats-officedocument.presentationml.slideLayout+xml"/>
  <Override PartName="/ppt/embeddings/Microsoft_Equation114.bin" ContentType="application/vnd.openxmlformats-officedocument.oleObject"/>
  <Override PartName="/ppt/slides/slide124.xml" ContentType="application/vnd.openxmlformats-officedocument.presentationml.slide+xml"/>
  <Override PartName="/ppt/embeddings/Microsoft_Equation180.bin" ContentType="application/vnd.openxmlformats-officedocument.oleObject"/>
  <Override PartName="/ppt/slides/slide190.xml" ContentType="application/vnd.openxmlformats-officedocument.presentationml.slide+xml"/>
  <Override PartName="/ppt/slides/slide220.xml" ContentType="application/vnd.openxmlformats-officedocument.presentationml.slide+xml"/>
  <Override PartName="/ppt/embeddings/Microsoft_Equation210.bin" ContentType="application/vnd.openxmlformats-officedocument.oleObject"/>
  <Override PartName="/ppt/embeddings/Microsoft_Equation197.bin" ContentType="application/vnd.openxmlformats-officedocument.oleObject"/>
  <Override PartName="/ppt/slides/slide92.xml" ContentType="application/vnd.openxmlformats-officedocument.presentationml.slide+xml"/>
  <Override PartName="/ppt/slides/slide26.xml" ContentType="application/vnd.openxmlformats-officedocument.presentationml.slide+xml"/>
  <Override PartName="/ppt/embeddings/Microsoft_Equation227.bin" ContentType="application/vnd.openxmlformats-officedocument.oleObject"/>
  <Override PartName="/ppt/slideLayouts/slideLayout5.xml" ContentType="application/vnd.openxmlformats-officedocument.presentationml.slideLayout+xml"/>
  <Override PartName="/ppt/slides/slide152.xml" ContentType="application/vnd.openxmlformats-officedocument.presentationml.slide+xml"/>
  <Override PartName="/ppt/notesSlides/notesSlide49.xml" ContentType="application/vnd.openxmlformats-officedocument.presentationml.notesSlide+xml"/>
  <Override PartName="/ppt/embeddings/Microsoft_Equation159.bin" ContentType="application/vnd.openxmlformats-officedocument.oleObject"/>
  <Override PartName="/ppt/slides/slide54.xml" ContentType="application/vnd.openxmlformats-officedocument.presentationml.slide+xml"/>
  <Override PartName="/ppt/slides/slide169.xml" ContentType="application/vnd.openxmlformats-officedocument.presentationml.slide+xml"/>
  <Override PartName="/ppt/slides/slide265.xml" ContentType="application/vnd.openxmlformats-officedocument.presentationml.slide+xml"/>
  <Override PartName="/ppt/embeddings/Microsoft_Equation255.bin" ContentType="application/vnd.openxmlformats-officedocument.oleObject"/>
  <Override PartName="/ppt/embeddings/Microsoft_Equation33.bin" ContentType="application/vnd.openxmlformats-officedocument.oleObject"/>
  <Override PartName="/ppt/slideLayouts/slideLayout52.xml" ContentType="application/vnd.openxmlformats-officedocument.presentationml.slideLayout+xml"/>
  <Override PartName="/ppt/slides/slide197.xml" ContentType="application/vnd.openxmlformats-officedocument.presentationml.slide+xml"/>
  <Override PartName="/ppt/notesSlides/notesSlide34.xml" ContentType="application/vnd.openxmlformats-officedocument.presentationml.notesSlide+xml"/>
  <Override PartName="/ppt/slides/slide293.xml" ContentType="application/vnd.openxmlformats-officedocument.presentationml.slide+xml"/>
  <Override PartName="/ppt/slides/slide227.xml" ContentType="application/vnd.openxmlformats-officedocument.presentationml.slide+xml"/>
  <Override PartName="/ppt/embeddings/Microsoft_Equation144.bin" ContentType="application/vnd.openxmlformats-officedocument.oleObject"/>
  <Override PartName="/ppt/slides/slide323.xml" ContentType="application/vnd.openxmlformats-officedocument.presentationml.slide+xml"/>
  <Override PartName="/ppt/slides/slide99.xml" ContentType="application/vnd.openxmlformats-officedocument.presentationml.slide+xml"/>
  <Override PartName="/ppt/embeddings/Microsoft_Equation240.bin" ContentType="application/vnd.openxmlformats-officedocument.oleObject"/>
  <Override PartName="/ppt/embeddings/Microsoft_Equation78.bin" ContentType="application/vnd.openxmlformats-officedocument.oleObject"/>
  <Override PartName="/ppt/slides/slide182.xml" ContentType="application/vnd.openxmlformats-officedocument.presentationml.slide+xml"/>
  <Override PartName="/ppt/slides/slide116.xml" ContentType="application/vnd.openxmlformats-officedocument.presentationml.slide+xml"/>
  <Override PartName="/ppt/slides/slide212.xml" ContentType="application/vnd.openxmlformats-officedocument.presentationml.slide+xml"/>
  <Override PartName="/ppt/embeddings/Microsoft_Equation189.bin" ContentType="application/vnd.openxmlformats-officedocument.oleObject"/>
  <Override PartName="/ppt/slides/slide84.xml" ContentType="application/vnd.openxmlformats-officedocument.presentationml.slide+xml"/>
  <Override PartName="/ppt/slides/slide18.xml" ContentType="application/vnd.openxmlformats-officedocument.presentationml.slide+xml"/>
  <Override PartName="/ppt/embeddings/Microsoft_Equation219.bin" ContentType="application/vnd.openxmlformats-officedocument.oleObject"/>
  <Override PartName="/ppt/embeddings/Microsoft_Equation7.bin" ContentType="application/vnd.openxmlformats-officedocument.oleObject"/>
  <Override PartName="/ppt/embeddings/Microsoft_Equation63.bin" ContentType="application/vnd.openxmlformats-officedocument.oleObject"/>
  <Override PartName="/ppt/slideLayouts/slideLayout16.xml" ContentType="application/vnd.openxmlformats-officedocument.presentationml.slideLayout+xml"/>
  <Override PartName="/ppt/slides/slide101.xml" ContentType="application/vnd.openxmlformats-officedocument.presentationml.slide+xml"/>
  <Override PartName="/ppt/slides/slide257.xml" ContentType="application/vnd.openxmlformats-officedocument.presentationml.slide+xml"/>
  <Override PartName="/ppt/embeddings/Microsoft_Equation174.bin" ContentType="application/vnd.openxmlformats-officedocument.oleObject"/>
  <Override PartName="/ppt/embeddings/Microsoft_Equation108.bin" ContentType="application/vnd.openxmlformats-officedocument.oleObject"/>
  <Override PartName="/ppt/embeddings/Microsoft_Equation91.bin" ContentType="application/vnd.openxmlformats-officedocument.oleObject"/>
  <Override PartName="/ppt/embeddings/Microsoft_Equation204.bin" ContentType="application/vnd.openxmlformats-officedocument.oleObject"/>
  <Override PartName="/ppt/slideLayouts/slideLayout44.xml" ContentType="application/vnd.openxmlformats-officedocument.presentationml.slideLayout+xml"/>
  <Override PartName="/ppt/notesSlides/notesSlide26.xml" ContentType="application/vnd.openxmlformats-officedocument.presentationml.notesSlide+xml"/>
  <Override PartName="/ppt/embeddings/Microsoft_Equation136.bin" ContentType="application/vnd.openxmlformats-officedocument.oleObject"/>
  <Override PartName="/ppt/slides/slide31.xml" ContentType="application/vnd.openxmlformats-officedocument.presentationml.slide+xml"/>
  <Override PartName="/ppt/slides/slide146.xml" ContentType="application/vnd.openxmlformats-officedocument.presentationml.slide+xml"/>
  <Override PartName="/ppt/slides/slide242.xml" ContentType="application/vnd.openxmlformats-officedocument.presentationml.slide+xml"/>
  <Override PartName="/ppt/embeddings/Microsoft_Equation232.bin" ContentType="application/vnd.openxmlformats-officedocument.oleObject"/>
  <Override PartName="/ppt/slides/slide48.xml" ContentType="application/vnd.openxmlformats-officedocument.presentationml.slide+xml"/>
  <Override PartName="/ppt/embeddings/Microsoft_Equation10.bin" ContentType="application/vnd.openxmlformats-officedocument.oleObject"/>
  <Override PartName="/ppt/embeddings/Microsoft_Equation249.bin" ContentType="application/vnd.openxmlformats-officedocument.oleObject"/>
  <Override PartName="/ppt/slides/slide174.xml" ContentType="application/vnd.openxmlformats-officedocument.presentationml.slide+xml"/>
  <Override PartName="/ppt/slides/slide108.xml" ContentType="application/vnd.openxmlformats-officedocument.presentationml.slide+xml"/>
  <Override PartName="/ppt/slides/slide270.xml" ContentType="application/vnd.openxmlformats-officedocument.presentationml.slide+xml"/>
  <Override PartName="/ppt/slides/slide204.xml" ContentType="application/vnd.openxmlformats-officedocument.presentationml.slide+xml"/>
  <Override PartName="/ppt/embeddings/Microsoft_Equation121.bin" ContentType="application/vnd.openxmlformats-officedocument.oleObject"/>
  <Override PartName="/ppt/slides/slide300.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287.xml" ContentType="application/vnd.openxmlformats-officedocument.presentationml.slide+xml"/>
  <Default Extension="bin" ContentType="application/vnd.openxmlformats-officedocument.presentationml.printerSettings"/>
  <Override PartName="/ppt/slides/slide317.xml" ContentType="application/vnd.openxmlformats-officedocument.presentationml.slide+xml"/>
  <Override PartName="/ppt/embeddings/Microsoft_Equation55.bin" ContentType="application/vnd.openxmlformats-officedocument.oleObject"/>
  <Override PartName="/ppt/slides/slide249.xml" ContentType="application/vnd.openxmlformats-officedocument.presentationml.slide+xml"/>
  <Override PartName="/ppt/embeddings/Microsoft_Equation166.bin" ContentType="application/vnd.openxmlformats-officedocument.oleObject"/>
  <Override PartName="/ppt/slides/slide61.xml" ContentType="application/vnd.openxmlformats-officedocument.presentationml.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embeddings/Microsoft_Equation40.bin" ContentType="application/vnd.openxmlformats-officedocument.oleObject"/>
  <Override PartName="/ppt/slides/slide138.xml" ContentType="application/vnd.openxmlformats-officedocument.presentationml.slide+xml"/>
  <Override PartName="/ppt/slides/slide234.xml" ContentType="application/vnd.openxmlformats-officedocument.presentationml.slide+xml"/>
  <Override PartName="/ppt/slides/slide330.xml" ContentType="application/vnd.openxmlformats-officedocument.presentationml.slide+xml"/>
  <Override PartName="/ppt/theme/theme6.xml" ContentType="application/vnd.openxmlformats-officedocument.theme+xml"/>
  <Override PartName="/ppt/slideLayouts/slideLayout21.xml" ContentType="application/vnd.openxmlformats-officedocument.presentationml.slideLayout+xml"/>
  <Override PartName="/ppt/embeddings/Microsoft_Equation85.bin" ContentType="application/vnd.openxmlformats-officedocument.oleObject"/>
  <Override PartName="/ppt/embeddings/Microsoft_Equation19.bin" ContentType="application/vnd.openxmlformats-officedocument.oleObject"/>
  <Override PartName="/ppt/slideLayouts/slideLayout38.xml" ContentType="application/vnd.openxmlformats-officedocument.presentationml.slideLayout+xml"/>
  <Override PartName="/ppt/embeddings/Microsoft_Equation113.bin" ContentType="application/vnd.openxmlformats-officedocument.oleObject"/>
  <Override PartName="/ppt/slides/slide123.xml" ContentType="application/vnd.openxmlformats-officedocument.presentationml.slide+xml"/>
  <Override PartName="/ppt/slides/slide279.xml" ContentType="application/vnd.openxmlformats-officedocument.presentationml.slide+xml"/>
  <Override PartName="/ppt/embeddings/Microsoft_Equation196.bin" ContentType="application/vnd.openxmlformats-officedocument.oleObject"/>
  <Override PartName="/ppt/slides/slide91.xml" ContentType="application/vnd.openxmlformats-officedocument.presentationml.slide+xml"/>
  <Override PartName="/ppt/slides/slide309.xml" ContentType="application/vnd.openxmlformats-officedocument.presentationml.slide+xml"/>
  <Override PartName="/ppt/slides/slide25.xml" ContentType="application/vnd.openxmlformats-officedocument.presentationml.slide+xml"/>
  <Override PartName="/ppt/embeddings/Microsoft_Equation226.bin" ContentType="application/vnd.openxmlformats-officedocument.oleObject"/>
  <Override PartName="/ppt/notesSlides/notesSlide48.xml" ContentType="application/vnd.openxmlformats-officedocument.presentationml.notesSlide+xml"/>
  <Override PartName="/ppt/slideLayouts/slideLayout4.xml" ContentType="application/vnd.openxmlformats-officedocument.presentationml.slideLayout+xml"/>
  <Override PartName="/ppt/slides/slide151.xml" ContentType="application/vnd.openxmlformats-officedocument.presentationml.slide+xml"/>
  <Override PartName="/ppt/embeddings/Microsoft_Equation158.bin" ContentType="application/vnd.openxmlformats-officedocument.oleObject"/>
  <Override PartName="/ppt/slides/slide168.xml" ContentType="application/vnd.openxmlformats-officedocument.presentationml.slide+xml"/>
  <Override PartName="/ppt/slides/slide53.xml" ContentType="application/vnd.openxmlformats-officedocument.presentationml.slide+xml"/>
  <Override PartName="/ppt/slides/slide264.xml" ContentType="application/vnd.openxmlformats-officedocument.presentationml.slide+xml"/>
  <Override PartName="/ppt/embeddings/Microsoft_Equation254.bin" ContentType="application/vnd.openxmlformats-officedocument.oleObject"/>
  <Override PartName="/ppt/embeddings/Microsoft_Equation32.bin" ContentType="application/vnd.openxmlformats-officedocument.oleObject"/>
  <Override PartName="/ppt/slideLayouts/slideLayout51.xml" ContentType="application/vnd.openxmlformats-officedocument.presentationml.slideLayout+xml"/>
  <Override PartName="/ppt/notesSlides/notesSlide33.xml" ContentType="application/vnd.openxmlformats-officedocument.presentationml.notesSlide+xml"/>
  <Override PartName="/ppt/slides/slide196.xml" ContentType="application/vnd.openxmlformats-officedocument.presentationml.slide+xml"/>
  <Override PartName="/ppt/embeddings/Microsoft_Equation49.bin" ContentType="application/vnd.openxmlformats-officedocument.oleObject"/>
  <Override PartName="/ppt/slides/slide226.xml" ContentType="application/vnd.openxmlformats-officedocument.presentationml.slide+xml"/>
  <Override PartName="/ppt/slides/slide292.xml" ContentType="application/vnd.openxmlformats-officedocument.presentationml.slide+xml"/>
  <Override PartName="/ppt/embeddings/Microsoft_Equation143.bin" ContentType="application/vnd.openxmlformats-officedocument.oleObject"/>
  <Override PartName="/ppt/slides/slide322.xml" ContentType="application/vnd.openxmlformats-officedocument.presentationml.slide+xml"/>
  <Override PartName="/ppt/slides/slide98.xml" ContentType="application/vnd.openxmlformats-officedocument.presentationml.slide+xml"/>
  <Override PartName="/ppt/embeddings/Microsoft_Equation77.bin" ContentType="application/vnd.openxmlformats-officedocument.oleObject"/>
  <Override PartName="/ppt/slides/slide181.xml" ContentType="application/vnd.openxmlformats-officedocument.presentationml.slide+xml"/>
  <Override PartName="/ppt/slides/slide115.xml" ContentType="application/vnd.openxmlformats-officedocument.presentationml.slide+xml"/>
  <Override PartName="/ppt/slides/slide211.xml" ContentType="application/vnd.openxmlformats-officedocument.presentationml.slide+xml"/>
  <Override PartName="/ppt/embeddings/Microsoft_Equation188.bin" ContentType="application/vnd.openxmlformats-officedocument.oleObject"/>
  <Override PartName="/ppt/slides/slide83.xml" ContentType="application/vnd.openxmlformats-officedocument.presentationml.slide+xml"/>
  <Override PartName="/ppt/slides/slide17.xml" ContentType="application/vnd.openxmlformats-officedocument.presentationml.slide+xml"/>
  <Override PartName="/ppt/embeddings/Microsoft_Equation218.bin" ContentType="application/vnd.openxmlformats-officedocument.oleObject"/>
  <Override PartName="/ppt/embeddings/Microsoft_Equation6.bin" ContentType="application/vnd.openxmlformats-officedocument.oleObject"/>
  <Override PartName="/ppt/embeddings/Microsoft_Equation62.bin" ContentType="application/vnd.openxmlformats-officedocument.oleObject"/>
  <Override PartName="/ppt/slideLayouts/slideLayout15.xml" ContentType="application/vnd.openxmlformats-officedocument.presentationml.slideLayout+xml"/>
  <Override PartName="/ppt/slides/slide100.xml" ContentType="application/vnd.openxmlformats-officedocument.presentationml.slide+xml"/>
  <Override PartName="/ppt/slides/slide256.xml" ContentType="application/vnd.openxmlformats-officedocument.presentationml.slide+xml"/>
  <Override PartName="/ppt/embeddings/Microsoft_Equation173.bin" ContentType="application/vnd.openxmlformats-officedocument.oleObject"/>
  <Override PartName="/ppt/embeddings/Microsoft_Equation107.bin" ContentType="application/vnd.openxmlformats-officedocument.oleObject"/>
  <Override PartName="/ppt/embeddings/Microsoft_Equation203.bin" ContentType="application/vnd.openxmlformats-officedocument.oleObject"/>
  <Override PartName="/ppt/slideLayouts/slideLayout43.xml" ContentType="application/vnd.openxmlformats-officedocument.presentationml.slideLayout+xml"/>
  <Override PartName="/ppt/notesSlides/notesSlide25.xml" ContentType="application/vnd.openxmlformats-officedocument.presentationml.notesSlide+xml"/>
  <Override PartName="/ppt/embeddings/Microsoft_Equation135.bin" ContentType="application/vnd.openxmlformats-officedocument.oleObject"/>
  <Override PartName="/ppt/slides/slide30.xml" ContentType="application/vnd.openxmlformats-officedocument.presentationml.slide+xml"/>
  <Override PartName="/ppt/slides/slide145.xml" ContentType="application/vnd.openxmlformats-officedocument.presentationml.slide+xml"/>
  <Override PartName="/ppt/slides/slide241.xml" ContentType="application/vnd.openxmlformats-officedocument.presentationml.slide+xml"/>
  <Override PartName="/ppt/embeddings/Microsoft_Equation231.bin" ContentType="application/vnd.openxmlformats-officedocument.oleObject"/>
  <Override PartName="/ppt/slides/slide47.xml" ContentType="application/vnd.openxmlformats-officedocument.presentationml.slide+xml"/>
  <Override PartName="/ppt/embeddings/Microsoft_Equation248.bin" ContentType="application/vnd.openxmlformats-officedocument.oleObject"/>
  <Override PartName="/ppt/slides/slide173.xml" ContentType="application/vnd.openxmlformats-officedocument.presentationml.slide+xml"/>
  <Override PartName="/ppt/slides/slide107.xml" ContentType="application/vnd.openxmlformats-officedocument.presentationml.slide+xml"/>
  <Override PartName="/ppt/notesSlides/notesSlide10.xml" ContentType="application/vnd.openxmlformats-officedocument.presentationml.notesSlide+xml"/>
  <Override PartName="/ppt/slides/slide203.xml" ContentType="application/vnd.openxmlformats-officedocument.presentationml.slide+xml"/>
  <Override PartName="/ppt/embeddings/Microsoft_Equation120.bin" ContentType="application/vnd.openxmlformats-officedocument.oleObject"/>
  <Override PartName="/ppt/slides/slide75.xml" ContentType="application/vnd.openxmlformats-officedocument.presentationml.slide+xml"/>
  <Override PartName="/ppt/slides/slide3.xml" ContentType="application/vnd.openxmlformats-officedocument.presentationml.slide+xml"/>
  <Override PartName="/ppt/slides/slide286.xml" ContentType="application/vnd.openxmlformats-officedocument.presentationml.slide+xml"/>
  <Override PartName="/ppt/slides/slide316.xml" ContentType="application/vnd.openxmlformats-officedocument.presentationml.slide+xml"/>
  <Override PartName="/ppt/embeddings/Microsoft_Equation54.bin" ContentType="application/vnd.openxmlformats-officedocument.oleObject"/>
  <Override PartName="/ppt/slides/slide248.xml" ContentType="application/vnd.openxmlformats-officedocument.presentationml.slide+xml"/>
  <Override PartName="/ppt/embeddings/Microsoft_Equation165.bin" ContentType="application/vnd.openxmlformats-officedocument.oleObject"/>
  <Override PartName="/ppt/slides/slide60.xml" ContentType="application/vnd.openxmlformats-officedocument.presentationml.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embeddings/Microsoft_Equation99.bin" ContentType="application/vnd.openxmlformats-officedocument.oleObject"/>
  <Override PartName="/ppt/slides/slide137.xml" ContentType="application/vnd.openxmlformats-officedocument.presentationml.slide+xml"/>
  <Override PartName="/ppt/slides/slide233.xml" ContentType="application/vnd.openxmlformats-officedocument.presentationml.slide+xml"/>
  <Override PartName="/ppt/embeddings/Microsoft_Equation150.bin" ContentType="application/vnd.openxmlformats-officedocument.oleObject"/>
  <Override PartName="/ppt/slides/slide39.xml" ContentType="application/vnd.openxmlformats-officedocument.presentationml.slide+xml"/>
  <Override PartName="/ppt/theme/theme5.xml" ContentType="application/vnd.openxmlformats-officedocument.theme+xml"/>
  <Override PartName="/ppt/slideLayouts/slideLayout20.xml" ContentType="application/vnd.openxmlformats-officedocument.presentationml.slideLayout+xml"/>
  <Override PartName="/ppt/embeddings/Microsoft_Equation84.bin" ContentType="application/vnd.openxmlformats-officedocument.oleObject"/>
  <Override PartName="/ppt/embeddings/Microsoft_Equation18.bin" ContentType="application/vnd.openxmlformats-officedocument.oleObject"/>
  <Override PartName="/ppt/slideLayouts/slideLayout37.xml" ContentType="application/vnd.openxmlformats-officedocument.presentationml.slideLayout+xml"/>
  <Override PartName="/ppt/embeddings/Microsoft_Equation112.bin" ContentType="application/vnd.openxmlformats-officedocument.oleObject"/>
  <Override PartName="/ppt/slides/slide122.xml" ContentType="application/vnd.openxmlformats-officedocument.presentationml.slide+xml"/>
  <Override PartName="/ppt/slides/slide278.xml" ContentType="application/vnd.openxmlformats-officedocument.presentationml.slide+xml"/>
  <Override PartName="/ppt/embeddings/Microsoft_Equation195.bin" ContentType="application/vnd.openxmlformats-officedocument.oleObject"/>
  <Override PartName="/ppt/slides/slide90.xml" ContentType="application/vnd.openxmlformats-officedocument.presentationml.slide+xml"/>
  <Override PartName="/ppt/slides/slide24.xml" ContentType="application/vnd.openxmlformats-officedocument.presentationml.slide+xml"/>
  <Override PartName="/ppt/slides/slide308.xml" ContentType="application/vnd.openxmlformats-officedocument.presentationml.slide+xml"/>
  <Override PartName="/ppt/embeddings/Microsoft_Equation129.bin" ContentType="application/vnd.openxmlformats-officedocument.oleObject"/>
  <Override PartName="/ppt/embeddings/Microsoft_Equation225.bin" ContentType="application/vnd.openxmlformats-officedocument.oleObject"/>
  <Override PartName="/ppt/slides/slide150.xml" ContentType="application/vnd.openxmlformats-officedocument.presentationml.slide+xml"/>
  <Override PartName="/ppt/notesSlides/notesSlide47.xml" ContentType="application/vnd.openxmlformats-officedocument.presentationml.notesSlide+xml"/>
  <Override PartName="/ppt/slideLayouts/slideLayout3.xml" ContentType="application/vnd.openxmlformats-officedocument.presentationml.slideLayout+xml"/>
  <Override PartName="/ppt/embeddings/Microsoft_Equation157.bin" ContentType="application/vnd.openxmlformats-officedocument.oleObject"/>
  <Override PartName="/ppt/slides/slide167.xml" ContentType="application/vnd.openxmlformats-officedocument.presentationml.slide+xml"/>
  <Override PartName="/ppt/slides/slide52.xml" ContentType="application/vnd.openxmlformats-officedocument.presentationml.slide+xml"/>
  <Override PartName="/ppt/slides/slide263.xml" ContentType="application/vnd.openxmlformats-officedocument.presentationml.slide+xml"/>
  <Override PartName="/ppt/embeddings/Microsoft_Equation253.bin" ContentType="application/vnd.openxmlformats-officedocument.oleObject"/>
  <Override PartName="/ppt/slides/slide69.xml" ContentType="application/vnd.openxmlformats-officedocument.presentationml.slide+xml"/>
  <Override PartName="/ppt/embeddings/Microsoft_Equation31.bin" ContentType="application/vnd.openxmlformats-officedocument.oleObject"/>
  <Override PartName="/ppt/slideLayouts/slideLayout50.xml" ContentType="application/vnd.openxmlformats-officedocument.presentationml.slideLayout+xml"/>
  <Override PartName="/ppt/slides/slide195.xml" ContentType="application/vnd.openxmlformats-officedocument.presentationml.slide+xml"/>
  <Override PartName="/ppt/notesSlides/notesSlide32.xml" ContentType="application/vnd.openxmlformats-officedocument.presentationml.notesSlide+xml"/>
  <Override PartName="/ppt/slides/slide129.xml" ContentType="application/vnd.openxmlformats-officedocument.presentationml.slide+xml"/>
  <Override PartName="/ppt/embeddings/Microsoft_Equation48.bin" ContentType="application/vnd.openxmlformats-officedocument.oleObject"/>
  <Override PartName="/ppt/slides/slide225.xml" ContentType="application/vnd.openxmlformats-officedocument.presentationml.slide+xml"/>
  <Override PartName="/ppt/slides/slide291.xml" ContentType="application/vnd.openxmlformats-officedocument.presentationml.slide+xml"/>
  <Override PartName="/ppt/embeddings/Microsoft_Equation142.bin" ContentType="application/vnd.openxmlformats-officedocument.oleObject"/>
  <Override PartName="/ppt/slides/slide321.xml" ContentType="application/vnd.openxmlformats-officedocument.presentationml.slide+xml"/>
  <Override PartName="/ppt/slides/slide97.xml" ContentType="application/vnd.openxmlformats-officedocument.presentationml.slide+xml"/>
  <Override PartName="/ppt/embeddings/Microsoft_Equation76.bin" ContentType="application/vnd.openxmlformats-officedocument.oleObject"/>
  <Override PartName="/ppt/slideLayouts/slideLayout29.xml" ContentType="application/vnd.openxmlformats-officedocument.presentationml.slideLayout+xml"/>
  <Override PartName="/ppt/slides/slide114.xml" ContentType="application/vnd.openxmlformats-officedocument.presentationml.slide+xml"/>
  <Override PartName="/ppt/slides/slide180.xml" ContentType="application/vnd.openxmlformats-officedocument.presentationml.slide+xml"/>
  <Override PartName="/ppt/slides/slide210.xml" ContentType="application/vnd.openxmlformats-officedocument.presentationml.slide+xml"/>
  <Default Extension="png" ContentType="image/png"/>
  <Override PartName="/ppt/embeddings/Microsoft_Equation187.bin" ContentType="application/vnd.openxmlformats-officedocument.oleObject"/>
  <Override PartName="/ppt/slides/slide16.xml" ContentType="application/vnd.openxmlformats-officedocument.presentationml.slide+xml"/>
  <Override PartName="/ppt/slides/slide82.xml" ContentType="application/vnd.openxmlformats-officedocument.presentationml.slide+xml"/>
  <Override PartName="/ppt/embeddings/Microsoft_Equation217.bin" ContentType="application/vnd.openxmlformats-officedocument.oleObject"/>
  <Override PartName="/ppt/embeddings/Microsoft_Equation5.bin" ContentType="application/vnd.openxmlformats-officedocument.oleObject"/>
  <Override PartName="/ppt/notesSlides/notesSlide39.xml" ContentType="application/vnd.openxmlformats-officedocument.presentationml.notesSlide+xml"/>
  <Override PartName="/ppt/embeddings/Microsoft_Equation61.bin" ContentType="application/vnd.openxmlformats-officedocument.oleObject"/>
  <Override PartName="/ppt/slideLayouts/slideLayout14.xml" ContentType="application/vnd.openxmlformats-officedocument.presentationml.slideLayout+xml"/>
  <Override PartName="/ppt/slides/slide159.xml" ContentType="application/vnd.openxmlformats-officedocument.presentationml.slide+xml"/>
  <Override PartName="/ppt/slides/slide255.xml" ContentType="application/vnd.openxmlformats-officedocument.presentationml.slide+xml"/>
  <Override PartName="/ppt/embeddings/Microsoft_Equation172.bin" ContentType="application/vnd.openxmlformats-officedocument.oleObject"/>
  <Override PartName="/ppt/embeddings/Microsoft_Equation106.bin" ContentType="application/vnd.openxmlformats-officedocument.oleObject"/>
  <Override PartName="/ppt/embeddings/Microsoft_Equation202.bin" ContentType="application/vnd.openxmlformats-officedocument.oleObject"/>
  <Override PartName="/ppt/slideLayouts/slideLayout42.xml" ContentType="application/vnd.openxmlformats-officedocument.presentationml.slideLayout+xml"/>
  <Override PartName="/ppt/notesSlides/notesSlide24.xml" ContentType="application/vnd.openxmlformats-officedocument.presentationml.notesSlide+xml"/>
  <Override PartName="/ppt/slideLayouts/slideLayout59.xml" ContentType="application/vnd.openxmlformats-officedocument.presentationml.slideLayout+xml"/>
  <Override PartName="/ppt/embeddings/Microsoft_Equation134.bin" ContentType="application/vnd.openxmlformats-officedocument.oleObject"/>
  <Override PartName="/ppt/slides/slide144.xml" ContentType="application/vnd.openxmlformats-officedocument.presentationml.slide+xml"/>
  <Override PartName="/ppt/slides/slide240.xml" ContentType="application/vnd.openxmlformats-officedocument.presentationml.slide+xml"/>
  <Override PartName="/ppt/embeddings/Microsoft_Equation230.bin" ContentType="application/vnd.openxmlformats-officedocument.oleObject"/>
  <Override PartName="/ppt/slides/slide46.xml" ContentType="application/vnd.openxmlformats-officedocument.presentationml.slide+xml"/>
  <Override PartName="/ppt/embeddings/Microsoft_Equation247.bin" ContentType="application/vnd.openxmlformats-officedocument.oleObject"/>
  <Override PartName="/ppt/slides/slide172.xml" ContentType="application/vnd.openxmlformats-officedocument.presentationml.slide+xml"/>
  <Override PartName="/ppt/slides/slide106.xml" ContentType="application/vnd.openxmlformats-officedocument.presentationml.slide+xml"/>
  <Override PartName="/ppt/embeddings/Microsoft_Equation25.bin" ContentType="application/vnd.openxmlformats-officedocument.oleObject"/>
  <Override PartName="/ppt/slides/slide202.xml" ContentType="application/vnd.openxmlformats-officedocument.presentationml.slide+xml"/>
  <Override PartName="/ppt/embeddings/Microsoft_Equation179.bin" ContentType="application/vnd.openxmlformats-officedocument.oleObject"/>
  <Override PartName="/ppt/slides/slide74.xml" ContentType="application/vnd.openxmlformats-officedocument.presentationml.slide+xml"/>
  <Override PartName="/ppt/slides/slide189.xml" ContentType="application/vnd.openxmlformats-officedocument.presentationml.slide+xml"/>
  <Override PartName="/ppt/slides/slide2.xml" ContentType="application/vnd.openxmlformats-officedocument.presentationml.slide+xml"/>
  <Override PartName="/ppt/slides/slide285.xml" ContentType="application/vnd.openxmlformats-officedocument.presentationml.slide+xml"/>
  <Override PartName="/ppt/slides/slide219.xml" ContentType="application/vnd.openxmlformats-officedocument.presentationml.slide+xml"/>
  <Override PartName="/ppt/embeddings/Microsoft_Equation209.bin" ContentType="application/vnd.openxmlformats-officedocument.oleObject"/>
  <Override PartName="/ppt/slides/slide315.xml" ContentType="application/vnd.openxmlformats-officedocument.presentationml.slide+xml"/>
  <Override PartName="/ppt/embeddings/Microsoft_Equation53.bin" ContentType="application/vnd.openxmlformats-officedocument.oleObject"/>
  <Override PartName="/ppt/slides/slide247.xml" ContentType="application/vnd.openxmlformats-officedocument.presentationml.slide+xml"/>
  <Override PartName="/ppt/embeddings/Microsoft_Equation164.bin" ContentType="application/vnd.openxmlformats-officedocument.oleObject"/>
  <Override PartName="/ppt/notesSlides/notesSlide16.xml" ContentType="application/vnd.openxmlformats-officedocument.presentationml.notesSlide+xml"/>
  <Override PartName="/ppt/notesSlides/notesSlide3.xml" ContentType="application/vnd.openxmlformats-officedocument.presentationml.notesSlide+xml"/>
  <Override PartName="/ppt/embeddings/Microsoft_Equation98.bin" ContentType="application/vnd.openxmlformats-officedocument.oleObject"/>
  <Override PartName="/ppt/slides/slide136.xml" ContentType="application/vnd.openxmlformats-officedocument.presentationml.slide+xml"/>
  <Override PartName="/ppt/handoutMasters/handoutMaster1.xml" ContentType="application/vnd.openxmlformats-officedocument.presentationml.handoutMaster+xml"/>
  <Override PartName="/ppt/slides/slide232.xml" ContentType="application/vnd.openxmlformats-officedocument.presentationml.slide+xml"/>
  <Override PartName="/ppt/slides/slide38.xml" ContentType="application/vnd.openxmlformats-officedocument.presentationml.slide+xml"/>
  <Override PartName="/ppt/theme/theme4.xml" ContentType="application/vnd.openxmlformats-officedocument.theme+xml"/>
  <Override PartName="/ppt/embeddings/Microsoft_Equation239.bin" ContentType="application/vnd.openxmlformats-officedocument.oleObject"/>
  <Override PartName="/ppt/embeddings/Microsoft_Equation83.bin" ContentType="application/vnd.openxmlformats-officedocument.oleObject"/>
  <Override PartName="/ppt/embeddings/Microsoft_Equation17.bin" ContentType="application/vnd.openxmlformats-officedocument.oleObject"/>
  <Override PartName="/ppt/slideLayouts/slideLayout36.xml" ContentType="application/vnd.openxmlformats-officedocument.presentationml.slideLayout+xml"/>
  <Override PartName="/ppt/embeddings/Microsoft_Equation111.bin" ContentType="application/vnd.openxmlformats-officedocument.oleObject"/>
  <Override PartName="/ppt/slides/slide121.xml" ContentType="application/vnd.openxmlformats-officedocument.presentationml.slide+xml"/>
  <Override PartName="/ppt/slides/slide277.xml" ContentType="application/vnd.openxmlformats-officedocument.presentationml.slide+xml"/>
  <Override PartName="/ppt/embeddings/Microsoft_Equation194.bin" ContentType="application/vnd.openxmlformats-officedocument.oleObject"/>
  <Override PartName="/ppt/embeddings/Microsoft_Equation128.bin" ContentType="application/vnd.openxmlformats-officedocument.oleObject"/>
  <Override PartName="/ppt/slides/slide23.xml" ContentType="application/vnd.openxmlformats-officedocument.presentationml.slide+xml"/>
  <Override PartName="/ppt/slides/slide307.xml" ContentType="application/vnd.openxmlformats-officedocument.presentationml.slide+xml"/>
  <Override PartName="/ppt/embeddings/Microsoft_Equation224.bin" ContentType="application/vnd.openxmlformats-officedocument.oleObject"/>
  <Override PartName="/ppt/notesSlides/notesSlide46.xml" ContentType="application/vnd.openxmlformats-officedocument.presentationml.notesSlide+xml"/>
  <Override PartName="/ppt/slideLayouts/slideLayout2.xml" ContentType="application/vnd.openxmlformats-officedocument.presentationml.slideLayout+xml"/>
  <Override PartName="/ppt/embeddings/Microsoft_Equation156.bin" ContentType="application/vnd.openxmlformats-officedocument.oleObject"/>
  <Override PartName="/ppt/slides/slide51.xml" ContentType="application/vnd.openxmlformats-officedocument.presentationml.slide+xml"/>
  <Override PartName="/ppt/slides/slide166.xml" ContentType="application/vnd.openxmlformats-officedocument.presentationml.slide+xml"/>
  <Override PartName="/ppt/slides/slide262.xml" ContentType="application/vnd.openxmlformats-officedocument.presentationml.slide+xml"/>
  <Override PartName="/ppt/embeddings/Microsoft_Equation252.bin" ContentType="application/vnd.openxmlformats-officedocument.oleObject"/>
  <Override PartName="/ppt/slides/slide68.xml" ContentType="application/vnd.openxmlformats-officedocument.presentationml.slide+xml"/>
  <Override PartName="/ppt/embeddings/Microsoft_Equation30.bin" ContentType="application/vnd.openxmlformats-officedocument.oleObject"/>
  <Override PartName="/ppt/slides/slide194.xml" ContentType="application/vnd.openxmlformats-officedocument.presentationml.slide+xml"/>
  <Override PartName="/ppt/notesSlides/notesSlide31.xml" ContentType="application/vnd.openxmlformats-officedocument.presentationml.notesSlide+xml"/>
  <Override PartName="/ppt/embeddings/Microsoft_Equation47.bin" ContentType="application/vnd.openxmlformats-officedocument.oleObject"/>
  <Override PartName="/ppt/slides/slide290.xml" ContentType="application/vnd.openxmlformats-officedocument.presentationml.slide+xml"/>
  <Override PartName="/ppt/slides/slide224.xml" ContentType="application/vnd.openxmlformats-officedocument.presentationml.slide+xml"/>
  <Override PartName="/ppt/embeddings/Microsoft_Equation141.bin" ContentType="application/vnd.openxmlformats-officedocument.oleObject"/>
  <Override PartName="/ppt/slides/slide96.xml" ContentType="application/vnd.openxmlformats-officedocument.presentationml.slide+xml"/>
  <Override PartName="/ppt/slides/slide320.xml" ContentType="application/vnd.openxmlformats-officedocument.presentationml.slide+xml"/>
  <Override PartName="/ppt/embeddings/Microsoft_Equation75.bin" ContentType="application/vnd.openxmlformats-officedocument.oleObject"/>
  <Override PartName="/ppt/slideLayouts/slideLayout28.xml" ContentType="application/vnd.openxmlformats-officedocument.presentationml.slideLayout+xml"/>
  <Override PartName="/ppt/slides/slide113.xml" ContentType="application/vnd.openxmlformats-officedocument.presentationml.slide+xml"/>
  <Override PartName="/ppt/embeddings/Microsoft_Equation186.bin" ContentType="application/vnd.openxmlformats-officedocument.oleObject"/>
  <Override PartName="/ppt/slides/slide81.xml" ContentType="application/vnd.openxmlformats-officedocument.presentationml.slide+xml"/>
  <Override PartName="/ppt/slides/slide15.xml" ContentType="application/vnd.openxmlformats-officedocument.presentationml.slide+xml"/>
  <Override PartName="/ppt/embeddings/Microsoft_Equation216.bin" ContentType="application/vnd.openxmlformats-officedocument.oleObject"/>
  <Override PartName="/ppt/embeddings/Microsoft_Equation4.bin" ContentType="application/vnd.openxmlformats-officedocument.oleObject"/>
  <Override PartName="/ppt/notesSlides/notesSlide38.xml" ContentType="application/vnd.openxmlformats-officedocument.presentationml.notesSlide+xml"/>
  <Override PartName="/ppt/embeddings/Microsoft_Equation60.bin" ContentType="application/vnd.openxmlformats-officedocument.oleObject"/>
  <Override PartName="/ppt/slideLayouts/slideLayout13.xml" ContentType="application/vnd.openxmlformats-officedocument.presentationml.slideLayout+xml"/>
  <Override PartName="/ppt/slides/slide158.xml" ContentType="application/vnd.openxmlformats-officedocument.presentationml.slide+xml"/>
  <Override PartName="/ppt/slides/slide254.xml" ContentType="application/vnd.openxmlformats-officedocument.presentationml.slide+xml"/>
  <Override PartName="/ppt/embeddings/Microsoft_Equation171.bin" ContentType="application/vnd.openxmlformats-officedocument.oleObject"/>
  <Override PartName="/ppt/embeddings/Microsoft_Equation105.bin" ContentType="application/vnd.openxmlformats-officedocument.oleObject"/>
  <Override PartName="/ppt/embeddings/Microsoft_Equation201.bin" ContentType="application/vnd.openxmlformats-officedocument.oleObject"/>
  <Override PartName="/ppt/slideLayouts/slideLayout41.xml" ContentType="application/vnd.openxmlformats-officedocument.presentationml.slideLayout+xml"/>
  <Override PartName="/ppt/notesSlides/notesSlide23.xml" ContentType="application/vnd.openxmlformats-officedocument.presentationml.notesSlide+xml"/>
  <Override PartName="/ppt/embeddings/Microsoft_Equation39.bin" ContentType="application/vnd.openxmlformats-officedocument.oleObject"/>
  <Override PartName="/ppt/slideLayouts/slideLayout58.xml" ContentType="application/vnd.openxmlformats-officedocument.presentationml.slideLayout+xml"/>
  <Override PartName="/ppt/embeddings/Microsoft_Equation133.bin" ContentType="application/vnd.openxmlformats-officedocument.oleObject"/>
  <Override PartName="/ppt/slides/slide143.xml" ContentType="application/vnd.openxmlformats-officedocument.presentationml.slide+xml"/>
  <Override PartName="/ppt/slides/slide299.xml" ContentType="application/vnd.openxmlformats-officedocument.presentationml.slide+xml"/>
  <Override PartName="/ppt/slides/slide45.xml" ContentType="application/vnd.openxmlformats-officedocument.presentationml.slide+xml"/>
  <Override PartName="/ppt/slides/slide329.xml" ContentType="application/vnd.openxmlformats-officedocument.presentationml.slide+xml"/>
  <Override PartName="/ppt/embeddings/Microsoft_Equation246.bin" ContentType="application/vnd.openxmlformats-officedocument.oleObject"/>
  <Override PartName="/ppt/slides/slide171.xml" ContentType="application/vnd.openxmlformats-officedocument.presentationml.slide+xml"/>
  <Override PartName="/ppt/slides/slide105.xml" ContentType="application/vnd.openxmlformats-officedocument.presentationml.slide+xml"/>
  <Override PartName="/ppt/embeddings/Microsoft_Equation90.bin" ContentType="application/vnd.openxmlformats-officedocument.oleObject"/>
  <Override PartName="/ppt/embeddings/Microsoft_Equation24.bin" ContentType="application/vnd.openxmlformats-officedocument.oleObject"/>
  <Override PartName="/ppt/slides/slide201.xml" ContentType="application/vnd.openxmlformats-officedocument.presentationml.slide+xml"/>
  <Override PartName="/ppt/embeddings/Microsoft_Equation178.bin" ContentType="application/vnd.openxmlformats-officedocument.oleObject"/>
  <Override PartName="/ppt/slides/slide188.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284.xml" ContentType="application/vnd.openxmlformats-officedocument.presentationml.slide+xml"/>
  <Override PartName="/ppt/slides/slide218.xml" ContentType="application/vnd.openxmlformats-officedocument.presentationml.slide+xml"/>
  <Override PartName="/ppt/embeddings/Microsoft_Equation208.bin" ContentType="application/vnd.openxmlformats-officedocument.oleObject"/>
  <Override PartName="/ppt/slides/slide314.xml" ContentType="application/vnd.openxmlformats-officedocument.presentationml.slide+xml"/>
  <Override PartName="/ppt/embeddings/Microsoft_Equation52.bin" ContentType="application/vnd.openxmlformats-officedocument.oleObject"/>
  <Override PartName="/ppt/embeddings/Microsoft_Equation69.bin" ContentType="application/vnd.openxmlformats-officedocument.oleObject"/>
  <Override PartName="/ppt/embeddings/Microsoft_Equation163.bin" ContentType="application/vnd.openxmlformats-officedocument.oleObject"/>
  <Override PartName="/ppt/notesSlides/notesSlide15.xml" ContentType="application/vnd.openxmlformats-officedocument.presentationml.notesSlide+xml"/>
  <Override PartName="/ppt/notesSlides/notesSlide2.xml" ContentType="application/vnd.openxmlformats-officedocument.presentationml.notesSlide+xml"/>
  <Override PartName="/ppt/embeddings/Microsoft_Equation97.bin" ContentType="application/vnd.openxmlformats-officedocument.oleObject"/>
  <Override PartName="/ppt/slides/slide135.xml" ContentType="application/vnd.openxmlformats-officedocument.presentationml.slide+xml"/>
  <Override PartName="/ppt/slides/slide231.xml" ContentType="application/vnd.openxmlformats-officedocument.presentationml.slide+xml"/>
  <Override PartName="/ppt/slides/slide37.xml" ContentType="application/vnd.openxmlformats-officedocument.presentationml.slide+xml"/>
  <Override PartName="/ppt/theme/theme3.xml" ContentType="application/vnd.openxmlformats-officedocument.theme+xml"/>
  <Override PartName="/ppt/embeddings/Microsoft_Equation238.bin" ContentType="application/vnd.openxmlformats-officedocument.oleObject"/>
  <Override PartName="/ppt/embeddings/Microsoft_Equation82.bin" ContentType="application/vnd.openxmlformats-officedocument.oleObject"/>
  <Override PartName="/ppt/embeddings/Microsoft_Equation16.bin" ContentType="application/vnd.openxmlformats-officedocument.oleObject"/>
  <Override PartName="/ppt/slideLayouts/slideLayout35.xml" ContentType="application/vnd.openxmlformats-officedocument.presentationml.slideLayout+xml"/>
  <Override PartName="/ppt/embeddings/Microsoft_Equation110.bin" ContentType="application/vnd.openxmlformats-officedocument.oleObject"/>
  <Override PartName="/ppt/slides/slide120.xml" ContentType="application/vnd.openxmlformats-officedocument.presentationml.slide+xml"/>
  <Override PartName="/ppt/slides/slide276.xml" ContentType="application/vnd.openxmlformats-officedocument.presentationml.slide+xml"/>
  <Override PartName="/ppt/embeddings/Microsoft_Equation193.bin" ContentType="application/vnd.openxmlformats-officedocument.oleObject"/>
  <Override PartName="/ppt/embeddings/Microsoft_Equation127.bin" ContentType="application/vnd.openxmlformats-officedocument.oleObject"/>
  <Override PartName="/ppt/slides/slide306.xml" ContentType="application/vnd.openxmlformats-officedocument.presentationml.slide+xml"/>
  <Override PartName="/ppt/slides/slide22.xml" ContentType="application/vnd.openxmlformats-officedocument.presentationml.slide+xml"/>
  <Override PartName="/ppt/notesSlides/notesSlide9.xml" ContentType="application/vnd.openxmlformats-officedocument.presentationml.notesSlide+xml"/>
  <Override PartName="/ppt/embeddings/Microsoft_Equation223.bin" ContentType="application/vnd.openxmlformats-officedocument.oleObject"/>
  <Override PartName="/ppt/slideLayouts/slideLayout1.xml" ContentType="application/vnd.openxmlformats-officedocument.presentationml.slideLayout+xml"/>
  <Override PartName="/ppt/notesSlides/notesSlide45.xml" ContentType="application/vnd.openxmlformats-officedocument.presentationml.notesSlide+xml"/>
  <Override PartName="/ppt/embeddings/Microsoft_Equation155.bin" ContentType="application/vnd.openxmlformats-officedocument.oleObject"/>
  <Override PartName="/ppt/slides/slide50.xml" ContentType="application/vnd.openxmlformats-officedocument.presentationml.slide+xml"/>
  <Override PartName="/ppt/slides/slide165.xml" ContentType="application/vnd.openxmlformats-officedocument.presentationml.slide+xml"/>
  <Override PartName="/ppt/slides/slide261.xml" ContentType="application/vnd.openxmlformats-officedocument.presentationml.slide+xml"/>
  <Override PartName="/ppt/embeddings/Microsoft_Equation251.bin" ContentType="application/vnd.openxmlformats-officedocument.oleObject"/>
  <Override PartName="/ppt/slides/slide67.xml" ContentType="application/vnd.openxmlformats-officedocument.presentationml.slide+xml"/>
  <Default Extension="jpeg" ContentType="image/jpeg"/>
  <Override PartName="/ppt/slides/slide193.xml" ContentType="application/vnd.openxmlformats-officedocument.presentationml.slide+xml"/>
  <Override PartName="/ppt/notesSlides/notesSlide30.xml" ContentType="application/vnd.openxmlformats-officedocument.presentationml.notesSlide+xml"/>
  <Override PartName="/ppt/embeddings/Microsoft_Equation46.bin" ContentType="application/vnd.openxmlformats-officedocument.oleObject"/>
  <Override PartName="/ppt/slides/slide223.xml" ContentType="application/vnd.openxmlformats-officedocument.presentationml.slide+xml"/>
  <Override PartName="/ppt/embeddings/Microsoft_Equation140.bin" ContentType="application/vnd.openxmlformats-officedocument.oleObject"/>
  <Override PartName="/ppt/embeddings/Microsoft_Equation74.bin" ContentType="application/vnd.openxmlformats-officedocument.oleObject"/>
  <Override PartName="/ppt/slideLayouts/slideLayout27.xml" ContentType="application/vnd.openxmlformats-officedocument.presentationml.slideLayout+xml"/>
  <Override PartName="/ppt/slides/slide112.xml" ContentType="application/vnd.openxmlformats-officedocument.presentationml.slide+xml"/>
  <Override PartName="/ppt/embeddings/Microsoft_Equation185.bin" ContentType="application/vnd.openxmlformats-officedocument.oleObject"/>
  <Override PartName="/ppt/slides/slide80.xml" ContentType="application/vnd.openxmlformats-officedocument.presentationml.slide+xml"/>
  <Override PartName="/ppt/slides/slide14.xml" ContentType="application/vnd.openxmlformats-officedocument.presentationml.slide+xml"/>
  <Override PartName="/ppt/embeddings/Microsoft_Equation119.bin" ContentType="application/vnd.openxmlformats-officedocument.oleObject"/>
  <Override PartName="/ppt/embeddings/Microsoft_Equation215.bin" ContentType="application/vnd.openxmlformats-officedocument.oleObject"/>
  <Override PartName="/ppt/embeddings/Microsoft_Equation3.bin" ContentType="application/vnd.openxmlformats-officedocument.oleObject"/>
  <Override PartName="/ppt/notesSlides/notesSlide37.xml" ContentType="application/vnd.openxmlformats-officedocument.presentationml.notes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53.xml" ContentType="application/vnd.openxmlformats-officedocument.presentationml.slide+xml"/>
  <Override PartName="/ppt/embeddings/Microsoft_Equation170.bin" ContentType="application/vnd.openxmlformats-officedocument.oleObject"/>
  <Override PartName="/ppt/embeddings/Microsoft_Equation104.bin" ContentType="application/vnd.openxmlformats-officedocument.oleObject"/>
  <Override PartName="/ppt/slides/slide59.xml" ContentType="application/vnd.openxmlformats-officedocument.presentationml.slide+xml"/>
  <Override PartName="/ppt/embeddings/Microsoft_Equation200.bin" ContentType="application/vnd.openxmlformats-officedocument.oleObject"/>
  <Override PartName="/ppt/slideLayouts/slideLayout40.xml" ContentType="application/vnd.openxmlformats-officedocument.presentationml.slideLayout+xml"/>
  <Override PartName="/ppt/notesSlides/notesSlide22.xml" ContentType="application/vnd.openxmlformats-officedocument.presentationml.notesSlide+xml"/>
  <Override PartName="/ppt/embeddings/Microsoft_Equation38.bin" ContentType="application/vnd.openxmlformats-officedocument.oleObject"/>
  <Override PartName="/ppt/slideLayouts/slideLayout57.xml" ContentType="application/vnd.openxmlformats-officedocument.presentationml.slideLayout+xml"/>
  <Override PartName="/ppt/embeddings/Microsoft_Equation132.bin" ContentType="application/vnd.openxmlformats-officedocument.oleObject"/>
  <Override PartName="/ppt/slides/slide142.xml" ContentType="application/vnd.openxmlformats-officedocument.presentationml.slide+xml"/>
  <Override PartName="/ppt/slides/slide298.xml" ContentType="application/vnd.openxmlformats-officedocument.presentationml.slide+xml"/>
  <Override PartName="/ppt/embeddings/Microsoft_Equation149.bin" ContentType="application/vnd.openxmlformats-officedocument.oleObject"/>
  <Override PartName="/ppt/slides/slide44.xml" ContentType="application/vnd.openxmlformats-officedocument.presentationml.slide+xml"/>
  <Override PartName="/ppt/slides/slide328.xml" ContentType="application/vnd.openxmlformats-officedocument.presentationml.slide+xml"/>
  <Override PartName="/ppt/embeddings/Microsoft_Equation245.bin" ContentType="application/vnd.openxmlformats-officedocument.oleObject"/>
  <Default Extension="rels" ContentType="application/vnd.openxmlformats-package.relationships+xml"/>
  <Override PartName="/ppt/slides/slide170.xml" ContentType="application/vnd.openxmlformats-officedocument.presentationml.slide+xml"/>
  <Override PartName="/ppt/slides/slide104.xml" ContentType="application/vnd.openxmlformats-officedocument.presentationml.slide+xml"/>
  <Override PartName="/ppt/embeddings/Microsoft_Equation23.bin" ContentType="application/vnd.openxmlformats-officedocument.oleObject"/>
  <Override PartName="/ppt/slides/slide200.xml" ContentType="application/vnd.openxmlformats-officedocument.presentationml.slide+xml"/>
  <Override PartName="/ppt/embeddings/Microsoft_Equation177.bin" ContentType="application/vnd.openxmlformats-officedocument.oleObject"/>
  <Override PartName="/ppt/slides/slide72.xml" ContentType="application/vnd.openxmlformats-officedocument.presentationml.slide+xml"/>
  <Override PartName="/ppt/slides/slide187.xml" ContentType="application/vnd.openxmlformats-officedocument.presentationml.slide+xml"/>
  <Override PartName="/ppt/slides/slide283.xml" ContentType="application/vnd.openxmlformats-officedocument.presentationml.slide+xml"/>
  <Override PartName="/ppt/slides/slide217.xml" ContentType="application/vnd.openxmlformats-officedocument.presentationml.slide+xml"/>
  <Override PartName="/ppt/slideMasters/slideMaster4.xml" ContentType="application/vnd.openxmlformats-officedocument.presentationml.slideMaster+xml"/>
  <Override PartName="/ppt/embeddings/Microsoft_Equation207.bin" ContentType="application/vnd.openxmlformats-officedocument.oleObject"/>
  <Override PartName="/ppt/slides/slide89.xml" ContentType="application/vnd.openxmlformats-officedocument.presentationml.slide+xml"/>
  <Override PartName="/ppt/embeddings/Microsoft_Equation51.bin" ContentType="application/vnd.openxmlformats-officedocument.oleObject"/>
  <Override PartName="/ppt/slides/slide313.xml" ContentType="application/vnd.openxmlformats-officedocument.presentationml.slide+xml"/>
  <Override PartName="/ppt/embeddings/Microsoft_Equation68.bin" ContentType="application/vnd.openxmlformats-officedocument.oleObject"/>
  <Override PartName="/ppt/embeddings/Microsoft_Equation162.bin" ContentType="application/vnd.openxmlformats-officedocument.oleObject"/>
  <Override PartName="/ppt/notesSlides/notesSlide14.xml" ContentType="application/vnd.openxmlformats-officedocument.presentationml.notesSlide+xml"/>
  <Override PartName="/ppt/notesSlides/notesSlide1.xml" ContentType="application/vnd.openxmlformats-officedocument.presentationml.notesSlide+xml"/>
  <Override PartName="/ppt/embeddings/Microsoft_Equation96.bin" ContentType="application/vnd.openxmlformats-officedocument.oleObject"/>
  <Override PartName="/ppt/slideLayouts/slideLayout49.xml" ContentType="application/vnd.openxmlformats-officedocument.presentationml.slideLayout+xml"/>
  <Override PartName="/ppt/slides/slide134.xml" ContentType="application/vnd.openxmlformats-officedocument.presentationml.slide+xml"/>
  <Override PartName="/ppt/slides/slide230.xml" ContentType="application/vnd.openxmlformats-officedocument.presentationml.slide+xml"/>
  <Override PartName="/ppt/slides/slide36.xml" ContentType="application/vnd.openxmlformats-officedocument.presentationml.slide+xml"/>
  <Override PartName="/ppt/theme/theme2.xml" ContentType="application/vnd.openxmlformats-officedocument.theme+xml"/>
  <Override PartName="/ppt/embeddings/Microsoft_Equation237.bin" ContentType="application/vnd.openxmlformats-officedocument.oleObject"/>
  <Override PartName="/ppt/embeddings/Microsoft_Equation81.bin" ContentType="application/vnd.openxmlformats-officedocument.oleObject"/>
  <Override PartName="/ppt/embeddings/Microsoft_Equation15.bin" ContentType="application/vnd.openxmlformats-officedocument.oleObject"/>
  <Override PartName="/ppt/slideLayouts/slideLayout34.xml" ContentType="application/vnd.openxmlformats-officedocument.presentationml.slideLayout+xml"/>
  <Override PartName="/ppt/slides/slide179.xml" ContentType="application/vnd.openxmlformats-officedocument.presentationml.slide+xml"/>
  <Override PartName="/ppt/slides/slide275.xml" ContentType="application/vnd.openxmlformats-officedocument.presentationml.slide+xml"/>
  <Override PartName="/ppt/slides/slide209.xml" ContentType="application/vnd.openxmlformats-officedocument.presentationml.slide+xml"/>
  <Override PartName="/ppt/embeddings/Microsoft_Equation192.bin" ContentType="application/vnd.openxmlformats-officedocument.oleObject"/>
  <Override PartName="/ppt/notesSlides/notesSlide8.xml" ContentType="application/vnd.openxmlformats-officedocument.presentationml.notesSlide+xml"/>
  <Override PartName="/ppt/slides/slide305.xml" ContentType="application/vnd.openxmlformats-officedocument.presentationml.slide+xml"/>
  <Override PartName="/ppt/embeddings/Microsoft_Equation126.bin" ContentType="application/vnd.openxmlformats-officedocument.oleObject"/>
  <Override PartName="/ppt/slides/slide9.xml" ContentType="application/vnd.openxmlformats-officedocument.presentationml.slide+xml"/>
  <Override PartName="/ppt/slides/slide21.xml" ContentType="application/vnd.openxmlformats-officedocument.presentationml.slide+xml"/>
  <Override PartName="/ppt/embeddings/Microsoft_Equation222.bin" ContentType="application/vnd.openxmlformats-officedocument.oleObject"/>
  <Override PartName="/ppt/notesSlides/notesSlide44.xml" ContentType="application/vnd.openxmlformats-officedocument.presentationml.notesSlide+xml"/>
  <Override PartName="/ppt/embeddings/Microsoft_Equation154.bin" ContentType="application/vnd.openxmlformats-officedocument.oleObject"/>
  <Override PartName="/ppt/slides/slide164.xml" ContentType="application/vnd.openxmlformats-officedocument.presentationml.slide+xml"/>
  <Override PartName="/ppt/slides/slide260.xml" ContentType="application/vnd.openxmlformats-officedocument.presentationml.slide+xml"/>
  <Override PartName="/ppt/embeddings/Microsoft_Equation250.bin" ContentType="application/vnd.openxmlformats-officedocument.oleObject"/>
  <Override PartName="/ppt/slides/slide66.xml" ContentType="application/vnd.openxmlformats-officedocument.presentationml.slide+xml"/>
  <Override PartName="/ppt/embeddings/Microsoft_Equation45.bin" ContentType="application/vnd.openxmlformats-officedocument.oleObject"/>
  <Override PartName="/ppt/slides/slide222.xml" ContentType="application/vnd.openxmlformats-officedocument.presentationml.slide+xml"/>
  <Default Extension="xml" ContentType="application/xml"/>
  <Override PartName="/ppt/slides/slide239.xml" ContentType="application/vnd.openxmlformats-officedocument.presentationml.slide+xml"/>
  <Override PartName="/ppt/embeddings/Microsoft_Equation229.bin" ContentType="application/vnd.openxmlformats-officedocument.oleObject"/>
  <Override PartName="/ppt/slides/slide335.xml" ContentType="application/vnd.openxmlformats-officedocument.presentationml.slide+xml"/>
  <Override PartName="/ppt/embeddings/Microsoft_Equation73.bin" ContentType="application/vnd.openxmlformats-officedocument.oleObject"/>
  <Override PartName="/ppt/slideLayouts/slideLayout26.xml" ContentType="application/vnd.openxmlformats-officedocument.presentationml.slideLayout+xml"/>
  <Override PartName="/ppt/slides/slide111.xml" ContentType="application/vnd.openxmlformats-officedocument.presentationml.slide+xml"/>
  <Override PartName="/ppt/embeddings/Microsoft_Equation184.bin" ContentType="application/vnd.openxmlformats-officedocument.oleObject"/>
  <Override PartName="/ppt/embeddings/Microsoft_Equation118.bin" ContentType="application/vnd.openxmlformats-officedocument.oleObject"/>
  <Override PartName="/ppt/slides/slide13.xml" ContentType="application/vnd.openxmlformats-officedocument.presentationml.slide+xml"/>
  <Override PartName="/ppt/slides/slide128.xml" ContentType="application/vnd.openxmlformats-officedocument.presentationml.slide+xml"/>
  <Override PartName="/ppt/embeddings/Microsoft_Equation214.bin" ContentType="application/vnd.openxmlformats-officedocument.oleObject"/>
  <Override PartName="/ppt/embeddings/Microsoft_Equation2.bin" ContentType="application/vnd.openxmlformats-officedocument.oleObject"/>
  <Override PartName="/ppt/notesSlides/notesSlide36.xml" ContentType="application/vnd.openxmlformats-officedocument.presentationml.notesSlide+xml"/>
  <Override PartName="/ppt/slideLayouts/slideLayout11.xml" ContentType="application/vnd.openxmlformats-officedocument.presentationml.slideLayout+xml"/>
  <Override PartName="/ppt/slides/slide156.xml" ContentType="application/vnd.openxmlformats-officedocument.presentationml.slide+xml"/>
  <Override PartName="/ppt/slideLayouts/slideLayout9.xml" ContentType="application/vnd.openxmlformats-officedocument.presentationml.slideLayout+xml"/>
  <Override PartName="/ppt/slides/slide252.xml" ContentType="application/vnd.openxmlformats-officedocument.presentationml.slide+xml"/>
  <Override PartName="/ppt/embeddings/Microsoft_Equation103.bin" ContentType="application/vnd.openxmlformats-officedocument.oleObject"/>
  <Override PartName="/ppt/slides/slide58.xml" ContentType="application/vnd.openxmlformats-officedocument.presentationml.slide+xml"/>
  <Override PartName="/ppt/slides/slide269.xml" ContentType="application/vnd.openxmlformats-officedocument.presentationml.slide+xml"/>
  <Override PartName="/ppt/notesSlides/notesSlide21.xml" ContentType="application/vnd.openxmlformats-officedocument.presentationml.notesSlide+xml"/>
  <Override PartName="/ppt/embeddings/Microsoft_Equation37.bin" ContentType="application/vnd.openxmlformats-officedocument.oleObject"/>
  <Override PartName="/ppt/slideLayouts/slideLayout56.xml" ContentType="application/vnd.openxmlformats-officedocument.presentationml.slideLayout+xml"/>
  <Override PartName="/ppt/embeddings/Microsoft_Equation131.bin" ContentType="application/vnd.openxmlformats-officedocument.oleObject"/>
  <Override PartName="/ppt/slides/slide141.xml" ContentType="application/vnd.openxmlformats-officedocument.presentationml.slide+xml"/>
  <Override PartName="/ppt/slides/slide297.xml" ContentType="application/vnd.openxmlformats-officedocument.presentationml.slide+xml"/>
  <Override PartName="/ppt/embeddings/Microsoft_Equation148.bin" ContentType="application/vnd.openxmlformats-officedocument.oleObject"/>
  <Override PartName="/ppt/slides/slide43.xml" ContentType="application/vnd.openxmlformats-officedocument.presentationml.slide+xml"/>
  <Override PartName="/ppt/slides/slide327.xml" ContentType="application/vnd.openxmlformats-officedocument.presentationml.slide+xml"/>
  <Override PartName="/ppt/embeddings/Microsoft_Equation244.bin" ContentType="application/vnd.openxmlformats-officedocument.oleObject"/>
  <Override PartName="/ppt/embeddings/Microsoft_Equation22.bin" ContentType="application/vnd.openxmlformats-officedocument.oleObject"/>
  <Override PartName="/ppt/embeddings/Microsoft_Equation176.bin" ContentType="application/vnd.openxmlformats-officedocument.oleObject"/>
  <Override PartName="/ppt/slides/slide186.xml" ContentType="application/vnd.openxmlformats-officedocument.presentationml.slide+xml"/>
  <Override PartName="/ppt/slides/slide282.xml" ContentType="application/vnd.openxmlformats-officedocument.presentationml.slide+xml"/>
  <Override PartName="/ppt/slides/slide216.xml" ContentType="application/vnd.openxmlformats-officedocument.presentationml.slide+xml"/>
  <Override PartName="/ppt/slideMasters/slideMaster3.xml" ContentType="application/vnd.openxmlformats-officedocument.presentationml.slideMaster+xml"/>
  <Override PartName="/ppt/embeddings/Microsoft_Equation206.bin" ContentType="application/vnd.openxmlformats-officedocument.oleObject"/>
  <Override PartName="/ppt/slides/slide312.xml" ContentType="application/vnd.openxmlformats-officedocument.presentationml.slide+xml"/>
  <Override PartName="/ppt/slides/slide88.xml" ContentType="application/vnd.openxmlformats-officedocument.presentationml.slide+xml"/>
  <Override PartName="/ppt/embeddings/Microsoft_Equation50.bin" ContentType="application/vnd.openxmlformats-officedocument.oleObject"/>
  <Override PartName="/ppt/notesSlides/notesSlide51.xml" ContentType="application/vnd.openxmlformats-officedocument.presentationml.notesSlide+xml"/>
  <Override PartName="/ppt/embeddings/Microsoft_Equation67.bin" ContentType="application/vnd.openxmlformats-officedocument.oleObject"/>
  <Override PartName="/ppt/embeddings/Microsoft_Equation161.bin" ContentType="application/vnd.openxmlformats-officedocument.oleObject"/>
  <Override PartName="/ppt/notesSlides/notesSlide13.xml" ContentType="application/vnd.openxmlformats-officedocument.presentationml.notesSlide+xml"/>
  <Override PartName="/ppt/embeddings/Microsoft_Equation95.bin" ContentType="application/vnd.openxmlformats-officedocument.oleObject"/>
  <Override PartName="/ppt/embeddings/Microsoft_Equation29.bin" ContentType="application/vnd.openxmlformats-officedocument.oleObject"/>
  <Override PartName="/ppt/slideLayouts/slideLayout48.xml" ContentType="application/vnd.openxmlformats-officedocument.presentationml.slideLayout+xml"/>
  <Override PartName="/ppt/slides/slide133.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s/slide246.xml" ContentType="application/vnd.openxmlformats-officedocument.presentationml.slide+xml"/>
  <Override PartName="/ppt/embeddings/Microsoft_Equation236.bin" ContentType="application/vnd.openxmlformats-officedocument.oleObject"/>
  <Override PartName="/ppt/embeddings/Microsoft_Equation80.bin" ContentType="application/vnd.openxmlformats-officedocument.oleObject"/>
  <Override PartName="/ppt/embeddings/Microsoft_Equation14.bin" ContentType="application/vnd.openxmlformats-officedocument.oleObject"/>
  <Override PartName="/ppt/slideLayouts/slideLayout33.xml" ContentType="application/vnd.openxmlformats-officedocument.presentationml.slideLayout+xml"/>
  <Override PartName="/ppt/slides/slide178.xml" ContentType="application/vnd.openxmlformats-officedocument.presentationml.slide+xml"/>
  <Override PartName="/ppt/slides/slide274.xml" ContentType="application/vnd.openxmlformats-officedocument.presentationml.slide+xml"/>
  <Override PartName="/ppt/slides/slide208.xml" ContentType="application/vnd.openxmlformats-officedocument.presentationml.slide+xml"/>
  <Override PartName="/ppt/embeddings/Microsoft_Equation191.bin" ContentType="application/vnd.openxmlformats-officedocument.oleObject"/>
  <Override PartName="/ppt/embeddings/Microsoft_Equation125.bin" ContentType="application/vnd.openxmlformats-officedocument.oleObject"/>
  <Override PartName="/ppt/slides/slide20.xml" ContentType="application/vnd.openxmlformats-officedocument.presentationml.slide+xml"/>
  <Override PartName="/ppt/slides/slide304.xml" ContentType="application/vnd.openxmlformats-officedocument.presentationml.slide+xml"/>
  <Override PartName="/ppt/slides/slide8.xml" ContentType="application/vnd.openxmlformats-officedocument.presentationml.slide+xml"/>
  <Override PartName="/ppt/embeddings/Microsoft_Equation221.bin" ContentType="application/vnd.openxmlformats-officedocument.oleObject"/>
  <Override PartName="/ppt/notesSlides/notesSlide43.xml" ContentType="application/vnd.openxmlformats-officedocument.presentationml.notesSlide+xml"/>
  <Override PartName="/ppt/embeddings/Microsoft_Equation59.bin" ContentType="application/vnd.openxmlformats-officedocument.oleObject"/>
  <Override PartName="/ppt/embeddings/Microsoft_Equation153.bin" ContentType="application/vnd.openxmlformats-officedocument.oleObject"/>
  <Override PartName="/ppt/slides/slide163.xml" ContentType="application/vnd.openxmlformats-officedocument.presentationml.slide+xml"/>
  <Override PartName="/docProps/app.xml" ContentType="application/vnd.openxmlformats-officedocument.extended-properties+xml"/>
  <Override PartName="/ppt/slides/slide65.xml" ContentType="application/vnd.openxmlformats-officedocument.presentationml.slide+xml"/>
  <Override PartName="/ppt/embeddings/Microsoft_Equation44.bin" ContentType="application/vnd.openxmlformats-officedocument.oleObject"/>
  <Default Extension="pdf" ContentType="application/pdf"/>
  <Override PartName="/ppt/slides/slide238.xml" ContentType="application/vnd.openxmlformats-officedocument.presentationml.slide+xml"/>
  <Override PartName="/ppt/slides/slide334.xml" ContentType="application/vnd.openxmlformats-officedocument.presentationml.slide+xml"/>
  <Override PartName="/ppt/embeddings/Microsoft_Equation72.bin" ContentType="application/vnd.openxmlformats-officedocument.oleObject"/>
  <Override PartName="/ppt/slideLayouts/slideLayout25.xml" ContentType="application/vnd.openxmlformats-officedocument.presentationml.slideLayout+xml"/>
  <Override PartName="/ppt/slides/slide110.xml" ContentType="application/vnd.openxmlformats-officedocument.presentationml.slide+xml"/>
  <Override PartName="/ppt/embeddings/Microsoft_Equation89.bin" ContentType="application/vnd.openxmlformats-officedocument.oleObject"/>
  <Override PartName="/ppt/embeddings/Microsoft_Equation183.bin" ContentType="application/vnd.openxmlformats-officedocument.oleObject"/>
  <Override PartName="/ppt/embeddings/Microsoft_Equation117.bin" ContentType="application/vnd.openxmlformats-officedocument.oleObject"/>
  <Override PartName="/ppt/slides/slide127.xml" ContentType="application/vnd.openxmlformats-officedocument.presentationml.slide+xml"/>
  <Override PartName="/ppt/slides/slide12.xml" ContentType="application/vnd.openxmlformats-officedocument.presentationml.slide+xml"/>
  <Override PartName="/ppt/embeddings/Microsoft_Equation213.bin" ContentType="application/vnd.openxmlformats-officedocument.oleObject"/>
  <Override PartName="/ppt/embeddings/Microsoft_Equation1.bin" ContentType="application/vnd.openxmlformats-officedocument.oleObject"/>
  <Override PartName="/ppt/slides/slide95.xml" ContentType="application/vnd.openxmlformats-officedocument.presentationml.slide+xml"/>
  <Override PartName="/ppt/slides/slide29.xml" ContentType="application/vnd.openxmlformats-officedocument.presentationml.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s/slide155.xml" ContentType="application/vnd.openxmlformats-officedocument.presentationml.slide+xml"/>
  <Override PartName="/ppt/slides/slide251.xml" ContentType="application/vnd.openxmlformats-officedocument.presentationml.slide+xml"/>
  <Override PartName="/ppt/embeddings/Microsoft_Equation102.bin" ContentType="application/vnd.openxmlformats-officedocument.oleObject"/>
  <Override PartName="/ppt/slides/slide57.xml" ContentType="application/vnd.openxmlformats-officedocument.presentationml.slide+xml"/>
  <Override PartName="/ppt/slides/slide268.xml" ContentType="application/vnd.openxmlformats-officedocument.presentationml.slide+xml"/>
  <Override PartName="/ppt/embeddings/Microsoft_Equation258.bin" ContentType="application/vnd.openxmlformats-officedocument.oleObject"/>
  <Override PartName="/ppt/notesSlides/notesSlide20.xml" ContentType="application/vnd.openxmlformats-officedocument.presentationml.notesSlide+xml"/>
  <Override PartName="/ppt/embeddings/Microsoft_Equation36.bin" ContentType="application/vnd.openxmlformats-officedocument.oleObject"/>
  <Override PartName="/ppt/slideLayouts/slideLayout55.xml" ContentType="application/vnd.openxmlformats-officedocument.presentationml.slideLayout+xml"/>
  <Override PartName="/ppt/embeddings/Microsoft_Equation130.bin" ContentType="application/vnd.openxmlformats-officedocument.oleObject"/>
  <Override PartName="/ppt/slides/slide140.xml" ContentType="application/vnd.openxmlformats-officedocument.presentationml.slide+xml"/>
  <Override PartName="/ppt/slides/slide296.xml" ContentType="application/vnd.openxmlformats-officedocument.presentationml.slide+xml"/>
  <Override PartName="/ppt/embeddings/Microsoft_Equation147.bin" ContentType="application/vnd.openxmlformats-officedocument.oleObject"/>
  <Override PartName="/ppt/slides/slide326.xml" ContentType="application/vnd.openxmlformats-officedocument.presentationml.slide+xml"/>
  <Override PartName="/ppt/slides/slide42.xml" ContentType="application/vnd.openxmlformats-officedocument.presentationml.slide+xml"/>
  <Override PartName="/ppt/embeddings/Microsoft_Equation243.bin" ContentType="application/vnd.openxmlformats-officedocument.oleObject"/>
  <Default Extension="pict" ContentType="image/pict"/>
  <Override PartName="/ppt/embeddings/Microsoft_Equation21.bin" ContentType="application/vnd.openxmlformats-officedocument.oleObject"/>
  <Override PartName="/ppt/slides/slide185.xml" ContentType="application/vnd.openxmlformats-officedocument.presentationml.slide+xml"/>
  <Override PartName="/ppt/slides/slide119.xml" ContentType="application/vnd.openxmlformats-officedocument.presentationml.slide+xml"/>
  <Override PartName="/ppt/slides/slide281.xml" ContentType="application/vnd.openxmlformats-officedocument.presentationml.slide+xml"/>
  <Override PartName="/ppt/slides/slide215.xml" ContentType="application/vnd.openxmlformats-officedocument.presentationml.slide+xml"/>
  <Override PartName="/ppt/slideMasters/slideMaster2.xml" ContentType="application/vnd.openxmlformats-officedocument.presentationml.slideMaster+xml"/>
  <Override PartName="/ppt/embeddings/Microsoft_Equation205.bin" ContentType="application/vnd.openxmlformats-officedocument.oleObject"/>
  <Override PartName="/ppt/slides/slide311.xml" ContentType="application/vnd.openxmlformats-officedocument.presentationml.slide+xml"/>
  <Default Extension="vml" ContentType="application/vnd.openxmlformats-officedocument.vmlDrawing"/>
  <Override PartName="/ppt/notesMasters/notesMaster1.xml" ContentType="application/vnd.openxmlformats-officedocument.presentationml.notesMaster+xml"/>
  <Override PartName="/ppt/slides/slide87.xml" ContentType="application/vnd.openxmlformats-officedocument.presentationml.slide+xml"/>
  <Override PartName="/ppt/notesSlides/notesSlide50.xml" ContentType="application/vnd.openxmlformats-officedocument.presentationml.notesSlide+xml"/>
  <Override PartName="/ppt/embeddings/Microsoft_Equation66.bin" ContentType="application/vnd.openxmlformats-officedocument.oleObject"/>
  <Override PartName="/ppt/slideLayouts/slideLayout19.xml" ContentType="application/vnd.openxmlformats-officedocument.presentationml.slideLayout+xml"/>
  <Override PartName="/ppt/embeddings/Microsoft_Equation160.bin" ContentType="application/vnd.openxmlformats-officedocument.oleObject"/>
  <Override PartName="/docProps/core.xml" ContentType="application/vnd.openxmlformats-package.core-properties+xml"/>
  <Override PartName="/ppt/notesSlides/notesSlide12.xml" ContentType="application/vnd.openxmlformats-officedocument.presentationml.notesSlide+xml"/>
  <Override PartName="/ppt/embeddings/Microsoft_Equation94.bin" ContentType="application/vnd.openxmlformats-officedocument.oleObject"/>
  <Override PartName="/ppt/embeddings/Microsoft_Equation28.bin" ContentType="application/vnd.openxmlformats-officedocument.oleObject"/>
  <Override PartName="/ppt/slideLayouts/slideLayout47.xml" ContentType="application/vnd.openxmlformats-officedocument.presentationml.slideLayout+xml"/>
  <Override PartName="/ppt/slides/slide132.xml" ContentType="application/vnd.openxmlformats-officedocument.presentationml.slide+xml"/>
  <Override PartName="/ppt/notesSlides/notesSlide29.xml" ContentType="application/vnd.openxmlformats-officedocument.presentationml.notesSlide+xml"/>
  <Override PartName="/ppt/embeddings/Microsoft_Equation139.bin" ContentType="application/vnd.openxmlformats-officedocument.oleObject"/>
  <Override PartName="/ppt/slides/slide34.xml" ContentType="application/vnd.openxmlformats-officedocument.presentationml.slide+xml"/>
  <Override PartName="/ppt/slides/slide149.xml" ContentType="application/vnd.openxmlformats-officedocument.presentationml.slide+xml"/>
  <Override PartName="/ppt/slides/slide245.xml" ContentType="application/vnd.openxmlformats-officedocument.presentationml.slide+xml"/>
  <Override PartName="/ppt/embeddings/Microsoft_Equation235.bin" ContentType="application/vnd.openxmlformats-officedocument.oleObject"/>
  <Override PartName="/ppt/embeddings/Microsoft_Equation13.bin" ContentType="application/vnd.openxmlformats-officedocument.oleObject"/>
  <Override PartName="/ppt/slideLayouts/slideLayout32.xml" ContentType="application/vnd.openxmlformats-officedocument.presentationml.slideLayout+xml"/>
  <Override PartName="/ppt/slides/slide177.xml" ContentType="application/vnd.openxmlformats-officedocument.presentationml.slide+xml"/>
  <Override PartName="/ppt/slides/slide273.xml" ContentType="application/vnd.openxmlformats-officedocument.presentationml.slide+xml"/>
  <Override PartName="/ppt/slides/slide207.xml" ContentType="application/vnd.openxmlformats-officedocument.presentationml.slide+xml"/>
  <Override PartName="/ppt/embeddings/Microsoft_Equation190.bin" ContentType="application/vnd.openxmlformats-officedocument.oleObject"/>
  <Override PartName="/ppt/embeddings/Microsoft_Equation124.bin" ContentType="application/vnd.openxmlformats-officedocument.oleObject"/>
  <Override PartName="/ppt/slides/slide79.xml" ContentType="application/vnd.openxmlformats-officedocument.presentationml.slide+xml"/>
  <Override PartName="/ppt/slides/slide303.xml" ContentType="application/vnd.openxmlformats-officedocument.presentationml.slide+xml"/>
  <Override PartName="/ppt/slides/slide7.xml" ContentType="application/vnd.openxmlformats-officedocument.presentationml.slide+xml"/>
  <Override PartName="/ppt/embeddings/Microsoft_Equation220.bin" ContentType="application/vnd.openxmlformats-officedocument.oleObject"/>
  <Default Extension="tiff" ContentType="image/tiff"/>
  <Override PartName="/ppt/notesSlides/notesSlide42.xml" ContentType="application/vnd.openxmlformats-officedocument.presentationml.notesSlide+xml"/>
  <Override PartName="/ppt/embeddings/Microsoft_Equation58.bin" ContentType="application/vnd.openxmlformats-officedocument.oleObject"/>
  <Override PartName="/ppt/embeddings/Microsoft_Equation152.bin" ContentType="application/vnd.openxmlformats-officedocument.oleObject"/>
  <Override PartName="/ppt/slides/slide162.xml" ContentType="application/vnd.openxmlformats-officedocument.presentationml.slide+xml"/>
  <Override PartName="/ppt/embeddings/Microsoft_Equation169.bin" ContentType="application/vnd.openxmlformats-officedocument.oleObject"/>
  <Override PartName="/ppt/slides/slide64.xml" ContentType="application/vnd.openxmlformats-officedocument.presentationml.slide+xml"/>
  <Override PartName="/ppt/embeddings/Microsoft_Equation43.bin" ContentType="application/vnd.openxmlformats-officedocument.oleObject"/>
  <Override PartName="/ppt/slides/slide237.xml" ContentType="application/vnd.openxmlformats-officedocument.presentationml.slide+xml"/>
  <Override PartName="/ppt/slides/slide333.xml" ContentType="application/vnd.openxmlformats-officedocument.presentationml.slide+xml"/>
  <Override PartName="/ppt/embeddings/Microsoft_Equation71.bin" ContentType="application/vnd.openxmlformats-officedocument.oleObject"/>
  <Override PartName="/ppt/tableStyles.xml" ContentType="application/vnd.openxmlformats-officedocument.presentationml.tableStyles+xml"/>
  <Override PartName="/ppt/slideLayouts/slideLayout24.xml" ContentType="application/vnd.openxmlformats-officedocument.presentationml.slideLayout+xml"/>
  <Override PartName="/ppt/embeddings/Microsoft_Equation88.bin" ContentType="application/vnd.openxmlformats-officedocument.oleObject"/>
  <Override PartName="/ppt/embeddings/Microsoft_Equation182.bin" ContentType="application/vnd.openxmlformats-officedocument.oleObject"/>
  <Override PartName="/ppt/embeddings/Microsoft_Equation116.bin" ContentType="application/vnd.openxmlformats-officedocument.oleObject"/>
  <Override PartName="/ppt/slides/slide126.xml" ContentType="application/vnd.openxmlformats-officedocument.presentationml.slide+xml"/>
  <Override PartName="/ppt/slides/slide192.xml" ContentType="application/vnd.openxmlformats-officedocument.presentationml.slide+xml"/>
  <Override PartName="/ppt/slides/slide11.xml" ContentType="application/vnd.openxmlformats-officedocument.presentationml.slide+xml"/>
  <Override PartName="/ppt/embeddings/Microsoft_Equation212.bin" ContentType="application/vnd.openxmlformats-officedocument.oleObject"/>
  <Override PartName="/ppt/embeddings/Microsoft_Equation199.bin" ContentType="application/vnd.openxmlformats-officedocument.oleObject"/>
  <Override PartName="/ppt/slides/slide94.xml" ContentType="application/vnd.openxmlformats-officedocument.presentationml.slide+xml"/>
  <Override PartName="/ppt/slides/slide28.xml" ContentType="application/vnd.openxmlformats-officedocument.presentationml.slide+xml"/>
  <Override PartName="/ppt/slides/slide154.xml" ContentType="application/vnd.openxmlformats-officedocument.presentationml.slide+xml"/>
  <Override PartName="/ppt/slideLayouts/slideLayout7.xml" ContentType="application/vnd.openxmlformats-officedocument.presentationml.slideLayout+xml"/>
  <Override PartName="/ppt/slides/slide250.xml" ContentType="application/vnd.openxmlformats-officedocument.presentationml.slide+xml"/>
  <Override PartName="/ppt/embeddings/Microsoft_Equation101.bin" ContentType="application/vnd.openxmlformats-officedocument.oleObject"/>
  <Override PartName="/ppt/slides/slide56.xml" ContentType="application/vnd.openxmlformats-officedocument.presentationml.slide+xml"/>
  <Override PartName="/ppt/slides/slide267.xml" ContentType="application/vnd.openxmlformats-officedocument.presentationml.slide+xml"/>
  <Override PartName="/ppt/embeddings/Microsoft_Equation257.bin" ContentType="application/vnd.openxmlformats-officedocument.oleObject"/>
  <Override PartName="/ppt/embeddings/Microsoft_Equation35.bin" ContentType="application/vnd.openxmlformats-officedocument.oleObject"/>
  <Override PartName="/ppt/slideLayouts/slideLayout54.xml" ContentType="application/vnd.openxmlformats-officedocument.presentationml.slideLayout+xml"/>
  <Override PartName="/ppt/slides/slide199.xml" ContentType="application/vnd.openxmlformats-officedocument.presentationml.slide+xml"/>
  <Override PartName="/ppt/slides/slide295.xml" ContentType="application/vnd.openxmlformats-officedocument.presentationml.slide+xml"/>
  <Override PartName="/ppt/slides/slide229.xml" ContentType="application/vnd.openxmlformats-officedocument.presentationml.slide+xml"/>
  <Override PartName="/ppt/embeddings/Microsoft_Equation146.bin" ContentType="application/vnd.openxmlformats-officedocument.oleObject"/>
  <Override PartName="/ppt/slides/slide41.xml" ContentType="application/vnd.openxmlformats-officedocument.presentationml.slide+xml"/>
  <Override PartName="/ppt/slides/slide325.xml" ContentType="application/vnd.openxmlformats-officedocument.presentationml.slide+xml"/>
  <Override PartName="/ppt/embeddings/Microsoft_Equation242.bin" ContentType="application/vnd.openxmlformats-officedocument.oleObject"/>
  <Override PartName="/ppt/embeddings/Microsoft_Equation20.bin" ContentType="application/vnd.openxmlformats-officedocument.oleObject"/>
  <Override PartName="/ppt/slides/slide184.xml" ContentType="application/vnd.openxmlformats-officedocument.presentationml.slide+xml"/>
  <Override PartName="/ppt/slides/slide118.xml" ContentType="application/vnd.openxmlformats-officedocument.presentationml.slide+xml"/>
  <Override PartName="/ppt/slides/slide280.xml" ContentType="application/vnd.openxmlformats-officedocument.presentationml.slide+xml"/>
  <Override PartName="/ppt/slideMasters/slideMaster1.xml" ContentType="application/vnd.openxmlformats-officedocument.presentationml.slideMaster+xml"/>
  <Override PartName="/ppt/slides/slide214.xml" ContentType="application/vnd.openxmlformats-officedocument.presentationml.slide+xml"/>
  <Override PartName="/ppt/slides/slide310.xml" ContentType="application/vnd.openxmlformats-officedocument.presentationml.slide+xml"/>
  <Override PartName="/ppt/slides/slide86.xml" ContentType="application/vnd.openxmlformats-officedocument.presentationml.slide+xml"/>
  <Override PartName="/ppt/embeddings/Microsoft_Equation9.bin" ContentType="application/vnd.openxmlformats-officedocument.oleObject"/>
  <Override PartName="/ppt/embeddings/Microsoft_Equation65.bin" ContentType="application/vnd.openxmlformats-officedocument.oleObject"/>
  <Override PartName="/ppt/slideLayouts/slideLayout18.xml" ContentType="application/vnd.openxmlformats-officedocument.presentationml.slideLayout+xml"/>
  <Override PartName="/ppt/slides/slide103.xml" ContentType="application/vnd.openxmlformats-officedocument.presentationml.slide+xml"/>
  <Override PartName="/ppt/slides/slide259.xml" ContentType="application/vnd.openxmlformats-officedocument.presentationml.slide+xml"/>
  <Override PartName="/ppt/notesSlides/notesSlide11.xml" ContentType="application/vnd.openxmlformats-officedocument.presentationml.notesSlide+xml"/>
  <Override PartName="/ppt/slides/slide71.xml" ContentType="application/vnd.openxmlformats-officedocument.presentationml.slide+xml"/>
  <Override PartName="/ppt/embeddings/Microsoft_Equation93.bin" ContentType="application/vnd.openxmlformats-officedocument.oleObject"/>
  <Override PartName="/ppt/embeddings/Microsoft_Equation27.bin" ContentType="application/vnd.openxmlformats-officedocument.oleObject"/>
  <Override PartName="/ppt/slideLayouts/slideLayout46.xml" ContentType="application/vnd.openxmlformats-officedocument.presentationml.slideLayout+xml"/>
  <Override PartName="/ppt/slides/slide131.xml" ContentType="application/vnd.openxmlformats-officedocument.presentationml.slide+xml"/>
  <Override PartName="/ppt/notesSlides/notesSlide28.xml" ContentType="application/vnd.openxmlformats-officedocument.presentationml.notesSlide+xml"/>
  <Override PartName="/ppt/embeddings/Microsoft_Equation138.bin" ContentType="application/vnd.openxmlformats-officedocument.oleObject"/>
  <Override PartName="/ppt/slides/slide148.xml" ContentType="application/vnd.openxmlformats-officedocument.presentationml.slide+xml"/>
  <Override PartName="/ppt/slides/slide33.xml" ContentType="application/vnd.openxmlformats-officedocument.presentationml.slide+xml"/>
  <Override PartName="/ppt/slides/slide244.xml" ContentType="application/vnd.openxmlformats-officedocument.presentationml.slide+xml"/>
  <Override PartName="/ppt/embeddings/Microsoft_Equation234.bin" ContentType="application/vnd.openxmlformats-officedocument.oleObject"/>
  <Override PartName="/ppt/presentation.xml" ContentType="application/vnd.openxmlformats-officedocument.presentationml.presentation.main+xml"/>
  <Override PartName="/ppt/embeddings/Microsoft_Equation12.bin" ContentType="application/vnd.openxmlformats-officedocument.oleObject"/>
  <Override PartName="/ppt/slideLayouts/slideLayout31.xml" ContentType="application/vnd.openxmlformats-officedocument.presentationml.slideLayout+xml"/>
  <Override PartName="/ppt/slides/slide176.xml" ContentType="application/vnd.openxmlformats-officedocument.presentationml.slide+xml"/>
  <Override PartName="/ppt/slides/slide272.xml" ContentType="application/vnd.openxmlformats-officedocument.presentationml.slide+xml"/>
  <Override PartName="/ppt/slides/slide206.xml" ContentType="application/vnd.openxmlformats-officedocument.presentationml.slide+xml"/>
  <Override PartName="/ppt/embeddings/Microsoft_Equation123.bin" ContentType="application/vnd.openxmlformats-officedocument.oleObject"/>
  <Override PartName="/ppt/slides/slide302.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s/slide289.xml" ContentType="application/vnd.openxmlformats-officedocument.presentationml.slide+xml"/>
  <Override PartName="/ppt/notesSlides/notesSlide41.xml" ContentType="application/vnd.openxmlformats-officedocument.presentationml.notesSlide+xml"/>
  <Override PartName="/ppt/slides/slide319.xml" ContentType="application/vnd.openxmlformats-officedocument.presentationml.slide+xml"/>
  <Override PartName="/ppt/embeddings/Microsoft_Equation57.bin" ContentType="application/vnd.openxmlformats-officedocument.oleObject"/>
  <Override PartName="/ppt/viewProps.xml" ContentType="application/vnd.openxmlformats-officedocument.presentationml.viewProps+xml"/>
  <Override PartName="/ppt/embeddings/Microsoft_Equation151.bin" ContentType="application/vnd.openxmlformats-officedocument.oleObject"/>
  <Override PartName="/ppt/slides/slide161.xml" ContentType="application/vnd.openxmlformats-officedocument.presentationml.slide+xml"/>
  <Override PartName="/ppt/embeddings/Microsoft_Equation168.bin" ContentType="application/vnd.openxmlformats-officedocument.oleObject"/>
  <Override PartName="/ppt/slides/slide63.xml" ContentType="application/vnd.openxmlformats-officedocument.presentationml.slide+xml"/>
  <Override PartName="/ppt/presProps.xml" ContentType="application/vnd.openxmlformats-officedocument.presentationml.presProps+xml"/>
  <Override PartName="/ppt/notesSlides/notesSlide7.xml" ContentType="application/vnd.openxmlformats-officedocument.presentationml.notesSlide+xml"/>
  <Override PartName="/ppt/embeddings/Microsoft_Equation42.bin" ContentType="application/vnd.openxmlformats-officedocument.oleObject"/>
  <Override PartName="/ppt/slides/slide236.xml" ContentType="application/vnd.openxmlformats-officedocument.presentationml.slide+xml"/>
  <Override PartName="/ppt/slides/slide332.xml" ContentType="application/vnd.openxmlformats-officedocument.presentationml.slide+xml"/>
  <Override PartName="/ppt/embeddings/Microsoft_Equation70.bin" ContentType="application/vnd.openxmlformats-officedocument.oleObject"/>
  <Override PartName="/ppt/slideLayouts/slideLayout23.xml" ContentType="application/vnd.openxmlformats-officedocument.presentationml.slideLayout+xml"/>
  <Override PartName="/ppt/embeddings/Microsoft_Equation87.bin" ContentType="application/vnd.openxmlformats-officedocument.oleObject"/>
  <Override PartName="/ppt/embeddings/Microsoft_Equation181.bin" ContentType="application/vnd.openxmlformats-officedocument.oleObject"/>
  <Override PartName="/ppt/slides/slide191.xml" ContentType="application/vnd.openxmlformats-officedocument.presentationml.slide+xml"/>
  <Override PartName="/ppt/slides/slide10.xml" ContentType="application/vnd.openxmlformats-officedocument.presentationml.slide+xml"/>
  <Override PartName="/ppt/embeddings/Microsoft_Equation115.bin" ContentType="application/vnd.openxmlformats-officedocument.oleObject"/>
  <Override PartName="/ppt/slides/slide125.xml" ContentType="application/vnd.openxmlformats-officedocument.presentationml.slide+xml"/>
  <Override PartName="/ppt/slides/slide221.xml" ContentType="application/vnd.openxmlformats-officedocument.presentationml.slide+xml"/>
  <Override PartName="/ppt/embeddings/Microsoft_Equation211.bin" ContentType="application/vnd.openxmlformats-officedocument.oleObject"/>
  <Override PartName="/ppt/embeddings/Microsoft_Equation198.bin" ContentType="application/vnd.openxmlformats-officedocument.oleObject"/>
  <Override PartName="/ppt/slides/slide93.xml" ContentType="application/vnd.openxmlformats-officedocument.presentationml.slide+xml"/>
  <Override PartName="/ppt/slides/slide27.xml" ContentType="application/vnd.openxmlformats-officedocument.presentationml.slide+xml"/>
  <Override PartName="/ppt/embeddings/Microsoft_Equation228.bin" ContentType="application/vnd.openxmlformats-officedocument.oleObject"/>
  <Override PartName="/ppt/slides/slide153.xml" ContentType="application/vnd.openxmlformats-officedocument.presentationml.slide+xml"/>
  <Override PartName="/ppt/slideLayouts/slideLayout6.xml" ContentType="application/vnd.openxmlformats-officedocument.presentationml.slideLayout+xml"/>
  <Override PartName="/ppt/embeddings/Microsoft_Equation100.bin" ContentType="application/vnd.openxmlformats-officedocument.oleObject"/>
  <Override PartName="/ppt/slides/slide55.xml" ContentType="application/vnd.openxmlformats-officedocument.presentationml.slide+xml"/>
  <Override PartName="/ppt/slides/slide266.xml" ContentType="application/vnd.openxmlformats-officedocument.presentationml.slide+xml"/>
  <Override PartName="/ppt/embeddings/Microsoft_Equation256.bin" ContentType="application/vnd.openxmlformats-officedocument.oleObject"/>
  <Override PartName="/ppt/embeddings/Microsoft_Equation34.bin" ContentType="application/vnd.openxmlformats-officedocument.oleObject"/>
  <Override PartName="/ppt/slideLayouts/slideLayout53.xml" ContentType="application/vnd.openxmlformats-officedocument.presentationml.slideLayout+xml"/>
  <Override PartName="/ppt/slides/slide198.xml" ContentType="application/vnd.openxmlformats-officedocument.presentationml.slide+xml"/>
  <Override PartName="/ppt/notesSlides/notesSlide35.xml" ContentType="application/vnd.openxmlformats-officedocument.presentationml.notesSlide+xml"/>
  <Override PartName="/ppt/slides/slide294.xml" ContentType="application/vnd.openxmlformats-officedocument.presentationml.slide+xml"/>
  <Override PartName="/ppt/slides/slide228.xml" ContentType="application/vnd.openxmlformats-officedocument.presentationml.slide+xml"/>
  <Override PartName="/ppt/embeddings/Microsoft_Equation145.bin" ContentType="application/vnd.openxmlformats-officedocument.oleObject"/>
  <Override PartName="/ppt/slides/slide40.xml" ContentType="application/vnd.openxmlformats-officedocument.presentationml.slide+xml"/>
  <Override PartName="/ppt/slides/slide324.xml" ContentType="application/vnd.openxmlformats-officedocument.presentationml.slide+xml"/>
  <Override PartName="/ppt/embeddings/Microsoft_Equation241.bin" ContentType="application/vnd.openxmlformats-officedocument.oleObject"/>
  <Override PartName="/ppt/embeddings/Microsoft_Equation79.bin" ContentType="application/vnd.openxmlformats-officedocument.oleObject"/>
  <Override PartName="/ppt/slides/slide183.xml" ContentType="application/vnd.openxmlformats-officedocument.presentationml.slide+xml"/>
  <Override PartName="/ppt/slides/slide117.xml" ContentType="application/vnd.openxmlformats-officedocument.presentationml.slide+xml"/>
  <Override PartName="/ppt/slides/slide213.xml" ContentType="application/vnd.openxmlformats-officedocument.presentationml.slide+xml"/>
  <Override PartName="/ppt/slides/slide85.xml" ContentType="application/vnd.openxmlformats-officedocument.presentationml.slide+xml"/>
  <Override PartName="/ppt/slides/slide19.xml" ContentType="application/vnd.openxmlformats-officedocument.presentationml.slide+xml"/>
  <Override PartName="/ppt/embeddings/Microsoft_Equation8.bin" ContentType="application/vnd.openxmlformats-officedocument.oleObject"/>
  <Override PartName="/ppt/embeddings/Microsoft_Equation64.bin" ContentType="application/vnd.openxmlformats-officedocument.oleObject"/>
  <Override PartName="/ppt/slideLayouts/slideLayout17.xml" ContentType="application/vnd.openxmlformats-officedocument.presentationml.slideLayout+xml"/>
  <Override PartName="/ppt/slides/slide102.xml" ContentType="application/vnd.openxmlformats-officedocument.presentationml.slide+xml"/>
  <Override PartName="/ppt/slides/slide258.xml" ContentType="application/vnd.openxmlformats-officedocument.presentationml.slide+xml"/>
  <Override PartName="/ppt/embeddings/Microsoft_Equation175.bin" ContentType="application/vnd.openxmlformats-officedocument.oleObject"/>
  <Override PartName="/ppt/slides/slide70.xml" ContentType="application/vnd.openxmlformats-officedocument.presentationml.slide+xml"/>
  <Override PartName="/ppt/embeddings/Microsoft_Equation109.bin" ContentType="application/vnd.openxmlformats-officedocument.oleObject"/>
  <Override PartName="/ppt/embeddings/Microsoft_Equation26.bin" ContentType="application/vnd.openxmlformats-officedocument.oleObject"/>
  <Override PartName="/ppt/embeddings/Microsoft_Equation92.bin" ContentType="application/vnd.openxmlformats-officedocument.oleObject"/>
  <Override PartName="/ppt/slideLayouts/slideLayout45.xml" ContentType="application/vnd.openxmlformats-officedocument.presentationml.slideLayout+xml"/>
  <Override PartName="/ppt/slides/slide130.xml" ContentType="application/vnd.openxmlformats-officedocument.presentationml.slide+xml"/>
  <Override PartName="/ppt/notesSlides/notesSlide27.xml" ContentType="application/vnd.openxmlformats-officedocument.presentationml.notesSlide+xml"/>
  <Override PartName="/ppt/embeddings/Microsoft_Equation137.bin" ContentType="application/vnd.openxmlformats-officedocument.oleObject"/>
  <Override PartName="/ppt/slides/slide147.xml" ContentType="application/vnd.openxmlformats-officedocument.presentationml.slide+xml"/>
  <Override PartName="/ppt/slides/slide32.xml" ContentType="application/vnd.openxmlformats-officedocument.presentationml.slide+xml"/>
  <Override PartName="/ppt/slides/slide243.xml" ContentType="application/vnd.openxmlformats-officedocument.presentationml.slide+xml"/>
  <Override PartName="/ppt/embeddings/Microsoft_Equation233.bin" ContentType="application/vnd.openxmlformats-officedocument.oleObject"/>
  <Override PartName="/ppt/slides/slide49.xml" ContentType="application/vnd.openxmlformats-officedocument.presentationml.slide+xml"/>
  <Override PartName="/ppt/embeddings/Microsoft_Equation11.bin" ContentType="application/vnd.openxmlformats-officedocument.oleObject"/>
  <Override PartName="/ppt/slideLayouts/slideLayout30.xml" ContentType="application/vnd.openxmlformats-officedocument.presentationml.slideLayout+xml"/>
  <Override PartName="/ppt/slides/slide175.xml" ContentType="application/vnd.openxmlformats-officedocument.presentationml.slide+xml"/>
  <Override PartName="/ppt/slides/slide109.xml" ContentType="application/vnd.openxmlformats-officedocument.presentationml.slide+xml"/>
  <Override PartName="/ppt/slides/slide271.xml" ContentType="application/vnd.openxmlformats-officedocument.presentationml.slide+xml"/>
  <Override PartName="/ppt/slides/slide205.xml" ContentType="application/vnd.openxmlformats-officedocument.presentationml.slide+xml"/>
  <Override PartName="/ppt/embeddings/Microsoft_Equation122.bin" ContentType="application/vnd.openxmlformats-officedocument.oleObject"/>
  <Override PartName="/ppt/slides/slide301.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s/slide288.xml" ContentType="application/vnd.openxmlformats-officedocument.presentationml.slide+xml"/>
  <Override PartName="/ppt/notesSlides/notesSlide40.xml" ContentType="application/vnd.openxmlformats-officedocument.presentationml.notesSlide+xml"/>
  <Override PartName="/ppt/slides/slide318.xml" ContentType="application/vnd.openxmlformats-officedocument.presentationml.slide+xml"/>
  <Override PartName="/ppt/embeddings/Microsoft_Equation56.bin" ContentType="application/vnd.openxmlformats-officedocument.oleObject"/>
  <Override PartName="/ppt/slides/slide160.xml" ContentType="application/vnd.openxmlformats-officedocument.presentationml.slide+xml"/>
  <Override PartName="/ppt/embeddings/Microsoft_Equation167.bin" ContentType="application/vnd.openxmlformats-officedocument.oleObject"/>
  <Override PartName="/ppt/slides/slide62.xml" ContentType="application/vnd.openxmlformats-officedocument.presentationml.slide+xml"/>
  <Override PartName="/ppt/notesSlides/notesSlide19.xml" ContentType="application/vnd.openxmlformats-officedocument.presentationml.notesSlide+xml"/>
  <Override PartName="/ppt/notesSlides/notesSlide6.xml" ContentType="application/vnd.openxmlformats-officedocument.presentationml.notesSlide+xml"/>
  <Override PartName="/ppt/embeddings/Microsoft_Equation41.bin" ContentType="application/vnd.openxmlformats-officedocument.oleObject"/>
  <Override PartName="/ppt/slideLayouts/slideLayout60.xml" ContentType="application/vnd.openxmlformats-officedocument.presentationml.slideLayout+xml"/>
  <Override PartName="/ppt/slides/slide139.xml" ContentType="application/vnd.openxmlformats-officedocument.presentationml.slide+xml"/>
  <Override PartName="/ppt/slides/slide235.xml" ContentType="application/vnd.openxmlformats-officedocument.presentationml.slide+xml"/>
  <Override PartName="/ppt/slides/slide331.xml" ContentType="application/vnd.openxmlformats-officedocument.presentationml.slide+xml"/>
  <Override PartName="/ppt/slideLayouts/slideLayout22.xml" ContentType="application/vnd.openxmlformats-officedocument.presentationml.slideLayout+xml"/>
  <Override PartName="/ppt/embeddings/Microsoft_Equation86.bin" ContentType="application/vnd.openxmlformats-officedocument.oleObject"/>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0" r:id="rId1"/>
    <p:sldMasterId id="2147483765" r:id="rId2"/>
    <p:sldMasterId id="2147483782" r:id="rId3"/>
    <p:sldMasterId id="2147483799" r:id="rId4"/>
  </p:sldMasterIdLst>
  <p:notesMasterIdLst>
    <p:notesMasterId r:id="rId340"/>
  </p:notesMasterIdLst>
  <p:handoutMasterIdLst>
    <p:handoutMasterId r:id="rId341"/>
  </p:handoutMasterIdLst>
  <p:sldIdLst>
    <p:sldId id="256" r:id="rId5"/>
    <p:sldId id="257" r:id="rId6"/>
    <p:sldId id="259" r:id="rId7"/>
    <p:sldId id="258" r:id="rId8"/>
    <p:sldId id="260" r:id="rId9"/>
    <p:sldId id="261" r:id="rId10"/>
    <p:sldId id="262" r:id="rId11"/>
    <p:sldId id="266" r:id="rId12"/>
    <p:sldId id="271" r:id="rId13"/>
    <p:sldId id="272" r:id="rId14"/>
    <p:sldId id="273" r:id="rId15"/>
    <p:sldId id="263" r:id="rId16"/>
    <p:sldId id="274" r:id="rId17"/>
    <p:sldId id="264" r:id="rId18"/>
    <p:sldId id="267" r:id="rId19"/>
    <p:sldId id="268" r:id="rId20"/>
    <p:sldId id="269" r:id="rId21"/>
    <p:sldId id="275"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76" r:id="rId40"/>
    <p:sldId id="335" r:id="rId41"/>
    <p:sldId id="337" r:id="rId42"/>
    <p:sldId id="338" r:id="rId43"/>
    <p:sldId id="339" r:id="rId44"/>
    <p:sldId id="341" r:id="rId45"/>
    <p:sldId id="342" r:id="rId46"/>
    <p:sldId id="345" r:id="rId47"/>
    <p:sldId id="346" r:id="rId48"/>
    <p:sldId id="347" r:id="rId49"/>
    <p:sldId id="336"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6" r:id="rId71"/>
    <p:sldId id="317" r:id="rId72"/>
    <p:sldId id="318" r:id="rId73"/>
    <p:sldId id="319" r:id="rId74"/>
    <p:sldId id="321" r:id="rId75"/>
    <p:sldId id="348" r:id="rId76"/>
    <p:sldId id="320" r:id="rId77"/>
    <p:sldId id="322" r:id="rId78"/>
    <p:sldId id="323" r:id="rId79"/>
    <p:sldId id="324" r:id="rId80"/>
    <p:sldId id="364" r:id="rId81"/>
    <p:sldId id="388" r:id="rId82"/>
    <p:sldId id="387" r:id="rId83"/>
    <p:sldId id="365" r:id="rId84"/>
    <p:sldId id="389" r:id="rId85"/>
    <p:sldId id="366" r:id="rId86"/>
    <p:sldId id="390" r:id="rId87"/>
    <p:sldId id="391" r:id="rId88"/>
    <p:sldId id="367" r:id="rId89"/>
    <p:sldId id="392" r:id="rId90"/>
    <p:sldId id="393" r:id="rId91"/>
    <p:sldId id="398" r:id="rId92"/>
    <p:sldId id="394" r:id="rId93"/>
    <p:sldId id="395" r:id="rId94"/>
    <p:sldId id="396" r:id="rId95"/>
    <p:sldId id="397" r:id="rId96"/>
    <p:sldId id="371" r:id="rId97"/>
    <p:sldId id="372" r:id="rId98"/>
    <p:sldId id="399" r:id="rId99"/>
    <p:sldId id="400" r:id="rId100"/>
    <p:sldId id="373" r:id="rId101"/>
    <p:sldId id="374" r:id="rId102"/>
    <p:sldId id="325" r:id="rId103"/>
    <p:sldId id="326" r:id="rId104"/>
    <p:sldId id="327" r:id="rId105"/>
    <p:sldId id="328" r:id="rId106"/>
    <p:sldId id="405" r:id="rId107"/>
    <p:sldId id="406" r:id="rId108"/>
    <p:sldId id="407" r:id="rId109"/>
    <p:sldId id="408" r:id="rId110"/>
    <p:sldId id="409" r:id="rId111"/>
    <p:sldId id="410" r:id="rId112"/>
    <p:sldId id="411" r:id="rId113"/>
    <p:sldId id="412" r:id="rId114"/>
    <p:sldId id="413" r:id="rId115"/>
    <p:sldId id="414" r:id="rId116"/>
    <p:sldId id="415" r:id="rId117"/>
    <p:sldId id="416" r:id="rId118"/>
    <p:sldId id="417" r:id="rId119"/>
    <p:sldId id="375" r:id="rId120"/>
    <p:sldId id="376" r:id="rId121"/>
    <p:sldId id="377" r:id="rId122"/>
    <p:sldId id="378" r:id="rId123"/>
    <p:sldId id="379" r:id="rId124"/>
    <p:sldId id="385" r:id="rId125"/>
    <p:sldId id="380" r:id="rId126"/>
    <p:sldId id="381" r:id="rId127"/>
    <p:sldId id="383" r:id="rId128"/>
    <p:sldId id="382" r:id="rId129"/>
    <p:sldId id="384" r:id="rId130"/>
    <p:sldId id="403" r:id="rId131"/>
    <p:sldId id="402" r:id="rId132"/>
    <p:sldId id="401" r:id="rId133"/>
    <p:sldId id="404" r:id="rId134"/>
    <p:sldId id="418" r:id="rId135"/>
    <p:sldId id="422" r:id="rId136"/>
    <p:sldId id="423" r:id="rId137"/>
    <p:sldId id="421" r:id="rId138"/>
    <p:sldId id="426" r:id="rId139"/>
    <p:sldId id="427" r:id="rId140"/>
    <p:sldId id="428" r:id="rId141"/>
    <p:sldId id="425" r:id="rId142"/>
    <p:sldId id="420" r:id="rId143"/>
    <p:sldId id="419" r:id="rId144"/>
    <p:sldId id="430" r:id="rId145"/>
    <p:sldId id="429" r:id="rId146"/>
    <p:sldId id="431" r:id="rId147"/>
    <p:sldId id="432" r:id="rId148"/>
    <p:sldId id="433" r:id="rId149"/>
    <p:sldId id="434" r:id="rId150"/>
    <p:sldId id="435" r:id="rId151"/>
    <p:sldId id="436" r:id="rId152"/>
    <p:sldId id="437" r:id="rId153"/>
    <p:sldId id="438" r:id="rId154"/>
    <p:sldId id="440" r:id="rId155"/>
    <p:sldId id="439" r:id="rId156"/>
    <p:sldId id="447" r:id="rId157"/>
    <p:sldId id="448" r:id="rId158"/>
    <p:sldId id="441" r:id="rId159"/>
    <p:sldId id="449" r:id="rId160"/>
    <p:sldId id="442" r:id="rId161"/>
    <p:sldId id="443" r:id="rId162"/>
    <p:sldId id="471" r:id="rId163"/>
    <p:sldId id="472" r:id="rId164"/>
    <p:sldId id="444" r:id="rId165"/>
    <p:sldId id="446" r:id="rId166"/>
    <p:sldId id="474" r:id="rId167"/>
    <p:sldId id="475" r:id="rId168"/>
    <p:sldId id="450" r:id="rId169"/>
    <p:sldId id="473" r:id="rId170"/>
    <p:sldId id="451" r:id="rId171"/>
    <p:sldId id="454" r:id="rId172"/>
    <p:sldId id="476" r:id="rId173"/>
    <p:sldId id="455" r:id="rId174"/>
    <p:sldId id="456" r:id="rId175"/>
    <p:sldId id="481" r:id="rId176"/>
    <p:sldId id="529" r:id="rId177"/>
    <p:sldId id="477" r:id="rId178"/>
    <p:sldId id="482" r:id="rId179"/>
    <p:sldId id="483" r:id="rId180"/>
    <p:sldId id="484" r:id="rId181"/>
    <p:sldId id="485" r:id="rId182"/>
    <p:sldId id="509" r:id="rId183"/>
    <p:sldId id="486" r:id="rId184"/>
    <p:sldId id="510" r:id="rId185"/>
    <p:sldId id="511" r:id="rId186"/>
    <p:sldId id="512" r:id="rId187"/>
    <p:sldId id="513" r:id="rId188"/>
    <p:sldId id="514" r:id="rId189"/>
    <p:sldId id="515" r:id="rId190"/>
    <p:sldId id="517" r:id="rId191"/>
    <p:sldId id="518" r:id="rId192"/>
    <p:sldId id="519" r:id="rId193"/>
    <p:sldId id="520" r:id="rId194"/>
    <p:sldId id="521" r:id="rId195"/>
    <p:sldId id="522" r:id="rId196"/>
    <p:sldId id="523" r:id="rId197"/>
    <p:sldId id="524" r:id="rId198"/>
    <p:sldId id="525" r:id="rId199"/>
    <p:sldId id="502" r:id="rId200"/>
    <p:sldId id="503" r:id="rId201"/>
    <p:sldId id="504" r:id="rId202"/>
    <p:sldId id="505" r:id="rId203"/>
    <p:sldId id="526" r:id="rId204"/>
    <p:sldId id="527" r:id="rId205"/>
    <p:sldId id="528" r:id="rId206"/>
    <p:sldId id="469" r:id="rId207"/>
    <p:sldId id="530" r:id="rId208"/>
    <p:sldId id="531" r:id="rId209"/>
    <p:sldId id="533" r:id="rId210"/>
    <p:sldId id="535" r:id="rId211"/>
    <p:sldId id="534" r:id="rId212"/>
    <p:sldId id="537" r:id="rId213"/>
    <p:sldId id="538" r:id="rId214"/>
    <p:sldId id="542" r:id="rId215"/>
    <p:sldId id="544" r:id="rId216"/>
    <p:sldId id="543" r:id="rId217"/>
    <p:sldId id="539" r:id="rId218"/>
    <p:sldId id="536" r:id="rId219"/>
    <p:sldId id="545" r:id="rId220"/>
    <p:sldId id="546" r:id="rId221"/>
    <p:sldId id="547" r:id="rId222"/>
    <p:sldId id="548" r:id="rId223"/>
    <p:sldId id="549" r:id="rId224"/>
    <p:sldId id="551" r:id="rId225"/>
    <p:sldId id="570" r:id="rId226"/>
    <p:sldId id="571" r:id="rId227"/>
    <p:sldId id="552" r:id="rId228"/>
    <p:sldId id="553" r:id="rId229"/>
    <p:sldId id="550" r:id="rId230"/>
    <p:sldId id="572" r:id="rId231"/>
    <p:sldId id="573" r:id="rId232"/>
    <p:sldId id="574" r:id="rId233"/>
    <p:sldId id="575" r:id="rId234"/>
    <p:sldId id="576" r:id="rId235"/>
    <p:sldId id="577" r:id="rId236"/>
    <p:sldId id="578" r:id="rId237"/>
    <p:sldId id="579" r:id="rId238"/>
    <p:sldId id="580" r:id="rId239"/>
    <p:sldId id="581" r:id="rId240"/>
    <p:sldId id="582" r:id="rId241"/>
    <p:sldId id="583" r:id="rId242"/>
    <p:sldId id="584" r:id="rId243"/>
    <p:sldId id="585" r:id="rId244"/>
    <p:sldId id="586" r:id="rId245"/>
    <p:sldId id="587" r:id="rId246"/>
    <p:sldId id="588" r:id="rId247"/>
    <p:sldId id="589" r:id="rId248"/>
    <p:sldId id="590" r:id="rId249"/>
    <p:sldId id="591" r:id="rId250"/>
    <p:sldId id="592" r:id="rId251"/>
    <p:sldId id="593" r:id="rId252"/>
    <p:sldId id="594" r:id="rId253"/>
    <p:sldId id="595" r:id="rId254"/>
    <p:sldId id="554" r:id="rId255"/>
    <p:sldId id="555" r:id="rId256"/>
    <p:sldId id="556" r:id="rId257"/>
    <p:sldId id="558" r:id="rId258"/>
    <p:sldId id="565" r:id="rId259"/>
    <p:sldId id="562" r:id="rId260"/>
    <p:sldId id="561" r:id="rId261"/>
    <p:sldId id="559" r:id="rId262"/>
    <p:sldId id="560" r:id="rId263"/>
    <p:sldId id="564" r:id="rId264"/>
    <p:sldId id="563" r:id="rId265"/>
    <p:sldId id="566" r:id="rId266"/>
    <p:sldId id="568" r:id="rId267"/>
    <p:sldId id="597" r:id="rId268"/>
    <p:sldId id="599" r:id="rId269"/>
    <p:sldId id="600" r:id="rId270"/>
    <p:sldId id="601" r:id="rId271"/>
    <p:sldId id="602" r:id="rId272"/>
    <p:sldId id="604" r:id="rId273"/>
    <p:sldId id="605" r:id="rId274"/>
    <p:sldId id="606" r:id="rId275"/>
    <p:sldId id="607" r:id="rId276"/>
    <p:sldId id="608" r:id="rId277"/>
    <p:sldId id="609" r:id="rId278"/>
    <p:sldId id="610" r:id="rId279"/>
    <p:sldId id="596" r:id="rId280"/>
    <p:sldId id="611" r:id="rId281"/>
    <p:sldId id="612" r:id="rId282"/>
    <p:sldId id="613" r:id="rId283"/>
    <p:sldId id="614" r:id="rId284"/>
    <p:sldId id="615" r:id="rId285"/>
    <p:sldId id="616" r:id="rId286"/>
    <p:sldId id="603" r:id="rId287"/>
    <p:sldId id="618" r:id="rId288"/>
    <p:sldId id="619" r:id="rId289"/>
    <p:sldId id="620" r:id="rId290"/>
    <p:sldId id="617" r:id="rId291"/>
    <p:sldId id="621" r:id="rId292"/>
    <p:sldId id="622" r:id="rId293"/>
    <p:sldId id="623" r:id="rId294"/>
    <p:sldId id="624" r:id="rId295"/>
    <p:sldId id="625" r:id="rId296"/>
    <p:sldId id="627" r:id="rId297"/>
    <p:sldId id="628" r:id="rId298"/>
    <p:sldId id="629" r:id="rId299"/>
    <p:sldId id="630" r:id="rId300"/>
    <p:sldId id="631" r:id="rId301"/>
    <p:sldId id="633" r:id="rId302"/>
    <p:sldId id="635" r:id="rId303"/>
    <p:sldId id="634" r:id="rId304"/>
    <p:sldId id="632" r:id="rId305"/>
    <p:sldId id="636" r:id="rId306"/>
    <p:sldId id="637" r:id="rId307"/>
    <p:sldId id="638" r:id="rId308"/>
    <p:sldId id="640" r:id="rId309"/>
    <p:sldId id="641" r:id="rId310"/>
    <p:sldId id="642" r:id="rId311"/>
    <p:sldId id="639" r:id="rId312"/>
    <p:sldId id="648" r:id="rId313"/>
    <p:sldId id="643" r:id="rId314"/>
    <p:sldId id="644" r:id="rId315"/>
    <p:sldId id="645" r:id="rId316"/>
    <p:sldId id="647" r:id="rId317"/>
    <p:sldId id="646" r:id="rId318"/>
    <p:sldId id="649" r:id="rId319"/>
    <p:sldId id="650" r:id="rId320"/>
    <p:sldId id="651" r:id="rId321"/>
    <p:sldId id="653" r:id="rId322"/>
    <p:sldId id="654" r:id="rId323"/>
    <p:sldId id="655" r:id="rId324"/>
    <p:sldId id="660" r:id="rId325"/>
    <p:sldId id="661" r:id="rId326"/>
    <p:sldId id="662" r:id="rId327"/>
    <p:sldId id="663" r:id="rId328"/>
    <p:sldId id="657" r:id="rId329"/>
    <p:sldId id="664" r:id="rId330"/>
    <p:sldId id="656" r:id="rId331"/>
    <p:sldId id="658" r:id="rId332"/>
    <p:sldId id="659" r:id="rId333"/>
    <p:sldId id="665" r:id="rId334"/>
    <p:sldId id="668" r:id="rId335"/>
    <p:sldId id="666" r:id="rId336"/>
    <p:sldId id="669" r:id="rId337"/>
    <p:sldId id="670" r:id="rId338"/>
    <p:sldId id="667" r:id="rId3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777D"/>
    <a:srgbClr val="4FE22E"/>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40" autoAdjust="0"/>
    <p:restoredTop sz="94672" autoAdjust="0"/>
  </p:normalViewPr>
  <p:slideViewPr>
    <p:cSldViewPr snapToGrid="0" snapToObjects="1">
      <p:cViewPr varScale="1">
        <p:scale>
          <a:sx n="87" d="100"/>
          <a:sy n="87" d="100"/>
        </p:scale>
        <p:origin x="-96" y="-208"/>
      </p:cViewPr>
      <p:guideLst>
        <p:guide orient="horz" pos="2160"/>
        <p:guide pos="2880"/>
      </p:guideLst>
    </p:cSldViewPr>
  </p:slideViewPr>
  <p:outlineViewPr>
    <p:cViewPr>
      <p:scale>
        <a:sx n="33" d="100"/>
        <a:sy n="33" d="100"/>
      </p:scale>
      <p:origin x="0" y="39088"/>
    </p:cViewPr>
  </p:outlineViewPr>
  <p:notesTextViewPr>
    <p:cViewPr>
      <p:scale>
        <a:sx n="100" d="100"/>
        <a:sy n="100" d="100"/>
      </p:scale>
      <p:origin x="0" y="0"/>
    </p:cViewPr>
  </p:notesTextViewPr>
  <p:sorterViewPr>
    <p:cViewPr>
      <p:scale>
        <a:sx n="66" d="100"/>
        <a:sy n="66" d="100"/>
      </p:scale>
      <p:origin x="0" y="6872"/>
    </p:cViewPr>
  </p:sorterViewPr>
  <p:gridSpacing cx="73736200" cy="73736200"/>
</p:viewPr>
</file>

<file path=ppt/_rels/presentation.xml.rels><?xml version="1.0" encoding="UTF-8" standalone="yes"?>
<Relationships xmlns="http://schemas.openxmlformats.org/package/2006/relationships"><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345" Type="http://schemas.openxmlformats.org/officeDocument/2006/relationships/theme" Target="theme/theme1.xml"/><Relationship Id="rId346" Type="http://schemas.openxmlformats.org/officeDocument/2006/relationships/tableStyles" Target="tableStyles.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260" Type="http://schemas.openxmlformats.org/officeDocument/2006/relationships/slide" Target="slides/slide256.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61" Type="http://schemas.openxmlformats.org/officeDocument/2006/relationships/slide" Target="slides/slide257.xml"/><Relationship Id="rId262" Type="http://schemas.openxmlformats.org/officeDocument/2006/relationships/slide" Target="slides/slide258.xml"/><Relationship Id="rId263" Type="http://schemas.openxmlformats.org/officeDocument/2006/relationships/slide" Target="slides/slide259.xml"/><Relationship Id="rId264" Type="http://schemas.openxmlformats.org/officeDocument/2006/relationships/slide" Target="slides/slide260.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200" Type="http://schemas.openxmlformats.org/officeDocument/2006/relationships/slide" Target="slides/slide196.xml"/><Relationship Id="rId201" Type="http://schemas.openxmlformats.org/officeDocument/2006/relationships/slide" Target="slides/slide197.xml"/><Relationship Id="rId202" Type="http://schemas.openxmlformats.org/officeDocument/2006/relationships/slide" Target="slides/slide198.xml"/><Relationship Id="rId203" Type="http://schemas.openxmlformats.org/officeDocument/2006/relationships/slide" Target="slides/slide199.xml"/><Relationship Id="rId204" Type="http://schemas.openxmlformats.org/officeDocument/2006/relationships/slide" Target="slides/slide200.xml"/><Relationship Id="rId205" Type="http://schemas.openxmlformats.org/officeDocument/2006/relationships/slide" Target="slides/slide201.xml"/><Relationship Id="rId206" Type="http://schemas.openxmlformats.org/officeDocument/2006/relationships/slide" Target="slides/slide202.xml"/><Relationship Id="rId207" Type="http://schemas.openxmlformats.org/officeDocument/2006/relationships/slide" Target="slides/slide203.xml"/><Relationship Id="rId208" Type="http://schemas.openxmlformats.org/officeDocument/2006/relationships/slide" Target="slides/slide204.xml"/><Relationship Id="rId209" Type="http://schemas.openxmlformats.org/officeDocument/2006/relationships/slide" Target="slides/slide205.xml"/><Relationship Id="rId265" Type="http://schemas.openxmlformats.org/officeDocument/2006/relationships/slide" Target="slides/slide261.xml"/><Relationship Id="rId266" Type="http://schemas.openxmlformats.org/officeDocument/2006/relationships/slide" Target="slides/slide262.xml"/><Relationship Id="rId267" Type="http://schemas.openxmlformats.org/officeDocument/2006/relationships/slide" Target="slides/slide263.xml"/><Relationship Id="rId268" Type="http://schemas.openxmlformats.org/officeDocument/2006/relationships/slide" Target="slides/slide264.xml"/><Relationship Id="rId269" Type="http://schemas.openxmlformats.org/officeDocument/2006/relationships/slide" Target="slides/slide26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80" Type="http://schemas.openxmlformats.org/officeDocument/2006/relationships/slide" Target="slides/slide176.xml"/><Relationship Id="rId181" Type="http://schemas.openxmlformats.org/officeDocument/2006/relationships/slide" Target="slides/slide177.xml"/><Relationship Id="rId182" Type="http://schemas.openxmlformats.org/officeDocument/2006/relationships/slide" Target="slides/slide178.xml"/><Relationship Id="rId183" Type="http://schemas.openxmlformats.org/officeDocument/2006/relationships/slide" Target="slides/slide179.xml"/><Relationship Id="rId184" Type="http://schemas.openxmlformats.org/officeDocument/2006/relationships/slide" Target="slides/slide180.xml"/><Relationship Id="rId185" Type="http://schemas.openxmlformats.org/officeDocument/2006/relationships/slide" Target="slides/slide181.xml"/><Relationship Id="rId186" Type="http://schemas.openxmlformats.org/officeDocument/2006/relationships/slide" Target="slides/slide182.xml"/><Relationship Id="rId187" Type="http://schemas.openxmlformats.org/officeDocument/2006/relationships/slide" Target="slides/slide183.xml"/><Relationship Id="rId188" Type="http://schemas.openxmlformats.org/officeDocument/2006/relationships/slide" Target="slides/slide184.xml"/><Relationship Id="rId189" Type="http://schemas.openxmlformats.org/officeDocument/2006/relationships/slide" Target="slides/slide185.xml"/><Relationship Id="rId270" Type="http://schemas.openxmlformats.org/officeDocument/2006/relationships/slide" Target="slides/slide266.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271" Type="http://schemas.openxmlformats.org/officeDocument/2006/relationships/slide" Target="slides/slide267.xml"/><Relationship Id="rId272" Type="http://schemas.openxmlformats.org/officeDocument/2006/relationships/slide" Target="slides/slide268.xml"/><Relationship Id="rId273" Type="http://schemas.openxmlformats.org/officeDocument/2006/relationships/slide" Target="slides/slide269.xml"/><Relationship Id="rId274" Type="http://schemas.openxmlformats.org/officeDocument/2006/relationships/slide" Target="slides/slide270.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210" Type="http://schemas.openxmlformats.org/officeDocument/2006/relationships/slide" Target="slides/slide206.xml"/><Relationship Id="rId211" Type="http://schemas.openxmlformats.org/officeDocument/2006/relationships/slide" Target="slides/slide207.xml"/><Relationship Id="rId212" Type="http://schemas.openxmlformats.org/officeDocument/2006/relationships/slide" Target="slides/slide208.xml"/><Relationship Id="rId213" Type="http://schemas.openxmlformats.org/officeDocument/2006/relationships/slide" Target="slides/slide209.xml"/><Relationship Id="rId214" Type="http://schemas.openxmlformats.org/officeDocument/2006/relationships/slide" Target="slides/slide210.xml"/><Relationship Id="rId215" Type="http://schemas.openxmlformats.org/officeDocument/2006/relationships/slide" Target="slides/slide211.xml"/><Relationship Id="rId216" Type="http://schemas.openxmlformats.org/officeDocument/2006/relationships/slide" Target="slides/slide212.xml"/><Relationship Id="rId217" Type="http://schemas.openxmlformats.org/officeDocument/2006/relationships/slide" Target="slides/slide213.xml"/><Relationship Id="rId218" Type="http://schemas.openxmlformats.org/officeDocument/2006/relationships/slide" Target="slides/slide214.xml"/><Relationship Id="rId219" Type="http://schemas.openxmlformats.org/officeDocument/2006/relationships/slide" Target="slides/slide215.xml"/><Relationship Id="rId275" Type="http://schemas.openxmlformats.org/officeDocument/2006/relationships/slide" Target="slides/slide271.xml"/><Relationship Id="rId276" Type="http://schemas.openxmlformats.org/officeDocument/2006/relationships/slide" Target="slides/slide272.xml"/><Relationship Id="rId277" Type="http://schemas.openxmlformats.org/officeDocument/2006/relationships/slide" Target="slides/slide273.xml"/><Relationship Id="rId278" Type="http://schemas.openxmlformats.org/officeDocument/2006/relationships/slide" Target="slides/slide274.xml"/><Relationship Id="rId279" Type="http://schemas.openxmlformats.org/officeDocument/2006/relationships/slide" Target="slides/slide275.xml"/><Relationship Id="rId300" Type="http://schemas.openxmlformats.org/officeDocument/2006/relationships/slide" Target="slides/slide296.xml"/><Relationship Id="rId301" Type="http://schemas.openxmlformats.org/officeDocument/2006/relationships/slide" Target="slides/slide297.xml"/><Relationship Id="rId302" Type="http://schemas.openxmlformats.org/officeDocument/2006/relationships/slide" Target="slides/slide298.xml"/><Relationship Id="rId303" Type="http://schemas.openxmlformats.org/officeDocument/2006/relationships/slide" Target="slides/slide299.xml"/><Relationship Id="rId304" Type="http://schemas.openxmlformats.org/officeDocument/2006/relationships/slide" Target="slides/slide300.xml"/><Relationship Id="rId305" Type="http://schemas.openxmlformats.org/officeDocument/2006/relationships/slide" Target="slides/slide301.xml"/><Relationship Id="rId306" Type="http://schemas.openxmlformats.org/officeDocument/2006/relationships/slide" Target="slides/slide302.xml"/><Relationship Id="rId307" Type="http://schemas.openxmlformats.org/officeDocument/2006/relationships/slide" Target="slides/slide303.xml"/><Relationship Id="rId308" Type="http://schemas.openxmlformats.org/officeDocument/2006/relationships/slide" Target="slides/slide304.xml"/><Relationship Id="rId309" Type="http://schemas.openxmlformats.org/officeDocument/2006/relationships/slide" Target="slides/slide30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90" Type="http://schemas.openxmlformats.org/officeDocument/2006/relationships/slide" Target="slides/slide186.xml"/><Relationship Id="rId191" Type="http://schemas.openxmlformats.org/officeDocument/2006/relationships/slide" Target="slides/slide187.xml"/><Relationship Id="rId192" Type="http://schemas.openxmlformats.org/officeDocument/2006/relationships/slide" Target="slides/slide188.xml"/><Relationship Id="rId193" Type="http://schemas.openxmlformats.org/officeDocument/2006/relationships/slide" Target="slides/slide189.xml"/><Relationship Id="rId194" Type="http://schemas.openxmlformats.org/officeDocument/2006/relationships/slide" Target="slides/slide190.xml"/><Relationship Id="rId195" Type="http://schemas.openxmlformats.org/officeDocument/2006/relationships/slide" Target="slides/slide191.xml"/><Relationship Id="rId196" Type="http://schemas.openxmlformats.org/officeDocument/2006/relationships/slide" Target="slides/slide192.xml"/><Relationship Id="rId197" Type="http://schemas.openxmlformats.org/officeDocument/2006/relationships/slide" Target="slides/slide193.xml"/><Relationship Id="rId198" Type="http://schemas.openxmlformats.org/officeDocument/2006/relationships/slide" Target="slides/slide194.xml"/><Relationship Id="rId199" Type="http://schemas.openxmlformats.org/officeDocument/2006/relationships/slide" Target="slides/slide195.xml"/><Relationship Id="rId280" Type="http://schemas.openxmlformats.org/officeDocument/2006/relationships/slide" Target="slides/slide276.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81" Type="http://schemas.openxmlformats.org/officeDocument/2006/relationships/slide" Target="slides/slide277.xml"/><Relationship Id="rId282" Type="http://schemas.openxmlformats.org/officeDocument/2006/relationships/slide" Target="slides/slide278.xml"/><Relationship Id="rId283" Type="http://schemas.openxmlformats.org/officeDocument/2006/relationships/slide" Target="slides/slide279.xml"/><Relationship Id="rId284" Type="http://schemas.openxmlformats.org/officeDocument/2006/relationships/slide" Target="slides/slide280.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220" Type="http://schemas.openxmlformats.org/officeDocument/2006/relationships/slide" Target="slides/slide216.xml"/><Relationship Id="rId221" Type="http://schemas.openxmlformats.org/officeDocument/2006/relationships/slide" Target="slides/slide217.xml"/><Relationship Id="rId222" Type="http://schemas.openxmlformats.org/officeDocument/2006/relationships/slide" Target="slides/slide218.xml"/><Relationship Id="rId223" Type="http://schemas.openxmlformats.org/officeDocument/2006/relationships/slide" Target="slides/slide219.xml"/><Relationship Id="rId224" Type="http://schemas.openxmlformats.org/officeDocument/2006/relationships/slide" Target="slides/slide220.xml"/><Relationship Id="rId225" Type="http://schemas.openxmlformats.org/officeDocument/2006/relationships/slide" Target="slides/slide221.xml"/><Relationship Id="rId226" Type="http://schemas.openxmlformats.org/officeDocument/2006/relationships/slide" Target="slides/slide222.xml"/><Relationship Id="rId227" Type="http://schemas.openxmlformats.org/officeDocument/2006/relationships/slide" Target="slides/slide223.xml"/><Relationship Id="rId228" Type="http://schemas.openxmlformats.org/officeDocument/2006/relationships/slide" Target="slides/slide224.xml"/><Relationship Id="rId229" Type="http://schemas.openxmlformats.org/officeDocument/2006/relationships/slide" Target="slides/slide225.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285" Type="http://schemas.openxmlformats.org/officeDocument/2006/relationships/slide" Target="slides/slide281.xml"/><Relationship Id="rId286" Type="http://schemas.openxmlformats.org/officeDocument/2006/relationships/slide" Target="slides/slide282.xml"/><Relationship Id="rId287" Type="http://schemas.openxmlformats.org/officeDocument/2006/relationships/slide" Target="slides/slide283.xml"/><Relationship Id="rId288" Type="http://schemas.openxmlformats.org/officeDocument/2006/relationships/slide" Target="slides/slide284.xml"/><Relationship Id="rId289" Type="http://schemas.openxmlformats.org/officeDocument/2006/relationships/slide" Target="slides/slide285.xml"/><Relationship Id="rId310" Type="http://schemas.openxmlformats.org/officeDocument/2006/relationships/slide" Target="slides/slide306.xml"/><Relationship Id="rId311" Type="http://schemas.openxmlformats.org/officeDocument/2006/relationships/slide" Target="slides/slide307.xml"/><Relationship Id="rId312" Type="http://schemas.openxmlformats.org/officeDocument/2006/relationships/slide" Target="slides/slide308.xml"/><Relationship Id="rId313" Type="http://schemas.openxmlformats.org/officeDocument/2006/relationships/slide" Target="slides/slide309.xml"/><Relationship Id="rId314" Type="http://schemas.openxmlformats.org/officeDocument/2006/relationships/slide" Target="slides/slide310.xml"/><Relationship Id="rId315" Type="http://schemas.openxmlformats.org/officeDocument/2006/relationships/slide" Target="slides/slide311.xml"/><Relationship Id="rId316" Type="http://schemas.openxmlformats.org/officeDocument/2006/relationships/slide" Target="slides/slide312.xml"/><Relationship Id="rId317" Type="http://schemas.openxmlformats.org/officeDocument/2006/relationships/slide" Target="slides/slide313.xml"/><Relationship Id="rId318" Type="http://schemas.openxmlformats.org/officeDocument/2006/relationships/slide" Target="slides/slide314.xml"/><Relationship Id="rId319" Type="http://schemas.openxmlformats.org/officeDocument/2006/relationships/slide" Target="slides/slide315.xml"/><Relationship Id="rId290" Type="http://schemas.openxmlformats.org/officeDocument/2006/relationships/slide" Target="slides/slide286.xml"/><Relationship Id="rId291" Type="http://schemas.openxmlformats.org/officeDocument/2006/relationships/slide" Target="slides/slide287.xml"/><Relationship Id="rId292" Type="http://schemas.openxmlformats.org/officeDocument/2006/relationships/slide" Target="slides/slide288.xml"/><Relationship Id="rId293" Type="http://schemas.openxmlformats.org/officeDocument/2006/relationships/slide" Target="slides/slide289.xml"/><Relationship Id="rId294" Type="http://schemas.openxmlformats.org/officeDocument/2006/relationships/slide" Target="slides/slide290.xml"/><Relationship Id="rId295" Type="http://schemas.openxmlformats.org/officeDocument/2006/relationships/slide" Target="slides/slide291.xml"/><Relationship Id="rId296" Type="http://schemas.openxmlformats.org/officeDocument/2006/relationships/slide" Target="slides/slide292.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297" Type="http://schemas.openxmlformats.org/officeDocument/2006/relationships/slide" Target="slides/slide293.xml"/><Relationship Id="rId298" Type="http://schemas.openxmlformats.org/officeDocument/2006/relationships/slide" Target="slides/slide294.xml"/><Relationship Id="rId299" Type="http://schemas.openxmlformats.org/officeDocument/2006/relationships/slide" Target="slides/slide29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230" Type="http://schemas.openxmlformats.org/officeDocument/2006/relationships/slide" Target="slides/slide226.xml"/><Relationship Id="rId231" Type="http://schemas.openxmlformats.org/officeDocument/2006/relationships/slide" Target="slides/slide227.xml"/><Relationship Id="rId232" Type="http://schemas.openxmlformats.org/officeDocument/2006/relationships/slide" Target="slides/slide228.xml"/><Relationship Id="rId233" Type="http://schemas.openxmlformats.org/officeDocument/2006/relationships/slide" Target="slides/slide229.xml"/><Relationship Id="rId234" Type="http://schemas.openxmlformats.org/officeDocument/2006/relationships/slide" Target="slides/slide230.xml"/><Relationship Id="rId235" Type="http://schemas.openxmlformats.org/officeDocument/2006/relationships/slide" Target="slides/slide231.xml"/><Relationship Id="rId236" Type="http://schemas.openxmlformats.org/officeDocument/2006/relationships/slide" Target="slides/slide232.xml"/><Relationship Id="rId237" Type="http://schemas.openxmlformats.org/officeDocument/2006/relationships/slide" Target="slides/slide233.xml"/><Relationship Id="rId238" Type="http://schemas.openxmlformats.org/officeDocument/2006/relationships/slide" Target="slides/slide234.xml"/><Relationship Id="rId239" Type="http://schemas.openxmlformats.org/officeDocument/2006/relationships/slide" Target="slides/slide235.xml"/><Relationship Id="rId320" Type="http://schemas.openxmlformats.org/officeDocument/2006/relationships/slide" Target="slides/slide316.xml"/><Relationship Id="rId321" Type="http://schemas.openxmlformats.org/officeDocument/2006/relationships/slide" Target="slides/slide317.xml"/><Relationship Id="rId322" Type="http://schemas.openxmlformats.org/officeDocument/2006/relationships/slide" Target="slides/slide318.xml"/><Relationship Id="rId323" Type="http://schemas.openxmlformats.org/officeDocument/2006/relationships/slide" Target="slides/slide319.xml"/><Relationship Id="rId324" Type="http://schemas.openxmlformats.org/officeDocument/2006/relationships/slide" Target="slides/slide320.xml"/><Relationship Id="rId325" Type="http://schemas.openxmlformats.org/officeDocument/2006/relationships/slide" Target="slides/slide321.xml"/><Relationship Id="rId326" Type="http://schemas.openxmlformats.org/officeDocument/2006/relationships/slide" Target="slides/slide322.xml"/><Relationship Id="rId327" Type="http://schemas.openxmlformats.org/officeDocument/2006/relationships/slide" Target="slides/slide323.xml"/><Relationship Id="rId328" Type="http://schemas.openxmlformats.org/officeDocument/2006/relationships/slide" Target="slides/slide324.xml"/><Relationship Id="rId329" Type="http://schemas.openxmlformats.org/officeDocument/2006/relationships/slide" Target="slides/slide32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240" Type="http://schemas.openxmlformats.org/officeDocument/2006/relationships/slide" Target="slides/slide236.xml"/><Relationship Id="rId241" Type="http://schemas.openxmlformats.org/officeDocument/2006/relationships/slide" Target="slides/slide237.xml"/><Relationship Id="rId242" Type="http://schemas.openxmlformats.org/officeDocument/2006/relationships/slide" Target="slides/slide238.xml"/><Relationship Id="rId243" Type="http://schemas.openxmlformats.org/officeDocument/2006/relationships/slide" Target="slides/slide239.xml"/><Relationship Id="rId244" Type="http://schemas.openxmlformats.org/officeDocument/2006/relationships/slide" Target="slides/slide240.xml"/><Relationship Id="rId245" Type="http://schemas.openxmlformats.org/officeDocument/2006/relationships/slide" Target="slides/slide241.xml"/><Relationship Id="rId246" Type="http://schemas.openxmlformats.org/officeDocument/2006/relationships/slide" Target="slides/slide242.xml"/><Relationship Id="rId247" Type="http://schemas.openxmlformats.org/officeDocument/2006/relationships/slide" Target="slides/slide243.xml"/><Relationship Id="rId248" Type="http://schemas.openxmlformats.org/officeDocument/2006/relationships/slide" Target="slides/slide244.xml"/><Relationship Id="rId249" Type="http://schemas.openxmlformats.org/officeDocument/2006/relationships/slide" Target="slides/slide245.xml"/><Relationship Id="rId330" Type="http://schemas.openxmlformats.org/officeDocument/2006/relationships/slide" Target="slides/slide326.xml"/><Relationship Id="rId331" Type="http://schemas.openxmlformats.org/officeDocument/2006/relationships/slide" Target="slides/slide327.xml"/><Relationship Id="rId332" Type="http://schemas.openxmlformats.org/officeDocument/2006/relationships/slide" Target="slides/slide328.xml"/><Relationship Id="rId333" Type="http://schemas.openxmlformats.org/officeDocument/2006/relationships/slide" Target="slides/slide329.xml"/><Relationship Id="rId334" Type="http://schemas.openxmlformats.org/officeDocument/2006/relationships/slide" Target="slides/slide330.xml"/><Relationship Id="rId335" Type="http://schemas.openxmlformats.org/officeDocument/2006/relationships/slide" Target="slides/slide331.xml"/><Relationship Id="rId336" Type="http://schemas.openxmlformats.org/officeDocument/2006/relationships/slide" Target="slides/slide332.xml"/><Relationship Id="rId337" Type="http://schemas.openxmlformats.org/officeDocument/2006/relationships/slide" Target="slides/slide333.xml"/><Relationship Id="rId338" Type="http://schemas.openxmlformats.org/officeDocument/2006/relationships/slide" Target="slides/slide334.xml"/><Relationship Id="rId339" Type="http://schemas.openxmlformats.org/officeDocument/2006/relationships/slide" Target="slides/slide33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250" Type="http://schemas.openxmlformats.org/officeDocument/2006/relationships/slide" Target="slides/slide246.xml"/><Relationship Id="rId251" Type="http://schemas.openxmlformats.org/officeDocument/2006/relationships/slide" Target="slides/slide247.xml"/><Relationship Id="rId252" Type="http://schemas.openxmlformats.org/officeDocument/2006/relationships/slide" Target="slides/slide248.xml"/><Relationship Id="rId253" Type="http://schemas.openxmlformats.org/officeDocument/2006/relationships/slide" Target="slides/slide249.xml"/><Relationship Id="rId254" Type="http://schemas.openxmlformats.org/officeDocument/2006/relationships/slide" Target="slides/slide250.xml"/><Relationship Id="rId255" Type="http://schemas.openxmlformats.org/officeDocument/2006/relationships/slide" Target="slides/slide251.xml"/><Relationship Id="rId256" Type="http://schemas.openxmlformats.org/officeDocument/2006/relationships/slide" Target="slides/slide252.xml"/><Relationship Id="rId257" Type="http://schemas.openxmlformats.org/officeDocument/2006/relationships/slide" Target="slides/slide253.xml"/><Relationship Id="rId258" Type="http://schemas.openxmlformats.org/officeDocument/2006/relationships/slide" Target="slides/slide254.xml"/><Relationship Id="rId259" Type="http://schemas.openxmlformats.org/officeDocument/2006/relationships/slide" Target="slides/slide255.xml"/><Relationship Id="rId340" Type="http://schemas.openxmlformats.org/officeDocument/2006/relationships/notesMaster" Target="notesMasters/notesMaster1.xml"/><Relationship Id="rId341" Type="http://schemas.openxmlformats.org/officeDocument/2006/relationships/handoutMaster" Target="handoutMasters/handoutMaster1.xml"/><Relationship Id="rId342" Type="http://schemas.openxmlformats.org/officeDocument/2006/relationships/printerSettings" Target="printerSettings/printerSettings1.bin"/><Relationship Id="rId343" Type="http://schemas.openxmlformats.org/officeDocument/2006/relationships/presProps" Target="presProps.xml"/><Relationship Id="rId344" Type="http://schemas.openxmlformats.org/officeDocument/2006/relationships/viewProps" Target="viewProps.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pict"/></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83.pict"/></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84.pict"/></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85.pict"/></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83.pict"/><Relationship Id="rId2" Type="http://schemas.openxmlformats.org/officeDocument/2006/relationships/image" Target="../media/image184.pict"/><Relationship Id="rId3" Type="http://schemas.openxmlformats.org/officeDocument/2006/relationships/image" Target="../media/image185.pict"/></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86.pict"/></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86.pict"/></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86.pict"/><Relationship Id="rId2" Type="http://schemas.openxmlformats.org/officeDocument/2006/relationships/image" Target="../media/image187.pict"/></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86.pict"/><Relationship Id="rId2" Type="http://schemas.openxmlformats.org/officeDocument/2006/relationships/image" Target="../media/image188.pict"/><Relationship Id="rId3" Type="http://schemas.openxmlformats.org/officeDocument/2006/relationships/image" Target="../media/image187.pict"/></Relationships>
</file>

<file path=ppt/drawings/_rels/vmlDrawing108.vml.rels><?xml version="1.0" encoding="UTF-8" standalone="yes"?>
<Relationships xmlns="http://schemas.openxmlformats.org/package/2006/relationships"><Relationship Id="rId3" Type="http://schemas.openxmlformats.org/officeDocument/2006/relationships/image" Target="../media/image191.pict"/><Relationship Id="rId4" Type="http://schemas.openxmlformats.org/officeDocument/2006/relationships/image" Target="../media/image192.pict"/><Relationship Id="rId1" Type="http://schemas.openxmlformats.org/officeDocument/2006/relationships/image" Target="../media/image189.pict"/><Relationship Id="rId2" Type="http://schemas.openxmlformats.org/officeDocument/2006/relationships/image" Target="../media/image190.pict"/></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96.pict"/><Relationship Id="rId2" Type="http://schemas.openxmlformats.org/officeDocument/2006/relationships/image" Target="../media/image197.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00.pict"/></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01.pict"/><Relationship Id="rId2" Type="http://schemas.openxmlformats.org/officeDocument/2006/relationships/image" Target="../media/image202.pict"/><Relationship Id="rId3" Type="http://schemas.openxmlformats.org/officeDocument/2006/relationships/image" Target="../media/image203.pict"/></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01.pict"/><Relationship Id="rId2" Type="http://schemas.openxmlformats.org/officeDocument/2006/relationships/image" Target="../media/image202.pict"/><Relationship Id="rId3" Type="http://schemas.openxmlformats.org/officeDocument/2006/relationships/image" Target="../media/image203.pict"/></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05.pict"/></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06.pict"/><Relationship Id="rId2" Type="http://schemas.openxmlformats.org/officeDocument/2006/relationships/image" Target="../media/image207.pict"/><Relationship Id="rId3" Type="http://schemas.openxmlformats.org/officeDocument/2006/relationships/image" Target="../media/image208.pict"/></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09.pict"/><Relationship Id="rId2" Type="http://schemas.openxmlformats.org/officeDocument/2006/relationships/image" Target="../media/image210.pict"/><Relationship Id="rId3" Type="http://schemas.openxmlformats.org/officeDocument/2006/relationships/image" Target="../media/image211.pict"/></Relationships>
</file>

<file path=ppt/drawings/_rels/vmlDrawing116.vml.rels><?xml version="1.0" encoding="UTF-8" standalone="yes"?>
<Relationships xmlns="http://schemas.openxmlformats.org/package/2006/relationships"><Relationship Id="rId3" Type="http://schemas.openxmlformats.org/officeDocument/2006/relationships/image" Target="../media/image206.pict"/><Relationship Id="rId4" Type="http://schemas.openxmlformats.org/officeDocument/2006/relationships/image" Target="../media/image207.pict"/><Relationship Id="rId5" Type="http://schemas.openxmlformats.org/officeDocument/2006/relationships/image" Target="../media/image208.pict"/><Relationship Id="rId1" Type="http://schemas.openxmlformats.org/officeDocument/2006/relationships/image" Target="../media/image212.pict"/><Relationship Id="rId2" Type="http://schemas.openxmlformats.org/officeDocument/2006/relationships/image" Target="../media/image213.pict"/></Relationships>
</file>

<file path=ppt/drawings/_rels/vmlDrawing117.vml.rels><?xml version="1.0" encoding="UTF-8" standalone="yes"?>
<Relationships xmlns="http://schemas.openxmlformats.org/package/2006/relationships"><Relationship Id="rId3" Type="http://schemas.openxmlformats.org/officeDocument/2006/relationships/image" Target="../media/image208.pict"/><Relationship Id="rId4" Type="http://schemas.openxmlformats.org/officeDocument/2006/relationships/image" Target="../media/image210.pict"/><Relationship Id="rId5" Type="http://schemas.openxmlformats.org/officeDocument/2006/relationships/image" Target="../media/image211.pict"/><Relationship Id="rId6" Type="http://schemas.openxmlformats.org/officeDocument/2006/relationships/image" Target="../media/image216.pict"/><Relationship Id="rId7" Type="http://schemas.openxmlformats.org/officeDocument/2006/relationships/image" Target="../media/image203.pict"/><Relationship Id="rId1" Type="http://schemas.openxmlformats.org/officeDocument/2006/relationships/image" Target="../media/image215.pict"/><Relationship Id="rId2" Type="http://schemas.openxmlformats.org/officeDocument/2006/relationships/image" Target="../media/image207.pict"/></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17.pict"/><Relationship Id="rId2" Type="http://schemas.openxmlformats.org/officeDocument/2006/relationships/image" Target="../media/image218.pict"/></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19.pict"/><Relationship Id="rId2" Type="http://schemas.openxmlformats.org/officeDocument/2006/relationships/image" Target="../media/image220.pict"/><Relationship Id="rId3" Type="http://schemas.openxmlformats.org/officeDocument/2006/relationships/image" Target="../media/image221.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pict"/></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22.pict"/></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23.pict"/><Relationship Id="rId2" Type="http://schemas.openxmlformats.org/officeDocument/2006/relationships/image" Target="../media/image224.pict"/><Relationship Id="rId3" Type="http://schemas.openxmlformats.org/officeDocument/2006/relationships/image" Target="../media/image225.pict"/></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26.pict"/><Relationship Id="rId2" Type="http://schemas.openxmlformats.org/officeDocument/2006/relationships/image" Target="../media/image227.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pict"/><Relationship Id="rId2" Type="http://schemas.openxmlformats.org/officeDocument/2006/relationships/image" Target="../media/image39.pict"/></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pict"/><Relationship Id="rId2" Type="http://schemas.openxmlformats.org/officeDocument/2006/relationships/image" Target="../media/image41.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3.pict"/><Relationship Id="rId2" Type="http://schemas.openxmlformats.org/officeDocument/2006/relationships/image" Target="../media/image44.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5.pict"/></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pict"/><Relationship Id="rId2" Type="http://schemas.openxmlformats.org/officeDocument/2006/relationships/image" Target="../media/image48.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9.pict"/><Relationship Id="rId2" Type="http://schemas.openxmlformats.org/officeDocument/2006/relationships/image" Target="../media/image50.pict"/><Relationship Id="rId3" Type="http://schemas.openxmlformats.org/officeDocument/2006/relationships/image" Target="../media/image51.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2.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3.pict"/><Relationship Id="rId2" Type="http://schemas.openxmlformats.org/officeDocument/2006/relationships/image" Target="../media/image54.pict"/><Relationship Id="rId3" Type="http://schemas.openxmlformats.org/officeDocument/2006/relationships/image" Target="../media/image55.pict"/></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8.pict"/></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8.pict"/></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0.pict"/><Relationship Id="rId2" Type="http://schemas.openxmlformats.org/officeDocument/2006/relationships/image" Target="../media/image61.pict"/></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3.pict"/><Relationship Id="rId2" Type="http://schemas.openxmlformats.org/officeDocument/2006/relationships/image" Target="../media/image64.pict"/><Relationship Id="rId3" Type="http://schemas.openxmlformats.org/officeDocument/2006/relationships/image" Target="../media/image65.pict"/></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ict"/></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7.pict"/><Relationship Id="rId2" Type="http://schemas.openxmlformats.org/officeDocument/2006/relationships/image" Target="../media/image68.pict"/><Relationship Id="rId3" Type="http://schemas.openxmlformats.org/officeDocument/2006/relationships/image" Target="../media/image69.pict"/></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69.pict"/><Relationship Id="rId4" Type="http://schemas.openxmlformats.org/officeDocument/2006/relationships/image" Target="../media/image71.pict"/><Relationship Id="rId1" Type="http://schemas.openxmlformats.org/officeDocument/2006/relationships/image" Target="../media/image70.pict"/><Relationship Id="rId2" Type="http://schemas.openxmlformats.org/officeDocument/2006/relationships/image" Target="../media/image68.pict"/></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8.pict"/><Relationship Id="rId2" Type="http://schemas.openxmlformats.org/officeDocument/2006/relationships/image" Target="../media/image69.pict"/></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72.pict"/></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73.pict"/></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4.pict"/></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75.pict"/></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8.pict"/><Relationship Id="rId2" Type="http://schemas.openxmlformats.org/officeDocument/2006/relationships/image" Target="../media/image69.pict"/></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8.pict"/><Relationship Id="rId2" Type="http://schemas.openxmlformats.org/officeDocument/2006/relationships/image" Target="../media/image69.pict"/></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9.pict"/><Relationship Id="rId2" Type="http://schemas.openxmlformats.org/officeDocument/2006/relationships/image" Target="../media/image80.pict"/><Relationship Id="rId3" Type="http://schemas.openxmlformats.org/officeDocument/2006/relationships/image" Target="../media/image81.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ict"/></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2.pict"/></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3.pict"/><Relationship Id="rId2" Type="http://schemas.openxmlformats.org/officeDocument/2006/relationships/image" Target="../media/image79.pict"/></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4.pict"/><Relationship Id="rId2" Type="http://schemas.openxmlformats.org/officeDocument/2006/relationships/image" Target="../media/image85.pict"/><Relationship Id="rId3" Type="http://schemas.openxmlformats.org/officeDocument/2006/relationships/image" Target="../media/image86.pict"/></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88.pict"/><Relationship Id="rId4" Type="http://schemas.openxmlformats.org/officeDocument/2006/relationships/image" Target="../media/image89.pict"/><Relationship Id="rId1" Type="http://schemas.openxmlformats.org/officeDocument/2006/relationships/image" Target="../media/image82.pict"/><Relationship Id="rId2" Type="http://schemas.openxmlformats.org/officeDocument/2006/relationships/image" Target="../media/image87.pict"/></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8.pict"/><Relationship Id="rId2" Type="http://schemas.openxmlformats.org/officeDocument/2006/relationships/image" Target="../media/image90.pict"/></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2.pict"/><Relationship Id="rId2" Type="http://schemas.openxmlformats.org/officeDocument/2006/relationships/image" Target="../media/image88.pict"/></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91.pict"/></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94.pict"/><Relationship Id="rId4" Type="http://schemas.openxmlformats.org/officeDocument/2006/relationships/image" Target="../media/image95.pict"/><Relationship Id="rId1" Type="http://schemas.openxmlformats.org/officeDocument/2006/relationships/image" Target="../media/image92.pict"/><Relationship Id="rId2" Type="http://schemas.openxmlformats.org/officeDocument/2006/relationships/image" Target="../media/image93.pict"/></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96.pict"/></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6.pict"/><Relationship Id="rId2" Type="http://schemas.openxmlformats.org/officeDocument/2006/relationships/image" Target="../media/image97.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6.pict"/><Relationship Id="rId2" Type="http://schemas.openxmlformats.org/officeDocument/2006/relationships/image" Target="../media/image98.pict"/><Relationship Id="rId3" Type="http://schemas.openxmlformats.org/officeDocument/2006/relationships/image" Target="../media/image97.pict"/></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99.pict"/><Relationship Id="rId4" Type="http://schemas.openxmlformats.org/officeDocument/2006/relationships/image" Target="../media/image97.pict"/><Relationship Id="rId1" Type="http://schemas.openxmlformats.org/officeDocument/2006/relationships/image" Target="../media/image96.pict"/><Relationship Id="rId2" Type="http://schemas.openxmlformats.org/officeDocument/2006/relationships/image" Target="../media/image98.pict"/></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99.pict"/><Relationship Id="rId4" Type="http://schemas.openxmlformats.org/officeDocument/2006/relationships/image" Target="../media/image97.pict"/><Relationship Id="rId1" Type="http://schemas.openxmlformats.org/officeDocument/2006/relationships/image" Target="../media/image96.pict"/><Relationship Id="rId2" Type="http://schemas.openxmlformats.org/officeDocument/2006/relationships/image" Target="../media/image98.pict"/></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99.pict"/><Relationship Id="rId4" Type="http://schemas.openxmlformats.org/officeDocument/2006/relationships/image" Target="../media/image97.pict"/><Relationship Id="rId1" Type="http://schemas.openxmlformats.org/officeDocument/2006/relationships/image" Target="../media/image96.pict"/><Relationship Id="rId2" Type="http://schemas.openxmlformats.org/officeDocument/2006/relationships/image" Target="../media/image98.pict"/></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99.pict"/><Relationship Id="rId4" Type="http://schemas.openxmlformats.org/officeDocument/2006/relationships/image" Target="../media/image97.pict"/><Relationship Id="rId1" Type="http://schemas.openxmlformats.org/officeDocument/2006/relationships/image" Target="../media/image96.pict"/><Relationship Id="rId2" Type="http://schemas.openxmlformats.org/officeDocument/2006/relationships/image" Target="../media/image98.pict"/></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7.pict"/><Relationship Id="rId2" Type="http://schemas.openxmlformats.org/officeDocument/2006/relationships/image" Target="../media/image101.pict"/></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02.pict"/><Relationship Id="rId2" Type="http://schemas.openxmlformats.org/officeDocument/2006/relationships/image" Target="../media/image103.pict"/><Relationship Id="rId3" Type="http://schemas.openxmlformats.org/officeDocument/2006/relationships/image" Target="../media/image104.pict"/></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5.pict"/></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5.pict"/><Relationship Id="rId2" Type="http://schemas.openxmlformats.org/officeDocument/2006/relationships/image" Target="../media/image106.pict"/><Relationship Id="rId3" Type="http://schemas.openxmlformats.org/officeDocument/2006/relationships/image" Target="../media/image107.pict"/></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8.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pict"/></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07.pict"/><Relationship Id="rId4" Type="http://schemas.openxmlformats.org/officeDocument/2006/relationships/image" Target="../media/image110.pict"/><Relationship Id="rId1" Type="http://schemas.openxmlformats.org/officeDocument/2006/relationships/image" Target="../media/image109.pict"/><Relationship Id="rId2" Type="http://schemas.openxmlformats.org/officeDocument/2006/relationships/image" Target="../media/image106.pict"/></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11.pict"/></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12.pict"/></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12.pict"/></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12.pict"/></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13.pict"/><Relationship Id="rId2" Type="http://schemas.openxmlformats.org/officeDocument/2006/relationships/image" Target="../media/image114.pict"/><Relationship Id="rId3" Type="http://schemas.openxmlformats.org/officeDocument/2006/relationships/image" Target="../media/image112.pict"/></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6.pict"/><Relationship Id="rId2" Type="http://schemas.openxmlformats.org/officeDocument/2006/relationships/image" Target="../media/image117.pict"/></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8.pict"/></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9.pict"/></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20.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21.pict"/></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22.pict"/><Relationship Id="rId2" Type="http://schemas.openxmlformats.org/officeDocument/2006/relationships/image" Target="../media/image123.pict"/></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24.pict"/></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30.pict"/><Relationship Id="rId2" Type="http://schemas.openxmlformats.org/officeDocument/2006/relationships/image" Target="../media/image131.pict"/></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30.pict"/><Relationship Id="rId2" Type="http://schemas.openxmlformats.org/officeDocument/2006/relationships/image" Target="../media/image131.pict"/></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32.pict"/></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33.pict"/></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34.pict"/><Relationship Id="rId2" Type="http://schemas.openxmlformats.org/officeDocument/2006/relationships/image" Target="../media/image135.pict"/></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34.pict"/><Relationship Id="rId2" Type="http://schemas.openxmlformats.org/officeDocument/2006/relationships/image" Target="../media/image135.pict"/></Relationships>
</file>

<file path=ppt/drawings/_rels/vmlDrawing79.vml.rels><?xml version="1.0" encoding="UTF-8" standalone="yes"?>
<Relationships xmlns="http://schemas.openxmlformats.org/package/2006/relationships"><Relationship Id="rId3" Type="http://schemas.openxmlformats.org/officeDocument/2006/relationships/image" Target="../media/image131.pict"/><Relationship Id="rId4" Type="http://schemas.openxmlformats.org/officeDocument/2006/relationships/image" Target="../media/image135.pict"/><Relationship Id="rId1" Type="http://schemas.openxmlformats.org/officeDocument/2006/relationships/image" Target="../media/image132.pict"/><Relationship Id="rId2" Type="http://schemas.openxmlformats.org/officeDocument/2006/relationships/image" Target="../media/image134.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pict"/></Relationships>
</file>

<file path=ppt/drawings/_rels/vmlDrawing80.vml.rels><?xml version="1.0" encoding="UTF-8" standalone="yes"?>
<Relationships xmlns="http://schemas.openxmlformats.org/package/2006/relationships"><Relationship Id="rId3" Type="http://schemas.openxmlformats.org/officeDocument/2006/relationships/image" Target="../media/image131.pict"/><Relationship Id="rId4" Type="http://schemas.openxmlformats.org/officeDocument/2006/relationships/image" Target="../media/image122.pict"/><Relationship Id="rId5" Type="http://schemas.openxmlformats.org/officeDocument/2006/relationships/image" Target="../media/image123.pict"/><Relationship Id="rId6" Type="http://schemas.openxmlformats.org/officeDocument/2006/relationships/image" Target="../media/image135.pict"/><Relationship Id="rId1" Type="http://schemas.openxmlformats.org/officeDocument/2006/relationships/image" Target="../media/image132.pict"/><Relationship Id="rId2" Type="http://schemas.openxmlformats.org/officeDocument/2006/relationships/image" Target="../media/image134.pict"/></Relationships>
</file>

<file path=ppt/drawings/_rels/vmlDrawing81.vml.rels><?xml version="1.0" encoding="UTF-8" standalone="yes"?>
<Relationships xmlns="http://schemas.openxmlformats.org/package/2006/relationships"><Relationship Id="rId3" Type="http://schemas.openxmlformats.org/officeDocument/2006/relationships/image" Target="../media/image131.pict"/><Relationship Id="rId4" Type="http://schemas.openxmlformats.org/officeDocument/2006/relationships/image" Target="../media/image122.pict"/><Relationship Id="rId5" Type="http://schemas.openxmlformats.org/officeDocument/2006/relationships/image" Target="../media/image123.pict"/><Relationship Id="rId6" Type="http://schemas.openxmlformats.org/officeDocument/2006/relationships/image" Target="../media/image135.pict"/><Relationship Id="rId1" Type="http://schemas.openxmlformats.org/officeDocument/2006/relationships/image" Target="../media/image132.pict"/><Relationship Id="rId2" Type="http://schemas.openxmlformats.org/officeDocument/2006/relationships/image" Target="../media/image134.pict"/></Relationships>
</file>

<file path=ppt/drawings/_rels/vmlDrawing82.vml.rels><?xml version="1.0" encoding="UTF-8" standalone="yes"?>
<Relationships xmlns="http://schemas.openxmlformats.org/package/2006/relationships"><Relationship Id="rId3" Type="http://schemas.openxmlformats.org/officeDocument/2006/relationships/image" Target="../media/image131.pict"/><Relationship Id="rId4" Type="http://schemas.openxmlformats.org/officeDocument/2006/relationships/image" Target="../media/image122.pict"/><Relationship Id="rId5" Type="http://schemas.openxmlformats.org/officeDocument/2006/relationships/image" Target="../media/image123.pict"/><Relationship Id="rId6" Type="http://schemas.openxmlformats.org/officeDocument/2006/relationships/image" Target="../media/image135.pict"/><Relationship Id="rId7" Type="http://schemas.openxmlformats.org/officeDocument/2006/relationships/image" Target="../media/image121.pict"/><Relationship Id="rId1" Type="http://schemas.openxmlformats.org/officeDocument/2006/relationships/image" Target="../media/image132.pict"/><Relationship Id="rId2" Type="http://schemas.openxmlformats.org/officeDocument/2006/relationships/image" Target="../media/image134.pict"/></Relationships>
</file>

<file path=ppt/drawings/_rels/vmlDrawing83.vml.rels><?xml version="1.0" encoding="UTF-8" standalone="yes"?>
<Relationships xmlns="http://schemas.openxmlformats.org/package/2006/relationships"><Relationship Id="rId3" Type="http://schemas.openxmlformats.org/officeDocument/2006/relationships/image" Target="../media/image131.pict"/><Relationship Id="rId4" Type="http://schemas.openxmlformats.org/officeDocument/2006/relationships/image" Target="../media/image122.pict"/><Relationship Id="rId5" Type="http://schemas.openxmlformats.org/officeDocument/2006/relationships/image" Target="../media/image123.pict"/><Relationship Id="rId6" Type="http://schemas.openxmlformats.org/officeDocument/2006/relationships/image" Target="../media/image135.pict"/><Relationship Id="rId7" Type="http://schemas.openxmlformats.org/officeDocument/2006/relationships/image" Target="../media/image142.pict"/><Relationship Id="rId1" Type="http://schemas.openxmlformats.org/officeDocument/2006/relationships/image" Target="../media/image132.pict"/><Relationship Id="rId2" Type="http://schemas.openxmlformats.org/officeDocument/2006/relationships/image" Target="../media/image134.pict"/></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49.pict"/><Relationship Id="rId2" Type="http://schemas.openxmlformats.org/officeDocument/2006/relationships/image" Target="../media/image150.pict"/></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52.pict"/></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59.pict"/></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59.pict"/></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59.pict"/></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59.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59.pict"/></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61.pict"/><Relationship Id="rId2" Type="http://schemas.openxmlformats.org/officeDocument/2006/relationships/image" Target="../media/image162.pict"/></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62.pict"/></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66.pict"/><Relationship Id="rId2" Type="http://schemas.openxmlformats.org/officeDocument/2006/relationships/image" Target="../media/image167.pict"/></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67.pict"/></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72.pict"/></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72.pict"/><Relationship Id="rId2" Type="http://schemas.openxmlformats.org/officeDocument/2006/relationships/image" Target="../media/image173.pict"/></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74.pict"/></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74.pict"/></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78.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73A2A4-F3FE-6344-BAFA-435701675EC9}" type="datetimeFigureOut">
              <a:rPr lang="en-US" smtClean="0"/>
              <a:pPr/>
              <a:t>5/23/14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E69C9E-929A-2249-A39F-2DE29C4084B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ECC3E9-E9A5-6D4F-ABB6-540DAF9B4DB2}" type="datetimeFigureOut">
              <a:rPr lang="en-US" smtClean="0"/>
              <a:pPr/>
              <a:t>5/23/14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B2AD0C-2B45-5043-9F4D-FDC700695E12}"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7ECD94-9A3C-004E-9F19-40A748AB1503}" type="slidenum">
              <a:rPr lang="pt-BR"/>
              <a:pPr/>
              <a:t>19</a:t>
            </a:fld>
            <a:endParaRPr lang="pt-BR"/>
          </a:p>
        </p:txBody>
      </p:sp>
      <p:sp>
        <p:nvSpPr>
          <p:cNvPr id="9932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9933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C9E880-4C18-C74B-9A13-AF3E52CE59A2}" type="slidenum">
              <a:rPr lang="pt-BR"/>
              <a:pPr/>
              <a:t>28</a:t>
            </a:fld>
            <a:endParaRPr lang="pt-BR"/>
          </a:p>
        </p:txBody>
      </p:sp>
      <p:sp>
        <p:nvSpPr>
          <p:cNvPr id="10854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8546"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F67A03-C498-E048-89CD-8A46700BEB07}" type="slidenum">
              <a:rPr lang="pt-BR"/>
              <a:pPr/>
              <a:t>29</a:t>
            </a:fld>
            <a:endParaRPr lang="pt-BR"/>
          </a:p>
        </p:txBody>
      </p:sp>
      <p:sp>
        <p:nvSpPr>
          <p:cNvPr id="10956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957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AD8B48F-2CF0-6149-B7DF-CBA19C2E412E}" type="slidenum">
              <a:rPr lang="pt-BR"/>
              <a:pPr/>
              <a:t>30</a:t>
            </a:fld>
            <a:endParaRPr lang="pt-BR"/>
          </a:p>
        </p:txBody>
      </p:sp>
      <p:sp>
        <p:nvSpPr>
          <p:cNvPr id="11059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059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C41050-5576-C541-B147-27C8919C8C8E}" type="slidenum">
              <a:rPr lang="pt-BR"/>
              <a:pPr/>
              <a:t>31</a:t>
            </a:fld>
            <a:endParaRPr lang="pt-BR"/>
          </a:p>
        </p:txBody>
      </p:sp>
      <p:sp>
        <p:nvSpPr>
          <p:cNvPr id="11161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161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1C70261-05F8-5A4D-94BE-BBD0B399996E}" type="slidenum">
              <a:rPr lang="pt-BR"/>
              <a:pPr/>
              <a:t>32</a:t>
            </a:fld>
            <a:endParaRPr lang="pt-BR"/>
          </a:p>
        </p:txBody>
      </p:sp>
      <p:sp>
        <p:nvSpPr>
          <p:cNvPr id="11264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264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A0E981-E853-7B4D-9AC0-9F4052C9A3F3}" type="slidenum">
              <a:rPr lang="pt-BR"/>
              <a:pPr/>
              <a:t>33</a:t>
            </a:fld>
            <a:endParaRPr lang="pt-BR"/>
          </a:p>
        </p:txBody>
      </p:sp>
      <p:sp>
        <p:nvSpPr>
          <p:cNvPr id="11366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3666"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B7CAC8-60D8-1841-BB4B-2D4AEF844AB0}" type="slidenum">
              <a:rPr lang="pt-BR"/>
              <a:pPr/>
              <a:t>34</a:t>
            </a:fld>
            <a:endParaRPr lang="pt-BR"/>
          </a:p>
        </p:txBody>
      </p:sp>
      <p:sp>
        <p:nvSpPr>
          <p:cNvPr id="11468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469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703865-B197-A04D-A97F-B81752C572DB}" type="slidenum">
              <a:rPr lang="pt-BR"/>
              <a:pPr/>
              <a:t>35</a:t>
            </a:fld>
            <a:endParaRPr lang="pt-BR"/>
          </a:p>
        </p:txBody>
      </p:sp>
      <p:sp>
        <p:nvSpPr>
          <p:cNvPr id="11571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571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0DA538-B81A-2F49-9279-AF1062E5C733}" type="slidenum">
              <a:rPr lang="pt-BR"/>
              <a:pPr/>
              <a:t>47</a:t>
            </a:fld>
            <a:endParaRPr lang="pt-BR"/>
          </a:p>
        </p:txBody>
      </p:sp>
      <p:sp>
        <p:nvSpPr>
          <p:cNvPr id="11673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673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EDB46D-04B1-DA4A-9C74-82EFF81A230F}" type="slidenum">
              <a:rPr lang="pt-BR"/>
              <a:pPr/>
              <a:t>48</a:t>
            </a:fld>
            <a:endParaRPr lang="pt-BR"/>
          </a:p>
        </p:txBody>
      </p:sp>
      <p:sp>
        <p:nvSpPr>
          <p:cNvPr id="11776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776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68B3E7A-7B6D-AB44-AD14-D9827D57E586}" type="slidenum">
              <a:rPr lang="pt-BR"/>
              <a:pPr/>
              <a:t>20</a:t>
            </a:fld>
            <a:endParaRPr lang="pt-BR"/>
          </a:p>
        </p:txBody>
      </p:sp>
      <p:sp>
        <p:nvSpPr>
          <p:cNvPr id="10035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035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DA4FDA1-753D-7543-BF4A-25EB90B54B4A}" type="slidenum">
              <a:rPr lang="pt-BR"/>
              <a:pPr/>
              <a:t>49</a:t>
            </a:fld>
            <a:endParaRPr lang="pt-BR"/>
          </a:p>
        </p:txBody>
      </p:sp>
      <p:sp>
        <p:nvSpPr>
          <p:cNvPr id="11878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8786"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8BAE70C-E27C-F349-B703-DC39DDD4DE11}" type="slidenum">
              <a:rPr lang="pt-BR"/>
              <a:pPr/>
              <a:t>50</a:t>
            </a:fld>
            <a:endParaRPr lang="pt-BR"/>
          </a:p>
        </p:txBody>
      </p:sp>
      <p:sp>
        <p:nvSpPr>
          <p:cNvPr id="11980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1981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94CA96-68B5-5749-A590-F9705907A754}" type="slidenum">
              <a:rPr lang="pt-BR"/>
              <a:pPr/>
              <a:t>51</a:t>
            </a:fld>
            <a:endParaRPr lang="pt-BR"/>
          </a:p>
        </p:txBody>
      </p:sp>
      <p:sp>
        <p:nvSpPr>
          <p:cNvPr id="12083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083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21BCF7-5AE7-1640-91FD-40F3448F6AB9}" type="slidenum">
              <a:rPr lang="pt-BR"/>
              <a:pPr/>
              <a:t>52</a:t>
            </a:fld>
            <a:endParaRPr lang="pt-BR"/>
          </a:p>
        </p:txBody>
      </p:sp>
      <p:sp>
        <p:nvSpPr>
          <p:cNvPr id="12185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185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F9AEB0-B426-9542-B58E-DD3A2AD2802A}" type="slidenum">
              <a:rPr lang="pt-BR"/>
              <a:pPr/>
              <a:t>53</a:t>
            </a:fld>
            <a:endParaRPr lang="pt-BR"/>
          </a:p>
        </p:txBody>
      </p:sp>
      <p:sp>
        <p:nvSpPr>
          <p:cNvPr id="12288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288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7E6F4C-4DA8-E646-8F57-CDBD4C8031E2}" type="slidenum">
              <a:rPr lang="pt-BR"/>
              <a:pPr/>
              <a:t>54</a:t>
            </a:fld>
            <a:endParaRPr lang="pt-BR"/>
          </a:p>
        </p:txBody>
      </p:sp>
      <p:sp>
        <p:nvSpPr>
          <p:cNvPr id="12390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3906"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A5141B-929A-0743-B44D-BB2662ED3ABC}" type="slidenum">
              <a:rPr lang="pt-BR"/>
              <a:pPr/>
              <a:t>55</a:t>
            </a:fld>
            <a:endParaRPr lang="pt-BR"/>
          </a:p>
        </p:txBody>
      </p:sp>
      <p:sp>
        <p:nvSpPr>
          <p:cNvPr id="12492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493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C7FE97-31B1-2548-896D-C0F7DF6123D2}" type="slidenum">
              <a:rPr lang="pt-BR"/>
              <a:pPr/>
              <a:t>56</a:t>
            </a:fld>
            <a:endParaRPr lang="pt-BR"/>
          </a:p>
        </p:txBody>
      </p:sp>
      <p:sp>
        <p:nvSpPr>
          <p:cNvPr id="12595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595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AF745DE-75E6-8F4A-B4F7-ED6BE2E6CEF8}" type="slidenum">
              <a:rPr lang="pt-BR"/>
              <a:pPr/>
              <a:t>57</a:t>
            </a:fld>
            <a:endParaRPr lang="pt-BR"/>
          </a:p>
        </p:txBody>
      </p:sp>
      <p:sp>
        <p:nvSpPr>
          <p:cNvPr id="12697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697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7C2AE84-E73B-7A43-983D-9BA316F74EEE}" type="slidenum">
              <a:rPr lang="pt-BR"/>
              <a:pPr/>
              <a:t>58</a:t>
            </a:fld>
            <a:endParaRPr lang="pt-BR"/>
          </a:p>
        </p:txBody>
      </p:sp>
      <p:sp>
        <p:nvSpPr>
          <p:cNvPr id="12800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800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E0B3EAF-1F25-1F4C-9BFC-3D343D68E11E}" type="slidenum">
              <a:rPr lang="pt-BR"/>
              <a:pPr/>
              <a:t>21</a:t>
            </a:fld>
            <a:endParaRPr lang="pt-BR"/>
          </a:p>
        </p:txBody>
      </p:sp>
      <p:sp>
        <p:nvSpPr>
          <p:cNvPr id="10137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137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0B26D72-3E30-9C4E-BE43-38EFFABBDA5D}" type="slidenum">
              <a:rPr lang="pt-BR"/>
              <a:pPr/>
              <a:t>59</a:t>
            </a:fld>
            <a:endParaRPr lang="pt-BR"/>
          </a:p>
        </p:txBody>
      </p:sp>
      <p:sp>
        <p:nvSpPr>
          <p:cNvPr id="12902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29026"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5FEE990-97DC-D545-839D-4EA36F2988D8}" type="slidenum">
              <a:rPr lang="pt-BR"/>
              <a:pPr/>
              <a:t>60</a:t>
            </a:fld>
            <a:endParaRPr lang="pt-BR"/>
          </a:p>
        </p:txBody>
      </p:sp>
      <p:sp>
        <p:nvSpPr>
          <p:cNvPr id="13004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005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5ED9A31-356F-2D47-B751-5F7A3F924494}" type="slidenum">
              <a:rPr lang="pt-BR"/>
              <a:pPr/>
              <a:t>61</a:t>
            </a:fld>
            <a:endParaRPr lang="pt-BR"/>
          </a:p>
        </p:txBody>
      </p:sp>
      <p:sp>
        <p:nvSpPr>
          <p:cNvPr id="13107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107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880BDAB-0897-104F-B997-13E3A2064BCD}" type="slidenum">
              <a:rPr lang="pt-BR"/>
              <a:pPr/>
              <a:t>62</a:t>
            </a:fld>
            <a:endParaRPr lang="pt-BR"/>
          </a:p>
        </p:txBody>
      </p:sp>
      <p:sp>
        <p:nvSpPr>
          <p:cNvPr id="13209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209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AB19495-683F-8C44-8AC6-250E825A36CF}" type="slidenum">
              <a:rPr lang="pt-BR"/>
              <a:pPr/>
              <a:t>63</a:t>
            </a:fld>
            <a:endParaRPr lang="pt-BR"/>
          </a:p>
        </p:txBody>
      </p:sp>
      <p:sp>
        <p:nvSpPr>
          <p:cNvPr id="13312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312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77E15E8-99FD-EC4D-AB9F-585274F55B72}" type="slidenum">
              <a:rPr lang="pt-BR"/>
              <a:pPr/>
              <a:t>64</a:t>
            </a:fld>
            <a:endParaRPr lang="pt-BR"/>
          </a:p>
        </p:txBody>
      </p:sp>
      <p:sp>
        <p:nvSpPr>
          <p:cNvPr id="134145" name="Text Box 1"/>
          <p:cNvSpPr txBox="1">
            <a:spLocks noGrp="1" noRot="1" noChangeAspect="1" noChangeArrowheads="1"/>
          </p:cNvSpPr>
          <p:nvPr>
            <p:ph type="sldImg"/>
          </p:nvPr>
        </p:nvSpPr>
        <p:spPr bwMode="auto">
          <a:xfrm>
            <a:off x="1162050" y="679450"/>
            <a:ext cx="4535488" cy="3400425"/>
          </a:xfrm>
          <a:prstGeom prst="rect">
            <a:avLst/>
          </a:prstGeom>
          <a:solidFill>
            <a:srgbClr val="FFFFFF"/>
          </a:solidFill>
          <a:ln>
            <a:solidFill>
              <a:srgbClr val="000000"/>
            </a:solidFill>
            <a:miter lim="800000"/>
            <a:headEnd/>
            <a:tailEnd/>
          </a:ln>
        </p:spPr>
      </p:sp>
      <p:sp>
        <p:nvSpPr>
          <p:cNvPr id="134146" name="Text Box 2"/>
          <p:cNvSpPr txBox="1">
            <a:spLocks noGrp="1" noChangeArrowheads="1"/>
          </p:cNvSpPr>
          <p:nvPr>
            <p:ph type="body" idx="1"/>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C01D6C6-A5E5-9142-BD97-D6CDE99EA697}" type="slidenum">
              <a:rPr lang="pt-BR"/>
              <a:pPr/>
              <a:t>65</a:t>
            </a:fld>
            <a:endParaRPr lang="pt-BR"/>
          </a:p>
        </p:txBody>
      </p:sp>
      <p:sp>
        <p:nvSpPr>
          <p:cNvPr id="13516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517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585FDD-3ED2-384D-BE25-29273E432612}" type="slidenum">
              <a:rPr lang="pt-BR"/>
              <a:pPr/>
              <a:t>66</a:t>
            </a:fld>
            <a:endParaRPr lang="pt-BR"/>
          </a:p>
        </p:txBody>
      </p:sp>
      <p:sp>
        <p:nvSpPr>
          <p:cNvPr id="13619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619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5EEBF65-2A0B-4B42-AB2E-53B34461EF54}" type="slidenum">
              <a:rPr lang="pt-BR"/>
              <a:pPr/>
              <a:t>67</a:t>
            </a:fld>
            <a:endParaRPr lang="pt-BR"/>
          </a:p>
        </p:txBody>
      </p:sp>
      <p:sp>
        <p:nvSpPr>
          <p:cNvPr id="13824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8242"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77C6D2-51F8-8C48-BDA4-F11229BF8DEB}" type="slidenum">
              <a:rPr lang="pt-BR"/>
              <a:pPr/>
              <a:t>68</a:t>
            </a:fld>
            <a:endParaRPr lang="pt-BR"/>
          </a:p>
        </p:txBody>
      </p:sp>
      <p:sp>
        <p:nvSpPr>
          <p:cNvPr id="13926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39266"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D424127-FB7B-6040-84C9-D9A59B3185AE}" type="slidenum">
              <a:rPr lang="pt-BR"/>
              <a:pPr/>
              <a:t>22</a:t>
            </a:fld>
            <a:endParaRPr lang="pt-BR"/>
          </a:p>
        </p:txBody>
      </p:sp>
      <p:sp>
        <p:nvSpPr>
          <p:cNvPr id="10240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240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EE8F89C-D617-7042-B1A3-35B3366D3670}" type="slidenum">
              <a:rPr lang="pt-BR"/>
              <a:pPr/>
              <a:t>69</a:t>
            </a:fld>
            <a:endParaRPr lang="pt-BR"/>
          </a:p>
        </p:txBody>
      </p:sp>
      <p:sp>
        <p:nvSpPr>
          <p:cNvPr id="140289" name="Text Box 1"/>
          <p:cNvSpPr txBox="1">
            <a:spLocks noGrp="1" noRot="1" noChangeAspect="1" noChangeArrowheads="1"/>
          </p:cNvSpPr>
          <p:nvPr>
            <p:ph type="sldImg"/>
          </p:nvPr>
        </p:nvSpPr>
        <p:spPr bwMode="auto">
          <a:xfrm>
            <a:off x="1162050" y="679450"/>
            <a:ext cx="4535488" cy="3400425"/>
          </a:xfrm>
          <a:prstGeom prst="rect">
            <a:avLst/>
          </a:prstGeom>
          <a:solidFill>
            <a:srgbClr val="FFFFFF"/>
          </a:solidFill>
          <a:ln>
            <a:solidFill>
              <a:srgbClr val="000000"/>
            </a:solidFill>
            <a:miter lim="800000"/>
            <a:headEnd/>
            <a:tailEnd/>
          </a:ln>
        </p:spPr>
      </p:sp>
      <p:sp>
        <p:nvSpPr>
          <p:cNvPr id="140290" name="Text Box 2"/>
          <p:cNvSpPr txBox="1">
            <a:spLocks noGrp="1" noChangeArrowheads="1"/>
          </p:cNvSpPr>
          <p:nvPr>
            <p:ph type="body" idx="1"/>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9F58D55-9E14-2243-9075-BCEA0D155C46}" type="slidenum">
              <a:rPr lang="pt-BR"/>
              <a:pPr/>
              <a:t>70</a:t>
            </a:fld>
            <a:endParaRPr lang="pt-BR"/>
          </a:p>
        </p:txBody>
      </p:sp>
      <p:sp>
        <p:nvSpPr>
          <p:cNvPr id="14131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1314"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49EE15-B68C-1246-8F81-762621A92642}" type="slidenum">
              <a:rPr lang="pt-BR"/>
              <a:pPr/>
              <a:t>71</a:t>
            </a:fld>
            <a:endParaRPr lang="pt-BR"/>
          </a:p>
        </p:txBody>
      </p:sp>
      <p:sp>
        <p:nvSpPr>
          <p:cNvPr id="143361" name="Text Box 1"/>
          <p:cNvSpPr txBox="1">
            <a:spLocks noGrp="1" noRot="1" noChangeAspect="1" noChangeArrowheads="1"/>
          </p:cNvSpPr>
          <p:nvPr>
            <p:ph type="sldImg"/>
          </p:nvPr>
        </p:nvSpPr>
        <p:spPr bwMode="auto">
          <a:xfrm>
            <a:off x="1162050" y="679450"/>
            <a:ext cx="4535488" cy="3400425"/>
          </a:xfrm>
          <a:prstGeom prst="rect">
            <a:avLst/>
          </a:prstGeom>
          <a:solidFill>
            <a:srgbClr val="FFFFFF"/>
          </a:solidFill>
          <a:ln>
            <a:solidFill>
              <a:srgbClr val="000000"/>
            </a:solidFill>
            <a:miter lim="800000"/>
            <a:headEnd/>
            <a:tailEnd/>
          </a:ln>
        </p:spPr>
      </p:sp>
      <p:sp>
        <p:nvSpPr>
          <p:cNvPr id="143362" name="Text Box 2"/>
          <p:cNvSpPr txBox="1">
            <a:spLocks noGrp="1" noChangeArrowheads="1"/>
          </p:cNvSpPr>
          <p:nvPr>
            <p:ph type="body" idx="1"/>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649EE15-B68C-1246-8F81-762621A92642}" type="slidenum">
              <a:rPr lang="pt-BR"/>
              <a:pPr/>
              <a:t>72</a:t>
            </a:fld>
            <a:endParaRPr lang="pt-BR"/>
          </a:p>
        </p:txBody>
      </p:sp>
      <p:sp>
        <p:nvSpPr>
          <p:cNvPr id="143361" name="Text Box 1"/>
          <p:cNvSpPr txBox="1">
            <a:spLocks noGrp="1" noRot="1" noChangeAspect="1" noChangeArrowheads="1"/>
          </p:cNvSpPr>
          <p:nvPr>
            <p:ph type="sldImg"/>
          </p:nvPr>
        </p:nvSpPr>
        <p:spPr bwMode="auto">
          <a:xfrm>
            <a:off x="1162050" y="679450"/>
            <a:ext cx="4535488" cy="3400425"/>
          </a:xfrm>
          <a:prstGeom prst="rect">
            <a:avLst/>
          </a:prstGeom>
          <a:solidFill>
            <a:srgbClr val="FFFFFF"/>
          </a:solidFill>
          <a:ln>
            <a:solidFill>
              <a:srgbClr val="000000"/>
            </a:solidFill>
            <a:miter lim="800000"/>
            <a:headEnd/>
            <a:tailEnd/>
          </a:ln>
        </p:spPr>
      </p:sp>
      <p:sp>
        <p:nvSpPr>
          <p:cNvPr id="143362" name="Text Box 2"/>
          <p:cNvSpPr txBox="1">
            <a:spLocks noGrp="1" noChangeArrowheads="1"/>
          </p:cNvSpPr>
          <p:nvPr>
            <p:ph type="body" idx="1"/>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52C9F9-AB03-9440-985E-52BD1157E5C1}" type="slidenum">
              <a:rPr lang="pt-BR"/>
              <a:pPr/>
              <a:t>73</a:t>
            </a:fld>
            <a:endParaRPr lang="pt-BR"/>
          </a:p>
        </p:txBody>
      </p:sp>
      <p:sp>
        <p:nvSpPr>
          <p:cNvPr id="14233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2338"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2C128E-81A2-124E-A472-424692EEA181}" type="slidenum">
              <a:rPr lang="pt-BR"/>
              <a:pPr/>
              <a:t>74</a:t>
            </a:fld>
            <a:endParaRPr lang="pt-BR"/>
          </a:p>
        </p:txBody>
      </p:sp>
      <p:sp>
        <p:nvSpPr>
          <p:cNvPr id="14438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4386"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3A2CA71-A379-1A40-B9A7-3236363BDE46}" type="slidenum">
              <a:rPr lang="pt-BR"/>
              <a:pPr/>
              <a:t>75</a:t>
            </a:fld>
            <a:endParaRPr lang="pt-BR"/>
          </a:p>
        </p:txBody>
      </p:sp>
      <p:sp>
        <p:nvSpPr>
          <p:cNvPr id="14540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541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54A997D-9915-6C44-ACBB-80F6A4B6C29F}" type="slidenum">
              <a:rPr lang="pt-BR"/>
              <a:pPr/>
              <a:t>76</a:t>
            </a:fld>
            <a:endParaRPr lang="pt-BR"/>
          </a:p>
        </p:txBody>
      </p:sp>
      <p:sp>
        <p:nvSpPr>
          <p:cNvPr id="14643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6434"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620BEF8-88C6-EB4E-ABA7-82070D2A9EEE}" type="slidenum">
              <a:rPr lang="pt-BR"/>
              <a:pPr/>
              <a:t>99</a:t>
            </a:fld>
            <a:endParaRPr lang="pt-BR"/>
          </a:p>
        </p:txBody>
      </p:sp>
      <p:sp>
        <p:nvSpPr>
          <p:cNvPr id="14745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7458"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9DD20D4-811B-E84F-B811-6BE72DDD8AD1}" type="slidenum">
              <a:rPr lang="pt-BR"/>
              <a:pPr/>
              <a:t>100</a:t>
            </a:fld>
            <a:endParaRPr lang="pt-BR"/>
          </a:p>
        </p:txBody>
      </p:sp>
      <p:sp>
        <p:nvSpPr>
          <p:cNvPr id="14848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8482"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D8A634-BEFA-D949-AEA3-769676172B61}" type="slidenum">
              <a:rPr lang="pt-BR"/>
              <a:pPr/>
              <a:t>23</a:t>
            </a:fld>
            <a:endParaRPr lang="pt-BR"/>
          </a:p>
        </p:txBody>
      </p:sp>
      <p:sp>
        <p:nvSpPr>
          <p:cNvPr id="10342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3426"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DF5E8D-C778-C248-94F9-AB4112DA0D7C}" type="slidenum">
              <a:rPr lang="pt-BR"/>
              <a:pPr/>
              <a:t>101</a:t>
            </a:fld>
            <a:endParaRPr lang="pt-BR"/>
          </a:p>
        </p:txBody>
      </p:sp>
      <p:sp>
        <p:nvSpPr>
          <p:cNvPr id="149505"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49506" name="Text Box 2"/>
          <p:cNvSpPr txBox="1">
            <a:spLocks noGrp="1" noChangeArrowheads="1"/>
          </p:cNvSpPr>
          <p:nvPr>
            <p:ph type="body"/>
          </p:nvPr>
        </p:nvSpPr>
        <p:spPr bwMode="auto">
          <a:xfrm>
            <a:off x="904415" y="4301142"/>
            <a:ext cx="5052050" cy="1318311"/>
          </a:xfrm>
          <a:prstGeom prst="rect">
            <a:avLst/>
          </a:prstGeom>
          <a:solidFill>
            <a:srgbClr val="FFFFFF"/>
          </a:solidFill>
          <a:ln w="9360" cap="sq">
            <a:solidFill>
              <a:srgbClr val="000000"/>
            </a:solidFill>
            <a:miter lim="800000"/>
            <a:headEnd/>
            <a:tailEnd/>
          </a:ln>
        </p:spPr>
        <p:txBody>
          <a:bodyPr wrap="none" anchor="ctr">
            <a:prstTxWarp prst="textNoShape">
              <a:avLst/>
            </a:prstTxWarp>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3D264B7-F56B-AE41-BAD0-A48981C219DA}" type="slidenum">
              <a:rPr lang="pt-BR"/>
              <a:pPr/>
              <a:t>102</a:t>
            </a:fld>
            <a:endParaRPr lang="pt-BR"/>
          </a:p>
        </p:txBody>
      </p:sp>
      <p:sp>
        <p:nvSpPr>
          <p:cNvPr id="150529" name="Text Box 1"/>
          <p:cNvSpPr txBox="1">
            <a:spLocks noGrp="1" noRot="1" noChangeAspect="1" noChangeArrowheads="1"/>
          </p:cNvSpPr>
          <p:nvPr>
            <p:ph type="sldImg"/>
          </p:nvPr>
        </p:nvSpPr>
        <p:spPr bwMode="auto">
          <a:xfrm>
            <a:off x="1162050" y="679450"/>
            <a:ext cx="4535488" cy="3400425"/>
          </a:xfrm>
          <a:prstGeom prst="rect">
            <a:avLst/>
          </a:prstGeom>
          <a:solidFill>
            <a:srgbClr val="FFFFFF"/>
          </a:solidFill>
          <a:ln>
            <a:solidFill>
              <a:srgbClr val="000000"/>
            </a:solidFill>
            <a:miter lim="800000"/>
            <a:headEnd/>
            <a:tailEnd/>
          </a:ln>
        </p:spPr>
      </p:sp>
      <p:sp>
        <p:nvSpPr>
          <p:cNvPr id="150530" name="Text Box 2"/>
          <p:cNvSpPr txBox="1">
            <a:spLocks noGrp="1" noChangeArrowheads="1"/>
          </p:cNvSpPr>
          <p:nvPr>
            <p:ph type="body" idx="1"/>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F230B65-B890-7A45-9638-4798BAC4D853}" type="slidenum">
              <a:rPr lang="pt-BR"/>
              <a:pPr/>
              <a:t>24</a:t>
            </a:fld>
            <a:endParaRPr lang="pt-BR"/>
          </a:p>
        </p:txBody>
      </p:sp>
      <p:sp>
        <p:nvSpPr>
          <p:cNvPr id="104449"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4450"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8D4AF02-FE0C-224B-9FA1-1224067F474A}" type="slidenum">
              <a:rPr lang="pt-BR"/>
              <a:pPr/>
              <a:t>25</a:t>
            </a:fld>
            <a:endParaRPr lang="pt-BR"/>
          </a:p>
        </p:txBody>
      </p:sp>
      <p:sp>
        <p:nvSpPr>
          <p:cNvPr id="105473"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5474"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8625363-18B3-E849-8E78-E3D71A8A8759}" type="slidenum">
              <a:rPr lang="pt-BR"/>
              <a:pPr/>
              <a:t>26</a:t>
            </a:fld>
            <a:endParaRPr lang="pt-BR"/>
          </a:p>
        </p:txBody>
      </p:sp>
      <p:sp>
        <p:nvSpPr>
          <p:cNvPr id="106497"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6498"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B8FCCDD-90A1-0D4D-84B9-681D8F27F130}" type="slidenum">
              <a:rPr lang="pt-BR"/>
              <a:pPr/>
              <a:t>27</a:t>
            </a:fld>
            <a:endParaRPr lang="pt-BR"/>
          </a:p>
        </p:txBody>
      </p:sp>
      <p:sp>
        <p:nvSpPr>
          <p:cNvPr id="107521" name="Text Box 1"/>
          <p:cNvSpPr txBox="1">
            <a:spLocks noChangeArrowheads="1"/>
          </p:cNvSpPr>
          <p:nvPr/>
        </p:nvSpPr>
        <p:spPr bwMode="auto">
          <a:xfrm>
            <a:off x="1175164" y="680200"/>
            <a:ext cx="4509114" cy="3399640"/>
          </a:xfrm>
          <a:prstGeom prst="rect">
            <a:avLst/>
          </a:prstGeom>
          <a:solidFill>
            <a:srgbClr val="FFFFFF"/>
          </a:solidFill>
          <a:ln w="9360" cap="sq">
            <a:solidFill>
              <a:srgbClr val="000000"/>
            </a:solidFill>
            <a:miter lim="800000"/>
            <a:headEnd/>
            <a:tailEnd/>
          </a:ln>
          <a:effectLst/>
        </p:spPr>
        <p:txBody>
          <a:bodyPr wrap="none" lIns="80165" tIns="40083" rIns="80165" bIns="40083" anchor="ctr">
            <a:prstTxWarp prst="textNoShape">
              <a:avLst/>
            </a:prstTxWarp>
          </a:bodyPr>
          <a:lstStyle/>
          <a:p>
            <a:endParaRPr lang="en-US"/>
          </a:p>
        </p:txBody>
      </p:sp>
      <p:sp>
        <p:nvSpPr>
          <p:cNvPr id="107522" name="Text Box 2"/>
          <p:cNvSpPr txBox="1">
            <a:spLocks noGrp="1" noChangeArrowheads="1"/>
          </p:cNvSpPr>
          <p:nvPr>
            <p:ph type="body"/>
          </p:nvPr>
        </p:nvSpPr>
        <p:spPr bwMode="auto">
          <a:xfrm>
            <a:off x="904415" y="4305215"/>
            <a:ext cx="5052050" cy="1302018"/>
          </a:xfrm>
          <a:prstGeom prst="rect">
            <a:avLst/>
          </a:prstGeom>
          <a:noFill/>
          <a:ln cap="flat">
            <a:round/>
            <a:headEnd/>
            <a:tailEnd/>
          </a:ln>
        </p:spPr>
        <p:txBody>
          <a:bodyPr wrap="none" anchor="ct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x-none"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fld id="{C5435970-BC14-6A46-A853-F8122B9D6079}" type="datetime1">
              <a:rPr lang="en-US" smtClean="0"/>
              <a:pPr/>
              <a:t>5/23/14</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41014A3E-976F-064B-B8F4-90A68719CBED}"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lang="en-US" smtClean="0"/>
              <a:t>IBI5037 Algoritmos em Bioinformática - Prof. Alan M. Durham</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0B1CB4B3-B45A-3B48-B1CC-1429C8786E7A}" type="datetime1">
              <a:rPr lang="en-US" smtClean="0"/>
              <a:pPr/>
              <a:t>5/23/14</a:t>
            </a:fld>
            <a:endParaRPr lang="en-US"/>
          </a:p>
        </p:txBody>
      </p:sp>
      <p:sp>
        <p:nvSpPr>
          <p:cNvPr id="3" name="Footer Placeholder 2"/>
          <p:cNvSpPr>
            <a:spLocks noGrp="1"/>
          </p:cNvSpPr>
          <p:nvPr>
            <p:ph type="ftr" sz="quarter" idx="11"/>
          </p:nvPr>
        </p:nvSpPr>
        <p:spPr/>
        <p:txBody>
          <a:bodyPr/>
          <a:lstStyle/>
          <a:p>
            <a:r>
              <a:rPr lang="en-US" smtClean="0"/>
              <a:t>IBI5037 Algoritmos em Bioinformática - Prof. Alan M. Durham</a:t>
            </a:r>
            <a:endParaRPr lang="en-US"/>
          </a:p>
        </p:txBody>
      </p:sp>
      <p:sp>
        <p:nvSpPr>
          <p:cNvPr id="4" name="Slide Number Placeholder 3"/>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x-none"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7092D266-16AF-8249-9EC4-B14A57C1E18C}"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x-none"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44132816-6811-274E-8A05-24B22F4716E7}"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x-none"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A11B8ED4-2FA6-B542-B932-E14E8061E14D}"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x-none"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3CB72FD2-2C2F-0A48-8419-0BCF36EC9BF1}"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x-none"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fld id="{8025F94C-F5AD-E14F-9131-2EEE5A5C72D1}"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897805E3-EA1D-2541-ADB4-091D2F2F82DB}"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x-none"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C74DE5E8-0F93-214D-8CD0-C253A10027A6}"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4799E32-09C2-8242-AAF6-663822FAC7BA}"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fld id="{7FDF5C64-0509-3D44-8035-F21CEE8900D1}" type="datetime1">
              <a:rPr lang="en-US" smtClean="0"/>
              <a:pPr/>
              <a:t>5/23/14</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EF9F2B9E-D6F2-BB4F-94CE-291E064FA323}"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1681C207-0FB2-9B41-B745-80EBAE9D151D}"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2C7635FC-185F-6547-B024-C53A4B71862A}"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87ED17A5-0C88-2F49-8047-CC41EEF36393}"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303373F3-77E0-B44D-8F94-B7F2EDE24554}" type="datetime1">
              <a:rPr lang="en-US" smtClean="0"/>
              <a:pPr/>
              <a:t>5/23/14</a:t>
            </a:fld>
            <a:endParaRPr lang="en-US"/>
          </a:p>
        </p:txBody>
      </p:sp>
      <p:sp>
        <p:nvSpPr>
          <p:cNvPr id="4" name="Footer Placeholder 3"/>
          <p:cNvSpPr>
            <a:spLocks noGrp="1"/>
          </p:cNvSpPr>
          <p:nvPr>
            <p:ph type="ftr" sz="quarter" idx="11"/>
          </p:nvPr>
        </p:nvSpPr>
        <p:spPr/>
        <p:txBody>
          <a:bodyPr/>
          <a:lstStyle/>
          <a:p>
            <a:r>
              <a:rPr lang="en-US" smtClean="0"/>
              <a:t>IBI5037 Algoritmos em Bioinformática - Prof. Alan M. Durham</a:t>
            </a:r>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D8F4463E-9679-2B47-A95D-FE98CDC5EAB3}" type="datetime1">
              <a:rPr lang="en-US" smtClean="0"/>
              <a:pPr/>
              <a:t>5/23/14</a:t>
            </a:fld>
            <a:endParaRPr lang="en-US"/>
          </a:p>
        </p:txBody>
      </p:sp>
      <p:sp>
        <p:nvSpPr>
          <p:cNvPr id="3" name="Footer Placeholder 2"/>
          <p:cNvSpPr>
            <a:spLocks noGrp="1"/>
          </p:cNvSpPr>
          <p:nvPr>
            <p:ph type="ftr" sz="quarter" idx="11"/>
          </p:nvPr>
        </p:nvSpPr>
        <p:spPr/>
        <p:txBody>
          <a:bodyPr/>
          <a:lstStyle/>
          <a:p>
            <a:r>
              <a:rPr lang="en-US" smtClean="0"/>
              <a:t>IBI5037 Algoritmos em Bioinformática - Prof. Alan M. Durham</a:t>
            </a:r>
            <a:endParaRPr lang="en-US"/>
          </a:p>
        </p:txBody>
      </p:sp>
      <p:sp>
        <p:nvSpPr>
          <p:cNvPr id="4" name="Slide Number Placeholder 3"/>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C47EBE7-296D-1740-B8A9-22C2CAAA79B5}"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x-none"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E34F11E1-282B-AA47-A140-009D8DD95345}" type="datetime1">
              <a:rPr lang="en-US" smtClean="0"/>
              <a:pPr/>
              <a:t>5/23/14</a:t>
            </a:fld>
            <a:endParaRPr lang="en-US"/>
          </a:p>
        </p:txBody>
      </p:sp>
      <p:sp>
        <p:nvSpPr>
          <p:cNvPr id="6" name="Footer Placeholder 5"/>
          <p:cNvSpPr>
            <a:spLocks noGrp="1"/>
          </p:cNvSpPr>
          <p:nvPr>
            <p:ph type="ftr" sz="quarter" idx="11"/>
          </p:nvPr>
        </p:nvSpPr>
        <p:spPr>
          <a:xfrm>
            <a:off x="5867399" y="6288741"/>
            <a:ext cx="2675965" cy="365125"/>
          </a:xfrm>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x-none"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1D361943-37B4-EC46-A268-DFD932F8799E}" type="datetime1">
              <a:rPr lang="en-US" smtClean="0"/>
              <a:pPr/>
              <a:t>5/23/14</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x-none"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2FCC00A-0754-9146-A3C6-E7393DA116DD}" type="datetime1">
              <a:rPr lang="en-US" smtClean="0"/>
              <a:pPr/>
              <a:t>5/23/14</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D308F6B8-2DFC-A343-8564-EF9FD93786B8}"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x-none"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F140988B-39DB-F347-95F4-991927524850}"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41014A3E-976F-064B-B8F4-90A68719CBED}"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A0CB0F4A-E3A8-FF4F-BB58-3349334395C8}"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x-none"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fld id="{25D9721B-A6D4-8D4C-964B-E2B6371F480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C2077740-E417-B44A-A42C-EFD4B2F4FFB0}"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x-none"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E8F05ACE-519A-DB47-98AD-CF51F590F36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F09E489D-8B06-2146-BC7D-336DC993853A}"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fld id="{BCD0465F-6B17-8E49-8DA0-4A4CFE3158A5}" type="datetime1">
              <a:rPr lang="en-US" smtClean="0"/>
              <a:pPr/>
              <a:t>5/23/14</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1A0D2CF3-4EAB-7049-A4D6-8D80A9A83EEE}"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4220F206-0A91-A342-BE49-459A04FB872A}"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5" name="Date Placeholder 4"/>
          <p:cNvSpPr>
            <a:spLocks noGrp="1"/>
          </p:cNvSpPr>
          <p:nvPr>
            <p:ph type="dt" sz="half" idx="10"/>
          </p:nvPr>
        </p:nvSpPr>
        <p:spPr/>
        <p:txBody>
          <a:bodyPr/>
          <a:lstStyle/>
          <a:p>
            <a:fld id="{3A684093-3AAA-5242-9D77-0EE66E88D5FE}"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3F65262D-CD2D-1A46-BC80-ED2E95DB6264}" type="datetime1">
              <a:rPr lang="en-US" smtClean="0"/>
              <a:pPr/>
              <a:t>5/23/14</a:t>
            </a:fld>
            <a:endParaRPr lang="en-US"/>
          </a:p>
        </p:txBody>
      </p:sp>
      <p:sp>
        <p:nvSpPr>
          <p:cNvPr id="4" name="Footer Placeholder 3"/>
          <p:cNvSpPr>
            <a:spLocks noGrp="1"/>
          </p:cNvSpPr>
          <p:nvPr>
            <p:ph type="ftr" sz="quarter" idx="11"/>
          </p:nvPr>
        </p:nvSpPr>
        <p:spPr/>
        <p:txBody>
          <a:bodyPr/>
          <a:lstStyle/>
          <a:p>
            <a:r>
              <a:rPr lang="en-US" smtClean="0"/>
              <a:t>IBI5037 Algoritmos em Bioinformática - Prof. Alan M. Durham</a:t>
            </a:r>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83ABED97-73B1-8F41-B1F0-A7004F76AF7C}"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1B2325BE-8FA8-424D-BC20-59D7C898E3B4}" type="datetime1">
              <a:rPr lang="en-US" smtClean="0"/>
              <a:pPr/>
              <a:t>5/23/14</a:t>
            </a:fld>
            <a:endParaRPr lang="en-US"/>
          </a:p>
        </p:txBody>
      </p:sp>
      <p:sp>
        <p:nvSpPr>
          <p:cNvPr id="3" name="Footer Placeholder 2"/>
          <p:cNvSpPr>
            <a:spLocks noGrp="1"/>
          </p:cNvSpPr>
          <p:nvPr>
            <p:ph type="ftr" sz="quarter" idx="11"/>
          </p:nvPr>
        </p:nvSpPr>
        <p:spPr/>
        <p:txBody>
          <a:bodyPr/>
          <a:lstStyle/>
          <a:p>
            <a:r>
              <a:rPr lang="en-US" smtClean="0"/>
              <a:t>IBI5037 Algoritmos em Bioinformática - Prof. Alan M. Durham</a:t>
            </a:r>
            <a:endParaRPr lang="en-US"/>
          </a:p>
        </p:txBody>
      </p:sp>
      <p:sp>
        <p:nvSpPr>
          <p:cNvPr id="4" name="Slide Number Placeholder 3"/>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x-none"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E8FBB93-F554-2540-817B-D52348EA7E7C}"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x-none"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4331F6D5-0A7C-BD4B-BC80-97AD2D594FDD}" type="datetime1">
              <a:rPr lang="en-US" smtClean="0"/>
              <a:pPr/>
              <a:t>5/23/14</a:t>
            </a:fld>
            <a:endParaRPr lang="en-US"/>
          </a:p>
        </p:txBody>
      </p:sp>
      <p:sp>
        <p:nvSpPr>
          <p:cNvPr id="6" name="Footer Placeholder 5"/>
          <p:cNvSpPr>
            <a:spLocks noGrp="1"/>
          </p:cNvSpPr>
          <p:nvPr>
            <p:ph type="ftr" sz="quarter" idx="11"/>
          </p:nvPr>
        </p:nvSpPr>
        <p:spPr>
          <a:xfrm>
            <a:off x="5867399" y="6288741"/>
            <a:ext cx="2675965" cy="365125"/>
          </a:xfrm>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x-none"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22B82C4B-6686-D84A-A303-9A640136ABF9}" type="datetime1">
              <a:rPr lang="en-US" smtClean="0"/>
              <a:pPr/>
              <a:t>5/23/14</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x-none"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6ABE479-1BBE-574E-ADAE-C21DB7F5B32D}" type="datetime1">
              <a:rPr lang="en-US" smtClean="0"/>
              <a:pPr/>
              <a:t>5/23/14</a:t>
            </a:fld>
            <a:endParaRPr lang="en-US"/>
          </a:p>
        </p:txBody>
      </p:sp>
      <p:sp>
        <p:nvSpPr>
          <p:cNvPr id="6" name="Footer Placeholder 5"/>
          <p:cNvSpPr>
            <a:spLocks noGrp="1"/>
          </p:cNvSpPr>
          <p:nvPr>
            <p:ph type="ftr" sz="quarter" idx="11"/>
          </p:nvPr>
        </p:nvSpPr>
        <p:spPr>
          <a:xfrm>
            <a:off x="3325813" y="6288741"/>
            <a:ext cx="5217551" cy="365125"/>
          </a:xfrm>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1A4D05C0-E1D3-C74E-BB25-9B7F1078F95B}"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x-none"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5654FD29-77DF-F848-A963-A18E7ED18881}"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x-none"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4" name="Date Placeholder 3"/>
          <p:cNvSpPr>
            <a:spLocks noGrp="1"/>
          </p:cNvSpPr>
          <p:nvPr>
            <p:ph type="dt" sz="half" idx="10"/>
          </p:nvPr>
        </p:nvSpPr>
        <p:spPr/>
        <p:txBody>
          <a:bodyPr/>
          <a:lstStyle/>
          <a:p>
            <a:fld id="{64B6AE99-E1C0-E84D-BD0A-BBCAC3935863}" type="datetime1">
              <a:rPr lang="en-US" smtClean="0"/>
              <a:pPr/>
              <a:t>5/23/14</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41014A3E-976F-064B-B8F4-90A68719CBED}"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lang="en-US" smtClean="0"/>
              <a:t>IBI5037 Algoritmos em Bioinformática - Prof. Alan M. Durham</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x-none"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1BC93466-FFFE-8B47-9207-F61C41613235}"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41014A3E-976F-064B-B8F4-90A68719CBED}"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fld id="{8B33F2E7-E2AD-744A-9025-29F45F543AD5}" type="datetime1">
              <a:rPr lang="en-US" smtClean="0"/>
              <a:pPr/>
              <a:t>5/23/14</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18418F90-2741-4F46-93A7-F2CF06B412CE}"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7" name="Date Placeholder 6"/>
          <p:cNvSpPr>
            <a:spLocks noGrp="1"/>
          </p:cNvSpPr>
          <p:nvPr>
            <p:ph type="dt" sz="half" idx="10"/>
          </p:nvPr>
        </p:nvSpPr>
        <p:spPr/>
        <p:txBody>
          <a:bodyPr/>
          <a:lstStyle/>
          <a:p>
            <a:fld id="{2EC4A51D-876B-F049-81C7-D79961DC5C4C}" type="datetime1">
              <a:rPr lang="en-US" smtClean="0"/>
              <a:pPr/>
              <a:t>5/23/14</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C4CDFA8-53EE-E049-8D38-9AD28A710742}"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545AF20A-8754-1945-98A9-A215A708DF63}"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0CECA8B3-65B1-F14D-B182-F8F86FA527D9}"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83E79E51-291A-BE41-98DC-F9F4F2C71F05}" type="datetime1">
              <a:rPr lang="en-US" smtClean="0"/>
              <a:pPr/>
              <a:t>5/23/14</a:t>
            </a:fld>
            <a:endParaRPr lang="en-US"/>
          </a:p>
        </p:txBody>
      </p:sp>
      <p:sp>
        <p:nvSpPr>
          <p:cNvPr id="4" name="Footer Placeholder 3"/>
          <p:cNvSpPr>
            <a:spLocks noGrp="1"/>
          </p:cNvSpPr>
          <p:nvPr>
            <p:ph type="ftr" sz="quarter" idx="11"/>
          </p:nvPr>
        </p:nvSpPr>
        <p:spPr/>
        <p:txBody>
          <a:bodyPr/>
          <a:lstStyle/>
          <a:p>
            <a:r>
              <a:rPr lang="en-US" smtClean="0"/>
              <a:t>IBI5037 Algoritmos em Bioinformática - Prof. Alan M. Durham</a:t>
            </a:r>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024A721-66A8-FD48-AE17-A14EE4B9D395}" type="datetime1">
              <a:rPr lang="en-US" smtClean="0"/>
              <a:pPr/>
              <a:t>5/23/14</a:t>
            </a:fld>
            <a:endParaRPr lang="en-US"/>
          </a:p>
        </p:txBody>
      </p:sp>
      <p:sp>
        <p:nvSpPr>
          <p:cNvPr id="3" name="Footer Placeholder 2"/>
          <p:cNvSpPr>
            <a:spLocks noGrp="1"/>
          </p:cNvSpPr>
          <p:nvPr>
            <p:ph type="ftr" sz="quarter" idx="11"/>
          </p:nvPr>
        </p:nvSpPr>
        <p:spPr/>
        <p:txBody>
          <a:bodyPr/>
          <a:lstStyle/>
          <a:p>
            <a:r>
              <a:rPr lang="en-US" smtClean="0"/>
              <a:t>IBI5037 Algoritmos em Bioinformática - Prof. Alan M. Durham</a:t>
            </a:r>
            <a:endParaRPr lang="en-US"/>
          </a:p>
        </p:txBody>
      </p:sp>
      <p:sp>
        <p:nvSpPr>
          <p:cNvPr id="4" name="Slide Number Placeholder 3"/>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x-none"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10462854-1DB1-DB4A-B8FA-E8FFCDBF470C}"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x-none"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36475CEB-AB28-714D-BCAC-352363394D58}"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x-none" smtClean="0"/>
              <a:t>Click icon to add picture</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4252D5D3-3D0D-194F-8695-D1D0A33EF58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43DCDE6D-7585-8B46-A948-9AB922CCD47E}"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x-none"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10"/>
          </p:nvPr>
        </p:nvSpPr>
        <p:spPr/>
        <p:txBody>
          <a:bodyPr/>
          <a:lstStyle/>
          <a:p>
            <a:fld id="{5DD0A940-4BF8-574A-A3A1-1ECBD88A3CB3}"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40B0814C-FA67-714A-AD03-CDA1D89D5EC9}"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5" name="Date Placeholder 4"/>
          <p:cNvSpPr>
            <a:spLocks noGrp="1"/>
          </p:cNvSpPr>
          <p:nvPr>
            <p:ph type="dt" sz="half" idx="10"/>
          </p:nvPr>
        </p:nvSpPr>
        <p:spPr/>
        <p:txBody>
          <a:bodyPr/>
          <a:lstStyle/>
          <a:p>
            <a:fld id="{C3EA4EB5-F9D6-1640-87DF-077CC4FCC693}" type="datetime1">
              <a:rPr lang="en-US" smtClean="0"/>
              <a:pPr/>
              <a:t>5/23/14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2"/>
          <p:cNvSpPr>
            <a:spLocks noGrp="1"/>
          </p:cNvSpPr>
          <p:nvPr>
            <p:ph type="dt" sz="half" idx="10"/>
          </p:nvPr>
        </p:nvSpPr>
        <p:spPr/>
        <p:txBody>
          <a:bodyPr/>
          <a:lstStyle/>
          <a:p>
            <a:fld id="{5F515A98-897E-B149-9154-D182301D85AC}" type="datetime1">
              <a:rPr lang="en-US" smtClean="0"/>
              <a:pPr/>
              <a:t>5/23/14</a:t>
            </a:fld>
            <a:endParaRPr lang="en-US"/>
          </a:p>
        </p:txBody>
      </p:sp>
      <p:sp>
        <p:nvSpPr>
          <p:cNvPr id="4" name="Footer Placeholder 3"/>
          <p:cNvSpPr>
            <a:spLocks noGrp="1"/>
          </p:cNvSpPr>
          <p:nvPr>
            <p:ph type="ftr" sz="quarter" idx="11"/>
          </p:nvPr>
        </p:nvSpPr>
        <p:spPr/>
        <p:txBody>
          <a:bodyPr/>
          <a:lstStyle/>
          <a:p>
            <a:r>
              <a:rPr lang="en-US" smtClean="0"/>
              <a:t>IBI5037 Algoritmos em Bioinformática - Prof. Alan M. Durham</a:t>
            </a:r>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slideLayout" Target="../slideLayouts/slideLayout29.xml"/><Relationship Id="rId16" Type="http://schemas.openxmlformats.org/officeDocument/2006/relationships/slideLayout" Target="../slideLayouts/slideLayout30.xml"/><Relationship Id="rId17"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slideLayout" Target="../slideLayouts/slideLayout44.xml"/><Relationship Id="rId15" Type="http://schemas.openxmlformats.org/officeDocument/2006/relationships/slideLayout" Target="../slideLayouts/slideLayout45.xml"/><Relationship Id="rId16" Type="http://schemas.openxmlformats.org/officeDocument/2006/relationships/slideLayout" Target="../slideLayouts/slideLayout46.xml"/><Relationship Id="rId17"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Relationship Id="rId15" Type="http://schemas.openxmlformats.org/officeDocument/2006/relationships/theme" Target="../theme/theme4.xml"/><Relationship Id="rId16" Type="http://schemas.openxmlformats.org/officeDocument/2006/relationships/image" Target="../media/image1.jpeg"/><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pt-BR" noProof="0" dirty="0" err="1" smtClean="0"/>
              <a:t>Click</a:t>
            </a:r>
            <a:r>
              <a:rPr lang="pt-BR" noProof="0" dirty="0" smtClean="0"/>
              <a:t> to </a:t>
            </a:r>
            <a:r>
              <a:rPr lang="pt-BR" noProof="0" dirty="0" err="1" smtClean="0"/>
              <a:t>edit</a:t>
            </a:r>
            <a:r>
              <a:rPr lang="pt-BR" noProof="0" dirty="0" smtClean="0"/>
              <a:t> </a:t>
            </a:r>
            <a:r>
              <a:rPr lang="pt-BR" noProof="0" dirty="0" err="1" smtClean="0"/>
              <a:t>Master</a:t>
            </a:r>
            <a:r>
              <a:rPr lang="pt-BR" noProof="0" dirty="0" smtClean="0"/>
              <a:t> </a:t>
            </a:r>
            <a:r>
              <a:rPr lang="pt-BR" noProof="0" dirty="0" err="1" smtClean="0"/>
              <a:t>title</a:t>
            </a:r>
            <a:r>
              <a:rPr lang="pt-BR" noProof="0" dirty="0" smtClean="0"/>
              <a:t> style</a:t>
            </a:r>
            <a:endParaRPr lang="pt-BR" noProof="0" dirty="0"/>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pt-BR" noProof="0" dirty="0" err="1" smtClean="0"/>
              <a:t>Click</a:t>
            </a:r>
            <a:r>
              <a:rPr lang="pt-BR" noProof="0" dirty="0" smtClean="0"/>
              <a:t> to </a:t>
            </a:r>
            <a:r>
              <a:rPr lang="pt-BR" noProof="0" dirty="0" err="1" smtClean="0"/>
              <a:t>edit</a:t>
            </a:r>
            <a:r>
              <a:rPr lang="pt-BR" noProof="0" dirty="0" smtClean="0"/>
              <a:t> </a:t>
            </a:r>
            <a:r>
              <a:rPr lang="pt-BR" noProof="0" dirty="0" err="1" smtClean="0"/>
              <a:t>Master</a:t>
            </a:r>
            <a:r>
              <a:rPr lang="pt-BR" noProof="0" dirty="0" smtClean="0"/>
              <a:t> </a:t>
            </a:r>
            <a:r>
              <a:rPr lang="pt-BR" noProof="0" dirty="0" err="1" smtClean="0"/>
              <a:t>text</a:t>
            </a:r>
            <a:r>
              <a:rPr lang="pt-BR" noProof="0" dirty="0" smtClean="0"/>
              <a:t> styles</a:t>
            </a:r>
          </a:p>
          <a:p>
            <a:pPr lvl="1"/>
            <a:r>
              <a:rPr lang="pt-BR" noProof="0" dirty="0" err="1" smtClean="0"/>
              <a:t>Second</a:t>
            </a:r>
            <a:r>
              <a:rPr lang="pt-BR" noProof="0" dirty="0" smtClean="0"/>
              <a:t> </a:t>
            </a:r>
            <a:r>
              <a:rPr lang="pt-BR" noProof="0" dirty="0" err="1" smtClean="0"/>
              <a:t>level</a:t>
            </a:r>
            <a:endParaRPr lang="pt-BR" noProof="0" dirty="0" smtClean="0"/>
          </a:p>
          <a:p>
            <a:pPr lvl="2"/>
            <a:r>
              <a:rPr lang="pt-BR" noProof="0" dirty="0" err="1" smtClean="0"/>
              <a:t>Third</a:t>
            </a:r>
            <a:r>
              <a:rPr lang="pt-BR" noProof="0" dirty="0" smtClean="0"/>
              <a:t> </a:t>
            </a:r>
            <a:r>
              <a:rPr lang="pt-BR" noProof="0" dirty="0" err="1" smtClean="0"/>
              <a:t>level</a:t>
            </a:r>
            <a:endParaRPr lang="pt-BR" noProof="0" dirty="0" smtClean="0"/>
          </a:p>
          <a:p>
            <a:pPr lvl="3"/>
            <a:r>
              <a:rPr lang="pt-BR" noProof="0" dirty="0" err="1" smtClean="0"/>
              <a:t>Fourth</a:t>
            </a:r>
            <a:r>
              <a:rPr lang="pt-BR" noProof="0" dirty="0" smtClean="0"/>
              <a:t> </a:t>
            </a:r>
            <a:r>
              <a:rPr lang="pt-BR" noProof="0" dirty="0" err="1" smtClean="0"/>
              <a:t>level</a:t>
            </a:r>
            <a:endParaRPr lang="pt-BR" noProof="0" dirty="0" smtClean="0"/>
          </a:p>
          <a:p>
            <a:pPr lvl="4"/>
            <a:r>
              <a:rPr lang="pt-BR" noProof="0" dirty="0" err="1" smtClean="0"/>
              <a:t>Fifth</a:t>
            </a:r>
            <a:r>
              <a:rPr lang="pt-BR" noProof="0" dirty="0" smtClean="0"/>
              <a:t> </a:t>
            </a:r>
            <a:r>
              <a:rPr lang="pt-BR" noProof="0" dirty="0" err="1" smtClean="0"/>
              <a:t>level</a:t>
            </a:r>
            <a:endParaRPr lang="pt-BR" noProof="0" dirty="0"/>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A732303F-3575-C24E-9F15-17F894865C2F}" type="datetime1">
              <a:rPr lang="en-US" smtClean="0"/>
              <a:pPr/>
              <a:t>5/23/14</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lang="en-US" smtClean="0"/>
              <a:t>IBI5037 Algoritmos em Bioinformática - Prof. Alan M. Durham</a:t>
            </a:r>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41014A3E-976F-064B-B8F4-90A68719CBED}"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hdr="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4FC188BD-BC8C-7248-B92F-B65DFA645894}" type="datetime1">
              <a:rPr lang="en-US" smtClean="0"/>
              <a:pPr/>
              <a:t>5/23/14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IBI5037 Algoritmos em Bioinformática - Prof. Alan M. Durham</a:t>
            </a:r>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41014A3E-976F-064B-B8F4-90A68719C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Lst>
  <p:hf hdr="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6E520FF-EED7-8946-8B19-BBE8D9D460D8}" type="datetime1">
              <a:rPr lang="en-US" smtClean="0"/>
              <a:pPr/>
              <a:t>5/23/14</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smtClean="0"/>
              <a:t>IBI5037 Algoritmos em Bioinformática - Prof. Alan M. Durham</a:t>
            </a:r>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41014A3E-976F-064B-B8F4-90A68719C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Lst>
  <p:hf hdr="0"/>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x-none"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68A6F970-1E43-414A-8E28-B452A02CA5F7}" type="datetime1">
              <a:rPr lang="en-US" smtClean="0"/>
              <a:pPr/>
              <a:t>5/23/14</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r>
              <a:rPr lang="en-US" smtClean="0"/>
              <a:t>IBI5037 Algoritmos em Bioinformática - Prof. Alan M. Durham</a:t>
            </a:r>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41014A3E-976F-064B-B8F4-90A68719CBED}"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Lst>
  <p:hf hdr="0"/>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5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5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6.xml.rels><?xml version="1.0" encoding="UTF-8" standalone="yes"?>
<Relationships xmlns="http://schemas.openxmlformats.org/package/2006/relationships"><Relationship Id="rId1" Type="http://schemas.openxmlformats.org/officeDocument/2006/relationships/vmlDrawing" Target="../drawings/vmlDrawing16.vml"/><Relationship Id="rId2" Type="http://schemas.openxmlformats.org/officeDocument/2006/relationships/slideLayout" Target="../slideLayouts/slideLayout48.xml"/><Relationship Id="rId3" Type="http://schemas.openxmlformats.org/officeDocument/2006/relationships/oleObject" Target="../embeddings/Microsoft_Equation18.bin"/></Relationships>
</file>

<file path=ppt/slides/_rels/slide107.xml.rels><?xml version="1.0" encoding="UTF-8" standalone="yes"?>
<Relationships xmlns="http://schemas.openxmlformats.org/package/2006/relationships"><Relationship Id="rId3" Type="http://schemas.openxmlformats.org/officeDocument/2006/relationships/oleObject" Target="../embeddings/Microsoft_Equation19.bin"/><Relationship Id="rId4" Type="http://schemas.openxmlformats.org/officeDocument/2006/relationships/oleObject" Target="../embeddings/Microsoft_Equation20.bin"/><Relationship Id="rId1" Type="http://schemas.openxmlformats.org/officeDocument/2006/relationships/vmlDrawing" Target="../drawings/vmlDrawing17.vml"/><Relationship Id="rId2" Type="http://schemas.openxmlformats.org/officeDocument/2006/relationships/slideLayout" Target="../slideLayouts/slideLayout4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09.xml.rels><?xml version="1.0" encoding="UTF-8" standalone="yes"?>
<Relationships xmlns="http://schemas.openxmlformats.org/package/2006/relationships"><Relationship Id="rId1" Type="http://schemas.openxmlformats.org/officeDocument/2006/relationships/vmlDrawing" Target="../drawings/vmlDrawing18.vml"/><Relationship Id="rId2" Type="http://schemas.openxmlformats.org/officeDocument/2006/relationships/slideLayout" Target="../slideLayouts/slideLayout48.xml"/><Relationship Id="rId3" Type="http://schemas.openxmlformats.org/officeDocument/2006/relationships/oleObject" Target="../embeddings/Microsoft_Equation2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2.xml.rels><?xml version="1.0" encoding="UTF-8" standalone="yes"?>
<Relationships xmlns="http://schemas.openxmlformats.org/package/2006/relationships"><Relationship Id="rId1" Type="http://schemas.openxmlformats.org/officeDocument/2006/relationships/vmlDrawing" Target="../drawings/vmlDrawing19.vml"/><Relationship Id="rId2" Type="http://schemas.openxmlformats.org/officeDocument/2006/relationships/slideLayout" Target="../slideLayouts/slideLayout48.xml"/><Relationship Id="rId3" Type="http://schemas.openxmlformats.org/officeDocument/2006/relationships/oleObject" Target="../embeddings/Microsoft_Equation22.bin"/></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Microsoft_Equation23.bin"/><Relationship Id="rId4" Type="http://schemas.openxmlformats.org/officeDocument/2006/relationships/oleObject" Target="../embeddings/Microsoft_Equation24.bin"/><Relationship Id="rId1" Type="http://schemas.openxmlformats.org/officeDocument/2006/relationships/vmlDrawing" Target="../drawings/vmlDrawing20.vml"/><Relationship Id="rId2" Type="http://schemas.openxmlformats.org/officeDocument/2006/relationships/slideLayout" Target="../slideLayouts/slideLayout48.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Microsoft_Equation25.bin"/><Relationship Id="rId4" Type="http://schemas.openxmlformats.org/officeDocument/2006/relationships/oleObject" Target="../embeddings/Microsoft_Equation26.bin"/><Relationship Id="rId5" Type="http://schemas.openxmlformats.org/officeDocument/2006/relationships/oleObject" Target="../embeddings/Microsoft_Equation27.bin"/><Relationship Id="rId1" Type="http://schemas.openxmlformats.org/officeDocument/2006/relationships/vmlDrawing" Target="../drawings/vmlDrawing21.vml"/><Relationship Id="rId2" Type="http://schemas.openxmlformats.org/officeDocument/2006/relationships/slideLayout" Target="../slideLayouts/slideLayout48.xml"/></Relationships>
</file>

<file path=ppt/slides/_rels/slide122.xml.rels><?xml version="1.0" encoding="UTF-8" standalone="yes"?>
<Relationships xmlns="http://schemas.openxmlformats.org/package/2006/relationships"><Relationship Id="rId1" Type="http://schemas.openxmlformats.org/officeDocument/2006/relationships/vmlDrawing" Target="../drawings/vmlDrawing22.vml"/><Relationship Id="rId2" Type="http://schemas.openxmlformats.org/officeDocument/2006/relationships/slideLayout" Target="../slideLayouts/slideLayout48.xml"/><Relationship Id="rId3" Type="http://schemas.openxmlformats.org/officeDocument/2006/relationships/oleObject" Target="../embeddings/Microsoft_Equation28.bin"/></Relationships>
</file>

<file path=ppt/slides/_rels/slide123.xml.rels><?xml version="1.0" encoding="UTF-8" standalone="yes"?>
<Relationships xmlns="http://schemas.openxmlformats.org/package/2006/relationships"><Relationship Id="rId3" Type="http://schemas.openxmlformats.org/officeDocument/2006/relationships/oleObject" Target="../embeddings/Microsoft_Equation29.bin"/><Relationship Id="rId4" Type="http://schemas.openxmlformats.org/officeDocument/2006/relationships/oleObject" Target="../embeddings/Microsoft_Equation30.bin"/><Relationship Id="rId5" Type="http://schemas.openxmlformats.org/officeDocument/2006/relationships/oleObject" Target="../embeddings/Microsoft_Equation31.bin"/><Relationship Id="rId1" Type="http://schemas.openxmlformats.org/officeDocument/2006/relationships/vmlDrawing" Target="../drawings/vmlDrawing23.vml"/><Relationship Id="rId2" Type="http://schemas.openxmlformats.org/officeDocument/2006/relationships/slideLayout" Target="../slideLayouts/slideLayout48.xml"/></Relationships>
</file>

<file path=ppt/slides/_rels/slide124.xml.rels><?xml version="1.0" encoding="UTF-8" standalone="yes"?>
<Relationships xmlns="http://schemas.openxmlformats.org/package/2006/relationships"><Relationship Id="rId1" Type="http://schemas.openxmlformats.org/officeDocument/2006/relationships/vmlDrawing" Target="../drawings/vmlDrawing24.vml"/><Relationship Id="rId2" Type="http://schemas.openxmlformats.org/officeDocument/2006/relationships/slideLayout" Target="../slideLayouts/slideLayout48.xml"/><Relationship Id="rId3" Type="http://schemas.openxmlformats.org/officeDocument/2006/relationships/oleObject" Target="../embeddings/Microsoft_Equation32.bin"/></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57.tiff"/></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Microsoft_Equation33.bin"/><Relationship Id="rId4" Type="http://schemas.openxmlformats.org/officeDocument/2006/relationships/image" Target="../media/image59.png"/><Relationship Id="rId1" Type="http://schemas.openxmlformats.org/officeDocument/2006/relationships/vmlDrawing" Target="../drawings/vmlDrawing25.vml"/><Relationship Id="rId2" Type="http://schemas.openxmlformats.org/officeDocument/2006/relationships/slideLayout" Target="../slideLayouts/slideLayout4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6.xml.rels><?xml version="1.0" encoding="UTF-8" standalone="yes"?>
<Relationships xmlns="http://schemas.openxmlformats.org/package/2006/relationships"><Relationship Id="rId1" Type="http://schemas.openxmlformats.org/officeDocument/2006/relationships/vmlDrawing" Target="../drawings/vmlDrawing26.vml"/><Relationship Id="rId2" Type="http://schemas.openxmlformats.org/officeDocument/2006/relationships/slideLayout" Target="../slideLayouts/slideLayout48.xml"/><Relationship Id="rId3" Type="http://schemas.openxmlformats.org/officeDocument/2006/relationships/oleObject" Target="../embeddings/Microsoft_Equation34.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Microsoft_Equation35.bin"/><Relationship Id="rId4" Type="http://schemas.openxmlformats.org/officeDocument/2006/relationships/oleObject" Target="../embeddings/Microsoft_Equation36.bin"/><Relationship Id="rId1" Type="http://schemas.openxmlformats.org/officeDocument/2006/relationships/vmlDrawing" Target="../drawings/vmlDrawing27.vml"/><Relationship Id="rId2" Type="http://schemas.openxmlformats.org/officeDocument/2006/relationships/slideLayout" Target="../slideLayouts/slideLayout4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62.png"/></Relationships>
</file>

<file path=ppt/slides/_rels/slide145.xml.rels><?xml version="1.0" encoding="UTF-8" standalone="yes"?>
<Relationships xmlns="http://schemas.openxmlformats.org/package/2006/relationships"><Relationship Id="rId3" Type="http://schemas.openxmlformats.org/officeDocument/2006/relationships/oleObject" Target="../embeddings/Microsoft_Equation37.bin"/><Relationship Id="rId4" Type="http://schemas.openxmlformats.org/officeDocument/2006/relationships/oleObject" Target="../embeddings/Microsoft_Equation38.bin"/><Relationship Id="rId5" Type="http://schemas.openxmlformats.org/officeDocument/2006/relationships/oleObject" Target="../embeddings/Microsoft_Equation39.bin"/><Relationship Id="rId1" Type="http://schemas.openxmlformats.org/officeDocument/2006/relationships/vmlDrawing" Target="../drawings/vmlDrawing28.vml"/><Relationship Id="rId2" Type="http://schemas.openxmlformats.org/officeDocument/2006/relationships/slideLayout" Target="../slideLayouts/slideLayout48.xml"/></Relationships>
</file>

<file path=ppt/slides/_rels/slide146.xml.rels><?xml version="1.0" encoding="UTF-8" standalone="yes"?>
<Relationships xmlns="http://schemas.openxmlformats.org/package/2006/relationships"><Relationship Id="rId1" Type="http://schemas.openxmlformats.org/officeDocument/2006/relationships/vmlDrawing" Target="../drawings/vmlDrawing29.vml"/><Relationship Id="rId2" Type="http://schemas.openxmlformats.org/officeDocument/2006/relationships/slideLayout" Target="../slideLayouts/slideLayout48.xml"/><Relationship Id="rId3" Type="http://schemas.openxmlformats.org/officeDocument/2006/relationships/oleObject" Target="../embeddings/Microsoft_Equation40.bin"/></Relationships>
</file>

<file path=ppt/slides/_rels/slide147.xml.rels><?xml version="1.0" encoding="UTF-8" standalone="yes"?>
<Relationships xmlns="http://schemas.openxmlformats.org/package/2006/relationships"><Relationship Id="rId3" Type="http://schemas.openxmlformats.org/officeDocument/2006/relationships/oleObject" Target="../embeddings/Microsoft_Equation41.bin"/><Relationship Id="rId4" Type="http://schemas.openxmlformats.org/officeDocument/2006/relationships/image" Target="../media/image62.png"/><Relationship Id="rId5" Type="http://schemas.openxmlformats.org/officeDocument/2006/relationships/oleObject" Target="../embeddings/Microsoft_Equation42.bin"/><Relationship Id="rId6" Type="http://schemas.openxmlformats.org/officeDocument/2006/relationships/oleObject" Target="../embeddings/Microsoft_Equation43.bin"/><Relationship Id="rId1" Type="http://schemas.openxmlformats.org/officeDocument/2006/relationships/vmlDrawing" Target="../drawings/vmlDrawing30.vml"/><Relationship Id="rId2" Type="http://schemas.openxmlformats.org/officeDocument/2006/relationships/slideLayout" Target="../slideLayouts/slideLayout48.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Microsoft_Equation44.bin"/><Relationship Id="rId4" Type="http://schemas.openxmlformats.org/officeDocument/2006/relationships/image" Target="../media/image62.png"/><Relationship Id="rId5" Type="http://schemas.openxmlformats.org/officeDocument/2006/relationships/oleObject" Target="../embeddings/Microsoft_Equation45.bin"/><Relationship Id="rId6" Type="http://schemas.openxmlformats.org/officeDocument/2006/relationships/oleObject" Target="../embeddings/Microsoft_Equation46.bin"/><Relationship Id="rId7" Type="http://schemas.openxmlformats.org/officeDocument/2006/relationships/oleObject" Target="../embeddings/Microsoft_Equation47.bin"/><Relationship Id="rId8" Type="http://schemas.openxmlformats.org/officeDocument/2006/relationships/oleObject" Target="../embeddings/Microsoft_Equation48.bin"/><Relationship Id="rId9" Type="http://schemas.openxmlformats.org/officeDocument/2006/relationships/oleObject" Target="../embeddings/Microsoft_Equation49.bin"/><Relationship Id="rId10" Type="http://schemas.openxmlformats.org/officeDocument/2006/relationships/oleObject" Target="../embeddings/Microsoft_Equation50.bin"/><Relationship Id="rId1" Type="http://schemas.openxmlformats.org/officeDocument/2006/relationships/vmlDrawing" Target="../drawings/vmlDrawing31.vml"/><Relationship Id="rId2" Type="http://schemas.openxmlformats.org/officeDocument/2006/relationships/slideLayout" Target="../slideLayouts/slideLayout48.xml"/></Relationships>
</file>

<file path=ppt/slides/_rels/slide14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oleObject" Target="../embeddings/Microsoft_Equation51.bin"/><Relationship Id="rId5" Type="http://schemas.openxmlformats.org/officeDocument/2006/relationships/oleObject" Target="../embeddings/Microsoft_Equation52.bin"/><Relationship Id="rId1" Type="http://schemas.openxmlformats.org/officeDocument/2006/relationships/vmlDrawing" Target="../drawings/vmlDrawing32.vml"/><Relationship Id="rId2"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50.xml.rels><?xml version="1.0" encoding="UTF-8" standalone="yes"?>
<Relationships xmlns="http://schemas.openxmlformats.org/package/2006/relationships"><Relationship Id="rId1" Type="http://schemas.openxmlformats.org/officeDocument/2006/relationships/vmlDrawing" Target="../drawings/vmlDrawing33.vml"/><Relationship Id="rId2" Type="http://schemas.openxmlformats.org/officeDocument/2006/relationships/slideLayout" Target="../slideLayouts/slideLayout48.xml"/><Relationship Id="rId3" Type="http://schemas.openxmlformats.org/officeDocument/2006/relationships/oleObject" Target="../embeddings/Microsoft_Equation53.bin"/></Relationships>
</file>

<file path=ppt/slides/_rels/slide151.xml.rels><?xml version="1.0" encoding="UTF-8" standalone="yes"?>
<Relationships xmlns="http://schemas.openxmlformats.org/package/2006/relationships"><Relationship Id="rId1" Type="http://schemas.openxmlformats.org/officeDocument/2006/relationships/vmlDrawing" Target="../drawings/vmlDrawing34.vml"/><Relationship Id="rId2" Type="http://schemas.openxmlformats.org/officeDocument/2006/relationships/slideLayout" Target="../slideLayouts/slideLayout48.xml"/><Relationship Id="rId3" Type="http://schemas.openxmlformats.org/officeDocument/2006/relationships/oleObject" Target="../embeddings/Microsoft_Equation54.bin"/></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3.xml.rels><?xml version="1.0" encoding="UTF-8" standalone="yes"?>
<Relationships xmlns="http://schemas.openxmlformats.org/package/2006/relationships"><Relationship Id="rId1" Type="http://schemas.openxmlformats.org/officeDocument/2006/relationships/vmlDrawing" Target="../drawings/vmlDrawing35.vml"/><Relationship Id="rId2" Type="http://schemas.openxmlformats.org/officeDocument/2006/relationships/slideLayout" Target="../slideLayouts/slideLayout48.xml"/><Relationship Id="rId3" Type="http://schemas.openxmlformats.org/officeDocument/2006/relationships/oleObject" Target="../embeddings/Microsoft_Equation55.bin"/></Relationships>
</file>

<file path=ppt/slides/_rels/slide154.xml.rels><?xml version="1.0" encoding="UTF-8" standalone="yes"?>
<Relationships xmlns="http://schemas.openxmlformats.org/package/2006/relationships"><Relationship Id="rId1" Type="http://schemas.openxmlformats.org/officeDocument/2006/relationships/vmlDrawing" Target="../drawings/vmlDrawing36.vml"/><Relationship Id="rId2" Type="http://schemas.openxmlformats.org/officeDocument/2006/relationships/slideLayout" Target="../slideLayouts/slideLayout48.xml"/><Relationship Id="rId3" Type="http://schemas.openxmlformats.org/officeDocument/2006/relationships/oleObject" Target="../embeddings/Microsoft_Equation56.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6.tif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6.tiff"/></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9.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oleObject" Target="../embeddings/Microsoft_Equation57.bin"/><Relationship Id="rId5" Type="http://schemas.openxmlformats.org/officeDocument/2006/relationships/oleObject" Target="../embeddings/Microsoft_Equation58.bin"/><Relationship Id="rId6" Type="http://schemas.openxmlformats.org/officeDocument/2006/relationships/oleObject" Target="../embeddings/Microsoft_Equation59.bin"/><Relationship Id="rId7" Type="http://schemas.openxmlformats.org/officeDocument/2006/relationships/oleObject" Target="../embeddings/Microsoft_Equation60.bin"/><Relationship Id="rId1" Type="http://schemas.openxmlformats.org/officeDocument/2006/relationships/vmlDrawing" Target="../drawings/vmlDrawing37.vml"/><Relationship Id="rId2"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60.xml.rels><?xml version="1.0" encoding="UTF-8" standalone="yes"?>
<Relationships xmlns="http://schemas.openxmlformats.org/package/2006/relationships"><Relationship Id="rId3" Type="http://schemas.openxmlformats.org/officeDocument/2006/relationships/image" Target="../media/image62.png"/><Relationship Id="rId4" Type="http://schemas.openxmlformats.org/officeDocument/2006/relationships/oleObject" Target="../embeddings/Microsoft_Equation61.bin"/><Relationship Id="rId5" Type="http://schemas.openxmlformats.org/officeDocument/2006/relationships/oleObject" Target="../embeddings/Microsoft_Equation62.bin"/><Relationship Id="rId6" Type="http://schemas.openxmlformats.org/officeDocument/2006/relationships/oleObject" Target="../embeddings/Microsoft_Equation63.bin"/><Relationship Id="rId7" Type="http://schemas.openxmlformats.org/officeDocument/2006/relationships/oleObject" Target="../embeddings/Microsoft_Equation64.bin"/><Relationship Id="rId1" Type="http://schemas.openxmlformats.org/officeDocument/2006/relationships/vmlDrawing" Target="../drawings/vmlDrawing38.vml"/><Relationship Id="rId2" Type="http://schemas.openxmlformats.org/officeDocument/2006/relationships/slideLayout" Target="../slideLayouts/slideLayout4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7.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7.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64.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65.bin"/><Relationship Id="rId5" Type="http://schemas.openxmlformats.org/officeDocument/2006/relationships/oleObject" Target="../embeddings/Microsoft_Equation66.bin"/><Relationship Id="rId6" Type="http://schemas.openxmlformats.org/officeDocument/2006/relationships/oleObject" Target="../embeddings/Microsoft_Equation67.bin"/><Relationship Id="rId1" Type="http://schemas.openxmlformats.org/officeDocument/2006/relationships/vmlDrawing" Target="../drawings/vmlDrawing39.vml"/><Relationship Id="rId2" Type="http://schemas.openxmlformats.org/officeDocument/2006/relationships/slideLayout" Target="../slideLayouts/slideLayout48.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Microsoft_Equation68.bin"/><Relationship Id="rId4" Type="http://schemas.openxmlformats.org/officeDocument/2006/relationships/oleObject" Target="../embeddings/Microsoft_Equation69.bin"/><Relationship Id="rId1" Type="http://schemas.openxmlformats.org/officeDocument/2006/relationships/vmlDrawing" Target="../drawings/vmlDrawing40.vml"/><Relationship Id="rId2" Type="http://schemas.openxmlformats.org/officeDocument/2006/relationships/slideLayout" Target="../slideLayouts/slideLayout48.x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Microsoft_Equation70.bin"/><Relationship Id="rId4" Type="http://schemas.openxmlformats.org/officeDocument/2006/relationships/oleObject" Target="../embeddings/Microsoft_Equation71.bin"/><Relationship Id="rId1" Type="http://schemas.openxmlformats.org/officeDocument/2006/relationships/vmlDrawing" Target="../drawings/vmlDrawing41.vml"/><Relationship Id="rId2" Type="http://schemas.openxmlformats.org/officeDocument/2006/relationships/slideLayout" Target="../slideLayouts/slideLayout48.x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Microsoft_Equation72.bin"/><Relationship Id="rId4" Type="http://schemas.openxmlformats.org/officeDocument/2006/relationships/oleObject" Target="../embeddings/Microsoft_Equation73.bin"/><Relationship Id="rId5" Type="http://schemas.openxmlformats.org/officeDocument/2006/relationships/oleObject" Target="../embeddings/Microsoft_Equation74.bin"/><Relationship Id="rId1" Type="http://schemas.openxmlformats.org/officeDocument/2006/relationships/vmlDrawing" Target="../drawings/vmlDrawing42.vml"/><Relationship Id="rId2" Type="http://schemas.openxmlformats.org/officeDocument/2006/relationships/slideLayout" Target="../slideLayouts/slideLayout48.x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Microsoft_Equation75.bin"/><Relationship Id="rId4" Type="http://schemas.openxmlformats.org/officeDocument/2006/relationships/oleObject" Target="../embeddings/Microsoft_Equation76.bin"/><Relationship Id="rId5" Type="http://schemas.openxmlformats.org/officeDocument/2006/relationships/oleObject" Target="../embeddings/Microsoft_Equation77.bin"/><Relationship Id="rId6" Type="http://schemas.openxmlformats.org/officeDocument/2006/relationships/oleObject" Target="../embeddings/Microsoft_Equation78.bin"/><Relationship Id="rId1" Type="http://schemas.openxmlformats.org/officeDocument/2006/relationships/vmlDrawing" Target="../drawings/vmlDrawing43.vml"/><Relationship Id="rId2" Type="http://schemas.openxmlformats.org/officeDocument/2006/relationships/slideLayout" Target="../slideLayouts/slideLayout48.xml"/></Relationships>
</file>

<file path=ppt/slides/_rels/slide169.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79.bin"/><Relationship Id="rId5" Type="http://schemas.openxmlformats.org/officeDocument/2006/relationships/oleObject" Target="../embeddings/Microsoft_Equation80.bin"/><Relationship Id="rId1" Type="http://schemas.openxmlformats.org/officeDocument/2006/relationships/vmlDrawing" Target="../drawings/vmlDrawing44.vml"/><Relationship Id="rId2"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81.bin"/><Relationship Id="rId5" Type="http://schemas.openxmlformats.org/officeDocument/2006/relationships/oleObject" Target="../embeddings/Microsoft_Equation82.bin"/><Relationship Id="rId1" Type="http://schemas.openxmlformats.org/officeDocument/2006/relationships/vmlDrawing" Target="../drawings/vmlDrawing45.vml"/><Relationship Id="rId2" Type="http://schemas.openxmlformats.org/officeDocument/2006/relationships/slideLayout" Target="../slideLayouts/slideLayout48.xml"/></Relationships>
</file>

<file path=ppt/slides/_rels/slide171.xml.rels><?xml version="1.0" encoding="UTF-8" standalone="yes"?>
<Relationships xmlns="http://schemas.openxmlformats.org/package/2006/relationships"><Relationship Id="rId1" Type="http://schemas.openxmlformats.org/officeDocument/2006/relationships/vmlDrawing" Target="../drawings/vmlDrawing46.vml"/><Relationship Id="rId2" Type="http://schemas.openxmlformats.org/officeDocument/2006/relationships/slideLayout" Target="../slideLayouts/slideLayout48.xml"/><Relationship Id="rId3" Type="http://schemas.openxmlformats.org/officeDocument/2006/relationships/oleObject" Target="../embeddings/Microsoft_Equation83.bin"/></Relationships>
</file>

<file path=ppt/slides/_rels/slide172.xml.rels><?xml version="1.0" encoding="UTF-8" standalone="yes"?>
<Relationships xmlns="http://schemas.openxmlformats.org/package/2006/relationships"><Relationship Id="rId3" Type="http://schemas.openxmlformats.org/officeDocument/2006/relationships/oleObject" Target="../embeddings/Microsoft_Equation84.bin"/><Relationship Id="rId4" Type="http://schemas.openxmlformats.org/officeDocument/2006/relationships/oleObject" Target="../embeddings/Microsoft_Equation85.bin"/><Relationship Id="rId5" Type="http://schemas.openxmlformats.org/officeDocument/2006/relationships/oleObject" Target="../embeddings/Microsoft_Equation86.bin"/><Relationship Id="rId6" Type="http://schemas.openxmlformats.org/officeDocument/2006/relationships/oleObject" Target="../embeddings/Microsoft_Equation87.bin"/><Relationship Id="rId7" Type="http://schemas.openxmlformats.org/officeDocument/2006/relationships/oleObject" Target="../embeddings/Microsoft_Equation88.bin"/><Relationship Id="rId1" Type="http://schemas.openxmlformats.org/officeDocument/2006/relationships/vmlDrawing" Target="../drawings/vmlDrawing47.vml"/><Relationship Id="rId2" Type="http://schemas.openxmlformats.org/officeDocument/2006/relationships/slideLayout" Target="../slideLayouts/slideLayout48.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8.png"/></Relationships>
</file>

<file path=ppt/slides/_rels/slide19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89.bin"/><Relationship Id="rId1" Type="http://schemas.openxmlformats.org/officeDocument/2006/relationships/vmlDrawing" Target="../drawings/vmlDrawing48.vml"/><Relationship Id="rId2" Type="http://schemas.openxmlformats.org/officeDocument/2006/relationships/slideLayout" Target="../slideLayouts/slideLayout48.xml"/></Relationships>
</file>

<file path=ppt/slides/_rels/slide197.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90.bin"/><Relationship Id="rId5" Type="http://schemas.openxmlformats.org/officeDocument/2006/relationships/oleObject" Target="../embeddings/Microsoft_Equation91.bin"/><Relationship Id="rId1" Type="http://schemas.openxmlformats.org/officeDocument/2006/relationships/vmlDrawing" Target="../drawings/vmlDrawing49.vml"/><Relationship Id="rId2" Type="http://schemas.openxmlformats.org/officeDocument/2006/relationships/slideLayout" Target="../slideLayouts/slideLayout48.xml"/></Relationships>
</file>

<file path=ppt/slides/_rels/slide198.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92.bin"/><Relationship Id="rId5" Type="http://schemas.openxmlformats.org/officeDocument/2006/relationships/oleObject" Target="../embeddings/Microsoft_Equation93.bin"/><Relationship Id="rId6" Type="http://schemas.openxmlformats.org/officeDocument/2006/relationships/oleObject" Target="../embeddings/Microsoft_Equation94.bin"/><Relationship Id="rId1" Type="http://schemas.openxmlformats.org/officeDocument/2006/relationships/vmlDrawing" Target="../drawings/vmlDrawing50.vml"/><Relationship Id="rId2" Type="http://schemas.openxmlformats.org/officeDocument/2006/relationships/slideLayout" Target="../slideLayouts/slideLayout48.xml"/></Relationships>
</file>

<file path=ppt/slides/_rels/slide199.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95.bin"/><Relationship Id="rId5" Type="http://schemas.openxmlformats.org/officeDocument/2006/relationships/oleObject" Target="../embeddings/Microsoft_Equation96.bin"/><Relationship Id="rId6" Type="http://schemas.openxmlformats.org/officeDocument/2006/relationships/oleObject" Target="../embeddings/Microsoft_Equation97.bin"/><Relationship Id="rId7" Type="http://schemas.openxmlformats.org/officeDocument/2006/relationships/oleObject" Target="../embeddings/Microsoft_Equation98.bin"/><Relationship Id="rId1" Type="http://schemas.openxmlformats.org/officeDocument/2006/relationships/vmlDrawing" Target="../drawings/vmlDrawing51.vml"/><Relationship Id="rId2"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0.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99.bin"/><Relationship Id="rId5" Type="http://schemas.openxmlformats.org/officeDocument/2006/relationships/oleObject" Target="../embeddings/Microsoft_Equation100.bin"/><Relationship Id="rId6" Type="http://schemas.openxmlformats.org/officeDocument/2006/relationships/oleObject" Target="../embeddings/Microsoft_Equation101.bin"/><Relationship Id="rId7" Type="http://schemas.openxmlformats.org/officeDocument/2006/relationships/oleObject" Target="../embeddings/Microsoft_Equation102.bin"/><Relationship Id="rId1" Type="http://schemas.openxmlformats.org/officeDocument/2006/relationships/vmlDrawing" Target="../drawings/vmlDrawing52.vml"/><Relationship Id="rId2" Type="http://schemas.openxmlformats.org/officeDocument/2006/relationships/slideLayout" Target="../slideLayouts/slideLayout48.xml"/></Relationships>
</file>

<file path=ppt/slides/_rels/slide201.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103.bin"/><Relationship Id="rId5" Type="http://schemas.openxmlformats.org/officeDocument/2006/relationships/oleObject" Target="../embeddings/Microsoft_Equation104.bin"/><Relationship Id="rId6" Type="http://schemas.openxmlformats.org/officeDocument/2006/relationships/oleObject" Target="../embeddings/Microsoft_Equation105.bin"/><Relationship Id="rId7" Type="http://schemas.openxmlformats.org/officeDocument/2006/relationships/oleObject" Target="../embeddings/Microsoft_Equation106.bin"/><Relationship Id="rId1" Type="http://schemas.openxmlformats.org/officeDocument/2006/relationships/vmlDrawing" Target="../drawings/vmlDrawing53.vml"/><Relationship Id="rId2" Type="http://schemas.openxmlformats.org/officeDocument/2006/relationships/slideLayout" Target="../slideLayouts/slideLayout48.xml"/></Relationships>
</file>

<file path=ppt/slides/_rels/slide202.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oleObject" Target="../embeddings/Microsoft_Equation107.bin"/><Relationship Id="rId5" Type="http://schemas.openxmlformats.org/officeDocument/2006/relationships/oleObject" Target="../embeddings/Microsoft_Equation108.bin"/><Relationship Id="rId6" Type="http://schemas.openxmlformats.org/officeDocument/2006/relationships/oleObject" Target="../embeddings/Microsoft_Equation109.bin"/><Relationship Id="rId7" Type="http://schemas.openxmlformats.org/officeDocument/2006/relationships/oleObject" Target="../embeddings/Microsoft_Equation110.bin"/><Relationship Id="rId1" Type="http://schemas.openxmlformats.org/officeDocument/2006/relationships/vmlDrawing" Target="../drawings/vmlDrawing54.vml"/><Relationship Id="rId2" Type="http://schemas.openxmlformats.org/officeDocument/2006/relationships/slideLayout" Target="../slideLayouts/slideLayout48.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77.png"/><Relationship Id="rId3" Type="http://schemas.openxmlformats.org/officeDocument/2006/relationships/image" Target="../media/image100.png"/></Relationships>
</file>

<file path=ppt/slides/_rels/slide204.xml.rels><?xml version="1.0" encoding="UTF-8" standalone="yes"?>
<Relationships xmlns="http://schemas.openxmlformats.org/package/2006/relationships"><Relationship Id="rId3" Type="http://schemas.openxmlformats.org/officeDocument/2006/relationships/oleObject" Target="../embeddings/Microsoft_Equation111.bin"/><Relationship Id="rId4" Type="http://schemas.openxmlformats.org/officeDocument/2006/relationships/oleObject" Target="../embeddings/Microsoft_Equation112.bin"/><Relationship Id="rId1" Type="http://schemas.openxmlformats.org/officeDocument/2006/relationships/vmlDrawing" Target="../drawings/vmlDrawing55.vml"/><Relationship Id="rId2" Type="http://schemas.openxmlformats.org/officeDocument/2006/relationships/slideLayout" Target="../slideLayouts/slideLayout48.xml"/></Relationships>
</file>

<file path=ppt/slides/_rels/slide205.xml.rels><?xml version="1.0" encoding="UTF-8" standalone="yes"?>
<Relationships xmlns="http://schemas.openxmlformats.org/package/2006/relationships"><Relationship Id="rId3" Type="http://schemas.openxmlformats.org/officeDocument/2006/relationships/oleObject" Target="../embeddings/Microsoft_Equation113.bin"/><Relationship Id="rId4" Type="http://schemas.openxmlformats.org/officeDocument/2006/relationships/oleObject" Target="../embeddings/Microsoft_Equation114.bin"/><Relationship Id="rId5" Type="http://schemas.openxmlformats.org/officeDocument/2006/relationships/oleObject" Target="../embeddings/Microsoft_Equation115.bin"/><Relationship Id="rId1" Type="http://schemas.openxmlformats.org/officeDocument/2006/relationships/vmlDrawing" Target="../drawings/vmlDrawing56.vml"/><Relationship Id="rId2" Type="http://schemas.openxmlformats.org/officeDocument/2006/relationships/slideLayout" Target="../slideLayouts/slideLayout48.xml"/></Relationships>
</file>

<file path=ppt/slides/_rels/slide206.xml.rels><?xml version="1.0" encoding="UTF-8" standalone="yes"?>
<Relationships xmlns="http://schemas.openxmlformats.org/package/2006/relationships"><Relationship Id="rId1" Type="http://schemas.openxmlformats.org/officeDocument/2006/relationships/vmlDrawing" Target="../drawings/vmlDrawing57.vml"/><Relationship Id="rId2" Type="http://schemas.openxmlformats.org/officeDocument/2006/relationships/slideLayout" Target="../slideLayouts/slideLayout48.xml"/><Relationship Id="rId3" Type="http://schemas.openxmlformats.org/officeDocument/2006/relationships/oleObject" Target="../embeddings/Microsoft_Equation116.bin"/></Relationships>
</file>

<file path=ppt/slides/_rels/slide207.xml.rels><?xml version="1.0" encoding="UTF-8" standalone="yes"?>
<Relationships xmlns="http://schemas.openxmlformats.org/package/2006/relationships"><Relationship Id="rId3" Type="http://schemas.openxmlformats.org/officeDocument/2006/relationships/oleObject" Target="../embeddings/Microsoft_Equation117.bin"/><Relationship Id="rId4" Type="http://schemas.openxmlformats.org/officeDocument/2006/relationships/oleObject" Target="../embeddings/Microsoft_Equation118.bin"/><Relationship Id="rId5" Type="http://schemas.openxmlformats.org/officeDocument/2006/relationships/oleObject" Target="../embeddings/Microsoft_Equation119.bin"/><Relationship Id="rId1" Type="http://schemas.openxmlformats.org/officeDocument/2006/relationships/vmlDrawing" Target="../drawings/vmlDrawing58.vml"/><Relationship Id="rId2" Type="http://schemas.openxmlformats.org/officeDocument/2006/relationships/slideLayout" Target="../slideLayouts/slideLayout48.xml"/></Relationships>
</file>

<file path=ppt/slides/_rels/slide208.xml.rels><?xml version="1.0" encoding="UTF-8" standalone="yes"?>
<Relationships xmlns="http://schemas.openxmlformats.org/package/2006/relationships"><Relationship Id="rId1" Type="http://schemas.openxmlformats.org/officeDocument/2006/relationships/vmlDrawing" Target="../drawings/vmlDrawing59.vml"/><Relationship Id="rId2" Type="http://schemas.openxmlformats.org/officeDocument/2006/relationships/slideLayout" Target="../slideLayouts/slideLayout48.xml"/><Relationship Id="rId3" Type="http://schemas.openxmlformats.org/officeDocument/2006/relationships/oleObject" Target="../embeddings/Microsoft_Equation120.bin"/></Relationships>
</file>

<file path=ppt/slides/_rels/slide209.xml.rels><?xml version="1.0" encoding="UTF-8" standalone="yes"?>
<Relationships xmlns="http://schemas.openxmlformats.org/package/2006/relationships"><Relationship Id="rId3" Type="http://schemas.openxmlformats.org/officeDocument/2006/relationships/oleObject" Target="../embeddings/Microsoft_Equation121.bin"/><Relationship Id="rId4" Type="http://schemas.openxmlformats.org/officeDocument/2006/relationships/oleObject" Target="../embeddings/Microsoft_Equation122.bin"/><Relationship Id="rId5" Type="http://schemas.openxmlformats.org/officeDocument/2006/relationships/oleObject" Target="../embeddings/Microsoft_Equation123.bin"/><Relationship Id="rId6" Type="http://schemas.openxmlformats.org/officeDocument/2006/relationships/oleObject" Target="../embeddings/Microsoft_Equation124.bin"/><Relationship Id="rId1" Type="http://schemas.openxmlformats.org/officeDocument/2006/relationships/vmlDrawing" Target="../drawings/vmlDrawing60.vml"/><Relationship Id="rId2"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210.xml.rels><?xml version="1.0" encoding="UTF-8" standalone="yes"?>
<Relationships xmlns="http://schemas.openxmlformats.org/package/2006/relationships"><Relationship Id="rId1" Type="http://schemas.openxmlformats.org/officeDocument/2006/relationships/vmlDrawing" Target="../drawings/vmlDrawing61.vml"/><Relationship Id="rId2" Type="http://schemas.openxmlformats.org/officeDocument/2006/relationships/slideLayout" Target="../slideLayouts/slideLayout48.xml"/><Relationship Id="rId3" Type="http://schemas.openxmlformats.org/officeDocument/2006/relationships/oleObject" Target="../embeddings/Microsoft_Equation125.bin"/></Relationships>
</file>

<file path=ppt/slides/_rels/slide211.xml.rels><?xml version="1.0" encoding="UTF-8" standalone="yes"?>
<Relationships xmlns="http://schemas.openxmlformats.org/package/2006/relationships"><Relationship Id="rId1" Type="http://schemas.openxmlformats.org/officeDocument/2006/relationships/vmlDrawing" Target="../drawings/vmlDrawing62.vml"/><Relationship Id="rId2" Type="http://schemas.openxmlformats.org/officeDocument/2006/relationships/slideLayout" Target="../slideLayouts/slideLayout48.xml"/><Relationship Id="rId3" Type="http://schemas.openxmlformats.org/officeDocument/2006/relationships/oleObject" Target="../embeddings/Microsoft_Equation126.bin"/></Relationships>
</file>

<file path=ppt/slides/_rels/slide212.xml.rels><?xml version="1.0" encoding="UTF-8" standalone="yes"?>
<Relationships xmlns="http://schemas.openxmlformats.org/package/2006/relationships"><Relationship Id="rId1" Type="http://schemas.openxmlformats.org/officeDocument/2006/relationships/vmlDrawing" Target="../drawings/vmlDrawing63.vml"/><Relationship Id="rId2" Type="http://schemas.openxmlformats.org/officeDocument/2006/relationships/slideLayout" Target="../slideLayouts/slideLayout48.xml"/><Relationship Id="rId3" Type="http://schemas.openxmlformats.org/officeDocument/2006/relationships/oleObject" Target="../embeddings/Microsoft_Equation127.bin"/></Relationships>
</file>

<file path=ppt/slides/_rels/slide213.xml.rels><?xml version="1.0" encoding="UTF-8" standalone="yes"?>
<Relationships xmlns="http://schemas.openxmlformats.org/package/2006/relationships"><Relationship Id="rId1" Type="http://schemas.openxmlformats.org/officeDocument/2006/relationships/vmlDrawing" Target="../drawings/vmlDrawing64.vml"/><Relationship Id="rId2" Type="http://schemas.openxmlformats.org/officeDocument/2006/relationships/slideLayout" Target="../slideLayouts/slideLayout48.xml"/><Relationship Id="rId3" Type="http://schemas.openxmlformats.org/officeDocument/2006/relationships/oleObject" Target="../embeddings/Microsoft_Equation128.bin"/></Relationships>
</file>

<file path=ppt/slides/_rels/slide214.xml.rels><?xml version="1.0" encoding="UTF-8" standalone="yes"?>
<Relationships xmlns="http://schemas.openxmlformats.org/package/2006/relationships"><Relationship Id="rId3" Type="http://schemas.openxmlformats.org/officeDocument/2006/relationships/oleObject" Target="../embeddings/Microsoft_Equation129.bin"/><Relationship Id="rId4" Type="http://schemas.openxmlformats.org/officeDocument/2006/relationships/oleObject" Target="../embeddings/Microsoft_Equation130.bin"/><Relationship Id="rId5" Type="http://schemas.openxmlformats.org/officeDocument/2006/relationships/oleObject" Target="../embeddings/Microsoft_Equation131.bin"/><Relationship Id="rId1" Type="http://schemas.openxmlformats.org/officeDocument/2006/relationships/vmlDrawing" Target="../drawings/vmlDrawing65.vml"/><Relationship Id="rId2" Type="http://schemas.openxmlformats.org/officeDocument/2006/relationships/slideLayout" Target="../slideLayouts/slideLayout48.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15.tiff"/></Relationships>
</file>

<file path=ppt/slides/_rels/slide216.xml.rels><?xml version="1.0" encoding="UTF-8" standalone="yes"?>
<Relationships xmlns="http://schemas.openxmlformats.org/package/2006/relationships"><Relationship Id="rId3" Type="http://schemas.openxmlformats.org/officeDocument/2006/relationships/oleObject" Target="../embeddings/Microsoft_Equation132.bin"/><Relationship Id="rId4" Type="http://schemas.openxmlformats.org/officeDocument/2006/relationships/oleObject" Target="../embeddings/Microsoft_Equation133.bin"/><Relationship Id="rId1" Type="http://schemas.openxmlformats.org/officeDocument/2006/relationships/vmlDrawing" Target="../drawings/vmlDrawing66.vml"/><Relationship Id="rId2" Type="http://schemas.openxmlformats.org/officeDocument/2006/relationships/slideLayout" Target="../slideLayouts/slideLayout48.xml"/></Relationships>
</file>

<file path=ppt/slides/_rels/slide217.xml.rels><?xml version="1.0" encoding="UTF-8" standalone="yes"?>
<Relationships xmlns="http://schemas.openxmlformats.org/package/2006/relationships"><Relationship Id="rId1" Type="http://schemas.openxmlformats.org/officeDocument/2006/relationships/vmlDrawing" Target="../drawings/vmlDrawing67.vml"/><Relationship Id="rId2" Type="http://schemas.openxmlformats.org/officeDocument/2006/relationships/slideLayout" Target="../slideLayouts/slideLayout48.xml"/><Relationship Id="rId3" Type="http://schemas.openxmlformats.org/officeDocument/2006/relationships/oleObject" Target="../embeddings/Microsoft_Equation134.bin"/></Relationships>
</file>

<file path=ppt/slides/_rels/slide218.xml.rels><?xml version="1.0" encoding="UTF-8" standalone="yes"?>
<Relationships xmlns="http://schemas.openxmlformats.org/package/2006/relationships"><Relationship Id="rId1" Type="http://schemas.openxmlformats.org/officeDocument/2006/relationships/vmlDrawing" Target="../drawings/vmlDrawing68.vml"/><Relationship Id="rId2" Type="http://schemas.openxmlformats.org/officeDocument/2006/relationships/slideLayout" Target="../slideLayouts/slideLayout48.xml"/><Relationship Id="rId3" Type="http://schemas.openxmlformats.org/officeDocument/2006/relationships/oleObject" Target="../embeddings/Microsoft_Equation135.bin"/></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2.xml.rels><?xml version="1.0" encoding="UTF-8" standalone="yes"?>
<Relationships xmlns="http://schemas.openxmlformats.org/package/2006/relationships"><Relationship Id="rId1" Type="http://schemas.openxmlformats.org/officeDocument/2006/relationships/vmlDrawing" Target="../drawings/vmlDrawing69.vml"/><Relationship Id="rId2" Type="http://schemas.openxmlformats.org/officeDocument/2006/relationships/slideLayout" Target="../slideLayouts/slideLayout48.xml"/><Relationship Id="rId3" Type="http://schemas.openxmlformats.org/officeDocument/2006/relationships/oleObject" Target="../embeddings/Microsoft_Equation136.bin"/></Relationships>
</file>

<file path=ppt/slides/_rels/slide223.xml.rels><?xml version="1.0" encoding="UTF-8" standalone="yes"?>
<Relationships xmlns="http://schemas.openxmlformats.org/package/2006/relationships"><Relationship Id="rId1" Type="http://schemas.openxmlformats.org/officeDocument/2006/relationships/vmlDrawing" Target="../drawings/vmlDrawing70.vml"/><Relationship Id="rId2" Type="http://schemas.openxmlformats.org/officeDocument/2006/relationships/slideLayout" Target="../slideLayouts/slideLayout48.xml"/><Relationship Id="rId3" Type="http://schemas.openxmlformats.org/officeDocument/2006/relationships/oleObject" Target="../embeddings/Microsoft_Equation137.bin"/></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6.xml.rels><?xml version="1.0" encoding="UTF-8" standalone="yes"?>
<Relationships xmlns="http://schemas.openxmlformats.org/package/2006/relationships"><Relationship Id="rId3" Type="http://schemas.openxmlformats.org/officeDocument/2006/relationships/oleObject" Target="../embeddings/Microsoft_Equation138.bin"/><Relationship Id="rId4" Type="http://schemas.openxmlformats.org/officeDocument/2006/relationships/oleObject" Target="../embeddings/Microsoft_Equation139.bin"/><Relationship Id="rId1" Type="http://schemas.openxmlformats.org/officeDocument/2006/relationships/vmlDrawing" Target="../drawings/vmlDrawing71.vml"/><Relationship Id="rId2" Type="http://schemas.openxmlformats.org/officeDocument/2006/relationships/slideLayout" Target="../slideLayouts/slideLayout48.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8.xml.rels><?xml version="1.0" encoding="UTF-8" standalone="yes"?>
<Relationships xmlns="http://schemas.openxmlformats.org/package/2006/relationships"><Relationship Id="rId1" Type="http://schemas.openxmlformats.org/officeDocument/2006/relationships/vmlDrawing" Target="../drawings/vmlDrawing72.vml"/><Relationship Id="rId2" Type="http://schemas.openxmlformats.org/officeDocument/2006/relationships/slideLayout" Target="../slideLayouts/slideLayout48.xml"/><Relationship Id="rId3" Type="http://schemas.openxmlformats.org/officeDocument/2006/relationships/oleObject" Target="../embeddings/Microsoft_Equation140.bin"/></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25.png"/></Relationships>
</file>

<file path=ppt/slides/_rels/slide231.xml.rels><?xml version="1.0" encoding="UTF-8" standalone="yes"?>
<Relationships xmlns="http://schemas.openxmlformats.org/package/2006/relationships"><Relationship Id="rId3" Type="http://schemas.openxmlformats.org/officeDocument/2006/relationships/image" Target="../media/image127.png"/><Relationship Id="rId4" Type="http://schemas.openxmlformats.org/officeDocument/2006/relationships/image" Target="../media/image128.pdf"/><Relationship Id="rId5" Type="http://schemas.openxmlformats.org/officeDocument/2006/relationships/image" Target="../media/image129.png"/><Relationship Id="rId1" Type="http://schemas.openxmlformats.org/officeDocument/2006/relationships/slideLayout" Target="../slideLayouts/slideLayout48.xml"/><Relationship Id="rId2" Type="http://schemas.openxmlformats.org/officeDocument/2006/relationships/image" Target="../media/image126.pdf"/></Relationships>
</file>

<file path=ppt/slides/_rels/slide232.xml.rels><?xml version="1.0" encoding="UTF-8" standalone="yes"?>
<Relationships xmlns="http://schemas.openxmlformats.org/package/2006/relationships"><Relationship Id="rId3" Type="http://schemas.openxmlformats.org/officeDocument/2006/relationships/oleObject" Target="../embeddings/Microsoft_Equation141.bin"/><Relationship Id="rId4" Type="http://schemas.openxmlformats.org/officeDocument/2006/relationships/oleObject" Target="../embeddings/Microsoft_Equation142.bin"/><Relationship Id="rId1" Type="http://schemas.openxmlformats.org/officeDocument/2006/relationships/vmlDrawing" Target="../drawings/vmlDrawing73.vml"/><Relationship Id="rId2" Type="http://schemas.openxmlformats.org/officeDocument/2006/relationships/slideLayout" Target="../slideLayouts/slideLayout48.xml"/></Relationships>
</file>

<file path=ppt/slides/_rels/slide233.xml.rels><?xml version="1.0" encoding="UTF-8" standalone="yes"?>
<Relationships xmlns="http://schemas.openxmlformats.org/package/2006/relationships"><Relationship Id="rId3" Type="http://schemas.openxmlformats.org/officeDocument/2006/relationships/oleObject" Target="../embeddings/Microsoft_Equation143.bin"/><Relationship Id="rId4" Type="http://schemas.openxmlformats.org/officeDocument/2006/relationships/oleObject" Target="../embeddings/Microsoft_Equation144.bin"/><Relationship Id="rId1" Type="http://schemas.openxmlformats.org/officeDocument/2006/relationships/vmlDrawing" Target="../drawings/vmlDrawing74.vml"/><Relationship Id="rId2" Type="http://schemas.openxmlformats.org/officeDocument/2006/relationships/slideLayout" Target="../slideLayouts/slideLayout48.xml"/></Relationships>
</file>

<file path=ppt/slides/_rels/slide234.xml.rels><?xml version="1.0" encoding="UTF-8" standalone="yes"?>
<Relationships xmlns="http://schemas.openxmlformats.org/package/2006/relationships"><Relationship Id="rId1" Type="http://schemas.openxmlformats.org/officeDocument/2006/relationships/vmlDrawing" Target="../drawings/vmlDrawing75.vml"/><Relationship Id="rId2" Type="http://schemas.openxmlformats.org/officeDocument/2006/relationships/slideLayout" Target="../slideLayouts/slideLayout48.xml"/><Relationship Id="rId3" Type="http://schemas.openxmlformats.org/officeDocument/2006/relationships/oleObject" Target="../embeddings/Microsoft_Equation145.bin"/></Relationships>
</file>

<file path=ppt/slides/_rels/slide235.xml.rels><?xml version="1.0" encoding="UTF-8" standalone="yes"?>
<Relationships xmlns="http://schemas.openxmlformats.org/package/2006/relationships"><Relationship Id="rId1" Type="http://schemas.openxmlformats.org/officeDocument/2006/relationships/vmlDrawing" Target="../drawings/vmlDrawing76.vml"/><Relationship Id="rId2" Type="http://schemas.openxmlformats.org/officeDocument/2006/relationships/slideLayout" Target="../slideLayouts/slideLayout48.xml"/><Relationship Id="rId3" Type="http://schemas.openxmlformats.org/officeDocument/2006/relationships/oleObject" Target="../embeddings/Microsoft_Equation146.bin"/></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7.xml.rels><?xml version="1.0" encoding="UTF-8" standalone="yes"?>
<Relationships xmlns="http://schemas.openxmlformats.org/package/2006/relationships"><Relationship Id="rId3" Type="http://schemas.openxmlformats.org/officeDocument/2006/relationships/oleObject" Target="../embeddings/Microsoft_Equation147.bin"/><Relationship Id="rId4" Type="http://schemas.openxmlformats.org/officeDocument/2006/relationships/oleObject" Target="../embeddings/Microsoft_Equation148.bin"/><Relationship Id="rId1" Type="http://schemas.openxmlformats.org/officeDocument/2006/relationships/vmlDrawing" Target="../drawings/vmlDrawing77.vml"/><Relationship Id="rId2" Type="http://schemas.openxmlformats.org/officeDocument/2006/relationships/slideLayout" Target="../slideLayouts/slideLayout48.xml"/></Relationships>
</file>

<file path=ppt/slides/_rels/slide238.xml.rels><?xml version="1.0" encoding="UTF-8" standalone="yes"?>
<Relationships xmlns="http://schemas.openxmlformats.org/package/2006/relationships"><Relationship Id="rId3" Type="http://schemas.openxmlformats.org/officeDocument/2006/relationships/oleObject" Target="../embeddings/Microsoft_Equation149.bin"/><Relationship Id="rId4" Type="http://schemas.openxmlformats.org/officeDocument/2006/relationships/oleObject" Target="../embeddings/Microsoft_Equation150.bin"/><Relationship Id="rId1" Type="http://schemas.openxmlformats.org/officeDocument/2006/relationships/vmlDrawing" Target="../drawings/vmlDrawing78.vml"/><Relationship Id="rId2" Type="http://schemas.openxmlformats.org/officeDocument/2006/relationships/slideLayout" Target="../slideLayouts/slideLayout48.xml"/></Relationships>
</file>

<file path=ppt/slides/_rels/slide239.xml.rels><?xml version="1.0" encoding="UTF-8" standalone="yes"?>
<Relationships xmlns="http://schemas.openxmlformats.org/package/2006/relationships"><Relationship Id="rId3" Type="http://schemas.openxmlformats.org/officeDocument/2006/relationships/image" Target="../media/image137.png"/><Relationship Id="rId4" Type="http://schemas.openxmlformats.org/officeDocument/2006/relationships/image" Target="../media/image138.pdf"/><Relationship Id="rId5" Type="http://schemas.openxmlformats.org/officeDocument/2006/relationships/image" Target="../media/image139.png"/><Relationship Id="rId6" Type="http://schemas.openxmlformats.org/officeDocument/2006/relationships/image" Target="../media/image128.pdf"/><Relationship Id="rId7" Type="http://schemas.openxmlformats.org/officeDocument/2006/relationships/image" Target="../media/image129.png"/><Relationship Id="rId8" Type="http://schemas.openxmlformats.org/officeDocument/2006/relationships/image" Target="../media/image140.pdf"/><Relationship Id="rId9" Type="http://schemas.openxmlformats.org/officeDocument/2006/relationships/image" Target="../media/image141.png"/><Relationship Id="rId1" Type="http://schemas.openxmlformats.org/officeDocument/2006/relationships/slideLayout" Target="../slideLayouts/slideLayout48.xml"/><Relationship Id="rId2" Type="http://schemas.openxmlformats.org/officeDocument/2006/relationships/image" Target="../media/image136.pd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s>
</file>

<file path=ppt/slides/_rels/slide240.xml.rels><?xml version="1.0" encoding="UTF-8" standalone="yes"?>
<Relationships xmlns="http://schemas.openxmlformats.org/package/2006/relationships"><Relationship Id="rId3" Type="http://schemas.openxmlformats.org/officeDocument/2006/relationships/oleObject" Target="../embeddings/Microsoft_Equation151.bin"/><Relationship Id="rId4" Type="http://schemas.openxmlformats.org/officeDocument/2006/relationships/oleObject" Target="../embeddings/Microsoft_Equation152.bin"/><Relationship Id="rId5" Type="http://schemas.openxmlformats.org/officeDocument/2006/relationships/oleObject" Target="../embeddings/Microsoft_Equation153.bin"/><Relationship Id="rId6" Type="http://schemas.openxmlformats.org/officeDocument/2006/relationships/oleObject" Target="../embeddings/Microsoft_Equation154.bin"/><Relationship Id="rId1" Type="http://schemas.openxmlformats.org/officeDocument/2006/relationships/vmlDrawing" Target="../drawings/vmlDrawing79.vml"/><Relationship Id="rId2" Type="http://schemas.openxmlformats.org/officeDocument/2006/relationships/slideLayout" Target="../slideLayouts/slideLayout48.xml"/></Relationships>
</file>

<file path=ppt/slides/_rels/slide241.xml.rels><?xml version="1.0" encoding="UTF-8" standalone="yes"?>
<Relationships xmlns="http://schemas.openxmlformats.org/package/2006/relationships"><Relationship Id="rId3" Type="http://schemas.openxmlformats.org/officeDocument/2006/relationships/oleObject" Target="../embeddings/Microsoft_Equation155.bin"/><Relationship Id="rId4" Type="http://schemas.openxmlformats.org/officeDocument/2006/relationships/oleObject" Target="../embeddings/Microsoft_Equation156.bin"/><Relationship Id="rId5" Type="http://schemas.openxmlformats.org/officeDocument/2006/relationships/oleObject" Target="../embeddings/Microsoft_Equation157.bin"/><Relationship Id="rId6" Type="http://schemas.openxmlformats.org/officeDocument/2006/relationships/oleObject" Target="../embeddings/Microsoft_Equation158.bin"/><Relationship Id="rId7" Type="http://schemas.openxmlformats.org/officeDocument/2006/relationships/oleObject" Target="../embeddings/Microsoft_Equation159.bin"/><Relationship Id="rId8" Type="http://schemas.openxmlformats.org/officeDocument/2006/relationships/oleObject" Target="../embeddings/Microsoft_Equation160.bin"/><Relationship Id="rId1" Type="http://schemas.openxmlformats.org/officeDocument/2006/relationships/vmlDrawing" Target="../drawings/vmlDrawing80.vml"/><Relationship Id="rId2" Type="http://schemas.openxmlformats.org/officeDocument/2006/relationships/slideLayout" Target="../slideLayouts/slideLayout48.xml"/></Relationships>
</file>

<file path=ppt/slides/_rels/slide242.xml.rels><?xml version="1.0" encoding="UTF-8" standalone="yes"?>
<Relationships xmlns="http://schemas.openxmlformats.org/package/2006/relationships"><Relationship Id="rId3" Type="http://schemas.openxmlformats.org/officeDocument/2006/relationships/oleObject" Target="../embeddings/Microsoft_Equation161.bin"/><Relationship Id="rId4" Type="http://schemas.openxmlformats.org/officeDocument/2006/relationships/oleObject" Target="../embeddings/Microsoft_Equation162.bin"/><Relationship Id="rId5" Type="http://schemas.openxmlformats.org/officeDocument/2006/relationships/oleObject" Target="../embeddings/Microsoft_Equation163.bin"/><Relationship Id="rId6" Type="http://schemas.openxmlformats.org/officeDocument/2006/relationships/oleObject" Target="../embeddings/Microsoft_Equation164.bin"/><Relationship Id="rId7" Type="http://schemas.openxmlformats.org/officeDocument/2006/relationships/oleObject" Target="../embeddings/Microsoft_Equation165.bin"/><Relationship Id="rId8" Type="http://schemas.openxmlformats.org/officeDocument/2006/relationships/oleObject" Target="../embeddings/Microsoft_Equation166.bin"/><Relationship Id="rId1" Type="http://schemas.openxmlformats.org/officeDocument/2006/relationships/vmlDrawing" Target="../drawings/vmlDrawing81.vml"/><Relationship Id="rId2" Type="http://schemas.openxmlformats.org/officeDocument/2006/relationships/slideLayout" Target="../slideLayouts/slideLayout48.xml"/></Relationships>
</file>

<file path=ppt/slides/_rels/slide243.xml.rels><?xml version="1.0" encoding="UTF-8" standalone="yes"?>
<Relationships xmlns="http://schemas.openxmlformats.org/package/2006/relationships"><Relationship Id="rId3" Type="http://schemas.openxmlformats.org/officeDocument/2006/relationships/oleObject" Target="../embeddings/Microsoft_Equation167.bin"/><Relationship Id="rId4" Type="http://schemas.openxmlformats.org/officeDocument/2006/relationships/oleObject" Target="../embeddings/Microsoft_Equation168.bin"/><Relationship Id="rId5" Type="http://schemas.openxmlformats.org/officeDocument/2006/relationships/oleObject" Target="../embeddings/Microsoft_Equation169.bin"/><Relationship Id="rId6" Type="http://schemas.openxmlformats.org/officeDocument/2006/relationships/oleObject" Target="../embeddings/Microsoft_Equation170.bin"/><Relationship Id="rId7" Type="http://schemas.openxmlformats.org/officeDocument/2006/relationships/oleObject" Target="../embeddings/Microsoft_Equation171.bin"/><Relationship Id="rId8" Type="http://schemas.openxmlformats.org/officeDocument/2006/relationships/oleObject" Target="../embeddings/Microsoft_Equation172.bin"/><Relationship Id="rId9" Type="http://schemas.openxmlformats.org/officeDocument/2006/relationships/oleObject" Target="../embeddings/Microsoft_Equation173.bin"/><Relationship Id="rId1" Type="http://schemas.openxmlformats.org/officeDocument/2006/relationships/vmlDrawing" Target="../drawings/vmlDrawing82.vml"/><Relationship Id="rId2" Type="http://schemas.openxmlformats.org/officeDocument/2006/relationships/slideLayout" Target="../slideLayouts/slideLayout48.xml"/></Relationships>
</file>

<file path=ppt/slides/_rels/slide244.xml.rels><?xml version="1.0" encoding="UTF-8" standalone="yes"?>
<Relationships xmlns="http://schemas.openxmlformats.org/package/2006/relationships"><Relationship Id="rId3" Type="http://schemas.openxmlformats.org/officeDocument/2006/relationships/oleObject" Target="../embeddings/Microsoft_Equation174.bin"/><Relationship Id="rId4" Type="http://schemas.openxmlformats.org/officeDocument/2006/relationships/oleObject" Target="../embeddings/Microsoft_Equation175.bin"/><Relationship Id="rId5" Type="http://schemas.openxmlformats.org/officeDocument/2006/relationships/oleObject" Target="../embeddings/Microsoft_Equation176.bin"/><Relationship Id="rId6" Type="http://schemas.openxmlformats.org/officeDocument/2006/relationships/oleObject" Target="../embeddings/Microsoft_Equation177.bin"/><Relationship Id="rId7" Type="http://schemas.openxmlformats.org/officeDocument/2006/relationships/oleObject" Target="../embeddings/Microsoft_Equation178.bin"/><Relationship Id="rId8" Type="http://schemas.openxmlformats.org/officeDocument/2006/relationships/oleObject" Target="../embeddings/Microsoft_Equation179.bin"/><Relationship Id="rId9" Type="http://schemas.openxmlformats.org/officeDocument/2006/relationships/oleObject" Target="../embeddings/Microsoft_Equation180.bin"/><Relationship Id="rId1" Type="http://schemas.openxmlformats.org/officeDocument/2006/relationships/vmlDrawing" Target="../drawings/vmlDrawing83.vml"/><Relationship Id="rId2" Type="http://schemas.openxmlformats.org/officeDocument/2006/relationships/slideLayout" Target="../slideLayouts/slideLayout48.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6.xml.rels><?xml version="1.0" encoding="UTF-8" standalone="yes"?>
<Relationships xmlns="http://schemas.openxmlformats.org/package/2006/relationships"><Relationship Id="rId3" Type="http://schemas.openxmlformats.org/officeDocument/2006/relationships/image" Target="../media/image144.png"/><Relationship Id="rId4" Type="http://schemas.openxmlformats.org/officeDocument/2006/relationships/image" Target="../media/image145.pdf"/><Relationship Id="rId5" Type="http://schemas.openxmlformats.org/officeDocument/2006/relationships/image" Target="../media/image146.png"/><Relationship Id="rId6" Type="http://schemas.openxmlformats.org/officeDocument/2006/relationships/image" Target="../media/image147.pdf"/><Relationship Id="rId7" Type="http://schemas.openxmlformats.org/officeDocument/2006/relationships/image" Target="../media/image148.png"/><Relationship Id="rId1" Type="http://schemas.openxmlformats.org/officeDocument/2006/relationships/slideLayout" Target="../slideLayouts/slideLayout48.xml"/><Relationship Id="rId2" Type="http://schemas.openxmlformats.org/officeDocument/2006/relationships/image" Target="../media/image143.pdf"/></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8.xml.rels><?xml version="1.0" encoding="UTF-8" standalone="yes"?>
<Relationships xmlns="http://schemas.openxmlformats.org/package/2006/relationships"><Relationship Id="rId1" Type="http://schemas.openxmlformats.org/officeDocument/2006/relationships/vmlDrawing" Target="../drawings/vmlDrawing84.vml"/><Relationship Id="rId2" Type="http://schemas.openxmlformats.org/officeDocument/2006/relationships/slideLayout" Target="../slideLayouts/slideLayout48.xml"/><Relationship Id="rId3" Type="http://schemas.openxmlformats.org/officeDocument/2006/relationships/image" Target="../media/image151.tiff"/></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8.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00.png"/></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3.xml.rels><?xml version="1.0" encoding="UTF-8" standalone="yes"?>
<Relationships xmlns="http://schemas.openxmlformats.org/package/2006/relationships"><Relationship Id="rId3" Type="http://schemas.openxmlformats.org/officeDocument/2006/relationships/image" Target="../media/image153.pdf"/><Relationship Id="rId4" Type="http://schemas.openxmlformats.org/officeDocument/2006/relationships/image" Target="../media/image154.png"/><Relationship Id="rId5" Type="http://schemas.openxmlformats.org/officeDocument/2006/relationships/image" Target="../media/image155.pdf"/><Relationship Id="rId6" Type="http://schemas.openxmlformats.org/officeDocument/2006/relationships/image" Target="../media/image156.png"/><Relationship Id="rId7" Type="http://schemas.openxmlformats.org/officeDocument/2006/relationships/image" Target="../media/image157.pdf"/><Relationship Id="rId8" Type="http://schemas.openxmlformats.org/officeDocument/2006/relationships/image" Target="../media/image158.png"/><Relationship Id="rId9" Type="http://schemas.openxmlformats.org/officeDocument/2006/relationships/oleObject" Target="../embeddings/Microsoft_Equation181.bin"/><Relationship Id="rId1" Type="http://schemas.openxmlformats.org/officeDocument/2006/relationships/vmlDrawing" Target="../drawings/vmlDrawing85.vml"/><Relationship Id="rId2" Type="http://schemas.openxmlformats.org/officeDocument/2006/relationships/slideLayout" Target="../slideLayouts/slideLayout48.xml"/></Relationships>
</file>

<file path=ppt/slides/_rels/slide264.xml.rels><?xml version="1.0" encoding="UTF-8" standalone="yes"?>
<Relationships xmlns="http://schemas.openxmlformats.org/package/2006/relationships"><Relationship Id="rId3" Type="http://schemas.openxmlformats.org/officeDocument/2006/relationships/oleObject" Target="../embeddings/Microsoft_Equation182.bin"/><Relationship Id="rId4" Type="http://schemas.openxmlformats.org/officeDocument/2006/relationships/hyperlink" Target="http://gim.unmc.edu/dxtests/roc3.htm" TargetMode="External"/><Relationship Id="rId1" Type="http://schemas.openxmlformats.org/officeDocument/2006/relationships/vmlDrawing" Target="../drawings/vmlDrawing86.vml"/><Relationship Id="rId2" Type="http://schemas.openxmlformats.org/officeDocument/2006/relationships/slideLayout" Target="../slideLayouts/slideLayout48.xml"/></Relationships>
</file>

<file path=ppt/slides/_rels/slide265.xml.rels><?xml version="1.0" encoding="UTF-8" standalone="yes"?>
<Relationships xmlns="http://schemas.openxmlformats.org/package/2006/relationships"><Relationship Id="rId3" Type="http://schemas.openxmlformats.org/officeDocument/2006/relationships/oleObject" Target="../embeddings/Microsoft_Equation183.bin"/><Relationship Id="rId4" Type="http://schemas.openxmlformats.org/officeDocument/2006/relationships/hyperlink" Target="http://gim.unmc.edu/dxtests/roc3.htm" TargetMode="External"/><Relationship Id="rId1" Type="http://schemas.openxmlformats.org/officeDocument/2006/relationships/vmlDrawing" Target="../drawings/vmlDrawing87.vml"/><Relationship Id="rId2" Type="http://schemas.openxmlformats.org/officeDocument/2006/relationships/slideLayout" Target="../slideLayouts/slideLayout48.xml"/></Relationships>
</file>

<file path=ppt/slides/_rels/slide266.xml.rels><?xml version="1.0" encoding="UTF-8" standalone="yes"?>
<Relationships xmlns="http://schemas.openxmlformats.org/package/2006/relationships"><Relationship Id="rId3" Type="http://schemas.openxmlformats.org/officeDocument/2006/relationships/oleObject" Target="../embeddings/Microsoft_Equation184.bin"/><Relationship Id="rId4" Type="http://schemas.openxmlformats.org/officeDocument/2006/relationships/hyperlink" Target="http://gim.unmc.edu/dxtests/roc3.htm" TargetMode="External"/><Relationship Id="rId1" Type="http://schemas.openxmlformats.org/officeDocument/2006/relationships/vmlDrawing" Target="../drawings/vmlDrawing88.vml"/><Relationship Id="rId2" Type="http://schemas.openxmlformats.org/officeDocument/2006/relationships/slideLayout" Target="../slideLayouts/slideLayout48.xml"/></Relationships>
</file>

<file path=ppt/slides/_rels/slide267.xml.rels><?xml version="1.0" encoding="UTF-8" standalone="yes"?>
<Relationships xmlns="http://schemas.openxmlformats.org/package/2006/relationships"><Relationship Id="rId3" Type="http://schemas.openxmlformats.org/officeDocument/2006/relationships/oleObject" Target="../embeddings/Microsoft_Equation185.bin"/><Relationship Id="rId4" Type="http://schemas.openxmlformats.org/officeDocument/2006/relationships/hyperlink" Target="http://gim.unmc.edu/dxtests/roc3.htm" TargetMode="External"/><Relationship Id="rId1" Type="http://schemas.openxmlformats.org/officeDocument/2006/relationships/vmlDrawing" Target="../drawings/vmlDrawing89.vml"/><Relationship Id="rId2" Type="http://schemas.openxmlformats.org/officeDocument/2006/relationships/slideLayout" Target="../slideLayouts/slideLayout48.x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Microsoft_Equation186.bin"/><Relationship Id="rId4" Type="http://schemas.openxmlformats.org/officeDocument/2006/relationships/hyperlink" Target="http://gim.unmc.edu/dxtests/roc3.htm" TargetMode="External"/><Relationship Id="rId5" Type="http://schemas.openxmlformats.org/officeDocument/2006/relationships/image" Target="../media/image160.png"/><Relationship Id="rId1" Type="http://schemas.openxmlformats.org/officeDocument/2006/relationships/vmlDrawing" Target="../drawings/vmlDrawing90.vml"/><Relationship Id="rId2" Type="http://schemas.openxmlformats.org/officeDocument/2006/relationships/slideLayout" Target="../slideLayouts/slideLayout4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8.xml.rels><?xml version="1.0" encoding="UTF-8" standalone="yes"?>
<Relationships xmlns="http://schemas.openxmlformats.org/package/2006/relationships"><Relationship Id="rId3" Type="http://schemas.openxmlformats.org/officeDocument/2006/relationships/oleObject" Target="../embeddings/Microsoft_Equation187.bin"/><Relationship Id="rId4" Type="http://schemas.openxmlformats.org/officeDocument/2006/relationships/oleObject" Target="../embeddings/Microsoft_Equation188.bin"/><Relationship Id="rId1" Type="http://schemas.openxmlformats.org/officeDocument/2006/relationships/vmlDrawing" Target="../drawings/vmlDrawing91.vml"/><Relationship Id="rId2" Type="http://schemas.openxmlformats.org/officeDocument/2006/relationships/slideLayout" Target="../slideLayouts/slideLayout48.xml"/></Relationships>
</file>

<file path=ppt/slides/_rels/slide279.xml.rels><?xml version="1.0" encoding="UTF-8" standalone="yes"?>
<Relationships xmlns="http://schemas.openxmlformats.org/package/2006/relationships"><Relationship Id="rId3" Type="http://schemas.openxmlformats.org/officeDocument/2006/relationships/image" Target="../media/image163.tiff"/><Relationship Id="rId4" Type="http://schemas.openxmlformats.org/officeDocument/2006/relationships/image" Target="../media/image164.tiff"/><Relationship Id="rId1" Type="http://schemas.openxmlformats.org/officeDocument/2006/relationships/vmlDrawing" Target="../drawings/vmlDrawing92.vml"/><Relationship Id="rId2"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65.tiff"/></Relationships>
</file>

<file path=ppt/slides/_rels/slide281.xml.rels><?xml version="1.0" encoding="UTF-8" standalone="yes"?>
<Relationships xmlns="http://schemas.openxmlformats.org/package/2006/relationships"><Relationship Id="rId3" Type="http://schemas.openxmlformats.org/officeDocument/2006/relationships/image" Target="../media/image165.tiff"/><Relationship Id="rId4" Type="http://schemas.openxmlformats.org/officeDocument/2006/relationships/oleObject" Target="../embeddings/Microsoft_Equation189.bin"/><Relationship Id="rId5" Type="http://schemas.openxmlformats.org/officeDocument/2006/relationships/oleObject" Target="../embeddings/Microsoft_Equation190.bin"/><Relationship Id="rId1" Type="http://schemas.openxmlformats.org/officeDocument/2006/relationships/vmlDrawing" Target="../drawings/vmlDrawing93.vml"/><Relationship Id="rId2" Type="http://schemas.openxmlformats.org/officeDocument/2006/relationships/slideLayout" Target="../slideLayouts/slideLayout48.xml"/></Relationships>
</file>

<file path=ppt/slides/_rels/slide282.xml.rels><?xml version="1.0" encoding="UTF-8" standalone="yes"?>
<Relationships xmlns="http://schemas.openxmlformats.org/package/2006/relationships"><Relationship Id="rId3" Type="http://schemas.openxmlformats.org/officeDocument/2006/relationships/image" Target="../media/image165.tiff"/><Relationship Id="rId4" Type="http://schemas.openxmlformats.org/officeDocument/2006/relationships/oleObject" Target="../embeddings/Microsoft_Equation191.bin"/><Relationship Id="rId5" Type="http://schemas.openxmlformats.org/officeDocument/2006/relationships/image" Target="../media/image168.tiff"/><Relationship Id="rId1" Type="http://schemas.openxmlformats.org/officeDocument/2006/relationships/vmlDrawing" Target="../drawings/vmlDrawing94.vml"/><Relationship Id="rId2" Type="http://schemas.openxmlformats.org/officeDocument/2006/relationships/slideLayout" Target="../slideLayouts/slideLayout48.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69.tiff"/></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69.tiff"/></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69.tiff"/><Relationship Id="rId3" Type="http://schemas.openxmlformats.org/officeDocument/2006/relationships/image" Target="../media/image170.tiff"/></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69.tiff"/><Relationship Id="rId3" Type="http://schemas.openxmlformats.org/officeDocument/2006/relationships/image" Target="../media/image170.tiff"/></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7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s>
</file>

<file path=ppt/slides/_rels/slide290.xml.rels><?xml version="1.0" encoding="UTF-8" standalone="yes"?>
<Relationships xmlns="http://schemas.openxmlformats.org/package/2006/relationships"><Relationship Id="rId1" Type="http://schemas.openxmlformats.org/officeDocument/2006/relationships/vmlDrawing" Target="../drawings/vmlDrawing95.vml"/><Relationship Id="rId2" Type="http://schemas.openxmlformats.org/officeDocument/2006/relationships/slideLayout" Target="../slideLayouts/slideLayout48.xml"/><Relationship Id="rId3" Type="http://schemas.openxmlformats.org/officeDocument/2006/relationships/oleObject" Target="../embeddings/Microsoft_Equation192.bin"/></Relationships>
</file>

<file path=ppt/slides/_rels/slide291.xml.rels><?xml version="1.0" encoding="UTF-8" standalone="yes"?>
<Relationships xmlns="http://schemas.openxmlformats.org/package/2006/relationships"><Relationship Id="rId3" Type="http://schemas.openxmlformats.org/officeDocument/2006/relationships/oleObject" Target="../embeddings/Microsoft_Equation193.bin"/><Relationship Id="rId4" Type="http://schemas.openxmlformats.org/officeDocument/2006/relationships/oleObject" Target="../embeddings/Microsoft_Equation194.bin"/><Relationship Id="rId1" Type="http://schemas.openxmlformats.org/officeDocument/2006/relationships/vmlDrawing" Target="../drawings/vmlDrawing96.vml"/><Relationship Id="rId2" Type="http://schemas.openxmlformats.org/officeDocument/2006/relationships/slideLayout" Target="../slideLayouts/slideLayout48.xml"/></Relationships>
</file>

<file path=ppt/slides/_rels/slide292.xml.rels><?xml version="1.0" encoding="UTF-8" standalone="yes"?>
<Relationships xmlns="http://schemas.openxmlformats.org/package/2006/relationships"><Relationship Id="rId1" Type="http://schemas.openxmlformats.org/officeDocument/2006/relationships/vmlDrawing" Target="../drawings/vmlDrawing97.vml"/><Relationship Id="rId2" Type="http://schemas.openxmlformats.org/officeDocument/2006/relationships/slideLayout" Target="../slideLayouts/slideLayout48.xml"/><Relationship Id="rId3" Type="http://schemas.openxmlformats.org/officeDocument/2006/relationships/oleObject" Target="../embeddings/Microsoft_Equation195.bin"/></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75.tiff"/><Relationship Id="rId3" Type="http://schemas.openxmlformats.org/officeDocument/2006/relationships/image" Target="../media/image176.tiff"/></Relationships>
</file>

<file path=ppt/slides/_rels/slide294.xml.rels><?xml version="1.0" encoding="UTF-8" standalone="yes"?>
<Relationships xmlns="http://schemas.openxmlformats.org/package/2006/relationships"><Relationship Id="rId3" Type="http://schemas.openxmlformats.org/officeDocument/2006/relationships/oleObject" Target="../embeddings/Microsoft_Equation196.bin"/><Relationship Id="rId4" Type="http://schemas.openxmlformats.org/officeDocument/2006/relationships/image" Target="../media/image177.tiff"/><Relationship Id="rId1" Type="http://schemas.openxmlformats.org/officeDocument/2006/relationships/vmlDrawing" Target="../drawings/vmlDrawing98.vml"/><Relationship Id="rId2" Type="http://schemas.openxmlformats.org/officeDocument/2006/relationships/slideLayout" Target="../slideLayouts/slideLayout48.xml"/></Relationships>
</file>

<file path=ppt/slides/_rels/slide295.xml.rels><?xml version="1.0" encoding="UTF-8" standalone="yes"?>
<Relationships xmlns="http://schemas.openxmlformats.org/package/2006/relationships"><Relationship Id="rId3" Type="http://schemas.openxmlformats.org/officeDocument/2006/relationships/oleObject" Target="../embeddings/Microsoft_Equation197.bin"/><Relationship Id="rId4" Type="http://schemas.openxmlformats.org/officeDocument/2006/relationships/image" Target="../media/image179.tiff"/><Relationship Id="rId1" Type="http://schemas.openxmlformats.org/officeDocument/2006/relationships/vmlDrawing" Target="../drawings/vmlDrawing99.vml"/><Relationship Id="rId2" Type="http://schemas.openxmlformats.org/officeDocument/2006/relationships/slideLayout" Target="../slideLayouts/slideLayout48.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80.tiff"/></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81.tiff"/></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71.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71.png"/></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82.tiff"/></Relationships>
</file>

<file path=ppt/slides/_rels/slide304.xml.rels><?xml version="1.0" encoding="UTF-8" standalone="yes"?>
<Relationships xmlns="http://schemas.openxmlformats.org/package/2006/relationships"><Relationship Id="rId1" Type="http://schemas.openxmlformats.org/officeDocument/2006/relationships/vmlDrawing" Target="../drawings/vmlDrawing100.vml"/><Relationship Id="rId2" Type="http://schemas.openxmlformats.org/officeDocument/2006/relationships/slideLayout" Target="../slideLayouts/slideLayout48.xml"/><Relationship Id="rId3" Type="http://schemas.openxmlformats.org/officeDocument/2006/relationships/oleObject" Target="../embeddings/Microsoft_Equation198.bin"/></Relationships>
</file>

<file path=ppt/slides/_rels/slide305.xml.rels><?xml version="1.0" encoding="UTF-8" standalone="yes"?>
<Relationships xmlns="http://schemas.openxmlformats.org/package/2006/relationships"><Relationship Id="rId1" Type="http://schemas.openxmlformats.org/officeDocument/2006/relationships/vmlDrawing" Target="../drawings/vmlDrawing101.vml"/><Relationship Id="rId2" Type="http://schemas.openxmlformats.org/officeDocument/2006/relationships/slideLayout" Target="../slideLayouts/slideLayout48.xml"/><Relationship Id="rId3" Type="http://schemas.openxmlformats.org/officeDocument/2006/relationships/oleObject" Target="../embeddings/Microsoft_Equation199.bin"/></Relationships>
</file>

<file path=ppt/slides/_rels/slide306.xml.rels><?xml version="1.0" encoding="UTF-8" standalone="yes"?>
<Relationships xmlns="http://schemas.openxmlformats.org/package/2006/relationships"><Relationship Id="rId1" Type="http://schemas.openxmlformats.org/officeDocument/2006/relationships/vmlDrawing" Target="../drawings/vmlDrawing102.vml"/><Relationship Id="rId2" Type="http://schemas.openxmlformats.org/officeDocument/2006/relationships/slideLayout" Target="../slideLayouts/slideLayout48.xml"/><Relationship Id="rId3" Type="http://schemas.openxmlformats.org/officeDocument/2006/relationships/oleObject" Target="../embeddings/Microsoft_Equation200.bin"/></Relationships>
</file>

<file path=ppt/slides/_rels/slide307.xml.rels><?xml version="1.0" encoding="UTF-8" standalone="yes"?>
<Relationships xmlns="http://schemas.openxmlformats.org/package/2006/relationships"><Relationship Id="rId3" Type="http://schemas.openxmlformats.org/officeDocument/2006/relationships/oleObject" Target="../embeddings/Microsoft_Equation201.bin"/><Relationship Id="rId4" Type="http://schemas.openxmlformats.org/officeDocument/2006/relationships/oleObject" Target="../embeddings/Microsoft_Equation202.bin"/><Relationship Id="rId5" Type="http://schemas.openxmlformats.org/officeDocument/2006/relationships/oleObject" Target="../embeddings/Microsoft_Equation203.bin"/><Relationship Id="rId1" Type="http://schemas.openxmlformats.org/officeDocument/2006/relationships/vmlDrawing" Target="../drawings/vmlDrawing103.vml"/><Relationship Id="rId2" Type="http://schemas.openxmlformats.org/officeDocument/2006/relationships/slideLayout" Target="../slideLayouts/slideLayout48.xml"/></Relationships>
</file>

<file path=ppt/slides/_rels/slide308.xml.rels><?xml version="1.0" encoding="UTF-8" standalone="yes"?>
<Relationships xmlns="http://schemas.openxmlformats.org/package/2006/relationships"><Relationship Id="rId1" Type="http://schemas.openxmlformats.org/officeDocument/2006/relationships/vmlDrawing" Target="../drawings/vmlDrawing104.vml"/><Relationship Id="rId2" Type="http://schemas.openxmlformats.org/officeDocument/2006/relationships/slideLayout" Target="../slideLayouts/slideLayout48.xml"/><Relationship Id="rId3" Type="http://schemas.openxmlformats.org/officeDocument/2006/relationships/oleObject" Target="../embeddings/Microsoft_Equation204.bin"/></Relationships>
</file>

<file path=ppt/slides/_rels/slide309.xml.rels><?xml version="1.0" encoding="UTF-8" standalone="yes"?>
<Relationships xmlns="http://schemas.openxmlformats.org/package/2006/relationships"><Relationship Id="rId1" Type="http://schemas.openxmlformats.org/officeDocument/2006/relationships/vmlDrawing" Target="../drawings/vmlDrawing105.vml"/><Relationship Id="rId2" Type="http://schemas.openxmlformats.org/officeDocument/2006/relationships/slideLayout" Target="../slideLayouts/slideLayout48.xml"/><Relationship Id="rId3" Type="http://schemas.openxmlformats.org/officeDocument/2006/relationships/oleObject" Target="../embeddings/Microsoft_Equation20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310.xml.rels><?xml version="1.0" encoding="UTF-8" standalone="yes"?>
<Relationships xmlns="http://schemas.openxmlformats.org/package/2006/relationships"><Relationship Id="rId3" Type="http://schemas.openxmlformats.org/officeDocument/2006/relationships/oleObject" Target="../embeddings/Microsoft_Equation206.bin"/><Relationship Id="rId4" Type="http://schemas.openxmlformats.org/officeDocument/2006/relationships/oleObject" Target="../embeddings/Microsoft_Equation207.bin"/><Relationship Id="rId1" Type="http://schemas.openxmlformats.org/officeDocument/2006/relationships/vmlDrawing" Target="../drawings/vmlDrawing106.vml"/><Relationship Id="rId2" Type="http://schemas.openxmlformats.org/officeDocument/2006/relationships/slideLayout" Target="../slideLayouts/slideLayout48.xml"/></Relationships>
</file>

<file path=ppt/slides/_rels/slide311.xml.rels><?xml version="1.0" encoding="UTF-8" standalone="yes"?>
<Relationships xmlns="http://schemas.openxmlformats.org/package/2006/relationships"><Relationship Id="rId3" Type="http://schemas.openxmlformats.org/officeDocument/2006/relationships/oleObject" Target="../embeddings/Microsoft_Equation208.bin"/><Relationship Id="rId4" Type="http://schemas.openxmlformats.org/officeDocument/2006/relationships/oleObject" Target="../embeddings/Microsoft_Equation209.bin"/><Relationship Id="rId5" Type="http://schemas.openxmlformats.org/officeDocument/2006/relationships/oleObject" Target="../embeddings/Microsoft_Equation210.bin"/><Relationship Id="rId1" Type="http://schemas.openxmlformats.org/officeDocument/2006/relationships/vmlDrawing" Target="../drawings/vmlDrawing107.vml"/><Relationship Id="rId2" Type="http://schemas.openxmlformats.org/officeDocument/2006/relationships/slideLayout" Target="../slideLayouts/slideLayout48.xml"/></Relationships>
</file>

<file path=ppt/slides/_rels/slide312.xml.rels><?xml version="1.0" encoding="UTF-8" standalone="yes"?>
<Relationships xmlns="http://schemas.openxmlformats.org/package/2006/relationships"><Relationship Id="rId3" Type="http://schemas.openxmlformats.org/officeDocument/2006/relationships/image" Target="../media/image193.tiff"/><Relationship Id="rId4" Type="http://schemas.openxmlformats.org/officeDocument/2006/relationships/oleObject" Target="../embeddings/Microsoft_Equation211.bin"/><Relationship Id="rId5" Type="http://schemas.openxmlformats.org/officeDocument/2006/relationships/oleObject" Target="../embeddings/Microsoft_Equation212.bin"/><Relationship Id="rId6" Type="http://schemas.openxmlformats.org/officeDocument/2006/relationships/oleObject" Target="../embeddings/Microsoft_Equation213.bin"/><Relationship Id="rId7" Type="http://schemas.openxmlformats.org/officeDocument/2006/relationships/oleObject" Target="../embeddings/Microsoft_Equation214.bin"/><Relationship Id="rId1" Type="http://schemas.openxmlformats.org/officeDocument/2006/relationships/vmlDrawing" Target="../drawings/vmlDrawing108.vml"/><Relationship Id="rId2" Type="http://schemas.openxmlformats.org/officeDocument/2006/relationships/slideLayout" Target="../slideLayouts/slideLayout48.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94.tiff"/><Relationship Id="rId3" Type="http://schemas.openxmlformats.org/officeDocument/2006/relationships/image" Target="../media/image195.tiff"/></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5.xml.rels><?xml version="1.0" encoding="UTF-8" standalone="yes"?>
<Relationships xmlns="http://schemas.openxmlformats.org/package/2006/relationships"><Relationship Id="rId3" Type="http://schemas.openxmlformats.org/officeDocument/2006/relationships/image" Target="../media/image198.png"/><Relationship Id="rId4" Type="http://schemas.openxmlformats.org/officeDocument/2006/relationships/oleObject" Target="../embeddings/Microsoft_Equation215.bin"/><Relationship Id="rId5" Type="http://schemas.openxmlformats.org/officeDocument/2006/relationships/oleObject" Target="../embeddings/Microsoft_Equation216.bin"/><Relationship Id="rId1" Type="http://schemas.openxmlformats.org/officeDocument/2006/relationships/vmlDrawing" Target="../drawings/vmlDrawing109.vml"/><Relationship Id="rId2" Type="http://schemas.openxmlformats.org/officeDocument/2006/relationships/slideLayout" Target="../slideLayouts/slideLayout48.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199.png"/></Relationships>
</file>

<file path=ppt/slides/_rels/slide317.xml.rels><?xml version="1.0" encoding="UTF-8" standalone="yes"?>
<Relationships xmlns="http://schemas.openxmlformats.org/package/2006/relationships"><Relationship Id="rId1" Type="http://schemas.openxmlformats.org/officeDocument/2006/relationships/vmlDrawing" Target="../drawings/vmlDrawing110.vml"/><Relationship Id="rId2" Type="http://schemas.openxmlformats.org/officeDocument/2006/relationships/slideLayout" Target="../slideLayouts/slideLayout48.xml"/><Relationship Id="rId3" Type="http://schemas.openxmlformats.org/officeDocument/2006/relationships/oleObject" Target="../embeddings/Microsoft_Equation217.bin"/></Relationships>
</file>

<file path=ppt/slides/_rels/slide318.xml.rels><?xml version="1.0" encoding="UTF-8" standalone="yes"?>
<Relationships xmlns="http://schemas.openxmlformats.org/package/2006/relationships"><Relationship Id="rId3" Type="http://schemas.openxmlformats.org/officeDocument/2006/relationships/oleObject" Target="../embeddings/Microsoft_Equation218.bin"/><Relationship Id="rId4" Type="http://schemas.openxmlformats.org/officeDocument/2006/relationships/oleObject" Target="../embeddings/Microsoft_Equation219.bin"/><Relationship Id="rId5" Type="http://schemas.openxmlformats.org/officeDocument/2006/relationships/oleObject" Target="../embeddings/Microsoft_Equation220.bin"/><Relationship Id="rId1" Type="http://schemas.openxmlformats.org/officeDocument/2006/relationships/vmlDrawing" Target="../drawings/vmlDrawing111.vml"/><Relationship Id="rId2" Type="http://schemas.openxmlformats.org/officeDocument/2006/relationships/slideLayout" Target="../slideLayouts/slideLayout48.xml"/></Relationships>
</file>

<file path=ppt/slides/_rels/slide319.xml.rels><?xml version="1.0" encoding="UTF-8" standalone="yes"?>
<Relationships xmlns="http://schemas.openxmlformats.org/package/2006/relationships"><Relationship Id="rId3" Type="http://schemas.openxmlformats.org/officeDocument/2006/relationships/oleObject" Target="../embeddings/Microsoft_Equation221.bin"/><Relationship Id="rId4" Type="http://schemas.openxmlformats.org/officeDocument/2006/relationships/oleObject" Target="../embeddings/Microsoft_Equation222.bin"/><Relationship Id="rId5" Type="http://schemas.openxmlformats.org/officeDocument/2006/relationships/oleObject" Target="../embeddings/Microsoft_Equation223.bin"/><Relationship Id="rId1" Type="http://schemas.openxmlformats.org/officeDocument/2006/relationships/vmlDrawing" Target="../drawings/vmlDrawing112.vml"/><Relationship Id="rId2"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04.tiff"/></Relationships>
</file>

<file path=ppt/slides/_rels/slide321.xml.rels><?xml version="1.0" encoding="UTF-8" standalone="yes"?>
<Relationships xmlns="http://schemas.openxmlformats.org/package/2006/relationships"><Relationship Id="rId3" Type="http://schemas.openxmlformats.org/officeDocument/2006/relationships/image" Target="../media/image204.tiff"/><Relationship Id="rId4" Type="http://schemas.openxmlformats.org/officeDocument/2006/relationships/oleObject" Target="../embeddings/Microsoft_Equation224.bin"/><Relationship Id="rId1" Type="http://schemas.openxmlformats.org/officeDocument/2006/relationships/vmlDrawing" Target="../drawings/vmlDrawing113.vml"/><Relationship Id="rId2" Type="http://schemas.openxmlformats.org/officeDocument/2006/relationships/slideLayout" Target="../slideLayouts/slideLayout48.xml"/></Relationships>
</file>

<file path=ppt/slides/_rels/slide322.xml.rels><?xml version="1.0" encoding="UTF-8" standalone="yes"?>
<Relationships xmlns="http://schemas.openxmlformats.org/package/2006/relationships"><Relationship Id="rId3" Type="http://schemas.openxmlformats.org/officeDocument/2006/relationships/image" Target="../media/image204.tiff"/><Relationship Id="rId4" Type="http://schemas.openxmlformats.org/officeDocument/2006/relationships/oleObject" Target="../embeddings/Microsoft_Equation225.bin"/><Relationship Id="rId5" Type="http://schemas.openxmlformats.org/officeDocument/2006/relationships/oleObject" Target="../embeddings/Microsoft_Equation226.bin"/><Relationship Id="rId6" Type="http://schemas.openxmlformats.org/officeDocument/2006/relationships/oleObject" Target="../embeddings/Microsoft_Equation227.bin"/><Relationship Id="rId1" Type="http://schemas.openxmlformats.org/officeDocument/2006/relationships/vmlDrawing" Target="../drawings/vmlDrawing114.vml"/><Relationship Id="rId2" Type="http://schemas.openxmlformats.org/officeDocument/2006/relationships/slideLayout" Target="../slideLayouts/slideLayout48.xml"/></Relationships>
</file>

<file path=ppt/slides/_rels/slide323.xml.rels><?xml version="1.0" encoding="UTF-8" standalone="yes"?>
<Relationships xmlns="http://schemas.openxmlformats.org/package/2006/relationships"><Relationship Id="rId3" Type="http://schemas.openxmlformats.org/officeDocument/2006/relationships/oleObject" Target="../embeddings/Microsoft_Equation228.bin"/><Relationship Id="rId4" Type="http://schemas.openxmlformats.org/officeDocument/2006/relationships/oleObject" Target="../embeddings/Microsoft_Equation229.bin"/><Relationship Id="rId5" Type="http://schemas.openxmlformats.org/officeDocument/2006/relationships/oleObject" Target="../embeddings/Microsoft_Equation230.bin"/><Relationship Id="rId1" Type="http://schemas.openxmlformats.org/officeDocument/2006/relationships/vmlDrawing" Target="../drawings/vmlDrawing115.vml"/><Relationship Id="rId2" Type="http://schemas.openxmlformats.org/officeDocument/2006/relationships/slideLayout" Target="../slideLayouts/slideLayout48.xml"/></Relationships>
</file>

<file path=ppt/slides/_rels/slide324.xml.rels><?xml version="1.0" encoding="UTF-8" standalone="yes"?>
<Relationships xmlns="http://schemas.openxmlformats.org/package/2006/relationships"><Relationship Id="rId3" Type="http://schemas.openxmlformats.org/officeDocument/2006/relationships/oleObject" Target="../embeddings/Microsoft_Equation231.bin"/><Relationship Id="rId4" Type="http://schemas.openxmlformats.org/officeDocument/2006/relationships/oleObject" Target="../embeddings/Microsoft_Equation232.bin"/><Relationship Id="rId5" Type="http://schemas.openxmlformats.org/officeDocument/2006/relationships/image" Target="../media/image199.png"/><Relationship Id="rId6" Type="http://schemas.openxmlformats.org/officeDocument/2006/relationships/oleObject" Target="../embeddings/Microsoft_Equation233.bin"/><Relationship Id="rId7" Type="http://schemas.openxmlformats.org/officeDocument/2006/relationships/oleObject" Target="../embeddings/Microsoft_Equation234.bin"/><Relationship Id="rId8" Type="http://schemas.openxmlformats.org/officeDocument/2006/relationships/oleObject" Target="../embeddings/Microsoft_Equation235.bin"/><Relationship Id="rId1" Type="http://schemas.openxmlformats.org/officeDocument/2006/relationships/vmlDrawing" Target="../drawings/vmlDrawing116.vml"/><Relationship Id="rId2" Type="http://schemas.openxmlformats.org/officeDocument/2006/relationships/slideLayout" Target="../slideLayouts/slideLayout48.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14.tiff"/></Relationships>
</file>

<file path=ppt/slides/_rels/slide326.xml.rels><?xml version="1.0" encoding="UTF-8" standalone="yes"?>
<Relationships xmlns="http://schemas.openxmlformats.org/package/2006/relationships"><Relationship Id="rId3" Type="http://schemas.openxmlformats.org/officeDocument/2006/relationships/oleObject" Target="../embeddings/Microsoft_Equation236.bin"/><Relationship Id="rId4" Type="http://schemas.openxmlformats.org/officeDocument/2006/relationships/oleObject" Target="../embeddings/Microsoft_Equation237.bin"/><Relationship Id="rId5" Type="http://schemas.openxmlformats.org/officeDocument/2006/relationships/oleObject" Target="../embeddings/Microsoft_Equation238.bin"/><Relationship Id="rId6" Type="http://schemas.openxmlformats.org/officeDocument/2006/relationships/oleObject" Target="../embeddings/Microsoft_Equation239.bin"/><Relationship Id="rId7" Type="http://schemas.openxmlformats.org/officeDocument/2006/relationships/oleObject" Target="../embeddings/Microsoft_Equation240.bin"/><Relationship Id="rId8" Type="http://schemas.openxmlformats.org/officeDocument/2006/relationships/oleObject" Target="../embeddings/Microsoft_Equation241.bin"/><Relationship Id="rId9" Type="http://schemas.openxmlformats.org/officeDocument/2006/relationships/oleObject" Target="../embeddings/Microsoft_Equation242.bin"/><Relationship Id="rId10" Type="http://schemas.openxmlformats.org/officeDocument/2006/relationships/image" Target="../media/image199.png"/><Relationship Id="rId1" Type="http://schemas.openxmlformats.org/officeDocument/2006/relationships/vmlDrawing" Target="../drawings/vmlDrawing117.vml"/><Relationship Id="rId2" Type="http://schemas.openxmlformats.org/officeDocument/2006/relationships/slideLayout" Target="../slideLayouts/slideLayout48.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14.tiff"/></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14.tiff"/></Relationships>
</file>

<file path=ppt/slides/_rels/slide329.xml.rels><?xml version="1.0" encoding="UTF-8" standalone="yes"?>
<Relationships xmlns="http://schemas.openxmlformats.org/package/2006/relationships"><Relationship Id="rId3" Type="http://schemas.openxmlformats.org/officeDocument/2006/relationships/oleObject" Target="../embeddings/Microsoft_Equation243.bin"/><Relationship Id="rId4" Type="http://schemas.openxmlformats.org/officeDocument/2006/relationships/oleObject" Target="../embeddings/Microsoft_Equation244.bin"/><Relationship Id="rId1" Type="http://schemas.openxmlformats.org/officeDocument/2006/relationships/vmlDrawing" Target="../drawings/vmlDrawing118.vml"/><Relationship Id="rId2"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330.xml.rels><?xml version="1.0" encoding="UTF-8" standalone="yes"?>
<Relationships xmlns="http://schemas.openxmlformats.org/package/2006/relationships"><Relationship Id="rId3" Type="http://schemas.openxmlformats.org/officeDocument/2006/relationships/oleObject" Target="../embeddings/Microsoft_Equation245.bin"/><Relationship Id="rId4" Type="http://schemas.openxmlformats.org/officeDocument/2006/relationships/oleObject" Target="../embeddings/Microsoft_Equation246.bin"/><Relationship Id="rId5" Type="http://schemas.openxmlformats.org/officeDocument/2006/relationships/oleObject" Target="../embeddings/Microsoft_Equation247.bin"/><Relationship Id="rId6" Type="http://schemas.openxmlformats.org/officeDocument/2006/relationships/oleObject" Target="../embeddings/Microsoft_Equation248.bin"/><Relationship Id="rId1" Type="http://schemas.openxmlformats.org/officeDocument/2006/relationships/vmlDrawing" Target="../drawings/vmlDrawing119.vml"/><Relationship Id="rId2" Type="http://schemas.openxmlformats.org/officeDocument/2006/relationships/slideLayout" Target="../slideLayouts/slideLayout48.xml"/></Relationships>
</file>

<file path=ppt/slides/_rels/slide331.xml.rels><?xml version="1.0" encoding="UTF-8" standalone="yes"?>
<Relationships xmlns="http://schemas.openxmlformats.org/package/2006/relationships"><Relationship Id="rId3" Type="http://schemas.openxmlformats.org/officeDocument/2006/relationships/oleObject" Target="../embeddings/Microsoft_Equation249.bin"/><Relationship Id="rId4" Type="http://schemas.openxmlformats.org/officeDocument/2006/relationships/oleObject" Target="../embeddings/Microsoft_Equation250.bin"/><Relationship Id="rId1" Type="http://schemas.openxmlformats.org/officeDocument/2006/relationships/vmlDrawing" Target="../drawings/vmlDrawing120.vml"/><Relationship Id="rId2" Type="http://schemas.openxmlformats.org/officeDocument/2006/relationships/slideLayout" Target="../slideLayouts/slideLayout48.xml"/></Relationships>
</file>

<file path=ppt/slides/_rels/slide332.xml.rels><?xml version="1.0" encoding="UTF-8" standalone="yes"?>
<Relationships xmlns="http://schemas.openxmlformats.org/package/2006/relationships"><Relationship Id="rId1" Type="http://schemas.openxmlformats.org/officeDocument/2006/relationships/vmlDrawing" Target="../drawings/vmlDrawing121.vml"/><Relationship Id="rId2" Type="http://schemas.openxmlformats.org/officeDocument/2006/relationships/slideLayout" Target="../slideLayouts/slideLayout48.xml"/><Relationship Id="rId3" Type="http://schemas.openxmlformats.org/officeDocument/2006/relationships/oleObject" Target="../embeddings/Microsoft_Equation251.bin"/></Relationships>
</file>

<file path=ppt/slides/_rels/slide333.xml.rels><?xml version="1.0" encoding="UTF-8" standalone="yes"?>
<Relationships xmlns="http://schemas.openxmlformats.org/package/2006/relationships"><Relationship Id="rId3" Type="http://schemas.openxmlformats.org/officeDocument/2006/relationships/oleObject" Target="../embeddings/Microsoft_Equation252.bin"/><Relationship Id="rId4" Type="http://schemas.openxmlformats.org/officeDocument/2006/relationships/oleObject" Target="../embeddings/Microsoft_Equation253.bin"/><Relationship Id="rId5" Type="http://schemas.openxmlformats.org/officeDocument/2006/relationships/oleObject" Target="../embeddings/Microsoft_Equation254.bin"/><Relationship Id="rId6" Type="http://schemas.openxmlformats.org/officeDocument/2006/relationships/oleObject" Target="../embeddings/Microsoft_Equation255.bin"/><Relationship Id="rId7" Type="http://schemas.openxmlformats.org/officeDocument/2006/relationships/image" Target="../media/image199.png"/><Relationship Id="rId1" Type="http://schemas.openxmlformats.org/officeDocument/2006/relationships/vmlDrawing" Target="../drawings/vmlDrawing122.vml"/><Relationship Id="rId2" Type="http://schemas.openxmlformats.org/officeDocument/2006/relationships/slideLayout" Target="../slideLayouts/slideLayout48.xml"/></Relationships>
</file>

<file path=ppt/slides/_rels/slide334.xml.rels><?xml version="1.0" encoding="UTF-8" standalone="yes"?>
<Relationships xmlns="http://schemas.openxmlformats.org/package/2006/relationships"><Relationship Id="rId3" Type="http://schemas.openxmlformats.org/officeDocument/2006/relationships/oleObject" Target="../embeddings/Microsoft_Equation256.bin"/><Relationship Id="rId4" Type="http://schemas.openxmlformats.org/officeDocument/2006/relationships/oleObject" Target="../embeddings/Microsoft_Equation257.bin"/><Relationship Id="rId5" Type="http://schemas.openxmlformats.org/officeDocument/2006/relationships/oleObject" Target="../embeddings/Microsoft_Equation258.bin"/><Relationship Id="rId1" Type="http://schemas.openxmlformats.org/officeDocument/2006/relationships/vmlDrawing" Target="../drawings/vmlDrawing123.vml"/><Relationship Id="rId2" Type="http://schemas.openxmlformats.org/officeDocument/2006/relationships/slideLayout" Target="../slideLayouts/slideLayout48.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36.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Microsoft_Equation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8.tiff"/></Relationships>
</file>

<file path=ppt/slides/_rels/slide82.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48.xml"/><Relationship Id="rId3" Type="http://schemas.openxmlformats.org/officeDocument/2006/relationships/oleObject" Target="../embeddings/Microsoft_Equation3.bin"/></Relationships>
</file>

<file path=ppt/slides/_rels/slide83.xml.rels><?xml version="1.0" encoding="UTF-8" standalone="yes"?>
<Relationships xmlns="http://schemas.openxmlformats.org/package/2006/relationships"><Relationship Id="rId1" Type="http://schemas.openxmlformats.org/officeDocument/2006/relationships/vmlDrawing" Target="../drawings/vmlDrawing4.vml"/><Relationship Id="rId2" Type="http://schemas.openxmlformats.org/officeDocument/2006/relationships/slideLayout" Target="../slideLayouts/slideLayout48.xml"/><Relationship Id="rId3" Type="http://schemas.openxmlformats.org/officeDocument/2006/relationships/oleObject" Target="../embeddings/Microsoft_Equation4.bin"/></Relationships>
</file>

<file path=ppt/slides/_rels/slide84.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48.xml"/><Relationship Id="rId3" Type="http://schemas.openxmlformats.org/officeDocument/2006/relationships/oleObject" Target="../embeddings/Microsoft_Equation5.bin"/></Relationships>
</file>

<file path=ppt/slides/_rels/slide85.xml.rels><?xml version="1.0" encoding="UTF-8" standalone="yes"?>
<Relationships xmlns="http://schemas.openxmlformats.org/package/2006/relationships"><Relationship Id="rId1" Type="http://schemas.openxmlformats.org/officeDocument/2006/relationships/vmlDrawing" Target="../drawings/vmlDrawing6.vml"/><Relationship Id="rId2" Type="http://schemas.openxmlformats.org/officeDocument/2006/relationships/slideLayout" Target="../slideLayouts/slideLayout48.xml"/><Relationship Id="rId3" Type="http://schemas.openxmlformats.org/officeDocument/2006/relationships/oleObject" Target="../embeddings/Microsoft_Equation6.bin"/></Relationships>
</file>

<file path=ppt/slides/_rels/slide86.xml.rels><?xml version="1.0" encoding="UTF-8" standalone="yes"?>
<Relationships xmlns="http://schemas.openxmlformats.org/package/2006/relationships"><Relationship Id="rId1" Type="http://schemas.openxmlformats.org/officeDocument/2006/relationships/vmlDrawing" Target="../drawings/vmlDrawing7.vml"/><Relationship Id="rId2" Type="http://schemas.openxmlformats.org/officeDocument/2006/relationships/slideLayout" Target="../slideLayouts/slideLayout48.xml"/><Relationship Id="rId3" Type="http://schemas.openxmlformats.org/officeDocument/2006/relationships/oleObject" Target="../embeddings/Microsoft_Equation7.bin"/></Relationships>
</file>

<file path=ppt/slides/_rels/slide87.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48.xml"/><Relationship Id="rId3" Type="http://schemas.openxmlformats.org/officeDocument/2006/relationships/oleObject" Target="../embeddings/Microsoft_Equation8.bin"/></Relationships>
</file>

<file path=ppt/slides/_rels/slide88.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48.xml"/><Relationship Id="rId3" Type="http://schemas.openxmlformats.org/officeDocument/2006/relationships/oleObject" Target="../embeddings/Microsoft_Equation9.bin"/></Relationships>
</file>

<file path=ppt/slides/_rels/slide89.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48.xml"/><Relationship Id="rId3" Type="http://schemas.openxmlformats.org/officeDocument/2006/relationships/oleObject" Target="../embeddings/Microsoft_Equation10.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0.xml.rels><?xml version="1.0" encoding="UTF-8" standalone="yes"?>
<Relationships xmlns="http://schemas.openxmlformats.org/package/2006/relationships"><Relationship Id="rId1" Type="http://schemas.openxmlformats.org/officeDocument/2006/relationships/vmlDrawing" Target="../drawings/vmlDrawing11.vml"/><Relationship Id="rId2" Type="http://schemas.openxmlformats.org/officeDocument/2006/relationships/slideLayout" Target="../slideLayouts/slideLayout48.xml"/><Relationship Id="rId3" Type="http://schemas.openxmlformats.org/officeDocument/2006/relationships/oleObject" Target="../embeddings/Microsoft_Equation11.bin"/></Relationships>
</file>

<file path=ppt/slides/_rels/slide91.xml.rels><?xml version="1.0" encoding="UTF-8" standalone="yes"?>
<Relationships xmlns="http://schemas.openxmlformats.org/package/2006/relationships"><Relationship Id="rId1" Type="http://schemas.openxmlformats.org/officeDocument/2006/relationships/vmlDrawing" Target="../drawings/vmlDrawing12.vml"/><Relationship Id="rId2" Type="http://schemas.openxmlformats.org/officeDocument/2006/relationships/slideLayout" Target="../slideLayouts/slideLayout48.xml"/><Relationship Id="rId3" Type="http://schemas.openxmlformats.org/officeDocument/2006/relationships/oleObject" Target="../embeddings/Microsoft_Equation12.bin"/></Relationships>
</file>

<file path=ppt/slides/_rels/slide92.xml.rels><?xml version="1.0" encoding="UTF-8" standalone="yes"?>
<Relationships xmlns="http://schemas.openxmlformats.org/package/2006/relationships"><Relationship Id="rId1" Type="http://schemas.openxmlformats.org/officeDocument/2006/relationships/vmlDrawing" Target="../drawings/vmlDrawing13.vml"/><Relationship Id="rId2" Type="http://schemas.openxmlformats.org/officeDocument/2006/relationships/slideLayout" Target="../slideLayouts/slideLayout48.xml"/><Relationship Id="rId3" Type="http://schemas.openxmlformats.org/officeDocument/2006/relationships/oleObject" Target="../embeddings/Microsoft_Equation13.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Microsoft_Equation14.bin"/><Relationship Id="rId4" Type="http://schemas.openxmlformats.org/officeDocument/2006/relationships/oleObject" Target="../embeddings/Microsoft_Equation15.bin"/><Relationship Id="rId1" Type="http://schemas.openxmlformats.org/officeDocument/2006/relationships/vmlDrawing" Target="../drawings/vmlDrawing14.vml"/><Relationship Id="rId2" Type="http://schemas.openxmlformats.org/officeDocument/2006/relationships/slideLayout" Target="../slideLayouts/slideLayout4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8.tif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image" Target="../media/image28.tiff"/></Relationships>
</file>

<file path=ppt/slides/_rels/slide97.xml.rels><?xml version="1.0" encoding="UTF-8" standalone="yes"?>
<Relationships xmlns="http://schemas.openxmlformats.org/package/2006/relationships"><Relationship Id="rId3" Type="http://schemas.openxmlformats.org/officeDocument/2006/relationships/oleObject" Target="../embeddings/Microsoft_Equation16.bin"/><Relationship Id="rId4" Type="http://schemas.openxmlformats.org/officeDocument/2006/relationships/oleObject" Target="../embeddings/Microsoft_Equation17.bin"/><Relationship Id="rId1" Type="http://schemas.openxmlformats.org/officeDocument/2006/relationships/vmlDrawing" Target="../drawings/vmlDrawing15.vml"/><Relationship Id="rId2" Type="http://schemas.openxmlformats.org/officeDocument/2006/relationships/slideLayout" Target="../slideLayouts/slideLayout4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IBI5037 </a:t>
            </a:r>
            <a:r>
              <a:rPr lang="en-US" dirty="0" err="1" smtClean="0"/>
              <a:t>Algoritmos</a:t>
            </a:r>
            <a:r>
              <a:rPr lang="en-US" dirty="0" smtClean="0"/>
              <a:t> </a:t>
            </a:r>
            <a:r>
              <a:rPr lang="en-US" dirty="0" err="1" smtClean="0"/>
              <a:t>em</a:t>
            </a:r>
            <a:r>
              <a:rPr lang="en-US" dirty="0" smtClean="0"/>
              <a:t> </a:t>
            </a:r>
            <a:r>
              <a:rPr lang="en-US" dirty="0" err="1" smtClean="0"/>
              <a:t>Bionformática</a:t>
            </a:r>
            <a:endParaRPr lang="en-US" dirty="0"/>
          </a:p>
        </p:txBody>
      </p:sp>
      <p:sp>
        <p:nvSpPr>
          <p:cNvPr id="3" name="Subtitle 2"/>
          <p:cNvSpPr>
            <a:spLocks noGrp="1"/>
          </p:cNvSpPr>
          <p:nvPr>
            <p:ph type="subTitle" idx="1"/>
          </p:nvPr>
        </p:nvSpPr>
        <p:spPr/>
        <p:txBody>
          <a:bodyPr>
            <a:normAutofit fontScale="85000" lnSpcReduction="20000"/>
          </a:bodyPr>
          <a:lstStyle/>
          <a:p>
            <a:pPr algn="ctr"/>
            <a:r>
              <a:rPr lang="en-US" dirty="0" smtClean="0"/>
              <a:t>Prof. Alan M. Durham</a:t>
            </a:r>
          </a:p>
          <a:p>
            <a:pPr algn="ctr"/>
            <a:r>
              <a:rPr lang="en-US" dirty="0" err="1" smtClean="0"/>
              <a:t>aland@usp.br</a:t>
            </a:r>
            <a:endParaRPr lang="en-US" dirty="0"/>
          </a:p>
        </p:txBody>
      </p:sp>
      <p:sp>
        <p:nvSpPr>
          <p:cNvPr id="4" name="Date Placeholder 3"/>
          <p:cNvSpPr>
            <a:spLocks noGrp="1"/>
          </p:cNvSpPr>
          <p:nvPr>
            <p:ph type="dt" sz="half" idx="10"/>
          </p:nvPr>
        </p:nvSpPr>
        <p:spPr/>
        <p:txBody>
          <a:bodyPr/>
          <a:lstStyle/>
          <a:p>
            <a:fld id="{0559A527-998C-BA46-9467-A852D6F77F18}"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a:t>
            </a:fld>
            <a:endParaRPr lang="en-US"/>
          </a:p>
        </p:txBody>
      </p:sp>
      <p:sp>
        <p:nvSpPr>
          <p:cNvPr id="6" name="Footer Placeholder 5"/>
          <p:cNvSpPr>
            <a:spLocks noGrp="1"/>
          </p:cNvSpPr>
          <p:nvPr>
            <p:ph type="ftr" sz="quarter" idx="3"/>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Proteínas: forma vs. função</a:t>
            </a:r>
            <a:endParaRPr lang="pt-BR" dirty="0"/>
          </a:p>
        </p:txBody>
      </p:sp>
      <p:sp>
        <p:nvSpPr>
          <p:cNvPr id="3" name="Content Placeholder 2"/>
          <p:cNvSpPr>
            <a:spLocks noGrp="1"/>
          </p:cNvSpPr>
          <p:nvPr>
            <p:ph idx="1"/>
          </p:nvPr>
        </p:nvSpPr>
        <p:spPr>
          <a:xfrm>
            <a:off x="4108484" y="2286000"/>
            <a:ext cx="4771182" cy="3840163"/>
          </a:xfrm>
        </p:spPr>
        <p:txBody>
          <a:bodyPr>
            <a:normAutofit/>
          </a:bodyPr>
          <a:lstStyle/>
          <a:p>
            <a:r>
              <a:rPr lang="pt-BR" dirty="0" smtClean="0"/>
              <a:t>Após produzidas as proteínas se dobram formando estruturas secundárias, terciárias e quaternárias.</a:t>
            </a:r>
          </a:p>
          <a:p>
            <a:r>
              <a:rPr lang="pt-BR" dirty="0" smtClean="0"/>
              <a:t>Aminoácidos individuais tem propriedades específicas, algumas das quais compartilhadas com outros aminoácidos</a:t>
            </a:r>
          </a:p>
        </p:txBody>
      </p:sp>
      <p:sp>
        <p:nvSpPr>
          <p:cNvPr id="5" name="TextBox 4"/>
          <p:cNvSpPr txBox="1"/>
          <p:nvPr/>
        </p:nvSpPr>
        <p:spPr>
          <a:xfrm>
            <a:off x="384054" y="4571601"/>
            <a:ext cx="3390672" cy="230832"/>
          </a:xfrm>
          <a:prstGeom prst="rect">
            <a:avLst/>
          </a:prstGeom>
          <a:noFill/>
        </p:spPr>
        <p:txBody>
          <a:bodyPr wrap="none" rtlCol="0">
            <a:spAutoFit/>
          </a:bodyPr>
          <a:lstStyle/>
          <a:p>
            <a:r>
              <a:rPr lang="en-US" sz="900" dirty="0" err="1" smtClean="0"/>
              <a:t>fonte:http://www.jalview.org/help/html/misc/aaproperties.html</a:t>
            </a:r>
            <a:endParaRPr lang="en-US" sz="900" dirty="0"/>
          </a:p>
        </p:txBody>
      </p:sp>
      <p:pic>
        <p:nvPicPr>
          <p:cNvPr id="148483" name="Picture 3"/>
          <p:cNvPicPr>
            <a:picLocks noChangeAspect="1" noChangeArrowheads="1"/>
          </p:cNvPicPr>
          <p:nvPr/>
        </p:nvPicPr>
        <p:blipFill>
          <a:blip r:embed="rId2"/>
          <a:srcRect/>
          <a:stretch>
            <a:fillRect/>
          </a:stretch>
        </p:blipFill>
        <p:spPr bwMode="auto">
          <a:xfrm>
            <a:off x="384055" y="2286000"/>
            <a:ext cx="2969396" cy="2285601"/>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0769E3FB-56FD-A843-ADFC-F3C1E67BAE8B}"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Database Search </a:t>
            </a:r>
            <a:r>
              <a:rPr lang="pt-BR" dirty="0" err="1"/>
              <a:t>Space</a:t>
            </a:r>
            <a:endParaRPr lang="pt-BR" dirty="0"/>
          </a:p>
        </p:txBody>
      </p:sp>
      <p:sp>
        <p:nvSpPr>
          <p:cNvPr id="57" name="Date Placeholder 2"/>
          <p:cNvSpPr>
            <a:spLocks noGrp="1"/>
          </p:cNvSpPr>
          <p:nvPr>
            <p:ph type="dt" sz="half" idx="10"/>
          </p:nvPr>
        </p:nvSpPr>
        <p:spPr/>
        <p:txBody>
          <a:bodyPr/>
          <a:lstStyle/>
          <a:p>
            <a:fld id="{322444B9-C687-3E4F-BBDB-A919A5C05CBA}" type="datetime1">
              <a:rPr lang="en-US" smtClean="0"/>
              <a:pPr/>
              <a:t>5/23/14</a:t>
            </a:fld>
            <a:endParaRPr lang="pt-BR"/>
          </a:p>
        </p:txBody>
      </p:sp>
      <p:sp>
        <p:nvSpPr>
          <p:cNvPr id="71682" name="Rectangle 2"/>
          <p:cNvSpPr>
            <a:spLocks noChangeArrowheads="1"/>
          </p:cNvSpPr>
          <p:nvPr/>
        </p:nvSpPr>
        <p:spPr bwMode="auto">
          <a:xfrm>
            <a:off x="4038600" y="1447800"/>
            <a:ext cx="1676400" cy="48006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71683"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71684"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en-US">
                <a:solidFill>
                  <a:srgbClr val="000000"/>
                </a:solidFill>
                <a:ea typeface="Arial Unicode MS" pitchFamily="-1" charset="0"/>
                <a:cs typeface="Arial Unicode MS" pitchFamily="-1" charset="0"/>
              </a:rPr>
              <a:t>Concanated Database sequence</a:t>
            </a:r>
          </a:p>
        </p:txBody>
      </p:sp>
      <p:sp>
        <p:nvSpPr>
          <p:cNvPr id="71685" name="Text Box 5"/>
          <p:cNvSpPr txBox="1">
            <a:spLocks noChangeArrowheads="1"/>
          </p:cNvSpPr>
          <p:nvPr/>
        </p:nvSpPr>
        <p:spPr bwMode="auto">
          <a:xfrm>
            <a:off x="215901" y="716500"/>
            <a:ext cx="3810000" cy="55319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A50021"/>
                </a:solidFill>
                <a:ea typeface="Arial Unicode MS" pitchFamily="-1" charset="0"/>
                <a:cs typeface="Arial Unicode MS" pitchFamily="-1" charset="0"/>
              </a:rPr>
              <a:t>Score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can</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be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used</a:t>
            </a:r>
            <a:r>
              <a:rPr lang="pt-BR" sz="2000" dirty="0">
                <a:solidFill>
                  <a:srgbClr val="A50021"/>
                </a:solidFill>
                <a:ea typeface="Arial Unicode MS" pitchFamily="-1" charset="0"/>
                <a:cs typeface="Arial Unicode MS" pitchFamily="-1" charset="0"/>
              </a:rPr>
              <a:t> to </a:t>
            </a:r>
            <a:r>
              <a:rPr lang="pt-BR" sz="2000" dirty="0" err="1">
                <a:solidFill>
                  <a:srgbClr val="A50021"/>
                </a:solidFill>
                <a:ea typeface="Arial Unicode MS" pitchFamily="-1" charset="0"/>
                <a:cs typeface="Arial Unicode MS" pitchFamily="-1" charset="0"/>
              </a:rPr>
              <a:t>judge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alignments</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But</a:t>
            </a:r>
            <a:r>
              <a:rPr lang="pt-BR" sz="2000" dirty="0">
                <a:solidFill>
                  <a:srgbClr val="A50021"/>
                </a:solidFill>
                <a:ea typeface="Arial Unicode MS" pitchFamily="-1" charset="0"/>
                <a:cs typeface="Arial Unicode MS" pitchFamily="-1" charset="0"/>
              </a:rPr>
              <a:t> a </a:t>
            </a:r>
            <a:r>
              <a:rPr lang="pt-BR" sz="2000" dirty="0" err="1">
                <a:solidFill>
                  <a:srgbClr val="A50021"/>
                </a:solidFill>
                <a:ea typeface="Arial Unicode MS" pitchFamily="-1" charset="0"/>
                <a:cs typeface="Arial Unicode MS" pitchFamily="-1" charset="0"/>
              </a:rPr>
              <a:t>score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absolute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value</a:t>
            </a:r>
            <a:r>
              <a:rPr lang="pt-BR" sz="2000" dirty="0">
                <a:solidFill>
                  <a:srgbClr val="A50021"/>
                </a:solidFill>
                <a:ea typeface="Arial Unicode MS" pitchFamily="-1" charset="0"/>
                <a:cs typeface="Arial Unicode MS" pitchFamily="-1" charset="0"/>
              </a:rPr>
              <a:t> is a </a:t>
            </a:r>
            <a:r>
              <a:rPr lang="pt-BR" sz="2000" dirty="0" err="1">
                <a:solidFill>
                  <a:srgbClr val="A50021"/>
                </a:solidFill>
                <a:ea typeface="Arial Unicode MS" pitchFamily="-1" charset="0"/>
                <a:cs typeface="Arial Unicode MS" pitchFamily="-1" charset="0"/>
              </a:rPr>
              <a:t>function</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of</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the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score</a:t>
            </a:r>
            <a:r>
              <a:rPr lang="pt-BR" sz="2000" dirty="0">
                <a:solidFill>
                  <a:srgbClr val="A50021"/>
                </a:solidFill>
                <a:ea typeface="Arial Unicode MS" pitchFamily="-1" charset="0"/>
                <a:cs typeface="Arial Unicode MS" pitchFamily="-1" charset="0"/>
              </a:rPr>
              <a:t> </a:t>
            </a:r>
            <a:r>
              <a:rPr lang="pt-BR" sz="2000" dirty="0" err="1">
                <a:solidFill>
                  <a:srgbClr val="A50021"/>
                </a:solidFill>
                <a:ea typeface="Arial Unicode MS" pitchFamily="-1" charset="0"/>
                <a:cs typeface="Arial Unicode MS" pitchFamily="-1" charset="0"/>
              </a:rPr>
              <a:t>parameters</a:t>
            </a:r>
            <a:r>
              <a:rPr lang="pt-BR" sz="2000" dirty="0">
                <a:solidFill>
                  <a:srgbClr val="A50021"/>
                </a:solidFill>
                <a:ea typeface="Arial Unicode MS" pitchFamily="-1" charset="0"/>
                <a:cs typeface="Arial Unicode MS" pitchFamily="-1" charset="0"/>
              </a:rPr>
              <a:t>.</a:t>
            </a:r>
          </a:p>
          <a:p>
            <a:pPr>
              <a:lnSpc>
                <a:spcPct val="100000"/>
              </a:lnSpc>
              <a:spcBef>
                <a:spcPts val="1375"/>
              </a:spcBef>
              <a:buClrTx/>
              <a:buFontTx/>
              <a:buNone/>
              <a:tabLst>
                <a:tab pos="723900" algn="l"/>
                <a:tab pos="1447800" algn="l"/>
                <a:tab pos="2171700" algn="l"/>
                <a:tab pos="2895600" algn="l"/>
                <a:tab pos="3619500" algn="l"/>
              </a:tabLst>
            </a:pPr>
            <a:r>
              <a:rPr lang="pt-BR" sz="2000" dirty="0">
                <a:solidFill>
                  <a:srgbClr val="FFFF00"/>
                </a:solidFill>
                <a:ea typeface="Arial Unicode MS" pitchFamily="-1" charset="0"/>
                <a:cs typeface="Arial Unicode MS" pitchFamily="-1" charset="0"/>
              </a:rPr>
              <a:t>Match=+1,</a:t>
            </a:r>
            <a:r>
              <a:rPr lang="pt-BR" sz="2000" dirty="0" err="1">
                <a:solidFill>
                  <a:srgbClr val="FFFF00"/>
                </a:solidFill>
                <a:ea typeface="Arial Unicode MS" pitchFamily="-1" charset="0"/>
                <a:cs typeface="Arial Unicode MS" pitchFamily="-1" charset="0"/>
              </a:rPr>
              <a:t>Mismatch</a:t>
            </a:r>
            <a:r>
              <a:rPr lang="pt-BR" sz="2000" dirty="0">
                <a:solidFill>
                  <a:srgbClr val="FFFF00"/>
                </a:solidFill>
                <a:ea typeface="Arial Unicode MS" pitchFamily="-1" charset="0"/>
                <a:cs typeface="Arial Unicode MS" pitchFamily="-1" charset="0"/>
              </a:rPr>
              <a:t>=-1,</a:t>
            </a:r>
          </a:p>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FFFF00"/>
                </a:solidFill>
                <a:ea typeface="Arial Unicode MS" pitchFamily="-1" charset="0"/>
                <a:cs typeface="Arial Unicode MS" pitchFamily="-1" charset="0"/>
              </a:rPr>
              <a:t>Gap_open</a:t>
            </a:r>
            <a:r>
              <a:rPr lang="pt-BR" sz="2000" dirty="0">
                <a:solidFill>
                  <a:srgbClr val="FFFF00"/>
                </a:solidFill>
                <a:ea typeface="Arial Unicode MS" pitchFamily="-1" charset="0"/>
                <a:cs typeface="Arial Unicode MS" pitchFamily="-1" charset="0"/>
              </a:rPr>
              <a:t>=5,</a:t>
            </a:r>
          </a:p>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FFFF00"/>
                </a:solidFill>
                <a:ea typeface="Arial Unicode MS" pitchFamily="-1" charset="0"/>
                <a:cs typeface="Arial Unicode MS" pitchFamily="-1" charset="0"/>
              </a:rPr>
              <a:t>gap_extend</a:t>
            </a:r>
            <a:r>
              <a:rPr lang="pt-BR" sz="2000" dirty="0">
                <a:solidFill>
                  <a:srgbClr val="FFFF00"/>
                </a:solidFill>
                <a:ea typeface="Arial Unicode MS" pitchFamily="-1" charset="0"/>
                <a:cs typeface="Arial Unicode MS" pitchFamily="-1" charset="0"/>
              </a:rPr>
              <a:t>=1</a:t>
            </a:r>
          </a:p>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000000"/>
                </a:solidFill>
                <a:ea typeface="Arial Unicode MS" pitchFamily="-1" charset="0"/>
                <a:cs typeface="Arial Unicode MS" pitchFamily="-1" charset="0"/>
              </a:rPr>
              <a:t>Yields</a:t>
            </a:r>
            <a:r>
              <a:rPr lang="pt-BR" sz="2000" dirty="0">
                <a:solidFill>
                  <a:srgbClr val="000000"/>
                </a:solidFill>
                <a:ea typeface="Arial Unicode MS" pitchFamily="-1" charset="0"/>
                <a:cs typeface="Arial Unicode MS" pitchFamily="-1" charset="0"/>
              </a:rPr>
              <a:t> </a:t>
            </a:r>
            <a:r>
              <a:rPr lang="pt-BR" sz="2000" dirty="0" err="1">
                <a:solidFill>
                  <a:srgbClr val="000000"/>
                </a:solidFill>
                <a:ea typeface="Arial Unicode MS" pitchFamily="-1" charset="0"/>
                <a:cs typeface="Arial Unicode MS" pitchFamily="-1" charset="0"/>
              </a:rPr>
              <a:t>same</a:t>
            </a:r>
            <a:r>
              <a:rPr lang="pt-BR" sz="2000" dirty="0">
                <a:solidFill>
                  <a:srgbClr val="000000"/>
                </a:solidFill>
                <a:ea typeface="Arial Unicode MS" pitchFamily="-1" charset="0"/>
                <a:cs typeface="Arial Unicode MS" pitchFamily="-1" charset="0"/>
              </a:rPr>
              <a:t> </a:t>
            </a:r>
            <a:r>
              <a:rPr lang="pt-BR" sz="2000" dirty="0" err="1">
                <a:solidFill>
                  <a:srgbClr val="000000"/>
                </a:solidFill>
                <a:ea typeface="Arial Unicode MS" pitchFamily="-1" charset="0"/>
                <a:cs typeface="Arial Unicode MS" pitchFamily="-1" charset="0"/>
              </a:rPr>
              <a:t>alignments</a:t>
            </a:r>
            <a:r>
              <a:rPr lang="pt-BR" sz="2000" dirty="0">
                <a:solidFill>
                  <a:srgbClr val="000000"/>
                </a:solidFill>
                <a:ea typeface="Arial Unicode MS" pitchFamily="-1" charset="0"/>
                <a:cs typeface="Arial Unicode MS" pitchFamily="-1" charset="0"/>
              </a:rPr>
              <a:t> as</a:t>
            </a:r>
          </a:p>
          <a:p>
            <a:pPr>
              <a:lnSpc>
                <a:spcPct val="100000"/>
              </a:lnSpc>
              <a:spcBef>
                <a:spcPts val="1375"/>
              </a:spcBef>
              <a:buClrTx/>
              <a:buFontTx/>
              <a:buNone/>
              <a:tabLst>
                <a:tab pos="723900" algn="l"/>
                <a:tab pos="1447800" algn="l"/>
                <a:tab pos="2171700" algn="l"/>
                <a:tab pos="2895600" algn="l"/>
                <a:tab pos="3619500" algn="l"/>
              </a:tabLst>
            </a:pPr>
            <a:r>
              <a:rPr lang="pt-BR" sz="2000" dirty="0">
                <a:solidFill>
                  <a:srgbClr val="FFFF00"/>
                </a:solidFill>
                <a:ea typeface="Arial Unicode MS" pitchFamily="-1" charset="0"/>
                <a:cs typeface="Arial Unicode MS" pitchFamily="-1" charset="0"/>
              </a:rPr>
              <a:t>Match=+10,</a:t>
            </a:r>
            <a:r>
              <a:rPr lang="pt-BR" sz="2000" dirty="0" err="1">
                <a:solidFill>
                  <a:srgbClr val="FFFF00"/>
                </a:solidFill>
                <a:ea typeface="Arial Unicode MS" pitchFamily="-1" charset="0"/>
                <a:cs typeface="Arial Unicode MS" pitchFamily="-1" charset="0"/>
              </a:rPr>
              <a:t>Mismatch</a:t>
            </a:r>
            <a:r>
              <a:rPr lang="pt-BR" sz="2000" dirty="0">
                <a:solidFill>
                  <a:srgbClr val="FFFF00"/>
                </a:solidFill>
                <a:ea typeface="Arial Unicode MS" pitchFamily="-1" charset="0"/>
                <a:cs typeface="Arial Unicode MS" pitchFamily="-1" charset="0"/>
              </a:rPr>
              <a:t>=-10,</a:t>
            </a:r>
          </a:p>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FFFF00"/>
                </a:solidFill>
                <a:ea typeface="Arial Unicode MS" pitchFamily="-1" charset="0"/>
                <a:cs typeface="Arial Unicode MS" pitchFamily="-1" charset="0"/>
              </a:rPr>
              <a:t>Gap_open</a:t>
            </a:r>
            <a:r>
              <a:rPr lang="pt-BR" sz="2000" dirty="0">
                <a:solidFill>
                  <a:srgbClr val="FFFF00"/>
                </a:solidFill>
                <a:ea typeface="Arial Unicode MS" pitchFamily="-1" charset="0"/>
                <a:cs typeface="Arial Unicode MS" pitchFamily="-1" charset="0"/>
              </a:rPr>
              <a:t>=50,</a:t>
            </a:r>
          </a:p>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FFFF00"/>
                </a:solidFill>
                <a:ea typeface="Arial Unicode MS" pitchFamily="-1" charset="0"/>
                <a:cs typeface="Arial Unicode MS" pitchFamily="-1" charset="0"/>
              </a:rPr>
              <a:t>gap_extend</a:t>
            </a:r>
            <a:r>
              <a:rPr lang="pt-BR" sz="2000" dirty="0">
                <a:solidFill>
                  <a:srgbClr val="FFFF00"/>
                </a:solidFill>
                <a:ea typeface="Arial Unicode MS" pitchFamily="-1" charset="0"/>
                <a:cs typeface="Arial Unicode MS" pitchFamily="-1" charset="0"/>
              </a:rPr>
              <a:t>=10</a:t>
            </a:r>
          </a:p>
          <a:p>
            <a:pPr>
              <a:lnSpc>
                <a:spcPct val="100000"/>
              </a:lnSpc>
              <a:spcBef>
                <a:spcPts val="1375"/>
              </a:spcBef>
              <a:buClrTx/>
              <a:buFontTx/>
              <a:buNone/>
              <a:tabLst>
                <a:tab pos="723900" algn="l"/>
                <a:tab pos="1447800" algn="l"/>
                <a:tab pos="2171700" algn="l"/>
                <a:tab pos="2895600" algn="l"/>
                <a:tab pos="3619500" algn="l"/>
              </a:tabLst>
            </a:pPr>
            <a:r>
              <a:rPr lang="pt-BR" sz="2000" dirty="0" err="1">
                <a:solidFill>
                  <a:srgbClr val="FFFF00"/>
                </a:solidFill>
                <a:ea typeface="Arial Unicode MS" pitchFamily="-1" charset="0"/>
                <a:cs typeface="Arial Unicode MS" pitchFamily="-1" charset="0"/>
              </a:rPr>
              <a:t>Scores</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useful</a:t>
            </a:r>
            <a:r>
              <a:rPr lang="pt-BR" sz="2000" dirty="0">
                <a:solidFill>
                  <a:srgbClr val="FFFF00"/>
                </a:solidFill>
                <a:ea typeface="Arial Unicode MS" pitchFamily="-1" charset="0"/>
                <a:cs typeface="Arial Unicode MS" pitchFamily="-1" charset="0"/>
              </a:rPr>
              <a:t> for </a:t>
            </a:r>
            <a:r>
              <a:rPr lang="pt-BR" sz="2000" dirty="0" err="1">
                <a:solidFill>
                  <a:srgbClr val="FFFF00"/>
                </a:solidFill>
                <a:ea typeface="Arial Unicode MS" pitchFamily="-1" charset="0"/>
                <a:cs typeface="Arial Unicode MS" pitchFamily="-1" charset="0"/>
              </a:rPr>
              <a:t>relative</a:t>
            </a:r>
            <a:r>
              <a:rPr lang="pt-BR" sz="2000" dirty="0">
                <a:solidFill>
                  <a:srgbClr val="FFFF00"/>
                </a:solidFill>
                <a:ea typeface="Arial Unicode MS" pitchFamily="-1" charset="0"/>
                <a:cs typeface="Arial Unicode MS" pitchFamily="-1" charset="0"/>
              </a:rPr>
              <a:t> ranking.</a:t>
            </a:r>
          </a:p>
        </p:txBody>
      </p:sp>
      <p:sp>
        <p:nvSpPr>
          <p:cNvPr id="71686" name="Line 6"/>
          <p:cNvSpPr>
            <a:spLocks noChangeShapeType="1"/>
          </p:cNvSpPr>
          <p:nvPr/>
        </p:nvSpPr>
        <p:spPr bwMode="auto">
          <a:xfrm>
            <a:off x="4191000" y="2362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87" name="Line 7"/>
          <p:cNvSpPr>
            <a:spLocks noChangeShapeType="1"/>
          </p:cNvSpPr>
          <p:nvPr/>
        </p:nvSpPr>
        <p:spPr bwMode="auto">
          <a:xfrm>
            <a:off x="4419600" y="2590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88" name="Line 8"/>
          <p:cNvSpPr>
            <a:spLocks noChangeShapeType="1"/>
          </p:cNvSpPr>
          <p:nvPr/>
        </p:nvSpPr>
        <p:spPr bwMode="auto">
          <a:xfrm>
            <a:off x="4724400" y="2895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89" name="Line 9"/>
          <p:cNvSpPr>
            <a:spLocks noChangeShapeType="1"/>
          </p:cNvSpPr>
          <p:nvPr/>
        </p:nvSpPr>
        <p:spPr bwMode="auto">
          <a:xfrm>
            <a:off x="4648200" y="2819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0" name="Line 10"/>
          <p:cNvSpPr>
            <a:spLocks noChangeShapeType="1"/>
          </p:cNvSpPr>
          <p:nvPr/>
        </p:nvSpPr>
        <p:spPr bwMode="auto">
          <a:xfrm>
            <a:off x="5486400" y="541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1" name="Line 11"/>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2" name="Line 12"/>
          <p:cNvSpPr>
            <a:spLocks noChangeShapeType="1"/>
          </p:cNvSpPr>
          <p:nvPr/>
        </p:nvSpPr>
        <p:spPr bwMode="auto">
          <a:xfrm>
            <a:off x="5334000" y="2286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3" name="Line 13"/>
          <p:cNvSpPr>
            <a:spLocks noChangeShapeType="1"/>
          </p:cNvSpPr>
          <p:nvPr/>
        </p:nvSpPr>
        <p:spPr bwMode="auto">
          <a:xfrm>
            <a:off x="5029200" y="2057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4" name="Line 14"/>
          <p:cNvSpPr>
            <a:spLocks noChangeShapeType="1"/>
          </p:cNvSpPr>
          <p:nvPr/>
        </p:nvSpPr>
        <p:spPr bwMode="auto">
          <a:xfrm>
            <a:off x="5257800" y="2667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5" name="Line 15"/>
          <p:cNvSpPr>
            <a:spLocks noChangeShapeType="1"/>
          </p:cNvSpPr>
          <p:nvPr/>
        </p:nvSpPr>
        <p:spPr bwMode="auto">
          <a:xfrm>
            <a:off x="4800600" y="4953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6" name="Line 16"/>
          <p:cNvSpPr>
            <a:spLocks noChangeShapeType="1"/>
          </p:cNvSpPr>
          <p:nvPr/>
        </p:nvSpPr>
        <p:spPr bwMode="auto">
          <a:xfrm>
            <a:off x="51054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7" name="Line 17"/>
          <p:cNvSpPr>
            <a:spLocks noChangeShapeType="1"/>
          </p:cNvSpPr>
          <p:nvPr/>
        </p:nvSpPr>
        <p:spPr bwMode="auto">
          <a:xfrm>
            <a:off x="5257800" y="2209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8" name="Line 18"/>
          <p:cNvSpPr>
            <a:spLocks noChangeShapeType="1"/>
          </p:cNvSpPr>
          <p:nvPr/>
        </p:nvSpPr>
        <p:spPr bwMode="auto">
          <a:xfrm>
            <a:off x="5410200" y="3124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699" name="Line 19"/>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0" name="Line 20"/>
          <p:cNvSpPr>
            <a:spLocks noChangeShapeType="1"/>
          </p:cNvSpPr>
          <p:nvPr/>
        </p:nvSpPr>
        <p:spPr bwMode="auto">
          <a:xfrm>
            <a:off x="5410200" y="3276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1" name="Line 21"/>
          <p:cNvSpPr>
            <a:spLocks noChangeShapeType="1"/>
          </p:cNvSpPr>
          <p:nvPr/>
        </p:nvSpPr>
        <p:spPr bwMode="auto">
          <a:xfrm>
            <a:off x="4953000" y="1981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2" name="Line 22"/>
          <p:cNvSpPr>
            <a:spLocks noChangeShapeType="1"/>
          </p:cNvSpPr>
          <p:nvPr/>
        </p:nvSpPr>
        <p:spPr bwMode="auto">
          <a:xfrm>
            <a:off x="4191000" y="144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3" name="Line 23"/>
          <p:cNvSpPr>
            <a:spLocks noChangeShapeType="1"/>
          </p:cNvSpPr>
          <p:nvPr/>
        </p:nvSpPr>
        <p:spPr bwMode="auto">
          <a:xfrm>
            <a:off x="48768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4" name="Line 24"/>
          <p:cNvSpPr>
            <a:spLocks noChangeShapeType="1"/>
          </p:cNvSpPr>
          <p:nvPr/>
        </p:nvSpPr>
        <p:spPr bwMode="auto">
          <a:xfrm>
            <a:off x="4648200" y="167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5" name="Line 25"/>
          <p:cNvSpPr>
            <a:spLocks noChangeShapeType="1"/>
          </p:cNvSpPr>
          <p:nvPr/>
        </p:nvSpPr>
        <p:spPr bwMode="auto">
          <a:xfrm>
            <a:off x="4800600" y="1828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6" name="Line 26"/>
          <p:cNvSpPr>
            <a:spLocks noChangeShapeType="1"/>
          </p:cNvSpPr>
          <p:nvPr/>
        </p:nvSpPr>
        <p:spPr bwMode="auto">
          <a:xfrm>
            <a:off x="4343400" y="4572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7" name="Line 27"/>
          <p:cNvSpPr>
            <a:spLocks noChangeShapeType="1"/>
          </p:cNvSpPr>
          <p:nvPr/>
        </p:nvSpPr>
        <p:spPr bwMode="auto">
          <a:xfrm>
            <a:off x="5181600" y="525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8" name="Line 28"/>
          <p:cNvSpPr>
            <a:spLocks noChangeShapeType="1"/>
          </p:cNvSpPr>
          <p:nvPr/>
        </p:nvSpPr>
        <p:spPr bwMode="auto">
          <a:xfrm>
            <a:off x="5029200" y="5181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09" name="Line 29"/>
          <p:cNvSpPr>
            <a:spLocks noChangeShapeType="1"/>
          </p:cNvSpPr>
          <p:nvPr/>
        </p:nvSpPr>
        <p:spPr bwMode="auto">
          <a:xfrm>
            <a:off x="4953000" y="5105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0" name="Line 30"/>
          <p:cNvSpPr>
            <a:spLocks noChangeShapeType="1"/>
          </p:cNvSpPr>
          <p:nvPr/>
        </p:nvSpPr>
        <p:spPr bwMode="auto">
          <a:xfrm>
            <a:off x="4572000" y="4724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1" name="Line 31"/>
          <p:cNvSpPr>
            <a:spLocks noChangeShapeType="1"/>
          </p:cNvSpPr>
          <p:nvPr/>
        </p:nvSpPr>
        <p:spPr bwMode="auto">
          <a:xfrm>
            <a:off x="4495800" y="160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2" name="Line 32"/>
          <p:cNvSpPr>
            <a:spLocks noChangeShapeType="1"/>
          </p:cNvSpPr>
          <p:nvPr/>
        </p:nvSpPr>
        <p:spPr bwMode="auto">
          <a:xfrm>
            <a:off x="4114800" y="4495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3" name="Line 33"/>
          <p:cNvSpPr>
            <a:spLocks noChangeShapeType="1"/>
          </p:cNvSpPr>
          <p:nvPr/>
        </p:nvSpPr>
        <p:spPr bwMode="auto">
          <a:xfrm>
            <a:off x="4495800" y="4648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4" name="Line 34"/>
          <p:cNvSpPr>
            <a:spLocks noChangeShapeType="1"/>
          </p:cNvSpPr>
          <p:nvPr/>
        </p:nvSpPr>
        <p:spPr bwMode="auto">
          <a:xfrm>
            <a:off x="4572000" y="2743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5" name="Line 35"/>
          <p:cNvSpPr>
            <a:spLocks noChangeShapeType="1"/>
          </p:cNvSpPr>
          <p:nvPr/>
        </p:nvSpPr>
        <p:spPr bwMode="auto">
          <a:xfrm>
            <a:off x="5638800" y="548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6" name="Line 36"/>
          <p:cNvSpPr>
            <a:spLocks noChangeShapeType="1"/>
          </p:cNvSpPr>
          <p:nvPr/>
        </p:nvSpPr>
        <p:spPr bwMode="auto">
          <a:xfrm>
            <a:off x="4953000" y="1905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7" name="Line 37"/>
          <p:cNvSpPr>
            <a:spLocks noChangeShapeType="1"/>
          </p:cNvSpPr>
          <p:nvPr/>
        </p:nvSpPr>
        <p:spPr bwMode="auto">
          <a:xfrm>
            <a:off x="4343400" y="152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18" name="Line 38"/>
          <p:cNvSpPr>
            <a:spLocks noChangeShapeType="1"/>
          </p:cNvSpPr>
          <p:nvPr/>
        </p:nvSpPr>
        <p:spPr bwMode="auto">
          <a:xfrm>
            <a:off x="4038600" y="2133600"/>
            <a:ext cx="1588" cy="4191000"/>
          </a:xfrm>
          <a:prstGeom prst="line">
            <a:avLst/>
          </a:prstGeom>
          <a:noFill/>
          <a:ln w="9360" cap="sq">
            <a:solidFill>
              <a:srgbClr val="A50021"/>
            </a:solidFill>
            <a:miter lim="800000"/>
            <a:headEnd/>
            <a:tailEnd type="triangle" w="med" len="med"/>
          </a:ln>
          <a:effectLst/>
        </p:spPr>
        <p:txBody>
          <a:bodyPr>
            <a:prstTxWarp prst="textNoShape">
              <a:avLst/>
            </a:prstTxWarp>
          </a:bodyPr>
          <a:lstStyle/>
          <a:p>
            <a:endParaRPr lang="en-US"/>
          </a:p>
        </p:txBody>
      </p:sp>
      <p:sp>
        <p:nvSpPr>
          <p:cNvPr id="71719" name="Line 39"/>
          <p:cNvSpPr>
            <a:spLocks noChangeShapeType="1"/>
          </p:cNvSpPr>
          <p:nvPr/>
        </p:nvSpPr>
        <p:spPr bwMode="auto">
          <a:xfrm>
            <a:off x="52578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20" name="Line 40"/>
          <p:cNvSpPr>
            <a:spLocks noChangeShapeType="1"/>
          </p:cNvSpPr>
          <p:nvPr/>
        </p:nvSpPr>
        <p:spPr bwMode="auto">
          <a:xfrm>
            <a:off x="5334000" y="533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21" name="Line 41"/>
          <p:cNvSpPr>
            <a:spLocks noChangeShapeType="1"/>
          </p:cNvSpPr>
          <p:nvPr/>
        </p:nvSpPr>
        <p:spPr bwMode="auto">
          <a:xfrm>
            <a:off x="4876800" y="5029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22" name="Line 42"/>
          <p:cNvSpPr>
            <a:spLocks noChangeShapeType="1"/>
          </p:cNvSpPr>
          <p:nvPr/>
        </p:nvSpPr>
        <p:spPr bwMode="auto">
          <a:xfrm>
            <a:off x="4724400" y="4876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23" name="Line 43"/>
          <p:cNvSpPr>
            <a:spLocks noChangeShapeType="1"/>
          </p:cNvSpPr>
          <p:nvPr/>
        </p:nvSpPr>
        <p:spPr bwMode="auto">
          <a:xfrm>
            <a:off x="4648200" y="4800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24" name="Line 44"/>
          <p:cNvSpPr>
            <a:spLocks noChangeShapeType="1"/>
          </p:cNvSpPr>
          <p:nvPr/>
        </p:nvSpPr>
        <p:spPr bwMode="auto">
          <a:xfrm>
            <a:off x="4038600" y="3352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1725" name="Line 45"/>
          <p:cNvSpPr>
            <a:spLocks noChangeShapeType="1"/>
          </p:cNvSpPr>
          <p:nvPr/>
        </p:nvSpPr>
        <p:spPr bwMode="auto">
          <a:xfrm>
            <a:off x="4038600" y="23622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1726" name="Line 46"/>
          <p:cNvSpPr>
            <a:spLocks noChangeShapeType="1"/>
          </p:cNvSpPr>
          <p:nvPr/>
        </p:nvSpPr>
        <p:spPr bwMode="auto">
          <a:xfrm>
            <a:off x="4038600" y="39624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1727" name="Line 47"/>
          <p:cNvSpPr>
            <a:spLocks noChangeShapeType="1"/>
          </p:cNvSpPr>
          <p:nvPr/>
        </p:nvSpPr>
        <p:spPr bwMode="auto">
          <a:xfrm>
            <a:off x="4038600" y="4495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1728" name="Line 48"/>
          <p:cNvSpPr>
            <a:spLocks noChangeShapeType="1"/>
          </p:cNvSpPr>
          <p:nvPr/>
        </p:nvSpPr>
        <p:spPr bwMode="auto">
          <a:xfrm>
            <a:off x="4038600" y="55626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1729" name="Line 49"/>
          <p:cNvSpPr>
            <a:spLocks noChangeShapeType="1"/>
          </p:cNvSpPr>
          <p:nvPr/>
        </p:nvSpPr>
        <p:spPr bwMode="auto">
          <a:xfrm>
            <a:off x="4724400" y="3657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30" name="Line 50"/>
          <p:cNvSpPr>
            <a:spLocks noChangeShapeType="1"/>
          </p:cNvSpPr>
          <p:nvPr/>
        </p:nvSpPr>
        <p:spPr bwMode="auto">
          <a:xfrm>
            <a:off x="4191000" y="3505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31" name="Line 51"/>
          <p:cNvSpPr>
            <a:spLocks noChangeShapeType="1"/>
          </p:cNvSpPr>
          <p:nvPr/>
        </p:nvSpPr>
        <p:spPr bwMode="auto">
          <a:xfrm>
            <a:off x="42672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32" name="Line 52"/>
          <p:cNvSpPr>
            <a:spLocks noChangeShapeType="1"/>
          </p:cNvSpPr>
          <p:nvPr/>
        </p:nvSpPr>
        <p:spPr bwMode="auto">
          <a:xfrm>
            <a:off x="4267200" y="2133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33" name="Line 53"/>
          <p:cNvSpPr>
            <a:spLocks noChangeShapeType="1"/>
          </p:cNvSpPr>
          <p:nvPr/>
        </p:nvSpPr>
        <p:spPr bwMode="auto">
          <a:xfrm>
            <a:off x="4114800" y="4267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34" name="Line 54"/>
          <p:cNvSpPr>
            <a:spLocks noChangeShapeType="1"/>
          </p:cNvSpPr>
          <p:nvPr/>
        </p:nvSpPr>
        <p:spPr bwMode="auto">
          <a:xfrm>
            <a:off x="5410200" y="1752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1735" name="Line 55"/>
          <p:cNvSpPr>
            <a:spLocks noChangeShapeType="1"/>
          </p:cNvSpPr>
          <p:nvPr/>
        </p:nvSpPr>
        <p:spPr bwMode="auto">
          <a:xfrm>
            <a:off x="5410200" y="3200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58" name="Slide Number Placeholder 57"/>
          <p:cNvSpPr>
            <a:spLocks noGrp="1"/>
          </p:cNvSpPr>
          <p:nvPr>
            <p:ph type="sldNum" sz="quarter" idx="12"/>
          </p:nvPr>
        </p:nvSpPr>
        <p:spPr/>
        <p:txBody>
          <a:bodyPr/>
          <a:lstStyle/>
          <a:p>
            <a:fld id="{41014A3E-976F-064B-B8F4-90A68719CBED}" type="slidenum">
              <a:rPr lang="en-US" smtClean="0"/>
              <a:pPr/>
              <a:t>100</a:t>
            </a:fld>
            <a:endParaRPr lang="en-US"/>
          </a:p>
        </p:txBody>
      </p:sp>
      <p:sp>
        <p:nvSpPr>
          <p:cNvPr id="59" name="Footer Placeholder 5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Database Search </a:t>
            </a:r>
            <a:r>
              <a:rPr lang="pt-BR" dirty="0" err="1"/>
              <a:t>Space</a:t>
            </a:r>
            <a:endParaRPr lang="pt-BR" dirty="0"/>
          </a:p>
        </p:txBody>
      </p:sp>
      <p:sp>
        <p:nvSpPr>
          <p:cNvPr id="57" name="Date Placeholder 2"/>
          <p:cNvSpPr>
            <a:spLocks noGrp="1"/>
          </p:cNvSpPr>
          <p:nvPr>
            <p:ph type="dt" sz="half" idx="10"/>
          </p:nvPr>
        </p:nvSpPr>
        <p:spPr/>
        <p:txBody>
          <a:bodyPr/>
          <a:lstStyle/>
          <a:p>
            <a:fld id="{F4181D5D-A032-B14B-A10B-BEC78C374153}" type="datetime1">
              <a:rPr lang="en-US" smtClean="0"/>
              <a:pPr/>
              <a:t>5/23/14</a:t>
            </a:fld>
            <a:endParaRPr lang="pt-BR"/>
          </a:p>
        </p:txBody>
      </p:sp>
      <p:sp>
        <p:nvSpPr>
          <p:cNvPr id="72706" name="Rectangle 2"/>
          <p:cNvSpPr>
            <a:spLocks noChangeArrowheads="1"/>
          </p:cNvSpPr>
          <p:nvPr/>
        </p:nvSpPr>
        <p:spPr bwMode="auto">
          <a:xfrm>
            <a:off x="4038600" y="1447800"/>
            <a:ext cx="1676400" cy="48006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72707"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72708"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en-US" dirty="0" err="1">
                <a:solidFill>
                  <a:srgbClr val="000000"/>
                </a:solidFill>
                <a:ea typeface="Arial Unicode MS" pitchFamily="-1" charset="0"/>
                <a:cs typeface="Arial Unicode MS" pitchFamily="-1" charset="0"/>
              </a:rPr>
              <a:t>Concanated</a:t>
            </a:r>
            <a:r>
              <a:rPr lang="en-US" dirty="0">
                <a:solidFill>
                  <a:srgbClr val="000000"/>
                </a:solidFill>
                <a:ea typeface="Arial Unicode MS" pitchFamily="-1" charset="0"/>
                <a:cs typeface="Arial Unicode MS" pitchFamily="-1" charset="0"/>
              </a:rPr>
              <a:t> Database sequence</a:t>
            </a:r>
          </a:p>
        </p:txBody>
      </p:sp>
      <p:sp>
        <p:nvSpPr>
          <p:cNvPr id="72709" name="Text Box 5"/>
          <p:cNvSpPr txBox="1">
            <a:spLocks noChangeArrowheads="1"/>
          </p:cNvSpPr>
          <p:nvPr/>
        </p:nvSpPr>
        <p:spPr bwMode="auto">
          <a:xfrm>
            <a:off x="215901" y="1681422"/>
            <a:ext cx="3441699" cy="833178"/>
          </a:xfrm>
          <a:prstGeom prst="rect">
            <a:avLst/>
          </a:prstGeom>
          <a:noFill/>
          <a:ln w="9525" cap="flat">
            <a:noFill/>
            <a:round/>
            <a:headEnd/>
            <a:tailEnd/>
          </a:ln>
          <a:effectLst/>
        </p:spPr>
        <p:txBody>
          <a:bodyPr wrap="square"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Lst>
            </a:pPr>
            <a:r>
              <a:rPr lang="en-US" sz="1600" dirty="0">
                <a:solidFill>
                  <a:srgbClr val="FFFF00"/>
                </a:solidFill>
                <a:ea typeface="Arial Unicode MS" pitchFamily="-1" charset="0"/>
                <a:cs typeface="Arial Unicode MS" pitchFamily="-1" charset="0"/>
              </a:rPr>
              <a:t>To Judge relevancy of an alignment, need to judge if match is significant</a:t>
            </a:r>
            <a:r>
              <a:rPr lang="en-US" sz="1600" dirty="0" smtClean="0">
                <a:solidFill>
                  <a:srgbClr val="FFFF00"/>
                </a:solidFill>
                <a:ea typeface="Arial Unicode MS" pitchFamily="-1" charset="0"/>
                <a:cs typeface="Arial Unicode MS" pitchFamily="-1" charset="0"/>
              </a:rPr>
              <a:t>.</a:t>
            </a:r>
          </a:p>
        </p:txBody>
      </p:sp>
      <p:sp>
        <p:nvSpPr>
          <p:cNvPr id="72710" name="Line 6"/>
          <p:cNvSpPr>
            <a:spLocks noChangeShapeType="1"/>
          </p:cNvSpPr>
          <p:nvPr/>
        </p:nvSpPr>
        <p:spPr bwMode="auto">
          <a:xfrm>
            <a:off x="4191000" y="2362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1" name="Line 7"/>
          <p:cNvSpPr>
            <a:spLocks noChangeShapeType="1"/>
          </p:cNvSpPr>
          <p:nvPr/>
        </p:nvSpPr>
        <p:spPr bwMode="auto">
          <a:xfrm>
            <a:off x="4419600" y="2590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2" name="Line 8"/>
          <p:cNvSpPr>
            <a:spLocks noChangeShapeType="1"/>
          </p:cNvSpPr>
          <p:nvPr/>
        </p:nvSpPr>
        <p:spPr bwMode="auto">
          <a:xfrm>
            <a:off x="4724400" y="2895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3" name="Line 9"/>
          <p:cNvSpPr>
            <a:spLocks noChangeShapeType="1"/>
          </p:cNvSpPr>
          <p:nvPr/>
        </p:nvSpPr>
        <p:spPr bwMode="auto">
          <a:xfrm>
            <a:off x="4648200" y="2819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4" name="Line 10"/>
          <p:cNvSpPr>
            <a:spLocks noChangeShapeType="1"/>
          </p:cNvSpPr>
          <p:nvPr/>
        </p:nvSpPr>
        <p:spPr bwMode="auto">
          <a:xfrm>
            <a:off x="5486400" y="541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5" name="Line 11"/>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6" name="Line 12"/>
          <p:cNvSpPr>
            <a:spLocks noChangeShapeType="1"/>
          </p:cNvSpPr>
          <p:nvPr/>
        </p:nvSpPr>
        <p:spPr bwMode="auto">
          <a:xfrm>
            <a:off x="5334000" y="2286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7" name="Line 13"/>
          <p:cNvSpPr>
            <a:spLocks noChangeShapeType="1"/>
          </p:cNvSpPr>
          <p:nvPr/>
        </p:nvSpPr>
        <p:spPr bwMode="auto">
          <a:xfrm>
            <a:off x="5029200" y="2057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8" name="Line 14"/>
          <p:cNvSpPr>
            <a:spLocks noChangeShapeType="1"/>
          </p:cNvSpPr>
          <p:nvPr/>
        </p:nvSpPr>
        <p:spPr bwMode="auto">
          <a:xfrm>
            <a:off x="5257800" y="2667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19" name="Line 15"/>
          <p:cNvSpPr>
            <a:spLocks noChangeShapeType="1"/>
          </p:cNvSpPr>
          <p:nvPr/>
        </p:nvSpPr>
        <p:spPr bwMode="auto">
          <a:xfrm>
            <a:off x="4800600" y="4953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0" name="Line 16"/>
          <p:cNvSpPr>
            <a:spLocks noChangeShapeType="1"/>
          </p:cNvSpPr>
          <p:nvPr/>
        </p:nvSpPr>
        <p:spPr bwMode="auto">
          <a:xfrm>
            <a:off x="51054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1" name="Line 17"/>
          <p:cNvSpPr>
            <a:spLocks noChangeShapeType="1"/>
          </p:cNvSpPr>
          <p:nvPr/>
        </p:nvSpPr>
        <p:spPr bwMode="auto">
          <a:xfrm>
            <a:off x="5257800" y="2209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2" name="Line 18"/>
          <p:cNvSpPr>
            <a:spLocks noChangeShapeType="1"/>
          </p:cNvSpPr>
          <p:nvPr/>
        </p:nvSpPr>
        <p:spPr bwMode="auto">
          <a:xfrm>
            <a:off x="5410200" y="3124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3" name="Line 19"/>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4" name="Line 20"/>
          <p:cNvSpPr>
            <a:spLocks noChangeShapeType="1"/>
          </p:cNvSpPr>
          <p:nvPr/>
        </p:nvSpPr>
        <p:spPr bwMode="auto">
          <a:xfrm>
            <a:off x="5410200" y="3276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5" name="Line 21"/>
          <p:cNvSpPr>
            <a:spLocks noChangeShapeType="1"/>
          </p:cNvSpPr>
          <p:nvPr/>
        </p:nvSpPr>
        <p:spPr bwMode="auto">
          <a:xfrm>
            <a:off x="4953000" y="1981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6" name="Line 22"/>
          <p:cNvSpPr>
            <a:spLocks noChangeShapeType="1"/>
          </p:cNvSpPr>
          <p:nvPr/>
        </p:nvSpPr>
        <p:spPr bwMode="auto">
          <a:xfrm>
            <a:off x="4191000" y="144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7" name="Line 23"/>
          <p:cNvSpPr>
            <a:spLocks noChangeShapeType="1"/>
          </p:cNvSpPr>
          <p:nvPr/>
        </p:nvSpPr>
        <p:spPr bwMode="auto">
          <a:xfrm>
            <a:off x="48768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8" name="Line 24"/>
          <p:cNvSpPr>
            <a:spLocks noChangeShapeType="1"/>
          </p:cNvSpPr>
          <p:nvPr/>
        </p:nvSpPr>
        <p:spPr bwMode="auto">
          <a:xfrm>
            <a:off x="4648200" y="167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29" name="Line 25"/>
          <p:cNvSpPr>
            <a:spLocks noChangeShapeType="1"/>
          </p:cNvSpPr>
          <p:nvPr/>
        </p:nvSpPr>
        <p:spPr bwMode="auto">
          <a:xfrm>
            <a:off x="4800600" y="1828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0" name="Line 26"/>
          <p:cNvSpPr>
            <a:spLocks noChangeShapeType="1"/>
          </p:cNvSpPr>
          <p:nvPr/>
        </p:nvSpPr>
        <p:spPr bwMode="auto">
          <a:xfrm>
            <a:off x="4343400" y="4572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1" name="Line 27"/>
          <p:cNvSpPr>
            <a:spLocks noChangeShapeType="1"/>
          </p:cNvSpPr>
          <p:nvPr/>
        </p:nvSpPr>
        <p:spPr bwMode="auto">
          <a:xfrm>
            <a:off x="5181600" y="525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2" name="Line 28"/>
          <p:cNvSpPr>
            <a:spLocks noChangeShapeType="1"/>
          </p:cNvSpPr>
          <p:nvPr/>
        </p:nvSpPr>
        <p:spPr bwMode="auto">
          <a:xfrm>
            <a:off x="5029200" y="5181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3" name="Line 29"/>
          <p:cNvSpPr>
            <a:spLocks noChangeShapeType="1"/>
          </p:cNvSpPr>
          <p:nvPr/>
        </p:nvSpPr>
        <p:spPr bwMode="auto">
          <a:xfrm>
            <a:off x="4953000" y="5105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4" name="Line 30"/>
          <p:cNvSpPr>
            <a:spLocks noChangeShapeType="1"/>
          </p:cNvSpPr>
          <p:nvPr/>
        </p:nvSpPr>
        <p:spPr bwMode="auto">
          <a:xfrm>
            <a:off x="4572000" y="4724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5" name="Line 31"/>
          <p:cNvSpPr>
            <a:spLocks noChangeShapeType="1"/>
          </p:cNvSpPr>
          <p:nvPr/>
        </p:nvSpPr>
        <p:spPr bwMode="auto">
          <a:xfrm>
            <a:off x="4495800" y="160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6" name="Line 32"/>
          <p:cNvSpPr>
            <a:spLocks noChangeShapeType="1"/>
          </p:cNvSpPr>
          <p:nvPr/>
        </p:nvSpPr>
        <p:spPr bwMode="auto">
          <a:xfrm>
            <a:off x="4114800" y="4495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7" name="Line 33"/>
          <p:cNvSpPr>
            <a:spLocks noChangeShapeType="1"/>
          </p:cNvSpPr>
          <p:nvPr/>
        </p:nvSpPr>
        <p:spPr bwMode="auto">
          <a:xfrm>
            <a:off x="4495800" y="4648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8" name="Line 34"/>
          <p:cNvSpPr>
            <a:spLocks noChangeShapeType="1"/>
          </p:cNvSpPr>
          <p:nvPr/>
        </p:nvSpPr>
        <p:spPr bwMode="auto">
          <a:xfrm>
            <a:off x="4572000" y="2743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39" name="Line 35"/>
          <p:cNvSpPr>
            <a:spLocks noChangeShapeType="1"/>
          </p:cNvSpPr>
          <p:nvPr/>
        </p:nvSpPr>
        <p:spPr bwMode="auto">
          <a:xfrm>
            <a:off x="5638800" y="548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0" name="Line 36"/>
          <p:cNvSpPr>
            <a:spLocks noChangeShapeType="1"/>
          </p:cNvSpPr>
          <p:nvPr/>
        </p:nvSpPr>
        <p:spPr bwMode="auto">
          <a:xfrm>
            <a:off x="4953000" y="1905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1" name="Line 37"/>
          <p:cNvSpPr>
            <a:spLocks noChangeShapeType="1"/>
          </p:cNvSpPr>
          <p:nvPr/>
        </p:nvSpPr>
        <p:spPr bwMode="auto">
          <a:xfrm>
            <a:off x="4343400" y="152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2" name="Line 38"/>
          <p:cNvSpPr>
            <a:spLocks noChangeShapeType="1"/>
          </p:cNvSpPr>
          <p:nvPr/>
        </p:nvSpPr>
        <p:spPr bwMode="auto">
          <a:xfrm>
            <a:off x="4038600" y="2133600"/>
            <a:ext cx="1588" cy="4191000"/>
          </a:xfrm>
          <a:prstGeom prst="line">
            <a:avLst/>
          </a:prstGeom>
          <a:noFill/>
          <a:ln w="9360" cap="sq">
            <a:solidFill>
              <a:srgbClr val="A50021"/>
            </a:solidFill>
            <a:miter lim="800000"/>
            <a:headEnd/>
            <a:tailEnd type="triangle" w="med" len="med"/>
          </a:ln>
          <a:effectLst/>
        </p:spPr>
        <p:txBody>
          <a:bodyPr>
            <a:prstTxWarp prst="textNoShape">
              <a:avLst/>
            </a:prstTxWarp>
          </a:bodyPr>
          <a:lstStyle/>
          <a:p>
            <a:endParaRPr lang="en-US"/>
          </a:p>
        </p:txBody>
      </p:sp>
      <p:sp>
        <p:nvSpPr>
          <p:cNvPr id="72743" name="Line 39"/>
          <p:cNvSpPr>
            <a:spLocks noChangeShapeType="1"/>
          </p:cNvSpPr>
          <p:nvPr/>
        </p:nvSpPr>
        <p:spPr bwMode="auto">
          <a:xfrm>
            <a:off x="52578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4" name="Line 40"/>
          <p:cNvSpPr>
            <a:spLocks noChangeShapeType="1"/>
          </p:cNvSpPr>
          <p:nvPr/>
        </p:nvSpPr>
        <p:spPr bwMode="auto">
          <a:xfrm>
            <a:off x="5334000" y="533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5" name="Line 41"/>
          <p:cNvSpPr>
            <a:spLocks noChangeShapeType="1"/>
          </p:cNvSpPr>
          <p:nvPr/>
        </p:nvSpPr>
        <p:spPr bwMode="auto">
          <a:xfrm>
            <a:off x="4876800" y="5029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6" name="Line 42"/>
          <p:cNvSpPr>
            <a:spLocks noChangeShapeType="1"/>
          </p:cNvSpPr>
          <p:nvPr/>
        </p:nvSpPr>
        <p:spPr bwMode="auto">
          <a:xfrm>
            <a:off x="4724400" y="4876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7" name="Line 43"/>
          <p:cNvSpPr>
            <a:spLocks noChangeShapeType="1"/>
          </p:cNvSpPr>
          <p:nvPr/>
        </p:nvSpPr>
        <p:spPr bwMode="auto">
          <a:xfrm>
            <a:off x="4648200" y="4800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48" name="Line 44"/>
          <p:cNvSpPr>
            <a:spLocks noChangeShapeType="1"/>
          </p:cNvSpPr>
          <p:nvPr/>
        </p:nvSpPr>
        <p:spPr bwMode="auto">
          <a:xfrm>
            <a:off x="4038600" y="3352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2749" name="Line 45"/>
          <p:cNvSpPr>
            <a:spLocks noChangeShapeType="1"/>
          </p:cNvSpPr>
          <p:nvPr/>
        </p:nvSpPr>
        <p:spPr bwMode="auto">
          <a:xfrm>
            <a:off x="4038600" y="23622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2750" name="Line 46"/>
          <p:cNvSpPr>
            <a:spLocks noChangeShapeType="1"/>
          </p:cNvSpPr>
          <p:nvPr/>
        </p:nvSpPr>
        <p:spPr bwMode="auto">
          <a:xfrm>
            <a:off x="4038600" y="39624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2751" name="Line 47"/>
          <p:cNvSpPr>
            <a:spLocks noChangeShapeType="1"/>
          </p:cNvSpPr>
          <p:nvPr/>
        </p:nvSpPr>
        <p:spPr bwMode="auto">
          <a:xfrm>
            <a:off x="4038600" y="4495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2752" name="Line 48"/>
          <p:cNvSpPr>
            <a:spLocks noChangeShapeType="1"/>
          </p:cNvSpPr>
          <p:nvPr/>
        </p:nvSpPr>
        <p:spPr bwMode="auto">
          <a:xfrm>
            <a:off x="4038600" y="55626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2753" name="Line 49"/>
          <p:cNvSpPr>
            <a:spLocks noChangeShapeType="1"/>
          </p:cNvSpPr>
          <p:nvPr/>
        </p:nvSpPr>
        <p:spPr bwMode="auto">
          <a:xfrm>
            <a:off x="4724400" y="3657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54" name="Line 50"/>
          <p:cNvSpPr>
            <a:spLocks noChangeShapeType="1"/>
          </p:cNvSpPr>
          <p:nvPr/>
        </p:nvSpPr>
        <p:spPr bwMode="auto">
          <a:xfrm>
            <a:off x="4191000" y="3505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55" name="Line 51"/>
          <p:cNvSpPr>
            <a:spLocks noChangeShapeType="1"/>
          </p:cNvSpPr>
          <p:nvPr/>
        </p:nvSpPr>
        <p:spPr bwMode="auto">
          <a:xfrm>
            <a:off x="42672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56" name="Line 52"/>
          <p:cNvSpPr>
            <a:spLocks noChangeShapeType="1"/>
          </p:cNvSpPr>
          <p:nvPr/>
        </p:nvSpPr>
        <p:spPr bwMode="auto">
          <a:xfrm>
            <a:off x="4267200" y="2133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57" name="Line 53"/>
          <p:cNvSpPr>
            <a:spLocks noChangeShapeType="1"/>
          </p:cNvSpPr>
          <p:nvPr/>
        </p:nvSpPr>
        <p:spPr bwMode="auto">
          <a:xfrm>
            <a:off x="4114800" y="4267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58" name="Line 54"/>
          <p:cNvSpPr>
            <a:spLocks noChangeShapeType="1"/>
          </p:cNvSpPr>
          <p:nvPr/>
        </p:nvSpPr>
        <p:spPr bwMode="auto">
          <a:xfrm>
            <a:off x="5410200" y="1752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2759" name="Line 55"/>
          <p:cNvSpPr>
            <a:spLocks noChangeShapeType="1"/>
          </p:cNvSpPr>
          <p:nvPr/>
        </p:nvSpPr>
        <p:spPr bwMode="auto">
          <a:xfrm>
            <a:off x="5410200" y="3200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58" name="Slide Number Placeholder 57"/>
          <p:cNvSpPr>
            <a:spLocks noGrp="1"/>
          </p:cNvSpPr>
          <p:nvPr>
            <p:ph type="sldNum" sz="quarter" idx="12"/>
          </p:nvPr>
        </p:nvSpPr>
        <p:spPr/>
        <p:txBody>
          <a:bodyPr/>
          <a:lstStyle/>
          <a:p>
            <a:fld id="{41014A3E-976F-064B-B8F4-90A68719CBED}" type="slidenum">
              <a:rPr lang="en-US" smtClean="0"/>
              <a:pPr/>
              <a:t>101</a:t>
            </a:fld>
            <a:endParaRPr lang="en-US"/>
          </a:p>
        </p:txBody>
      </p:sp>
      <p:sp>
        <p:nvSpPr>
          <p:cNvPr id="59" name="Footer Placeholder 5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fld id="{49F0E078-2640-674A-803E-C8B11D6E36AF}" type="datetime1">
              <a:rPr lang="en-US" smtClean="0"/>
              <a:pPr/>
              <a:t>5/23/14</a:t>
            </a:fld>
            <a:endParaRPr lang="pt-BR"/>
          </a:p>
        </p:txBody>
      </p:sp>
      <p:sp>
        <p:nvSpPr>
          <p:cNvPr id="73729" name="Text Box 1"/>
          <p:cNvSpPr txBox="1">
            <a:spLocks noChangeArrowheads="1"/>
          </p:cNvSpPr>
          <p:nvPr/>
        </p:nvSpPr>
        <p:spPr bwMode="auto">
          <a:xfrm>
            <a:off x="1441842" y="261106"/>
            <a:ext cx="7702158" cy="703263"/>
          </a:xfrm>
          <a:prstGeom prst="rect">
            <a:avLst/>
          </a:prstGeom>
          <a:noFill/>
          <a:ln w="9525" cap="flat">
            <a:noFill/>
            <a:round/>
            <a:headEnd/>
            <a:tailEnd/>
          </a:ln>
          <a:effectLst/>
        </p:spPr>
        <p:txBody>
          <a:bodyPr lIns="90000" tIns="46800" rIns="90000" bIns="46800">
            <a:prstTxWarp prst="textNoShape">
              <a:avLst/>
            </a:prstTxWarp>
          </a:bodyPr>
          <a:lstStyle/>
          <a:p>
            <a:pPr>
              <a:lnSpc>
                <a:spcPct val="100000"/>
              </a:lnSpc>
              <a:buClrTx/>
              <a:buFontTx/>
              <a:buNone/>
              <a:tabLst>
                <a:tab pos="723900" algn="l"/>
                <a:tab pos="1447800" algn="l"/>
                <a:tab pos="2171700" algn="l"/>
                <a:tab pos="2895600" algn="l"/>
                <a:tab pos="3619500" algn="l"/>
                <a:tab pos="4343400" algn="l"/>
                <a:tab pos="5067300" algn="l"/>
                <a:tab pos="5791200" algn="l"/>
              </a:tabLst>
            </a:pPr>
            <a:r>
              <a:rPr lang="pt-BR" sz="2400" b="1" dirty="0" err="1">
                <a:solidFill>
                  <a:srgbClr val="A50021"/>
                </a:solidFill>
                <a:latin typeface="Book Antiqua" pitchFamily="-1" charset="0"/>
                <a:ea typeface="SimSun" charset="-122"/>
                <a:cs typeface="SimSun" charset="-122"/>
              </a:rPr>
              <a:t>Alligning</a:t>
            </a:r>
            <a:r>
              <a:rPr lang="pt-BR" sz="2400" b="1" dirty="0">
                <a:solidFill>
                  <a:srgbClr val="A50021"/>
                </a:solidFill>
                <a:latin typeface="Book Antiqua" pitchFamily="-1" charset="0"/>
                <a:ea typeface="SimSun" charset="-122"/>
                <a:cs typeface="SimSun" charset="-122"/>
              </a:rPr>
              <a:t> </a:t>
            </a:r>
            <a:r>
              <a:rPr lang="pt-BR" sz="2400" b="1" dirty="0" err="1">
                <a:solidFill>
                  <a:srgbClr val="A50021"/>
                </a:solidFill>
                <a:latin typeface="Book Antiqua" pitchFamily="-1" charset="0"/>
                <a:ea typeface="SimSun" charset="-122"/>
                <a:cs typeface="SimSun" charset="-122"/>
              </a:rPr>
              <a:t>sequences</a:t>
            </a:r>
            <a:r>
              <a:rPr lang="pt-BR" sz="2400" b="1" dirty="0">
                <a:solidFill>
                  <a:srgbClr val="A50021"/>
                </a:solidFill>
                <a:latin typeface="Book Antiqua" pitchFamily="-1" charset="0"/>
                <a:ea typeface="SimSun" charset="-122"/>
                <a:cs typeface="SimSun" charset="-122"/>
              </a:rPr>
              <a:t> in databases: </a:t>
            </a:r>
            <a:r>
              <a:rPr lang="pt-BR" sz="2400" b="1" dirty="0" err="1">
                <a:solidFill>
                  <a:srgbClr val="A50021"/>
                </a:solidFill>
                <a:latin typeface="Book Antiqua" pitchFamily="-1" charset="0"/>
                <a:ea typeface="SimSun" charset="-122"/>
                <a:cs typeface="SimSun" charset="-122"/>
              </a:rPr>
              <a:t>evaluating</a:t>
            </a:r>
            <a:r>
              <a:rPr lang="pt-BR" sz="2400" b="1" dirty="0">
                <a:solidFill>
                  <a:srgbClr val="A50021"/>
                </a:solidFill>
                <a:latin typeface="Book Antiqua" pitchFamily="-1" charset="0"/>
                <a:ea typeface="SimSun" charset="-122"/>
                <a:cs typeface="SimSun" charset="-122"/>
              </a:rPr>
              <a:t> </a:t>
            </a:r>
            <a:r>
              <a:rPr lang="pt-BR" sz="2400" b="1" dirty="0" err="1">
                <a:solidFill>
                  <a:srgbClr val="A50021"/>
                </a:solidFill>
                <a:latin typeface="Book Antiqua" pitchFamily="-1" charset="0"/>
                <a:ea typeface="SimSun" charset="-122"/>
                <a:cs typeface="SimSun" charset="-122"/>
              </a:rPr>
              <a:t>significance</a:t>
            </a:r>
            <a:endParaRPr lang="pt-BR" sz="2400" b="1" dirty="0">
              <a:solidFill>
                <a:srgbClr val="A50021"/>
              </a:solidFill>
              <a:latin typeface="Book Antiqua" pitchFamily="-1" charset="0"/>
              <a:ea typeface="SimSun" charset="-122"/>
              <a:cs typeface="SimSun" charset="-122"/>
            </a:endParaRPr>
          </a:p>
        </p:txBody>
      </p:sp>
      <p:sp>
        <p:nvSpPr>
          <p:cNvPr id="73730" name="Text Box 2"/>
          <p:cNvSpPr txBox="1">
            <a:spLocks noChangeArrowheads="1"/>
          </p:cNvSpPr>
          <p:nvPr/>
        </p:nvSpPr>
        <p:spPr bwMode="auto">
          <a:xfrm>
            <a:off x="2268537" y="1670936"/>
            <a:ext cx="6570663" cy="6769100"/>
          </a:xfrm>
          <a:prstGeom prst="rect">
            <a:avLst/>
          </a:prstGeom>
          <a:noFill/>
          <a:ln w="9525" cap="flat">
            <a:noFill/>
            <a:round/>
            <a:headEnd/>
            <a:tailEnd/>
          </a:ln>
          <a:effectLst/>
        </p:spPr>
        <p:txBody>
          <a:bodyPr lIns="90000" tIns="46800" rIns="90000" bIns="46800">
            <a:prstTxWarp prst="textNoShape">
              <a:avLst/>
            </a:prstTxWarp>
          </a:bodyPr>
          <a:lstStyle/>
          <a:p>
            <a:pPr>
              <a:lnSpc>
                <a:spcPct val="100000"/>
              </a:lnSpc>
              <a:spcBef>
                <a:spcPts val="1500"/>
              </a:spcBef>
              <a:spcAft>
                <a:spcPts val="1500"/>
              </a:spcAft>
              <a:buFont typeface="Arial"/>
              <a:buChar char="•"/>
              <a:tabLst>
                <a:tab pos="723900" algn="l"/>
                <a:tab pos="1447800" algn="l"/>
                <a:tab pos="2171700" algn="l"/>
                <a:tab pos="2895600" algn="l"/>
                <a:tab pos="3619500" algn="l"/>
                <a:tab pos="4343400" algn="l"/>
                <a:tab pos="5067300" algn="l"/>
              </a:tabLst>
            </a:pPr>
            <a:r>
              <a:rPr lang="pt-BR" dirty="0" err="1">
                <a:solidFill>
                  <a:srgbClr val="000000"/>
                </a:solidFill>
                <a:latin typeface="Book Antiqua" pitchFamily="-1" charset="0"/>
                <a:ea typeface="SimSun" charset="-122"/>
                <a:cs typeface="SimSun" charset="-122"/>
              </a:rPr>
              <a:t>we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can</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allign</a:t>
            </a:r>
            <a:r>
              <a:rPr lang="pt-BR" dirty="0">
                <a:solidFill>
                  <a:srgbClr val="000000"/>
                </a:solidFill>
                <a:latin typeface="Book Antiqua" pitchFamily="-1" charset="0"/>
                <a:ea typeface="SimSun" charset="-122"/>
                <a:cs typeface="SimSun" charset="-122"/>
              </a:rPr>
              <a:t> a </a:t>
            </a:r>
            <a:r>
              <a:rPr lang="pt-BR" dirty="0" err="1">
                <a:solidFill>
                  <a:srgbClr val="000000"/>
                </a:solidFill>
                <a:latin typeface="Book Antiqua" pitchFamily="-1" charset="0"/>
                <a:ea typeface="SimSun" charset="-122"/>
                <a:cs typeface="SimSun" charset="-122"/>
              </a:rPr>
              <a:t>sequence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with</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any</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other</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one</a:t>
            </a:r>
            <a:endParaRPr lang="pt-BR" dirty="0">
              <a:solidFill>
                <a:srgbClr val="000000"/>
              </a:solidFill>
              <a:latin typeface="Book Antiqua" pitchFamily="-1" charset="0"/>
              <a:ea typeface="SimSun" charset="-122"/>
              <a:cs typeface="SimSun" charset="-122"/>
            </a:endParaRPr>
          </a:p>
          <a:p>
            <a:pPr>
              <a:lnSpc>
                <a:spcPct val="100000"/>
              </a:lnSpc>
              <a:spcBef>
                <a:spcPts val="1500"/>
              </a:spcBef>
              <a:spcAft>
                <a:spcPts val="1500"/>
              </a:spcAft>
              <a:buFont typeface="Arial"/>
              <a:buChar char="•"/>
              <a:tabLst>
                <a:tab pos="723900" algn="l"/>
                <a:tab pos="1447800" algn="l"/>
                <a:tab pos="2171700" algn="l"/>
                <a:tab pos="2895600" algn="l"/>
                <a:tab pos="3619500" algn="l"/>
                <a:tab pos="4343400" algn="l"/>
                <a:tab pos="5067300" algn="l"/>
              </a:tabLst>
            </a:pPr>
            <a:r>
              <a:rPr lang="pt-BR" dirty="0" err="1">
                <a:solidFill>
                  <a:srgbClr val="000000"/>
                </a:solidFill>
                <a:latin typeface="Book Antiqua" pitchFamily="-1" charset="0"/>
                <a:ea typeface="SimSun" charset="-122"/>
                <a:cs typeface="SimSun" charset="-122"/>
              </a:rPr>
              <a:t>we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want</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good</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allignents</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that</a:t>
            </a:r>
            <a:r>
              <a:rPr lang="pt-BR" dirty="0">
                <a:solidFill>
                  <a:srgbClr val="000000"/>
                </a:solidFill>
                <a:latin typeface="Book Antiqua" pitchFamily="-1" charset="0"/>
                <a:ea typeface="SimSun" charset="-122"/>
                <a:cs typeface="SimSun" charset="-122"/>
              </a:rPr>
              <a:t> are </a:t>
            </a:r>
            <a:r>
              <a:rPr lang="pt-BR" i="1" dirty="0" err="1">
                <a:solidFill>
                  <a:srgbClr val="000000"/>
                </a:solidFill>
                <a:latin typeface="Book Antiqua" pitchFamily="-1" charset="0"/>
                <a:ea typeface="SimSun" charset="-122"/>
                <a:cs typeface="SimSun" charset="-122"/>
              </a:rPr>
              <a:t>statistically</a:t>
            </a:r>
            <a:r>
              <a:rPr lang="pt-BR" i="1" dirty="0">
                <a:solidFill>
                  <a:srgbClr val="000000"/>
                </a:solidFill>
                <a:latin typeface="Book Antiqua" pitchFamily="-1" charset="0"/>
                <a:ea typeface="SimSun" charset="-122"/>
                <a:cs typeface="SimSun" charset="-122"/>
              </a:rPr>
              <a:t> </a:t>
            </a:r>
            <a:r>
              <a:rPr lang="pt-BR" i="1" dirty="0" err="1">
                <a:solidFill>
                  <a:srgbClr val="000000"/>
                </a:solidFill>
                <a:latin typeface="Book Antiqua" pitchFamily="-1" charset="0"/>
                <a:ea typeface="SimSun" charset="-122"/>
                <a:cs typeface="SimSun" charset="-122"/>
              </a:rPr>
              <a:t>significant</a:t>
            </a:r>
            <a:endParaRPr lang="pt-BR" i="1" dirty="0">
              <a:solidFill>
                <a:srgbClr val="000000"/>
              </a:solidFill>
              <a:latin typeface="Book Antiqua" pitchFamily="-1" charset="0"/>
              <a:ea typeface="SimSun" charset="-122"/>
              <a:cs typeface="SimSun" charset="-122"/>
            </a:endParaRPr>
          </a:p>
          <a:p>
            <a:pPr>
              <a:lnSpc>
                <a:spcPct val="100000"/>
              </a:lnSpc>
              <a:spcBef>
                <a:spcPts val="1500"/>
              </a:spcBef>
              <a:spcAft>
                <a:spcPts val="1500"/>
              </a:spcAft>
              <a:buFont typeface="Arial"/>
              <a:buChar char="•"/>
              <a:tabLst>
                <a:tab pos="723900" algn="l"/>
                <a:tab pos="1447800" algn="l"/>
                <a:tab pos="2171700" algn="l"/>
                <a:tab pos="2895600" algn="l"/>
                <a:tab pos="3619500" algn="l"/>
                <a:tab pos="4343400" algn="l"/>
                <a:tab pos="5067300" algn="l"/>
              </a:tabLst>
            </a:pPr>
            <a:r>
              <a:rPr lang="pt-BR" dirty="0" err="1">
                <a:solidFill>
                  <a:srgbClr val="000000"/>
                </a:solidFill>
                <a:latin typeface="Book Antiqua" pitchFamily="-1" charset="0"/>
                <a:ea typeface="SimSun" charset="-122"/>
                <a:cs typeface="SimSun" charset="-122"/>
              </a:rPr>
              <a:t>when</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searching</a:t>
            </a:r>
            <a:r>
              <a:rPr lang="pt-BR" dirty="0">
                <a:solidFill>
                  <a:srgbClr val="000000"/>
                </a:solidFill>
                <a:latin typeface="Book Antiqua" pitchFamily="-1" charset="0"/>
                <a:ea typeface="SimSun" charset="-122"/>
                <a:cs typeface="SimSun" charset="-122"/>
              </a:rPr>
              <a:t> databases, </a:t>
            </a:r>
            <a:r>
              <a:rPr lang="pt-BR" dirty="0" err="1">
                <a:solidFill>
                  <a:srgbClr val="000000"/>
                </a:solidFill>
                <a:latin typeface="Book Antiqua" pitchFamily="-1" charset="0"/>
                <a:ea typeface="SimSun" charset="-122"/>
                <a:cs typeface="SimSun" charset="-122"/>
              </a:rPr>
              <a:t>statistical</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relevance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needs</a:t>
            </a:r>
            <a:r>
              <a:rPr lang="pt-BR" dirty="0">
                <a:solidFill>
                  <a:srgbClr val="000000"/>
                </a:solidFill>
                <a:latin typeface="Book Antiqua" pitchFamily="-1" charset="0"/>
                <a:ea typeface="SimSun" charset="-122"/>
                <a:cs typeface="SimSun" charset="-122"/>
              </a:rPr>
              <a:t> to </a:t>
            </a:r>
            <a:r>
              <a:rPr lang="pt-BR" dirty="0" err="1">
                <a:solidFill>
                  <a:srgbClr val="000000"/>
                </a:solidFill>
                <a:latin typeface="Book Antiqua" pitchFamily="-1" charset="0"/>
                <a:ea typeface="SimSun" charset="-122"/>
                <a:cs typeface="SimSun" charset="-122"/>
              </a:rPr>
              <a:t>be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computed</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too</a:t>
            </a:r>
            <a:endParaRPr lang="pt-BR" dirty="0">
              <a:solidFill>
                <a:srgbClr val="000000"/>
              </a:solidFill>
              <a:latin typeface="Book Antiqua" pitchFamily="-1" charset="0"/>
              <a:ea typeface="SimSun" charset="-122"/>
              <a:cs typeface="SimSun" charset="-122"/>
            </a:endParaRPr>
          </a:p>
          <a:p>
            <a:pPr>
              <a:lnSpc>
                <a:spcPct val="100000"/>
              </a:lnSpc>
              <a:spcBef>
                <a:spcPts val="1500"/>
              </a:spcBef>
              <a:spcAft>
                <a:spcPts val="1500"/>
              </a:spcAft>
              <a:buFont typeface="Arial"/>
              <a:buChar char="•"/>
              <a:tabLst>
                <a:tab pos="723900" algn="l"/>
                <a:tab pos="1447800" algn="l"/>
                <a:tab pos="2171700" algn="l"/>
                <a:tab pos="2895600" algn="l"/>
                <a:tab pos="3619500" algn="l"/>
                <a:tab pos="4343400" algn="l"/>
                <a:tab pos="5067300" algn="l"/>
              </a:tabLst>
            </a:pPr>
            <a:r>
              <a:rPr lang="pt-BR" dirty="0" err="1" smtClean="0">
                <a:solidFill>
                  <a:srgbClr val="000000"/>
                </a:solidFill>
                <a:latin typeface="Book Antiqua" pitchFamily="-1" charset="0"/>
                <a:ea typeface="SimSun" charset="-122"/>
                <a:cs typeface="SimSun" charset="-122"/>
              </a:rPr>
              <a:t>E-value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number</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of</a:t>
            </a:r>
            <a:r>
              <a:rPr lang="pt-BR" dirty="0">
                <a:solidFill>
                  <a:srgbClr val="000000"/>
                </a:solidFill>
                <a:latin typeface="Book Antiqua" pitchFamily="-1" charset="0"/>
                <a:ea typeface="SimSun" charset="-122"/>
                <a:cs typeface="SimSun" charset="-122"/>
              </a:rPr>
              <a:t> hits a </a:t>
            </a:r>
            <a:r>
              <a:rPr lang="pt-BR" u="sng" dirty="0" err="1">
                <a:solidFill>
                  <a:srgbClr val="FF0000"/>
                </a:solidFill>
                <a:latin typeface="Book Antiqua" pitchFamily="-1" charset="0"/>
                <a:ea typeface="SimSun" charset="-122"/>
                <a:cs typeface="SimSun" charset="-122"/>
              </a:rPr>
              <a:t>random</a:t>
            </a:r>
            <a:r>
              <a:rPr lang="pt-BR" u="sng" dirty="0">
                <a:solidFill>
                  <a:srgbClr val="FF0000"/>
                </a:solidFill>
                <a:latin typeface="Book Antiqua" pitchFamily="-1" charset="0"/>
                <a:ea typeface="SimSun" charset="-122"/>
                <a:cs typeface="SimSun" charset="-122"/>
              </a:rPr>
              <a:t> </a:t>
            </a:r>
            <a:r>
              <a:rPr lang="pt-BR" u="sng" dirty="0" err="1">
                <a:solidFill>
                  <a:srgbClr val="FF0000"/>
                </a:solidFill>
                <a:latin typeface="Book Antiqua" pitchFamily="-1" charset="0"/>
                <a:ea typeface="SimSun" charset="-122"/>
                <a:cs typeface="SimSun" charset="-122"/>
              </a:rPr>
              <a:t>sequence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of</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the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same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size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would</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get</a:t>
            </a:r>
            <a:r>
              <a:rPr lang="pt-BR" dirty="0">
                <a:solidFill>
                  <a:srgbClr val="000000"/>
                </a:solidFill>
                <a:latin typeface="Book Antiqua" pitchFamily="-1" charset="0"/>
                <a:ea typeface="SimSun" charset="-122"/>
                <a:cs typeface="SimSun" charset="-122"/>
              </a:rPr>
              <a:t> in a database </a:t>
            </a:r>
            <a:r>
              <a:rPr lang="pt-BR" dirty="0" err="1">
                <a:solidFill>
                  <a:srgbClr val="000000"/>
                </a:solidFill>
                <a:latin typeface="Book Antiqua" pitchFamily="-1" charset="0"/>
                <a:ea typeface="SimSun" charset="-122"/>
                <a:cs typeface="SimSun" charset="-122"/>
              </a:rPr>
              <a:t>of</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the</a:t>
            </a:r>
            <a:r>
              <a:rPr lang="pt-BR" dirty="0">
                <a:solidFill>
                  <a:srgbClr val="000000"/>
                </a:solidFill>
                <a:latin typeface="Book Antiqua" pitchFamily="-1" charset="0"/>
                <a:ea typeface="SimSun" charset="-122"/>
                <a:cs typeface="SimSun" charset="-122"/>
              </a:rPr>
              <a:t> </a:t>
            </a:r>
            <a:r>
              <a:rPr lang="pt-BR" dirty="0" err="1">
                <a:solidFill>
                  <a:srgbClr val="000000"/>
                </a:solidFill>
                <a:latin typeface="Book Antiqua" pitchFamily="-1" charset="0"/>
                <a:ea typeface="SimSun" charset="-122"/>
                <a:cs typeface="SimSun" charset="-122"/>
              </a:rPr>
              <a:t>same</a:t>
            </a:r>
            <a:r>
              <a:rPr lang="pt-BR" dirty="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size</a:t>
            </a:r>
            <a:endParaRPr lang="pt-BR" dirty="0" smtClean="0">
              <a:solidFill>
                <a:srgbClr val="000000"/>
              </a:solidFill>
              <a:latin typeface="Book Antiqua" pitchFamily="-1" charset="0"/>
              <a:ea typeface="SimSun" charset="-122"/>
              <a:cs typeface="SimSun" charset="-122"/>
            </a:endParaRPr>
          </a:p>
          <a:p>
            <a:pPr>
              <a:lnSpc>
                <a:spcPct val="100000"/>
              </a:lnSpc>
              <a:spcBef>
                <a:spcPts val="1500"/>
              </a:spcBef>
              <a:spcAft>
                <a:spcPts val="1500"/>
              </a:spcAft>
              <a:buFont typeface="Arial"/>
              <a:buChar char="•"/>
              <a:tabLst>
                <a:tab pos="723900" algn="l"/>
                <a:tab pos="1447800" algn="l"/>
                <a:tab pos="2171700" algn="l"/>
                <a:tab pos="2895600" algn="l"/>
                <a:tab pos="3619500" algn="l"/>
                <a:tab pos="4343400" algn="l"/>
                <a:tab pos="5067300" algn="l"/>
              </a:tabLst>
            </a:pPr>
            <a:r>
              <a:rPr lang="pt-BR" dirty="0" err="1" smtClean="0">
                <a:solidFill>
                  <a:srgbClr val="000000"/>
                </a:solidFill>
                <a:latin typeface="Book Antiqua" pitchFamily="-1" charset="0"/>
                <a:ea typeface="SimSun" charset="-122"/>
                <a:cs typeface="SimSun" charset="-122"/>
              </a:rPr>
              <a:t>Brute</a:t>
            </a:r>
            <a:r>
              <a:rPr lang="pt-BR" dirty="0" smtClean="0">
                <a:solidFill>
                  <a:srgbClr val="000000"/>
                </a:solidFill>
                <a:latin typeface="Book Antiqua" pitchFamily="-1" charset="0"/>
                <a:ea typeface="SimSun" charset="-122"/>
                <a:cs typeface="SimSun" charset="-122"/>
              </a:rPr>
              <a:t> force computing: </a:t>
            </a:r>
            <a:r>
              <a:rPr lang="pt-BR" dirty="0" err="1" smtClean="0">
                <a:solidFill>
                  <a:srgbClr val="000000"/>
                </a:solidFill>
                <a:latin typeface="Book Antiqua" pitchFamily="-1" charset="0"/>
                <a:ea typeface="SimSun" charset="-122"/>
                <a:cs typeface="SimSun" charset="-122"/>
              </a:rPr>
              <a:t>simulate</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random</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alignments</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and</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make</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histogram</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of</a:t>
            </a:r>
            <a:r>
              <a:rPr lang="pt-BR" dirty="0" smtClean="0">
                <a:solidFill>
                  <a:srgbClr val="000000"/>
                </a:solidFill>
                <a:latin typeface="Book Antiqua" pitchFamily="-1" charset="0"/>
                <a:ea typeface="SimSun" charset="-122"/>
                <a:cs typeface="SimSun" charset="-122"/>
              </a:rPr>
              <a:t> </a:t>
            </a:r>
            <a:r>
              <a:rPr lang="pt-BR" dirty="0" err="1" smtClean="0">
                <a:solidFill>
                  <a:srgbClr val="000000"/>
                </a:solidFill>
                <a:latin typeface="Book Antiqua" pitchFamily="-1" charset="0"/>
                <a:ea typeface="SimSun" charset="-122"/>
                <a:cs typeface="SimSun" charset="-122"/>
              </a:rPr>
              <a:t>scores</a:t>
            </a:r>
            <a:r>
              <a:rPr lang="pt-BR" dirty="0" smtClean="0">
                <a:solidFill>
                  <a:srgbClr val="000000"/>
                </a:solidFill>
                <a:latin typeface="Book Antiqua" pitchFamily="-1" charset="0"/>
                <a:ea typeface="SimSun" charset="-122"/>
                <a:cs typeface="SimSun" charset="-122"/>
              </a:rPr>
              <a:t>. </a:t>
            </a: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pt-BR" dirty="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pt-BR" dirty="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pt-BR" dirty="0">
              <a:solidFill>
                <a:srgbClr val="000000"/>
              </a:solidFill>
              <a:latin typeface="Book Antiqua" pitchFamily="-1" charset="0"/>
              <a:ea typeface="SimSun" charset="-122"/>
              <a:cs typeface="SimSun" charset="-122"/>
            </a:endParaRPr>
          </a:p>
        </p:txBody>
      </p:sp>
      <p:sp>
        <p:nvSpPr>
          <p:cNvPr id="5" name="Slide Number Placeholder 4"/>
          <p:cNvSpPr>
            <a:spLocks noGrp="1"/>
          </p:cNvSpPr>
          <p:nvPr>
            <p:ph type="sldNum" sz="quarter" idx="12"/>
          </p:nvPr>
        </p:nvSpPr>
        <p:spPr/>
        <p:txBody>
          <a:bodyPr/>
          <a:lstStyle/>
          <a:p>
            <a:fld id="{41014A3E-976F-064B-B8F4-90A68719CBED}" type="slidenum">
              <a:rPr lang="en-US" smtClean="0"/>
              <a:pPr/>
              <a:t>102</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a:t>
            </a:r>
            <a:endParaRPr lang="en-US" dirty="0"/>
          </a:p>
        </p:txBody>
      </p:sp>
      <p:sp>
        <p:nvSpPr>
          <p:cNvPr id="3" name="Content Placeholder 2"/>
          <p:cNvSpPr>
            <a:spLocks noGrp="1"/>
          </p:cNvSpPr>
          <p:nvPr>
            <p:ph idx="1"/>
          </p:nvPr>
        </p:nvSpPr>
        <p:spPr>
          <a:xfrm>
            <a:off x="658813" y="3294132"/>
            <a:ext cx="7824787" cy="1279459"/>
          </a:xfrm>
        </p:spPr>
        <p:txBody>
          <a:bodyPr>
            <a:normAutofit fontScale="92500" lnSpcReduction="20000"/>
          </a:bodyPr>
          <a:lstStyle/>
          <a:p>
            <a:r>
              <a:rPr lang="en-US" sz="3097" dirty="0" err="1" smtClean="0"/>
              <a:t>Leitura</a:t>
            </a:r>
            <a:r>
              <a:rPr lang="en-US" sz="3097" dirty="0" smtClean="0"/>
              <a:t>: Where did the BLOSUM62 alignment score matrix come from? (Sean Eddy, </a:t>
            </a:r>
            <a:r>
              <a:rPr lang="en-US" sz="3097" i="1" dirty="0" smtClean="0"/>
              <a:t>Nature Biotechnology 22(8), 2004</a:t>
            </a:r>
            <a:r>
              <a:rPr lang="en-US" sz="3097" dirty="0" smtClean="0"/>
              <a:t>)</a:t>
            </a:r>
          </a:p>
          <a:p>
            <a:endParaRPr lang="en-US" dirty="0" smtClean="0"/>
          </a:p>
          <a:p>
            <a:endParaRPr lang="en-US" dirty="0"/>
          </a:p>
        </p:txBody>
      </p:sp>
      <p:sp>
        <p:nvSpPr>
          <p:cNvPr id="4" name="Date Placeholder 3"/>
          <p:cNvSpPr>
            <a:spLocks noGrp="1"/>
          </p:cNvSpPr>
          <p:nvPr>
            <p:ph type="dt" sz="half" idx="10"/>
          </p:nvPr>
        </p:nvSpPr>
        <p:spPr/>
        <p:txBody>
          <a:bodyPr/>
          <a:lstStyle/>
          <a:p>
            <a:fld id="{6432B531-2C97-7945-9C93-13D19DEBA7E7}"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103</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Nota: </a:t>
            </a:r>
            <a:r>
              <a:rPr lang="en-US" dirty="0" err="1" smtClean="0"/>
              <a:t>similiaridade</a:t>
            </a:r>
            <a:r>
              <a:rPr lang="en-US" dirty="0" smtClean="0"/>
              <a:t> vs. </a:t>
            </a:r>
            <a:r>
              <a:rPr lang="en-US" dirty="0" err="1" smtClean="0"/>
              <a:t>homologia</a:t>
            </a:r>
            <a:endParaRPr lang="en-US" dirty="0"/>
          </a:p>
        </p:txBody>
      </p:sp>
      <p:sp>
        <p:nvSpPr>
          <p:cNvPr id="3" name="Content Placeholder 2"/>
          <p:cNvSpPr>
            <a:spLocks noGrp="1"/>
          </p:cNvSpPr>
          <p:nvPr>
            <p:ph idx="1"/>
          </p:nvPr>
        </p:nvSpPr>
        <p:spPr/>
        <p:txBody>
          <a:bodyPr/>
          <a:lstStyle/>
          <a:p>
            <a:r>
              <a:rPr lang="en-US" dirty="0" err="1" smtClean="0"/>
              <a:t>Em</a:t>
            </a:r>
            <a:r>
              <a:rPr lang="en-US" dirty="0" smtClean="0"/>
              <a:t> </a:t>
            </a:r>
            <a:r>
              <a:rPr lang="en-US" dirty="0" err="1" smtClean="0"/>
              <a:t>bioinformática</a:t>
            </a:r>
            <a:r>
              <a:rPr lang="en-US" dirty="0" smtClean="0"/>
              <a:t> </a:t>
            </a:r>
            <a:r>
              <a:rPr lang="en-US" dirty="0" err="1" smtClean="0"/>
              <a:t>é</a:t>
            </a:r>
            <a:r>
              <a:rPr lang="en-US" dirty="0" smtClean="0"/>
              <a:t> </a:t>
            </a:r>
            <a:r>
              <a:rPr lang="en-US" dirty="0" err="1" smtClean="0"/>
              <a:t>comum</a:t>
            </a:r>
            <a:r>
              <a:rPr lang="en-US" dirty="0" smtClean="0"/>
              <a:t> </a:t>
            </a:r>
            <a:r>
              <a:rPr lang="en-US" dirty="0" err="1" smtClean="0"/>
              <a:t>o</a:t>
            </a:r>
            <a:r>
              <a:rPr lang="en-US" dirty="0" smtClean="0"/>
              <a:t> </a:t>
            </a:r>
            <a:r>
              <a:rPr lang="en-US" dirty="0" err="1" smtClean="0"/>
              <a:t>uso</a:t>
            </a:r>
            <a:r>
              <a:rPr lang="en-US" dirty="0" smtClean="0"/>
              <a:t> de </a:t>
            </a:r>
            <a:r>
              <a:rPr lang="en-US" dirty="0" err="1" smtClean="0"/>
              <a:t>duas</a:t>
            </a:r>
            <a:r>
              <a:rPr lang="en-US" dirty="0" smtClean="0"/>
              <a:t> </a:t>
            </a:r>
            <a:r>
              <a:rPr lang="en-US" dirty="0" err="1" smtClean="0"/>
              <a:t>palavras</a:t>
            </a:r>
            <a:r>
              <a:rPr lang="en-US" dirty="0" smtClean="0"/>
              <a:t> com </a:t>
            </a:r>
            <a:r>
              <a:rPr lang="en-US" dirty="0" err="1" smtClean="0"/>
              <a:t>o</a:t>
            </a:r>
            <a:r>
              <a:rPr lang="en-US" dirty="0" smtClean="0"/>
              <a:t> </a:t>
            </a:r>
            <a:r>
              <a:rPr lang="en-US" dirty="0" err="1" smtClean="0"/>
              <a:t>mesmo</a:t>
            </a:r>
            <a:r>
              <a:rPr lang="en-US" dirty="0" smtClean="0"/>
              <a:t> </a:t>
            </a:r>
            <a:r>
              <a:rPr lang="en-US" dirty="0" err="1" smtClean="0"/>
              <a:t>significado</a:t>
            </a:r>
            <a:r>
              <a:rPr lang="en-US" dirty="0" smtClean="0"/>
              <a:t>: </a:t>
            </a:r>
            <a:r>
              <a:rPr lang="en-US" dirty="0" err="1" smtClean="0"/>
              <a:t>homologia</a:t>
            </a:r>
            <a:r>
              <a:rPr lang="en-US" dirty="0" smtClean="0"/>
              <a:t> </a:t>
            </a:r>
            <a:r>
              <a:rPr lang="en-US" dirty="0" err="1" smtClean="0"/>
              <a:t>e</a:t>
            </a:r>
            <a:r>
              <a:rPr lang="en-US" dirty="0" smtClean="0"/>
              <a:t> </a:t>
            </a:r>
            <a:r>
              <a:rPr lang="en-US" dirty="0" err="1" smtClean="0"/>
              <a:t>similaridade</a:t>
            </a:r>
            <a:endParaRPr lang="en-US" dirty="0" smtClean="0"/>
          </a:p>
          <a:p>
            <a:r>
              <a:rPr lang="en-US" dirty="0" smtClean="0"/>
              <a:t>ERRO</a:t>
            </a:r>
          </a:p>
          <a:p>
            <a:pPr lvl="1"/>
            <a:r>
              <a:rPr lang="en-US" dirty="0" err="1" smtClean="0"/>
              <a:t>Similaridade</a:t>
            </a:r>
            <a:r>
              <a:rPr lang="en-US" dirty="0" smtClean="0"/>
              <a:t> </a:t>
            </a:r>
            <a:r>
              <a:rPr lang="en-US" dirty="0" err="1" smtClean="0"/>
              <a:t>indica</a:t>
            </a:r>
            <a:r>
              <a:rPr lang="en-US" dirty="0" smtClean="0"/>
              <a:t> </a:t>
            </a:r>
            <a:r>
              <a:rPr lang="en-US" dirty="0" err="1" smtClean="0"/>
              <a:t>que</a:t>
            </a:r>
            <a:r>
              <a:rPr lang="en-US" dirty="0" smtClean="0"/>
              <a:t> </a:t>
            </a:r>
            <a:r>
              <a:rPr lang="en-US" dirty="0" err="1" smtClean="0"/>
              <a:t>dois</a:t>
            </a:r>
            <a:r>
              <a:rPr lang="en-US" dirty="0" smtClean="0"/>
              <a:t> </a:t>
            </a:r>
            <a:r>
              <a:rPr lang="en-US" dirty="0" err="1" smtClean="0"/>
              <a:t>resíduos</a:t>
            </a:r>
            <a:r>
              <a:rPr lang="en-US" dirty="0" smtClean="0"/>
              <a:t> (</a:t>
            </a:r>
            <a:r>
              <a:rPr lang="en-US" dirty="0" err="1" smtClean="0"/>
              <a:t>nucleotídeos</a:t>
            </a:r>
            <a:r>
              <a:rPr lang="en-US" dirty="0" smtClean="0"/>
              <a:t> </a:t>
            </a:r>
            <a:r>
              <a:rPr lang="en-US" dirty="0" err="1" smtClean="0"/>
              <a:t>ou</a:t>
            </a:r>
            <a:r>
              <a:rPr lang="en-US" dirty="0" smtClean="0"/>
              <a:t> </a:t>
            </a:r>
            <a:r>
              <a:rPr lang="en-US" dirty="0" err="1" smtClean="0"/>
              <a:t>aminoácidos</a:t>
            </a:r>
            <a:r>
              <a:rPr lang="en-US" dirty="0" smtClean="0"/>
              <a:t>) </a:t>
            </a:r>
            <a:r>
              <a:rPr lang="en-US" dirty="0" err="1" smtClean="0"/>
              <a:t>são</a:t>
            </a:r>
            <a:r>
              <a:rPr lang="en-US" dirty="0" smtClean="0"/>
              <a:t> </a:t>
            </a:r>
            <a:r>
              <a:rPr lang="en-US" dirty="0" err="1" smtClean="0"/>
              <a:t>iguais</a:t>
            </a:r>
            <a:r>
              <a:rPr lang="en-US" dirty="0" smtClean="0"/>
              <a:t> </a:t>
            </a:r>
            <a:r>
              <a:rPr lang="en-US" dirty="0" err="1" smtClean="0"/>
              <a:t>ou</a:t>
            </a:r>
            <a:r>
              <a:rPr lang="en-US" dirty="0" smtClean="0"/>
              <a:t> </a:t>
            </a:r>
            <a:r>
              <a:rPr lang="en-US" dirty="0" err="1" smtClean="0"/>
              <a:t>semelhantes</a:t>
            </a:r>
            <a:endParaRPr lang="en-US" dirty="0" smtClean="0"/>
          </a:p>
          <a:p>
            <a:pPr lvl="1"/>
            <a:r>
              <a:rPr lang="en-US" dirty="0" err="1" smtClean="0"/>
              <a:t>Homologia</a:t>
            </a:r>
            <a:r>
              <a:rPr lang="en-US" dirty="0" smtClean="0"/>
              <a:t> </a:t>
            </a:r>
            <a:r>
              <a:rPr lang="en-US" dirty="0" err="1" smtClean="0"/>
              <a:t>indica</a:t>
            </a:r>
            <a:r>
              <a:rPr lang="en-US" dirty="0" smtClean="0"/>
              <a:t> </a:t>
            </a:r>
            <a:r>
              <a:rPr lang="en-US" dirty="0" err="1" smtClean="0"/>
              <a:t>que</a:t>
            </a:r>
            <a:r>
              <a:rPr lang="en-US" dirty="0" smtClean="0"/>
              <a:t> </a:t>
            </a:r>
            <a:r>
              <a:rPr lang="en-US" dirty="0" err="1" smtClean="0"/>
              <a:t>dois</a:t>
            </a:r>
            <a:r>
              <a:rPr lang="en-US" dirty="0" smtClean="0"/>
              <a:t> </a:t>
            </a:r>
            <a:r>
              <a:rPr lang="en-US" dirty="0" err="1" smtClean="0"/>
              <a:t>resíduos</a:t>
            </a:r>
            <a:r>
              <a:rPr lang="en-US" dirty="0" smtClean="0"/>
              <a:t> </a:t>
            </a:r>
            <a:r>
              <a:rPr lang="en-US" dirty="0" err="1" smtClean="0"/>
              <a:t>derivaram</a:t>
            </a:r>
            <a:r>
              <a:rPr lang="en-US" dirty="0" smtClean="0"/>
              <a:t> do </a:t>
            </a:r>
            <a:r>
              <a:rPr lang="en-US" dirty="0" err="1" smtClean="0"/>
              <a:t>mesmo</a:t>
            </a:r>
            <a:r>
              <a:rPr lang="en-US" dirty="0" smtClean="0"/>
              <a:t> </a:t>
            </a:r>
            <a:r>
              <a:rPr lang="en-US" dirty="0" err="1" smtClean="0"/>
              <a:t>resíduo</a:t>
            </a:r>
            <a:r>
              <a:rPr lang="en-US" dirty="0" smtClean="0"/>
              <a:t> </a:t>
            </a:r>
            <a:r>
              <a:rPr lang="en-US" dirty="0" err="1" smtClean="0"/>
              <a:t>em</a:t>
            </a:r>
            <a:r>
              <a:rPr lang="en-US" dirty="0" smtClean="0"/>
              <a:t> </a:t>
            </a:r>
            <a:r>
              <a:rPr lang="en-US" dirty="0" err="1" smtClean="0"/>
              <a:t>uma</a:t>
            </a:r>
            <a:r>
              <a:rPr lang="en-US" dirty="0" smtClean="0"/>
              <a:t> </a:t>
            </a:r>
            <a:r>
              <a:rPr lang="en-US" dirty="0" err="1" smtClean="0"/>
              <a:t>sequência</a:t>
            </a:r>
            <a:r>
              <a:rPr lang="en-US" dirty="0" smtClean="0"/>
              <a:t> ancestral </a:t>
            </a:r>
            <a:r>
              <a:rPr lang="en-US" dirty="0" err="1" smtClean="0"/>
              <a:t>comum</a:t>
            </a:r>
            <a:r>
              <a:rPr lang="en-US" dirty="0" smtClean="0"/>
              <a:t> (</a:t>
            </a:r>
            <a:r>
              <a:rPr lang="en-US" dirty="0" err="1" smtClean="0"/>
              <a:t>sequência</a:t>
            </a:r>
            <a:r>
              <a:rPr lang="en-US" dirty="0" smtClean="0"/>
              <a:t> </a:t>
            </a:r>
            <a:r>
              <a:rPr lang="en-US" dirty="0" err="1" smtClean="0"/>
              <a:t>pois</a:t>
            </a:r>
            <a:r>
              <a:rPr lang="en-US" dirty="0" smtClean="0"/>
              <a:t> </a:t>
            </a:r>
            <a:r>
              <a:rPr lang="en-US" dirty="0" err="1" smtClean="0"/>
              <a:t>temos</a:t>
            </a:r>
            <a:r>
              <a:rPr lang="en-US" dirty="0" smtClean="0"/>
              <a:t> </a:t>
            </a:r>
            <a:r>
              <a:rPr lang="en-US" dirty="0" err="1" smtClean="0"/>
              <a:t>transferência</a:t>
            </a:r>
            <a:r>
              <a:rPr lang="en-US" dirty="0" smtClean="0"/>
              <a:t> horizontal)</a:t>
            </a:r>
          </a:p>
          <a:p>
            <a:pPr lvl="1">
              <a:buNone/>
            </a:pPr>
            <a:endParaRPr lang="en-US" dirty="0"/>
          </a:p>
        </p:txBody>
      </p:sp>
      <p:sp>
        <p:nvSpPr>
          <p:cNvPr id="4" name="Date Placeholder 3"/>
          <p:cNvSpPr>
            <a:spLocks noGrp="1"/>
          </p:cNvSpPr>
          <p:nvPr>
            <p:ph type="dt" sz="half" idx="10"/>
          </p:nvPr>
        </p:nvSpPr>
        <p:spPr/>
        <p:txBody>
          <a:bodyPr/>
          <a:lstStyle/>
          <a:p>
            <a:fld id="{67514008-9345-D042-B279-6A65507A098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104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um </a:t>
            </a:r>
            <a:r>
              <a:rPr lang="en-US" dirty="0" err="1" smtClean="0"/>
              <a:t>pouco</a:t>
            </a:r>
            <a:r>
              <a:rPr lang="en-US" dirty="0" smtClean="0"/>
              <a:t> de </a:t>
            </a:r>
            <a:r>
              <a:rPr lang="en-US" dirty="0" err="1" smtClean="0"/>
              <a:t>probabilidade</a:t>
            </a:r>
            <a:endParaRPr lang="en-US" dirty="0"/>
          </a:p>
        </p:txBody>
      </p:sp>
      <p:sp>
        <p:nvSpPr>
          <p:cNvPr id="3" name="Content Placeholder 2"/>
          <p:cNvSpPr>
            <a:spLocks noGrp="1"/>
          </p:cNvSpPr>
          <p:nvPr>
            <p:ph idx="1"/>
          </p:nvPr>
        </p:nvSpPr>
        <p:spPr>
          <a:xfrm>
            <a:off x="1002605" y="2286000"/>
            <a:ext cx="7480995" cy="3840163"/>
          </a:xfrm>
        </p:spPr>
        <p:txBody>
          <a:bodyPr/>
          <a:lstStyle/>
          <a:p>
            <a:r>
              <a:rPr lang="en-US" dirty="0" err="1" smtClean="0"/>
              <a:t>Podemos</a:t>
            </a:r>
            <a:r>
              <a:rPr lang="en-US" dirty="0" smtClean="0"/>
              <a:t> </a:t>
            </a:r>
            <a:r>
              <a:rPr lang="en-US" dirty="0" err="1" smtClean="0"/>
              <a:t>modelar</a:t>
            </a:r>
            <a:r>
              <a:rPr lang="en-US" dirty="0" smtClean="0"/>
              <a:t> um </a:t>
            </a:r>
            <a:r>
              <a:rPr lang="en-US" dirty="0" err="1" smtClean="0"/>
              <a:t>alinhamento</a:t>
            </a:r>
            <a:r>
              <a:rPr lang="en-US" dirty="0" smtClean="0"/>
              <a:t> </a:t>
            </a:r>
            <a:r>
              <a:rPr lang="en-US" dirty="0" err="1" smtClean="0"/>
              <a:t>como</a:t>
            </a:r>
            <a:r>
              <a:rPr lang="en-US" dirty="0" smtClean="0"/>
              <a:t> </a:t>
            </a:r>
            <a:r>
              <a:rPr lang="en-US" dirty="0" err="1" smtClean="0"/>
              <a:t>resultado</a:t>
            </a:r>
            <a:r>
              <a:rPr lang="en-US" dirty="0" smtClean="0"/>
              <a:t> de um </a:t>
            </a:r>
            <a:r>
              <a:rPr lang="en-US" dirty="0" err="1" smtClean="0"/>
              <a:t>sorteio</a:t>
            </a:r>
            <a:endParaRPr lang="en-US" dirty="0" smtClean="0"/>
          </a:p>
          <a:p>
            <a:pPr lvl="1"/>
            <a:r>
              <a:rPr lang="en-US" dirty="0" err="1" smtClean="0"/>
              <a:t>Hipótese</a:t>
            </a:r>
            <a:r>
              <a:rPr lang="en-US" dirty="0" smtClean="0"/>
              <a:t> de </a:t>
            </a:r>
            <a:r>
              <a:rPr lang="en-US" dirty="0" err="1" smtClean="0"/>
              <a:t>trabalho</a:t>
            </a:r>
            <a:r>
              <a:rPr lang="en-US" dirty="0" smtClean="0"/>
              <a:t>: </a:t>
            </a:r>
            <a:r>
              <a:rPr lang="en-US" dirty="0" err="1" smtClean="0"/>
              <a:t>alinhamento</a:t>
            </a:r>
            <a:r>
              <a:rPr lang="en-US" dirty="0" smtClean="0"/>
              <a:t> dos </a:t>
            </a:r>
            <a:r>
              <a:rPr lang="en-US" dirty="0" err="1" smtClean="0"/>
              <a:t>aminoácidos/nucleotídeos</a:t>
            </a:r>
            <a:r>
              <a:rPr lang="en-US" dirty="0" smtClean="0"/>
              <a:t> </a:t>
            </a:r>
            <a:r>
              <a:rPr lang="en-US" dirty="0" err="1" smtClean="0"/>
              <a:t>é</a:t>
            </a:r>
            <a:r>
              <a:rPr lang="en-US" dirty="0" smtClean="0"/>
              <a:t> </a:t>
            </a:r>
            <a:r>
              <a:rPr lang="en-US" dirty="0" err="1" smtClean="0"/>
              <a:t>independente</a:t>
            </a:r>
            <a:r>
              <a:rPr lang="en-US" dirty="0" smtClean="0"/>
              <a:t> </a:t>
            </a:r>
            <a:r>
              <a:rPr lang="en-US" dirty="0" err="1" smtClean="0"/>
              <a:t>simplifica</a:t>
            </a:r>
            <a:r>
              <a:rPr lang="en-US" dirty="0" smtClean="0"/>
              <a:t> </a:t>
            </a:r>
            <a:r>
              <a:rPr lang="en-US" dirty="0" err="1" smtClean="0"/>
              <a:t>realidade</a:t>
            </a:r>
            <a:endParaRPr lang="en-US" dirty="0" smtClean="0"/>
          </a:p>
          <a:p>
            <a:pPr lvl="2"/>
            <a:r>
              <a:rPr lang="en-US" dirty="0" err="1" smtClean="0"/>
              <a:t>nucleotídeos</a:t>
            </a:r>
            <a:r>
              <a:rPr lang="en-US" dirty="0" smtClean="0"/>
              <a:t> </a:t>
            </a:r>
            <a:r>
              <a:rPr lang="en-US" dirty="0" err="1" smtClean="0"/>
              <a:t>formam</a:t>
            </a:r>
            <a:r>
              <a:rPr lang="en-US" dirty="0" smtClean="0"/>
              <a:t> </a:t>
            </a:r>
            <a:r>
              <a:rPr lang="en-US" dirty="0" err="1" smtClean="0"/>
              <a:t>códons</a:t>
            </a:r>
            <a:r>
              <a:rPr lang="en-US" dirty="0" smtClean="0"/>
              <a:t> (</a:t>
            </a:r>
            <a:r>
              <a:rPr lang="en-US" dirty="0" err="1" smtClean="0"/>
              <a:t>terceira</a:t>
            </a:r>
            <a:r>
              <a:rPr lang="en-US" dirty="0" smtClean="0"/>
              <a:t> </a:t>
            </a:r>
            <a:r>
              <a:rPr lang="en-US" dirty="0" err="1" smtClean="0"/>
              <a:t>posição</a:t>
            </a:r>
            <a:r>
              <a:rPr lang="en-US" dirty="0" smtClean="0"/>
              <a:t> </a:t>
            </a:r>
            <a:r>
              <a:rPr lang="en-US" dirty="0" err="1" smtClean="0"/>
              <a:t>mais</a:t>
            </a:r>
            <a:r>
              <a:rPr lang="en-US" dirty="0" smtClean="0"/>
              <a:t> </a:t>
            </a:r>
            <a:r>
              <a:rPr lang="en-US" dirty="0" err="1" smtClean="0"/>
              <a:t>variável</a:t>
            </a:r>
            <a:r>
              <a:rPr lang="en-US" dirty="0" smtClean="0"/>
              <a:t>), </a:t>
            </a:r>
          </a:p>
          <a:p>
            <a:pPr lvl="2"/>
            <a:r>
              <a:rPr lang="en-US" dirty="0" err="1" smtClean="0"/>
              <a:t>ncRNA</a:t>
            </a:r>
            <a:r>
              <a:rPr lang="en-US" dirty="0" smtClean="0"/>
              <a:t> (</a:t>
            </a:r>
            <a:r>
              <a:rPr lang="en-US" dirty="0" err="1" smtClean="0"/>
              <a:t>nucleotídeos</a:t>
            </a:r>
            <a:r>
              <a:rPr lang="en-US" dirty="0" smtClean="0"/>
              <a:t> </a:t>
            </a:r>
            <a:r>
              <a:rPr lang="en-US" dirty="0" err="1" smtClean="0"/>
              <a:t>participantes</a:t>
            </a:r>
            <a:r>
              <a:rPr lang="en-US" dirty="0" smtClean="0"/>
              <a:t> </a:t>
            </a:r>
            <a:r>
              <a:rPr lang="en-US" dirty="0" err="1" smtClean="0"/>
              <a:t>da</a:t>
            </a:r>
            <a:r>
              <a:rPr lang="en-US" dirty="0" smtClean="0"/>
              <a:t> </a:t>
            </a:r>
            <a:r>
              <a:rPr lang="en-US" dirty="0" err="1" smtClean="0"/>
              <a:t>mesma</a:t>
            </a:r>
            <a:r>
              <a:rPr lang="en-US" dirty="0" smtClean="0"/>
              <a:t> </a:t>
            </a:r>
            <a:r>
              <a:rPr lang="en-US" dirty="0" err="1" smtClean="0"/>
              <a:t>hélice</a:t>
            </a:r>
            <a:r>
              <a:rPr lang="en-US" dirty="0" smtClean="0"/>
              <a:t> </a:t>
            </a:r>
            <a:r>
              <a:rPr lang="en-US" dirty="0" err="1" smtClean="0"/>
              <a:t>em</a:t>
            </a:r>
            <a:r>
              <a:rPr lang="en-US" dirty="0" smtClean="0"/>
              <a:t> </a:t>
            </a:r>
            <a:r>
              <a:rPr lang="en-US" dirty="0" err="1" smtClean="0"/>
              <a:t>posições</a:t>
            </a:r>
            <a:r>
              <a:rPr lang="en-US" dirty="0" smtClean="0"/>
              <a:t> </a:t>
            </a:r>
            <a:r>
              <a:rPr lang="en-US" dirty="0" err="1" smtClean="0"/>
              <a:t>pareadas</a:t>
            </a:r>
            <a:r>
              <a:rPr lang="en-US" dirty="0" smtClean="0"/>
              <a:t> </a:t>
            </a:r>
            <a:r>
              <a:rPr lang="en-US" dirty="0" err="1" smtClean="0"/>
              <a:t>devem</a:t>
            </a:r>
            <a:r>
              <a:rPr lang="en-US" dirty="0" smtClean="0"/>
              <a:t> co-</a:t>
            </a:r>
            <a:r>
              <a:rPr lang="en-US" dirty="0" err="1" smtClean="0"/>
              <a:t>variar)Regiões</a:t>
            </a:r>
            <a:r>
              <a:rPr lang="en-US" dirty="0" smtClean="0"/>
              <a:t> </a:t>
            </a:r>
            <a:r>
              <a:rPr lang="en-US" dirty="0" err="1" smtClean="0"/>
              <a:t>biológicamente</a:t>
            </a:r>
            <a:r>
              <a:rPr lang="en-US" dirty="0" smtClean="0"/>
              <a:t> </a:t>
            </a:r>
            <a:r>
              <a:rPr lang="en-US" dirty="0" err="1" smtClean="0"/>
              <a:t>significativas</a:t>
            </a:r>
            <a:r>
              <a:rPr lang="en-US" dirty="0" smtClean="0"/>
              <a:t>.</a:t>
            </a:r>
          </a:p>
          <a:p>
            <a:pPr lvl="2"/>
            <a:r>
              <a:rPr lang="en-US" dirty="0" err="1" smtClean="0"/>
              <a:t>Aminoácidos</a:t>
            </a:r>
            <a:r>
              <a:rPr lang="en-US" dirty="0" smtClean="0"/>
              <a:t> </a:t>
            </a:r>
            <a:r>
              <a:rPr lang="en-US" dirty="0" err="1" smtClean="0"/>
              <a:t>não</a:t>
            </a:r>
            <a:r>
              <a:rPr lang="en-US" dirty="0" smtClean="0"/>
              <a:t> </a:t>
            </a:r>
            <a:r>
              <a:rPr lang="en-US" dirty="0" err="1" smtClean="0"/>
              <a:t>variam</a:t>
            </a:r>
            <a:r>
              <a:rPr lang="en-US" dirty="0" smtClean="0"/>
              <a:t> </a:t>
            </a:r>
            <a:r>
              <a:rPr lang="en-US" dirty="0" err="1" smtClean="0"/>
              <a:t>livremente</a:t>
            </a:r>
            <a:r>
              <a:rPr lang="en-US" dirty="0" smtClean="0"/>
              <a:t> </a:t>
            </a:r>
            <a:r>
              <a:rPr lang="en-US" dirty="0" err="1" smtClean="0"/>
              <a:t>na</a:t>
            </a:r>
            <a:r>
              <a:rPr lang="en-US" dirty="0" smtClean="0"/>
              <a:t> </a:t>
            </a:r>
            <a:r>
              <a:rPr lang="en-US" dirty="0" err="1" smtClean="0"/>
              <a:t>proteína</a:t>
            </a:r>
            <a:r>
              <a:rPr lang="en-US" dirty="0" smtClean="0"/>
              <a:t> </a:t>
            </a:r>
            <a:r>
              <a:rPr lang="en-US" dirty="0" err="1" smtClean="0"/>
              <a:t>sem</a:t>
            </a:r>
            <a:r>
              <a:rPr lang="en-US" dirty="0" smtClean="0"/>
              <a:t> </a:t>
            </a:r>
            <a:r>
              <a:rPr lang="en-US" dirty="0" err="1" smtClean="0"/>
              <a:t>consequências</a:t>
            </a:r>
            <a:r>
              <a:rPr lang="en-US" dirty="0" smtClean="0"/>
              <a:t> (e.g. </a:t>
            </a:r>
            <a:r>
              <a:rPr lang="en-US" dirty="0" err="1" smtClean="0"/>
              <a:t>regiões</a:t>
            </a:r>
            <a:r>
              <a:rPr lang="en-US" dirty="0" smtClean="0"/>
              <a:t> </a:t>
            </a:r>
            <a:r>
              <a:rPr lang="en-US" dirty="0" err="1" smtClean="0"/>
              <a:t>hidrofóbicas</a:t>
            </a:r>
            <a:r>
              <a:rPr lang="en-US" dirty="0" smtClean="0"/>
              <a:t> </a:t>
            </a:r>
            <a:r>
              <a:rPr lang="en-US" dirty="0" err="1" smtClean="0"/>
              <a:t>e</a:t>
            </a:r>
            <a:r>
              <a:rPr lang="en-US" dirty="0" smtClean="0"/>
              <a:t> </a:t>
            </a:r>
            <a:r>
              <a:rPr lang="en-US" dirty="0" err="1" smtClean="0"/>
              <a:t>hidrofílicas</a:t>
            </a:r>
            <a:r>
              <a:rPr lang="en-US" dirty="0" smtClean="0"/>
              <a:t>)</a:t>
            </a:r>
          </a:p>
          <a:p>
            <a:endParaRPr lang="en-US" dirty="0"/>
          </a:p>
        </p:txBody>
      </p:sp>
      <p:sp>
        <p:nvSpPr>
          <p:cNvPr id="4" name="Date Placeholder 3"/>
          <p:cNvSpPr>
            <a:spLocks noGrp="1"/>
          </p:cNvSpPr>
          <p:nvPr>
            <p:ph type="dt" sz="half" idx="10"/>
          </p:nvPr>
        </p:nvSpPr>
        <p:spPr/>
        <p:txBody>
          <a:bodyPr/>
          <a:lstStyle/>
          <a:p>
            <a:fld id="{396AF83F-FA2F-534F-89E4-15739CE67F03}"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105</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um </a:t>
            </a:r>
            <a:r>
              <a:rPr lang="en-US" dirty="0" err="1" smtClean="0"/>
              <a:t>pouco</a:t>
            </a:r>
            <a:r>
              <a:rPr lang="en-US" dirty="0" smtClean="0"/>
              <a:t> de </a:t>
            </a:r>
            <a:r>
              <a:rPr lang="en-US" dirty="0" err="1" smtClean="0"/>
              <a:t>probabilidade</a:t>
            </a:r>
            <a:endParaRPr lang="en-US" dirty="0"/>
          </a:p>
        </p:txBody>
      </p:sp>
      <p:sp>
        <p:nvSpPr>
          <p:cNvPr id="3" name="Content Placeholder 2"/>
          <p:cNvSpPr>
            <a:spLocks noGrp="1"/>
          </p:cNvSpPr>
          <p:nvPr>
            <p:ph idx="1"/>
          </p:nvPr>
        </p:nvSpPr>
        <p:spPr>
          <a:xfrm>
            <a:off x="1002605" y="2286000"/>
            <a:ext cx="7480995" cy="3840163"/>
          </a:xfrm>
        </p:spPr>
        <p:txBody>
          <a:bodyPr/>
          <a:lstStyle/>
          <a:p>
            <a:r>
              <a:rPr lang="en-US" dirty="0" err="1" smtClean="0"/>
              <a:t>Podemos</a:t>
            </a:r>
            <a:r>
              <a:rPr lang="en-US" dirty="0" smtClean="0"/>
              <a:t> </a:t>
            </a:r>
            <a:r>
              <a:rPr lang="en-US" dirty="0" err="1" smtClean="0"/>
              <a:t>modelar</a:t>
            </a:r>
            <a:r>
              <a:rPr lang="en-US" dirty="0" smtClean="0"/>
              <a:t> um </a:t>
            </a:r>
            <a:r>
              <a:rPr lang="en-US" dirty="0" err="1" smtClean="0"/>
              <a:t>alinhamento</a:t>
            </a:r>
            <a:r>
              <a:rPr lang="en-US" dirty="0" smtClean="0"/>
              <a:t> </a:t>
            </a:r>
            <a:r>
              <a:rPr lang="en-US" dirty="0" err="1" smtClean="0"/>
              <a:t>como</a:t>
            </a:r>
            <a:r>
              <a:rPr lang="en-US" dirty="0" smtClean="0"/>
              <a:t> </a:t>
            </a:r>
            <a:r>
              <a:rPr lang="en-US" dirty="0" err="1" smtClean="0"/>
              <a:t>resultado</a:t>
            </a:r>
            <a:r>
              <a:rPr lang="en-US" dirty="0" smtClean="0"/>
              <a:t> de um </a:t>
            </a:r>
            <a:r>
              <a:rPr lang="en-US" dirty="0" err="1" smtClean="0"/>
              <a:t>sorteio</a:t>
            </a:r>
            <a:endParaRPr lang="en-US" dirty="0" smtClean="0"/>
          </a:p>
          <a:p>
            <a:pPr lvl="1"/>
            <a:r>
              <a:rPr lang="en-US" dirty="0" smtClean="0"/>
              <a:t> </a:t>
            </a:r>
            <a:r>
              <a:rPr lang="en-US" dirty="0" err="1" smtClean="0"/>
              <a:t>olhando</a:t>
            </a:r>
            <a:r>
              <a:rPr lang="en-US" dirty="0" smtClean="0"/>
              <a:t> </a:t>
            </a:r>
            <a:r>
              <a:rPr lang="en-US" dirty="0" err="1" smtClean="0"/>
              <a:t>alinhamentos</a:t>
            </a:r>
            <a:r>
              <a:rPr lang="en-US" dirty="0" smtClean="0"/>
              <a:t> </a:t>
            </a:r>
            <a:r>
              <a:rPr lang="en-US" dirty="0" err="1" smtClean="0"/>
              <a:t>curados</a:t>
            </a:r>
            <a:r>
              <a:rPr lang="en-US" dirty="0" smtClean="0"/>
              <a:t> (e.g. </a:t>
            </a:r>
            <a:r>
              <a:rPr lang="en-US" dirty="0" err="1" smtClean="0"/>
              <a:t>alinhamentos</a:t>
            </a:r>
            <a:r>
              <a:rPr lang="en-US" dirty="0" smtClean="0"/>
              <a:t> </a:t>
            </a:r>
            <a:r>
              <a:rPr lang="en-US" dirty="0" err="1" smtClean="0"/>
              <a:t>estruturais</a:t>
            </a:r>
            <a:r>
              <a:rPr lang="en-US" dirty="0" smtClean="0"/>
              <a:t> </a:t>
            </a:r>
            <a:r>
              <a:rPr lang="en-US" dirty="0" err="1" smtClean="0"/>
              <a:t>baseados</a:t>
            </a:r>
            <a:r>
              <a:rPr lang="en-US" dirty="0" smtClean="0"/>
              <a:t> </a:t>
            </a:r>
            <a:r>
              <a:rPr lang="en-US" dirty="0" err="1" smtClean="0"/>
              <a:t>na</a:t>
            </a:r>
            <a:r>
              <a:rPr lang="en-US" dirty="0" smtClean="0"/>
              <a:t> </a:t>
            </a:r>
            <a:r>
              <a:rPr lang="en-US" dirty="0" err="1" smtClean="0"/>
              <a:t>estrutura</a:t>
            </a:r>
            <a:r>
              <a:rPr lang="en-US" dirty="0" smtClean="0"/>
              <a:t> 3-d de </a:t>
            </a:r>
            <a:r>
              <a:rPr lang="en-US" dirty="0" err="1" smtClean="0"/>
              <a:t>proteínas</a:t>
            </a:r>
            <a:r>
              <a:rPr lang="en-US" dirty="0" smtClean="0"/>
              <a:t>) </a:t>
            </a:r>
            <a:r>
              <a:rPr lang="en-US" dirty="0" err="1" smtClean="0"/>
              <a:t>podemos</a:t>
            </a:r>
            <a:r>
              <a:rPr lang="en-US" dirty="0" smtClean="0"/>
              <a:t>, </a:t>
            </a:r>
            <a:r>
              <a:rPr lang="en-US" dirty="0" err="1" smtClean="0"/>
              <a:t>baseados</a:t>
            </a:r>
            <a:r>
              <a:rPr lang="en-US" dirty="0" smtClean="0"/>
              <a:t> </a:t>
            </a:r>
            <a:r>
              <a:rPr lang="en-US" dirty="0" err="1" smtClean="0"/>
              <a:t>na</a:t>
            </a:r>
            <a:r>
              <a:rPr lang="en-US" dirty="0" smtClean="0"/>
              <a:t> </a:t>
            </a:r>
            <a:r>
              <a:rPr lang="en-US" dirty="0" err="1" smtClean="0"/>
              <a:t>frequência</a:t>
            </a:r>
            <a:r>
              <a:rPr lang="en-US" dirty="0" smtClean="0"/>
              <a:t> de </a:t>
            </a:r>
            <a:r>
              <a:rPr lang="en-US" dirty="0" err="1" smtClean="0"/>
              <a:t>cada</a:t>
            </a:r>
            <a:r>
              <a:rPr lang="en-US" dirty="0" smtClean="0"/>
              <a:t> par de </a:t>
            </a:r>
            <a:r>
              <a:rPr lang="en-US" dirty="0" err="1" smtClean="0"/>
              <a:t>resíduos</a:t>
            </a:r>
            <a:r>
              <a:rPr lang="en-US" dirty="0" smtClean="0"/>
              <a:t> </a:t>
            </a:r>
            <a:r>
              <a:rPr lang="en-US" dirty="0" err="1" smtClean="0"/>
              <a:t>nos</a:t>
            </a:r>
            <a:r>
              <a:rPr lang="en-US" dirty="0" smtClean="0"/>
              <a:t> </a:t>
            </a:r>
            <a:r>
              <a:rPr lang="en-US" dirty="0" err="1" smtClean="0"/>
              <a:t>alnhamentos</a:t>
            </a:r>
            <a:r>
              <a:rPr lang="en-US" dirty="0" smtClean="0"/>
              <a:t>, </a:t>
            </a:r>
            <a:r>
              <a:rPr lang="en-US" dirty="0" err="1" smtClean="0"/>
              <a:t>estimar</a:t>
            </a:r>
            <a:r>
              <a:rPr lang="en-US" dirty="0" smtClean="0"/>
              <a:t>: </a:t>
            </a:r>
          </a:p>
          <a:p>
            <a:pPr lvl="2"/>
            <a:r>
              <a:rPr lang="en-US" dirty="0" err="1" smtClean="0"/>
              <a:t>p(x,y</a:t>
            </a:r>
            <a:r>
              <a:rPr lang="en-US" dirty="0" smtClean="0"/>
              <a:t>) ~ </a:t>
            </a:r>
            <a:r>
              <a:rPr lang="en-US" dirty="0" err="1" smtClean="0"/>
              <a:t>probabilidade</a:t>
            </a:r>
            <a:r>
              <a:rPr lang="en-US" dirty="0" smtClean="0"/>
              <a:t> de </a:t>
            </a:r>
            <a:r>
              <a:rPr lang="en-US" dirty="0" err="1" smtClean="0"/>
              <a:t>dois</a:t>
            </a:r>
            <a:r>
              <a:rPr lang="en-US" dirty="0" smtClean="0"/>
              <a:t> </a:t>
            </a:r>
            <a:r>
              <a:rPr lang="en-US" dirty="0" err="1" smtClean="0"/>
              <a:t>resíduos</a:t>
            </a:r>
            <a:r>
              <a:rPr lang="en-US" dirty="0" smtClean="0"/>
              <a:t> </a:t>
            </a:r>
            <a:r>
              <a:rPr lang="en-US" dirty="0" err="1" smtClean="0"/>
              <a:t>serem</a:t>
            </a:r>
            <a:r>
              <a:rPr lang="en-US" dirty="0" smtClean="0"/>
              <a:t> </a:t>
            </a:r>
            <a:r>
              <a:rPr lang="en-US" dirty="0" err="1" smtClean="0"/>
              <a:t>homólogos</a:t>
            </a:r>
            <a:endParaRPr lang="en-US" dirty="0" smtClean="0"/>
          </a:p>
          <a:p>
            <a:pPr lvl="2"/>
            <a:r>
              <a:rPr lang="en-US" dirty="0" err="1" smtClean="0"/>
              <a:t>P(x</a:t>
            </a:r>
            <a:r>
              <a:rPr lang="en-US" dirty="0" smtClean="0"/>
              <a:t>,_) ~ </a:t>
            </a:r>
            <a:r>
              <a:rPr lang="en-US" dirty="0" err="1" smtClean="0"/>
              <a:t>probabilidade</a:t>
            </a:r>
            <a:r>
              <a:rPr lang="en-US" dirty="0" smtClean="0"/>
              <a:t> de um </a:t>
            </a:r>
            <a:r>
              <a:rPr lang="en-US" dirty="0" err="1" smtClean="0"/>
              <a:t>resíduo</a:t>
            </a:r>
            <a:r>
              <a:rPr lang="en-US" dirty="0" smtClean="0"/>
              <a:t> </a:t>
            </a:r>
            <a:r>
              <a:rPr lang="en-US" dirty="0" err="1" smtClean="0"/>
              <a:t>participar</a:t>
            </a:r>
            <a:r>
              <a:rPr lang="en-US" dirty="0" smtClean="0"/>
              <a:t> de um </a:t>
            </a:r>
            <a:r>
              <a:rPr lang="en-US" dirty="0" err="1" smtClean="0"/>
              <a:t>indel</a:t>
            </a:r>
            <a:endParaRPr lang="en-US" dirty="0" smtClean="0"/>
          </a:p>
          <a:p>
            <a:pPr lvl="1"/>
            <a:r>
              <a:rPr lang="en-US" dirty="0" err="1" smtClean="0"/>
              <a:t>Utilizando</a:t>
            </a:r>
            <a:r>
              <a:rPr lang="en-US" dirty="0" smtClean="0"/>
              <a:t> as </a:t>
            </a:r>
            <a:r>
              <a:rPr lang="en-US" dirty="0" err="1" smtClean="0"/>
              <a:t>probabilidades</a:t>
            </a:r>
            <a:r>
              <a:rPr lang="en-US" dirty="0" smtClean="0"/>
              <a:t> </a:t>
            </a:r>
            <a:r>
              <a:rPr lang="en-US" dirty="0" err="1" smtClean="0"/>
              <a:t>acima</a:t>
            </a:r>
            <a:r>
              <a:rPr lang="en-US" dirty="0" smtClean="0"/>
              <a:t> </a:t>
            </a:r>
            <a:r>
              <a:rPr lang="en-US" dirty="0" err="1" smtClean="0"/>
              <a:t>podemos</a:t>
            </a:r>
            <a:r>
              <a:rPr lang="en-US" dirty="0" smtClean="0"/>
              <a:t> </a:t>
            </a:r>
            <a:r>
              <a:rPr lang="en-US" dirty="0" err="1" smtClean="0"/>
              <a:t>computar</a:t>
            </a:r>
            <a:r>
              <a:rPr lang="en-US" dirty="0" smtClean="0"/>
              <a:t> a </a:t>
            </a:r>
            <a:r>
              <a:rPr lang="en-US" dirty="0" err="1" smtClean="0"/>
              <a:t>probabilidade</a:t>
            </a:r>
            <a:r>
              <a:rPr lang="en-US" dirty="0" smtClean="0"/>
              <a:t> de um </a:t>
            </a:r>
            <a:r>
              <a:rPr lang="en-US" dirty="0" err="1" smtClean="0"/>
              <a:t>alinhamento</a:t>
            </a:r>
            <a:r>
              <a:rPr lang="en-US" dirty="0" smtClean="0"/>
              <a:t> </a:t>
            </a:r>
            <a:r>
              <a:rPr lang="en-US" dirty="0" err="1" smtClean="0"/>
              <a:t>multiplicando</a:t>
            </a:r>
            <a:r>
              <a:rPr lang="en-US" dirty="0" smtClean="0"/>
              <a:t> as </a:t>
            </a:r>
            <a:r>
              <a:rPr lang="en-US" dirty="0" err="1" smtClean="0"/>
              <a:t>probabilidades</a:t>
            </a:r>
            <a:r>
              <a:rPr lang="en-US" dirty="0" smtClean="0"/>
              <a:t> de </a:t>
            </a:r>
            <a:r>
              <a:rPr lang="en-US" dirty="0" err="1" smtClean="0"/>
              <a:t>cada</a:t>
            </a:r>
            <a:r>
              <a:rPr lang="en-US" dirty="0" smtClean="0"/>
              <a:t> </a:t>
            </a:r>
            <a:r>
              <a:rPr lang="en-US" dirty="0" err="1" smtClean="0"/>
              <a:t>posição</a:t>
            </a:r>
            <a:r>
              <a:rPr lang="en-US" dirty="0" smtClean="0"/>
              <a:t> do </a:t>
            </a:r>
            <a:r>
              <a:rPr lang="en-US" dirty="0" err="1" smtClean="0"/>
              <a:t>alinamento</a:t>
            </a:r>
            <a:endParaRPr lang="en-US" dirty="0" smtClean="0"/>
          </a:p>
          <a:p>
            <a:endParaRPr lang="en-US" dirty="0"/>
          </a:p>
        </p:txBody>
      </p:sp>
      <p:graphicFrame>
        <p:nvGraphicFramePr>
          <p:cNvPr id="270338" name="Object 2"/>
          <p:cNvGraphicFramePr>
            <a:graphicFrameLocks noChangeAspect="1"/>
          </p:cNvGraphicFramePr>
          <p:nvPr/>
        </p:nvGraphicFramePr>
        <p:xfrm>
          <a:off x="2389188" y="5668963"/>
          <a:ext cx="4084637" cy="617537"/>
        </p:xfrm>
        <a:graphic>
          <a:graphicData uri="http://schemas.openxmlformats.org/presentationml/2006/ole">
            <p:oleObj spid="_x0000_s478210" name="Equation" r:id="rId3" imgW="1765300" imgH="266700" progId="Equation.3">
              <p:embed/>
            </p:oleObj>
          </a:graphicData>
        </a:graphic>
      </p:graphicFrame>
      <p:sp>
        <p:nvSpPr>
          <p:cNvPr id="5" name="Date Placeholder 4"/>
          <p:cNvSpPr>
            <a:spLocks noGrp="1"/>
          </p:cNvSpPr>
          <p:nvPr>
            <p:ph type="dt" sz="half" idx="10"/>
          </p:nvPr>
        </p:nvSpPr>
        <p:spPr/>
        <p:txBody>
          <a:bodyPr/>
          <a:lstStyle/>
          <a:p>
            <a:fld id="{7A10654A-C3B6-6542-9D7D-F6A24969A63E}"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106</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69" y="476229"/>
            <a:ext cx="7824788" cy="1323041"/>
          </a:xfrm>
        </p:spPr>
        <p:txBody>
          <a:bodyPr/>
          <a:lstStyle/>
          <a:p>
            <a:r>
              <a:rPr lang="en-US" dirty="0" err="1" smtClean="0"/>
              <a:t>Métodos</a:t>
            </a:r>
            <a:r>
              <a:rPr lang="en-US" dirty="0" smtClean="0"/>
              <a:t> de scoring: um </a:t>
            </a:r>
            <a:r>
              <a:rPr lang="en-US" dirty="0" err="1" smtClean="0"/>
              <a:t>pouco</a:t>
            </a:r>
            <a:r>
              <a:rPr lang="en-US" dirty="0" smtClean="0"/>
              <a:t> de </a:t>
            </a:r>
            <a:r>
              <a:rPr lang="en-US" dirty="0" err="1" smtClean="0"/>
              <a:t>probabilidade</a:t>
            </a:r>
            <a:endParaRPr lang="en-US" dirty="0"/>
          </a:p>
        </p:txBody>
      </p:sp>
      <p:sp>
        <p:nvSpPr>
          <p:cNvPr id="3" name="Content Placeholder 2"/>
          <p:cNvSpPr>
            <a:spLocks noGrp="1"/>
          </p:cNvSpPr>
          <p:nvPr>
            <p:ph idx="1"/>
          </p:nvPr>
        </p:nvSpPr>
        <p:spPr>
          <a:xfrm>
            <a:off x="658813" y="2014672"/>
            <a:ext cx="7824787" cy="3968268"/>
          </a:xfrm>
        </p:spPr>
        <p:txBody>
          <a:bodyPr>
            <a:noAutofit/>
          </a:bodyPr>
          <a:lstStyle/>
          <a:p>
            <a:r>
              <a:rPr lang="en-US" sz="1800" dirty="0" smtClean="0"/>
              <a:t>PROBLEMA1:</a:t>
            </a:r>
          </a:p>
          <a:p>
            <a:pPr lvl="1"/>
            <a:r>
              <a:rPr lang="en-US" sz="1600" dirty="0" smtClean="0"/>
              <a:t>Como </a:t>
            </a:r>
            <a:r>
              <a:rPr lang="en-US" sz="1600" dirty="0" err="1" smtClean="0"/>
              <a:t>estabelecer</a:t>
            </a:r>
            <a:r>
              <a:rPr lang="en-US" sz="1600" dirty="0" smtClean="0"/>
              <a:t> thresholds de </a:t>
            </a:r>
            <a:r>
              <a:rPr lang="en-US" sz="1600" dirty="0" err="1" smtClean="0"/>
              <a:t>significancia</a:t>
            </a:r>
            <a:r>
              <a:rPr lang="en-US" sz="1600" dirty="0" smtClean="0"/>
              <a:t>?</a:t>
            </a:r>
          </a:p>
          <a:p>
            <a:pPr lvl="2"/>
            <a:r>
              <a:rPr lang="en-US" sz="1600" dirty="0" err="1" smtClean="0"/>
              <a:t>Quanto</a:t>
            </a:r>
            <a:r>
              <a:rPr lang="en-US" sz="1600" dirty="0" smtClean="0"/>
              <a:t> </a:t>
            </a:r>
            <a:r>
              <a:rPr lang="en-US" sz="1600" dirty="0" err="1" smtClean="0"/>
              <a:t>maior</a:t>
            </a:r>
            <a:r>
              <a:rPr lang="en-US" sz="1600" dirty="0" smtClean="0"/>
              <a:t> </a:t>
            </a:r>
            <a:r>
              <a:rPr lang="en-US" sz="1600" dirty="0" err="1" smtClean="0"/>
              <a:t>o</a:t>
            </a:r>
            <a:r>
              <a:rPr lang="en-US" sz="1600" dirty="0" smtClean="0"/>
              <a:t> </a:t>
            </a:r>
            <a:r>
              <a:rPr lang="en-US" sz="1600" dirty="0" err="1" smtClean="0"/>
              <a:t>alinhamento</a:t>
            </a:r>
            <a:r>
              <a:rPr lang="en-US" sz="1600" dirty="0" smtClean="0"/>
              <a:t> </a:t>
            </a:r>
            <a:r>
              <a:rPr lang="en-US" sz="1600" dirty="0" err="1" smtClean="0"/>
              <a:t>menor</a:t>
            </a:r>
            <a:r>
              <a:rPr lang="en-US" sz="1600" dirty="0" smtClean="0"/>
              <a:t> </a:t>
            </a:r>
            <a:r>
              <a:rPr lang="en-US" sz="1600" dirty="0" err="1" smtClean="0"/>
              <a:t>sua</a:t>
            </a:r>
            <a:r>
              <a:rPr lang="en-US" sz="1600" dirty="0" smtClean="0"/>
              <a:t> </a:t>
            </a:r>
            <a:r>
              <a:rPr lang="en-US" sz="1600" dirty="0" err="1" smtClean="0"/>
              <a:t>probabilidade</a:t>
            </a:r>
            <a:r>
              <a:rPr lang="en-US" sz="1600" dirty="0" smtClean="0"/>
              <a:t> (</a:t>
            </a:r>
            <a:r>
              <a:rPr lang="en-US" sz="1600" dirty="0" err="1" smtClean="0"/>
              <a:t>produto</a:t>
            </a:r>
            <a:r>
              <a:rPr lang="en-US" sz="1600" dirty="0" smtClean="0"/>
              <a:t> de </a:t>
            </a:r>
            <a:r>
              <a:rPr lang="en-US" sz="1600" dirty="0" err="1" smtClean="0"/>
              <a:t>números</a:t>
            </a:r>
            <a:r>
              <a:rPr lang="en-US" sz="1600" dirty="0" smtClean="0"/>
              <a:t> </a:t>
            </a:r>
            <a:r>
              <a:rPr lang="en-US" sz="1600" dirty="0" err="1" smtClean="0"/>
              <a:t>menores</a:t>
            </a:r>
            <a:r>
              <a:rPr lang="en-US" sz="1600" dirty="0" smtClean="0"/>
              <a:t> </a:t>
            </a:r>
            <a:r>
              <a:rPr lang="en-US" sz="1600" dirty="0" err="1" smtClean="0"/>
              <a:t>que</a:t>
            </a:r>
            <a:r>
              <a:rPr lang="en-US" sz="1600" dirty="0" smtClean="0"/>
              <a:t> 1)</a:t>
            </a:r>
          </a:p>
          <a:p>
            <a:r>
              <a:rPr lang="en-US" sz="1800" dirty="0" smtClean="0"/>
              <a:t>SOLUÇÃO 1:</a:t>
            </a:r>
          </a:p>
          <a:p>
            <a:pPr lvl="1"/>
            <a:r>
              <a:rPr lang="en-US" sz="1600" dirty="0" err="1" smtClean="0"/>
              <a:t>Comparar</a:t>
            </a:r>
            <a:r>
              <a:rPr lang="en-US" sz="1600" dirty="0" smtClean="0"/>
              <a:t> </a:t>
            </a:r>
            <a:r>
              <a:rPr lang="en-US" sz="1600" dirty="0" err="1" smtClean="0"/>
              <a:t>o</a:t>
            </a:r>
            <a:r>
              <a:rPr lang="en-US" sz="1600" dirty="0" smtClean="0"/>
              <a:t> valor do </a:t>
            </a:r>
            <a:r>
              <a:rPr lang="en-US" sz="1600" dirty="0" err="1" smtClean="0"/>
              <a:t>alinhamento</a:t>
            </a:r>
            <a:r>
              <a:rPr lang="en-US" sz="1600" dirty="0" smtClean="0"/>
              <a:t> com </a:t>
            </a:r>
            <a:r>
              <a:rPr lang="en-US" sz="1600" dirty="0" err="1" smtClean="0"/>
              <a:t>o</a:t>
            </a:r>
            <a:r>
              <a:rPr lang="en-US" sz="1600" dirty="0" smtClean="0"/>
              <a:t> valor </a:t>
            </a:r>
            <a:r>
              <a:rPr lang="en-US" sz="1600" dirty="0" err="1" smtClean="0"/>
              <a:t>deste</a:t>
            </a:r>
            <a:r>
              <a:rPr lang="en-US" sz="1600" dirty="0" smtClean="0"/>
              <a:t> </a:t>
            </a:r>
            <a:r>
              <a:rPr lang="en-US" sz="1600" dirty="0" err="1" smtClean="0"/>
              <a:t>alinhamento</a:t>
            </a:r>
            <a:r>
              <a:rPr lang="en-US" sz="1600" dirty="0" smtClean="0"/>
              <a:t> </a:t>
            </a:r>
            <a:r>
              <a:rPr lang="en-US" sz="1600" dirty="0" err="1" smtClean="0"/>
              <a:t>supondo</a:t>
            </a:r>
            <a:r>
              <a:rPr lang="en-US" sz="1600" dirty="0" smtClean="0"/>
              <a:t> </a:t>
            </a:r>
            <a:r>
              <a:rPr lang="en-US" sz="1600" dirty="0" err="1" smtClean="0"/>
              <a:t>que</a:t>
            </a:r>
            <a:r>
              <a:rPr lang="en-US" sz="1600" dirty="0" smtClean="0"/>
              <a:t> </a:t>
            </a:r>
            <a:r>
              <a:rPr lang="en-US" sz="1600" dirty="0" err="1" smtClean="0"/>
              <a:t>pareamentos</a:t>
            </a:r>
            <a:r>
              <a:rPr lang="en-US" sz="1600" dirty="0" smtClean="0"/>
              <a:t> </a:t>
            </a:r>
            <a:r>
              <a:rPr lang="en-US" sz="1600" dirty="0" err="1" smtClean="0"/>
              <a:t>foram</a:t>
            </a:r>
            <a:r>
              <a:rPr lang="en-US" sz="1600" dirty="0" smtClean="0"/>
              <a:t> </a:t>
            </a:r>
            <a:r>
              <a:rPr lang="en-US" sz="1600" dirty="0" err="1" smtClean="0"/>
              <a:t>ao</a:t>
            </a:r>
            <a:r>
              <a:rPr lang="en-US" sz="1600" dirty="0" smtClean="0"/>
              <a:t> </a:t>
            </a:r>
            <a:r>
              <a:rPr lang="en-US" sz="1600" dirty="0" err="1" smtClean="0"/>
              <a:t>acaso</a:t>
            </a:r>
            <a:r>
              <a:rPr lang="en-US" sz="1600" dirty="0" smtClean="0"/>
              <a:t>. </a:t>
            </a:r>
          </a:p>
          <a:p>
            <a:pPr lvl="1"/>
            <a:endParaRPr lang="en-US" sz="1600" dirty="0" smtClean="0"/>
          </a:p>
          <a:p>
            <a:pPr lvl="1"/>
            <a:endParaRPr lang="en-US" sz="1600" dirty="0" smtClean="0"/>
          </a:p>
          <a:p>
            <a:pPr lvl="1"/>
            <a:r>
              <a:rPr lang="en-US" sz="1600" dirty="0" smtClean="0"/>
              <a:t>Agora </a:t>
            </a:r>
            <a:r>
              <a:rPr lang="en-US" sz="1600" dirty="0" err="1" smtClean="0"/>
              <a:t>calcularmos</a:t>
            </a:r>
            <a:r>
              <a:rPr lang="en-US" sz="1600" dirty="0" smtClean="0"/>
              <a:t> a </a:t>
            </a:r>
            <a:r>
              <a:rPr lang="en-US" sz="1600" dirty="0" err="1" smtClean="0"/>
              <a:t>razão</a:t>
            </a:r>
            <a:endParaRPr lang="en-US" sz="1600" dirty="0" smtClean="0"/>
          </a:p>
          <a:p>
            <a:pPr lvl="1"/>
            <a:endParaRPr lang="en-US" sz="1600" dirty="0" smtClean="0"/>
          </a:p>
          <a:p>
            <a:pPr lvl="1"/>
            <a:endParaRPr lang="en-US" sz="1600" dirty="0" smtClean="0"/>
          </a:p>
          <a:p>
            <a:pPr lvl="1"/>
            <a:endParaRPr lang="en-US" sz="1600" dirty="0" smtClean="0"/>
          </a:p>
          <a:p>
            <a:pPr lvl="1"/>
            <a:r>
              <a:rPr lang="en-US" sz="1600" dirty="0" err="1" smtClean="0"/>
              <a:t>Queremos</a:t>
            </a:r>
            <a:r>
              <a:rPr lang="en-US" sz="1600" dirty="0" smtClean="0"/>
              <a:t> </a:t>
            </a:r>
            <a:r>
              <a:rPr lang="en-US" sz="1600" dirty="0" err="1" smtClean="0"/>
              <a:t>escores</a:t>
            </a:r>
            <a:r>
              <a:rPr lang="en-US" sz="1600" dirty="0" smtClean="0"/>
              <a:t> </a:t>
            </a:r>
            <a:r>
              <a:rPr lang="en-US" sz="1600" dirty="0" err="1" smtClean="0"/>
              <a:t>maiores</a:t>
            </a:r>
            <a:r>
              <a:rPr lang="en-US" sz="1600" dirty="0" smtClean="0"/>
              <a:t> </a:t>
            </a:r>
            <a:r>
              <a:rPr lang="en-US" sz="1600" dirty="0" err="1" smtClean="0"/>
              <a:t>que</a:t>
            </a:r>
            <a:r>
              <a:rPr lang="en-US" sz="1600" dirty="0" smtClean="0"/>
              <a:t> 1 (</a:t>
            </a:r>
            <a:r>
              <a:rPr lang="en-US" sz="1600" dirty="0" err="1" smtClean="0"/>
              <a:t>P(alinhamento</a:t>
            </a:r>
            <a:r>
              <a:rPr lang="en-US" sz="1600" dirty="0" smtClean="0"/>
              <a:t>) &gt; </a:t>
            </a:r>
            <a:r>
              <a:rPr lang="en-US" sz="1600" dirty="0" err="1" smtClean="0"/>
              <a:t>P(alinhamento</a:t>
            </a:r>
            <a:r>
              <a:rPr lang="en-US" sz="1600" dirty="0" smtClean="0"/>
              <a:t> </a:t>
            </a:r>
            <a:r>
              <a:rPr lang="en-US" sz="1600" dirty="0" err="1" smtClean="0"/>
              <a:t>por</a:t>
            </a:r>
            <a:r>
              <a:rPr lang="en-US" sz="1600" dirty="0" smtClean="0"/>
              <a:t> </a:t>
            </a:r>
            <a:r>
              <a:rPr lang="en-US" sz="1600" dirty="0" err="1" smtClean="0"/>
              <a:t>acaso</a:t>
            </a:r>
            <a:r>
              <a:rPr lang="en-US" sz="1600" dirty="0" smtClean="0"/>
              <a:t>)</a:t>
            </a:r>
          </a:p>
          <a:p>
            <a:pPr lvl="1"/>
            <a:endParaRPr lang="en-US" sz="1600" dirty="0" smtClean="0"/>
          </a:p>
          <a:p>
            <a:pPr lvl="1"/>
            <a:endParaRPr lang="en-US" sz="1600" dirty="0" smtClean="0"/>
          </a:p>
        </p:txBody>
      </p:sp>
      <p:graphicFrame>
        <p:nvGraphicFramePr>
          <p:cNvPr id="272386" name="Object 2"/>
          <p:cNvGraphicFramePr>
            <a:graphicFrameLocks noChangeAspect="1"/>
          </p:cNvGraphicFramePr>
          <p:nvPr/>
        </p:nvGraphicFramePr>
        <p:xfrm>
          <a:off x="1587500" y="4363531"/>
          <a:ext cx="4160771" cy="540648"/>
        </p:xfrm>
        <a:graphic>
          <a:graphicData uri="http://schemas.openxmlformats.org/presentationml/2006/ole">
            <p:oleObj spid="_x0000_s479234" name="Equation" r:id="rId3" imgW="2540000" imgH="330200" progId="Equation.3">
              <p:embed/>
            </p:oleObj>
          </a:graphicData>
        </a:graphic>
      </p:graphicFrame>
      <p:graphicFrame>
        <p:nvGraphicFramePr>
          <p:cNvPr id="272388" name="Object 4"/>
          <p:cNvGraphicFramePr>
            <a:graphicFrameLocks noChangeAspect="1"/>
          </p:cNvGraphicFramePr>
          <p:nvPr/>
        </p:nvGraphicFramePr>
        <p:xfrm>
          <a:off x="1436519" y="5287596"/>
          <a:ext cx="6192828" cy="909840"/>
        </p:xfrm>
        <a:graphic>
          <a:graphicData uri="http://schemas.openxmlformats.org/presentationml/2006/ole">
            <p:oleObj spid="_x0000_s479235" name="Equation" r:id="rId4" imgW="3975100" imgH="584200" progId="Equation.3">
              <p:embed/>
            </p:oleObj>
          </a:graphicData>
        </a:graphic>
      </p:graphicFrame>
      <p:sp>
        <p:nvSpPr>
          <p:cNvPr id="6" name="Date Placeholder 5"/>
          <p:cNvSpPr>
            <a:spLocks noGrp="1"/>
          </p:cNvSpPr>
          <p:nvPr>
            <p:ph type="dt" sz="half" idx="10"/>
          </p:nvPr>
        </p:nvSpPr>
        <p:spPr/>
        <p:txBody>
          <a:bodyPr/>
          <a:lstStyle/>
          <a:p>
            <a:fld id="{84DAD77A-7266-9141-BD06-C6A3434611C7}"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107</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69" y="456881"/>
            <a:ext cx="7824788" cy="1323041"/>
          </a:xfrm>
        </p:spPr>
        <p:txBody>
          <a:bodyPr/>
          <a:lstStyle/>
          <a:p>
            <a:r>
              <a:rPr lang="en-US" dirty="0" err="1" smtClean="0"/>
              <a:t>Métodos</a:t>
            </a:r>
            <a:r>
              <a:rPr lang="en-US" dirty="0" smtClean="0"/>
              <a:t> de scoring: um </a:t>
            </a:r>
            <a:r>
              <a:rPr lang="en-US" dirty="0" err="1" smtClean="0"/>
              <a:t>pouco</a:t>
            </a:r>
            <a:r>
              <a:rPr lang="en-US" dirty="0" smtClean="0"/>
              <a:t> de </a:t>
            </a:r>
            <a:r>
              <a:rPr lang="en-US" dirty="0" err="1" smtClean="0"/>
              <a:t>probabilidade</a:t>
            </a:r>
            <a:endParaRPr lang="en-US" dirty="0"/>
          </a:p>
        </p:txBody>
      </p:sp>
      <p:sp>
        <p:nvSpPr>
          <p:cNvPr id="3" name="Content Placeholder 2"/>
          <p:cNvSpPr>
            <a:spLocks noGrp="1"/>
          </p:cNvSpPr>
          <p:nvPr>
            <p:ph idx="1"/>
          </p:nvPr>
        </p:nvSpPr>
        <p:spPr>
          <a:xfrm>
            <a:off x="658813" y="2014672"/>
            <a:ext cx="7824787" cy="3968268"/>
          </a:xfrm>
        </p:spPr>
        <p:txBody>
          <a:bodyPr>
            <a:noAutofit/>
          </a:bodyPr>
          <a:lstStyle/>
          <a:p>
            <a:r>
              <a:rPr lang="en-US" sz="1800" dirty="0" smtClean="0"/>
              <a:t>PROBLEMA 2</a:t>
            </a:r>
          </a:p>
          <a:p>
            <a:pPr lvl="1"/>
            <a:r>
              <a:rPr lang="en-US" sz="1600" dirty="0" err="1" smtClean="0"/>
              <a:t>Precisão</a:t>
            </a:r>
            <a:r>
              <a:rPr lang="en-US" sz="1600" dirty="0" smtClean="0"/>
              <a:t> </a:t>
            </a:r>
            <a:r>
              <a:rPr lang="en-US" sz="1600" dirty="0" err="1" smtClean="0"/>
              <a:t>finita</a:t>
            </a:r>
            <a:r>
              <a:rPr lang="en-US" sz="1600" dirty="0" smtClean="0"/>
              <a:t> dos </a:t>
            </a:r>
            <a:r>
              <a:rPr lang="en-US" sz="1600" dirty="0" err="1" smtClean="0"/>
              <a:t>computadores</a:t>
            </a:r>
            <a:endParaRPr lang="en-US" sz="1600" dirty="0" smtClean="0"/>
          </a:p>
          <a:p>
            <a:pPr lvl="2"/>
            <a:r>
              <a:rPr lang="en-US" sz="1600" dirty="0" err="1" smtClean="0"/>
              <a:t>Computadores</a:t>
            </a:r>
            <a:r>
              <a:rPr lang="en-US" sz="1600" dirty="0" smtClean="0"/>
              <a:t> </a:t>
            </a:r>
            <a:r>
              <a:rPr lang="en-US" sz="1600" dirty="0" err="1" smtClean="0"/>
              <a:t>registram</a:t>
            </a:r>
            <a:r>
              <a:rPr lang="en-US" sz="1600" dirty="0" smtClean="0"/>
              <a:t> </a:t>
            </a:r>
            <a:r>
              <a:rPr lang="en-US" sz="1600" dirty="0" err="1" smtClean="0"/>
              <a:t>números</a:t>
            </a:r>
            <a:r>
              <a:rPr lang="en-US" sz="1600" dirty="0" smtClean="0"/>
              <a:t> </a:t>
            </a:r>
            <a:r>
              <a:rPr lang="en-US" sz="1600" dirty="0" err="1" smtClean="0"/>
              <a:t>reais</a:t>
            </a:r>
            <a:r>
              <a:rPr lang="en-US" sz="1600" dirty="0" smtClean="0"/>
              <a:t> com </a:t>
            </a:r>
            <a:r>
              <a:rPr lang="en-US" sz="1600" dirty="0" err="1" smtClean="0"/>
              <a:t>notação</a:t>
            </a:r>
            <a:r>
              <a:rPr lang="en-US" sz="1600" dirty="0" smtClean="0"/>
              <a:t> </a:t>
            </a:r>
            <a:r>
              <a:rPr lang="en-US" sz="1600" dirty="0" err="1" smtClean="0"/>
              <a:t>científica</a:t>
            </a:r>
            <a:r>
              <a:rPr lang="en-US" sz="1600" dirty="0" smtClean="0"/>
              <a:t> (</a:t>
            </a:r>
            <a:r>
              <a:rPr lang="en-US" sz="1600" dirty="0" err="1" smtClean="0"/>
              <a:t>expoente+mantisa</a:t>
            </a:r>
            <a:r>
              <a:rPr lang="en-US" sz="1600" dirty="0" smtClean="0"/>
              <a:t>), </a:t>
            </a:r>
            <a:r>
              <a:rPr lang="en-US" sz="1600" dirty="0" err="1" smtClean="0"/>
              <a:t>sendo</a:t>
            </a:r>
            <a:r>
              <a:rPr lang="en-US" sz="1600" dirty="0" smtClean="0"/>
              <a:t> </a:t>
            </a:r>
            <a:r>
              <a:rPr lang="en-US" sz="1600" dirty="0" err="1" smtClean="0"/>
              <a:t>que</a:t>
            </a:r>
            <a:r>
              <a:rPr lang="en-US" sz="1600" dirty="0" smtClean="0"/>
              <a:t> ambos tem </a:t>
            </a:r>
            <a:r>
              <a:rPr lang="en-US" sz="1600" dirty="0" err="1" smtClean="0"/>
              <a:t>número</a:t>
            </a:r>
            <a:r>
              <a:rPr lang="en-US" sz="1600" dirty="0" smtClean="0"/>
              <a:t> </a:t>
            </a:r>
            <a:r>
              <a:rPr lang="en-US" sz="1600" dirty="0" err="1" smtClean="0"/>
              <a:t>finito</a:t>
            </a:r>
            <a:r>
              <a:rPr lang="en-US" sz="1600" dirty="0" smtClean="0"/>
              <a:t> de </a:t>
            </a:r>
            <a:r>
              <a:rPr lang="en-US" sz="1600" dirty="0" err="1" smtClean="0"/>
              <a:t>dígitos</a:t>
            </a:r>
            <a:endParaRPr lang="en-US" sz="1600" dirty="0" smtClean="0"/>
          </a:p>
          <a:p>
            <a:pPr lvl="2"/>
            <a:r>
              <a:rPr lang="en-US" sz="1600" dirty="0" err="1" smtClean="0"/>
              <a:t>Alinhamentos</a:t>
            </a:r>
            <a:r>
              <a:rPr lang="en-US" sz="1600" dirty="0" smtClean="0"/>
              <a:t> </a:t>
            </a:r>
            <a:r>
              <a:rPr lang="en-US" sz="1600" dirty="0" err="1" smtClean="0"/>
              <a:t>grandes</a:t>
            </a:r>
            <a:r>
              <a:rPr lang="en-US" sz="1600" dirty="0" smtClean="0"/>
              <a:t> </a:t>
            </a:r>
            <a:r>
              <a:rPr lang="en-US" sz="1600" dirty="0" err="1" smtClean="0"/>
              <a:t>teriam</a:t>
            </a:r>
            <a:r>
              <a:rPr lang="en-US" sz="1600" dirty="0" smtClean="0"/>
              <a:t> </a:t>
            </a:r>
            <a:r>
              <a:rPr lang="en-US" sz="1600" dirty="0" err="1" smtClean="0"/>
              <a:t>probabilidade</a:t>
            </a:r>
            <a:r>
              <a:rPr lang="en-US" sz="1600" dirty="0" smtClean="0"/>
              <a:t> Zero</a:t>
            </a:r>
          </a:p>
          <a:p>
            <a:pPr lvl="1"/>
            <a:endParaRPr lang="en-US" sz="1600" dirty="0" smtClean="0"/>
          </a:p>
          <a:p>
            <a:pPr lvl="1"/>
            <a:endParaRPr lang="en-US" sz="1600" dirty="0" smtClean="0"/>
          </a:p>
        </p:txBody>
      </p:sp>
      <p:sp>
        <p:nvSpPr>
          <p:cNvPr id="4" name="Date Placeholder 3"/>
          <p:cNvSpPr>
            <a:spLocks noGrp="1"/>
          </p:cNvSpPr>
          <p:nvPr>
            <p:ph type="dt" sz="half" idx="10"/>
          </p:nvPr>
        </p:nvSpPr>
        <p:spPr/>
        <p:txBody>
          <a:bodyPr/>
          <a:lstStyle/>
          <a:p>
            <a:fld id="{31439FD5-9162-3042-96FE-B10FAF745993}"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108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34969" y="481303"/>
            <a:ext cx="7824788" cy="1323041"/>
          </a:xfrm>
        </p:spPr>
        <p:txBody>
          <a:bodyPr/>
          <a:lstStyle/>
          <a:p>
            <a:r>
              <a:rPr lang="en-US" dirty="0" err="1" smtClean="0"/>
              <a:t>Métodos</a:t>
            </a:r>
            <a:r>
              <a:rPr lang="en-US" dirty="0" smtClean="0"/>
              <a:t> de scoring: um </a:t>
            </a:r>
            <a:r>
              <a:rPr lang="en-US" dirty="0" err="1" smtClean="0"/>
              <a:t>pouco</a:t>
            </a:r>
            <a:r>
              <a:rPr lang="en-US" dirty="0" smtClean="0"/>
              <a:t> de </a:t>
            </a:r>
            <a:r>
              <a:rPr lang="en-US" dirty="0" err="1" smtClean="0"/>
              <a:t>probabilidade</a:t>
            </a:r>
            <a:endParaRPr lang="en-US" dirty="0"/>
          </a:p>
        </p:txBody>
      </p:sp>
      <p:sp>
        <p:nvSpPr>
          <p:cNvPr id="3" name="Content Placeholder 2"/>
          <p:cNvSpPr>
            <a:spLocks noGrp="1"/>
          </p:cNvSpPr>
          <p:nvPr>
            <p:ph idx="1"/>
          </p:nvPr>
        </p:nvSpPr>
        <p:spPr>
          <a:xfrm>
            <a:off x="658813" y="2014672"/>
            <a:ext cx="7824787" cy="3968268"/>
          </a:xfrm>
        </p:spPr>
        <p:txBody>
          <a:bodyPr>
            <a:noAutofit/>
          </a:bodyPr>
          <a:lstStyle/>
          <a:p>
            <a:r>
              <a:rPr lang="en-US" sz="1800" dirty="0" smtClean="0"/>
              <a:t>SOLUÇÃO 2:</a:t>
            </a:r>
          </a:p>
          <a:p>
            <a:pPr lvl="1"/>
            <a:r>
              <a:rPr lang="en-US" sz="1600" dirty="0" err="1" smtClean="0"/>
              <a:t>Mudança</a:t>
            </a:r>
            <a:r>
              <a:rPr lang="en-US" sz="1600" dirty="0" smtClean="0"/>
              <a:t> </a:t>
            </a:r>
            <a:r>
              <a:rPr lang="en-US" sz="1600" dirty="0" err="1" smtClean="0"/>
              <a:t>na</a:t>
            </a:r>
            <a:r>
              <a:rPr lang="en-US" sz="1600" dirty="0" smtClean="0"/>
              <a:t> </a:t>
            </a:r>
            <a:r>
              <a:rPr lang="en-US" sz="1600" dirty="0" err="1" smtClean="0"/>
              <a:t>escala</a:t>
            </a:r>
            <a:r>
              <a:rPr lang="en-US" sz="1600" dirty="0" smtClean="0"/>
              <a:t> </a:t>
            </a:r>
            <a:r>
              <a:rPr lang="en-US" sz="1600" dirty="0" err="1" smtClean="0">
                <a:sym typeface="Wingdings"/>
              </a:rPr>
              <a:t></a:t>
            </a:r>
            <a:r>
              <a:rPr lang="en-US" sz="1600" dirty="0" smtClean="0">
                <a:sym typeface="Wingdings"/>
              </a:rPr>
              <a:t> </a:t>
            </a:r>
            <a:r>
              <a:rPr lang="en-US" sz="1600" dirty="0" err="1" smtClean="0">
                <a:sym typeface="Wingdings"/>
              </a:rPr>
              <a:t>uso</a:t>
            </a:r>
            <a:r>
              <a:rPr lang="en-US" sz="1600" dirty="0" smtClean="0">
                <a:sym typeface="Wingdings"/>
              </a:rPr>
              <a:t> de </a:t>
            </a:r>
            <a:r>
              <a:rPr lang="en-US" sz="1600" dirty="0" err="1" smtClean="0">
                <a:sym typeface="Wingdings"/>
              </a:rPr>
              <a:t>logaritmos</a:t>
            </a:r>
            <a:r>
              <a:rPr lang="en-US" sz="1600" dirty="0" smtClean="0">
                <a:sym typeface="Wingdings"/>
              </a:rPr>
              <a:t> (base 2)</a:t>
            </a:r>
            <a:r>
              <a:rPr lang="en-US" sz="1600" dirty="0" smtClean="0"/>
              <a:t>. </a:t>
            </a:r>
          </a:p>
          <a:p>
            <a:pPr lvl="1"/>
            <a:r>
              <a:rPr lang="en-US" sz="1600" dirty="0" smtClean="0"/>
              <a:t>Agora </a:t>
            </a:r>
            <a:r>
              <a:rPr lang="en-US" sz="1600" dirty="0" err="1" smtClean="0"/>
              <a:t>calcularmos</a:t>
            </a:r>
            <a:r>
              <a:rPr lang="en-US" sz="1600" dirty="0" smtClean="0"/>
              <a:t> a </a:t>
            </a:r>
            <a:r>
              <a:rPr lang="en-US" sz="1600" dirty="0" err="1" smtClean="0"/>
              <a:t>razão</a:t>
            </a:r>
            <a:r>
              <a:rPr lang="en-US" sz="1600" dirty="0" smtClean="0"/>
              <a:t> (</a:t>
            </a:r>
            <a:r>
              <a:rPr lang="en-US" sz="1600" u="sng" dirty="0" smtClean="0">
                <a:solidFill>
                  <a:srgbClr val="FF0000"/>
                </a:solidFill>
              </a:rPr>
              <a:t>logs-odd score</a:t>
            </a:r>
            <a:r>
              <a:rPr lang="en-US" sz="1600" dirty="0" smtClean="0"/>
              <a:t>)</a:t>
            </a:r>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smtClean="0"/>
          </a:p>
          <a:p>
            <a:pPr lvl="1"/>
            <a:r>
              <a:rPr lang="en-US" sz="1600" dirty="0" err="1" smtClean="0"/>
              <a:t>Queremos</a:t>
            </a:r>
            <a:r>
              <a:rPr lang="en-US" sz="1600" dirty="0" smtClean="0"/>
              <a:t> </a:t>
            </a:r>
            <a:r>
              <a:rPr lang="en-US" sz="1600" dirty="0" err="1" smtClean="0"/>
              <a:t>escores</a:t>
            </a:r>
            <a:r>
              <a:rPr lang="en-US" sz="1600" dirty="0" smtClean="0"/>
              <a:t> </a:t>
            </a:r>
            <a:r>
              <a:rPr lang="en-US" sz="1600" dirty="0" err="1" smtClean="0"/>
              <a:t>maiores</a:t>
            </a:r>
            <a:r>
              <a:rPr lang="en-US" sz="1600" dirty="0" smtClean="0"/>
              <a:t> </a:t>
            </a:r>
            <a:r>
              <a:rPr lang="en-US" sz="1600" dirty="0" err="1" smtClean="0"/>
              <a:t>que</a:t>
            </a:r>
            <a:r>
              <a:rPr lang="en-US" sz="1600" dirty="0" smtClean="0"/>
              <a:t> 0 </a:t>
            </a:r>
          </a:p>
          <a:p>
            <a:pPr lvl="1"/>
            <a:endParaRPr lang="en-US" sz="1600" dirty="0" smtClean="0"/>
          </a:p>
          <a:p>
            <a:pPr lvl="1"/>
            <a:endParaRPr lang="en-US" sz="1600" dirty="0" smtClean="0"/>
          </a:p>
        </p:txBody>
      </p:sp>
      <p:graphicFrame>
        <p:nvGraphicFramePr>
          <p:cNvPr id="272388" name="Object 4"/>
          <p:cNvGraphicFramePr>
            <a:graphicFrameLocks noChangeAspect="1"/>
          </p:cNvGraphicFramePr>
          <p:nvPr/>
        </p:nvGraphicFramePr>
        <p:xfrm>
          <a:off x="773397" y="3255939"/>
          <a:ext cx="7340600" cy="2135187"/>
        </p:xfrm>
        <a:graphic>
          <a:graphicData uri="http://schemas.openxmlformats.org/presentationml/2006/ole">
            <p:oleObj spid="_x0000_s481282" name="Equation" r:id="rId3" imgW="4711700" imgH="1371600" progId="Equation.3">
              <p:embed/>
            </p:oleObj>
          </a:graphicData>
        </a:graphic>
      </p:graphicFrame>
      <p:sp>
        <p:nvSpPr>
          <p:cNvPr id="5" name="Date Placeholder 4"/>
          <p:cNvSpPr>
            <a:spLocks noGrp="1"/>
          </p:cNvSpPr>
          <p:nvPr>
            <p:ph type="dt" sz="half" idx="10"/>
          </p:nvPr>
        </p:nvSpPr>
        <p:spPr/>
        <p:txBody>
          <a:bodyPr/>
          <a:lstStyle/>
          <a:p>
            <a:fld id="{02C651E1-85BD-FB49-91D2-1AA9678CDD00}"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109</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Proteínas: forma vs. função</a:t>
            </a:r>
            <a:endParaRPr lang="pt-BR" dirty="0"/>
          </a:p>
        </p:txBody>
      </p:sp>
      <p:sp>
        <p:nvSpPr>
          <p:cNvPr id="3" name="Content Placeholder 2"/>
          <p:cNvSpPr>
            <a:spLocks noGrp="1"/>
          </p:cNvSpPr>
          <p:nvPr>
            <p:ph idx="1"/>
          </p:nvPr>
        </p:nvSpPr>
        <p:spPr>
          <a:xfrm>
            <a:off x="4108484" y="1992156"/>
            <a:ext cx="4771182" cy="4542892"/>
          </a:xfrm>
        </p:spPr>
        <p:txBody>
          <a:bodyPr>
            <a:noAutofit/>
          </a:bodyPr>
          <a:lstStyle/>
          <a:p>
            <a:r>
              <a:rPr lang="pt-BR" sz="1200" dirty="0" smtClean="0"/>
              <a:t>Após produzidas as proteínas se dobram formando estruturas secundárias, terciárias e quaternárias.</a:t>
            </a:r>
          </a:p>
          <a:p>
            <a:r>
              <a:rPr lang="pt-BR" sz="1200" dirty="0" smtClean="0"/>
              <a:t>Aminoácidos individuais tem propriedades específicas, algumas das quais compartilhadas com outros aminoácidos</a:t>
            </a:r>
          </a:p>
          <a:p>
            <a:r>
              <a:rPr lang="pt-BR" sz="1200" dirty="0" smtClean="0"/>
              <a:t>Funções das proteínas são determinadas por sua conformação espacial e propriedades dos aminoácidos expostos ao meio.</a:t>
            </a:r>
          </a:p>
          <a:p>
            <a:r>
              <a:rPr lang="pt-BR" sz="1200" dirty="0" smtClean="0"/>
              <a:t>Podemos localizar regiões funcionais na proteína original: domínios</a:t>
            </a:r>
          </a:p>
          <a:p>
            <a:r>
              <a:rPr lang="pt-BR" sz="1200" dirty="0" smtClean="0"/>
              <a:t>Proteínas formadas de domínios recorrentes</a:t>
            </a:r>
          </a:p>
          <a:p>
            <a:r>
              <a:rPr lang="pt-BR" sz="1200" dirty="0" smtClean="0"/>
              <a:t>Regiões evolutivamente próximas e/ou que codificam regiões de proteína com função semelhante devem ter sequências semelhantes </a:t>
            </a:r>
          </a:p>
        </p:txBody>
      </p:sp>
      <p:sp>
        <p:nvSpPr>
          <p:cNvPr id="5" name="TextBox 4"/>
          <p:cNvSpPr txBox="1"/>
          <p:nvPr/>
        </p:nvSpPr>
        <p:spPr>
          <a:xfrm>
            <a:off x="384054" y="4190246"/>
            <a:ext cx="3454792" cy="230832"/>
          </a:xfrm>
          <a:prstGeom prst="rect">
            <a:avLst/>
          </a:prstGeom>
          <a:noFill/>
        </p:spPr>
        <p:txBody>
          <a:bodyPr wrap="none" rtlCol="0">
            <a:spAutoFit/>
          </a:bodyPr>
          <a:lstStyle/>
          <a:p>
            <a:r>
              <a:rPr lang="en-US" sz="900" dirty="0" err="1" smtClean="0"/>
              <a:t>Fonte:http://www.pacificu.edu/as/chemistry/research/index.cfm</a:t>
            </a:r>
            <a:endParaRPr lang="en-US" sz="900" dirty="0"/>
          </a:p>
        </p:txBody>
      </p:sp>
      <p:pic>
        <p:nvPicPr>
          <p:cNvPr id="150530" name="Picture 2"/>
          <p:cNvPicPr>
            <a:picLocks noChangeAspect="1" noChangeArrowheads="1"/>
          </p:cNvPicPr>
          <p:nvPr/>
        </p:nvPicPr>
        <p:blipFill>
          <a:blip r:embed="rId2"/>
          <a:srcRect/>
          <a:stretch>
            <a:fillRect/>
          </a:stretch>
        </p:blipFill>
        <p:spPr bwMode="auto">
          <a:xfrm>
            <a:off x="384054" y="1992155"/>
            <a:ext cx="2930056" cy="2198091"/>
          </a:xfrm>
          <a:prstGeom prst="rect">
            <a:avLst/>
          </a:prstGeom>
          <a:noFill/>
          <a:ln w="9525">
            <a:noFill/>
            <a:miter lim="800000"/>
            <a:headEnd/>
            <a:tailEnd/>
          </a:ln>
          <a:effectLst/>
        </p:spPr>
      </p:pic>
      <p:sp>
        <p:nvSpPr>
          <p:cNvPr id="7" name="TextBox 6"/>
          <p:cNvSpPr txBox="1"/>
          <p:nvPr/>
        </p:nvSpPr>
        <p:spPr>
          <a:xfrm>
            <a:off x="384054" y="6304215"/>
            <a:ext cx="3095719" cy="230832"/>
          </a:xfrm>
          <a:prstGeom prst="rect">
            <a:avLst/>
          </a:prstGeom>
          <a:noFill/>
        </p:spPr>
        <p:txBody>
          <a:bodyPr wrap="none" rtlCol="0">
            <a:spAutoFit/>
          </a:bodyPr>
          <a:lstStyle/>
          <a:p>
            <a:r>
              <a:rPr lang="en-US" sz="900" dirty="0" smtClean="0"/>
              <a:t>Fonte:http://maricquegen677s09.weebly.com/protein.html</a:t>
            </a:r>
            <a:endParaRPr lang="en-US" sz="900" dirty="0"/>
          </a:p>
        </p:txBody>
      </p:sp>
      <p:pic>
        <p:nvPicPr>
          <p:cNvPr id="150532" name="Picture 4"/>
          <p:cNvPicPr>
            <a:picLocks noChangeAspect="1" noChangeArrowheads="1"/>
          </p:cNvPicPr>
          <p:nvPr/>
        </p:nvPicPr>
        <p:blipFill>
          <a:blip r:embed="rId3"/>
          <a:srcRect/>
          <a:stretch>
            <a:fillRect/>
          </a:stretch>
        </p:blipFill>
        <p:spPr bwMode="auto">
          <a:xfrm>
            <a:off x="384054" y="4593794"/>
            <a:ext cx="2791139" cy="1721561"/>
          </a:xfrm>
          <a:prstGeom prst="rect">
            <a:avLst/>
          </a:prstGeom>
          <a:noFill/>
          <a:ln w="9525">
            <a:noFill/>
            <a:miter lim="800000"/>
            <a:headEnd/>
            <a:tailEnd/>
          </a:ln>
          <a:effectLst/>
        </p:spPr>
      </p:pic>
      <p:sp>
        <p:nvSpPr>
          <p:cNvPr id="8" name="Date Placeholder 7"/>
          <p:cNvSpPr>
            <a:spLocks noGrp="1"/>
          </p:cNvSpPr>
          <p:nvPr>
            <p:ph type="dt" sz="half" idx="10"/>
          </p:nvPr>
        </p:nvSpPr>
        <p:spPr/>
        <p:txBody>
          <a:bodyPr/>
          <a:lstStyle/>
          <a:p>
            <a:fld id="{C9F4AA3B-465E-784F-A5D0-FBAF4C1EE010}" type="datetime1">
              <a:rPr lang="en-US" smtClean="0"/>
              <a:pPr/>
              <a:t>5/23/14</a:t>
            </a:fld>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11</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a:t>
            </a:r>
            <a:endParaRPr lang="en-US" dirty="0"/>
          </a:p>
        </p:txBody>
      </p:sp>
      <p:sp>
        <p:nvSpPr>
          <p:cNvPr id="3" name="Content Placeholder 2"/>
          <p:cNvSpPr>
            <a:spLocks noGrp="1"/>
          </p:cNvSpPr>
          <p:nvPr>
            <p:ph idx="1"/>
          </p:nvPr>
        </p:nvSpPr>
        <p:spPr>
          <a:xfrm>
            <a:off x="658813" y="2286000"/>
            <a:ext cx="7824787" cy="3840163"/>
          </a:xfrm>
        </p:spPr>
        <p:txBody>
          <a:bodyPr>
            <a:normAutofit fontScale="92500" lnSpcReduction="20000"/>
          </a:bodyPr>
          <a:lstStyle/>
          <a:p>
            <a:r>
              <a:rPr lang="pt-BR" dirty="0" smtClean="0"/>
              <a:t>Como vimos, embora possamos construir sistemas de cálculo de escore arbitrariamente, cada conjunto de valores acaba visando um nível de identidade das sequências.</a:t>
            </a:r>
          </a:p>
          <a:p>
            <a:r>
              <a:rPr lang="pt-BR" dirty="0" smtClean="0"/>
              <a:t>Além disso algumas mutações de  </a:t>
            </a:r>
            <a:r>
              <a:rPr lang="pt-BR" dirty="0" err="1" smtClean="0"/>
              <a:t>aminiácidos</a:t>
            </a:r>
            <a:r>
              <a:rPr lang="pt-BR" dirty="0" smtClean="0"/>
              <a:t> </a:t>
            </a:r>
            <a:r>
              <a:rPr lang="pt-BR" b="1" dirty="0" smtClean="0"/>
              <a:t>em geral </a:t>
            </a:r>
            <a:r>
              <a:rPr lang="pt-BR" dirty="0" smtClean="0"/>
              <a:t>não alteram muito a estrutura ou função da proteína. Aminoácidos com propriedades físico-químicas similares em geral podem substituir uns aos outros. </a:t>
            </a:r>
          </a:p>
          <a:p>
            <a:r>
              <a:rPr lang="pt-BR" dirty="0" smtClean="0"/>
              <a:t>Examinando alinhamentos curados e utilizando escores baseados em probabilidades podemos obter sistemas de avaliação orientado a um contexto desejado</a:t>
            </a:r>
          </a:p>
          <a:p>
            <a:pPr lvl="1"/>
            <a:r>
              <a:rPr lang="pt-BR" dirty="0" smtClean="0"/>
              <a:t>Divergência entre sequências (distância evolutiva)</a:t>
            </a:r>
          </a:p>
          <a:p>
            <a:pPr lvl="1"/>
            <a:r>
              <a:rPr lang="pt-BR" dirty="0" smtClean="0"/>
              <a:t>Contextos de famílias específicas</a:t>
            </a:r>
          </a:p>
          <a:p>
            <a:pPr lvl="1"/>
            <a:r>
              <a:rPr lang="pt-BR" dirty="0" smtClean="0"/>
              <a:t>Composição de genomas (</a:t>
            </a:r>
            <a:r>
              <a:rPr lang="pt-BR" dirty="0" err="1" smtClean="0"/>
              <a:t>frequência</a:t>
            </a:r>
            <a:r>
              <a:rPr lang="pt-BR" dirty="0" smtClean="0"/>
              <a:t> de fundo)</a:t>
            </a:r>
          </a:p>
          <a:p>
            <a:endParaRPr lang="pt-BR" dirty="0"/>
          </a:p>
        </p:txBody>
      </p:sp>
      <p:sp>
        <p:nvSpPr>
          <p:cNvPr id="4" name="Date Placeholder 3"/>
          <p:cNvSpPr>
            <a:spLocks noGrp="1"/>
          </p:cNvSpPr>
          <p:nvPr>
            <p:ph type="dt" sz="half" idx="10"/>
          </p:nvPr>
        </p:nvSpPr>
        <p:spPr/>
        <p:txBody>
          <a:bodyPr/>
          <a:lstStyle/>
          <a:p>
            <a:fld id="{97A8E4B0-24D1-9B4A-BDB8-A8A06E24F8A6}"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110</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PAM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PAM: Point Accepted Mutation: </a:t>
            </a:r>
            <a:r>
              <a:rPr lang="en-US" dirty="0" err="1" smtClean="0"/>
              <a:t>substituição</a:t>
            </a:r>
            <a:r>
              <a:rPr lang="en-US" dirty="0" smtClean="0"/>
              <a:t> de um </a:t>
            </a:r>
            <a:r>
              <a:rPr lang="en-US" dirty="0" err="1" smtClean="0"/>
              <a:t>aminoácido</a:t>
            </a:r>
            <a:r>
              <a:rPr lang="en-US" dirty="0" smtClean="0"/>
              <a:t> </a:t>
            </a:r>
            <a:r>
              <a:rPr lang="en-US" dirty="0" err="1" smtClean="0"/>
              <a:t>por</a:t>
            </a:r>
            <a:r>
              <a:rPr lang="en-US" dirty="0" smtClean="0"/>
              <a:t> </a:t>
            </a:r>
            <a:r>
              <a:rPr lang="en-US" dirty="0" err="1" smtClean="0"/>
              <a:t>outro</a:t>
            </a:r>
            <a:r>
              <a:rPr lang="en-US" dirty="0" smtClean="0"/>
              <a:t> </a:t>
            </a:r>
            <a:r>
              <a:rPr lang="en-US" dirty="0" err="1" smtClean="0"/>
              <a:t>que</a:t>
            </a:r>
            <a:r>
              <a:rPr lang="en-US" dirty="0" smtClean="0"/>
              <a:t> </a:t>
            </a:r>
            <a:r>
              <a:rPr lang="en-US" dirty="0" err="1" smtClean="0"/>
              <a:t>é</a:t>
            </a:r>
            <a:r>
              <a:rPr lang="en-US" dirty="0" smtClean="0"/>
              <a:t> </a:t>
            </a:r>
            <a:r>
              <a:rPr lang="en-US" dirty="0" err="1" smtClean="0"/>
              <a:t>aceito</a:t>
            </a:r>
            <a:r>
              <a:rPr lang="en-US" dirty="0" smtClean="0"/>
              <a:t> </a:t>
            </a:r>
            <a:r>
              <a:rPr lang="en-US" dirty="0" err="1" smtClean="0"/>
              <a:t>pelo</a:t>
            </a:r>
            <a:r>
              <a:rPr lang="en-US" dirty="0" smtClean="0"/>
              <a:t> </a:t>
            </a:r>
            <a:r>
              <a:rPr lang="en-US" dirty="0" err="1" smtClean="0"/>
              <a:t>processo</a:t>
            </a:r>
            <a:r>
              <a:rPr lang="en-US" dirty="0" smtClean="0"/>
              <a:t> de </a:t>
            </a:r>
            <a:r>
              <a:rPr lang="en-US" dirty="0" err="1" smtClean="0"/>
              <a:t>seleção</a:t>
            </a:r>
            <a:r>
              <a:rPr lang="en-US" dirty="0" smtClean="0"/>
              <a:t> natural</a:t>
            </a:r>
          </a:p>
          <a:p>
            <a:pPr lvl="1"/>
            <a:r>
              <a:rPr lang="en-US" dirty="0" smtClean="0"/>
              <a:t>DNA – </a:t>
            </a:r>
            <a:r>
              <a:rPr lang="en-US" dirty="0" err="1" smtClean="0"/>
              <a:t>mutações</a:t>
            </a:r>
            <a:r>
              <a:rPr lang="en-US" dirty="0" smtClean="0"/>
              <a:t> </a:t>
            </a:r>
            <a:r>
              <a:rPr lang="en-US" dirty="0" err="1" smtClean="0"/>
              <a:t>silenciosas</a:t>
            </a:r>
            <a:r>
              <a:rPr lang="en-US" dirty="0" smtClean="0"/>
              <a:t> (</a:t>
            </a:r>
            <a:r>
              <a:rPr lang="en-US" dirty="0" err="1" smtClean="0"/>
              <a:t>sem</a:t>
            </a:r>
            <a:r>
              <a:rPr lang="en-US" dirty="0" smtClean="0"/>
              <a:t> </a:t>
            </a:r>
            <a:r>
              <a:rPr lang="en-US" dirty="0" err="1" smtClean="0"/>
              <a:t>alteração</a:t>
            </a:r>
            <a:r>
              <a:rPr lang="en-US" dirty="0" smtClean="0"/>
              <a:t> </a:t>
            </a:r>
            <a:r>
              <a:rPr lang="en-US" dirty="0" err="1" smtClean="0"/>
              <a:t>fenotípica</a:t>
            </a:r>
            <a:r>
              <a:rPr lang="en-US" dirty="0" smtClean="0"/>
              <a:t>) </a:t>
            </a:r>
            <a:r>
              <a:rPr lang="en-US" dirty="0" err="1" smtClean="0"/>
              <a:t>não</a:t>
            </a:r>
            <a:r>
              <a:rPr lang="en-US" dirty="0" smtClean="0"/>
              <a:t> </a:t>
            </a:r>
            <a:r>
              <a:rPr lang="en-US" dirty="0" err="1" smtClean="0"/>
              <a:t>são</a:t>
            </a:r>
            <a:r>
              <a:rPr lang="en-US" dirty="0" smtClean="0"/>
              <a:t> PAM</a:t>
            </a:r>
          </a:p>
          <a:p>
            <a:r>
              <a:rPr lang="en-US" dirty="0" err="1" smtClean="0"/>
              <a:t>Matriz</a:t>
            </a:r>
            <a:r>
              <a:rPr lang="en-US" dirty="0" smtClean="0"/>
              <a:t> PAM</a:t>
            </a:r>
          </a:p>
          <a:p>
            <a:pPr lvl="1"/>
            <a:r>
              <a:rPr lang="en-US" dirty="0" err="1" smtClean="0"/>
              <a:t>Introduzida</a:t>
            </a:r>
            <a:r>
              <a:rPr lang="en-US" dirty="0" smtClean="0"/>
              <a:t> </a:t>
            </a:r>
            <a:r>
              <a:rPr lang="en-US" dirty="0" err="1" smtClean="0"/>
              <a:t>por</a:t>
            </a:r>
            <a:r>
              <a:rPr lang="en-US" dirty="0" smtClean="0"/>
              <a:t> </a:t>
            </a:r>
            <a:r>
              <a:rPr lang="en-US" dirty="0" err="1" smtClean="0"/>
              <a:t>Margareth</a:t>
            </a:r>
            <a:r>
              <a:rPr lang="en-US" dirty="0" smtClean="0"/>
              <a:t> </a:t>
            </a:r>
            <a:r>
              <a:rPr lang="en-US" dirty="0" err="1" smtClean="0"/>
              <a:t>Dayhoff</a:t>
            </a:r>
            <a:r>
              <a:rPr lang="en-US" dirty="0" smtClean="0"/>
              <a:t> (1978)</a:t>
            </a:r>
          </a:p>
          <a:p>
            <a:pPr lvl="1"/>
            <a:r>
              <a:rPr lang="en-US" dirty="0" err="1" smtClean="0"/>
              <a:t>Tabela</a:t>
            </a:r>
            <a:r>
              <a:rPr lang="en-US" dirty="0" smtClean="0"/>
              <a:t> 20x20 </a:t>
            </a:r>
            <a:r>
              <a:rPr lang="en-US" dirty="0" err="1" smtClean="0"/>
              <a:t>indicando</a:t>
            </a:r>
            <a:r>
              <a:rPr lang="en-US" dirty="0" smtClean="0"/>
              <a:t> a </a:t>
            </a:r>
            <a:r>
              <a:rPr lang="en-US" dirty="0" err="1" smtClean="0"/>
              <a:t>probabilidade</a:t>
            </a:r>
            <a:r>
              <a:rPr lang="en-US" dirty="0" smtClean="0"/>
              <a:t> de um </a:t>
            </a:r>
            <a:r>
              <a:rPr lang="en-US" dirty="0" err="1" smtClean="0"/>
              <a:t>aminoácido</a:t>
            </a:r>
            <a:r>
              <a:rPr lang="en-US" dirty="0" smtClean="0"/>
              <a:t> ser </a:t>
            </a:r>
            <a:r>
              <a:rPr lang="en-US" dirty="0" err="1" smtClean="0"/>
              <a:t>trocado</a:t>
            </a:r>
            <a:r>
              <a:rPr lang="en-US" dirty="0" smtClean="0"/>
              <a:t> or </a:t>
            </a:r>
            <a:r>
              <a:rPr lang="en-US" dirty="0" err="1" smtClean="0"/>
              <a:t>outro</a:t>
            </a:r>
            <a:r>
              <a:rPr lang="en-US" dirty="0" smtClean="0"/>
              <a:t> </a:t>
            </a:r>
            <a:r>
              <a:rPr lang="en-US" dirty="0" err="1" smtClean="0"/>
              <a:t>através</a:t>
            </a:r>
            <a:r>
              <a:rPr lang="en-US" dirty="0" smtClean="0"/>
              <a:t> de </a:t>
            </a:r>
            <a:r>
              <a:rPr lang="en-US" dirty="0" err="1" smtClean="0"/>
              <a:t>uma</a:t>
            </a:r>
            <a:r>
              <a:rPr lang="en-US" dirty="0" smtClean="0"/>
              <a:t> </a:t>
            </a:r>
            <a:r>
              <a:rPr lang="en-US" dirty="0" err="1" smtClean="0"/>
              <a:t>série</a:t>
            </a:r>
            <a:r>
              <a:rPr lang="en-US" dirty="0" smtClean="0"/>
              <a:t> de </a:t>
            </a:r>
            <a:r>
              <a:rPr lang="en-US" dirty="0" err="1" smtClean="0"/>
              <a:t>PAMs</a:t>
            </a:r>
            <a:r>
              <a:rPr lang="en-US" dirty="0" smtClean="0"/>
              <a:t> </a:t>
            </a:r>
            <a:r>
              <a:rPr lang="en-US" dirty="0" err="1" smtClean="0"/>
              <a:t>durante</a:t>
            </a:r>
            <a:r>
              <a:rPr lang="en-US" dirty="0" smtClean="0"/>
              <a:t> um </a:t>
            </a:r>
            <a:r>
              <a:rPr lang="en-US" dirty="0" err="1" smtClean="0"/>
              <a:t>período</a:t>
            </a:r>
            <a:r>
              <a:rPr lang="en-US" dirty="0" smtClean="0"/>
              <a:t> </a:t>
            </a:r>
            <a:r>
              <a:rPr lang="en-US" dirty="0" err="1" smtClean="0"/>
              <a:t>evolucionário</a:t>
            </a:r>
            <a:r>
              <a:rPr lang="en-US" dirty="0" smtClean="0"/>
              <a:t> </a:t>
            </a:r>
            <a:r>
              <a:rPr lang="en-US" dirty="0" err="1" smtClean="0"/>
              <a:t>determinado</a:t>
            </a:r>
            <a:r>
              <a:rPr lang="en-US" dirty="0" smtClean="0"/>
              <a:t>.</a:t>
            </a:r>
          </a:p>
          <a:p>
            <a:pPr lvl="1"/>
            <a:r>
              <a:rPr lang="en-US" dirty="0" err="1" smtClean="0"/>
              <a:t>Cálculo</a:t>
            </a:r>
            <a:r>
              <a:rPr lang="en-US" dirty="0" smtClean="0"/>
              <a:t> </a:t>
            </a:r>
            <a:r>
              <a:rPr lang="en-US" dirty="0" err="1" smtClean="0"/>
              <a:t>baseado</a:t>
            </a:r>
            <a:r>
              <a:rPr lang="en-US" dirty="0" smtClean="0"/>
              <a:t> </a:t>
            </a:r>
            <a:r>
              <a:rPr lang="en-US" dirty="0" err="1" smtClean="0"/>
              <a:t>em</a:t>
            </a:r>
            <a:r>
              <a:rPr lang="en-US" dirty="0" smtClean="0"/>
              <a:t> 1572 </a:t>
            </a:r>
            <a:r>
              <a:rPr lang="en-US" dirty="0" err="1" smtClean="0"/>
              <a:t>mutações</a:t>
            </a:r>
            <a:r>
              <a:rPr lang="en-US" dirty="0" smtClean="0"/>
              <a:t> </a:t>
            </a:r>
            <a:r>
              <a:rPr lang="en-US" dirty="0" err="1" smtClean="0"/>
              <a:t>observadas</a:t>
            </a:r>
            <a:r>
              <a:rPr lang="en-US" dirty="0" smtClean="0"/>
              <a:t> </a:t>
            </a:r>
            <a:r>
              <a:rPr lang="en-US" dirty="0" err="1" smtClean="0"/>
              <a:t>nas</a:t>
            </a:r>
            <a:r>
              <a:rPr lang="en-US" dirty="0" smtClean="0"/>
              <a:t> </a:t>
            </a:r>
            <a:r>
              <a:rPr lang="en-US" dirty="0" err="1" smtClean="0"/>
              <a:t>árvores</a:t>
            </a:r>
            <a:r>
              <a:rPr lang="en-US" dirty="0" smtClean="0"/>
              <a:t> </a:t>
            </a:r>
            <a:r>
              <a:rPr lang="en-US" dirty="0" err="1" smtClean="0"/>
              <a:t>filogenéticas</a:t>
            </a:r>
            <a:r>
              <a:rPr lang="en-US" dirty="0" smtClean="0"/>
              <a:t> de 71 </a:t>
            </a:r>
            <a:r>
              <a:rPr lang="en-US" dirty="0" err="1" smtClean="0"/>
              <a:t>famílias</a:t>
            </a:r>
            <a:r>
              <a:rPr lang="en-US" dirty="0" smtClean="0"/>
              <a:t> </a:t>
            </a:r>
            <a:r>
              <a:rPr lang="en-US" dirty="0" err="1" smtClean="0"/>
              <a:t>proteínas</a:t>
            </a:r>
            <a:r>
              <a:rPr lang="en-US" dirty="0" smtClean="0"/>
              <a:t> </a:t>
            </a:r>
            <a:r>
              <a:rPr lang="en-US" dirty="0" err="1" smtClean="0"/>
              <a:t>relacionadas</a:t>
            </a:r>
            <a:endParaRPr lang="en-US" dirty="0" smtClean="0"/>
          </a:p>
          <a:p>
            <a:pPr lvl="1"/>
            <a:r>
              <a:rPr lang="en-US" dirty="0" err="1" smtClean="0"/>
              <a:t>Alinhamentos</a:t>
            </a:r>
            <a:r>
              <a:rPr lang="en-US" dirty="0" smtClean="0"/>
              <a:t> com </a:t>
            </a:r>
            <a:r>
              <a:rPr lang="en-US" dirty="0" err="1" smtClean="0"/>
              <a:t>pelo</a:t>
            </a:r>
            <a:r>
              <a:rPr lang="en-US" dirty="0" smtClean="0"/>
              <a:t> </a:t>
            </a:r>
            <a:r>
              <a:rPr lang="en-US" dirty="0" err="1" smtClean="0"/>
              <a:t>menos</a:t>
            </a:r>
            <a:r>
              <a:rPr lang="en-US" dirty="0" smtClean="0"/>
              <a:t> 85% de </a:t>
            </a:r>
            <a:r>
              <a:rPr lang="en-US" dirty="0" err="1" smtClean="0"/>
              <a:t>identidade</a:t>
            </a:r>
            <a:endParaRPr lang="en-US" dirty="0" smtClean="0"/>
          </a:p>
          <a:p>
            <a:r>
              <a:rPr lang="en-US" dirty="0" smtClean="0"/>
              <a:t>PAM1 – </a:t>
            </a:r>
            <a:r>
              <a:rPr lang="en-US" dirty="0" err="1" smtClean="0"/>
              <a:t>construída</a:t>
            </a:r>
            <a:r>
              <a:rPr lang="en-US" dirty="0" smtClean="0"/>
              <a:t> </a:t>
            </a:r>
            <a:r>
              <a:rPr lang="en-US" dirty="0" err="1" smtClean="0"/>
              <a:t>diretamente</a:t>
            </a:r>
            <a:endParaRPr lang="en-US" dirty="0" smtClean="0"/>
          </a:p>
          <a:p>
            <a:r>
              <a:rPr lang="en-US" dirty="0" smtClean="0"/>
              <a:t>PAMXXX – </a:t>
            </a:r>
            <a:r>
              <a:rPr lang="en-US" dirty="0" err="1" smtClean="0"/>
              <a:t>produto</a:t>
            </a:r>
            <a:r>
              <a:rPr lang="en-US" dirty="0" smtClean="0"/>
              <a:t> de PAM1. </a:t>
            </a:r>
          </a:p>
          <a:p>
            <a:endParaRPr lang="en-US" dirty="0"/>
          </a:p>
        </p:txBody>
      </p:sp>
      <p:sp>
        <p:nvSpPr>
          <p:cNvPr id="4" name="Date Placeholder 3"/>
          <p:cNvSpPr>
            <a:spLocks noGrp="1"/>
          </p:cNvSpPr>
          <p:nvPr>
            <p:ph type="dt" sz="half" idx="10"/>
          </p:nvPr>
        </p:nvSpPr>
        <p:spPr/>
        <p:txBody>
          <a:bodyPr/>
          <a:lstStyle/>
          <a:p>
            <a:fld id="{733A90D8-33D0-4848-85FB-C7F6DD20D28C}"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111</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a:t>
            </a:r>
            <a:r>
              <a:rPr lang="en-US" dirty="0" err="1" smtClean="0"/>
              <a:t>Blosum</a:t>
            </a:r>
            <a:endParaRPr lang="en-US" dirty="0"/>
          </a:p>
        </p:txBody>
      </p:sp>
      <p:sp>
        <p:nvSpPr>
          <p:cNvPr id="3" name="Content Placeholder 2"/>
          <p:cNvSpPr>
            <a:spLocks noGrp="1"/>
          </p:cNvSpPr>
          <p:nvPr>
            <p:ph idx="1"/>
          </p:nvPr>
        </p:nvSpPr>
        <p:spPr>
          <a:xfrm>
            <a:off x="1061106" y="2286000"/>
            <a:ext cx="7422494" cy="4095778"/>
          </a:xfrm>
        </p:spPr>
        <p:txBody>
          <a:bodyPr>
            <a:normAutofit/>
          </a:bodyPr>
          <a:lstStyle/>
          <a:p>
            <a:r>
              <a:rPr lang="en-US" dirty="0" smtClean="0"/>
              <a:t> </a:t>
            </a:r>
            <a:r>
              <a:rPr lang="en-US" b="1" dirty="0" err="1" smtClean="0"/>
              <a:t>BLO</a:t>
            </a:r>
            <a:r>
              <a:rPr lang="en-US" dirty="0" err="1" smtClean="0"/>
              <a:t>cks</a:t>
            </a:r>
            <a:r>
              <a:rPr lang="en-US" dirty="0" smtClean="0"/>
              <a:t> of </a:t>
            </a:r>
            <a:r>
              <a:rPr lang="en-US" dirty="0" err="1" smtClean="0"/>
              <a:t>Amno</a:t>
            </a:r>
            <a:r>
              <a:rPr lang="en-US" dirty="0" smtClean="0"/>
              <a:t> Acid </a:t>
            </a:r>
            <a:r>
              <a:rPr lang="en-US" b="1" dirty="0" smtClean="0"/>
              <a:t>Su</a:t>
            </a:r>
            <a:r>
              <a:rPr lang="en-US" dirty="0" smtClean="0"/>
              <a:t>bstitution </a:t>
            </a:r>
            <a:r>
              <a:rPr lang="en-US" b="1" dirty="0" smtClean="0"/>
              <a:t>M</a:t>
            </a:r>
            <a:r>
              <a:rPr lang="en-US" dirty="0" smtClean="0"/>
              <a:t>atrix</a:t>
            </a:r>
          </a:p>
          <a:p>
            <a:r>
              <a:rPr lang="en-US" dirty="0" smtClean="0"/>
              <a:t>S. </a:t>
            </a:r>
            <a:r>
              <a:rPr lang="en-US" dirty="0" err="1" smtClean="0"/>
              <a:t>Henikoff</a:t>
            </a:r>
            <a:r>
              <a:rPr lang="en-US" dirty="0" smtClean="0"/>
              <a:t> </a:t>
            </a:r>
            <a:r>
              <a:rPr lang="en-US" dirty="0" err="1" smtClean="0"/>
              <a:t>e</a:t>
            </a:r>
            <a:r>
              <a:rPr lang="en-US" dirty="0" smtClean="0"/>
              <a:t> J.G. </a:t>
            </a:r>
            <a:r>
              <a:rPr lang="en-US" dirty="0" err="1" smtClean="0"/>
              <a:t>Henikoff</a:t>
            </a:r>
            <a:endParaRPr lang="en-US" dirty="0" smtClean="0"/>
          </a:p>
          <a:p>
            <a:r>
              <a:rPr lang="en-US" dirty="0" err="1" smtClean="0"/>
              <a:t>Calculadas</a:t>
            </a:r>
            <a:r>
              <a:rPr lang="en-US" dirty="0" smtClean="0"/>
              <a:t> a </a:t>
            </a:r>
            <a:r>
              <a:rPr lang="en-US" dirty="0" err="1" smtClean="0"/>
              <a:t>partir</a:t>
            </a:r>
            <a:r>
              <a:rPr lang="en-US" dirty="0" smtClean="0"/>
              <a:t> de </a:t>
            </a:r>
            <a:r>
              <a:rPr lang="en-US" dirty="0" err="1" smtClean="0"/>
              <a:t>alinhamentos</a:t>
            </a:r>
            <a:r>
              <a:rPr lang="en-US" dirty="0" smtClean="0"/>
              <a:t> de </a:t>
            </a:r>
            <a:r>
              <a:rPr lang="en-US" dirty="0" err="1" smtClean="0"/>
              <a:t>regiões</a:t>
            </a:r>
            <a:r>
              <a:rPr lang="en-US" dirty="0" smtClean="0"/>
              <a:t> </a:t>
            </a:r>
            <a:r>
              <a:rPr lang="en-US" dirty="0" err="1" smtClean="0"/>
              <a:t>conservadas</a:t>
            </a:r>
            <a:r>
              <a:rPr lang="en-US" dirty="0" smtClean="0"/>
              <a:t> de </a:t>
            </a:r>
            <a:r>
              <a:rPr lang="en-US" dirty="0" err="1" smtClean="0"/>
              <a:t>proteínas</a:t>
            </a:r>
            <a:r>
              <a:rPr lang="en-US" dirty="0" smtClean="0"/>
              <a:t> (</a:t>
            </a:r>
            <a:r>
              <a:rPr lang="en-US" dirty="0" err="1" smtClean="0"/>
              <a:t>sem</a:t>
            </a:r>
            <a:r>
              <a:rPr lang="en-US" dirty="0" smtClean="0"/>
              <a:t> gaps) do </a:t>
            </a:r>
            <a:r>
              <a:rPr lang="en-US" dirty="0" err="1" smtClean="0"/>
              <a:t>banco</a:t>
            </a:r>
            <a:r>
              <a:rPr lang="en-US" dirty="0" smtClean="0"/>
              <a:t> de dados BLOCKS (log-odds score)</a:t>
            </a:r>
          </a:p>
          <a:p>
            <a:endParaRPr lang="en-US" dirty="0" smtClean="0"/>
          </a:p>
          <a:p>
            <a:r>
              <a:rPr lang="en-US" dirty="0" smtClean="0"/>
              <a:t>Nota </a:t>
            </a:r>
            <a:r>
              <a:rPr lang="en-US" dirty="0" err="1" smtClean="0"/>
              <a:t>erro</a:t>
            </a:r>
            <a:r>
              <a:rPr lang="en-US" dirty="0" smtClean="0"/>
              <a:t> no </a:t>
            </a:r>
            <a:r>
              <a:rPr lang="en-US" dirty="0" err="1" smtClean="0"/>
              <a:t>cálculo</a:t>
            </a:r>
            <a:r>
              <a:rPr lang="en-US" dirty="0" smtClean="0"/>
              <a:t> </a:t>
            </a:r>
          </a:p>
          <a:p>
            <a:pPr lvl="1"/>
            <a:r>
              <a:rPr lang="en-US" dirty="0" smtClean="0"/>
              <a:t>Mark P </a:t>
            </a:r>
            <a:r>
              <a:rPr lang="en-US" dirty="0" err="1" smtClean="0"/>
              <a:t>Styczynski</a:t>
            </a:r>
            <a:r>
              <a:rPr lang="en-US" dirty="0" smtClean="0"/>
              <a:t>; Kyle L Jensen; </a:t>
            </a:r>
            <a:r>
              <a:rPr lang="en-US" dirty="0" err="1" smtClean="0"/>
              <a:t>Isidore</a:t>
            </a:r>
            <a:r>
              <a:rPr lang="en-US" dirty="0" smtClean="0"/>
              <a:t> </a:t>
            </a:r>
            <a:r>
              <a:rPr lang="en-US" dirty="0" err="1" smtClean="0"/>
              <a:t>Rigoutsos</a:t>
            </a:r>
            <a:r>
              <a:rPr lang="en-US" dirty="0" smtClean="0"/>
              <a:t>; Gregory Stephanopoulos (2008). "BLOSUM62 miscalculations improve search performance". Nat. Biotech. 26 (3): 274–275.</a:t>
            </a:r>
          </a:p>
          <a:p>
            <a:pPr lvl="1"/>
            <a:endParaRPr lang="en-US" dirty="0" smtClean="0"/>
          </a:p>
        </p:txBody>
      </p:sp>
      <p:graphicFrame>
        <p:nvGraphicFramePr>
          <p:cNvPr id="4" name="Object 3"/>
          <p:cNvGraphicFramePr>
            <a:graphicFrameLocks noChangeAspect="1"/>
          </p:cNvGraphicFramePr>
          <p:nvPr/>
        </p:nvGraphicFramePr>
        <p:xfrm>
          <a:off x="3171771" y="4195576"/>
          <a:ext cx="2214145" cy="752379"/>
        </p:xfrm>
        <a:graphic>
          <a:graphicData uri="http://schemas.openxmlformats.org/presentationml/2006/ole">
            <p:oleObj spid="_x0000_s484354" name="Equation" r:id="rId3" imgW="1308100" imgH="444500" progId="Equation.3">
              <p:embed/>
            </p:oleObj>
          </a:graphicData>
        </a:graphic>
      </p:graphicFrame>
      <p:sp>
        <p:nvSpPr>
          <p:cNvPr id="5" name="Date Placeholder 4"/>
          <p:cNvSpPr>
            <a:spLocks noGrp="1"/>
          </p:cNvSpPr>
          <p:nvPr>
            <p:ph type="dt" sz="half" idx="10"/>
          </p:nvPr>
        </p:nvSpPr>
        <p:spPr/>
        <p:txBody>
          <a:bodyPr/>
          <a:lstStyle/>
          <a:p>
            <a:fld id="{9E2A1A02-A5BA-164B-9110-801CE38D826C}"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112</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a:t>
            </a:r>
            <a:r>
              <a:rPr lang="en-US" dirty="0" err="1" smtClean="0"/>
              <a:t>Blosum</a:t>
            </a:r>
            <a:endParaRPr lang="en-US" dirty="0"/>
          </a:p>
        </p:txBody>
      </p:sp>
      <p:sp>
        <p:nvSpPr>
          <p:cNvPr id="3" name="Content Placeholder 2"/>
          <p:cNvSpPr>
            <a:spLocks noGrp="1"/>
          </p:cNvSpPr>
          <p:nvPr>
            <p:ph idx="1"/>
          </p:nvPr>
        </p:nvSpPr>
        <p:spPr>
          <a:xfrm>
            <a:off x="1061106" y="1985927"/>
            <a:ext cx="7422494" cy="4549404"/>
          </a:xfrm>
        </p:spPr>
        <p:txBody>
          <a:bodyPr>
            <a:noAutofit/>
          </a:bodyPr>
          <a:lstStyle/>
          <a:p>
            <a:r>
              <a:rPr lang="en-US" dirty="0" err="1" smtClean="0"/>
              <a:t>Índice</a:t>
            </a:r>
            <a:r>
              <a:rPr lang="en-US" dirty="0" smtClean="0"/>
              <a:t> </a:t>
            </a:r>
            <a:r>
              <a:rPr lang="en-US" dirty="0" err="1" smtClean="0"/>
              <a:t>cooresponde</a:t>
            </a:r>
            <a:r>
              <a:rPr lang="en-US" dirty="0" smtClean="0"/>
              <a:t> </a:t>
            </a:r>
            <a:r>
              <a:rPr lang="en-US" dirty="0" err="1" smtClean="0"/>
              <a:t>à</a:t>
            </a:r>
            <a:r>
              <a:rPr lang="en-US" dirty="0" smtClean="0"/>
              <a:t> </a:t>
            </a:r>
            <a:r>
              <a:rPr lang="en-US" dirty="0" err="1" smtClean="0"/>
              <a:t>identidade</a:t>
            </a:r>
            <a:r>
              <a:rPr lang="en-US" dirty="0" smtClean="0"/>
              <a:t> das </a:t>
            </a:r>
            <a:r>
              <a:rPr lang="en-US" dirty="0" err="1" smtClean="0"/>
              <a:t>proteínas</a:t>
            </a:r>
            <a:r>
              <a:rPr lang="en-US" dirty="0" smtClean="0"/>
              <a:t> </a:t>
            </a:r>
            <a:r>
              <a:rPr lang="en-US" dirty="0" err="1" smtClean="0"/>
              <a:t>considerados</a:t>
            </a:r>
            <a:endParaRPr lang="en-US" dirty="0" smtClean="0"/>
          </a:p>
          <a:p>
            <a:pPr lvl="1"/>
            <a:r>
              <a:rPr lang="en-US" dirty="0" smtClean="0"/>
              <a:t>BLOSUM62 – </a:t>
            </a:r>
            <a:r>
              <a:rPr lang="en-US" dirty="0" err="1" smtClean="0"/>
              <a:t>proteínas</a:t>
            </a:r>
            <a:r>
              <a:rPr lang="en-US" dirty="0" smtClean="0"/>
              <a:t> </a:t>
            </a:r>
            <a:r>
              <a:rPr lang="en-US" dirty="0" err="1" smtClean="0"/>
              <a:t>originais</a:t>
            </a:r>
            <a:r>
              <a:rPr lang="en-US" dirty="0" smtClean="0"/>
              <a:t> </a:t>
            </a:r>
            <a:r>
              <a:rPr lang="en-US" dirty="0" err="1" smtClean="0"/>
              <a:t>tinham</a:t>
            </a:r>
            <a:r>
              <a:rPr lang="en-US" dirty="0" smtClean="0"/>
              <a:t> no </a:t>
            </a:r>
            <a:r>
              <a:rPr lang="en-US" dirty="0" err="1" smtClean="0"/>
              <a:t>mínimo</a:t>
            </a:r>
            <a:r>
              <a:rPr lang="en-US" dirty="0" smtClean="0"/>
              <a:t> 62% de </a:t>
            </a:r>
            <a:r>
              <a:rPr lang="en-US" b="1" dirty="0" err="1" smtClean="0"/>
              <a:t>identidade</a:t>
            </a:r>
            <a:endParaRPr lang="en-US" b="1" dirty="0" smtClean="0"/>
          </a:p>
          <a:p>
            <a:r>
              <a:rPr lang="en-US" dirty="0" err="1" smtClean="0"/>
              <a:t>Quando</a:t>
            </a:r>
            <a:r>
              <a:rPr lang="en-US" dirty="0" smtClean="0"/>
              <a:t> </a:t>
            </a:r>
            <a:r>
              <a:rPr lang="en-US" dirty="0" err="1" smtClean="0"/>
              <a:t>maior</a:t>
            </a:r>
            <a:r>
              <a:rPr lang="en-US" dirty="0" smtClean="0"/>
              <a:t> </a:t>
            </a:r>
            <a:r>
              <a:rPr lang="en-US" dirty="0" err="1" smtClean="0"/>
              <a:t>o</a:t>
            </a:r>
            <a:r>
              <a:rPr lang="en-US" dirty="0" smtClean="0"/>
              <a:t> </a:t>
            </a:r>
            <a:r>
              <a:rPr lang="en-US" dirty="0" err="1" smtClean="0"/>
              <a:t>índice</a:t>
            </a:r>
            <a:r>
              <a:rPr lang="en-US" dirty="0" smtClean="0"/>
              <a:t> </a:t>
            </a:r>
            <a:r>
              <a:rPr lang="en-US" dirty="0" err="1" smtClean="0"/>
              <a:t>mais</a:t>
            </a:r>
            <a:r>
              <a:rPr lang="en-US" dirty="0" smtClean="0"/>
              <a:t> </a:t>
            </a:r>
            <a:r>
              <a:rPr lang="en-US" dirty="0" err="1" smtClean="0"/>
              <a:t>próximas</a:t>
            </a:r>
            <a:r>
              <a:rPr lang="en-US" dirty="0" smtClean="0"/>
              <a:t> as </a:t>
            </a:r>
            <a:r>
              <a:rPr lang="en-US" dirty="0" err="1" smtClean="0"/>
              <a:t>proteínas</a:t>
            </a:r>
            <a:endParaRPr lang="en-US" dirty="0" smtClean="0"/>
          </a:p>
          <a:p>
            <a:r>
              <a:rPr lang="en-US" dirty="0" err="1" smtClean="0"/>
              <a:t>Inverso</a:t>
            </a:r>
            <a:r>
              <a:rPr lang="en-US" dirty="0" smtClean="0"/>
              <a:t> </a:t>
            </a:r>
            <a:r>
              <a:rPr lang="en-US" dirty="0" err="1" smtClean="0"/>
              <a:t>da</a:t>
            </a:r>
            <a:r>
              <a:rPr lang="en-US" dirty="0" smtClean="0"/>
              <a:t> PAM (</a:t>
            </a:r>
            <a:r>
              <a:rPr lang="en-US" dirty="0" err="1" smtClean="0"/>
              <a:t>indicativo</a:t>
            </a:r>
            <a:r>
              <a:rPr lang="en-US" dirty="0" smtClean="0"/>
              <a:t>)</a:t>
            </a:r>
          </a:p>
          <a:p>
            <a:endParaRPr lang="en-US" dirty="0" smtClean="0"/>
          </a:p>
          <a:p>
            <a:endParaRPr lang="en-US" dirty="0" smtClean="0"/>
          </a:p>
          <a:p>
            <a:endParaRPr lang="en-US" dirty="0" smtClean="0"/>
          </a:p>
          <a:p>
            <a:r>
              <a:rPr lang="en-US" dirty="0" smtClean="0"/>
              <a:t>BLOSUM  </a:t>
            </a:r>
            <a:r>
              <a:rPr lang="en-US" dirty="0" err="1" smtClean="0"/>
              <a:t>melhor</a:t>
            </a:r>
            <a:r>
              <a:rPr lang="en-US" dirty="0" smtClean="0"/>
              <a:t>?</a:t>
            </a:r>
          </a:p>
          <a:p>
            <a:pPr>
              <a:buNone/>
            </a:pPr>
            <a:endParaRPr lang="en-US" dirty="0" smtClean="0"/>
          </a:p>
          <a:p>
            <a:pPr lvl="1"/>
            <a:endParaRPr lang="en-US" dirty="0" smtClean="0"/>
          </a:p>
        </p:txBody>
      </p:sp>
      <p:graphicFrame>
        <p:nvGraphicFramePr>
          <p:cNvPr id="5" name="Table 4"/>
          <p:cNvGraphicFramePr>
            <a:graphicFrameLocks noGrp="1"/>
          </p:cNvGraphicFramePr>
          <p:nvPr/>
        </p:nvGraphicFramePr>
        <p:xfrm>
          <a:off x="2126340" y="4149876"/>
          <a:ext cx="3942590" cy="1645920"/>
        </p:xfrm>
        <a:graphic>
          <a:graphicData uri="http://schemas.openxmlformats.org/drawingml/2006/table">
            <a:tbl>
              <a:tblPr firstRow="1" bandRow="1">
                <a:tableStyleId>{5C22544A-7EE6-4342-B048-85BDC9FD1C3A}</a:tableStyleId>
              </a:tblPr>
              <a:tblGrid>
                <a:gridCol w="1971295"/>
                <a:gridCol w="1971295"/>
              </a:tblGrid>
              <a:tr h="216601">
                <a:tc>
                  <a:txBody>
                    <a:bodyPr/>
                    <a:lstStyle/>
                    <a:p>
                      <a:pPr algn="ctr"/>
                      <a:r>
                        <a:rPr lang="en-US" sz="1200" dirty="0" smtClean="0"/>
                        <a:t>PAM</a:t>
                      </a:r>
                      <a:endParaRPr lang="en-US" sz="1200" dirty="0"/>
                    </a:p>
                  </a:txBody>
                  <a:tcPr/>
                </a:tc>
                <a:tc>
                  <a:txBody>
                    <a:bodyPr/>
                    <a:lstStyle/>
                    <a:p>
                      <a:pPr algn="ctr"/>
                      <a:r>
                        <a:rPr lang="en-US" sz="1200" dirty="0" smtClean="0"/>
                        <a:t>BLOSUM</a:t>
                      </a:r>
                    </a:p>
                  </a:txBody>
                  <a:tcPr/>
                </a:tc>
              </a:tr>
              <a:tr h="216601">
                <a:tc>
                  <a:txBody>
                    <a:bodyPr/>
                    <a:lstStyle/>
                    <a:p>
                      <a:pPr algn="ctr"/>
                      <a:r>
                        <a:rPr lang="en-US" sz="1200" dirty="0" smtClean="0"/>
                        <a:t>PAM100</a:t>
                      </a:r>
                      <a:endParaRPr lang="en-US" sz="1200" dirty="0"/>
                    </a:p>
                  </a:txBody>
                  <a:tcPr/>
                </a:tc>
                <a:tc>
                  <a:txBody>
                    <a:bodyPr/>
                    <a:lstStyle/>
                    <a:p>
                      <a:pPr algn="ctr"/>
                      <a:r>
                        <a:rPr lang="en-US" sz="1200" dirty="0" smtClean="0"/>
                        <a:t>BLOSUM90</a:t>
                      </a:r>
                      <a:endParaRPr lang="en-US" sz="1200" dirty="0"/>
                    </a:p>
                  </a:txBody>
                  <a:tcPr/>
                </a:tc>
              </a:tr>
              <a:tr h="216601">
                <a:tc>
                  <a:txBody>
                    <a:bodyPr/>
                    <a:lstStyle/>
                    <a:p>
                      <a:pPr algn="ctr"/>
                      <a:r>
                        <a:rPr lang="en-US" sz="1200" dirty="0" smtClean="0"/>
                        <a:t>PAM120</a:t>
                      </a:r>
                      <a:endParaRPr lang="en-US" sz="1200" dirty="0"/>
                    </a:p>
                  </a:txBody>
                  <a:tcPr/>
                </a:tc>
                <a:tc>
                  <a:txBody>
                    <a:bodyPr/>
                    <a:lstStyle/>
                    <a:p>
                      <a:pPr algn="ctr"/>
                      <a:r>
                        <a:rPr lang="en-US" sz="1200" dirty="0" smtClean="0"/>
                        <a:t>BLOSUM0</a:t>
                      </a:r>
                      <a:endParaRPr lang="en-US" sz="1200" dirty="0"/>
                    </a:p>
                  </a:txBody>
                  <a:tcPr/>
                </a:tc>
              </a:tr>
              <a:tr h="216601">
                <a:tc>
                  <a:txBody>
                    <a:bodyPr/>
                    <a:lstStyle/>
                    <a:p>
                      <a:pPr algn="ctr"/>
                      <a:r>
                        <a:rPr lang="en-US" sz="1200" dirty="0" smtClean="0"/>
                        <a:t>PAM160</a:t>
                      </a:r>
                      <a:endParaRPr lang="en-US" sz="1200" dirty="0"/>
                    </a:p>
                  </a:txBody>
                  <a:tcPr/>
                </a:tc>
                <a:tc>
                  <a:txBody>
                    <a:bodyPr/>
                    <a:lstStyle/>
                    <a:p>
                      <a:pPr algn="ctr"/>
                      <a:r>
                        <a:rPr lang="en-US" sz="1200" dirty="0" smtClean="0"/>
                        <a:t>BLOSUM60</a:t>
                      </a:r>
                      <a:endParaRPr lang="en-US" sz="1200" dirty="0"/>
                    </a:p>
                  </a:txBody>
                  <a:tcPr/>
                </a:tc>
              </a:tr>
              <a:tr h="216601">
                <a:tc>
                  <a:txBody>
                    <a:bodyPr/>
                    <a:lstStyle/>
                    <a:p>
                      <a:pPr algn="ctr"/>
                      <a:r>
                        <a:rPr lang="en-US" sz="1200" dirty="0" smtClean="0"/>
                        <a:t>PAM200</a:t>
                      </a:r>
                      <a:endParaRPr lang="en-US" sz="1200" dirty="0"/>
                    </a:p>
                  </a:txBody>
                  <a:tcPr/>
                </a:tc>
                <a:tc>
                  <a:txBody>
                    <a:bodyPr/>
                    <a:lstStyle/>
                    <a:p>
                      <a:pPr algn="ctr"/>
                      <a:r>
                        <a:rPr lang="en-US" sz="1200" dirty="0" smtClean="0"/>
                        <a:t>BLOSUM52</a:t>
                      </a:r>
                      <a:endParaRPr lang="en-US" sz="1200" dirty="0"/>
                    </a:p>
                  </a:txBody>
                  <a:tcPr/>
                </a:tc>
              </a:tr>
              <a:tr h="216601">
                <a:tc>
                  <a:txBody>
                    <a:bodyPr/>
                    <a:lstStyle/>
                    <a:p>
                      <a:pPr algn="ctr"/>
                      <a:r>
                        <a:rPr lang="en-US" sz="1200" dirty="0" smtClean="0"/>
                        <a:t>PAM250</a:t>
                      </a:r>
                      <a:endParaRPr lang="en-US" sz="1200" dirty="0"/>
                    </a:p>
                  </a:txBody>
                  <a:tcPr/>
                </a:tc>
                <a:tc>
                  <a:txBody>
                    <a:bodyPr/>
                    <a:lstStyle/>
                    <a:p>
                      <a:pPr algn="ctr"/>
                      <a:r>
                        <a:rPr lang="en-US" sz="1200" dirty="0" smtClean="0"/>
                        <a:t>BLOSUM45</a:t>
                      </a:r>
                      <a:endParaRPr lang="en-US" sz="1200" dirty="0"/>
                    </a:p>
                  </a:txBody>
                  <a:tcPr/>
                </a:tc>
              </a:tr>
            </a:tbl>
          </a:graphicData>
        </a:graphic>
      </p:graphicFrame>
      <p:sp>
        <p:nvSpPr>
          <p:cNvPr id="6" name="Date Placeholder 5"/>
          <p:cNvSpPr>
            <a:spLocks noGrp="1"/>
          </p:cNvSpPr>
          <p:nvPr>
            <p:ph type="dt" sz="half" idx="10"/>
          </p:nvPr>
        </p:nvSpPr>
        <p:spPr/>
        <p:txBody>
          <a:bodyPr/>
          <a:lstStyle/>
          <a:p>
            <a:fld id="{AE863DD1-E110-9C40-99A7-33405AEECD30}"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113</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a:t>
            </a:r>
            <a:r>
              <a:rPr lang="en-US" dirty="0" err="1" smtClean="0"/>
              <a:t>Blosum</a:t>
            </a:r>
            <a:r>
              <a:rPr lang="en-US" dirty="0" smtClean="0"/>
              <a:t> </a:t>
            </a:r>
            <a:r>
              <a:rPr lang="en-US" dirty="0" err="1" smtClean="0"/>
              <a:t>vs</a:t>
            </a:r>
            <a:r>
              <a:rPr lang="en-US" dirty="0" smtClean="0"/>
              <a:t> PAM</a:t>
            </a:r>
            <a:endParaRPr lang="en-US" dirty="0"/>
          </a:p>
        </p:txBody>
      </p:sp>
      <p:sp>
        <p:nvSpPr>
          <p:cNvPr id="3" name="Content Placeholder 2"/>
          <p:cNvSpPr>
            <a:spLocks noGrp="1"/>
          </p:cNvSpPr>
          <p:nvPr>
            <p:ph idx="1"/>
          </p:nvPr>
        </p:nvSpPr>
        <p:spPr>
          <a:xfrm>
            <a:off x="1061106" y="1985927"/>
            <a:ext cx="7422494" cy="4549404"/>
          </a:xfrm>
        </p:spPr>
        <p:txBody>
          <a:bodyPr>
            <a:noAutofit/>
          </a:bodyPr>
          <a:lstStyle/>
          <a:p>
            <a:r>
              <a:rPr lang="pt-BR" dirty="0" smtClean="0"/>
              <a:t>Matrizes foram obtidas por meios diferentes</a:t>
            </a:r>
          </a:p>
          <a:p>
            <a:r>
              <a:rPr lang="pt-BR" dirty="0" smtClean="0"/>
              <a:t>Cada uma favorece um contexto</a:t>
            </a:r>
          </a:p>
          <a:p>
            <a:pPr lvl="1"/>
            <a:r>
              <a:rPr lang="pt-BR" dirty="0" smtClean="0"/>
              <a:t>PAM  - traçar origens evolutivas das proteínas</a:t>
            </a:r>
          </a:p>
          <a:p>
            <a:pPr lvl="1"/>
            <a:r>
              <a:rPr lang="pt-BR" dirty="0" smtClean="0"/>
              <a:t>BLOSUM – encontrar domínios conservados</a:t>
            </a:r>
          </a:p>
          <a:p>
            <a:r>
              <a:rPr lang="pt-BR" dirty="0" smtClean="0"/>
              <a:t>Leitura:</a:t>
            </a:r>
          </a:p>
          <a:p>
            <a:pPr lvl="1"/>
            <a:r>
              <a:rPr lang="pt-BR" dirty="0" smtClean="0"/>
              <a:t>David </a:t>
            </a:r>
            <a:r>
              <a:rPr lang="pt-BR" dirty="0" err="1" smtClean="0"/>
              <a:t>Mount</a:t>
            </a:r>
            <a:r>
              <a:rPr lang="pt-BR" dirty="0" smtClean="0"/>
              <a:t>, “</a:t>
            </a:r>
            <a:r>
              <a:rPr lang="pt-BR" dirty="0" err="1" smtClean="0"/>
              <a:t>Comparison</a:t>
            </a:r>
            <a:r>
              <a:rPr lang="pt-BR" dirty="0" smtClean="0"/>
              <a:t> </a:t>
            </a:r>
            <a:r>
              <a:rPr lang="pt-BR" dirty="0" err="1" smtClean="0"/>
              <a:t>of</a:t>
            </a:r>
            <a:r>
              <a:rPr lang="pt-BR" dirty="0" smtClean="0"/>
              <a:t> </a:t>
            </a:r>
            <a:r>
              <a:rPr lang="pt-BR" dirty="0" err="1" smtClean="0"/>
              <a:t>the</a:t>
            </a:r>
            <a:r>
              <a:rPr lang="pt-BR" dirty="0" smtClean="0"/>
              <a:t> PAM </a:t>
            </a:r>
            <a:r>
              <a:rPr lang="pt-BR" dirty="0" err="1" smtClean="0"/>
              <a:t>and</a:t>
            </a:r>
            <a:r>
              <a:rPr lang="pt-BR" dirty="0" smtClean="0"/>
              <a:t> BLOSUM </a:t>
            </a:r>
            <a:r>
              <a:rPr lang="pt-BR" dirty="0" err="1" smtClean="0"/>
              <a:t>Amno</a:t>
            </a:r>
            <a:r>
              <a:rPr lang="pt-BR" dirty="0" smtClean="0"/>
              <a:t> </a:t>
            </a:r>
            <a:r>
              <a:rPr lang="pt-BR" dirty="0" err="1" smtClean="0"/>
              <a:t>Acid</a:t>
            </a:r>
            <a:r>
              <a:rPr lang="pt-BR" dirty="0" smtClean="0"/>
              <a:t> </a:t>
            </a:r>
            <a:r>
              <a:rPr lang="pt-BR" dirty="0" err="1" smtClean="0"/>
              <a:t>Sustitution</a:t>
            </a:r>
            <a:r>
              <a:rPr lang="pt-BR" dirty="0" smtClean="0"/>
              <a:t> </a:t>
            </a:r>
            <a:r>
              <a:rPr lang="pt-BR" dirty="0" err="1" smtClean="0"/>
              <a:t>Matrices</a:t>
            </a:r>
            <a:r>
              <a:rPr lang="pt-BR" dirty="0" smtClean="0"/>
              <a:t>”, </a:t>
            </a:r>
            <a:r>
              <a:rPr lang="pt-BR" dirty="0" err="1" smtClean="0"/>
              <a:t>Cold</a:t>
            </a:r>
            <a:r>
              <a:rPr lang="pt-BR" dirty="0" smtClean="0"/>
              <a:t> </a:t>
            </a:r>
            <a:r>
              <a:rPr lang="pt-BR" dirty="0" err="1" smtClean="0"/>
              <a:t>Spring</a:t>
            </a:r>
            <a:r>
              <a:rPr lang="pt-BR" dirty="0" smtClean="0"/>
              <a:t> </a:t>
            </a:r>
            <a:r>
              <a:rPr lang="pt-BR" dirty="0" err="1" smtClean="0"/>
              <a:t>Harbour</a:t>
            </a:r>
            <a:r>
              <a:rPr lang="pt-BR" dirty="0" smtClean="0"/>
              <a:t> </a:t>
            </a:r>
            <a:r>
              <a:rPr lang="pt-BR" dirty="0" err="1" smtClean="0"/>
              <a:t>Protocols</a:t>
            </a:r>
            <a:r>
              <a:rPr lang="pt-BR" dirty="0" smtClean="0"/>
              <a:t>, 2008</a:t>
            </a:r>
          </a:p>
          <a:p>
            <a:pPr lvl="1"/>
            <a:endParaRPr lang="pt-BR" dirty="0" smtClean="0"/>
          </a:p>
        </p:txBody>
      </p:sp>
      <p:sp>
        <p:nvSpPr>
          <p:cNvPr id="4" name="Date Placeholder 3"/>
          <p:cNvSpPr>
            <a:spLocks noGrp="1"/>
          </p:cNvSpPr>
          <p:nvPr>
            <p:ph type="dt" sz="half" idx="10"/>
          </p:nvPr>
        </p:nvSpPr>
        <p:spPr/>
        <p:txBody>
          <a:bodyPr/>
          <a:lstStyle/>
          <a:p>
            <a:fld id="{9F047F65-CEA3-D648-BB46-8AA7D0754511}"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Métodos</a:t>
            </a:r>
            <a:r>
              <a:rPr lang="en-US" dirty="0" smtClean="0"/>
              <a:t> de scoring: </a:t>
            </a:r>
            <a:r>
              <a:rPr lang="en-US" dirty="0" err="1" smtClean="0"/>
              <a:t>Blosum</a:t>
            </a:r>
            <a:r>
              <a:rPr lang="en-US" dirty="0" smtClean="0"/>
              <a:t> </a:t>
            </a:r>
            <a:r>
              <a:rPr lang="en-US" dirty="0" err="1" smtClean="0"/>
              <a:t>vs</a:t>
            </a:r>
            <a:r>
              <a:rPr lang="en-US" dirty="0" smtClean="0"/>
              <a:t> PAM</a:t>
            </a:r>
            <a:endParaRPr lang="en-US" dirty="0"/>
          </a:p>
        </p:txBody>
      </p:sp>
      <p:sp>
        <p:nvSpPr>
          <p:cNvPr id="3" name="Content Placeholder 2"/>
          <p:cNvSpPr>
            <a:spLocks noGrp="1"/>
          </p:cNvSpPr>
          <p:nvPr>
            <p:ph idx="1"/>
          </p:nvPr>
        </p:nvSpPr>
        <p:spPr>
          <a:xfrm>
            <a:off x="1061106" y="1985927"/>
            <a:ext cx="7422494" cy="4549404"/>
          </a:xfrm>
        </p:spPr>
        <p:txBody>
          <a:bodyPr>
            <a:noAutofit/>
          </a:bodyPr>
          <a:lstStyle/>
          <a:p>
            <a:r>
              <a:rPr lang="en-US" dirty="0" err="1" smtClean="0"/>
              <a:t>Outras</a:t>
            </a:r>
            <a:r>
              <a:rPr lang="en-US" dirty="0" smtClean="0"/>
              <a:t> </a:t>
            </a:r>
            <a:r>
              <a:rPr lang="en-US" dirty="0" err="1" smtClean="0"/>
              <a:t>leituras</a:t>
            </a:r>
            <a:r>
              <a:rPr lang="en-US" dirty="0" smtClean="0"/>
              <a:t> (</a:t>
            </a:r>
            <a:r>
              <a:rPr lang="en-US" dirty="0" err="1" smtClean="0"/>
              <a:t>opcional</a:t>
            </a:r>
            <a:r>
              <a:rPr lang="en-US" dirty="0" smtClean="0"/>
              <a:t>)</a:t>
            </a:r>
          </a:p>
          <a:p>
            <a:pPr lvl="1"/>
            <a:r>
              <a:rPr lang="en-US" dirty="0" smtClean="0"/>
              <a:t>PAM</a:t>
            </a:r>
          </a:p>
          <a:p>
            <a:pPr lvl="2"/>
            <a:r>
              <a:rPr lang="en-US" dirty="0" err="1" smtClean="0"/>
              <a:t>Dayhoff</a:t>
            </a:r>
            <a:r>
              <a:rPr lang="en-US" dirty="0" smtClean="0"/>
              <a:t>, M.O., Schwartz, R. and </a:t>
            </a:r>
            <a:r>
              <a:rPr lang="en-US" dirty="0" err="1" smtClean="0"/>
              <a:t>Orcutt</a:t>
            </a:r>
            <a:r>
              <a:rPr lang="en-US" dirty="0" smtClean="0"/>
              <a:t>, B.C. (1978). "A model of Evolutionary Change in Proteins". Atlas of protein sequence and structure (volume 5, supplement 3 ed.). Nat. Biomed. Res. Found. pp. 345–358.</a:t>
            </a:r>
          </a:p>
          <a:p>
            <a:pPr lvl="1"/>
            <a:r>
              <a:rPr lang="en-US" dirty="0" smtClean="0"/>
              <a:t>BLOSUM</a:t>
            </a:r>
          </a:p>
          <a:p>
            <a:pPr lvl="2"/>
            <a:r>
              <a:rPr lang="en-US" dirty="0" err="1" smtClean="0"/>
              <a:t>Henikoff</a:t>
            </a:r>
            <a:r>
              <a:rPr lang="en-US" dirty="0" smtClean="0"/>
              <a:t>, S.; </a:t>
            </a:r>
            <a:r>
              <a:rPr lang="en-US" dirty="0" err="1" smtClean="0"/>
              <a:t>Henikoff</a:t>
            </a:r>
            <a:r>
              <a:rPr lang="en-US" dirty="0" smtClean="0"/>
              <a:t>, J.G. (1992). "Amino Acid Substitution Matrices from Protein Blocks". PNAS 89 (22): 10915–10919.</a:t>
            </a:r>
          </a:p>
          <a:p>
            <a:pPr lvl="2"/>
            <a:endParaRPr lang="en-US" dirty="0" smtClean="0"/>
          </a:p>
          <a:p>
            <a:pPr lvl="1"/>
            <a:endParaRPr lang="en-US" dirty="0" smtClean="0"/>
          </a:p>
        </p:txBody>
      </p:sp>
      <p:sp>
        <p:nvSpPr>
          <p:cNvPr id="4" name="Date Placeholder 3"/>
          <p:cNvSpPr>
            <a:spLocks noGrp="1"/>
          </p:cNvSpPr>
          <p:nvPr>
            <p:ph type="dt" sz="half" idx="10"/>
          </p:nvPr>
        </p:nvSpPr>
        <p:spPr/>
        <p:txBody>
          <a:bodyPr/>
          <a:lstStyle/>
          <a:p>
            <a:fld id="{EEDC9FB2-4330-C34D-B374-BD1F2F9C32C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115</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lstStyle/>
          <a:p>
            <a:r>
              <a:rPr lang="pt-BR" dirty="0" smtClean="0"/>
              <a:t>Nos slides acima, quando explicamos a técnica de </a:t>
            </a:r>
            <a:r>
              <a:rPr lang="pt-BR" dirty="0" err="1" smtClean="0"/>
              <a:t>logs-odd</a:t>
            </a:r>
            <a:r>
              <a:rPr lang="pt-BR" dirty="0" smtClean="0"/>
              <a:t> fizemos uma simplificação para facilitar a a compreensão.</a:t>
            </a:r>
          </a:p>
          <a:p>
            <a:r>
              <a:rPr lang="pt-BR" dirty="0" smtClean="0"/>
              <a:t>Para entendermos realmente a construção da fórmula precisamos revisitar a regra de </a:t>
            </a:r>
            <a:r>
              <a:rPr lang="pt-BR" dirty="0" err="1" smtClean="0"/>
              <a:t>Bayes</a:t>
            </a:r>
            <a:r>
              <a:rPr lang="pt-BR" dirty="0" smtClean="0"/>
              <a:t> e as noções de probabilidade envolvidas.</a:t>
            </a:r>
            <a:endParaRPr lang="pt-BR" dirty="0"/>
          </a:p>
        </p:txBody>
      </p:sp>
      <p:sp>
        <p:nvSpPr>
          <p:cNvPr id="4" name="Date Placeholder 3"/>
          <p:cNvSpPr>
            <a:spLocks noGrp="1"/>
          </p:cNvSpPr>
          <p:nvPr>
            <p:ph type="dt" sz="half" idx="10"/>
          </p:nvPr>
        </p:nvSpPr>
        <p:spPr/>
        <p:txBody>
          <a:bodyPr/>
          <a:lstStyle/>
          <a:p>
            <a:fld id="{7BA7B14F-05C2-D84E-89A8-CE6C76E4FCC2}"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116</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fontScale="85000" lnSpcReduction="20000"/>
          </a:bodyPr>
          <a:lstStyle/>
          <a:p>
            <a:r>
              <a:rPr lang="pt-BR" dirty="0" smtClean="0"/>
              <a:t>Quando calcularmos o escore de um alinhamento como produto de probabilidades estamos na verdade utilizando um modelo M para designar as probabilidades de cada posição no alinhamento.</a:t>
            </a:r>
          </a:p>
          <a:p>
            <a:r>
              <a:rPr lang="pt-BR" dirty="0" smtClean="0"/>
              <a:t>Assim, tecnicamente, o que temos após o cálculo das probabilidades é o valor</a:t>
            </a:r>
          </a:p>
          <a:p>
            <a:pPr lvl="1"/>
            <a:r>
              <a:rPr lang="pt-BR" dirty="0" smtClean="0"/>
              <a:t>P(</a:t>
            </a:r>
            <a:r>
              <a:rPr lang="pt-BR" dirty="0" err="1" smtClean="0"/>
              <a:t>alinhamento|M</a:t>
            </a:r>
            <a:r>
              <a:rPr lang="pt-BR" dirty="0" smtClean="0"/>
              <a:t>)</a:t>
            </a:r>
          </a:p>
          <a:p>
            <a:r>
              <a:rPr lang="pt-BR" dirty="0" smtClean="0"/>
              <a:t>Ou seja, a probabilidade daquele alinhamento dado nosso modelo de probabilidades.</a:t>
            </a:r>
          </a:p>
          <a:p>
            <a:r>
              <a:rPr lang="pt-BR" dirty="0" smtClean="0"/>
              <a:t>Podemos imaginar isso como sendo a probabilidade da natureza produzir exatamente aquele alinhamento se ela seguisse as regras de M.</a:t>
            </a:r>
          </a:p>
          <a:p>
            <a:pPr>
              <a:buNone/>
            </a:pPr>
            <a:r>
              <a:rPr lang="pt-BR" dirty="0" smtClean="0"/>
              <a:t>.</a:t>
            </a:r>
            <a:endParaRPr lang="pt-BR" dirty="0"/>
          </a:p>
        </p:txBody>
      </p:sp>
      <p:sp>
        <p:nvSpPr>
          <p:cNvPr id="4" name="Date Placeholder 3"/>
          <p:cNvSpPr>
            <a:spLocks noGrp="1"/>
          </p:cNvSpPr>
          <p:nvPr>
            <p:ph type="dt" sz="half" idx="10"/>
          </p:nvPr>
        </p:nvSpPr>
        <p:spPr/>
        <p:txBody>
          <a:bodyPr/>
          <a:lstStyle/>
          <a:p>
            <a:fld id="{2D2B57B1-789D-CF4B-82F5-212B92179256}"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117</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a:bodyPr>
          <a:lstStyle/>
          <a:p>
            <a:r>
              <a:rPr lang="pt-BR" dirty="0" smtClean="0"/>
              <a:t>Analogamente, ao calcularmos a probabilidade do alinhamento apenas utilizando as </a:t>
            </a:r>
            <a:r>
              <a:rPr lang="pt-BR" dirty="0" err="1" smtClean="0"/>
              <a:t>frequências</a:t>
            </a:r>
            <a:r>
              <a:rPr lang="pt-BR" dirty="0" smtClean="0"/>
              <a:t> dos resíduos nas duas sequências, estamos calculando a probabilidade da natureza produzir exatamente aquelas duas sequências independentemente.</a:t>
            </a:r>
          </a:p>
          <a:p>
            <a:r>
              <a:rPr lang="pt-BR" dirty="0" smtClean="0"/>
              <a:t>O que queremos na verdade saber e qual o melhor modelo para caracterizar o que temos: </a:t>
            </a:r>
          </a:p>
          <a:p>
            <a:pPr lvl="1"/>
            <a:r>
              <a:rPr lang="pt-BR" dirty="0" smtClean="0"/>
              <a:t>E: duas sequências que seguiram um processo evolutivo definido pelas probabilidades que calculamos, ou</a:t>
            </a:r>
          </a:p>
          <a:p>
            <a:pPr lvl="1"/>
            <a:r>
              <a:rPr lang="pt-BR" dirty="0" smtClean="0"/>
              <a:t>R: Duas sequências que aconteceram por puro acaso. </a:t>
            </a:r>
            <a:endParaRPr lang="pt-BR" dirty="0"/>
          </a:p>
        </p:txBody>
      </p:sp>
      <p:sp>
        <p:nvSpPr>
          <p:cNvPr id="4" name="Date Placeholder 3"/>
          <p:cNvSpPr>
            <a:spLocks noGrp="1"/>
          </p:cNvSpPr>
          <p:nvPr>
            <p:ph type="dt" sz="half" idx="10"/>
          </p:nvPr>
        </p:nvSpPr>
        <p:spPr/>
        <p:txBody>
          <a:bodyPr/>
          <a:lstStyle/>
          <a:p>
            <a:fld id="{D91576B2-B7EA-344E-B43E-98CCFAFDFD88}"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a:bodyPr>
          <a:lstStyle/>
          <a:p>
            <a:r>
              <a:rPr lang="pt-BR" dirty="0" smtClean="0"/>
              <a:t>Queremos assim comparar:</a:t>
            </a:r>
          </a:p>
          <a:p>
            <a:pPr lvl="1"/>
            <a:r>
              <a:rPr lang="pt-BR" dirty="0" smtClean="0"/>
              <a:t>P(E| alinhamento) </a:t>
            </a:r>
            <a:r>
              <a:rPr lang="pt-BR" dirty="0" err="1" smtClean="0"/>
              <a:t>vs</a:t>
            </a:r>
            <a:r>
              <a:rPr lang="pt-BR" dirty="0" smtClean="0"/>
              <a:t> P(R | alinhamento)</a:t>
            </a:r>
          </a:p>
          <a:p>
            <a:r>
              <a:rPr lang="pt-BR" dirty="0" smtClean="0"/>
              <a:t>Ou seja queremos saber, dadas as duas sequências, qual o modelo mais provável</a:t>
            </a:r>
          </a:p>
          <a:p>
            <a:r>
              <a:rPr lang="pt-BR" dirty="0" smtClean="0"/>
              <a:t>Mas como calcular estes valores, sabemos apenas como calcular </a:t>
            </a:r>
          </a:p>
          <a:p>
            <a:pPr lvl="1"/>
            <a:r>
              <a:rPr lang="pt-BR" dirty="0" smtClean="0"/>
              <a:t>P(</a:t>
            </a:r>
            <a:r>
              <a:rPr lang="pt-BR" dirty="0" err="1" smtClean="0"/>
              <a:t>alinhamento|E</a:t>
            </a:r>
            <a:r>
              <a:rPr lang="pt-BR" dirty="0" smtClean="0"/>
              <a:t>) e </a:t>
            </a:r>
          </a:p>
          <a:p>
            <a:pPr lvl="1"/>
            <a:r>
              <a:rPr lang="pt-BR" dirty="0" smtClean="0"/>
              <a:t>P(</a:t>
            </a:r>
            <a:r>
              <a:rPr lang="pt-BR" dirty="0" err="1" smtClean="0"/>
              <a:t>alinhamento|R</a:t>
            </a:r>
            <a:r>
              <a:rPr lang="pt-BR" dirty="0" smtClean="0"/>
              <a:t>) ?</a:t>
            </a:r>
            <a:endParaRPr lang="pt-BR" dirty="0"/>
          </a:p>
        </p:txBody>
      </p:sp>
      <p:sp>
        <p:nvSpPr>
          <p:cNvPr id="4" name="Date Placeholder 3"/>
          <p:cNvSpPr>
            <a:spLocks noGrp="1"/>
          </p:cNvSpPr>
          <p:nvPr>
            <p:ph type="dt" sz="half" idx="10"/>
          </p:nvPr>
        </p:nvSpPr>
        <p:spPr/>
        <p:txBody>
          <a:bodyPr/>
          <a:lstStyle/>
          <a:p>
            <a:fld id="{2E819AC3-62CF-6D41-94D5-D363EAD32D23}"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119</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Evolução</a:t>
            </a:r>
            <a:endParaRPr lang="pt-BR" dirty="0"/>
          </a:p>
        </p:txBody>
      </p:sp>
      <p:sp>
        <p:nvSpPr>
          <p:cNvPr id="3" name="Content Placeholder 2"/>
          <p:cNvSpPr>
            <a:spLocks noGrp="1"/>
          </p:cNvSpPr>
          <p:nvPr>
            <p:ph idx="1"/>
          </p:nvPr>
        </p:nvSpPr>
        <p:spPr/>
        <p:txBody>
          <a:bodyPr>
            <a:normAutofit fontScale="92500"/>
          </a:bodyPr>
          <a:lstStyle/>
          <a:p>
            <a:r>
              <a:rPr lang="pt-BR" dirty="0" smtClean="0"/>
              <a:t>Seres vivos evoluem através de mutações bem sucedidas que auxiliam em sua reprodutibilidade e sobrevivência.</a:t>
            </a:r>
          </a:p>
          <a:p>
            <a:pPr lvl="1"/>
            <a:r>
              <a:rPr lang="pt-BR" dirty="0" smtClean="0"/>
              <a:t>Pressão evolutiva (regiões funcionais importantes tendem a ser conservadas: mutações têm como consequência células inviáveis ou menos adaptadas)</a:t>
            </a:r>
          </a:p>
          <a:p>
            <a:r>
              <a:rPr lang="pt-BR" dirty="0" smtClean="0"/>
              <a:t>Mutações são alterações no genoma</a:t>
            </a:r>
          </a:p>
          <a:p>
            <a:pPr lvl="1"/>
            <a:r>
              <a:rPr lang="pt-BR" dirty="0" smtClean="0"/>
              <a:t>Erros no processo de duplicação</a:t>
            </a:r>
          </a:p>
          <a:p>
            <a:pPr lvl="1"/>
            <a:r>
              <a:rPr lang="pt-BR" dirty="0" smtClean="0"/>
              <a:t>Transposições/perdas</a:t>
            </a:r>
          </a:p>
          <a:p>
            <a:pPr lvl="1"/>
            <a:r>
              <a:rPr lang="pt-BR" dirty="0" smtClean="0"/>
              <a:t>Transferência de genes de outros organismos</a:t>
            </a:r>
          </a:p>
          <a:p>
            <a:pPr lvl="2"/>
            <a:r>
              <a:rPr lang="pt-BR" dirty="0" smtClean="0"/>
              <a:t>Vírus</a:t>
            </a:r>
          </a:p>
          <a:p>
            <a:pPr lvl="2"/>
            <a:r>
              <a:rPr lang="pt-BR" dirty="0" smtClean="0"/>
              <a:t>Plantas</a:t>
            </a:r>
          </a:p>
        </p:txBody>
      </p:sp>
      <p:sp>
        <p:nvSpPr>
          <p:cNvPr id="4" name="Date Placeholder 3"/>
          <p:cNvSpPr>
            <a:spLocks noGrp="1"/>
          </p:cNvSpPr>
          <p:nvPr>
            <p:ph type="dt" sz="half" idx="10"/>
          </p:nvPr>
        </p:nvSpPr>
        <p:spPr/>
        <p:txBody>
          <a:bodyPr/>
          <a:lstStyle/>
          <a:p>
            <a:fld id="{F8A1008D-D377-A347-A4CD-FCFB7D67D067}"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fontScale="92500" lnSpcReduction="20000"/>
          </a:bodyPr>
          <a:lstStyle/>
          <a:p>
            <a:r>
              <a:rPr lang="pt-BR" dirty="0" smtClean="0"/>
              <a:t>Para nos auxiliar, podemos usar a regra de </a:t>
            </a:r>
            <a:r>
              <a:rPr lang="pt-BR" dirty="0" err="1" smtClean="0"/>
              <a:t>Bayes</a:t>
            </a:r>
            <a:r>
              <a:rPr lang="pt-BR" dirty="0" smtClean="0"/>
              <a:t>.</a:t>
            </a:r>
          </a:p>
          <a:p>
            <a:r>
              <a:rPr lang="pt-BR" dirty="0" smtClean="0"/>
              <a:t>Vamos ver como podemos construí-la.</a:t>
            </a:r>
          </a:p>
          <a:p>
            <a:r>
              <a:rPr lang="pt-BR" dirty="0" smtClean="0"/>
              <a:t>Para isso podemos utilizar a definição de probabilidade condicional</a:t>
            </a:r>
          </a:p>
          <a:p>
            <a:r>
              <a:rPr lang="pt-BR" dirty="0" smtClean="0"/>
              <a:t>A probabilidade de um evento A dado um evento B é</a:t>
            </a:r>
          </a:p>
          <a:p>
            <a:endParaRPr lang="pt-BR" dirty="0" smtClean="0"/>
          </a:p>
          <a:p>
            <a:r>
              <a:rPr lang="pt-BR" dirty="0" smtClean="0"/>
              <a:t>A partir daí podemos obter a regra da multiplicação</a:t>
            </a:r>
          </a:p>
          <a:p>
            <a:endParaRPr lang="pt-BR" dirty="0" smtClean="0"/>
          </a:p>
          <a:p>
            <a:pPr>
              <a:buNone/>
            </a:pPr>
            <a:r>
              <a:rPr lang="pt-BR" dirty="0" smtClean="0"/>
              <a:t> </a:t>
            </a:r>
          </a:p>
        </p:txBody>
      </p:sp>
      <p:graphicFrame>
        <p:nvGraphicFramePr>
          <p:cNvPr id="347139" name="Object 3"/>
          <p:cNvGraphicFramePr>
            <a:graphicFrameLocks noChangeAspect="1"/>
          </p:cNvGraphicFramePr>
          <p:nvPr/>
        </p:nvGraphicFramePr>
        <p:xfrm>
          <a:off x="3478900" y="4244524"/>
          <a:ext cx="2046288" cy="619125"/>
        </p:xfrm>
        <a:graphic>
          <a:graphicData uri="http://schemas.openxmlformats.org/presentationml/2006/ole">
            <p:oleObj spid="_x0000_s347139" name="Equation" r:id="rId3" imgW="1257300" imgH="381000" progId="Equation.3">
              <p:embed/>
            </p:oleObj>
          </a:graphicData>
        </a:graphic>
      </p:graphicFrame>
      <p:graphicFrame>
        <p:nvGraphicFramePr>
          <p:cNvPr id="347140" name="Object 4"/>
          <p:cNvGraphicFramePr>
            <a:graphicFrameLocks noChangeAspect="1"/>
          </p:cNvGraphicFramePr>
          <p:nvPr/>
        </p:nvGraphicFramePr>
        <p:xfrm>
          <a:off x="3157538" y="5391944"/>
          <a:ext cx="2687637" cy="268287"/>
        </p:xfrm>
        <a:graphic>
          <a:graphicData uri="http://schemas.openxmlformats.org/presentationml/2006/ole">
            <p:oleObj spid="_x0000_s347140" name="Equation" r:id="rId4" imgW="1651000" imgH="165100" progId="Equation.3">
              <p:embed/>
            </p:oleObj>
          </a:graphicData>
        </a:graphic>
      </p:graphicFrame>
      <p:sp>
        <p:nvSpPr>
          <p:cNvPr id="6" name="Date Placeholder 5"/>
          <p:cNvSpPr>
            <a:spLocks noGrp="1"/>
          </p:cNvSpPr>
          <p:nvPr>
            <p:ph type="dt" sz="half" idx="10"/>
          </p:nvPr>
        </p:nvSpPr>
        <p:spPr/>
        <p:txBody>
          <a:bodyPr/>
          <a:lstStyle/>
          <a:p>
            <a:fld id="{14C470BA-CB08-7948-B692-7340E36F7CA6}"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120</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a:bodyPr>
          <a:lstStyle/>
          <a:p>
            <a:r>
              <a:rPr lang="pt-BR" dirty="0" smtClean="0"/>
              <a:t> Ora, como:</a:t>
            </a:r>
          </a:p>
          <a:p>
            <a:endParaRPr lang="pt-BR" dirty="0" smtClean="0"/>
          </a:p>
          <a:p>
            <a:r>
              <a:rPr lang="pt-BR" dirty="0" smtClean="0"/>
              <a:t>Então  </a:t>
            </a:r>
          </a:p>
          <a:p>
            <a:endParaRPr lang="pt-BR" dirty="0" smtClean="0"/>
          </a:p>
          <a:p>
            <a:r>
              <a:rPr lang="pt-BR" dirty="0" smtClean="0"/>
              <a:t>A partir daí podemos derivar  regra de </a:t>
            </a:r>
            <a:r>
              <a:rPr lang="pt-BR" dirty="0" err="1" smtClean="0"/>
              <a:t>Bayes</a:t>
            </a:r>
            <a:r>
              <a:rPr lang="pt-BR" dirty="0" smtClean="0"/>
              <a:t>               </a:t>
            </a:r>
          </a:p>
        </p:txBody>
      </p:sp>
      <p:graphicFrame>
        <p:nvGraphicFramePr>
          <p:cNvPr id="4" name="Object 3"/>
          <p:cNvGraphicFramePr>
            <a:graphicFrameLocks noChangeAspect="1"/>
          </p:cNvGraphicFramePr>
          <p:nvPr/>
        </p:nvGraphicFramePr>
        <p:xfrm>
          <a:off x="2838451" y="3810302"/>
          <a:ext cx="5645150" cy="660400"/>
        </p:xfrm>
        <a:graphic>
          <a:graphicData uri="http://schemas.openxmlformats.org/presentationml/2006/ole">
            <p:oleObj spid="_x0000_s353282" name="Equation" r:id="rId3" imgW="3467100" imgH="393700" progId="Equation.3">
              <p:embed/>
            </p:oleObj>
          </a:graphicData>
        </a:graphic>
      </p:graphicFrame>
      <p:graphicFrame>
        <p:nvGraphicFramePr>
          <p:cNvPr id="353283" name="Object 3"/>
          <p:cNvGraphicFramePr>
            <a:graphicFrameLocks noChangeAspect="1"/>
          </p:cNvGraphicFramePr>
          <p:nvPr/>
        </p:nvGraphicFramePr>
        <p:xfrm>
          <a:off x="2817596" y="2876823"/>
          <a:ext cx="2175715" cy="283118"/>
        </p:xfrm>
        <a:graphic>
          <a:graphicData uri="http://schemas.openxmlformats.org/presentationml/2006/ole">
            <p:oleObj spid="_x0000_s353283" name="Equation" r:id="rId4" imgW="1270000" imgH="165100" progId="Equation.3">
              <p:embed/>
            </p:oleObj>
          </a:graphicData>
        </a:graphic>
      </p:graphicFrame>
      <p:graphicFrame>
        <p:nvGraphicFramePr>
          <p:cNvPr id="353284" name="Object 4"/>
          <p:cNvGraphicFramePr>
            <a:graphicFrameLocks noChangeAspect="1"/>
          </p:cNvGraphicFramePr>
          <p:nvPr/>
        </p:nvGraphicFramePr>
        <p:xfrm>
          <a:off x="2503488" y="4875213"/>
          <a:ext cx="2543175" cy="592137"/>
        </p:xfrm>
        <a:graphic>
          <a:graphicData uri="http://schemas.openxmlformats.org/presentationml/2006/ole">
            <p:oleObj spid="_x0000_s353284" name="Equation" r:id="rId5" imgW="1638300" imgH="381000" progId="Equation.3">
              <p:embed/>
            </p:oleObj>
          </a:graphicData>
        </a:graphic>
      </p:graphicFrame>
      <p:sp>
        <p:nvSpPr>
          <p:cNvPr id="7" name="Date Placeholder 6"/>
          <p:cNvSpPr>
            <a:spLocks noGrp="1"/>
          </p:cNvSpPr>
          <p:nvPr>
            <p:ph type="dt" sz="half" idx="10"/>
          </p:nvPr>
        </p:nvSpPr>
        <p:spPr/>
        <p:txBody>
          <a:bodyPr/>
          <a:lstStyle/>
          <a:p>
            <a:fld id="{664A1C08-119B-1944-B42D-0AFA22B24C51}"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121</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a:bodyPr>
          <a:lstStyle/>
          <a:p>
            <a:r>
              <a:rPr lang="pt-BR" dirty="0" smtClean="0"/>
              <a:t>Podemos utilizar a regra de </a:t>
            </a:r>
            <a:r>
              <a:rPr lang="pt-BR" dirty="0" err="1" smtClean="0"/>
              <a:t>Bayes</a:t>
            </a:r>
            <a:r>
              <a:rPr lang="pt-BR" dirty="0" smtClean="0"/>
              <a:t> para nos auxiliar em nossos cálculos</a:t>
            </a:r>
          </a:p>
          <a:p>
            <a:endParaRPr lang="pt-BR" dirty="0" smtClean="0"/>
          </a:p>
          <a:p>
            <a:endParaRPr lang="pt-BR" dirty="0" smtClean="0"/>
          </a:p>
          <a:p>
            <a:endParaRPr lang="pt-BR" dirty="0" smtClean="0"/>
          </a:p>
        </p:txBody>
      </p:sp>
      <p:graphicFrame>
        <p:nvGraphicFramePr>
          <p:cNvPr id="4" name="Object 3"/>
          <p:cNvGraphicFramePr>
            <a:graphicFrameLocks noChangeAspect="1"/>
          </p:cNvGraphicFramePr>
          <p:nvPr/>
        </p:nvGraphicFramePr>
        <p:xfrm>
          <a:off x="2551113" y="3115546"/>
          <a:ext cx="4816475" cy="2025650"/>
        </p:xfrm>
        <a:graphic>
          <a:graphicData uri="http://schemas.openxmlformats.org/presentationml/2006/ole">
            <p:oleObj spid="_x0000_s348162" name="Equation" r:id="rId3" imgW="2959100" imgH="1244600" progId="Equation.3">
              <p:embed/>
            </p:oleObj>
          </a:graphicData>
        </a:graphic>
      </p:graphicFrame>
      <p:sp>
        <p:nvSpPr>
          <p:cNvPr id="5" name="Date Placeholder 4"/>
          <p:cNvSpPr>
            <a:spLocks noGrp="1"/>
          </p:cNvSpPr>
          <p:nvPr>
            <p:ph type="dt" sz="half" idx="10"/>
          </p:nvPr>
        </p:nvSpPr>
        <p:spPr/>
        <p:txBody>
          <a:bodyPr/>
          <a:lstStyle/>
          <a:p>
            <a:fld id="{F57AE8B8-5C9F-C548-8B50-3BAF8E6F63EF}"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122</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p:txBody>
          <a:bodyPr>
            <a:normAutofit/>
          </a:bodyPr>
          <a:lstStyle/>
          <a:p>
            <a:r>
              <a:rPr lang="pt-BR" dirty="0" smtClean="0"/>
              <a:t>Como queremos saber se</a:t>
            </a:r>
          </a:p>
          <a:p>
            <a:endParaRPr lang="pt-BR" dirty="0" smtClean="0"/>
          </a:p>
          <a:p>
            <a:r>
              <a:rPr lang="pt-BR" dirty="0" smtClean="0"/>
              <a:t>Basta ver se (utilizando a regra de </a:t>
            </a:r>
            <a:r>
              <a:rPr lang="pt-BR" dirty="0" err="1" smtClean="0"/>
              <a:t>Bayes</a:t>
            </a:r>
            <a:r>
              <a:rPr lang="pt-BR" dirty="0" smtClean="0"/>
              <a:t>):</a:t>
            </a:r>
          </a:p>
          <a:p>
            <a:endParaRPr lang="pt-BR" dirty="0" smtClean="0"/>
          </a:p>
          <a:p>
            <a:endParaRPr lang="pt-BR" dirty="0" smtClean="0"/>
          </a:p>
          <a:p>
            <a:r>
              <a:rPr lang="pt-BR" dirty="0" smtClean="0"/>
              <a:t>Veja que o denominador é comum e pode ser eliminado</a:t>
            </a:r>
          </a:p>
          <a:p>
            <a:endParaRPr lang="pt-BR" dirty="0" smtClean="0"/>
          </a:p>
          <a:p>
            <a:endParaRPr lang="pt-BR" dirty="0" smtClean="0"/>
          </a:p>
          <a:p>
            <a:endParaRPr lang="pt-BR" dirty="0" smtClean="0"/>
          </a:p>
          <a:p>
            <a:endParaRPr lang="pt-BR" dirty="0" smtClean="0"/>
          </a:p>
        </p:txBody>
      </p:sp>
      <p:graphicFrame>
        <p:nvGraphicFramePr>
          <p:cNvPr id="4" name="Object 3"/>
          <p:cNvGraphicFramePr>
            <a:graphicFrameLocks noChangeAspect="1"/>
          </p:cNvGraphicFramePr>
          <p:nvPr/>
        </p:nvGraphicFramePr>
        <p:xfrm>
          <a:off x="2534765" y="3974941"/>
          <a:ext cx="5580063" cy="619125"/>
        </p:xfrm>
        <a:graphic>
          <a:graphicData uri="http://schemas.openxmlformats.org/presentationml/2006/ole">
            <p:oleObj spid="_x0000_s349186" name="Equation" r:id="rId3" imgW="3429000" imgH="381000" progId="Equation.3">
              <p:embed/>
            </p:oleObj>
          </a:graphicData>
        </a:graphic>
      </p:graphicFrame>
      <p:graphicFrame>
        <p:nvGraphicFramePr>
          <p:cNvPr id="5" name="Object 4"/>
          <p:cNvGraphicFramePr>
            <a:graphicFrameLocks noChangeAspect="1"/>
          </p:cNvGraphicFramePr>
          <p:nvPr/>
        </p:nvGraphicFramePr>
        <p:xfrm>
          <a:off x="2611630" y="2889595"/>
          <a:ext cx="4335584" cy="286105"/>
        </p:xfrm>
        <a:graphic>
          <a:graphicData uri="http://schemas.openxmlformats.org/presentationml/2006/ole">
            <p:oleObj spid="_x0000_s349187" name="Equation" r:id="rId4" imgW="2501900" imgH="165100" progId="Equation.3">
              <p:embed/>
            </p:oleObj>
          </a:graphicData>
        </a:graphic>
      </p:graphicFrame>
      <p:graphicFrame>
        <p:nvGraphicFramePr>
          <p:cNvPr id="349188" name="Object 4"/>
          <p:cNvGraphicFramePr>
            <a:graphicFrameLocks noChangeAspect="1"/>
          </p:cNvGraphicFramePr>
          <p:nvPr/>
        </p:nvGraphicFramePr>
        <p:xfrm>
          <a:off x="2611630" y="5857875"/>
          <a:ext cx="5497513" cy="268288"/>
        </p:xfrm>
        <a:graphic>
          <a:graphicData uri="http://schemas.openxmlformats.org/presentationml/2006/ole">
            <p:oleObj spid="_x0000_s349188" name="Equation" r:id="rId5" imgW="3378200" imgH="165100" progId="Equation.3">
              <p:embed/>
            </p:oleObj>
          </a:graphicData>
        </a:graphic>
      </p:graphicFrame>
      <p:sp>
        <p:nvSpPr>
          <p:cNvPr id="7" name="Date Placeholder 6"/>
          <p:cNvSpPr>
            <a:spLocks noGrp="1"/>
          </p:cNvSpPr>
          <p:nvPr>
            <p:ph type="dt" sz="half" idx="10"/>
          </p:nvPr>
        </p:nvSpPr>
        <p:spPr/>
        <p:txBody>
          <a:bodyPr/>
          <a:lstStyle/>
          <a:p>
            <a:fld id="{E680A5CA-9641-2241-B228-C18A47B6F632}"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123</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nota </a:t>
            </a:r>
            <a:r>
              <a:rPr lang="en-US" dirty="0" err="1" smtClean="0"/>
              <a:t>sobre</a:t>
            </a:r>
            <a:r>
              <a:rPr lang="en-US" dirty="0" smtClean="0"/>
              <a:t> logs-odd scoring: a </a:t>
            </a:r>
            <a:r>
              <a:rPr lang="en-US" dirty="0" err="1" smtClean="0"/>
              <a:t>regra</a:t>
            </a:r>
            <a:r>
              <a:rPr lang="en-US" dirty="0" smtClean="0"/>
              <a:t> de </a:t>
            </a:r>
            <a:r>
              <a:rPr lang="en-US" dirty="0" err="1" smtClean="0"/>
              <a:t>Bayes</a:t>
            </a:r>
            <a:endParaRPr lang="en-US" dirty="0"/>
          </a:p>
        </p:txBody>
      </p:sp>
      <p:sp>
        <p:nvSpPr>
          <p:cNvPr id="3" name="Content Placeholder 2"/>
          <p:cNvSpPr>
            <a:spLocks noGrp="1"/>
          </p:cNvSpPr>
          <p:nvPr>
            <p:ph idx="1"/>
          </p:nvPr>
        </p:nvSpPr>
        <p:spPr>
          <a:xfrm>
            <a:off x="1975614" y="2095123"/>
            <a:ext cx="6507986" cy="4331367"/>
          </a:xfrm>
        </p:spPr>
        <p:txBody>
          <a:bodyPr>
            <a:normAutofit fontScale="92500" lnSpcReduction="20000"/>
          </a:bodyPr>
          <a:lstStyle/>
          <a:p>
            <a:r>
              <a:rPr lang="pt-BR" dirty="0" smtClean="0"/>
              <a:t>Nossa última dificuldade é descobrir como calcular P(E) e P(R)</a:t>
            </a:r>
          </a:p>
          <a:p>
            <a:r>
              <a:rPr lang="pt-BR" dirty="0" smtClean="0"/>
              <a:t>Na impossibilidade de calcular a probabilidade dos modelos, podemos simplificar e supor que são equiprováveis</a:t>
            </a:r>
          </a:p>
          <a:p>
            <a:r>
              <a:rPr lang="pt-BR" dirty="0" smtClean="0"/>
              <a:t>Assim temos, finalmente, calculamos apenas que</a:t>
            </a:r>
          </a:p>
          <a:p>
            <a:endParaRPr lang="pt-BR" dirty="0" smtClean="0"/>
          </a:p>
          <a:p>
            <a:r>
              <a:rPr lang="pt-BR" dirty="0" smtClean="0"/>
              <a:t>Porém não devemos esquecer que supusemos a </a:t>
            </a:r>
            <a:r>
              <a:rPr lang="pt-BR" dirty="0" err="1" smtClean="0"/>
              <a:t>equiprobabilidade</a:t>
            </a:r>
            <a:r>
              <a:rPr lang="pt-BR" dirty="0" smtClean="0"/>
              <a:t> dos modelos.</a:t>
            </a:r>
          </a:p>
          <a:p>
            <a:r>
              <a:rPr lang="pt-BR" dirty="0" smtClean="0"/>
              <a:t>Devemos considerar que, quando for factível uma estimativa da probabilidade dos modelos conflitantes, a fórmula do slide anterior deve ser utilizada. </a:t>
            </a:r>
          </a:p>
          <a:p>
            <a:endParaRPr lang="pt-BR" dirty="0" smtClean="0"/>
          </a:p>
          <a:p>
            <a:pPr lvl="1"/>
            <a:endParaRPr lang="pt-BR" dirty="0" smtClean="0"/>
          </a:p>
          <a:p>
            <a:endParaRPr lang="pt-BR" dirty="0" smtClean="0"/>
          </a:p>
        </p:txBody>
      </p:sp>
      <p:graphicFrame>
        <p:nvGraphicFramePr>
          <p:cNvPr id="351237" name="Object 5"/>
          <p:cNvGraphicFramePr>
            <a:graphicFrameLocks noChangeAspect="1"/>
          </p:cNvGraphicFramePr>
          <p:nvPr/>
        </p:nvGraphicFramePr>
        <p:xfrm>
          <a:off x="2889853" y="4374791"/>
          <a:ext cx="4071937" cy="268288"/>
        </p:xfrm>
        <a:graphic>
          <a:graphicData uri="http://schemas.openxmlformats.org/presentationml/2006/ole">
            <p:oleObj spid="_x0000_s351237" name="Equation" r:id="rId3" imgW="2501900" imgH="165100" progId="Equation.3">
              <p:embed/>
            </p:oleObj>
          </a:graphicData>
        </a:graphic>
      </p:graphicFrame>
      <p:sp>
        <p:nvSpPr>
          <p:cNvPr id="5" name="Date Placeholder 4"/>
          <p:cNvSpPr>
            <a:spLocks noGrp="1"/>
          </p:cNvSpPr>
          <p:nvPr>
            <p:ph type="dt" sz="half" idx="10"/>
          </p:nvPr>
        </p:nvSpPr>
        <p:spPr/>
        <p:txBody>
          <a:bodyPr/>
          <a:lstStyle/>
          <a:p>
            <a:fld id="{52A98169-1E02-8748-9682-268A20883497}"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124</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Avaliando</a:t>
            </a:r>
            <a:r>
              <a:rPr lang="en-US" dirty="0" smtClean="0"/>
              <a:t> </a:t>
            </a:r>
            <a:r>
              <a:rPr lang="en-US" dirty="0" err="1" smtClean="0"/>
              <a:t>os</a:t>
            </a:r>
            <a:r>
              <a:rPr lang="en-US" dirty="0" smtClean="0"/>
              <a:t> </a:t>
            </a:r>
            <a:r>
              <a:rPr lang="en-US" dirty="0" err="1" smtClean="0"/>
              <a:t>alinhamentos</a:t>
            </a:r>
            <a:r>
              <a:rPr lang="en-US" dirty="0" smtClean="0"/>
              <a:t>: </a:t>
            </a:r>
            <a:r>
              <a:rPr lang="en-US" dirty="0" err="1" smtClean="0"/>
              <a:t>significância</a:t>
            </a:r>
            <a:r>
              <a:rPr lang="en-US" dirty="0" smtClean="0"/>
              <a:t> dos </a:t>
            </a:r>
            <a:r>
              <a:rPr lang="en-US" dirty="0" err="1" smtClean="0"/>
              <a:t>escores</a:t>
            </a:r>
            <a:endParaRPr lang="en-US" dirty="0"/>
          </a:p>
        </p:txBody>
      </p:sp>
      <p:sp>
        <p:nvSpPr>
          <p:cNvPr id="3" name="Content Placeholder 2"/>
          <p:cNvSpPr>
            <a:spLocks noGrp="1"/>
          </p:cNvSpPr>
          <p:nvPr>
            <p:ph idx="1"/>
          </p:nvPr>
        </p:nvSpPr>
        <p:spPr/>
        <p:txBody>
          <a:bodyPr>
            <a:normAutofit fontScale="85000" lnSpcReduction="10000"/>
          </a:bodyPr>
          <a:lstStyle/>
          <a:p>
            <a:r>
              <a:rPr lang="pt-BR" dirty="0" smtClean="0"/>
              <a:t>Nosso modelo probabilístico leva em conta apenas as duas sequências.</a:t>
            </a:r>
          </a:p>
          <a:p>
            <a:r>
              <a:rPr lang="pt-BR" dirty="0" smtClean="0"/>
              <a:t>Porém, no caso geral, estamos alinhando uma sequência contra inúmeras sequências de um banco de dados</a:t>
            </a:r>
          </a:p>
          <a:p>
            <a:r>
              <a:rPr lang="pt-BR" dirty="0" smtClean="0"/>
              <a:t>Não é difícil ver que, quanto maior for o banco de dados, ou maior nossa sequência, mas fácil será achar, mesmo que totalmente por acaso, um bom alinhamento.</a:t>
            </a:r>
          </a:p>
          <a:p>
            <a:r>
              <a:rPr lang="pt-BR" dirty="0" smtClean="0"/>
              <a:t>Pensemos assim, se gerarmos sequências simuladas supondo </a:t>
            </a:r>
            <a:r>
              <a:rPr lang="pt-BR" dirty="0" err="1" smtClean="0"/>
              <a:t>frequências</a:t>
            </a:r>
            <a:r>
              <a:rPr lang="pt-BR" dirty="0" smtClean="0"/>
              <a:t> iguais de resíduos</a:t>
            </a:r>
          </a:p>
          <a:p>
            <a:r>
              <a:rPr lang="pt-BR" dirty="0" smtClean="0"/>
              <a:t>Se prosseguirmos o sorteio indefinidamente, devemos, em algum momento, gerar uma sequência muito similar à nossa sequência, mesmo que totalmente por acaso.</a:t>
            </a:r>
            <a:endParaRPr lang="pt-BR" dirty="0"/>
          </a:p>
        </p:txBody>
      </p:sp>
      <p:sp>
        <p:nvSpPr>
          <p:cNvPr id="4" name="Date Placeholder 3"/>
          <p:cNvSpPr>
            <a:spLocks noGrp="1"/>
          </p:cNvSpPr>
          <p:nvPr>
            <p:ph type="dt" sz="half" idx="10"/>
          </p:nvPr>
        </p:nvSpPr>
        <p:spPr/>
        <p:txBody>
          <a:bodyPr/>
          <a:lstStyle/>
          <a:p>
            <a:fld id="{A732902B-5085-DA46-BD0B-BC05F5DF9C0A}"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125</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Avaliando</a:t>
            </a:r>
            <a:r>
              <a:rPr lang="en-US" dirty="0" smtClean="0"/>
              <a:t> </a:t>
            </a:r>
            <a:r>
              <a:rPr lang="en-US" dirty="0" err="1" smtClean="0"/>
              <a:t>os</a:t>
            </a:r>
            <a:r>
              <a:rPr lang="en-US" dirty="0" smtClean="0"/>
              <a:t> </a:t>
            </a:r>
            <a:r>
              <a:rPr lang="en-US" dirty="0" err="1" smtClean="0"/>
              <a:t>alinhamentos</a:t>
            </a:r>
            <a:r>
              <a:rPr lang="en-US" dirty="0" smtClean="0"/>
              <a:t>: </a:t>
            </a:r>
            <a:r>
              <a:rPr lang="en-US" dirty="0" err="1" smtClean="0"/>
              <a:t>significância</a:t>
            </a:r>
            <a:r>
              <a:rPr lang="en-US" dirty="0" smtClean="0"/>
              <a:t> dos </a:t>
            </a:r>
            <a:r>
              <a:rPr lang="en-US" dirty="0" err="1" smtClean="0"/>
              <a:t>escores</a:t>
            </a:r>
            <a:endParaRPr lang="en-US" dirty="0"/>
          </a:p>
        </p:txBody>
      </p:sp>
      <p:sp>
        <p:nvSpPr>
          <p:cNvPr id="3" name="Content Placeholder 2"/>
          <p:cNvSpPr>
            <a:spLocks noGrp="1"/>
          </p:cNvSpPr>
          <p:nvPr>
            <p:ph idx="1"/>
          </p:nvPr>
        </p:nvSpPr>
        <p:spPr/>
        <p:txBody>
          <a:bodyPr>
            <a:normAutofit/>
          </a:bodyPr>
          <a:lstStyle/>
          <a:p>
            <a:r>
              <a:rPr lang="pt-BR" dirty="0" smtClean="0"/>
              <a:t>Desta maneira, ao procurar sequências em um banco de dados, devemos levar em conta o tamanho do banco para estimar a significância de um alinhamento</a:t>
            </a:r>
          </a:p>
          <a:p>
            <a:pPr lvl="1"/>
            <a:r>
              <a:rPr lang="pt-BR" dirty="0" smtClean="0"/>
              <a:t>O alinhamento pode parecer ser mais provável no modelo E, mas ser consequência apenas de um número muito grande de “sorteios” realizados.</a:t>
            </a:r>
          </a:p>
          <a:p>
            <a:r>
              <a:rPr lang="pt-BR" dirty="0" smtClean="0"/>
              <a:t>Para resolver este problema em geral alinhamentos são avaliados pelo seu </a:t>
            </a:r>
            <a:r>
              <a:rPr lang="pt-BR" dirty="0" err="1" smtClean="0"/>
              <a:t>E-value</a:t>
            </a:r>
            <a:endParaRPr lang="pt-BR" dirty="0" smtClean="0"/>
          </a:p>
          <a:p>
            <a:r>
              <a:rPr lang="pt-BR" dirty="0" smtClean="0"/>
              <a:t>Veremos a seguir o que é o </a:t>
            </a:r>
            <a:r>
              <a:rPr lang="pt-BR" dirty="0" err="1" smtClean="0"/>
              <a:t>E-value</a:t>
            </a:r>
            <a:r>
              <a:rPr lang="pt-BR" dirty="0" smtClean="0"/>
              <a:t>.</a:t>
            </a:r>
            <a:endParaRPr lang="pt-BR" dirty="0"/>
          </a:p>
        </p:txBody>
      </p:sp>
      <p:sp>
        <p:nvSpPr>
          <p:cNvPr id="4" name="Date Placeholder 3"/>
          <p:cNvSpPr>
            <a:spLocks noGrp="1"/>
          </p:cNvSpPr>
          <p:nvPr>
            <p:ph type="dt" sz="half" idx="10"/>
          </p:nvPr>
        </p:nvSpPr>
        <p:spPr/>
        <p:txBody>
          <a:bodyPr/>
          <a:lstStyle/>
          <a:p>
            <a:fld id="{874AFB4B-806E-EF4F-9D85-87EA8CA8A63B}"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126</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Avaliando</a:t>
            </a:r>
            <a:r>
              <a:rPr lang="en-US" dirty="0" smtClean="0"/>
              <a:t> </a:t>
            </a:r>
            <a:r>
              <a:rPr lang="en-US" dirty="0" err="1" smtClean="0"/>
              <a:t>os</a:t>
            </a:r>
            <a:r>
              <a:rPr lang="en-US" dirty="0" smtClean="0"/>
              <a:t> </a:t>
            </a:r>
            <a:r>
              <a:rPr lang="en-US" dirty="0" err="1" smtClean="0"/>
              <a:t>alinhamentos</a:t>
            </a:r>
            <a:r>
              <a:rPr lang="en-US" dirty="0" smtClean="0"/>
              <a:t>: O </a:t>
            </a:r>
            <a:r>
              <a:rPr lang="en-US" dirty="0" err="1" smtClean="0"/>
              <a:t>que</a:t>
            </a:r>
            <a:r>
              <a:rPr lang="en-US" dirty="0" smtClean="0"/>
              <a:t> </a:t>
            </a:r>
            <a:r>
              <a:rPr lang="en-US" dirty="0" err="1" smtClean="0"/>
              <a:t>é</a:t>
            </a:r>
            <a:r>
              <a:rPr lang="en-US" dirty="0" smtClean="0"/>
              <a:t> E-value?</a:t>
            </a:r>
            <a:endParaRPr lang="en-US" dirty="0"/>
          </a:p>
        </p:txBody>
      </p:sp>
      <p:sp>
        <p:nvSpPr>
          <p:cNvPr id="3" name="Content Placeholder 2"/>
          <p:cNvSpPr>
            <a:spLocks noGrp="1"/>
          </p:cNvSpPr>
          <p:nvPr>
            <p:ph idx="1"/>
          </p:nvPr>
        </p:nvSpPr>
        <p:spPr>
          <a:xfrm>
            <a:off x="1518231" y="2286000"/>
            <a:ext cx="6965369" cy="4254522"/>
          </a:xfrm>
        </p:spPr>
        <p:txBody>
          <a:bodyPr>
            <a:normAutofit/>
          </a:bodyPr>
          <a:lstStyle/>
          <a:p>
            <a:r>
              <a:rPr lang="pt-BR" dirty="0" err="1" smtClean="0"/>
              <a:t>E-value</a:t>
            </a:r>
            <a:r>
              <a:rPr lang="pt-BR" dirty="0" smtClean="0"/>
              <a:t> é uma medida utilizada para avaliar alinhamentos, em particular o </a:t>
            </a:r>
            <a:r>
              <a:rPr lang="pt-BR" dirty="0" err="1" smtClean="0"/>
              <a:t>Blast</a:t>
            </a:r>
            <a:endParaRPr lang="pt-BR" dirty="0" smtClean="0"/>
          </a:p>
          <a:p>
            <a:r>
              <a:rPr lang="pt-BR" dirty="0" smtClean="0"/>
              <a:t>Um erro comum é acreditar que </a:t>
            </a:r>
            <a:r>
              <a:rPr lang="pt-BR" dirty="0" err="1" smtClean="0"/>
              <a:t>e-value</a:t>
            </a:r>
            <a:r>
              <a:rPr lang="pt-BR" dirty="0" smtClean="0"/>
              <a:t> é um valor de probabilidade</a:t>
            </a:r>
          </a:p>
          <a:p>
            <a:pPr lvl="1"/>
            <a:r>
              <a:rPr lang="pt-BR" dirty="0" err="1" smtClean="0"/>
              <a:t>E-value</a:t>
            </a:r>
            <a:r>
              <a:rPr lang="pt-BR" dirty="0" smtClean="0"/>
              <a:t> seria a chance de um alinhamento entre tuas sequências ser puramente </a:t>
            </a:r>
            <a:r>
              <a:rPr lang="pt-BR" dirty="0" err="1" smtClean="0"/>
              <a:t>coincidental</a:t>
            </a:r>
            <a:endParaRPr lang="pt-BR" dirty="0" smtClean="0"/>
          </a:p>
          <a:p>
            <a:r>
              <a:rPr lang="pt-BR" dirty="0" smtClean="0"/>
              <a:t>Se isso fosse verdade, não haveria </a:t>
            </a:r>
            <a:r>
              <a:rPr lang="pt-BR" dirty="0" err="1" smtClean="0"/>
              <a:t>E-values</a:t>
            </a:r>
            <a:r>
              <a:rPr lang="pt-BR" dirty="0" smtClean="0"/>
              <a:t> maiores que 1.</a:t>
            </a:r>
          </a:p>
          <a:p>
            <a:endParaRPr lang="pt-BR" dirty="0" smtClean="0"/>
          </a:p>
        </p:txBody>
      </p:sp>
      <p:sp>
        <p:nvSpPr>
          <p:cNvPr id="4" name="Date Placeholder 3"/>
          <p:cNvSpPr>
            <a:spLocks noGrp="1"/>
          </p:cNvSpPr>
          <p:nvPr>
            <p:ph type="dt" sz="half" idx="10"/>
          </p:nvPr>
        </p:nvSpPr>
        <p:spPr/>
        <p:txBody>
          <a:bodyPr/>
          <a:lstStyle/>
          <a:p>
            <a:fld id="{D2E797F1-89B1-5F46-8186-DCB26D5C0E2B}"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127</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Avaliando</a:t>
            </a:r>
            <a:r>
              <a:rPr lang="en-US" dirty="0" smtClean="0"/>
              <a:t> </a:t>
            </a:r>
            <a:r>
              <a:rPr lang="en-US" dirty="0" err="1" smtClean="0"/>
              <a:t>os</a:t>
            </a:r>
            <a:r>
              <a:rPr lang="en-US" dirty="0" smtClean="0"/>
              <a:t> </a:t>
            </a:r>
            <a:r>
              <a:rPr lang="en-US" dirty="0" err="1" smtClean="0"/>
              <a:t>alinhamentos</a:t>
            </a:r>
            <a:r>
              <a:rPr lang="en-US" dirty="0" smtClean="0"/>
              <a:t>: O </a:t>
            </a:r>
            <a:r>
              <a:rPr lang="en-US" dirty="0" err="1" smtClean="0"/>
              <a:t>que</a:t>
            </a:r>
            <a:r>
              <a:rPr lang="en-US" dirty="0" smtClean="0"/>
              <a:t> </a:t>
            </a:r>
            <a:r>
              <a:rPr lang="en-US" dirty="0" err="1" smtClean="0"/>
              <a:t>é</a:t>
            </a:r>
            <a:r>
              <a:rPr lang="en-US" dirty="0" smtClean="0"/>
              <a:t> E-value?</a:t>
            </a:r>
            <a:endParaRPr lang="en-US" dirty="0"/>
          </a:p>
        </p:txBody>
      </p:sp>
      <p:sp>
        <p:nvSpPr>
          <p:cNvPr id="3" name="Content Placeholder 2"/>
          <p:cNvSpPr>
            <a:spLocks noGrp="1"/>
          </p:cNvSpPr>
          <p:nvPr>
            <p:ph idx="1"/>
          </p:nvPr>
        </p:nvSpPr>
        <p:spPr>
          <a:xfrm>
            <a:off x="1518231" y="2286000"/>
            <a:ext cx="6965369" cy="4254522"/>
          </a:xfrm>
        </p:spPr>
        <p:txBody>
          <a:bodyPr>
            <a:normAutofit/>
          </a:bodyPr>
          <a:lstStyle/>
          <a:p>
            <a:r>
              <a:rPr lang="pt-BR" dirty="0" smtClean="0"/>
              <a:t>Para entender o </a:t>
            </a:r>
            <a:r>
              <a:rPr lang="pt-BR" dirty="0" err="1" smtClean="0"/>
              <a:t>E-value</a:t>
            </a:r>
            <a:r>
              <a:rPr lang="pt-BR" dirty="0" smtClean="0"/>
              <a:t> vamos usar uma comparação.</a:t>
            </a:r>
          </a:p>
          <a:p>
            <a:r>
              <a:rPr lang="pt-BR" dirty="0" smtClean="0"/>
              <a:t>Se caracterizarmos uma pessoa pelo comprimento em centímetros e cor do maior fio de cabelo, podemos ter uma boa maneira de identificar pessoas nesta sala.</a:t>
            </a:r>
          </a:p>
          <a:p>
            <a:r>
              <a:rPr lang="pt-BR" dirty="0" smtClean="0"/>
              <a:t>Porém, se tentarmos utilizar esta medida na carteira de identidade das pessoas, substituindo a impressão digital, deverão ocorrer vários casos de medidas iguais no Brasil, causando o caos na polícia federal. </a:t>
            </a:r>
          </a:p>
          <a:p>
            <a:r>
              <a:rPr lang="pt-BR" dirty="0" smtClean="0"/>
              <a:t>Isso porque quanto maior o número de pessoas, mais esperamos que um comprimento de cabelo igual ocorra totalmente ao acaso.</a:t>
            </a:r>
          </a:p>
        </p:txBody>
      </p:sp>
      <p:sp>
        <p:nvSpPr>
          <p:cNvPr id="4" name="Date Placeholder 3"/>
          <p:cNvSpPr>
            <a:spLocks noGrp="1"/>
          </p:cNvSpPr>
          <p:nvPr>
            <p:ph type="dt" sz="half" idx="10"/>
          </p:nvPr>
        </p:nvSpPr>
        <p:spPr/>
        <p:txBody>
          <a:bodyPr/>
          <a:lstStyle/>
          <a:p>
            <a:fld id="{C8838607-3543-7F4F-9D32-F8BF39582B94}"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128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Avaliando</a:t>
            </a:r>
            <a:r>
              <a:rPr lang="en-US" dirty="0" smtClean="0"/>
              <a:t> </a:t>
            </a:r>
            <a:r>
              <a:rPr lang="en-US" dirty="0" err="1" smtClean="0"/>
              <a:t>os</a:t>
            </a:r>
            <a:r>
              <a:rPr lang="en-US" dirty="0" smtClean="0"/>
              <a:t> </a:t>
            </a:r>
            <a:r>
              <a:rPr lang="en-US" dirty="0" err="1" smtClean="0"/>
              <a:t>alinhamentos</a:t>
            </a:r>
            <a:r>
              <a:rPr lang="en-US" dirty="0" smtClean="0"/>
              <a:t>: O </a:t>
            </a:r>
            <a:r>
              <a:rPr lang="en-US" dirty="0" err="1" smtClean="0"/>
              <a:t>que</a:t>
            </a:r>
            <a:r>
              <a:rPr lang="en-US" dirty="0" smtClean="0"/>
              <a:t> </a:t>
            </a:r>
            <a:r>
              <a:rPr lang="en-US" dirty="0" err="1" smtClean="0"/>
              <a:t>é</a:t>
            </a:r>
            <a:r>
              <a:rPr lang="en-US" dirty="0" smtClean="0"/>
              <a:t> E-value?</a:t>
            </a:r>
            <a:endParaRPr lang="en-US" dirty="0"/>
          </a:p>
        </p:txBody>
      </p:sp>
      <p:sp>
        <p:nvSpPr>
          <p:cNvPr id="3" name="Content Placeholder 2"/>
          <p:cNvSpPr>
            <a:spLocks noGrp="1"/>
          </p:cNvSpPr>
          <p:nvPr>
            <p:ph idx="1"/>
          </p:nvPr>
        </p:nvSpPr>
        <p:spPr/>
        <p:txBody>
          <a:bodyPr>
            <a:normAutofit fontScale="70000" lnSpcReduction="20000"/>
          </a:bodyPr>
          <a:lstStyle/>
          <a:p>
            <a:r>
              <a:rPr lang="pt-BR" dirty="0" smtClean="0"/>
              <a:t>Na verdade, </a:t>
            </a:r>
            <a:r>
              <a:rPr lang="pt-BR" dirty="0" err="1" smtClean="0"/>
              <a:t>e-value</a:t>
            </a:r>
            <a:r>
              <a:rPr lang="pt-BR" dirty="0" smtClean="0"/>
              <a:t> é uma estimativa do número que alinhamentos com escore pelo menos tão bom quanto o encontrado que se espera encontrar ao acaso.</a:t>
            </a:r>
          </a:p>
          <a:p>
            <a:r>
              <a:rPr lang="pt-BR" dirty="0" smtClean="0"/>
              <a:t>Em outras palavras, supondo um banco de sequências do mesmo tamanho e gerado randomicamente, quantos hits teríamos com escore igual ou maior ao encontrado</a:t>
            </a:r>
          </a:p>
          <a:p>
            <a:r>
              <a:rPr lang="pt-BR" dirty="0" smtClean="0"/>
              <a:t>Desta maneira, para o mesmo alinhamento podemos ter </a:t>
            </a:r>
            <a:r>
              <a:rPr lang="pt-BR" dirty="0" err="1" smtClean="0"/>
              <a:t>e-values</a:t>
            </a:r>
            <a:r>
              <a:rPr lang="pt-BR" dirty="0" smtClean="0"/>
              <a:t> diferentes: </a:t>
            </a:r>
          </a:p>
          <a:p>
            <a:pPr lvl="1"/>
            <a:r>
              <a:rPr lang="pt-BR" dirty="0" smtClean="0"/>
              <a:t>quanto maior o banco, maior o </a:t>
            </a:r>
            <a:r>
              <a:rPr lang="pt-BR" dirty="0" err="1" smtClean="0"/>
              <a:t>e-value</a:t>
            </a:r>
            <a:r>
              <a:rPr lang="pt-BR" dirty="0" smtClean="0"/>
              <a:t>.</a:t>
            </a:r>
          </a:p>
          <a:p>
            <a:pPr lvl="1"/>
            <a:r>
              <a:rPr lang="pt-BR" dirty="0" smtClean="0"/>
              <a:t>Quanto maior a sequência , maior o </a:t>
            </a:r>
            <a:r>
              <a:rPr lang="pt-BR" dirty="0" err="1" smtClean="0"/>
              <a:t>e-value</a:t>
            </a:r>
            <a:endParaRPr lang="pt-BR" dirty="0" smtClean="0"/>
          </a:p>
          <a:p>
            <a:r>
              <a:rPr lang="pt-BR" dirty="0" smtClean="0"/>
              <a:t>Faça o teste, entre no site do </a:t>
            </a:r>
            <a:r>
              <a:rPr lang="pt-BR" dirty="0" err="1" smtClean="0"/>
              <a:t>Blast</a:t>
            </a:r>
            <a:r>
              <a:rPr lang="pt-BR" dirty="0" smtClean="0"/>
              <a:t> e digite uma sequência ao acaso (</a:t>
            </a:r>
            <a:r>
              <a:rPr lang="pt-BR" dirty="0" err="1" smtClean="0"/>
              <a:t>nao</a:t>
            </a:r>
            <a:r>
              <a:rPr lang="pt-BR" dirty="0" smtClean="0"/>
              <a:t> muito grande). </a:t>
            </a:r>
          </a:p>
          <a:p>
            <a:r>
              <a:rPr lang="pt-BR" dirty="0" smtClean="0"/>
              <a:t>O número de sequências retornadas para cada </a:t>
            </a:r>
            <a:r>
              <a:rPr lang="pt-BR" dirty="0" err="1" smtClean="0"/>
              <a:t>e-value</a:t>
            </a:r>
            <a:r>
              <a:rPr lang="pt-BR" dirty="0" smtClean="0"/>
              <a:t> é aproximadamente o valor do </a:t>
            </a:r>
            <a:r>
              <a:rPr lang="pt-BR" dirty="0" err="1" smtClean="0"/>
              <a:t>evalue</a:t>
            </a:r>
            <a:endParaRPr lang="pt-BR" dirty="0" smtClean="0"/>
          </a:p>
          <a:p>
            <a:pPr lvl="1"/>
            <a:r>
              <a:rPr lang="pt-BR" dirty="0" err="1" smtClean="0"/>
              <a:t>Evalue</a:t>
            </a:r>
            <a:r>
              <a:rPr lang="pt-BR" dirty="0" smtClean="0"/>
              <a:t> 8 </a:t>
            </a:r>
            <a:r>
              <a:rPr lang="en-US" dirty="0" err="1" smtClean="0">
                <a:sym typeface="Wingdings"/>
              </a:rPr>
              <a:t></a:t>
            </a:r>
            <a:r>
              <a:rPr lang="en-US" dirty="0" smtClean="0">
                <a:sym typeface="Wingdings"/>
              </a:rPr>
              <a:t> </a:t>
            </a:r>
            <a:r>
              <a:rPr lang="en-US" dirty="0" err="1" smtClean="0">
                <a:sym typeface="Wingdings"/>
              </a:rPr>
              <a:t>aprox</a:t>
            </a:r>
            <a:r>
              <a:rPr lang="en-US" dirty="0" smtClean="0">
                <a:sym typeface="Wingdings"/>
              </a:rPr>
              <a:t>. 8 </a:t>
            </a:r>
            <a:r>
              <a:rPr lang="en-US" dirty="0" err="1" smtClean="0">
                <a:sym typeface="Wingdings"/>
              </a:rPr>
              <a:t>sequências</a:t>
            </a:r>
            <a:endParaRPr lang="pt-BR" dirty="0" smtClean="0"/>
          </a:p>
        </p:txBody>
      </p:sp>
      <p:sp>
        <p:nvSpPr>
          <p:cNvPr id="4" name="Date Placeholder 3"/>
          <p:cNvSpPr>
            <a:spLocks noGrp="1"/>
          </p:cNvSpPr>
          <p:nvPr>
            <p:ph type="dt" sz="half" idx="10"/>
          </p:nvPr>
        </p:nvSpPr>
        <p:spPr/>
        <p:txBody>
          <a:bodyPr/>
          <a:lstStyle/>
          <a:p>
            <a:fld id="{010DF7C7-BBEC-9A4E-89DF-7CB4CD05443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129</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Alinhamento</a:t>
            </a:r>
            <a:endParaRPr lang="pt-BR" dirty="0"/>
          </a:p>
        </p:txBody>
      </p:sp>
      <p:sp>
        <p:nvSpPr>
          <p:cNvPr id="3" name="Content Placeholder 2"/>
          <p:cNvSpPr>
            <a:spLocks noGrp="1"/>
          </p:cNvSpPr>
          <p:nvPr>
            <p:ph idx="1"/>
          </p:nvPr>
        </p:nvSpPr>
        <p:spPr>
          <a:xfrm>
            <a:off x="2286000" y="2286000"/>
            <a:ext cx="6197600" cy="2533869"/>
          </a:xfrm>
        </p:spPr>
        <p:txBody>
          <a:bodyPr>
            <a:normAutofit fontScale="85000" lnSpcReduction="10000"/>
          </a:bodyPr>
          <a:lstStyle/>
          <a:p>
            <a:r>
              <a:rPr lang="pt-BR" dirty="0" smtClean="0"/>
              <a:t>Dadas duas sequências de caracteres (e.g. Letras </a:t>
            </a:r>
            <a:r>
              <a:rPr lang="pt-BR" dirty="0" err="1" smtClean="0"/>
              <a:t>asssociadas</a:t>
            </a:r>
            <a:r>
              <a:rPr lang="pt-BR" dirty="0" smtClean="0"/>
              <a:t> aos nucleotídeos: A, C, G, T), queremos parear as </a:t>
            </a:r>
            <a:r>
              <a:rPr lang="pt-BR" dirty="0" err="1" smtClean="0"/>
              <a:t>sequencias</a:t>
            </a:r>
            <a:r>
              <a:rPr lang="pt-BR" dirty="0" smtClean="0"/>
              <a:t> de maneira a maximizar o número de regiões semelhantes detectadas</a:t>
            </a:r>
          </a:p>
          <a:p>
            <a:r>
              <a:rPr lang="pt-BR" dirty="0" smtClean="0"/>
              <a:t>Pesos atribuídos às diferenças (</a:t>
            </a:r>
            <a:r>
              <a:rPr lang="pt-BR" dirty="0" err="1" smtClean="0"/>
              <a:t>mismatch</a:t>
            </a:r>
            <a:r>
              <a:rPr lang="pt-BR" dirty="0" smtClean="0"/>
              <a:t>) e remoções (</a:t>
            </a:r>
            <a:r>
              <a:rPr lang="pt-BR" dirty="0" err="1" smtClean="0"/>
              <a:t>indels</a:t>
            </a:r>
            <a:r>
              <a:rPr lang="pt-BR" dirty="0" smtClean="0"/>
              <a:t>).</a:t>
            </a:r>
          </a:p>
          <a:p>
            <a:pPr>
              <a:buNone/>
            </a:pPr>
            <a:r>
              <a:rPr lang="pt-BR" dirty="0" smtClean="0"/>
              <a:t>	ATTCAGTAAG—-ATT</a:t>
            </a:r>
          </a:p>
          <a:p>
            <a:pPr>
              <a:buNone/>
            </a:pPr>
            <a:r>
              <a:rPr lang="pt-BR" dirty="0" smtClean="0"/>
              <a:t>     AGTC--GTACGTTATT</a:t>
            </a:r>
          </a:p>
        </p:txBody>
      </p:sp>
      <p:sp>
        <p:nvSpPr>
          <p:cNvPr id="4" name="Date Placeholder 3"/>
          <p:cNvSpPr>
            <a:spLocks noGrp="1"/>
          </p:cNvSpPr>
          <p:nvPr>
            <p:ph type="dt" sz="half" idx="10"/>
          </p:nvPr>
        </p:nvSpPr>
        <p:spPr/>
        <p:txBody>
          <a:bodyPr/>
          <a:lstStyle/>
          <a:p>
            <a:fld id="{E73078D7-A83A-9440-8018-4D25DAD78D12}"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13</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Avaliando</a:t>
            </a:r>
            <a:r>
              <a:rPr lang="en-US" dirty="0" smtClean="0"/>
              <a:t> </a:t>
            </a:r>
            <a:r>
              <a:rPr lang="en-US" dirty="0" err="1" smtClean="0"/>
              <a:t>os</a:t>
            </a:r>
            <a:r>
              <a:rPr lang="en-US" dirty="0" smtClean="0"/>
              <a:t> </a:t>
            </a:r>
            <a:r>
              <a:rPr lang="en-US" dirty="0" err="1" smtClean="0"/>
              <a:t>alinhamentos</a:t>
            </a:r>
            <a:r>
              <a:rPr lang="en-US" dirty="0" smtClean="0"/>
              <a:t>: O </a:t>
            </a:r>
            <a:r>
              <a:rPr lang="en-US" dirty="0" err="1" smtClean="0"/>
              <a:t>que</a:t>
            </a:r>
            <a:r>
              <a:rPr lang="en-US" dirty="0" smtClean="0"/>
              <a:t> </a:t>
            </a:r>
            <a:r>
              <a:rPr lang="en-US" dirty="0" err="1" smtClean="0"/>
              <a:t>é</a:t>
            </a:r>
            <a:r>
              <a:rPr lang="en-US" dirty="0" smtClean="0"/>
              <a:t> E-value?</a:t>
            </a:r>
            <a:endParaRPr lang="en-US" dirty="0"/>
          </a:p>
        </p:txBody>
      </p:sp>
      <p:sp>
        <p:nvSpPr>
          <p:cNvPr id="3" name="Content Placeholder 2"/>
          <p:cNvSpPr>
            <a:spLocks noGrp="1"/>
          </p:cNvSpPr>
          <p:nvPr>
            <p:ph idx="1"/>
          </p:nvPr>
        </p:nvSpPr>
        <p:spPr>
          <a:xfrm>
            <a:off x="336506" y="2286000"/>
            <a:ext cx="1372697" cy="3840163"/>
          </a:xfrm>
        </p:spPr>
        <p:txBody>
          <a:bodyPr>
            <a:normAutofit/>
          </a:bodyPr>
          <a:lstStyle/>
          <a:p>
            <a:r>
              <a:rPr lang="x-none" sz="1800" dirty="0" smtClean="0"/>
              <a:t>Vejamos um exemplo</a:t>
            </a:r>
          </a:p>
          <a:p>
            <a:r>
              <a:rPr lang="x-none" sz="1800" dirty="0" smtClean="0"/>
              <a:t>Notem que o valor é uma aproximação</a:t>
            </a:r>
            <a:endParaRPr lang="pt-BR" sz="1800" dirty="0" smtClean="0"/>
          </a:p>
        </p:txBody>
      </p:sp>
      <p:pic>
        <p:nvPicPr>
          <p:cNvPr id="4" name="Picture 3" descr="blast.tiff"/>
          <p:cNvPicPr>
            <a:picLocks noChangeAspect="1"/>
          </p:cNvPicPr>
          <p:nvPr/>
        </p:nvPicPr>
        <p:blipFill>
          <a:blip r:embed="rId2"/>
          <a:stretch>
            <a:fillRect/>
          </a:stretch>
        </p:blipFill>
        <p:spPr>
          <a:xfrm>
            <a:off x="1992277" y="2024222"/>
            <a:ext cx="6110923" cy="4538749"/>
          </a:xfrm>
          <a:prstGeom prst="rect">
            <a:avLst/>
          </a:prstGeom>
        </p:spPr>
      </p:pic>
      <p:sp>
        <p:nvSpPr>
          <p:cNvPr id="5" name="Rectangle 4"/>
          <p:cNvSpPr/>
          <p:nvPr/>
        </p:nvSpPr>
        <p:spPr>
          <a:xfrm>
            <a:off x="6999141" y="3322776"/>
            <a:ext cx="210069" cy="697019"/>
          </a:xfrm>
          <a:prstGeom prst="rect">
            <a:avLst/>
          </a:prstGeom>
          <a:solidFill>
            <a:srgbClr val="3366FF">
              <a:alpha val="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flipH="1">
            <a:off x="7016213" y="4019795"/>
            <a:ext cx="164350" cy="2543176"/>
          </a:xfrm>
          <a:prstGeom prst="rect">
            <a:avLst/>
          </a:prstGeom>
          <a:solidFill>
            <a:srgbClr val="3366FF">
              <a:alpha val="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8097AA65-E922-5D4A-A373-E3611B592A22}"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130</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Variações</a:t>
            </a:r>
            <a:r>
              <a:rPr lang="en-US" dirty="0" smtClean="0"/>
              <a:t> do BLAST: </a:t>
            </a:r>
            <a:r>
              <a:rPr lang="en-US" dirty="0" err="1" smtClean="0"/>
              <a:t>Opções</a:t>
            </a:r>
            <a:endParaRPr lang="en-US" dirty="0"/>
          </a:p>
        </p:txBody>
      </p:sp>
      <p:sp>
        <p:nvSpPr>
          <p:cNvPr id="3" name="Content Placeholder 2"/>
          <p:cNvSpPr>
            <a:spLocks noGrp="1"/>
          </p:cNvSpPr>
          <p:nvPr>
            <p:ph idx="1"/>
          </p:nvPr>
        </p:nvSpPr>
        <p:spPr>
          <a:xfrm>
            <a:off x="1214410" y="2085908"/>
            <a:ext cx="7269190" cy="4551914"/>
          </a:xfrm>
        </p:spPr>
        <p:txBody>
          <a:bodyPr>
            <a:normAutofit/>
          </a:bodyPr>
          <a:lstStyle/>
          <a:p>
            <a:r>
              <a:rPr lang="x-none" dirty="0" smtClean="0"/>
              <a:t>BLAST oferece várias opções de alinhamento</a:t>
            </a:r>
          </a:p>
          <a:p>
            <a:pPr lvl="1"/>
            <a:r>
              <a:rPr lang="x-none" dirty="0" smtClean="0">
                <a:solidFill>
                  <a:srgbClr val="FF0000"/>
                </a:solidFill>
              </a:rPr>
              <a:t>blastn </a:t>
            </a:r>
            <a:r>
              <a:rPr lang="x-none" dirty="0" smtClean="0">
                <a:solidFill>
                  <a:schemeClr val="tx1"/>
                </a:solidFill>
              </a:rPr>
              <a:t>– alinhamento entre sequências de nucleotídeos e banco de sequências de nucleotídeos</a:t>
            </a:r>
            <a:endParaRPr lang="x-none" dirty="0" smtClean="0">
              <a:solidFill>
                <a:srgbClr val="FF0000"/>
              </a:solidFill>
            </a:endParaRPr>
          </a:p>
          <a:p>
            <a:pPr lvl="1"/>
            <a:r>
              <a:rPr lang="x-none" dirty="0" smtClean="0">
                <a:solidFill>
                  <a:srgbClr val="FF0000"/>
                </a:solidFill>
              </a:rPr>
              <a:t>blastp </a:t>
            </a:r>
            <a:r>
              <a:rPr lang="x-none" dirty="0" smtClean="0">
                <a:solidFill>
                  <a:srgbClr val="000000"/>
                </a:solidFill>
              </a:rPr>
              <a:t>– alinhamento entre sequências de proteínas e banco de proteínas</a:t>
            </a:r>
            <a:endParaRPr lang="x-none" dirty="0" smtClean="0">
              <a:solidFill>
                <a:srgbClr val="FF0000"/>
              </a:solidFill>
            </a:endParaRPr>
          </a:p>
          <a:p>
            <a:pPr lvl="1"/>
            <a:r>
              <a:rPr lang="x-none" dirty="0" smtClean="0">
                <a:solidFill>
                  <a:srgbClr val="FF0000"/>
                </a:solidFill>
              </a:rPr>
              <a:t>blastx </a:t>
            </a:r>
            <a:r>
              <a:rPr lang="x-none" dirty="0" smtClean="0">
                <a:solidFill>
                  <a:srgbClr val="000000"/>
                </a:solidFill>
              </a:rPr>
              <a:t>– alinhamento entre sequência de nucleotídeos e banco de aminoácidos (calcula orfs para as 6 fases de leitura)</a:t>
            </a:r>
            <a:endParaRPr lang="x-none" dirty="0" smtClean="0">
              <a:solidFill>
                <a:srgbClr val="FF0000"/>
              </a:solidFill>
            </a:endParaRPr>
          </a:p>
          <a:p>
            <a:pPr lvl="1"/>
            <a:r>
              <a:rPr lang="x-none" dirty="0" smtClean="0">
                <a:solidFill>
                  <a:srgbClr val="FF0000"/>
                </a:solidFill>
              </a:rPr>
              <a:t>tblastx </a:t>
            </a:r>
            <a:r>
              <a:rPr lang="x-none" dirty="0" smtClean="0">
                <a:solidFill>
                  <a:srgbClr val="000000"/>
                </a:solidFill>
              </a:rPr>
              <a:t>– compara ORFs entre sequência de nucleotídeos e bancode nucleotídeos (utiliza as 6 fases de leitura de das sequências do banco E das sequências da busca)</a:t>
            </a:r>
          </a:p>
          <a:p>
            <a:pPr lvl="1"/>
            <a:r>
              <a:rPr lang="x-none" dirty="0" smtClean="0">
                <a:solidFill>
                  <a:srgbClr val="FF0000"/>
                </a:solidFill>
              </a:rPr>
              <a:t>tblastn</a:t>
            </a:r>
            <a:r>
              <a:rPr lang="x-none" dirty="0" smtClean="0">
                <a:solidFill>
                  <a:srgbClr val="000000"/>
                </a:solidFill>
              </a:rPr>
              <a:t> – compara sequência de aminoácidos contra ORFs de  um banco de nucleotídeos (utiliza as 6 fases de leitura de cada sequência do banco)</a:t>
            </a:r>
            <a:endParaRPr lang="pt-BR" dirty="0" smtClean="0">
              <a:solidFill>
                <a:srgbClr val="FF0000"/>
              </a:solidFill>
            </a:endParaRPr>
          </a:p>
        </p:txBody>
      </p:sp>
      <p:sp>
        <p:nvSpPr>
          <p:cNvPr id="4" name="Date Placeholder 3"/>
          <p:cNvSpPr>
            <a:spLocks noGrp="1"/>
          </p:cNvSpPr>
          <p:nvPr>
            <p:ph type="dt" sz="half" idx="10"/>
          </p:nvPr>
        </p:nvSpPr>
        <p:spPr/>
        <p:txBody>
          <a:bodyPr/>
          <a:lstStyle/>
          <a:p>
            <a:fld id="{E1AD6168-F591-C145-B7B4-AE78B54ACE50}"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131</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smtClean="0"/>
              <a:t>Nota: </a:t>
            </a:r>
            <a:r>
              <a:rPr lang="en-US" dirty="0" err="1" smtClean="0"/>
              <a:t>Matriz</a:t>
            </a:r>
            <a:r>
              <a:rPr lang="en-US" dirty="0" smtClean="0"/>
              <a:t> de </a:t>
            </a:r>
            <a:r>
              <a:rPr lang="en-US" dirty="0" err="1" smtClean="0"/>
              <a:t>escore</a:t>
            </a:r>
            <a:r>
              <a:rPr lang="en-US" dirty="0" smtClean="0"/>
              <a:t> </a:t>
            </a:r>
            <a:r>
              <a:rPr lang="en-US" dirty="0" err="1" smtClean="0"/>
              <a:t>posição</a:t>
            </a:r>
            <a:r>
              <a:rPr lang="en-US" dirty="0" smtClean="0"/>
              <a:t> </a:t>
            </a:r>
            <a:r>
              <a:rPr lang="en-US" dirty="0" err="1" smtClean="0"/>
              <a:t>específicas</a:t>
            </a:r>
            <a:endParaRPr lang="en-US" dirty="0"/>
          </a:p>
        </p:txBody>
      </p:sp>
      <p:sp>
        <p:nvSpPr>
          <p:cNvPr id="3" name="Content Placeholder 2"/>
          <p:cNvSpPr>
            <a:spLocks noGrp="1"/>
          </p:cNvSpPr>
          <p:nvPr>
            <p:ph idx="1"/>
          </p:nvPr>
        </p:nvSpPr>
        <p:spPr>
          <a:xfrm>
            <a:off x="1214410" y="2085908"/>
            <a:ext cx="7269190" cy="4551914"/>
          </a:xfrm>
        </p:spPr>
        <p:txBody>
          <a:bodyPr>
            <a:normAutofit/>
          </a:bodyPr>
          <a:lstStyle/>
          <a:p>
            <a:r>
              <a:rPr lang="x-none" dirty="0" smtClean="0"/>
              <a:t>Quando temos um alinhamento múltiplo de sequências relacionadas, algumas posições do alinhamento tendem a ser mais conservadas, aceitando menor variação em sua composição que outras</a:t>
            </a:r>
          </a:p>
          <a:p>
            <a:r>
              <a:rPr lang="x-none" dirty="0" smtClean="0">
                <a:solidFill>
                  <a:schemeClr val="tx1"/>
                </a:solidFill>
              </a:rPr>
              <a:t>Variação na composição das colunas depende da funcionalidade da região na proteína e das  características físico-químicas do amino-ácido</a:t>
            </a:r>
          </a:p>
          <a:p>
            <a:r>
              <a:rPr lang="x-none" dirty="0" smtClean="0">
                <a:solidFill>
                  <a:schemeClr val="tx1"/>
                </a:solidFill>
              </a:rPr>
              <a:t>Podemos criar um escore posição específico para avaliação de sequências no alinhamento</a:t>
            </a:r>
          </a:p>
          <a:p>
            <a:pPr lvl="1"/>
            <a:r>
              <a:rPr lang="x-none" dirty="0" smtClean="0">
                <a:solidFill>
                  <a:schemeClr val="tx1"/>
                </a:solidFill>
              </a:rPr>
              <a:t>Quanto mais “próximas” os resíduos do alinhamento estão do restante, melhor</a:t>
            </a:r>
          </a:p>
          <a:p>
            <a:pPr lvl="1"/>
            <a:endParaRPr lang="pt-BR" dirty="0" smtClean="0">
              <a:solidFill>
                <a:schemeClr val="tx1"/>
              </a:solidFill>
            </a:endParaRPr>
          </a:p>
        </p:txBody>
      </p:sp>
      <p:sp>
        <p:nvSpPr>
          <p:cNvPr id="4" name="Date Placeholder 3"/>
          <p:cNvSpPr>
            <a:spLocks noGrp="1"/>
          </p:cNvSpPr>
          <p:nvPr>
            <p:ph type="dt" sz="half" idx="10"/>
          </p:nvPr>
        </p:nvSpPr>
        <p:spPr/>
        <p:txBody>
          <a:bodyPr/>
          <a:lstStyle/>
          <a:p>
            <a:fld id="{72D7B3A2-0388-B340-A6E4-4E7411FD1A90}"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132</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smtClean="0"/>
              <a:t>Nota: </a:t>
            </a:r>
            <a:r>
              <a:rPr lang="en-US" dirty="0" err="1" smtClean="0"/>
              <a:t>Matriz</a:t>
            </a:r>
            <a:r>
              <a:rPr lang="en-US" dirty="0" smtClean="0"/>
              <a:t> de </a:t>
            </a:r>
            <a:r>
              <a:rPr lang="en-US" dirty="0" err="1" smtClean="0"/>
              <a:t>escore</a:t>
            </a:r>
            <a:r>
              <a:rPr lang="en-US" dirty="0" smtClean="0"/>
              <a:t> </a:t>
            </a:r>
            <a:r>
              <a:rPr lang="en-US" dirty="0" err="1" smtClean="0"/>
              <a:t>posição</a:t>
            </a:r>
            <a:r>
              <a:rPr lang="en-US" dirty="0" smtClean="0"/>
              <a:t> </a:t>
            </a:r>
            <a:r>
              <a:rPr lang="en-US" dirty="0" err="1" smtClean="0"/>
              <a:t>específicas</a:t>
            </a:r>
            <a:endParaRPr lang="en-US" dirty="0"/>
          </a:p>
        </p:txBody>
      </p:sp>
      <p:sp>
        <p:nvSpPr>
          <p:cNvPr id="3" name="Content Placeholder 2"/>
          <p:cNvSpPr>
            <a:spLocks noGrp="1"/>
          </p:cNvSpPr>
          <p:nvPr>
            <p:ph idx="1"/>
          </p:nvPr>
        </p:nvSpPr>
        <p:spPr>
          <a:xfrm>
            <a:off x="598333" y="2085908"/>
            <a:ext cx="3666813" cy="4551914"/>
          </a:xfrm>
        </p:spPr>
        <p:txBody>
          <a:bodyPr>
            <a:normAutofit/>
          </a:bodyPr>
          <a:lstStyle/>
          <a:p>
            <a:r>
              <a:rPr lang="x-none" dirty="0" smtClean="0"/>
              <a:t>Para construir uma PSSM</a:t>
            </a:r>
            <a:r>
              <a:rPr lang="x-none" dirty="0" smtClean="0">
                <a:solidFill>
                  <a:schemeClr val="tx1"/>
                </a:solidFill>
              </a:rPr>
              <a:t> calculamos a frequência de cada resíduo em cada posição do alinhamento.</a:t>
            </a:r>
          </a:p>
          <a:p>
            <a:r>
              <a:rPr lang="x-none" dirty="0" smtClean="0">
                <a:solidFill>
                  <a:schemeClr val="tx1"/>
                </a:solidFill>
              </a:rPr>
              <a:t>Estas frequências podem ser convertidas em valores de probabilidade.</a:t>
            </a:r>
          </a:p>
          <a:p>
            <a:r>
              <a:rPr lang="x-none" dirty="0" smtClean="0">
                <a:solidFill>
                  <a:schemeClr val="tx1"/>
                </a:solidFill>
              </a:rPr>
              <a:t>Para calcularmos o “valor” de um  alinhamento, utilizamos a matriz na fórmula</a:t>
            </a:r>
          </a:p>
          <a:p>
            <a:endParaRPr lang="x-none" dirty="0" smtClean="0">
              <a:solidFill>
                <a:schemeClr val="tx1"/>
              </a:solidFill>
            </a:endParaRPr>
          </a:p>
          <a:p>
            <a:endParaRPr lang="x-none" dirty="0" smtClean="0">
              <a:solidFill>
                <a:schemeClr val="tx1"/>
              </a:solidFill>
            </a:endParaRPr>
          </a:p>
          <a:p>
            <a:endParaRPr lang="x-none" dirty="0" smtClean="0">
              <a:solidFill>
                <a:schemeClr val="tx1"/>
              </a:solidFill>
            </a:endParaRPr>
          </a:p>
          <a:p>
            <a:pPr lvl="1"/>
            <a:endParaRPr lang="pt-BR" dirty="0" smtClean="0">
              <a:solidFill>
                <a:schemeClr val="tx1"/>
              </a:solidFill>
            </a:endParaRPr>
          </a:p>
        </p:txBody>
      </p:sp>
      <p:graphicFrame>
        <p:nvGraphicFramePr>
          <p:cNvPr id="4" name="Object 3"/>
          <p:cNvGraphicFramePr>
            <a:graphicFrameLocks noChangeAspect="1"/>
          </p:cNvGraphicFramePr>
          <p:nvPr/>
        </p:nvGraphicFramePr>
        <p:xfrm>
          <a:off x="598333" y="6002843"/>
          <a:ext cx="3632200" cy="444500"/>
        </p:xfrm>
        <a:graphic>
          <a:graphicData uri="http://schemas.openxmlformats.org/presentationml/2006/ole">
            <p:oleObj spid="_x0000_s515074" name="Equation" r:id="rId3" imgW="3632200" imgH="444500" progId="Equation.3">
              <p:embed/>
            </p:oleObj>
          </a:graphicData>
        </a:graphic>
      </p:graphicFrame>
      <p:pic>
        <p:nvPicPr>
          <p:cNvPr id="515075" name="Picture 3"/>
          <p:cNvPicPr>
            <a:picLocks noChangeAspect="1" noChangeArrowheads="1"/>
          </p:cNvPicPr>
          <p:nvPr/>
        </p:nvPicPr>
        <p:blipFill>
          <a:blip r:embed="rId4"/>
          <a:srcRect/>
          <a:stretch>
            <a:fillRect/>
          </a:stretch>
        </p:blipFill>
        <p:spPr bwMode="auto">
          <a:xfrm>
            <a:off x="4871536" y="2245943"/>
            <a:ext cx="3612065" cy="2998718"/>
          </a:xfrm>
          <a:prstGeom prst="rect">
            <a:avLst/>
          </a:prstGeom>
          <a:noFill/>
          <a:ln w="9525">
            <a:noFill/>
            <a:miter lim="800000"/>
            <a:headEnd/>
            <a:tailEnd/>
          </a:ln>
          <a:effectLst/>
        </p:spPr>
      </p:pic>
      <p:sp>
        <p:nvSpPr>
          <p:cNvPr id="6" name="TextBox 5"/>
          <p:cNvSpPr txBox="1"/>
          <p:nvPr/>
        </p:nvSpPr>
        <p:spPr>
          <a:xfrm>
            <a:off x="6001167" y="5499475"/>
            <a:ext cx="2647110" cy="200055"/>
          </a:xfrm>
          <a:prstGeom prst="rect">
            <a:avLst/>
          </a:prstGeom>
          <a:noFill/>
        </p:spPr>
        <p:txBody>
          <a:bodyPr wrap="none" rtlCol="0">
            <a:spAutoFit/>
          </a:bodyPr>
          <a:lstStyle/>
          <a:p>
            <a:r>
              <a:rPr lang="en-US" sz="700" dirty="0" err="1" smtClean="0"/>
              <a:t>Fonte</a:t>
            </a:r>
            <a:r>
              <a:rPr lang="en-US" sz="700" dirty="0" smtClean="0"/>
              <a:t>: https://</a:t>
            </a:r>
            <a:r>
              <a:rPr lang="en-US" sz="700" dirty="0" err="1" smtClean="0"/>
              <a:t>sites.google.com/site/iiserbioinformatics/tutorials</a:t>
            </a:r>
            <a:endParaRPr lang="en-US" sz="700" dirty="0"/>
          </a:p>
        </p:txBody>
      </p:sp>
      <p:sp>
        <p:nvSpPr>
          <p:cNvPr id="7" name="Date Placeholder 6"/>
          <p:cNvSpPr>
            <a:spLocks noGrp="1"/>
          </p:cNvSpPr>
          <p:nvPr>
            <p:ph type="dt" sz="half" idx="10"/>
          </p:nvPr>
        </p:nvSpPr>
        <p:spPr/>
        <p:txBody>
          <a:bodyPr/>
          <a:lstStyle/>
          <a:p>
            <a:fld id="{D69EAC62-0A5E-0140-B431-7E4713E194F4}"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133</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smtClean="0"/>
              <a:t>Nota: </a:t>
            </a:r>
            <a:r>
              <a:rPr lang="en-US" dirty="0" err="1" smtClean="0"/>
              <a:t>Matriz</a:t>
            </a:r>
            <a:r>
              <a:rPr lang="en-US" dirty="0" smtClean="0"/>
              <a:t> de </a:t>
            </a:r>
            <a:r>
              <a:rPr lang="en-US" dirty="0" err="1" smtClean="0"/>
              <a:t>escore</a:t>
            </a:r>
            <a:r>
              <a:rPr lang="en-US" dirty="0" smtClean="0"/>
              <a:t> </a:t>
            </a:r>
            <a:r>
              <a:rPr lang="en-US" dirty="0" err="1" smtClean="0"/>
              <a:t>posição</a:t>
            </a:r>
            <a:r>
              <a:rPr lang="en-US" dirty="0" smtClean="0"/>
              <a:t> </a:t>
            </a:r>
            <a:r>
              <a:rPr lang="en-US" dirty="0" err="1" smtClean="0"/>
              <a:t>específico</a:t>
            </a:r>
            <a:endParaRPr lang="en-US" dirty="0"/>
          </a:p>
        </p:txBody>
      </p:sp>
      <p:sp>
        <p:nvSpPr>
          <p:cNvPr id="3" name="Content Placeholder 2"/>
          <p:cNvSpPr>
            <a:spLocks noGrp="1"/>
          </p:cNvSpPr>
          <p:nvPr>
            <p:ph idx="1"/>
          </p:nvPr>
        </p:nvSpPr>
        <p:spPr>
          <a:xfrm>
            <a:off x="672392" y="2085908"/>
            <a:ext cx="4258485" cy="4551914"/>
          </a:xfrm>
        </p:spPr>
        <p:txBody>
          <a:bodyPr>
            <a:normAutofit/>
          </a:bodyPr>
          <a:lstStyle/>
          <a:p>
            <a:r>
              <a:rPr lang="x-none" dirty="0" smtClean="0"/>
              <a:t>Para construir uma PSSM</a:t>
            </a:r>
            <a:r>
              <a:rPr lang="x-none" dirty="0" smtClean="0">
                <a:solidFill>
                  <a:schemeClr val="tx1"/>
                </a:solidFill>
              </a:rPr>
              <a:t> calculamos a frequência de cada resíduo em cada posição do alinhamento.</a:t>
            </a:r>
          </a:p>
          <a:p>
            <a:pPr lvl="1">
              <a:buNone/>
            </a:pPr>
            <a:r>
              <a:rPr lang="pt-BR" dirty="0" smtClean="0">
                <a:solidFill>
                  <a:schemeClr val="tx1">
                    <a:lumMod val="95000"/>
                    <a:lumOff val="5000"/>
                  </a:schemeClr>
                </a:solidFill>
              </a:rPr>
              <a:t>	</a:t>
            </a:r>
          </a:p>
          <a:p>
            <a:pPr lvl="5">
              <a:buNone/>
            </a:pPr>
            <a:endParaRPr lang="pt-BR" dirty="0" smtClean="0">
              <a:solidFill>
                <a:schemeClr val="tx1">
                  <a:lumMod val="95000"/>
                  <a:lumOff val="5000"/>
                </a:schemeClr>
              </a:solidFill>
            </a:endParaRPr>
          </a:p>
        </p:txBody>
      </p:sp>
      <p:graphicFrame>
        <p:nvGraphicFramePr>
          <p:cNvPr id="4" name="Table 3"/>
          <p:cNvGraphicFramePr>
            <a:graphicFrameLocks noGrp="1"/>
          </p:cNvGraphicFramePr>
          <p:nvPr/>
        </p:nvGraphicFramePr>
        <p:xfrm>
          <a:off x="4930877" y="2085908"/>
          <a:ext cx="3916950" cy="1334354"/>
        </p:xfrm>
        <a:graphic>
          <a:graphicData uri="http://schemas.openxmlformats.org/drawingml/2006/table">
            <a:tbl>
              <a:tblPr firstRow="1" bandRow="1">
                <a:tableStyleId>{5C22544A-7EE6-4342-B048-85BDC9FD1C3A}</a:tableStyleId>
              </a:tblPr>
              <a:tblGrid>
                <a:gridCol w="391695"/>
                <a:gridCol w="391695"/>
                <a:gridCol w="391695"/>
                <a:gridCol w="391695"/>
                <a:gridCol w="391695"/>
                <a:gridCol w="391695"/>
                <a:gridCol w="391695"/>
                <a:gridCol w="391695"/>
                <a:gridCol w="391695"/>
                <a:gridCol w="391695"/>
              </a:tblGrid>
              <a:tr h="226150">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26150">
                <a:tc>
                  <a:txBody>
                    <a:bodyPr/>
                    <a:lstStyle/>
                    <a:p>
                      <a:pPr algn="ctr"/>
                      <a:r>
                        <a:rPr lang="en-US" sz="1100" dirty="0" smtClean="0"/>
                        <a:t>A</a:t>
                      </a:r>
                      <a:endParaRPr lang="en-US" sz="1100" dirty="0"/>
                    </a:p>
                  </a:txBody>
                  <a:tcPr/>
                </a:tc>
                <a:tc>
                  <a:txBody>
                    <a:bodyPr/>
                    <a:lstStyle/>
                    <a:p>
                      <a:pPr algn="ctr"/>
                      <a:r>
                        <a:rPr lang="en-US" sz="900" dirty="0" smtClean="0"/>
                        <a:t>3</a:t>
                      </a:r>
                      <a:endParaRPr lang="en-US" sz="900" dirty="0"/>
                    </a:p>
                  </a:txBody>
                  <a:tcPr/>
                </a:tc>
                <a:tc>
                  <a:txBody>
                    <a:bodyPr/>
                    <a:lstStyle/>
                    <a:p>
                      <a:pPr algn="ctr"/>
                      <a:r>
                        <a:rPr lang="en-US" sz="900" dirty="0" smtClean="0"/>
                        <a:t>6</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6</a:t>
                      </a:r>
                      <a:endParaRPr lang="en-US" sz="900" dirty="0"/>
                    </a:p>
                  </a:txBody>
                  <a:tcPr/>
                </a:tc>
                <a:tc>
                  <a:txBody>
                    <a:bodyPr/>
                    <a:lstStyle/>
                    <a:p>
                      <a:pPr algn="ctr"/>
                      <a:r>
                        <a:rPr lang="en-US" sz="900" dirty="0" smtClean="0"/>
                        <a:t>7</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r>
              <a:tr h="226150">
                <a:tc>
                  <a:txBody>
                    <a:bodyPr/>
                    <a:lstStyle/>
                    <a:p>
                      <a:pPr algn="ctr"/>
                      <a:r>
                        <a:rPr lang="en-US" sz="1100" dirty="0" smtClean="0"/>
                        <a:t>C</a:t>
                      </a:r>
                      <a:endParaRPr lang="en-US" sz="1100" dirty="0"/>
                    </a:p>
                  </a:txBody>
                  <a:tcPr/>
                </a:tc>
                <a:tc>
                  <a:txBody>
                    <a:bodyPr/>
                    <a:lstStyle/>
                    <a:p>
                      <a:pPr algn="ctr"/>
                      <a:r>
                        <a:rPr lang="en-US" sz="900" dirty="0" smtClean="0"/>
                        <a:t>2</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2</a:t>
                      </a:r>
                      <a:endParaRPr lang="en-US" sz="900" dirty="0"/>
                    </a:p>
                  </a:txBody>
                  <a:tcPr/>
                </a:tc>
              </a:tr>
              <a:tr h="226150">
                <a:tc>
                  <a:txBody>
                    <a:bodyPr/>
                    <a:lstStyle/>
                    <a:p>
                      <a:pPr algn="ctr"/>
                      <a:r>
                        <a:rPr lang="en-US" sz="1100" dirty="0" smtClean="0"/>
                        <a:t>G</a:t>
                      </a:r>
                      <a:endParaRPr lang="en-US" sz="11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7</a:t>
                      </a:r>
                      <a:endParaRPr lang="en-US" sz="900" dirty="0"/>
                    </a:p>
                  </a:txBody>
                  <a:tcPr/>
                </a:tc>
                <a:tc>
                  <a:txBody>
                    <a:bodyPr/>
                    <a:lstStyle/>
                    <a:p>
                      <a:pPr algn="ctr"/>
                      <a:r>
                        <a:rPr lang="en-US" sz="900" dirty="0" smtClean="0"/>
                        <a:t>10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5</a:t>
                      </a:r>
                      <a:endParaRPr lang="en-US" sz="900" dirty="0"/>
                    </a:p>
                  </a:txBody>
                  <a:tcPr/>
                </a:tc>
                <a:tc>
                  <a:txBody>
                    <a:bodyPr/>
                    <a:lstStyle/>
                    <a:p>
                      <a:pPr algn="ctr"/>
                      <a:r>
                        <a:rPr lang="en-US" sz="900" dirty="0" smtClean="0"/>
                        <a:t>1</a:t>
                      </a:r>
                      <a:endParaRPr lang="en-US" sz="900" dirty="0"/>
                    </a:p>
                  </a:txBody>
                  <a:tcPr/>
                </a:tc>
              </a:tr>
              <a:tr h="298034">
                <a:tc>
                  <a:txBody>
                    <a:bodyPr/>
                    <a:lstStyle/>
                    <a:p>
                      <a:pPr algn="ctr"/>
                      <a:r>
                        <a:rPr lang="en-US" sz="1100" dirty="0" smtClean="0"/>
                        <a:t>T3</a:t>
                      </a:r>
                      <a:endParaRPr lang="en-US" sz="1100" dirty="0"/>
                    </a:p>
                  </a:txBody>
                  <a:tcPr/>
                </a:tc>
                <a:tc>
                  <a:txBody>
                    <a:bodyPr/>
                    <a:lstStyle/>
                    <a:p>
                      <a:pPr algn="ctr"/>
                      <a:r>
                        <a:rPr lang="en-US" sz="900" dirty="0" smtClean="0"/>
                        <a:t>4</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6</a:t>
                      </a:r>
                      <a:endParaRPr lang="en-US" sz="900" dirty="0"/>
                    </a:p>
                  </a:txBody>
                  <a:tcPr/>
                </a:tc>
              </a:tr>
            </a:tbl>
          </a:graphicData>
        </a:graphic>
      </p:graphicFrame>
      <p:sp>
        <p:nvSpPr>
          <p:cNvPr id="5" name="Date Placeholder 4"/>
          <p:cNvSpPr>
            <a:spLocks noGrp="1"/>
          </p:cNvSpPr>
          <p:nvPr>
            <p:ph type="dt" sz="half" idx="10"/>
          </p:nvPr>
        </p:nvSpPr>
        <p:spPr/>
        <p:txBody>
          <a:bodyPr/>
          <a:lstStyle/>
          <a:p>
            <a:fld id="{0012D79F-4F7D-DB4D-8C2A-4C1372A96986}"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134</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smtClean="0"/>
              <a:t>Nota: </a:t>
            </a:r>
            <a:r>
              <a:rPr lang="en-US" dirty="0" err="1" smtClean="0"/>
              <a:t>Matriz</a:t>
            </a:r>
            <a:r>
              <a:rPr lang="en-US" dirty="0" smtClean="0"/>
              <a:t> de </a:t>
            </a:r>
            <a:r>
              <a:rPr lang="en-US" dirty="0" err="1" smtClean="0"/>
              <a:t>escore</a:t>
            </a:r>
            <a:r>
              <a:rPr lang="en-US" dirty="0" smtClean="0"/>
              <a:t> </a:t>
            </a:r>
            <a:r>
              <a:rPr lang="en-US" dirty="0" err="1" smtClean="0"/>
              <a:t>posição</a:t>
            </a:r>
            <a:r>
              <a:rPr lang="en-US" dirty="0" smtClean="0"/>
              <a:t> </a:t>
            </a:r>
            <a:r>
              <a:rPr lang="en-US" dirty="0" err="1" smtClean="0"/>
              <a:t>específico</a:t>
            </a:r>
            <a:endParaRPr lang="en-US" dirty="0"/>
          </a:p>
        </p:txBody>
      </p:sp>
      <p:sp>
        <p:nvSpPr>
          <p:cNvPr id="3" name="Content Placeholder 2"/>
          <p:cNvSpPr>
            <a:spLocks noGrp="1"/>
          </p:cNvSpPr>
          <p:nvPr>
            <p:ph idx="1"/>
          </p:nvPr>
        </p:nvSpPr>
        <p:spPr>
          <a:xfrm>
            <a:off x="672392" y="2085908"/>
            <a:ext cx="4258485" cy="4551914"/>
          </a:xfrm>
        </p:spPr>
        <p:txBody>
          <a:bodyPr>
            <a:normAutofit/>
          </a:bodyPr>
          <a:lstStyle/>
          <a:p>
            <a:r>
              <a:rPr lang="x-none" dirty="0" smtClean="0"/>
              <a:t>Para construir uma PSSM</a:t>
            </a:r>
            <a:r>
              <a:rPr lang="x-none" dirty="0" smtClean="0">
                <a:solidFill>
                  <a:schemeClr val="tx1"/>
                </a:solidFill>
              </a:rPr>
              <a:t> calculamos a frequência de cada resíduo em cada posição do alinhamento.</a:t>
            </a:r>
          </a:p>
          <a:p>
            <a:r>
              <a:rPr lang="x-none" dirty="0" smtClean="0">
                <a:solidFill>
                  <a:schemeClr val="tx1"/>
                </a:solidFill>
              </a:rPr>
              <a:t>Estas frequências podem ser convertidas em valores de probabilidade.</a:t>
            </a:r>
          </a:p>
          <a:p>
            <a:pPr lvl="1">
              <a:buNone/>
            </a:pPr>
            <a:r>
              <a:rPr lang="pt-BR" dirty="0" smtClean="0">
                <a:solidFill>
                  <a:schemeClr val="tx1">
                    <a:lumMod val="95000"/>
                    <a:lumOff val="5000"/>
                  </a:schemeClr>
                </a:solidFill>
              </a:rPr>
              <a:t>	</a:t>
            </a:r>
          </a:p>
          <a:p>
            <a:pPr lvl="5">
              <a:buNone/>
            </a:pPr>
            <a:endParaRPr lang="pt-BR" dirty="0" smtClean="0">
              <a:solidFill>
                <a:schemeClr val="tx1">
                  <a:lumMod val="95000"/>
                  <a:lumOff val="5000"/>
                </a:schemeClr>
              </a:solidFill>
            </a:endParaRPr>
          </a:p>
        </p:txBody>
      </p:sp>
      <p:graphicFrame>
        <p:nvGraphicFramePr>
          <p:cNvPr id="4" name="Table 3"/>
          <p:cNvGraphicFramePr>
            <a:graphicFrameLocks noGrp="1"/>
          </p:cNvGraphicFramePr>
          <p:nvPr/>
        </p:nvGraphicFramePr>
        <p:xfrm>
          <a:off x="4930877" y="2085908"/>
          <a:ext cx="3916950" cy="1334354"/>
        </p:xfrm>
        <a:graphic>
          <a:graphicData uri="http://schemas.openxmlformats.org/drawingml/2006/table">
            <a:tbl>
              <a:tblPr firstRow="1" bandRow="1">
                <a:tableStyleId>{5C22544A-7EE6-4342-B048-85BDC9FD1C3A}</a:tableStyleId>
              </a:tblPr>
              <a:tblGrid>
                <a:gridCol w="391695"/>
                <a:gridCol w="391695"/>
                <a:gridCol w="391695"/>
                <a:gridCol w="391695"/>
                <a:gridCol w="391695"/>
                <a:gridCol w="391695"/>
                <a:gridCol w="391695"/>
                <a:gridCol w="391695"/>
                <a:gridCol w="391695"/>
                <a:gridCol w="391695"/>
              </a:tblGrid>
              <a:tr h="226150">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26150">
                <a:tc>
                  <a:txBody>
                    <a:bodyPr/>
                    <a:lstStyle/>
                    <a:p>
                      <a:pPr algn="ctr"/>
                      <a:r>
                        <a:rPr lang="en-US" sz="1100" dirty="0" smtClean="0"/>
                        <a:t>A</a:t>
                      </a:r>
                      <a:endParaRPr lang="en-US" sz="1100" dirty="0"/>
                    </a:p>
                  </a:txBody>
                  <a:tcPr/>
                </a:tc>
                <a:tc>
                  <a:txBody>
                    <a:bodyPr/>
                    <a:lstStyle/>
                    <a:p>
                      <a:pPr algn="ctr"/>
                      <a:r>
                        <a:rPr lang="en-US" sz="900" dirty="0" smtClean="0"/>
                        <a:t>3</a:t>
                      </a:r>
                      <a:endParaRPr lang="en-US" sz="900" dirty="0"/>
                    </a:p>
                  </a:txBody>
                  <a:tcPr/>
                </a:tc>
                <a:tc>
                  <a:txBody>
                    <a:bodyPr/>
                    <a:lstStyle/>
                    <a:p>
                      <a:pPr algn="ctr"/>
                      <a:r>
                        <a:rPr lang="en-US" sz="900" dirty="0" smtClean="0"/>
                        <a:t>6</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6</a:t>
                      </a:r>
                      <a:endParaRPr lang="en-US" sz="900" dirty="0"/>
                    </a:p>
                  </a:txBody>
                  <a:tcPr/>
                </a:tc>
                <a:tc>
                  <a:txBody>
                    <a:bodyPr/>
                    <a:lstStyle/>
                    <a:p>
                      <a:pPr algn="ctr"/>
                      <a:r>
                        <a:rPr lang="en-US" sz="900" dirty="0" smtClean="0"/>
                        <a:t>7</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r>
              <a:tr h="226150">
                <a:tc>
                  <a:txBody>
                    <a:bodyPr/>
                    <a:lstStyle/>
                    <a:p>
                      <a:pPr algn="ctr"/>
                      <a:r>
                        <a:rPr lang="en-US" sz="1100" dirty="0" smtClean="0"/>
                        <a:t>C</a:t>
                      </a:r>
                      <a:endParaRPr lang="en-US" sz="1100" dirty="0"/>
                    </a:p>
                  </a:txBody>
                  <a:tcPr/>
                </a:tc>
                <a:tc>
                  <a:txBody>
                    <a:bodyPr/>
                    <a:lstStyle/>
                    <a:p>
                      <a:pPr algn="ctr"/>
                      <a:r>
                        <a:rPr lang="en-US" sz="900" dirty="0" smtClean="0"/>
                        <a:t>2</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2</a:t>
                      </a:r>
                      <a:endParaRPr lang="en-US" sz="900" dirty="0"/>
                    </a:p>
                  </a:txBody>
                  <a:tcPr/>
                </a:tc>
              </a:tr>
              <a:tr h="226150">
                <a:tc>
                  <a:txBody>
                    <a:bodyPr/>
                    <a:lstStyle/>
                    <a:p>
                      <a:pPr algn="ctr"/>
                      <a:r>
                        <a:rPr lang="en-US" sz="1100" dirty="0" smtClean="0"/>
                        <a:t>G</a:t>
                      </a:r>
                      <a:endParaRPr lang="en-US" sz="11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7</a:t>
                      </a:r>
                      <a:endParaRPr lang="en-US" sz="900" dirty="0"/>
                    </a:p>
                  </a:txBody>
                  <a:tcPr/>
                </a:tc>
                <a:tc>
                  <a:txBody>
                    <a:bodyPr/>
                    <a:lstStyle/>
                    <a:p>
                      <a:pPr algn="ctr"/>
                      <a:r>
                        <a:rPr lang="en-US" sz="900" dirty="0" smtClean="0"/>
                        <a:t>10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5</a:t>
                      </a:r>
                      <a:endParaRPr lang="en-US" sz="900" dirty="0"/>
                    </a:p>
                  </a:txBody>
                  <a:tcPr/>
                </a:tc>
                <a:tc>
                  <a:txBody>
                    <a:bodyPr/>
                    <a:lstStyle/>
                    <a:p>
                      <a:pPr algn="ctr"/>
                      <a:r>
                        <a:rPr lang="en-US" sz="900" dirty="0" smtClean="0"/>
                        <a:t>1</a:t>
                      </a:r>
                      <a:endParaRPr lang="en-US" sz="900" dirty="0"/>
                    </a:p>
                  </a:txBody>
                  <a:tcPr/>
                </a:tc>
              </a:tr>
              <a:tr h="298034">
                <a:tc>
                  <a:txBody>
                    <a:bodyPr/>
                    <a:lstStyle/>
                    <a:p>
                      <a:pPr algn="ctr"/>
                      <a:r>
                        <a:rPr lang="en-US" sz="1100" dirty="0" smtClean="0"/>
                        <a:t>T3</a:t>
                      </a:r>
                      <a:endParaRPr lang="en-US" sz="1100" dirty="0"/>
                    </a:p>
                  </a:txBody>
                  <a:tcPr/>
                </a:tc>
                <a:tc>
                  <a:txBody>
                    <a:bodyPr/>
                    <a:lstStyle/>
                    <a:p>
                      <a:pPr algn="ctr"/>
                      <a:r>
                        <a:rPr lang="en-US" sz="900" dirty="0" smtClean="0"/>
                        <a:t>4</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6</a:t>
                      </a:r>
                      <a:endParaRPr lang="en-US" sz="900" dirty="0"/>
                    </a:p>
                  </a:txBody>
                  <a:tcPr/>
                </a:tc>
              </a:tr>
            </a:tbl>
          </a:graphicData>
        </a:graphic>
      </p:graphicFrame>
      <p:graphicFrame>
        <p:nvGraphicFramePr>
          <p:cNvPr id="5" name="Table 4"/>
          <p:cNvGraphicFramePr>
            <a:graphicFrameLocks noGrp="1"/>
          </p:cNvGraphicFramePr>
          <p:nvPr/>
        </p:nvGraphicFramePr>
        <p:xfrm>
          <a:off x="4930881" y="3585742"/>
          <a:ext cx="3938290" cy="1343355"/>
        </p:xfrm>
        <a:graphic>
          <a:graphicData uri="http://schemas.openxmlformats.org/drawingml/2006/table">
            <a:tbl>
              <a:tblPr firstRow="1" bandRow="1">
                <a:tableStyleId>{5C22544A-7EE6-4342-B048-85BDC9FD1C3A}</a:tableStyleId>
              </a:tblPr>
              <a:tblGrid>
                <a:gridCol w="393829"/>
                <a:gridCol w="393829"/>
                <a:gridCol w="393829"/>
                <a:gridCol w="393829"/>
                <a:gridCol w="393829"/>
                <a:gridCol w="393829"/>
                <a:gridCol w="393829"/>
                <a:gridCol w="393829"/>
                <a:gridCol w="393829"/>
                <a:gridCol w="393829"/>
              </a:tblGrid>
              <a:tr h="268671">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68671">
                <a:tc>
                  <a:txBody>
                    <a:bodyPr/>
                    <a:lstStyle/>
                    <a:p>
                      <a:pPr algn="ctr"/>
                      <a:r>
                        <a:rPr lang="en-US" sz="1100" dirty="0" smtClean="0"/>
                        <a:t>A</a:t>
                      </a:r>
                      <a:endParaRPr lang="en-US" sz="1100" dirty="0"/>
                    </a:p>
                  </a:txBody>
                  <a:tcPr/>
                </a:tc>
                <a:tc>
                  <a:txBody>
                    <a:bodyPr/>
                    <a:lstStyle/>
                    <a:p>
                      <a:pPr algn="ctr"/>
                      <a:r>
                        <a:rPr lang="en-US" sz="900" dirty="0" smtClean="0"/>
                        <a:t>0.3</a:t>
                      </a:r>
                      <a:endParaRPr lang="en-US" sz="900" dirty="0"/>
                    </a:p>
                  </a:txBody>
                  <a:tcPr/>
                </a:tc>
                <a:tc>
                  <a:txBody>
                    <a:bodyPr/>
                    <a:lstStyle/>
                    <a:p>
                      <a:pPr algn="ctr"/>
                      <a:r>
                        <a:rPr lang="en-US" sz="900" dirty="0" smtClean="0"/>
                        <a:t>0.6</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0.6</a:t>
                      </a:r>
                      <a:endParaRPr lang="en-US" sz="900" dirty="0"/>
                    </a:p>
                  </a:txBody>
                  <a:tcPr/>
                </a:tc>
                <a:tc>
                  <a:txBody>
                    <a:bodyPr/>
                    <a:lstStyle/>
                    <a:p>
                      <a:pPr algn="ctr"/>
                      <a:r>
                        <a:rPr lang="en-US" sz="900" dirty="0" smtClean="0"/>
                        <a:t>0.7</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0.1</a:t>
                      </a:r>
                      <a:endParaRPr lang="en-US" sz="900" dirty="0"/>
                    </a:p>
                  </a:txBody>
                  <a:tcPr/>
                </a:tc>
              </a:tr>
              <a:tr h="268671">
                <a:tc>
                  <a:txBody>
                    <a:bodyPr/>
                    <a:lstStyle/>
                    <a:p>
                      <a:pPr algn="ctr"/>
                      <a:r>
                        <a:rPr lang="en-US" sz="1100" dirty="0" smtClean="0"/>
                        <a:t>C</a:t>
                      </a:r>
                      <a:endParaRPr lang="en-US" sz="1100" dirty="0"/>
                    </a:p>
                  </a:txBody>
                  <a:tcPr/>
                </a:tc>
                <a:tc>
                  <a:txBody>
                    <a:bodyPr/>
                    <a:lstStyle/>
                    <a:p>
                      <a:pPr algn="ctr"/>
                      <a:r>
                        <a:rPr lang="en-US" sz="900" dirty="0" smtClean="0"/>
                        <a:t>0.2</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0.2</a:t>
                      </a:r>
                      <a:endParaRPr lang="en-US" sz="900" dirty="0"/>
                    </a:p>
                  </a:txBody>
                  <a:tcPr/>
                </a:tc>
              </a:tr>
              <a:tr h="268671">
                <a:tc>
                  <a:txBody>
                    <a:bodyPr/>
                    <a:lstStyle/>
                    <a:p>
                      <a:pPr algn="ctr"/>
                      <a:r>
                        <a:rPr lang="en-US" sz="1100" dirty="0" smtClean="0"/>
                        <a:t>G</a:t>
                      </a:r>
                      <a:endParaRPr lang="en-US" sz="11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0.7</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0.0</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0.5</a:t>
                      </a:r>
                      <a:endParaRPr lang="en-US" sz="900" dirty="0"/>
                    </a:p>
                  </a:txBody>
                  <a:tcPr/>
                </a:tc>
                <a:tc>
                  <a:txBody>
                    <a:bodyPr/>
                    <a:lstStyle/>
                    <a:p>
                      <a:pPr algn="ctr"/>
                      <a:r>
                        <a:rPr lang="en-US" sz="900" dirty="0" smtClean="0"/>
                        <a:t>0.1</a:t>
                      </a:r>
                      <a:endParaRPr lang="en-US" sz="900" dirty="0"/>
                    </a:p>
                  </a:txBody>
                  <a:tcPr/>
                </a:tc>
              </a:tr>
              <a:tr h="268671">
                <a:tc>
                  <a:txBody>
                    <a:bodyPr/>
                    <a:lstStyle/>
                    <a:p>
                      <a:pPr algn="ctr"/>
                      <a:r>
                        <a:rPr lang="en-US" sz="1100" dirty="0" smtClean="0"/>
                        <a:t>T</a:t>
                      </a:r>
                      <a:endParaRPr lang="en-US" sz="1100" dirty="0"/>
                    </a:p>
                  </a:txBody>
                  <a:tcPr/>
                </a:tc>
                <a:tc>
                  <a:txBody>
                    <a:bodyPr/>
                    <a:lstStyle/>
                    <a:p>
                      <a:pPr algn="ctr"/>
                      <a:r>
                        <a:rPr lang="en-US" sz="900" dirty="0" smtClean="0"/>
                        <a:t>0.4</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0.6</a:t>
                      </a:r>
                      <a:endParaRPr lang="en-US" sz="900" dirty="0"/>
                    </a:p>
                  </a:txBody>
                  <a:tcPr/>
                </a:tc>
              </a:tr>
            </a:tbl>
          </a:graphicData>
        </a:graphic>
      </p:graphicFrame>
      <p:sp>
        <p:nvSpPr>
          <p:cNvPr id="6" name="Date Placeholder 5"/>
          <p:cNvSpPr>
            <a:spLocks noGrp="1"/>
          </p:cNvSpPr>
          <p:nvPr>
            <p:ph type="dt" sz="half" idx="10"/>
          </p:nvPr>
        </p:nvSpPr>
        <p:spPr/>
        <p:txBody>
          <a:bodyPr/>
          <a:lstStyle/>
          <a:p>
            <a:fld id="{F9FD214F-9ADA-8A46-80B4-93696D27BBD6}"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135</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smtClean="0"/>
              <a:t>Nota: </a:t>
            </a:r>
            <a:r>
              <a:rPr lang="en-US" dirty="0" err="1" smtClean="0"/>
              <a:t>Matriz</a:t>
            </a:r>
            <a:r>
              <a:rPr lang="en-US" dirty="0" smtClean="0"/>
              <a:t> de </a:t>
            </a:r>
            <a:r>
              <a:rPr lang="en-US" dirty="0" err="1" smtClean="0"/>
              <a:t>escore</a:t>
            </a:r>
            <a:r>
              <a:rPr lang="en-US" dirty="0" smtClean="0"/>
              <a:t> </a:t>
            </a:r>
            <a:r>
              <a:rPr lang="en-US" dirty="0" err="1" smtClean="0"/>
              <a:t>posição</a:t>
            </a:r>
            <a:r>
              <a:rPr lang="en-US" dirty="0" smtClean="0"/>
              <a:t> </a:t>
            </a:r>
            <a:r>
              <a:rPr lang="en-US" dirty="0" err="1" smtClean="0"/>
              <a:t>específico</a:t>
            </a:r>
            <a:endParaRPr lang="en-US" dirty="0"/>
          </a:p>
        </p:txBody>
      </p:sp>
      <p:sp>
        <p:nvSpPr>
          <p:cNvPr id="3" name="Content Placeholder 2"/>
          <p:cNvSpPr>
            <a:spLocks noGrp="1"/>
          </p:cNvSpPr>
          <p:nvPr>
            <p:ph idx="1"/>
          </p:nvPr>
        </p:nvSpPr>
        <p:spPr>
          <a:xfrm>
            <a:off x="672392" y="2085908"/>
            <a:ext cx="4258485" cy="4551914"/>
          </a:xfrm>
        </p:spPr>
        <p:txBody>
          <a:bodyPr>
            <a:normAutofit/>
          </a:bodyPr>
          <a:lstStyle/>
          <a:p>
            <a:r>
              <a:rPr lang="x-none" dirty="0" smtClean="0"/>
              <a:t>Para construir uma PSSM</a:t>
            </a:r>
            <a:r>
              <a:rPr lang="x-none" dirty="0" smtClean="0">
                <a:solidFill>
                  <a:schemeClr val="tx1"/>
                </a:solidFill>
              </a:rPr>
              <a:t> calculamos a frequência de cada resíduo em cada posição do alinhamento.</a:t>
            </a:r>
          </a:p>
          <a:p>
            <a:r>
              <a:rPr lang="x-none" dirty="0" smtClean="0">
                <a:solidFill>
                  <a:schemeClr val="tx1"/>
                </a:solidFill>
              </a:rPr>
              <a:t>Estas frequências podem ser convertidas em valores de probabilidade.</a:t>
            </a:r>
          </a:p>
          <a:p>
            <a:r>
              <a:rPr lang="x-none" dirty="0" smtClean="0">
                <a:solidFill>
                  <a:schemeClr val="tx1"/>
                </a:solidFill>
              </a:rPr>
              <a:t>Para calcularmos o “valor” de um  alinhamento, utilizamos a matriz na fórmula</a:t>
            </a:r>
          </a:p>
          <a:p>
            <a:pPr lvl="1">
              <a:buNone/>
            </a:pPr>
            <a:r>
              <a:rPr lang="pt-BR" dirty="0" smtClean="0">
                <a:solidFill>
                  <a:schemeClr val="tx1">
                    <a:lumMod val="95000"/>
                    <a:lumOff val="5000"/>
                  </a:schemeClr>
                </a:solidFill>
              </a:rPr>
              <a:t>	</a:t>
            </a:r>
          </a:p>
          <a:p>
            <a:pPr lvl="5">
              <a:buNone/>
            </a:pPr>
            <a:endParaRPr lang="pt-BR" dirty="0" smtClean="0">
              <a:solidFill>
                <a:schemeClr val="tx1">
                  <a:lumMod val="95000"/>
                  <a:lumOff val="5000"/>
                </a:schemeClr>
              </a:solidFill>
            </a:endParaRPr>
          </a:p>
        </p:txBody>
      </p:sp>
      <p:graphicFrame>
        <p:nvGraphicFramePr>
          <p:cNvPr id="4" name="Table 3"/>
          <p:cNvGraphicFramePr>
            <a:graphicFrameLocks noGrp="1"/>
          </p:cNvGraphicFramePr>
          <p:nvPr/>
        </p:nvGraphicFramePr>
        <p:xfrm>
          <a:off x="4930877" y="2085908"/>
          <a:ext cx="3916950" cy="1334354"/>
        </p:xfrm>
        <a:graphic>
          <a:graphicData uri="http://schemas.openxmlformats.org/drawingml/2006/table">
            <a:tbl>
              <a:tblPr firstRow="1" bandRow="1">
                <a:tableStyleId>{5C22544A-7EE6-4342-B048-85BDC9FD1C3A}</a:tableStyleId>
              </a:tblPr>
              <a:tblGrid>
                <a:gridCol w="391695"/>
                <a:gridCol w="391695"/>
                <a:gridCol w="391695"/>
                <a:gridCol w="391695"/>
                <a:gridCol w="391695"/>
                <a:gridCol w="391695"/>
                <a:gridCol w="391695"/>
                <a:gridCol w="391695"/>
                <a:gridCol w="391695"/>
                <a:gridCol w="391695"/>
              </a:tblGrid>
              <a:tr h="226150">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26150">
                <a:tc>
                  <a:txBody>
                    <a:bodyPr/>
                    <a:lstStyle/>
                    <a:p>
                      <a:pPr algn="ctr"/>
                      <a:r>
                        <a:rPr lang="en-US" sz="1100" dirty="0" smtClean="0"/>
                        <a:t>A</a:t>
                      </a:r>
                      <a:endParaRPr lang="en-US" sz="1100" dirty="0"/>
                    </a:p>
                  </a:txBody>
                  <a:tcPr/>
                </a:tc>
                <a:tc>
                  <a:txBody>
                    <a:bodyPr/>
                    <a:lstStyle/>
                    <a:p>
                      <a:pPr algn="ctr"/>
                      <a:r>
                        <a:rPr lang="en-US" sz="900" dirty="0" smtClean="0"/>
                        <a:t>3</a:t>
                      </a:r>
                      <a:endParaRPr lang="en-US" sz="900" dirty="0"/>
                    </a:p>
                  </a:txBody>
                  <a:tcPr/>
                </a:tc>
                <a:tc>
                  <a:txBody>
                    <a:bodyPr/>
                    <a:lstStyle/>
                    <a:p>
                      <a:pPr algn="ctr"/>
                      <a:r>
                        <a:rPr lang="en-US" sz="900" dirty="0" smtClean="0"/>
                        <a:t>6</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6</a:t>
                      </a:r>
                      <a:endParaRPr lang="en-US" sz="900" dirty="0"/>
                    </a:p>
                  </a:txBody>
                  <a:tcPr/>
                </a:tc>
                <a:tc>
                  <a:txBody>
                    <a:bodyPr/>
                    <a:lstStyle/>
                    <a:p>
                      <a:pPr algn="ctr"/>
                      <a:r>
                        <a:rPr lang="en-US" sz="900" dirty="0" smtClean="0"/>
                        <a:t>7</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r>
              <a:tr h="226150">
                <a:tc>
                  <a:txBody>
                    <a:bodyPr/>
                    <a:lstStyle/>
                    <a:p>
                      <a:pPr algn="ctr"/>
                      <a:r>
                        <a:rPr lang="en-US" sz="1100" dirty="0" smtClean="0"/>
                        <a:t>C</a:t>
                      </a:r>
                      <a:endParaRPr lang="en-US" sz="1100" dirty="0"/>
                    </a:p>
                  </a:txBody>
                  <a:tcPr/>
                </a:tc>
                <a:tc>
                  <a:txBody>
                    <a:bodyPr/>
                    <a:lstStyle/>
                    <a:p>
                      <a:pPr algn="ctr"/>
                      <a:r>
                        <a:rPr lang="en-US" sz="900" dirty="0" smtClean="0"/>
                        <a:t>2</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2</a:t>
                      </a:r>
                      <a:endParaRPr lang="en-US" sz="900" dirty="0"/>
                    </a:p>
                  </a:txBody>
                  <a:tcPr/>
                </a:tc>
              </a:tr>
              <a:tr h="226150">
                <a:tc>
                  <a:txBody>
                    <a:bodyPr/>
                    <a:lstStyle/>
                    <a:p>
                      <a:pPr algn="ctr"/>
                      <a:r>
                        <a:rPr lang="en-US" sz="1100" dirty="0" smtClean="0"/>
                        <a:t>G</a:t>
                      </a:r>
                      <a:endParaRPr lang="en-US" sz="11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7</a:t>
                      </a:r>
                      <a:endParaRPr lang="en-US" sz="900" dirty="0"/>
                    </a:p>
                  </a:txBody>
                  <a:tcPr/>
                </a:tc>
                <a:tc>
                  <a:txBody>
                    <a:bodyPr/>
                    <a:lstStyle/>
                    <a:p>
                      <a:pPr algn="ctr"/>
                      <a:r>
                        <a:rPr lang="en-US" sz="900" dirty="0" smtClean="0"/>
                        <a:t>10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5</a:t>
                      </a:r>
                      <a:endParaRPr lang="en-US" sz="900" dirty="0"/>
                    </a:p>
                  </a:txBody>
                  <a:tcPr/>
                </a:tc>
                <a:tc>
                  <a:txBody>
                    <a:bodyPr/>
                    <a:lstStyle/>
                    <a:p>
                      <a:pPr algn="ctr"/>
                      <a:r>
                        <a:rPr lang="en-US" sz="900" dirty="0" smtClean="0"/>
                        <a:t>1</a:t>
                      </a:r>
                      <a:endParaRPr lang="en-US" sz="900" dirty="0"/>
                    </a:p>
                  </a:txBody>
                  <a:tcPr/>
                </a:tc>
              </a:tr>
              <a:tr h="298034">
                <a:tc>
                  <a:txBody>
                    <a:bodyPr/>
                    <a:lstStyle/>
                    <a:p>
                      <a:pPr algn="ctr"/>
                      <a:r>
                        <a:rPr lang="en-US" sz="1100" dirty="0" smtClean="0"/>
                        <a:t>T3</a:t>
                      </a:r>
                      <a:endParaRPr lang="en-US" sz="1100" dirty="0"/>
                    </a:p>
                  </a:txBody>
                  <a:tcPr/>
                </a:tc>
                <a:tc>
                  <a:txBody>
                    <a:bodyPr/>
                    <a:lstStyle/>
                    <a:p>
                      <a:pPr algn="ctr"/>
                      <a:r>
                        <a:rPr lang="en-US" sz="900" dirty="0" smtClean="0"/>
                        <a:t>4</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2</a:t>
                      </a:r>
                      <a:endParaRPr lang="en-US" sz="900" dirty="0"/>
                    </a:p>
                  </a:txBody>
                  <a:tcPr/>
                </a:tc>
                <a:tc>
                  <a:txBody>
                    <a:bodyPr/>
                    <a:lstStyle/>
                    <a:p>
                      <a:pPr algn="ctr"/>
                      <a:r>
                        <a:rPr lang="en-US" sz="900" dirty="0" smtClean="0"/>
                        <a:t>6</a:t>
                      </a:r>
                      <a:endParaRPr lang="en-US" sz="900" dirty="0"/>
                    </a:p>
                  </a:txBody>
                  <a:tcPr/>
                </a:tc>
              </a:tr>
            </a:tbl>
          </a:graphicData>
        </a:graphic>
      </p:graphicFrame>
      <p:graphicFrame>
        <p:nvGraphicFramePr>
          <p:cNvPr id="5" name="Table 4"/>
          <p:cNvGraphicFramePr>
            <a:graphicFrameLocks noGrp="1"/>
          </p:cNvGraphicFramePr>
          <p:nvPr/>
        </p:nvGraphicFramePr>
        <p:xfrm>
          <a:off x="4930881" y="3585742"/>
          <a:ext cx="3938290" cy="1343355"/>
        </p:xfrm>
        <a:graphic>
          <a:graphicData uri="http://schemas.openxmlformats.org/drawingml/2006/table">
            <a:tbl>
              <a:tblPr firstRow="1" bandRow="1">
                <a:tableStyleId>{5C22544A-7EE6-4342-B048-85BDC9FD1C3A}</a:tableStyleId>
              </a:tblPr>
              <a:tblGrid>
                <a:gridCol w="393829"/>
                <a:gridCol w="393829"/>
                <a:gridCol w="393829"/>
                <a:gridCol w="393829"/>
                <a:gridCol w="393829"/>
                <a:gridCol w="393829"/>
                <a:gridCol w="393829"/>
                <a:gridCol w="393829"/>
                <a:gridCol w="393829"/>
                <a:gridCol w="393829"/>
              </a:tblGrid>
              <a:tr h="268671">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68671">
                <a:tc>
                  <a:txBody>
                    <a:bodyPr/>
                    <a:lstStyle/>
                    <a:p>
                      <a:pPr algn="ctr"/>
                      <a:r>
                        <a:rPr lang="en-US" sz="1100" dirty="0" smtClean="0"/>
                        <a:t>A</a:t>
                      </a:r>
                      <a:endParaRPr lang="en-US" sz="1100" dirty="0"/>
                    </a:p>
                  </a:txBody>
                  <a:tcPr/>
                </a:tc>
                <a:tc>
                  <a:txBody>
                    <a:bodyPr/>
                    <a:lstStyle/>
                    <a:p>
                      <a:pPr algn="ctr"/>
                      <a:r>
                        <a:rPr lang="en-US" sz="900" dirty="0" smtClean="0"/>
                        <a:t>0.3</a:t>
                      </a:r>
                      <a:endParaRPr lang="en-US" sz="900" dirty="0"/>
                    </a:p>
                  </a:txBody>
                  <a:tcPr/>
                </a:tc>
                <a:tc>
                  <a:txBody>
                    <a:bodyPr/>
                    <a:lstStyle/>
                    <a:p>
                      <a:pPr algn="ctr"/>
                      <a:r>
                        <a:rPr lang="en-US" sz="900" dirty="0" smtClean="0"/>
                        <a:t>0.6</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0.6</a:t>
                      </a:r>
                      <a:endParaRPr lang="en-US" sz="900" dirty="0"/>
                    </a:p>
                  </a:txBody>
                  <a:tcPr/>
                </a:tc>
                <a:tc>
                  <a:txBody>
                    <a:bodyPr/>
                    <a:lstStyle/>
                    <a:p>
                      <a:pPr algn="ctr"/>
                      <a:r>
                        <a:rPr lang="en-US" sz="900" dirty="0" smtClean="0"/>
                        <a:t>0.7</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0.1</a:t>
                      </a:r>
                      <a:endParaRPr lang="en-US" sz="900" dirty="0"/>
                    </a:p>
                  </a:txBody>
                  <a:tcPr/>
                </a:tc>
              </a:tr>
              <a:tr h="268671">
                <a:tc>
                  <a:txBody>
                    <a:bodyPr/>
                    <a:lstStyle/>
                    <a:p>
                      <a:pPr algn="ctr"/>
                      <a:r>
                        <a:rPr lang="en-US" sz="1100" dirty="0" smtClean="0"/>
                        <a:t>C</a:t>
                      </a:r>
                      <a:endParaRPr lang="en-US" sz="1100" dirty="0"/>
                    </a:p>
                  </a:txBody>
                  <a:tcPr/>
                </a:tc>
                <a:tc>
                  <a:txBody>
                    <a:bodyPr/>
                    <a:lstStyle/>
                    <a:p>
                      <a:pPr algn="ctr"/>
                      <a:r>
                        <a:rPr lang="en-US" sz="900" dirty="0" smtClean="0"/>
                        <a:t>0.2</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0.2</a:t>
                      </a:r>
                      <a:endParaRPr lang="en-US" sz="900" dirty="0"/>
                    </a:p>
                  </a:txBody>
                  <a:tcPr/>
                </a:tc>
              </a:tr>
              <a:tr h="268671">
                <a:tc>
                  <a:txBody>
                    <a:bodyPr/>
                    <a:lstStyle/>
                    <a:p>
                      <a:pPr algn="ctr"/>
                      <a:r>
                        <a:rPr lang="en-US" sz="1100" dirty="0" smtClean="0"/>
                        <a:t>G</a:t>
                      </a:r>
                      <a:endParaRPr lang="en-US" sz="11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0.7</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0.0</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0.5</a:t>
                      </a:r>
                      <a:endParaRPr lang="en-US" sz="900" dirty="0"/>
                    </a:p>
                  </a:txBody>
                  <a:tcPr/>
                </a:tc>
                <a:tc>
                  <a:txBody>
                    <a:bodyPr/>
                    <a:lstStyle/>
                    <a:p>
                      <a:pPr algn="ctr"/>
                      <a:r>
                        <a:rPr lang="en-US" sz="900" dirty="0" smtClean="0"/>
                        <a:t>0.1</a:t>
                      </a:r>
                      <a:endParaRPr lang="en-US" sz="900" dirty="0"/>
                    </a:p>
                  </a:txBody>
                  <a:tcPr/>
                </a:tc>
              </a:tr>
              <a:tr h="268671">
                <a:tc>
                  <a:txBody>
                    <a:bodyPr/>
                    <a:lstStyle/>
                    <a:p>
                      <a:pPr algn="ctr"/>
                      <a:r>
                        <a:rPr lang="en-US" sz="1100" dirty="0" smtClean="0"/>
                        <a:t>T</a:t>
                      </a:r>
                      <a:endParaRPr lang="en-US" sz="1100" dirty="0"/>
                    </a:p>
                  </a:txBody>
                  <a:tcPr/>
                </a:tc>
                <a:tc>
                  <a:txBody>
                    <a:bodyPr/>
                    <a:lstStyle/>
                    <a:p>
                      <a:pPr algn="ctr"/>
                      <a:r>
                        <a:rPr lang="en-US" sz="900" dirty="0" smtClean="0"/>
                        <a:t>0.4</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a:t>
                      </a:r>
                      <a:endParaRPr lang="en-US" sz="900" dirty="0"/>
                    </a:p>
                  </a:txBody>
                  <a:tcPr/>
                </a:tc>
                <a:tc>
                  <a:txBody>
                    <a:bodyPr/>
                    <a:lstStyle/>
                    <a:p>
                      <a:pPr algn="ctr"/>
                      <a:r>
                        <a:rPr lang="en-US" sz="900" dirty="0" smtClean="0"/>
                        <a:t>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0.1</a:t>
                      </a:r>
                      <a:endParaRPr lang="en-US" sz="900" dirty="0"/>
                    </a:p>
                  </a:txBody>
                  <a:tcPr/>
                </a:tc>
                <a:tc>
                  <a:txBody>
                    <a:bodyPr/>
                    <a:lstStyle/>
                    <a:p>
                      <a:pPr algn="ctr"/>
                      <a:r>
                        <a:rPr lang="en-US" sz="900" dirty="0" smtClean="0"/>
                        <a:t>0.2</a:t>
                      </a:r>
                      <a:endParaRPr lang="en-US" sz="900" dirty="0"/>
                    </a:p>
                  </a:txBody>
                  <a:tcPr/>
                </a:tc>
                <a:tc>
                  <a:txBody>
                    <a:bodyPr/>
                    <a:lstStyle/>
                    <a:p>
                      <a:pPr algn="ctr"/>
                      <a:r>
                        <a:rPr lang="en-US" sz="900" dirty="0" smtClean="0"/>
                        <a:t>0.6</a:t>
                      </a:r>
                      <a:endParaRPr lang="en-US" sz="900" dirty="0"/>
                    </a:p>
                  </a:txBody>
                  <a:tcPr/>
                </a:tc>
              </a:tr>
            </a:tbl>
          </a:graphicData>
        </a:graphic>
      </p:graphicFrame>
      <p:graphicFrame>
        <p:nvGraphicFramePr>
          <p:cNvPr id="513026" name="Object 2"/>
          <p:cNvGraphicFramePr>
            <a:graphicFrameLocks noChangeAspect="1"/>
          </p:cNvGraphicFramePr>
          <p:nvPr/>
        </p:nvGraphicFramePr>
        <p:xfrm>
          <a:off x="598488" y="6002338"/>
          <a:ext cx="3632200" cy="444500"/>
        </p:xfrm>
        <a:graphic>
          <a:graphicData uri="http://schemas.openxmlformats.org/presentationml/2006/ole">
            <p:oleObj spid="_x0000_s519170" name="Equation" r:id="rId3" imgW="3632200" imgH="444500" progId="Equation.3">
              <p:embed/>
            </p:oleObj>
          </a:graphicData>
        </a:graphic>
      </p:graphicFrame>
      <p:graphicFrame>
        <p:nvGraphicFramePr>
          <p:cNvPr id="10" name="Table 9"/>
          <p:cNvGraphicFramePr>
            <a:graphicFrameLocks noGrp="1"/>
          </p:cNvGraphicFramePr>
          <p:nvPr/>
        </p:nvGraphicFramePr>
        <p:xfrm>
          <a:off x="4930880" y="5110521"/>
          <a:ext cx="4002330" cy="1600200"/>
        </p:xfrm>
        <a:graphic>
          <a:graphicData uri="http://schemas.openxmlformats.org/drawingml/2006/table">
            <a:tbl>
              <a:tblPr firstRow="1" bandRow="1">
                <a:tableStyleId>{5C22544A-7EE6-4342-B048-85BDC9FD1C3A}</a:tableStyleId>
              </a:tblPr>
              <a:tblGrid>
                <a:gridCol w="400233"/>
                <a:gridCol w="400233"/>
                <a:gridCol w="400233"/>
                <a:gridCol w="400233"/>
                <a:gridCol w="400233"/>
                <a:gridCol w="400233"/>
                <a:gridCol w="400233"/>
                <a:gridCol w="400233"/>
                <a:gridCol w="400233"/>
                <a:gridCol w="400233"/>
              </a:tblGrid>
              <a:tr h="219535">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19535">
                <a:tc>
                  <a:txBody>
                    <a:bodyPr/>
                    <a:lstStyle/>
                    <a:p>
                      <a:pPr algn="ctr"/>
                      <a:r>
                        <a:rPr lang="en-US" sz="1100" dirty="0" smtClean="0"/>
                        <a:t>A</a:t>
                      </a:r>
                      <a:endParaRPr lang="en-US" sz="1100" dirty="0"/>
                    </a:p>
                  </a:txBody>
                  <a:tcPr/>
                </a:tc>
                <a:tc>
                  <a:txBody>
                    <a:bodyPr/>
                    <a:lstStyle/>
                    <a:p>
                      <a:pPr algn="ctr"/>
                      <a:r>
                        <a:rPr lang="en-US" sz="800" dirty="0" smtClean="0"/>
                        <a:t>0,26</a:t>
                      </a:r>
                      <a:endParaRPr lang="en-US" sz="800" dirty="0"/>
                    </a:p>
                  </a:txBody>
                  <a:tcPr/>
                </a:tc>
                <a:tc>
                  <a:txBody>
                    <a:bodyPr/>
                    <a:lstStyle/>
                    <a:p>
                      <a:pPr algn="ctr"/>
                      <a:r>
                        <a:rPr lang="en-US" sz="800" dirty="0" smtClean="0"/>
                        <a:t>1.26</a:t>
                      </a:r>
                      <a:endParaRPr lang="en-US" sz="800" dirty="0"/>
                    </a:p>
                  </a:txBody>
                  <a:tcPr/>
                </a:tc>
                <a:tc>
                  <a:txBody>
                    <a:bodyPr/>
                    <a:lstStyle/>
                    <a:p>
                      <a:pPr algn="ctr"/>
                      <a:r>
                        <a:rPr lang="en-US" sz="800" dirty="0" smtClean="0"/>
                        <a:t>-1.32</a:t>
                      </a:r>
                      <a:endParaRPr lang="en-US" sz="800" dirty="0"/>
                    </a:p>
                  </a:txBody>
                  <a:tcPr/>
                </a:tc>
                <a:tc>
                  <a:txBody>
                    <a:bodyPr/>
                    <a:lstStyle/>
                    <a:p>
                      <a:pPr algn="ctr"/>
                      <a:r>
                        <a:rPr lang="en-US" sz="800" dirty="0" smtClean="0"/>
                        <a:t>-INF</a:t>
                      </a:r>
                      <a:endParaRPr lang="en-US" sz="800" dirty="0"/>
                    </a:p>
                  </a:txBody>
                  <a:tcPr/>
                </a:tc>
                <a:tc>
                  <a:txBody>
                    <a:bodyPr/>
                    <a:lstStyle/>
                    <a:p>
                      <a:pPr algn="ctr"/>
                      <a:r>
                        <a:rPr lang="en-US" sz="800" dirty="0" smtClean="0"/>
                        <a:t>-INF</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1.26</a:t>
                      </a:r>
                    </a:p>
                    <a:p>
                      <a:pPr algn="ctr"/>
                      <a:endParaRPr lang="en-US" sz="800" dirty="0"/>
                    </a:p>
                  </a:txBody>
                  <a:tcPr/>
                </a:tc>
                <a:tc>
                  <a:txBody>
                    <a:bodyPr/>
                    <a:lstStyle/>
                    <a:p>
                      <a:pPr algn="ctr"/>
                      <a:r>
                        <a:rPr lang="en-US" sz="800" dirty="0" smtClean="0"/>
                        <a:t>1,48</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r>
              <a:tr h="219535">
                <a:tc>
                  <a:txBody>
                    <a:bodyPr/>
                    <a:lstStyle/>
                    <a:p>
                      <a:pPr algn="ctr"/>
                      <a:r>
                        <a:rPr lang="en-US" sz="1100" dirty="0" smtClean="0"/>
                        <a:t>C</a:t>
                      </a:r>
                      <a:endParaRPr lang="en-US" sz="1100" dirty="0"/>
                    </a:p>
                  </a:txBody>
                  <a:tcPr/>
                </a:tc>
                <a:tc>
                  <a:txBody>
                    <a:bodyPr/>
                    <a:lstStyle/>
                    <a:p>
                      <a:pPr algn="ctr"/>
                      <a:r>
                        <a:rPr lang="en-US" sz="800" dirty="0" smtClean="0"/>
                        <a:t>-0,32</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-INF</a:t>
                      </a:r>
                      <a:endParaRPr lang="en-US" sz="800" dirty="0"/>
                    </a:p>
                  </a:txBody>
                  <a:tcPr/>
                </a:tc>
                <a:tc>
                  <a:txBody>
                    <a:bodyPr/>
                    <a:lstStyle/>
                    <a:p>
                      <a:pPr algn="ctr"/>
                      <a:r>
                        <a:rPr lang="en-US" sz="800" dirty="0" smtClean="0"/>
                        <a:t>-INF</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algn="ctr"/>
                      <a:r>
                        <a:rPr lang="en-US" sz="800" dirty="0" smtClean="0"/>
                        <a:t>-1.32</a:t>
                      </a:r>
                      <a:endParaRPr lang="en-US" sz="800" dirty="0"/>
                    </a:p>
                  </a:txBody>
                  <a:tcPr/>
                </a:tc>
                <a:tc>
                  <a:txBody>
                    <a:bodyPr/>
                    <a:lstStyle/>
                    <a:p>
                      <a:pPr algn="ctr"/>
                      <a:r>
                        <a:rPr lang="en-US" sz="800" dirty="0" smtClean="0"/>
                        <a:t>-1.32</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r>
              <a:tr h="219535">
                <a:tc>
                  <a:txBody>
                    <a:bodyPr/>
                    <a:lstStyle/>
                    <a:p>
                      <a:pPr algn="ctr"/>
                      <a:r>
                        <a:rPr lang="en-US" sz="1100" dirty="0" smtClean="0"/>
                        <a:t>G</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1,48</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2</a:t>
                      </a:r>
                    </a:p>
                    <a:p>
                      <a:pPr algn="ctr"/>
                      <a:endParaRPr lang="en-US" sz="800" dirty="0"/>
                    </a:p>
                  </a:txBody>
                  <a:tcPr/>
                </a:tc>
                <a:tc>
                  <a:txBody>
                    <a:bodyPr/>
                    <a:lstStyle/>
                    <a:p>
                      <a:pPr algn="ctr"/>
                      <a:r>
                        <a:rPr lang="en-US" sz="800" dirty="0" smtClean="0"/>
                        <a:t>0.0</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0.5</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r>
              <a:tr h="219535">
                <a:tc>
                  <a:txBody>
                    <a:bodyPr/>
                    <a:lstStyle/>
                    <a:p>
                      <a:pPr algn="ctr"/>
                      <a:r>
                        <a:rPr lang="en-US" sz="1100" dirty="0" smtClean="0"/>
                        <a:t>T</a:t>
                      </a:r>
                      <a:endParaRPr lang="en-US" sz="1100" dirty="0"/>
                    </a:p>
                  </a:txBody>
                  <a:tcPr/>
                </a:tc>
                <a:tc>
                  <a:txBody>
                    <a:bodyPr/>
                    <a:lstStyle/>
                    <a:p>
                      <a:pPr algn="ctr"/>
                      <a:r>
                        <a:rPr lang="en-US" sz="800" dirty="0" smtClean="0"/>
                        <a:t>0.68</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-INF</a:t>
                      </a:r>
                      <a:endParaRPr lang="en-US" sz="800" dirty="0"/>
                    </a:p>
                  </a:txBody>
                  <a:tcPr/>
                </a:tc>
                <a:tc>
                  <a:txBody>
                    <a:bodyPr/>
                    <a:lstStyle/>
                    <a:p>
                      <a:pPr algn="ctr"/>
                      <a:r>
                        <a:rPr lang="en-US" sz="800" dirty="0" smtClean="0"/>
                        <a:t>2</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algn="ctr"/>
                      <a:r>
                        <a:rPr lang="en-US" sz="800" dirty="0" smtClean="0"/>
                        <a:t>1.26</a:t>
                      </a:r>
                      <a:endParaRPr lang="en-US" sz="800" dirty="0"/>
                    </a:p>
                  </a:txBody>
                  <a:tcPr/>
                </a:tc>
              </a:tr>
            </a:tbl>
          </a:graphicData>
        </a:graphic>
      </p:graphicFrame>
      <p:sp>
        <p:nvSpPr>
          <p:cNvPr id="8" name="Date Placeholder 7"/>
          <p:cNvSpPr>
            <a:spLocks noGrp="1"/>
          </p:cNvSpPr>
          <p:nvPr>
            <p:ph type="dt" sz="half" idx="10"/>
          </p:nvPr>
        </p:nvSpPr>
        <p:spPr/>
        <p:txBody>
          <a:bodyPr/>
          <a:lstStyle/>
          <a:p>
            <a:fld id="{61556348-B59A-9B48-8C94-02BDB87A717F}" type="datetime1">
              <a:rPr lang="en-US" smtClean="0"/>
              <a:pPr/>
              <a:t>5/23/14</a:t>
            </a:fld>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136</a:t>
            </a:fld>
            <a:endParaRPr lang="en-US"/>
          </a:p>
        </p:txBody>
      </p:sp>
      <p:sp>
        <p:nvSpPr>
          <p:cNvPr id="11" name="Footer Placeholder 1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smtClean="0"/>
              <a:t>Nota: </a:t>
            </a:r>
            <a:r>
              <a:rPr lang="en-US" dirty="0" err="1" smtClean="0"/>
              <a:t>Matriz</a:t>
            </a:r>
            <a:r>
              <a:rPr lang="en-US" dirty="0" smtClean="0"/>
              <a:t> de </a:t>
            </a:r>
            <a:r>
              <a:rPr lang="en-US" dirty="0" err="1" smtClean="0"/>
              <a:t>escore</a:t>
            </a:r>
            <a:r>
              <a:rPr lang="en-US" dirty="0" smtClean="0"/>
              <a:t> </a:t>
            </a:r>
            <a:r>
              <a:rPr lang="en-US" dirty="0" err="1" smtClean="0"/>
              <a:t>posição</a:t>
            </a:r>
            <a:r>
              <a:rPr lang="en-US" dirty="0" smtClean="0"/>
              <a:t> </a:t>
            </a:r>
            <a:r>
              <a:rPr lang="en-US" dirty="0" err="1" smtClean="0"/>
              <a:t>específico</a:t>
            </a:r>
            <a:endParaRPr lang="en-US" dirty="0"/>
          </a:p>
        </p:txBody>
      </p:sp>
      <p:sp>
        <p:nvSpPr>
          <p:cNvPr id="3" name="Content Placeholder 2"/>
          <p:cNvSpPr>
            <a:spLocks noGrp="1"/>
          </p:cNvSpPr>
          <p:nvPr>
            <p:ph idx="1"/>
          </p:nvPr>
        </p:nvSpPr>
        <p:spPr>
          <a:xfrm>
            <a:off x="672393" y="2085908"/>
            <a:ext cx="4023684" cy="1254382"/>
          </a:xfrm>
        </p:spPr>
        <p:txBody>
          <a:bodyPr>
            <a:normAutofit fontScale="70000" lnSpcReduction="20000"/>
          </a:bodyPr>
          <a:lstStyle/>
          <a:p>
            <a:r>
              <a:rPr lang="x-none" dirty="0" smtClean="0"/>
              <a:t>Porém posições com o valor zero geram escores infinitos</a:t>
            </a:r>
          </a:p>
          <a:p>
            <a:pPr lvl="0"/>
            <a:r>
              <a:rPr lang="x-none" dirty="0" smtClean="0"/>
              <a:t>Será que queremos ter um sistema tão restritivo que não admite resíduos não encontrados no alinhamento inicial?</a:t>
            </a:r>
          </a:p>
          <a:p>
            <a:endParaRPr lang="x-none" dirty="0" smtClean="0"/>
          </a:p>
          <a:p>
            <a:pPr lvl="5">
              <a:buNone/>
            </a:pPr>
            <a:endParaRPr lang="pt-BR" dirty="0" smtClean="0">
              <a:solidFill>
                <a:schemeClr val="tx1">
                  <a:lumMod val="95000"/>
                  <a:lumOff val="5000"/>
                </a:schemeClr>
              </a:solidFill>
            </a:endParaRPr>
          </a:p>
        </p:txBody>
      </p:sp>
      <p:graphicFrame>
        <p:nvGraphicFramePr>
          <p:cNvPr id="10" name="Table 9"/>
          <p:cNvGraphicFramePr>
            <a:graphicFrameLocks noGrp="1"/>
          </p:cNvGraphicFramePr>
          <p:nvPr/>
        </p:nvGraphicFramePr>
        <p:xfrm>
          <a:off x="4696076" y="2085908"/>
          <a:ext cx="4002330" cy="1600200"/>
        </p:xfrm>
        <a:graphic>
          <a:graphicData uri="http://schemas.openxmlformats.org/drawingml/2006/table">
            <a:tbl>
              <a:tblPr firstRow="1" bandRow="1">
                <a:tableStyleId>{5C22544A-7EE6-4342-B048-85BDC9FD1C3A}</a:tableStyleId>
              </a:tblPr>
              <a:tblGrid>
                <a:gridCol w="400233"/>
                <a:gridCol w="400233"/>
                <a:gridCol w="400233"/>
                <a:gridCol w="400233"/>
                <a:gridCol w="400233"/>
                <a:gridCol w="400233"/>
                <a:gridCol w="400233"/>
                <a:gridCol w="400233"/>
                <a:gridCol w="400233"/>
                <a:gridCol w="400233"/>
              </a:tblGrid>
              <a:tr h="219535">
                <a:tc>
                  <a:txBody>
                    <a:bodyPr/>
                    <a:lstStyle/>
                    <a:p>
                      <a:pPr algn="ctr"/>
                      <a:endParaRPr lang="en-US" sz="1100" dirty="0"/>
                    </a:p>
                  </a:txBody>
                  <a:tcPr/>
                </a:tc>
                <a:tc>
                  <a:txBody>
                    <a:bodyPr/>
                    <a:lstStyle/>
                    <a:p>
                      <a:pPr algn="ctr"/>
                      <a:r>
                        <a:rPr lang="en-US" sz="1100" dirty="0" smtClean="0"/>
                        <a:t>1</a:t>
                      </a:r>
                      <a:endParaRPr lang="en-US" sz="1100" dirty="0"/>
                    </a:p>
                  </a:txBody>
                  <a:tcPr/>
                </a:tc>
                <a:tc>
                  <a:txBody>
                    <a:bodyPr/>
                    <a:lstStyle/>
                    <a:p>
                      <a:pPr algn="ctr"/>
                      <a:r>
                        <a:rPr lang="en-US" sz="1100" dirty="0" smtClean="0"/>
                        <a:t>2</a:t>
                      </a:r>
                      <a:endParaRPr lang="en-US" sz="1100" dirty="0"/>
                    </a:p>
                  </a:txBody>
                  <a:tcPr/>
                </a:tc>
                <a:tc>
                  <a:txBody>
                    <a:bodyPr/>
                    <a:lstStyle/>
                    <a:p>
                      <a:pPr algn="ctr"/>
                      <a:r>
                        <a:rPr lang="en-US" sz="1100" dirty="0" smtClean="0"/>
                        <a:t>3</a:t>
                      </a:r>
                      <a:endParaRPr lang="en-US" sz="1100" dirty="0"/>
                    </a:p>
                  </a:txBody>
                  <a:tcPr/>
                </a:tc>
                <a:tc>
                  <a:txBody>
                    <a:bodyPr/>
                    <a:lstStyle/>
                    <a:p>
                      <a:pPr algn="ctr"/>
                      <a:r>
                        <a:rPr lang="en-US" sz="1100" dirty="0" smtClean="0"/>
                        <a:t>4</a:t>
                      </a:r>
                      <a:endParaRPr lang="en-US" sz="1100" dirty="0"/>
                    </a:p>
                  </a:txBody>
                  <a:tcPr/>
                </a:tc>
                <a:tc>
                  <a:txBody>
                    <a:bodyPr/>
                    <a:lstStyle/>
                    <a:p>
                      <a:pPr algn="ctr"/>
                      <a:r>
                        <a:rPr lang="en-US" sz="1100" dirty="0" smtClean="0"/>
                        <a:t>5</a:t>
                      </a:r>
                      <a:endParaRPr lang="en-US" sz="1100" dirty="0"/>
                    </a:p>
                  </a:txBody>
                  <a:tcPr/>
                </a:tc>
                <a:tc>
                  <a:txBody>
                    <a:bodyPr/>
                    <a:lstStyle/>
                    <a:p>
                      <a:pPr algn="ctr"/>
                      <a:r>
                        <a:rPr lang="en-US" sz="1100" dirty="0" smtClean="0"/>
                        <a:t>6</a:t>
                      </a:r>
                      <a:endParaRPr lang="en-US" sz="1100" dirty="0"/>
                    </a:p>
                  </a:txBody>
                  <a:tcPr/>
                </a:tc>
                <a:tc>
                  <a:txBody>
                    <a:bodyPr/>
                    <a:lstStyle/>
                    <a:p>
                      <a:pPr algn="ctr"/>
                      <a:r>
                        <a:rPr lang="en-US" sz="1100" dirty="0" smtClean="0"/>
                        <a:t>7</a:t>
                      </a:r>
                      <a:endParaRPr lang="en-US" sz="1100" dirty="0"/>
                    </a:p>
                  </a:txBody>
                  <a:tcPr/>
                </a:tc>
                <a:tc>
                  <a:txBody>
                    <a:bodyPr/>
                    <a:lstStyle/>
                    <a:p>
                      <a:pPr algn="ctr"/>
                      <a:r>
                        <a:rPr lang="en-US" sz="1100" dirty="0" smtClean="0"/>
                        <a:t>8</a:t>
                      </a:r>
                      <a:endParaRPr lang="en-US" sz="1100" dirty="0"/>
                    </a:p>
                  </a:txBody>
                  <a:tcPr/>
                </a:tc>
                <a:tc>
                  <a:txBody>
                    <a:bodyPr/>
                    <a:lstStyle/>
                    <a:p>
                      <a:pPr algn="ctr"/>
                      <a:r>
                        <a:rPr lang="en-US" sz="1100" dirty="0" smtClean="0"/>
                        <a:t>9</a:t>
                      </a:r>
                      <a:endParaRPr lang="en-US" sz="1100" dirty="0"/>
                    </a:p>
                  </a:txBody>
                  <a:tcPr/>
                </a:tc>
              </a:tr>
              <a:tr h="219535">
                <a:tc>
                  <a:txBody>
                    <a:bodyPr/>
                    <a:lstStyle/>
                    <a:p>
                      <a:pPr algn="ctr"/>
                      <a:r>
                        <a:rPr lang="en-US" sz="1100" dirty="0" smtClean="0"/>
                        <a:t>A</a:t>
                      </a:r>
                      <a:endParaRPr lang="en-US" sz="1100" dirty="0"/>
                    </a:p>
                  </a:txBody>
                  <a:tcPr/>
                </a:tc>
                <a:tc>
                  <a:txBody>
                    <a:bodyPr/>
                    <a:lstStyle/>
                    <a:p>
                      <a:pPr algn="ctr"/>
                      <a:r>
                        <a:rPr lang="en-US" sz="800" dirty="0" smtClean="0"/>
                        <a:t>0,26</a:t>
                      </a:r>
                      <a:endParaRPr lang="en-US" sz="800" dirty="0"/>
                    </a:p>
                  </a:txBody>
                  <a:tcPr/>
                </a:tc>
                <a:tc>
                  <a:txBody>
                    <a:bodyPr/>
                    <a:lstStyle/>
                    <a:p>
                      <a:pPr algn="ctr"/>
                      <a:r>
                        <a:rPr lang="en-US" sz="800" dirty="0" smtClean="0"/>
                        <a:t>1.26</a:t>
                      </a:r>
                      <a:endParaRPr lang="en-US" sz="800" dirty="0"/>
                    </a:p>
                  </a:txBody>
                  <a:tcPr/>
                </a:tc>
                <a:tc>
                  <a:txBody>
                    <a:bodyPr/>
                    <a:lstStyle/>
                    <a:p>
                      <a:pPr algn="ctr"/>
                      <a:r>
                        <a:rPr lang="en-US" sz="800" dirty="0" smtClean="0"/>
                        <a:t>-1.32</a:t>
                      </a:r>
                      <a:endParaRPr lang="en-US" sz="800" dirty="0"/>
                    </a:p>
                  </a:txBody>
                  <a:tcPr/>
                </a:tc>
                <a:tc>
                  <a:txBody>
                    <a:bodyPr/>
                    <a:lstStyle/>
                    <a:p>
                      <a:pPr algn="ctr"/>
                      <a:r>
                        <a:rPr lang="en-US" sz="800" dirty="0" smtClean="0"/>
                        <a:t>-INF</a:t>
                      </a:r>
                      <a:endParaRPr lang="en-US" sz="800" dirty="0"/>
                    </a:p>
                  </a:txBody>
                  <a:tcPr/>
                </a:tc>
                <a:tc>
                  <a:txBody>
                    <a:bodyPr/>
                    <a:lstStyle/>
                    <a:p>
                      <a:pPr algn="ctr"/>
                      <a:r>
                        <a:rPr lang="en-US" sz="800" dirty="0" smtClean="0"/>
                        <a:t>-INF</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1.26</a:t>
                      </a:r>
                    </a:p>
                    <a:p>
                      <a:pPr algn="ctr"/>
                      <a:endParaRPr lang="en-US" sz="800" dirty="0"/>
                    </a:p>
                  </a:txBody>
                  <a:tcPr/>
                </a:tc>
                <a:tc>
                  <a:txBody>
                    <a:bodyPr/>
                    <a:lstStyle/>
                    <a:p>
                      <a:pPr algn="ctr"/>
                      <a:r>
                        <a:rPr lang="en-US" sz="800" dirty="0" smtClean="0"/>
                        <a:t>1,48</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r>
              <a:tr h="219535">
                <a:tc>
                  <a:txBody>
                    <a:bodyPr/>
                    <a:lstStyle/>
                    <a:p>
                      <a:pPr algn="ctr"/>
                      <a:r>
                        <a:rPr lang="en-US" sz="1100" dirty="0" smtClean="0"/>
                        <a:t>C</a:t>
                      </a:r>
                      <a:endParaRPr lang="en-US" sz="1100" dirty="0"/>
                    </a:p>
                  </a:txBody>
                  <a:tcPr/>
                </a:tc>
                <a:tc>
                  <a:txBody>
                    <a:bodyPr/>
                    <a:lstStyle/>
                    <a:p>
                      <a:pPr algn="ctr"/>
                      <a:r>
                        <a:rPr lang="en-US" sz="800" dirty="0" smtClean="0"/>
                        <a:t>-0,32</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-INF</a:t>
                      </a:r>
                      <a:endParaRPr lang="en-US" sz="800" dirty="0"/>
                    </a:p>
                  </a:txBody>
                  <a:tcPr/>
                </a:tc>
                <a:tc>
                  <a:txBody>
                    <a:bodyPr/>
                    <a:lstStyle/>
                    <a:p>
                      <a:pPr algn="ctr"/>
                      <a:r>
                        <a:rPr lang="en-US" sz="800" dirty="0" smtClean="0"/>
                        <a:t>-INF</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algn="ctr"/>
                      <a:r>
                        <a:rPr lang="en-US" sz="800" dirty="0" smtClean="0"/>
                        <a:t>-1.32</a:t>
                      </a:r>
                      <a:endParaRPr lang="en-US" sz="800" dirty="0"/>
                    </a:p>
                  </a:txBody>
                  <a:tcPr/>
                </a:tc>
                <a:tc>
                  <a:txBody>
                    <a:bodyPr/>
                    <a:lstStyle/>
                    <a:p>
                      <a:pPr algn="ctr"/>
                      <a:r>
                        <a:rPr lang="en-US" sz="800" dirty="0" smtClean="0"/>
                        <a:t>-1.32</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r>
              <a:tr h="219535">
                <a:tc>
                  <a:txBody>
                    <a:bodyPr/>
                    <a:lstStyle/>
                    <a:p>
                      <a:pPr algn="ctr"/>
                      <a:r>
                        <a:rPr lang="en-US" sz="1100" dirty="0" smtClean="0"/>
                        <a:t>G</a:t>
                      </a:r>
                      <a:endParaRPr lang="en-US" sz="11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1,48</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2</a:t>
                      </a:r>
                    </a:p>
                    <a:p>
                      <a:pPr algn="ctr"/>
                      <a:endParaRPr lang="en-US" sz="800" dirty="0"/>
                    </a:p>
                  </a:txBody>
                  <a:tcPr/>
                </a:tc>
                <a:tc>
                  <a:txBody>
                    <a:bodyPr/>
                    <a:lstStyle/>
                    <a:p>
                      <a:pPr algn="ctr"/>
                      <a:r>
                        <a:rPr lang="en-US" sz="800" dirty="0" smtClean="0"/>
                        <a:t>-INF</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0.5</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r>
              <a:tr h="219535">
                <a:tc>
                  <a:txBody>
                    <a:bodyPr/>
                    <a:lstStyle/>
                    <a:p>
                      <a:pPr algn="ctr"/>
                      <a:r>
                        <a:rPr lang="en-US" sz="1100" dirty="0" smtClean="0"/>
                        <a:t>T</a:t>
                      </a:r>
                      <a:endParaRPr lang="en-US" sz="1100" dirty="0"/>
                    </a:p>
                  </a:txBody>
                  <a:tcPr/>
                </a:tc>
                <a:tc>
                  <a:txBody>
                    <a:bodyPr/>
                    <a:lstStyle/>
                    <a:p>
                      <a:pPr algn="ctr"/>
                      <a:r>
                        <a:rPr lang="en-US" sz="800" dirty="0" smtClean="0"/>
                        <a:t>0.68</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algn="ctr"/>
                      <a:r>
                        <a:rPr lang="en-US" sz="800" dirty="0" smtClean="0"/>
                        <a:t>-INF</a:t>
                      </a:r>
                      <a:endParaRPr lang="en-US" sz="800" dirty="0"/>
                    </a:p>
                  </a:txBody>
                  <a:tcPr/>
                </a:tc>
                <a:tc>
                  <a:txBody>
                    <a:bodyPr/>
                    <a:lstStyle/>
                    <a:p>
                      <a:pPr algn="ctr"/>
                      <a:r>
                        <a:rPr lang="en-US" sz="800" dirty="0" smtClean="0"/>
                        <a:t>2</a:t>
                      </a: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-1.32</a:t>
                      </a:r>
                    </a:p>
                    <a:p>
                      <a:pPr algn="ctr"/>
                      <a:endParaRPr lang="en-US" sz="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smtClean="0"/>
                        <a:t>-0,32</a:t>
                      </a:r>
                    </a:p>
                    <a:p>
                      <a:pPr algn="ctr"/>
                      <a:endParaRPr lang="en-US" sz="800" dirty="0"/>
                    </a:p>
                  </a:txBody>
                  <a:tcPr/>
                </a:tc>
                <a:tc>
                  <a:txBody>
                    <a:bodyPr/>
                    <a:lstStyle/>
                    <a:p>
                      <a:pPr algn="ctr"/>
                      <a:r>
                        <a:rPr lang="en-US" sz="800" dirty="0" smtClean="0"/>
                        <a:t>1.26</a:t>
                      </a:r>
                      <a:endParaRPr lang="en-US" sz="800" dirty="0"/>
                    </a:p>
                  </a:txBody>
                  <a:tcPr/>
                </a:tc>
              </a:tr>
            </a:tbl>
          </a:graphicData>
        </a:graphic>
      </p:graphicFrame>
      <p:sp>
        <p:nvSpPr>
          <p:cNvPr id="8" name="Oval 7"/>
          <p:cNvSpPr/>
          <p:nvPr/>
        </p:nvSpPr>
        <p:spPr>
          <a:xfrm>
            <a:off x="6350371" y="2347808"/>
            <a:ext cx="320186" cy="245452"/>
          </a:xfrm>
          <a:prstGeom prst="ellipse">
            <a:avLst/>
          </a:prstGeom>
          <a:solidFill>
            <a:schemeClr val="accent1">
              <a:alpha val="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6748250" y="2340128"/>
            <a:ext cx="320186" cy="245452"/>
          </a:xfrm>
          <a:prstGeom prst="ellipse">
            <a:avLst/>
          </a:prstGeom>
          <a:solidFill>
            <a:schemeClr val="accent1">
              <a:alpha val="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353349" y="2681632"/>
            <a:ext cx="320186" cy="245452"/>
          </a:xfrm>
          <a:prstGeom prst="ellipse">
            <a:avLst/>
          </a:prstGeom>
          <a:solidFill>
            <a:schemeClr val="accent1">
              <a:alpha val="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737577" y="2702976"/>
            <a:ext cx="320186" cy="245452"/>
          </a:xfrm>
          <a:prstGeom prst="ellipse">
            <a:avLst/>
          </a:prstGeom>
          <a:solidFill>
            <a:schemeClr val="accent1">
              <a:alpha val="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53349" y="3343296"/>
            <a:ext cx="320186" cy="245452"/>
          </a:xfrm>
          <a:prstGeom prst="ellipse">
            <a:avLst/>
          </a:prstGeom>
          <a:solidFill>
            <a:schemeClr val="accent1">
              <a:alpha val="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6748250" y="3044480"/>
            <a:ext cx="320186" cy="245452"/>
          </a:xfrm>
          <a:prstGeom prst="ellipse">
            <a:avLst/>
          </a:prstGeom>
          <a:solidFill>
            <a:schemeClr val="accent1">
              <a:alpha val="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672394" y="3686107"/>
            <a:ext cx="8026012" cy="2962457"/>
          </a:xfrm>
          <a:prstGeom prst="rect">
            <a:avLst/>
          </a:prstGeom>
        </p:spPr>
        <p:txBody>
          <a:bodyPr vert="horz" lIns="91440" tIns="45720" rIns="91440" bIns="45720" rtlCol="0">
            <a:normAutofit fontScale="8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x-none"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Solução – supor</a:t>
            </a:r>
            <a:r>
              <a:rPr kumimoji="0" lang="x-none" sz="20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frequência de fundo</a:t>
            </a:r>
          </a:p>
          <a:p>
            <a:pPr marL="739775" lvl="1" indent="-282575" defTabSz="914400">
              <a:spcBef>
                <a:spcPts val="1800"/>
              </a:spcBef>
              <a:buClr>
                <a:schemeClr val="accent1"/>
              </a:buClr>
              <a:buSzPct val="75000"/>
              <a:buFont typeface="Wingdings" pitchFamily="2" charset="2"/>
              <a:buChar char="n"/>
            </a:pPr>
            <a:r>
              <a:rPr lang="x-none" sz="2000" baseline="0" dirty="0" smtClean="0">
                <a:solidFill>
                  <a:schemeClr val="tx1">
                    <a:lumMod val="85000"/>
                    <a:lumOff val="15000"/>
                  </a:schemeClr>
                </a:solidFill>
              </a:rPr>
              <a:t>PSEUDO</a:t>
            </a:r>
            <a:r>
              <a:rPr lang="x-none" sz="2000" dirty="0" smtClean="0">
                <a:solidFill>
                  <a:schemeClr val="tx1">
                    <a:lumMod val="85000"/>
                    <a:lumOff val="15000"/>
                  </a:schemeClr>
                </a:solidFill>
              </a:rPr>
              <a:t> CONTADORES</a:t>
            </a:r>
          </a:p>
          <a:p>
            <a:pPr marL="282575" indent="-282575" defTabSz="914400">
              <a:spcBef>
                <a:spcPts val="1800"/>
              </a:spcBef>
              <a:buClr>
                <a:schemeClr val="accent1"/>
              </a:buClr>
              <a:buSzPct val="75000"/>
              <a:buFont typeface="Wingdings" pitchFamily="2" charset="2"/>
              <a:buChar char="n"/>
            </a:pPr>
            <a:r>
              <a:rPr lang="x-none" sz="2000" dirty="0" smtClean="0">
                <a:solidFill>
                  <a:schemeClr val="tx1">
                    <a:lumMod val="85000"/>
                    <a:lumOff val="15000"/>
                  </a:schemeClr>
                </a:solidFill>
              </a:rPr>
              <a:t>Adicionar constante a cada posição da matriz inicial</a:t>
            </a:r>
          </a:p>
          <a:p>
            <a:pPr marL="282575" indent="-282575" defTabSz="914400">
              <a:spcBef>
                <a:spcPts val="1800"/>
              </a:spcBef>
              <a:buClr>
                <a:schemeClr val="accent1"/>
              </a:buClr>
              <a:buSzPct val="75000"/>
              <a:buFont typeface="Wingdings" pitchFamily="2" charset="2"/>
              <a:buChar char="n"/>
            </a:pPr>
            <a:endParaRPr lang="x-none" sz="2000" dirty="0" smtClean="0">
              <a:solidFill>
                <a:schemeClr val="tx1">
                  <a:lumMod val="85000"/>
                  <a:lumOff val="15000"/>
                </a:schemeClr>
              </a:solidFill>
            </a:endParaRPr>
          </a:p>
          <a:p>
            <a:pPr marL="282575" indent="-282575" defTabSz="914400">
              <a:spcBef>
                <a:spcPts val="1800"/>
              </a:spcBef>
              <a:buClr>
                <a:schemeClr val="accent1"/>
              </a:buClr>
              <a:buSzPct val="75000"/>
              <a:buFont typeface="Wingdings" pitchFamily="2" charset="2"/>
              <a:buChar char="n"/>
            </a:pPr>
            <a:r>
              <a:rPr lang="x-none" sz="2000" dirty="0" smtClean="0">
                <a:solidFill>
                  <a:schemeClr val="tx1">
                    <a:lumMod val="85000"/>
                    <a:lumOff val="15000"/>
                  </a:schemeClr>
                </a:solidFill>
              </a:rPr>
              <a:t>Isso garante que nenhuma posição será zero</a:t>
            </a:r>
          </a:p>
          <a:p>
            <a:pPr marL="282575" indent="-282575" defTabSz="914400">
              <a:spcBef>
                <a:spcPts val="1800"/>
              </a:spcBef>
              <a:buClr>
                <a:schemeClr val="accent1"/>
              </a:buClr>
              <a:buSzPct val="75000"/>
              <a:buFont typeface="Wingdings" pitchFamily="2" charset="2"/>
              <a:buChar char="n"/>
            </a:pPr>
            <a:r>
              <a:rPr lang="x-none" sz="2000" smtClean="0">
                <a:solidFill>
                  <a:schemeClr val="tx1">
                    <a:lumMod val="85000"/>
                    <a:lumOff val="15000"/>
                  </a:schemeClr>
                </a:solidFill>
              </a:rPr>
              <a:t>Sugestão:  </a:t>
            </a:r>
            <a:endParaRPr lang="x-none" sz="2000" dirty="0" smtClean="0">
              <a:solidFill>
                <a:schemeClr val="tx1">
                  <a:lumMod val="85000"/>
                  <a:lumOff val="15000"/>
                </a:schemeClr>
              </a:solidFill>
            </a:endParaRPr>
          </a:p>
          <a:p>
            <a:pPr marL="282575" indent="-282575" defTabSz="914400">
              <a:spcBef>
                <a:spcPts val="1800"/>
              </a:spcBef>
              <a:buClr>
                <a:schemeClr val="accent1"/>
              </a:buClr>
              <a:buSzPct val="75000"/>
              <a:buFont typeface="Wingdings" pitchFamily="2" charset="2"/>
              <a:buChar char="n"/>
            </a:pPr>
            <a:r>
              <a:rPr lang="x-none" sz="2000" dirty="0" smtClean="0">
                <a:solidFill>
                  <a:schemeClr val="tx1">
                    <a:lumMod val="85000"/>
                    <a:lumOff val="15000"/>
                  </a:schemeClr>
                </a:solidFill>
              </a:rPr>
              <a:t>Podemos ser mais sofisticados (utilizar distribuições e misturas)                                          </a:t>
            </a:r>
            <a:r>
              <a:rPr kumimoji="0" lang="x-none"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a:t>
            </a:r>
          </a:p>
          <a:p>
            <a:pPr marL="2514600" marR="0" lvl="5" indent="-2286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pt-BR" sz="2000" b="0" i="0" u="none" strike="noStrike" kern="1200" cap="none" spc="0" normalizeH="0" baseline="0" noProof="0" dirty="0" smtClean="0">
              <a:ln>
                <a:noFill/>
              </a:ln>
              <a:solidFill>
                <a:schemeClr val="tx1">
                  <a:lumMod val="95000"/>
                  <a:lumOff val="5000"/>
                </a:schemeClr>
              </a:solidFill>
              <a:effectLst/>
              <a:uLnTx/>
              <a:uFillTx/>
              <a:latin typeface="+mn-lt"/>
              <a:ea typeface="+mn-ea"/>
              <a:cs typeface="+mn-cs"/>
            </a:endParaRPr>
          </a:p>
        </p:txBody>
      </p:sp>
      <p:graphicFrame>
        <p:nvGraphicFramePr>
          <p:cNvPr id="17" name="Object 16"/>
          <p:cNvGraphicFramePr>
            <a:graphicFrameLocks noChangeAspect="1"/>
          </p:cNvGraphicFramePr>
          <p:nvPr/>
        </p:nvGraphicFramePr>
        <p:xfrm>
          <a:off x="1855933" y="4684944"/>
          <a:ext cx="961710" cy="457957"/>
        </p:xfrm>
        <a:graphic>
          <a:graphicData uri="http://schemas.openxmlformats.org/presentationml/2006/ole">
            <p:oleObj spid="_x0000_s520195" name="Equation" r:id="rId3" imgW="800100" imgH="381000" progId="Equation.3">
              <p:embed/>
            </p:oleObj>
          </a:graphicData>
        </a:graphic>
      </p:graphicFrame>
      <p:graphicFrame>
        <p:nvGraphicFramePr>
          <p:cNvPr id="18" name="Object 17"/>
          <p:cNvGraphicFramePr>
            <a:graphicFrameLocks noChangeAspect="1"/>
          </p:cNvGraphicFramePr>
          <p:nvPr/>
        </p:nvGraphicFramePr>
        <p:xfrm>
          <a:off x="1989533" y="5884682"/>
          <a:ext cx="2119532" cy="281226"/>
        </p:xfrm>
        <a:graphic>
          <a:graphicData uri="http://schemas.openxmlformats.org/presentationml/2006/ole">
            <p:oleObj spid="_x0000_s520196" name="Equation" r:id="rId4" imgW="1574800" imgH="228600" progId="Equation.3">
              <p:embed/>
            </p:oleObj>
          </a:graphicData>
        </a:graphic>
      </p:graphicFrame>
      <p:sp>
        <p:nvSpPr>
          <p:cNvPr id="15" name="Date Placeholder 14"/>
          <p:cNvSpPr>
            <a:spLocks noGrp="1"/>
          </p:cNvSpPr>
          <p:nvPr>
            <p:ph type="dt" sz="half" idx="10"/>
          </p:nvPr>
        </p:nvSpPr>
        <p:spPr/>
        <p:txBody>
          <a:bodyPr/>
          <a:lstStyle/>
          <a:p>
            <a:fld id="{78C8F0D1-2A79-B346-A5CC-0DFD7C099C7B}" type="datetime1">
              <a:rPr lang="en-US" smtClean="0"/>
              <a:pPr/>
              <a:t>5/23/14</a:t>
            </a:fld>
            <a:endParaRPr lang="en-US"/>
          </a:p>
        </p:txBody>
      </p:sp>
      <p:sp>
        <p:nvSpPr>
          <p:cNvPr id="19" name="Slide Number Placeholder 18"/>
          <p:cNvSpPr>
            <a:spLocks noGrp="1"/>
          </p:cNvSpPr>
          <p:nvPr>
            <p:ph type="sldNum" sz="quarter" idx="12"/>
          </p:nvPr>
        </p:nvSpPr>
        <p:spPr/>
        <p:txBody>
          <a:bodyPr/>
          <a:lstStyle/>
          <a:p>
            <a:fld id="{41014A3E-976F-064B-B8F4-90A68719CBED}" type="slidenum">
              <a:rPr lang="en-US" smtClean="0"/>
              <a:pPr/>
              <a:t>137</a:t>
            </a:fld>
            <a:endParaRPr lang="en-US"/>
          </a:p>
        </p:txBody>
      </p:sp>
      <p:sp>
        <p:nvSpPr>
          <p:cNvPr id="20" name="Footer Placeholder 1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Variações</a:t>
            </a:r>
            <a:r>
              <a:rPr lang="en-US" dirty="0" smtClean="0"/>
              <a:t> do BLAST: </a:t>
            </a:r>
            <a:r>
              <a:rPr lang="en-US" dirty="0" err="1" smtClean="0"/>
              <a:t>Opções</a:t>
            </a:r>
            <a:endParaRPr lang="en-US" dirty="0"/>
          </a:p>
        </p:txBody>
      </p:sp>
      <p:sp>
        <p:nvSpPr>
          <p:cNvPr id="3" name="Content Placeholder 2"/>
          <p:cNvSpPr>
            <a:spLocks noGrp="1"/>
          </p:cNvSpPr>
          <p:nvPr>
            <p:ph idx="1"/>
          </p:nvPr>
        </p:nvSpPr>
        <p:spPr>
          <a:xfrm>
            <a:off x="1214410" y="2085908"/>
            <a:ext cx="7269190" cy="4551914"/>
          </a:xfrm>
        </p:spPr>
        <p:txBody>
          <a:bodyPr>
            <a:normAutofit fontScale="70000" lnSpcReduction="20000"/>
          </a:bodyPr>
          <a:lstStyle/>
          <a:p>
            <a:r>
              <a:rPr lang="x-none" dirty="0" smtClean="0">
                <a:solidFill>
                  <a:srgbClr val="FF0000"/>
                </a:solidFill>
              </a:rPr>
              <a:t>Psi-blast</a:t>
            </a:r>
            <a:r>
              <a:rPr lang="x-none" dirty="0" smtClean="0">
                <a:solidFill>
                  <a:schemeClr val="tx1"/>
                </a:solidFill>
              </a:rPr>
              <a:t> – após alinhamento inicial, constrói matríz de escore posição específica (</a:t>
            </a:r>
            <a:r>
              <a:rPr lang="x-none" i="1" dirty="0" smtClean="0">
                <a:solidFill>
                  <a:schemeClr val="tx1"/>
                </a:solidFill>
              </a:rPr>
              <a:t>Position-Specific Score Matrix) </a:t>
            </a:r>
            <a:r>
              <a:rPr lang="x-none" dirty="0" smtClean="0">
                <a:solidFill>
                  <a:schemeClr val="tx1"/>
                </a:solidFill>
              </a:rPr>
              <a:t>para avaliação das sequências alinhadas</a:t>
            </a:r>
          </a:p>
          <a:p>
            <a:pPr marL="282575" lvl="4">
              <a:spcBef>
                <a:spcPts val="1800"/>
              </a:spcBef>
            </a:pPr>
            <a:r>
              <a:rPr lang="pt-BR" dirty="0" smtClean="0">
                <a:solidFill>
                  <a:schemeClr val="tx1">
                    <a:lumMod val="95000"/>
                    <a:lumOff val="5000"/>
                  </a:schemeClr>
                </a:solidFill>
              </a:rPr>
              <a:t>Indicado para encontrar famílias de proteína</a:t>
            </a:r>
          </a:p>
          <a:p>
            <a:pPr marL="1371600" lvl="5">
              <a:spcBef>
                <a:spcPts val="1800"/>
              </a:spcBef>
              <a:buNone/>
            </a:pPr>
            <a:r>
              <a:rPr lang="en-US" dirty="0" smtClean="0">
                <a:solidFill>
                  <a:schemeClr val="tx1">
                    <a:lumMod val="95000"/>
                    <a:lumOff val="5000"/>
                  </a:schemeClr>
                </a:solidFill>
              </a:rPr>
              <a:t>	“Many functionally and evolutionarily important protein similarities are recognizable only through comparison of three-dimensional structures [1,2]. When such structures are not available, </a:t>
            </a:r>
            <a:r>
              <a:rPr lang="en-US" dirty="0" smtClean="0">
                <a:solidFill>
                  <a:srgbClr val="FF0000"/>
                </a:solidFill>
              </a:rPr>
              <a:t>patterns of conservation identified from the alignment of related sequences can aid the recognition of distant similarities</a:t>
            </a:r>
            <a:r>
              <a:rPr lang="en-US" dirty="0" smtClean="0">
                <a:solidFill>
                  <a:schemeClr val="tx1">
                    <a:lumMod val="95000"/>
                    <a:lumOff val="5000"/>
                  </a:schemeClr>
                </a:solidFill>
              </a:rPr>
              <a:t>”</a:t>
            </a:r>
            <a:endParaRPr lang="pt-BR" dirty="0" smtClean="0">
              <a:solidFill>
                <a:schemeClr val="tx1">
                  <a:lumMod val="95000"/>
                  <a:lumOff val="5000"/>
                </a:schemeClr>
              </a:solidFill>
            </a:endParaRPr>
          </a:p>
          <a:p>
            <a:pPr marL="282575" lvl="4">
              <a:spcBef>
                <a:spcPts val="1800"/>
              </a:spcBef>
            </a:pPr>
            <a:r>
              <a:rPr lang="pt-BR" dirty="0" smtClean="0">
                <a:solidFill>
                  <a:schemeClr val="tx1">
                    <a:lumMod val="95000"/>
                    <a:lumOff val="5000"/>
                  </a:schemeClr>
                </a:solidFill>
              </a:rPr>
              <a:t>Algoritmo interativo</a:t>
            </a:r>
          </a:p>
          <a:p>
            <a:pPr marL="1431925" lvl="5" indent="-342900">
              <a:spcBef>
                <a:spcPts val="1800"/>
              </a:spcBef>
              <a:buNone/>
            </a:pPr>
            <a:r>
              <a:rPr lang="en-US" dirty="0" smtClean="0">
                <a:solidFill>
                  <a:schemeClr val="tx1">
                    <a:lumMod val="95000"/>
                    <a:lumOff val="5000"/>
                  </a:schemeClr>
                </a:solidFill>
              </a:rPr>
              <a:t>	“The power of profile methods can be further enhanced through iteration of the search procedure [6-8,10]. After a profile is run against a database, new similar sequences can be detected. A new multiple alignment, which includes these sequences, can be constructed, a new profile abstracted, and a new database search performed. The procedure can be iterated as often as desired or until convergence, when no new statistically significant sequences are detected.”</a:t>
            </a:r>
            <a:endParaRPr lang="pt-BR" dirty="0" smtClean="0">
              <a:solidFill>
                <a:schemeClr val="tx1">
                  <a:lumMod val="95000"/>
                  <a:lumOff val="5000"/>
                </a:schemeClr>
              </a:solidFill>
            </a:endParaRPr>
          </a:p>
          <a:p>
            <a:pPr lvl="2"/>
            <a:r>
              <a:rPr lang="pt-BR" dirty="0" smtClean="0">
                <a:solidFill>
                  <a:schemeClr val="tx1">
                    <a:lumMod val="95000"/>
                    <a:lumOff val="5000"/>
                  </a:schemeClr>
                </a:solidFill>
              </a:rPr>
              <a:t>Avaliação dos alinhamentos baseada nas características dos alinhamentos anteriores</a:t>
            </a:r>
          </a:p>
          <a:p>
            <a:pPr lvl="2"/>
            <a:r>
              <a:rPr lang="pt-BR" dirty="0" smtClean="0">
                <a:solidFill>
                  <a:schemeClr val="tx1">
                    <a:lumMod val="95000"/>
                    <a:lumOff val="5000"/>
                  </a:schemeClr>
                </a:solidFill>
              </a:rPr>
              <a:t>Quanto mais interações mais específico</a:t>
            </a:r>
          </a:p>
          <a:p>
            <a:pPr lvl="1">
              <a:buNone/>
            </a:pPr>
            <a:r>
              <a:rPr lang="pt-BR" dirty="0" smtClean="0">
                <a:solidFill>
                  <a:schemeClr val="tx1">
                    <a:lumMod val="95000"/>
                    <a:lumOff val="5000"/>
                  </a:schemeClr>
                </a:solidFill>
              </a:rPr>
              <a:t>	</a:t>
            </a:r>
          </a:p>
          <a:p>
            <a:pPr lvl="5">
              <a:buNone/>
            </a:pPr>
            <a:endParaRPr lang="pt-BR" dirty="0" smtClean="0">
              <a:solidFill>
                <a:schemeClr val="tx1">
                  <a:lumMod val="95000"/>
                  <a:lumOff val="5000"/>
                </a:schemeClr>
              </a:solidFill>
            </a:endParaRPr>
          </a:p>
        </p:txBody>
      </p:sp>
      <p:sp>
        <p:nvSpPr>
          <p:cNvPr id="4" name="Date Placeholder 3"/>
          <p:cNvSpPr>
            <a:spLocks noGrp="1"/>
          </p:cNvSpPr>
          <p:nvPr>
            <p:ph type="dt" sz="half" idx="10"/>
          </p:nvPr>
        </p:nvSpPr>
        <p:spPr/>
        <p:txBody>
          <a:bodyPr/>
          <a:lstStyle/>
          <a:p>
            <a:fld id="{2DDC220B-5CDB-7F42-B810-6182B03637A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138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Variações</a:t>
            </a:r>
            <a:r>
              <a:rPr lang="en-US" dirty="0" smtClean="0"/>
              <a:t> do BLAST: MEGABLAST</a:t>
            </a:r>
            <a:endParaRPr lang="en-US" dirty="0"/>
          </a:p>
        </p:txBody>
      </p:sp>
      <p:sp>
        <p:nvSpPr>
          <p:cNvPr id="3" name="Content Placeholder 2"/>
          <p:cNvSpPr>
            <a:spLocks noGrp="1"/>
          </p:cNvSpPr>
          <p:nvPr>
            <p:ph idx="1"/>
          </p:nvPr>
        </p:nvSpPr>
        <p:spPr>
          <a:xfrm>
            <a:off x="1214410" y="2085908"/>
            <a:ext cx="7269190" cy="4551914"/>
          </a:xfrm>
        </p:spPr>
        <p:txBody>
          <a:bodyPr>
            <a:normAutofit fontScale="70000" lnSpcReduction="20000"/>
          </a:bodyPr>
          <a:lstStyle/>
          <a:p>
            <a:r>
              <a:rPr lang="x-none" dirty="0" smtClean="0"/>
              <a:t>Bancos de dados cada vez maiores necessitam de soluções para tornar a busca mais rápida</a:t>
            </a:r>
          </a:p>
          <a:p>
            <a:pPr>
              <a:buNone/>
            </a:pPr>
            <a:r>
              <a:rPr lang="en-US" sz="1286" dirty="0" smtClean="0"/>
              <a:t>“MEGABLAST is specifically designed to efficiently find long alignments between very similar sequences and thus is the best tool to use to find the identical match to your query sequence. In addition to the expect value significance cut-off, MEGABLAST also provides an adjustable percent identity cut-off that overrides the significance threshold”</a:t>
            </a:r>
          </a:p>
          <a:p>
            <a:pPr>
              <a:buNone/>
            </a:pPr>
            <a:r>
              <a:rPr lang="en-US" sz="1286" dirty="0" smtClean="0"/>
              <a:t>“This program is optimized for aligning sequences that differ slightly as a result of sequencing or other similar "errors". It is up to 10 times faster than more common sequence similarity programs and therefore can be used to swiftly compare two large sets of sequences against each other.</a:t>
            </a:r>
            <a:r>
              <a:rPr lang="x-none" sz="2286" dirty="0" smtClean="0"/>
              <a:t> “</a:t>
            </a:r>
          </a:p>
          <a:p>
            <a:r>
              <a:rPr lang="x-none" dirty="0" smtClean="0"/>
              <a:t>Tuplas mais longas (n=28!)</a:t>
            </a:r>
          </a:p>
          <a:p>
            <a:r>
              <a:rPr lang="x-none" dirty="0" smtClean="0"/>
              <a:t>Usado para entradas múltiplas que são CONCATENADAS e buscadas de uma vez só</a:t>
            </a:r>
          </a:p>
          <a:p>
            <a:pPr lvl="1"/>
            <a:r>
              <a:rPr lang="x-none" dirty="0" smtClean="0"/>
              <a:t>Resultados são separados por “query”</a:t>
            </a:r>
          </a:p>
          <a:p>
            <a:r>
              <a:rPr lang="x-none" dirty="0" smtClean="0"/>
              <a:t>Supões sequências próximas: </a:t>
            </a:r>
          </a:p>
          <a:p>
            <a:pPr lvl="1"/>
            <a:r>
              <a:rPr lang="x-none" smtClean="0"/>
              <a:t>Supõe que erros são apenas de squenciamento</a:t>
            </a:r>
          </a:p>
          <a:p>
            <a:pPr lvl="1"/>
            <a:r>
              <a:rPr lang="x-none" dirty="0" smtClean="0"/>
              <a:t>penalidade de gap LINEAR (</a:t>
            </a:r>
            <a:r>
              <a:rPr lang="x-none" i="1" dirty="0" smtClean="0"/>
              <a:t>affine gap</a:t>
            </a:r>
            <a:r>
              <a:rPr lang="x-none" dirty="0" smtClean="0"/>
              <a:t> é opcional e mais lento)</a:t>
            </a:r>
          </a:p>
          <a:p>
            <a:r>
              <a:rPr lang="x-none" dirty="0" smtClean="0"/>
              <a:t>Usa algoritmo guloso para encontrar sequencias</a:t>
            </a:r>
          </a:p>
          <a:p>
            <a:pPr lvl="3">
              <a:buNone/>
            </a:pPr>
            <a:r>
              <a:rPr lang="en-US" dirty="0" smtClean="0">
                <a:solidFill>
                  <a:srgbClr val="FF0000"/>
                </a:solidFill>
              </a:rPr>
              <a:t>Z Zhang, S Schwartz, L Wagner, and W </a:t>
            </a:r>
            <a:r>
              <a:rPr lang="en-US" dirty="0" err="1" smtClean="0">
                <a:solidFill>
                  <a:srgbClr val="FF0000"/>
                </a:solidFill>
              </a:rPr>
              <a:t>Miller.</a:t>
            </a:r>
            <a:r>
              <a:rPr lang="en-US" i="1" dirty="0" err="1" smtClean="0">
                <a:solidFill>
                  <a:srgbClr val="FF0000"/>
                </a:solidFill>
              </a:rPr>
              <a:t>A</a:t>
            </a:r>
            <a:r>
              <a:rPr lang="en-US" i="1" dirty="0" smtClean="0">
                <a:solidFill>
                  <a:srgbClr val="FF0000"/>
                </a:solidFill>
              </a:rPr>
              <a:t> greedy algorithm for aligning </a:t>
            </a:r>
            <a:r>
              <a:rPr lang="en-US" i="1" dirty="0" err="1" smtClean="0">
                <a:solidFill>
                  <a:srgbClr val="FF0000"/>
                </a:solidFill>
              </a:rPr>
              <a:t>dna</a:t>
            </a:r>
            <a:r>
              <a:rPr lang="en-US" i="1" dirty="0" smtClean="0">
                <a:solidFill>
                  <a:srgbClr val="FF0000"/>
                </a:solidFill>
              </a:rPr>
              <a:t> sequences. </a:t>
            </a:r>
            <a:r>
              <a:rPr lang="en-US" dirty="0" smtClean="0">
                <a:solidFill>
                  <a:srgbClr val="FF0000"/>
                </a:solidFill>
              </a:rPr>
              <a:t>J </a:t>
            </a:r>
            <a:r>
              <a:rPr lang="en-US" dirty="0" err="1" smtClean="0">
                <a:solidFill>
                  <a:srgbClr val="FF0000"/>
                </a:solidFill>
              </a:rPr>
              <a:t>Comput</a:t>
            </a:r>
            <a:r>
              <a:rPr lang="en-US" dirty="0" smtClean="0">
                <a:solidFill>
                  <a:srgbClr val="FF0000"/>
                </a:solidFill>
              </a:rPr>
              <a:t> </a:t>
            </a:r>
            <a:r>
              <a:rPr lang="en-US" dirty="0" err="1" smtClean="0">
                <a:solidFill>
                  <a:srgbClr val="FF0000"/>
                </a:solidFill>
              </a:rPr>
              <a:t>Biol</a:t>
            </a:r>
            <a:r>
              <a:rPr lang="en-US" dirty="0" smtClean="0">
                <a:solidFill>
                  <a:srgbClr val="FF0000"/>
                </a:solidFill>
              </a:rPr>
              <a:t>, 7(1-2):203-214, Feb-Apr 2000.</a:t>
            </a:r>
            <a:endParaRPr lang="pt-BR" dirty="0" smtClean="0">
              <a:solidFill>
                <a:srgbClr val="FF0000"/>
              </a:solidFill>
            </a:endParaRPr>
          </a:p>
        </p:txBody>
      </p:sp>
      <p:sp>
        <p:nvSpPr>
          <p:cNvPr id="4" name="Date Placeholder 3"/>
          <p:cNvSpPr>
            <a:spLocks noGrp="1"/>
          </p:cNvSpPr>
          <p:nvPr>
            <p:ph type="dt" sz="half" idx="10"/>
          </p:nvPr>
        </p:nvSpPr>
        <p:spPr/>
        <p:txBody>
          <a:bodyPr/>
          <a:lstStyle/>
          <a:p>
            <a:fld id="{9F429A38-4264-0442-B1FF-0F338D1763E9}"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139</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Evolução e alinhamento</a:t>
            </a:r>
            <a:endParaRPr lang="pt-BR" dirty="0"/>
          </a:p>
        </p:txBody>
      </p:sp>
      <p:sp>
        <p:nvSpPr>
          <p:cNvPr id="3" name="Content Placeholder 2"/>
          <p:cNvSpPr>
            <a:spLocks noGrp="1"/>
          </p:cNvSpPr>
          <p:nvPr>
            <p:ph idx="1"/>
          </p:nvPr>
        </p:nvSpPr>
        <p:spPr>
          <a:xfrm>
            <a:off x="3806018" y="2286000"/>
            <a:ext cx="4677582" cy="4282850"/>
          </a:xfrm>
        </p:spPr>
        <p:txBody>
          <a:bodyPr>
            <a:normAutofit fontScale="55000" lnSpcReduction="20000"/>
          </a:bodyPr>
          <a:lstStyle/>
          <a:p>
            <a:r>
              <a:rPr lang="pt-BR" dirty="0" smtClean="0"/>
              <a:t>Podemos assim modelar processo de mutação como </a:t>
            </a:r>
            <a:r>
              <a:rPr lang="pt-BR" sz="2909" dirty="0" smtClean="0"/>
              <a:t>edições na cadeia de nucleotídeos que descreve nosso genoma</a:t>
            </a:r>
          </a:p>
          <a:p>
            <a:r>
              <a:rPr lang="pt-BR" sz="2909" dirty="0" smtClean="0"/>
              <a:t>Entender o processo de edição de genes entre espécies nos dá o caminho para modelar o processo evolutivo e construir árvores filogenéticas.</a:t>
            </a:r>
          </a:p>
          <a:p>
            <a:r>
              <a:rPr lang="pt-BR" sz="2909" dirty="0" smtClean="0"/>
              <a:t>Alinhamento nos dá um mapa das regiões conservadas entre duas sequências e aquelas que mudaram</a:t>
            </a:r>
          </a:p>
          <a:p>
            <a:r>
              <a:rPr lang="pt-BR" sz="2909" dirty="0" smtClean="0"/>
              <a:t>A partir de distâncias de edição e pesos nas operações podemos construir árvores de evolução</a:t>
            </a:r>
          </a:p>
          <a:p>
            <a:pPr lvl="2"/>
            <a:r>
              <a:rPr lang="pt-BR" sz="2545" dirty="0" smtClean="0"/>
              <a:t>Espécies  (genes comuns)</a:t>
            </a:r>
          </a:p>
          <a:p>
            <a:pPr lvl="2"/>
            <a:r>
              <a:rPr lang="pt-BR" sz="2545" dirty="0" smtClean="0"/>
              <a:t>Genes</a:t>
            </a:r>
          </a:p>
          <a:p>
            <a:pPr lvl="2"/>
            <a:r>
              <a:rPr lang="pt-BR" sz="2545" dirty="0" smtClean="0"/>
              <a:t>Hipótese de trabalho: número mínimo de edições (verdadeiro?)</a:t>
            </a:r>
            <a:r>
              <a:rPr lang="pt-BR" dirty="0" smtClean="0"/>
              <a:t>	</a:t>
            </a:r>
          </a:p>
          <a:p>
            <a:endParaRPr lang="pt-BR" dirty="0"/>
          </a:p>
        </p:txBody>
      </p:sp>
      <p:pic>
        <p:nvPicPr>
          <p:cNvPr id="140291" name="Picture 3"/>
          <p:cNvPicPr>
            <a:picLocks noChangeAspect="1" noChangeArrowheads="1"/>
          </p:cNvPicPr>
          <p:nvPr/>
        </p:nvPicPr>
        <p:blipFill>
          <a:blip r:embed="rId2"/>
          <a:srcRect/>
          <a:stretch>
            <a:fillRect/>
          </a:stretch>
        </p:blipFill>
        <p:spPr bwMode="auto">
          <a:xfrm>
            <a:off x="280669" y="2286000"/>
            <a:ext cx="2883384" cy="1601695"/>
          </a:xfrm>
          <a:prstGeom prst="rect">
            <a:avLst/>
          </a:prstGeom>
          <a:noFill/>
          <a:ln w="9525">
            <a:noFill/>
            <a:miter lim="800000"/>
            <a:headEnd/>
            <a:tailEnd/>
          </a:ln>
          <a:effectLst/>
        </p:spPr>
      </p:pic>
      <p:sp>
        <p:nvSpPr>
          <p:cNvPr id="6" name="TextBox 5"/>
          <p:cNvSpPr txBox="1"/>
          <p:nvPr/>
        </p:nvSpPr>
        <p:spPr>
          <a:xfrm>
            <a:off x="280669" y="3887695"/>
            <a:ext cx="2618400" cy="276999"/>
          </a:xfrm>
          <a:prstGeom prst="rect">
            <a:avLst/>
          </a:prstGeom>
          <a:noFill/>
        </p:spPr>
        <p:txBody>
          <a:bodyPr wrap="none" rtlCol="0">
            <a:spAutoFit/>
          </a:bodyPr>
          <a:lstStyle/>
          <a:p>
            <a:r>
              <a:rPr lang="en-US" sz="1200" dirty="0" smtClean="0"/>
              <a:t>Fonte:http://docireland.org/bio161/</a:t>
            </a:r>
            <a:endParaRPr lang="en-US" sz="1200" dirty="0"/>
          </a:p>
        </p:txBody>
      </p:sp>
      <p:pic>
        <p:nvPicPr>
          <p:cNvPr id="140292" name="Picture 4"/>
          <p:cNvPicPr>
            <a:picLocks noChangeAspect="1" noChangeArrowheads="1"/>
          </p:cNvPicPr>
          <p:nvPr/>
        </p:nvPicPr>
        <p:blipFill>
          <a:blip r:embed="rId3"/>
          <a:srcRect/>
          <a:stretch>
            <a:fillRect/>
          </a:stretch>
        </p:blipFill>
        <p:spPr bwMode="auto">
          <a:xfrm>
            <a:off x="477007" y="4164694"/>
            <a:ext cx="2096571" cy="2196408"/>
          </a:xfrm>
          <a:prstGeom prst="rect">
            <a:avLst/>
          </a:prstGeom>
          <a:noFill/>
          <a:ln w="9525">
            <a:noFill/>
            <a:miter lim="800000"/>
            <a:headEnd/>
            <a:tailEnd/>
          </a:ln>
          <a:effectLst/>
        </p:spPr>
      </p:pic>
      <p:sp>
        <p:nvSpPr>
          <p:cNvPr id="8" name="TextBox 7"/>
          <p:cNvSpPr txBox="1"/>
          <p:nvPr/>
        </p:nvSpPr>
        <p:spPr>
          <a:xfrm>
            <a:off x="280669" y="6338018"/>
            <a:ext cx="3544560" cy="230832"/>
          </a:xfrm>
          <a:prstGeom prst="rect">
            <a:avLst/>
          </a:prstGeom>
          <a:noFill/>
        </p:spPr>
        <p:txBody>
          <a:bodyPr wrap="none" rtlCol="0">
            <a:spAutoFit/>
          </a:bodyPr>
          <a:lstStyle/>
          <a:p>
            <a:r>
              <a:rPr lang="en-US" sz="900" dirty="0" smtClean="0"/>
              <a:t>Fonte:http://www.pnas.org/content/97/9/4475/F5.expansion.html</a:t>
            </a:r>
            <a:endParaRPr lang="en-US" sz="900" dirty="0"/>
          </a:p>
        </p:txBody>
      </p:sp>
      <p:sp>
        <p:nvSpPr>
          <p:cNvPr id="9" name="Date Placeholder 8"/>
          <p:cNvSpPr>
            <a:spLocks noGrp="1"/>
          </p:cNvSpPr>
          <p:nvPr>
            <p:ph type="dt" sz="half" idx="10"/>
          </p:nvPr>
        </p:nvSpPr>
        <p:spPr/>
        <p:txBody>
          <a:bodyPr/>
          <a:lstStyle/>
          <a:p>
            <a:fld id="{7A0B43FD-7335-C94E-99F6-9CDCE82D497E}" type="datetime1">
              <a:rPr lang="en-US" smtClean="0"/>
              <a:pPr/>
              <a:t>5/23/14</a:t>
            </a:fld>
            <a:endParaRPr lang="en-US"/>
          </a:p>
        </p:txBody>
      </p:sp>
      <p:sp>
        <p:nvSpPr>
          <p:cNvPr id="10" name="Slide Number Placeholder 9"/>
          <p:cNvSpPr>
            <a:spLocks noGrp="1"/>
          </p:cNvSpPr>
          <p:nvPr>
            <p:ph type="sldNum" sz="quarter" idx="12"/>
          </p:nvPr>
        </p:nvSpPr>
        <p:spPr/>
        <p:txBody>
          <a:bodyPr/>
          <a:lstStyle/>
          <a:p>
            <a:fld id="{41014A3E-976F-064B-B8F4-90A68719CBED}" type="slidenum">
              <a:rPr lang="en-US" smtClean="0"/>
              <a:pPr/>
              <a:t>14</a:t>
            </a:fld>
            <a:endParaRPr lang="en-US"/>
          </a:p>
        </p:txBody>
      </p:sp>
      <p:sp>
        <p:nvSpPr>
          <p:cNvPr id="11" name="Footer Placeholder 1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dirty="0" err="1" smtClean="0"/>
              <a:t>Variações</a:t>
            </a:r>
            <a:r>
              <a:rPr lang="en-US" dirty="0" smtClean="0"/>
              <a:t> do BLAST: BLAT</a:t>
            </a:r>
            <a:endParaRPr lang="en-US" dirty="0"/>
          </a:p>
        </p:txBody>
      </p:sp>
      <p:sp>
        <p:nvSpPr>
          <p:cNvPr id="3" name="Content Placeholder 2"/>
          <p:cNvSpPr>
            <a:spLocks noGrp="1"/>
          </p:cNvSpPr>
          <p:nvPr>
            <p:ph idx="1"/>
          </p:nvPr>
        </p:nvSpPr>
        <p:spPr>
          <a:xfrm>
            <a:off x="1214410" y="2085908"/>
            <a:ext cx="7269190" cy="4551914"/>
          </a:xfrm>
        </p:spPr>
        <p:txBody>
          <a:bodyPr>
            <a:normAutofit fontScale="70000" lnSpcReduction="20000"/>
          </a:bodyPr>
          <a:lstStyle/>
          <a:p>
            <a:r>
              <a:rPr lang="x-none" dirty="0" smtClean="0"/>
              <a:t> </a:t>
            </a:r>
            <a:r>
              <a:rPr lang="x-none" b="1" u="sng" dirty="0" smtClean="0"/>
              <a:t>B</a:t>
            </a:r>
            <a:r>
              <a:rPr lang="x-none" dirty="0" smtClean="0"/>
              <a:t>LAST-</a:t>
            </a:r>
            <a:r>
              <a:rPr lang="x-none" b="1" u="sng" dirty="0" smtClean="0"/>
              <a:t>l</a:t>
            </a:r>
            <a:r>
              <a:rPr lang="x-none" dirty="0" smtClean="0"/>
              <a:t>ike </a:t>
            </a:r>
            <a:r>
              <a:rPr lang="x-none" b="1" u="sng" dirty="0" smtClean="0"/>
              <a:t>A</a:t>
            </a:r>
            <a:r>
              <a:rPr lang="x-none" dirty="0" smtClean="0"/>
              <a:t>lignment </a:t>
            </a:r>
            <a:r>
              <a:rPr lang="x-none" b="1" u="sng" dirty="0" smtClean="0"/>
              <a:t>T</a:t>
            </a:r>
            <a:r>
              <a:rPr lang="x-none" dirty="0" smtClean="0"/>
              <a:t>ool</a:t>
            </a:r>
          </a:p>
          <a:p>
            <a:r>
              <a:rPr lang="x-none" dirty="0" smtClean="0"/>
              <a:t>Feito inicialmente para genomas de vertebrados</a:t>
            </a:r>
          </a:p>
          <a:p>
            <a:r>
              <a:rPr lang="x-none" dirty="0" smtClean="0"/>
              <a:t>Adequado para alinhamento de sequências expressas</a:t>
            </a:r>
          </a:p>
          <a:p>
            <a:r>
              <a:rPr lang="x-none" dirty="0" smtClean="0"/>
              <a:t>Funcionamento inverso</a:t>
            </a:r>
          </a:p>
          <a:p>
            <a:pPr lvl="1"/>
            <a:r>
              <a:rPr lang="x-none" dirty="0" smtClean="0"/>
              <a:t>BLAST calcula tuplas de queries e depois varre banco em busca de matches</a:t>
            </a:r>
          </a:p>
          <a:p>
            <a:pPr lvl="1"/>
            <a:r>
              <a:rPr lang="x-none" dirty="0" smtClean="0"/>
              <a:t>BLAT calcula tuplas não superpostas de banco e depois varre queries em busca de matches</a:t>
            </a:r>
          </a:p>
          <a:p>
            <a:pPr lvl="1"/>
            <a:r>
              <a:rPr lang="en-US" dirty="0" smtClean="0"/>
              <a:t>“Analyzing vertebrate genomes requires rapid mRNA/DNA and cross-species protein alignments. A new tool, BLAT</a:t>
            </a:r>
            <a:r>
              <a:rPr lang="en-US" dirty="0" smtClean="0">
                <a:solidFill>
                  <a:srgbClr val="FF0000"/>
                </a:solidFill>
              </a:rPr>
              <a:t>, is more accurate and 500 times faster than popular existing tools for mRNA/DNA alignments and 50 times faster for protein alignments </a:t>
            </a:r>
            <a:r>
              <a:rPr lang="en-US" dirty="0" smtClean="0"/>
              <a:t>at sensitivity settings typically used when comparing vertebrate sequences. </a:t>
            </a:r>
            <a:r>
              <a:rPr lang="en-US" dirty="0" err="1" smtClean="0"/>
              <a:t>BLAT’s</a:t>
            </a:r>
            <a:r>
              <a:rPr lang="en-US" dirty="0" smtClean="0"/>
              <a:t> speed stems from an </a:t>
            </a:r>
            <a:r>
              <a:rPr lang="en-US" dirty="0" smtClean="0">
                <a:solidFill>
                  <a:srgbClr val="FF0000"/>
                </a:solidFill>
              </a:rPr>
              <a:t>index of all </a:t>
            </a:r>
            <a:r>
              <a:rPr lang="en-US" dirty="0" err="1" smtClean="0">
                <a:solidFill>
                  <a:srgbClr val="FF0000"/>
                </a:solidFill>
              </a:rPr>
              <a:t>nonoverlapping</a:t>
            </a:r>
            <a:r>
              <a:rPr lang="en-US" dirty="0" smtClean="0">
                <a:solidFill>
                  <a:srgbClr val="FF0000"/>
                </a:solidFill>
              </a:rPr>
              <a:t> K-</a:t>
            </a:r>
            <a:r>
              <a:rPr lang="en-US" dirty="0" err="1" smtClean="0">
                <a:solidFill>
                  <a:srgbClr val="FF0000"/>
                </a:solidFill>
              </a:rPr>
              <a:t>mers</a:t>
            </a:r>
            <a:r>
              <a:rPr lang="en-US" dirty="0" smtClean="0">
                <a:solidFill>
                  <a:srgbClr val="FF0000"/>
                </a:solidFill>
              </a:rPr>
              <a:t> in the genome</a:t>
            </a:r>
            <a:r>
              <a:rPr lang="en-US" dirty="0" smtClean="0"/>
              <a:t>. This index fits inside the RAM of inexpensive computers, and need only be computed once for each genome assembly. BLAT has several major stages. It uses the index to find regions in the genome likely to be homologous to the query sequence. It performs an alignment between homologous regions. </a:t>
            </a:r>
            <a:r>
              <a:rPr lang="en-US" dirty="0" smtClean="0">
                <a:solidFill>
                  <a:srgbClr val="FF0000"/>
                </a:solidFill>
              </a:rPr>
              <a:t>It stitches together these aligned regions (often </a:t>
            </a:r>
            <a:r>
              <a:rPr lang="en-US" dirty="0" err="1" smtClean="0">
                <a:solidFill>
                  <a:srgbClr val="FF0000"/>
                </a:solidFill>
              </a:rPr>
              <a:t>exons</a:t>
            </a:r>
            <a:r>
              <a:rPr lang="en-US" dirty="0" smtClean="0">
                <a:solidFill>
                  <a:srgbClr val="FF0000"/>
                </a:solidFill>
              </a:rPr>
              <a:t>) into larger alignments (typically genes). </a:t>
            </a:r>
            <a:r>
              <a:rPr lang="en-US" dirty="0" smtClean="0"/>
              <a:t>Finally, BLAT revisits small internal </a:t>
            </a:r>
            <a:r>
              <a:rPr lang="en-US" dirty="0" err="1" smtClean="0"/>
              <a:t>exons</a:t>
            </a:r>
            <a:r>
              <a:rPr lang="en-US" dirty="0" smtClean="0"/>
              <a:t> possibly missed at the first stage and adjusts large gap boundaries that have canonical splice sites where feasible. .”</a:t>
            </a:r>
          </a:p>
          <a:p>
            <a:pPr lvl="1"/>
            <a:r>
              <a:rPr lang="en-US" dirty="0" err="1" smtClean="0"/>
              <a:t>Referência</a:t>
            </a:r>
            <a:r>
              <a:rPr lang="en-US" dirty="0" smtClean="0"/>
              <a:t> (</a:t>
            </a:r>
            <a:r>
              <a:rPr lang="en-US" dirty="0" err="1" smtClean="0"/>
              <a:t>Leiam</a:t>
            </a:r>
            <a:r>
              <a:rPr lang="en-US" dirty="0" smtClean="0"/>
              <a:t>)</a:t>
            </a:r>
          </a:p>
          <a:p>
            <a:pPr lvl="2">
              <a:buNone/>
            </a:pPr>
            <a:r>
              <a:rPr lang="en-US" dirty="0" smtClean="0"/>
              <a:t>Kent WJ. </a:t>
            </a:r>
            <a:r>
              <a:rPr lang="en-US" i="1" dirty="0" smtClean="0"/>
              <a:t>BLAT--the BLAST-like alignment tool</a:t>
            </a:r>
            <a:r>
              <a:rPr lang="en-US" dirty="0" smtClean="0"/>
              <a:t>. Genome Res. 2002 Apr;12(4):656-64.</a:t>
            </a:r>
            <a:endParaRPr lang="x-none" dirty="0" smtClean="0"/>
          </a:p>
          <a:p>
            <a:endParaRPr lang="pt-BR" dirty="0" smtClean="0">
              <a:solidFill>
                <a:srgbClr val="FF0000"/>
              </a:solidFill>
            </a:endParaRPr>
          </a:p>
        </p:txBody>
      </p:sp>
      <p:sp>
        <p:nvSpPr>
          <p:cNvPr id="4" name="Date Placeholder 3"/>
          <p:cNvSpPr>
            <a:spLocks noGrp="1"/>
          </p:cNvSpPr>
          <p:nvPr>
            <p:ph type="dt" sz="half" idx="10"/>
          </p:nvPr>
        </p:nvSpPr>
        <p:spPr/>
        <p:txBody>
          <a:bodyPr/>
          <a:lstStyle/>
          <a:p>
            <a:fld id="{99E479AA-AD24-1F42-A943-125B1EAD8DDF}"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140</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8820" y="2676549"/>
            <a:ext cx="8147050" cy="1323975"/>
          </a:xfrm>
        </p:spPr>
        <p:txBody>
          <a:bodyPr/>
          <a:lstStyle/>
          <a:p>
            <a:r>
              <a:rPr lang="en-US" dirty="0" err="1" smtClean="0">
                <a:solidFill>
                  <a:srgbClr val="FF0000"/>
                </a:solidFill>
              </a:rPr>
              <a:t>Segunda</a:t>
            </a:r>
            <a:r>
              <a:rPr lang="en-US" dirty="0" smtClean="0">
                <a:solidFill>
                  <a:srgbClr val="FF0000"/>
                </a:solidFill>
              </a:rPr>
              <a:t> Parte: </a:t>
            </a:r>
            <a:r>
              <a:rPr lang="en-US" dirty="0" err="1" smtClean="0">
                <a:solidFill>
                  <a:srgbClr val="FF0000"/>
                </a:solidFill>
              </a:rPr>
              <a:t>modelos</a:t>
            </a:r>
            <a:r>
              <a:rPr lang="en-US" dirty="0" smtClean="0">
                <a:solidFill>
                  <a:srgbClr val="FF0000"/>
                </a:solidFill>
              </a:rPr>
              <a:t> </a:t>
            </a:r>
            <a:r>
              <a:rPr lang="en-US" dirty="0" err="1" smtClean="0">
                <a:solidFill>
                  <a:srgbClr val="FF0000"/>
                </a:solidFill>
              </a:rPr>
              <a:t>markovianos</a:t>
            </a:r>
            <a:endParaRPr lang="en-US" dirty="0">
              <a:solidFill>
                <a:srgbClr val="FF0000"/>
              </a:solidFill>
            </a:endParaRPr>
          </a:p>
        </p:txBody>
      </p:sp>
      <p:sp>
        <p:nvSpPr>
          <p:cNvPr id="5" name="Date Placeholder 4"/>
          <p:cNvSpPr>
            <a:spLocks noGrp="1"/>
          </p:cNvSpPr>
          <p:nvPr>
            <p:ph type="dt" sz="half" idx="10"/>
          </p:nvPr>
        </p:nvSpPr>
        <p:spPr/>
        <p:txBody>
          <a:bodyPr/>
          <a:lstStyle/>
          <a:p>
            <a:fld id="{A94DCAA8-8EA5-9149-9E8E-8C26BE9E171E}"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141</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 </a:t>
            </a:r>
            <a:r>
              <a:rPr lang="en-US" sz="4800" dirty="0" err="1" smtClean="0"/>
              <a:t>e</a:t>
            </a:r>
            <a:r>
              <a:rPr lang="en-US" sz="4800" dirty="0" smtClean="0"/>
              <a:t> </a:t>
            </a:r>
            <a:r>
              <a:rPr lang="en-US" sz="4800" dirty="0" err="1" smtClean="0"/>
              <a:t>Modelos</a:t>
            </a:r>
            <a:r>
              <a:rPr lang="en-US" sz="4800" dirty="0" smtClean="0"/>
              <a:t> </a:t>
            </a:r>
            <a:r>
              <a:rPr lang="en-US" sz="4800" dirty="0" err="1" smtClean="0"/>
              <a:t>Ocultos</a:t>
            </a:r>
            <a:r>
              <a:rPr lang="en-US" sz="4800" dirty="0" smtClean="0"/>
              <a:t> de Markov</a:t>
            </a:r>
            <a:endParaRPr lang="en-US" sz="4800" dirty="0"/>
          </a:p>
        </p:txBody>
      </p:sp>
      <p:sp>
        <p:nvSpPr>
          <p:cNvPr id="3" name="Content Placeholder 2"/>
          <p:cNvSpPr>
            <a:spLocks noGrp="1"/>
          </p:cNvSpPr>
          <p:nvPr>
            <p:ph idx="1"/>
          </p:nvPr>
        </p:nvSpPr>
        <p:spPr>
          <a:xfrm>
            <a:off x="1214410" y="2085908"/>
            <a:ext cx="7269190" cy="4551914"/>
          </a:xfrm>
        </p:spPr>
        <p:txBody>
          <a:bodyPr>
            <a:normAutofit fontScale="92500" lnSpcReduction="10000"/>
          </a:bodyPr>
          <a:lstStyle/>
          <a:p>
            <a:r>
              <a:rPr lang="x-none" dirty="0" smtClean="0"/>
              <a:t> vamos iniciar com um exemplo de problema: ilhas CpG</a:t>
            </a:r>
          </a:p>
          <a:p>
            <a:r>
              <a:rPr lang="x-none" dirty="0" smtClean="0"/>
              <a:t>Ilhas CpG</a:t>
            </a:r>
          </a:p>
          <a:p>
            <a:pPr lvl="1"/>
            <a:r>
              <a:rPr lang="x-none" dirty="0" smtClean="0"/>
              <a:t>No genoma humano quando o dinucleotídeo CG ocorre na mesma fita de DNA (notação CpG), a Citosina em geral é modificada por uma reação conhecida como </a:t>
            </a:r>
            <a:r>
              <a:rPr lang="x-none" i="1" dirty="0" smtClean="0"/>
              <a:t>metilação</a:t>
            </a:r>
            <a:r>
              <a:rPr lang="x-none" dirty="0" smtClean="0"/>
              <a:t>. Com isso existe uma maior probabilidade do nucleotídeo C mutar para T. </a:t>
            </a:r>
          </a:p>
          <a:p>
            <a:pPr lvl="1"/>
            <a:r>
              <a:rPr lang="x-none" dirty="0" smtClean="0"/>
              <a:t>Com isso dinucleotídeos CpG tem frequência menor do que o esperado</a:t>
            </a:r>
          </a:p>
          <a:p>
            <a:pPr lvl="1"/>
            <a:r>
              <a:rPr lang="x-none" dirty="0" smtClean="0"/>
              <a:t>A metilação em geral é suprimida em algumas regiões importantes do genoma, como regiões promotoras. Estas regiões são conhecidas como </a:t>
            </a:r>
            <a:r>
              <a:rPr lang="x-none" i="1" dirty="0" smtClean="0"/>
              <a:t>ilhas CpG</a:t>
            </a:r>
            <a:r>
              <a:rPr lang="x-none" dirty="0" smtClean="0"/>
              <a:t> e costumam ter de algumas centenas a alguns milhares de nucleotídeos</a:t>
            </a:r>
          </a:p>
          <a:p>
            <a:pPr lvl="1"/>
            <a:r>
              <a:rPr lang="x-none" dirty="0" smtClean="0"/>
              <a:t>Iremos abordar duas perguntas</a:t>
            </a:r>
          </a:p>
          <a:p>
            <a:pPr marL="920750" lvl="2" indent="-342900">
              <a:buFont typeface="+mj-lt"/>
              <a:buAutoNum type="arabicPeriod"/>
            </a:pPr>
            <a:r>
              <a:rPr lang="x-none" dirty="0" smtClean="0"/>
              <a:t>Dada uma sequência curta de nucleotídeos, ela vem de uma ilha CpG?</a:t>
            </a:r>
          </a:p>
          <a:p>
            <a:pPr marL="920750" lvl="2" indent="-342900">
              <a:buFont typeface="+mj-lt"/>
              <a:buAutoNum type="arabicPeriod"/>
            </a:pPr>
            <a:r>
              <a:rPr lang="x-none" dirty="0" smtClean="0"/>
              <a:t>Dado um trecho longo do genoma, onde estão as ilhas CpG?</a:t>
            </a:r>
          </a:p>
          <a:p>
            <a:endParaRPr lang="pt-BR" dirty="0" smtClean="0">
              <a:solidFill>
                <a:srgbClr val="FF0000"/>
              </a:solidFill>
            </a:endParaRPr>
          </a:p>
        </p:txBody>
      </p:sp>
      <p:sp>
        <p:nvSpPr>
          <p:cNvPr id="4" name="Date Placeholder 3"/>
          <p:cNvSpPr>
            <a:spLocks noGrp="1"/>
          </p:cNvSpPr>
          <p:nvPr>
            <p:ph type="dt" sz="half" idx="10"/>
          </p:nvPr>
        </p:nvSpPr>
        <p:spPr/>
        <p:txBody>
          <a:bodyPr/>
          <a:lstStyle/>
          <a:p>
            <a:fld id="{0CD09ADA-B459-AE41-B5D5-9DE0E45660E9}"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142</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85908"/>
            <a:ext cx="7269190" cy="4551914"/>
          </a:xfrm>
        </p:spPr>
        <p:txBody>
          <a:bodyPr>
            <a:normAutofit/>
          </a:bodyPr>
          <a:lstStyle/>
          <a:p>
            <a:r>
              <a:rPr lang="x-none" dirty="0" smtClean="0"/>
              <a:t> Vamos modelar o primeiro problema: um trecho de DNA vem de uma ilha CPG?</a:t>
            </a:r>
          </a:p>
          <a:p>
            <a:r>
              <a:rPr lang="x-none" dirty="0" smtClean="0"/>
              <a:t>Que tipo de modelo probabilístico queremos usar?</a:t>
            </a:r>
          </a:p>
          <a:p>
            <a:r>
              <a:rPr lang="x-none" dirty="0" smtClean="0"/>
              <a:t>Estamos interessados em regiões com maior taxa de certso dinucleotídeos</a:t>
            </a:r>
          </a:p>
          <a:p>
            <a:r>
              <a:rPr lang="x-none" dirty="0" smtClean="0"/>
              <a:t>Queremos assim um modelo que gere sequências onde a probabilidade de um símbolo (no nosso caso, nucleotídeo) depende do símbolo (nucleotídeo) anterior.</a:t>
            </a:r>
          </a:p>
          <a:p>
            <a:endParaRPr lang="pt-BR" dirty="0" smtClean="0">
              <a:solidFill>
                <a:srgbClr val="FF0000"/>
              </a:solidFill>
            </a:endParaRPr>
          </a:p>
        </p:txBody>
      </p:sp>
      <p:sp>
        <p:nvSpPr>
          <p:cNvPr id="4" name="Date Placeholder 3"/>
          <p:cNvSpPr>
            <a:spLocks noGrp="1"/>
          </p:cNvSpPr>
          <p:nvPr>
            <p:ph type="dt" sz="half" idx="10"/>
          </p:nvPr>
        </p:nvSpPr>
        <p:spPr/>
        <p:txBody>
          <a:bodyPr/>
          <a:lstStyle/>
          <a:p>
            <a:fld id="{8AA592DF-ED48-C748-A27E-09D498AD2CC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143</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1882642"/>
            <a:ext cx="7269190" cy="1829200"/>
          </a:xfrm>
        </p:spPr>
        <p:txBody>
          <a:bodyPr>
            <a:normAutofit/>
          </a:bodyPr>
          <a:lstStyle/>
          <a:p>
            <a:r>
              <a:rPr lang="x-none" dirty="0" smtClean="0"/>
              <a:t>O modelo mais simples com estas características são as Cadeias de Markov.</a:t>
            </a:r>
          </a:p>
          <a:p>
            <a:r>
              <a:rPr lang="x-none" dirty="0" smtClean="0"/>
              <a:t>Podemos representar este problema de maneira gráfica como abaixo</a:t>
            </a:r>
          </a:p>
          <a:p>
            <a:endParaRPr lang="x-none" dirty="0" smtClean="0"/>
          </a:p>
          <a:p>
            <a:endParaRPr lang="pt-BR" dirty="0" smtClean="0">
              <a:solidFill>
                <a:srgbClr val="FF0000"/>
              </a:solidFill>
            </a:endParaRPr>
          </a:p>
        </p:txBody>
      </p:sp>
      <p:pic>
        <p:nvPicPr>
          <p:cNvPr id="719874" name="Picture 2"/>
          <p:cNvPicPr>
            <a:picLocks noChangeAspect="1" noChangeArrowheads="1"/>
          </p:cNvPicPr>
          <p:nvPr/>
        </p:nvPicPr>
        <p:blipFill>
          <a:blip r:embed="rId2"/>
          <a:srcRect/>
          <a:stretch>
            <a:fillRect/>
          </a:stretch>
        </p:blipFill>
        <p:spPr bwMode="auto">
          <a:xfrm>
            <a:off x="2821816" y="3169388"/>
            <a:ext cx="1823970" cy="1609385"/>
          </a:xfrm>
          <a:prstGeom prst="rect">
            <a:avLst/>
          </a:prstGeom>
          <a:noFill/>
          <a:ln w="9525">
            <a:noFill/>
            <a:miter lim="800000"/>
            <a:headEnd/>
            <a:tailEnd/>
          </a:ln>
          <a:effectLst/>
        </p:spPr>
      </p:pic>
      <p:sp>
        <p:nvSpPr>
          <p:cNvPr id="5" name="Content Placeholder 2"/>
          <p:cNvSpPr txBox="1">
            <a:spLocks/>
          </p:cNvSpPr>
          <p:nvPr/>
        </p:nvSpPr>
        <p:spPr>
          <a:xfrm>
            <a:off x="1161936" y="4670667"/>
            <a:ext cx="7269190" cy="2029726"/>
          </a:xfrm>
          <a:prstGeom prst="rect">
            <a:avLst/>
          </a:prstGeom>
        </p:spPr>
        <p:txBody>
          <a:bodyPr vert="horz" lIns="91440" tIns="45720" rIns="91440" bIns="45720" rtlCol="0">
            <a:normAutofit fontScale="925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Cada</a:t>
            </a:r>
            <a:r>
              <a:rPr kumimoji="0" lang="x-none" sz="2000" i="0" u="none" strike="noStrike" kern="1200" cap="none" spc="0" normalizeH="0" noProof="0" dirty="0" smtClean="0">
                <a:ln>
                  <a:noFill/>
                </a:ln>
                <a:solidFill>
                  <a:schemeClr val="tx1">
                    <a:lumMod val="85000"/>
                    <a:lumOff val="15000"/>
                  </a:schemeClr>
                </a:solidFill>
                <a:effectLst/>
                <a:uLnTx/>
                <a:uFillTx/>
                <a:latin typeface="+mn-lt"/>
                <a:ea typeface="+mn-ea"/>
                <a:cs typeface="+mn-cs"/>
              </a:rPr>
              <a:t> círculo </a:t>
            </a:r>
            <a:r>
              <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representa um </a:t>
            </a:r>
            <a:r>
              <a:rPr kumimoji="0" lang="x-none" sz="2000" i="1"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estado</a:t>
            </a:r>
            <a:r>
              <a:rPr kumimoji="0" lang="x-none" sz="2000" i="1" u="none" strike="noStrike" kern="1200" cap="none" spc="0" normalizeH="0" noProof="0" dirty="0" smtClean="0">
                <a:ln>
                  <a:noFill/>
                </a:ln>
                <a:solidFill>
                  <a:schemeClr val="tx1">
                    <a:lumMod val="85000"/>
                    <a:lumOff val="15000"/>
                  </a:schemeClr>
                </a:solidFill>
                <a:effectLst/>
                <a:uLnTx/>
                <a:uFillTx/>
                <a:latin typeface="+mn-lt"/>
                <a:ea typeface="+mn-ea"/>
                <a:cs typeface="+mn-cs"/>
              </a:rPr>
              <a:t> </a:t>
            </a:r>
            <a:r>
              <a:rPr kumimoji="0" lang="x-none" sz="2000" u="none" strike="noStrike" kern="1200" cap="none" spc="0" normalizeH="0" noProof="0" dirty="0" smtClean="0">
                <a:ln>
                  <a:noFill/>
                </a:ln>
                <a:solidFill>
                  <a:schemeClr val="tx1">
                    <a:lumMod val="85000"/>
                    <a:lumOff val="15000"/>
                  </a:schemeClr>
                </a:solidFill>
                <a:effectLst/>
                <a:uLnTx/>
                <a:uFillTx/>
                <a:latin typeface="+mn-lt"/>
                <a:ea typeface="+mn-ea"/>
                <a:cs typeface="+mn-cs"/>
              </a:rPr>
              <a:t>(um para cada </a:t>
            </a:r>
            <a:r>
              <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símbolo),</a:t>
            </a:r>
            <a:r>
              <a:rPr kumimoji="0" lang="x-none" sz="2000" i="0" u="none" strike="noStrike" kern="1200" cap="none" spc="0" normalizeH="0" noProof="0" dirty="0" smtClean="0">
                <a:ln>
                  <a:noFill/>
                </a:ln>
                <a:solidFill>
                  <a:schemeClr val="tx1">
                    <a:lumMod val="85000"/>
                    <a:lumOff val="15000"/>
                  </a:schemeClr>
                </a:solidFill>
                <a:effectLst/>
                <a:uLnTx/>
                <a:uFillTx/>
                <a:latin typeface="+mn-lt"/>
                <a:ea typeface="+mn-ea"/>
                <a:cs typeface="+mn-cs"/>
              </a:rPr>
              <a:t> as “arestas” (flechas), representam possíveis transições, ou seja quais símbolos podem seguir quais outros em uma cadeia (neste caso todas as transições são possíveis)</a:t>
            </a:r>
            <a:endPar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Podemos agora associar</a:t>
            </a:r>
            <a:r>
              <a:rPr kumimoji="0" lang="x-none" sz="2000" i="0" u="none" strike="noStrike" kern="1200" cap="none" spc="0" normalizeH="0" noProof="0" dirty="0" smtClean="0">
                <a:ln>
                  <a:noFill/>
                </a:ln>
                <a:solidFill>
                  <a:schemeClr val="tx1">
                    <a:lumMod val="85000"/>
                    <a:lumOff val="15000"/>
                  </a:schemeClr>
                </a:solidFill>
                <a:effectLst/>
                <a:uLnTx/>
                <a:uFillTx/>
                <a:latin typeface="+mn-lt"/>
                <a:ea typeface="+mn-ea"/>
                <a:cs typeface="+mn-cs"/>
              </a:rPr>
              <a:t> a cada transição um parâmetro de probabilidade, representando a probabilidade de um símbolo suceder a outro.</a:t>
            </a:r>
            <a:endPar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endParaRPr kumimoji="0" lang="x-none" sz="20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endParaRPr kumimoji="0" lang="pt-BR" sz="200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fld id="{1C5B9283-8E96-654B-862C-92B511B18AE9}"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144</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
        <p:nvSpPr>
          <p:cNvPr id="9" name="TextBox 8"/>
          <p:cNvSpPr txBox="1"/>
          <p:nvPr/>
        </p:nvSpPr>
        <p:spPr>
          <a:xfrm>
            <a:off x="4659899" y="4583252"/>
            <a:ext cx="3046026" cy="215444"/>
          </a:xfrm>
          <a:prstGeom prst="rect">
            <a:avLst/>
          </a:prstGeom>
          <a:noFill/>
        </p:spPr>
        <p:txBody>
          <a:bodyPr wrap="none" rtlCol="0">
            <a:spAutoFit/>
          </a:bodyPr>
          <a:lstStyle/>
          <a:p>
            <a:r>
              <a:rPr lang="en-US" sz="800" dirty="0" smtClean="0"/>
              <a:t>Fonte:http://www.molecularsciences.org/book/export/html/187</a:t>
            </a:r>
            <a:endParaRPr lang="en-US" sz="800"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6"/>
            <a:ext cx="7269190" cy="1083963"/>
          </a:xfrm>
        </p:spPr>
        <p:txBody>
          <a:bodyPr>
            <a:normAutofit/>
          </a:bodyPr>
          <a:lstStyle/>
          <a:p>
            <a:r>
              <a:rPr lang="x-none" sz="1600" dirty="0" smtClean="0"/>
              <a:t>Estes parâmetros de probabilidade são chamados de </a:t>
            </a:r>
            <a:r>
              <a:rPr lang="x-none" sz="1600" i="1" dirty="0" smtClean="0"/>
              <a:t>probabilidades de transição, </a:t>
            </a:r>
            <a:r>
              <a:rPr lang="x-none" sz="1600" dirty="0" smtClean="0"/>
              <a:t>denotados por </a:t>
            </a:r>
            <a:r>
              <a:rPr lang="x-none" sz="1600" i="1" dirty="0" smtClean="0"/>
              <a:t>a</a:t>
            </a:r>
            <a:r>
              <a:rPr lang="x-none" sz="1600" i="1" baseline="-25000" dirty="0" smtClean="0"/>
              <a:t>st</a:t>
            </a:r>
            <a:r>
              <a:rPr lang="x-none" sz="1600" dirty="0" smtClean="0"/>
              <a:t>:</a:t>
            </a:r>
          </a:p>
          <a:p>
            <a:endParaRPr lang="x-none" sz="1600" dirty="0" smtClean="0"/>
          </a:p>
          <a:p>
            <a:endParaRPr lang="pt-BR" sz="1600" dirty="0" smtClean="0">
              <a:solidFill>
                <a:srgbClr val="FF0000"/>
              </a:solidFill>
            </a:endParaRPr>
          </a:p>
        </p:txBody>
      </p:sp>
      <p:sp>
        <p:nvSpPr>
          <p:cNvPr id="5" name="Content Placeholder 2"/>
          <p:cNvSpPr txBox="1">
            <a:spLocks/>
          </p:cNvSpPr>
          <p:nvPr/>
        </p:nvSpPr>
        <p:spPr>
          <a:xfrm>
            <a:off x="1130451" y="3085217"/>
            <a:ext cx="7269190" cy="1070619"/>
          </a:xfrm>
          <a:prstGeom prst="rect">
            <a:avLst/>
          </a:prstGeom>
        </p:spPr>
        <p:txBody>
          <a:bodyPr vert="horz" lIns="91440" tIns="45720" rIns="91440" bIns="45720" rtlCol="0">
            <a:normAutofit/>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x-none" sz="1600" dirty="0" smtClean="0">
                <a:solidFill>
                  <a:schemeClr val="tx1">
                    <a:lumMod val="85000"/>
                    <a:lumOff val="15000"/>
                  </a:schemeClr>
                </a:solidFill>
              </a:rPr>
              <a:t>Utilizando  a fórmula P(X,Y)=P(X|Y)P(Y) sucessivamente, podemos </a:t>
            </a:r>
            <a:r>
              <a:rPr kumimoji="0" lang="x-none" sz="16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calcular</a:t>
            </a:r>
            <a:r>
              <a:rPr kumimoji="0" lang="x-none" sz="1600" i="0" u="none" strike="noStrike" kern="1200" cap="none" spc="0" normalizeH="0" noProof="0" dirty="0" smtClean="0">
                <a:ln>
                  <a:noFill/>
                </a:ln>
                <a:solidFill>
                  <a:schemeClr val="tx1">
                    <a:lumMod val="85000"/>
                    <a:lumOff val="15000"/>
                  </a:schemeClr>
                </a:solidFill>
                <a:effectLst/>
                <a:uLnTx/>
                <a:uFillTx/>
                <a:latin typeface="+mn-lt"/>
                <a:ea typeface="+mn-ea"/>
                <a:cs typeface="+mn-cs"/>
              </a:rPr>
              <a:t> a probabilidade de uma sequência específica de símbolos x=x</a:t>
            </a:r>
            <a:r>
              <a:rPr lang="x-none" sz="1600" baseline="-25000" dirty="0" smtClean="0">
                <a:solidFill>
                  <a:schemeClr val="tx1">
                    <a:lumMod val="85000"/>
                    <a:lumOff val="15000"/>
                  </a:schemeClr>
                </a:solidFill>
              </a:rPr>
              <a:t>1</a:t>
            </a:r>
            <a:r>
              <a:rPr kumimoji="0" lang="x-none" sz="1600" i="0" u="none" strike="noStrike" kern="1200" cap="none" spc="0" normalizeH="0" noProof="0" dirty="0" smtClean="0">
                <a:ln>
                  <a:noFill/>
                </a:ln>
                <a:solidFill>
                  <a:schemeClr val="tx1">
                    <a:lumMod val="85000"/>
                    <a:lumOff val="15000"/>
                  </a:schemeClr>
                </a:solidFill>
                <a:effectLst/>
                <a:uLnTx/>
                <a:uFillTx/>
                <a:latin typeface="+mn-lt"/>
                <a:ea typeface="+mn-ea"/>
                <a:cs typeface="+mn-cs"/>
              </a:rPr>
              <a:t>x</a:t>
            </a:r>
            <a:r>
              <a:rPr kumimoji="0" lang="x-none" sz="1600" i="0" u="none" strike="noStrike" kern="1200" cap="none" spc="0" normalizeH="0" baseline="-25000" noProof="0" dirty="0" smtClean="0">
                <a:ln>
                  <a:noFill/>
                </a:ln>
                <a:solidFill>
                  <a:schemeClr val="tx1">
                    <a:lumMod val="85000"/>
                    <a:lumOff val="15000"/>
                  </a:schemeClr>
                </a:solidFill>
                <a:effectLst/>
                <a:uLnTx/>
                <a:uFillTx/>
                <a:latin typeface="+mn-lt"/>
                <a:ea typeface="+mn-ea"/>
                <a:cs typeface="+mn-cs"/>
              </a:rPr>
              <a:t>2</a:t>
            </a:r>
            <a:r>
              <a:rPr kumimoji="0" lang="x-none" sz="1600" i="0" u="none" strike="noStrike" kern="1200" cap="none" spc="0" normalizeH="0" noProof="0" dirty="0" smtClean="0">
                <a:ln>
                  <a:noFill/>
                </a:ln>
                <a:solidFill>
                  <a:schemeClr val="tx1">
                    <a:lumMod val="85000"/>
                    <a:lumOff val="15000"/>
                  </a:schemeClr>
                </a:solidFill>
                <a:effectLst/>
                <a:uLnTx/>
                <a:uFillTx/>
                <a:latin typeface="+mn-lt"/>
                <a:ea typeface="+mn-ea"/>
                <a:cs typeface="+mn-cs"/>
              </a:rPr>
              <a:t>x</a:t>
            </a:r>
            <a:r>
              <a:rPr lang="x-none" sz="1600" baseline="-25000" dirty="0" smtClean="0">
                <a:solidFill>
                  <a:schemeClr val="tx1">
                    <a:lumMod val="85000"/>
                    <a:lumOff val="15000"/>
                  </a:schemeClr>
                </a:solidFill>
              </a:rPr>
              <a:t>3</a:t>
            </a:r>
            <a:r>
              <a:rPr kumimoji="0" lang="x-none" sz="1600" i="0" u="none" strike="noStrike" kern="1200" cap="none" spc="0" normalizeH="0" noProof="0" dirty="0" smtClean="0">
                <a:ln>
                  <a:noFill/>
                </a:ln>
                <a:solidFill>
                  <a:schemeClr val="tx1">
                    <a:lumMod val="85000"/>
                    <a:lumOff val="15000"/>
                  </a:schemeClr>
                </a:solidFill>
                <a:effectLst/>
                <a:uLnTx/>
                <a:uFillTx/>
                <a:latin typeface="+mn-lt"/>
                <a:ea typeface="+mn-ea"/>
                <a:cs typeface="+mn-cs"/>
              </a:rPr>
              <a:t>…x</a:t>
            </a:r>
            <a:r>
              <a:rPr lang="x-none" sz="1600" baseline="-25000" dirty="0" smtClean="0">
                <a:solidFill>
                  <a:schemeClr val="tx1">
                    <a:lumMod val="85000"/>
                    <a:lumOff val="15000"/>
                  </a:schemeClr>
                </a:solidFill>
              </a:rPr>
              <a:t>L</a:t>
            </a:r>
            <a:r>
              <a:rPr lang="x-none" sz="1600" dirty="0" smtClean="0">
                <a:solidFill>
                  <a:schemeClr val="tx1">
                    <a:lumMod val="85000"/>
                    <a:lumOff val="15000"/>
                  </a:schemeClr>
                </a:solidFill>
              </a:rPr>
              <a:t>:</a:t>
            </a:r>
            <a:endParaRPr kumimoji="0" lang="pt-BR" sz="160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6" name="Object 5"/>
          <p:cNvGraphicFramePr>
            <a:graphicFrameLocks noChangeAspect="1"/>
          </p:cNvGraphicFramePr>
          <p:nvPr/>
        </p:nvGraphicFramePr>
        <p:xfrm>
          <a:off x="2308960" y="2747072"/>
          <a:ext cx="2020694" cy="254863"/>
        </p:xfrm>
        <a:graphic>
          <a:graphicData uri="http://schemas.openxmlformats.org/presentationml/2006/ole">
            <p:oleObj spid="_x0000_s720898" name="Equation" r:id="rId3" imgW="1409700" imgH="177800" progId="Equation.3">
              <p:embed/>
            </p:oleObj>
          </a:graphicData>
        </a:graphic>
      </p:graphicFrame>
      <p:sp>
        <p:nvSpPr>
          <p:cNvPr id="7" name="Content Placeholder 2"/>
          <p:cNvSpPr txBox="1">
            <a:spLocks/>
          </p:cNvSpPr>
          <p:nvPr/>
        </p:nvSpPr>
        <p:spPr>
          <a:xfrm>
            <a:off x="907856" y="4648481"/>
            <a:ext cx="7269190" cy="1089452"/>
          </a:xfrm>
          <a:prstGeom prst="rect">
            <a:avLst/>
          </a:prstGeom>
        </p:spPr>
        <p:txBody>
          <a:bodyPr vert="horz" lIns="91440" tIns="45720" rIns="91440" bIns="45720" rtlCol="0">
            <a:normAutofit/>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x-none" sz="16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 propriedade</a:t>
            </a:r>
            <a:r>
              <a:rPr kumimoji="0" lang="x-none" sz="1600" i="0" u="none" strike="noStrike" kern="1200" cap="none" spc="0" normalizeH="0" noProof="0" dirty="0" smtClean="0">
                <a:ln>
                  <a:noFill/>
                </a:ln>
                <a:solidFill>
                  <a:schemeClr val="tx1">
                    <a:lumMod val="85000"/>
                    <a:lumOff val="15000"/>
                  </a:schemeClr>
                </a:solidFill>
                <a:effectLst/>
                <a:uLnTx/>
                <a:uFillTx/>
                <a:latin typeface="+mn-lt"/>
                <a:ea typeface="+mn-ea"/>
                <a:cs typeface="+mn-cs"/>
              </a:rPr>
              <a:t> fundamental de uma cadeia de Markov é que a probabilidade de um símbolo em uma cadeira depende </a:t>
            </a:r>
            <a:r>
              <a:rPr kumimoji="0" lang="x-none" sz="1600" i="1" u="none" strike="noStrike" kern="1200" cap="none" spc="0" normalizeH="0" noProof="0" dirty="0" smtClean="0">
                <a:ln>
                  <a:noFill/>
                </a:ln>
                <a:solidFill>
                  <a:schemeClr val="tx1">
                    <a:lumMod val="85000"/>
                    <a:lumOff val="15000"/>
                  </a:schemeClr>
                </a:solidFill>
                <a:effectLst/>
                <a:uLnTx/>
                <a:uFillTx/>
                <a:latin typeface="+mn-lt"/>
                <a:ea typeface="+mn-ea"/>
                <a:cs typeface="+mn-cs"/>
              </a:rPr>
              <a:t>exclusivamente</a:t>
            </a:r>
            <a:r>
              <a:rPr kumimoji="0" lang="x-none" sz="1600" u="none" strike="noStrike" kern="1200" cap="none" spc="0" normalizeH="0" noProof="0" dirty="0" smtClean="0">
                <a:ln>
                  <a:noFill/>
                </a:ln>
                <a:solidFill>
                  <a:schemeClr val="tx1">
                    <a:lumMod val="85000"/>
                    <a:lumOff val="15000"/>
                  </a:schemeClr>
                </a:solidFill>
                <a:effectLst/>
                <a:uLnTx/>
                <a:uFillTx/>
                <a:latin typeface="+mn-lt"/>
                <a:ea typeface="+mn-ea"/>
                <a:cs typeface="+mn-cs"/>
              </a:rPr>
              <a:t> do símbolo anterior, assim temos</a:t>
            </a:r>
            <a:r>
              <a:rPr lang="x-none" sz="1600" dirty="0" smtClean="0">
                <a:solidFill>
                  <a:schemeClr val="tx1">
                    <a:lumMod val="85000"/>
                    <a:lumOff val="15000"/>
                  </a:schemeClr>
                </a:solidFill>
              </a:rPr>
              <a:t>:</a:t>
            </a:r>
            <a:endParaRPr lang="x-none" sz="1600" baseline="-25000" dirty="0" smtClean="0">
              <a:solidFill>
                <a:schemeClr val="tx1">
                  <a:lumMod val="85000"/>
                  <a:lumOff val="15000"/>
                </a:schemeClr>
              </a:solidFill>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tabLst/>
              <a:defRPr/>
            </a:pPr>
            <a:endParaRPr kumimoji="0" lang="x-none" sz="160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endParaRPr kumimoji="0" lang="pt-BR" sz="160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8" name="Object 7"/>
          <p:cNvGraphicFramePr>
            <a:graphicFrameLocks noChangeAspect="1"/>
          </p:cNvGraphicFramePr>
          <p:nvPr/>
        </p:nvGraphicFramePr>
        <p:xfrm>
          <a:off x="2170113" y="3872611"/>
          <a:ext cx="3929062" cy="603250"/>
        </p:xfrm>
        <a:graphic>
          <a:graphicData uri="http://schemas.openxmlformats.org/presentationml/2006/ole">
            <p:oleObj spid="_x0000_s720899" name="Equation" r:id="rId4" imgW="2730500" imgH="419100" progId="Equation.3">
              <p:embed/>
            </p:oleObj>
          </a:graphicData>
        </a:graphic>
      </p:graphicFrame>
      <p:graphicFrame>
        <p:nvGraphicFramePr>
          <p:cNvPr id="720900" name="Object 4"/>
          <p:cNvGraphicFramePr>
            <a:graphicFrameLocks noChangeAspect="1"/>
          </p:cNvGraphicFramePr>
          <p:nvPr/>
        </p:nvGraphicFramePr>
        <p:xfrm>
          <a:off x="1597025" y="5478346"/>
          <a:ext cx="5078413" cy="969963"/>
        </p:xfrm>
        <a:graphic>
          <a:graphicData uri="http://schemas.openxmlformats.org/presentationml/2006/ole">
            <p:oleObj spid="_x0000_s720900" name="Equation" r:id="rId5" imgW="3530600" imgH="673100" progId="Equation.3">
              <p:embed/>
            </p:oleObj>
          </a:graphicData>
        </a:graphic>
      </p:graphicFrame>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145</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sp>
        <p:nvSpPr>
          <p:cNvPr id="14" name="Rectangle 13"/>
          <p:cNvSpPr/>
          <p:nvPr/>
        </p:nvSpPr>
        <p:spPr>
          <a:xfrm>
            <a:off x="2170113" y="2617278"/>
            <a:ext cx="2372338" cy="349327"/>
          </a:xfrm>
          <a:prstGeom prst="rect">
            <a:avLst/>
          </a:prstGeom>
          <a:solidFill>
            <a:schemeClr val="accent1">
              <a:lumMod val="40000"/>
              <a:lumOff val="6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151573" y="3824122"/>
            <a:ext cx="3947602" cy="663428"/>
          </a:xfrm>
          <a:prstGeom prst="rect">
            <a:avLst/>
          </a:prstGeom>
          <a:solidFill>
            <a:schemeClr val="accent1">
              <a:lumMod val="40000"/>
              <a:lumOff val="6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597024" y="5485828"/>
            <a:ext cx="5078413" cy="969963"/>
          </a:xfrm>
          <a:prstGeom prst="rect">
            <a:avLst/>
          </a:prstGeom>
          <a:solidFill>
            <a:schemeClr val="accent1">
              <a:lumMod val="40000"/>
              <a:lumOff val="6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6"/>
            <a:ext cx="7269190" cy="1608777"/>
          </a:xfrm>
        </p:spPr>
        <p:txBody>
          <a:bodyPr>
            <a:normAutofit fontScale="92500" lnSpcReduction="10000"/>
          </a:bodyPr>
          <a:lstStyle/>
          <a:p>
            <a:r>
              <a:rPr lang="x-none" sz="1800" dirty="0" smtClean="0"/>
              <a:t>Mais formalmente, uma cadeia de Markov é uma sequência de variáveis aleatórias  X</a:t>
            </a:r>
            <a:r>
              <a:rPr lang="x-none" sz="1800" baseline="-25000" dirty="0" smtClean="0"/>
              <a:t>1</a:t>
            </a:r>
            <a:r>
              <a:rPr lang="x-none" sz="1800" dirty="0" smtClean="0"/>
              <a:t>X</a:t>
            </a:r>
            <a:r>
              <a:rPr lang="x-none" sz="1800" baseline="-25000" dirty="0" smtClean="0"/>
              <a:t>2</a:t>
            </a:r>
            <a:r>
              <a:rPr lang="x-none" sz="1800" dirty="0" smtClean="0"/>
              <a:t>X</a:t>
            </a:r>
            <a:r>
              <a:rPr lang="x-none" sz="1800" baseline="-25000" dirty="0" smtClean="0"/>
              <a:t>3</a:t>
            </a:r>
            <a:r>
              <a:rPr lang="x-none" sz="1800" dirty="0" smtClean="0"/>
              <a:t>…  com a propriedade de markov, isto é, um estado depende exclusiamente do estado anterior (informalmente, o futuro não depende do passado)</a:t>
            </a:r>
          </a:p>
          <a:p>
            <a:r>
              <a:rPr lang="x-none" sz="1800" dirty="0" smtClean="0"/>
              <a:t>Assim temos </a:t>
            </a:r>
          </a:p>
          <a:p>
            <a:endParaRPr lang="pt-BR" sz="1800" dirty="0" smtClean="0">
              <a:solidFill>
                <a:srgbClr val="FF0000"/>
              </a:solidFill>
            </a:endParaRPr>
          </a:p>
        </p:txBody>
      </p:sp>
      <p:graphicFrame>
        <p:nvGraphicFramePr>
          <p:cNvPr id="8" name="Object 7"/>
          <p:cNvGraphicFramePr>
            <a:graphicFrameLocks noChangeAspect="1"/>
          </p:cNvGraphicFramePr>
          <p:nvPr/>
        </p:nvGraphicFramePr>
        <p:xfrm>
          <a:off x="1342867" y="3638529"/>
          <a:ext cx="6688138" cy="255587"/>
        </p:xfrm>
        <a:graphic>
          <a:graphicData uri="http://schemas.openxmlformats.org/presentationml/2006/ole">
            <p:oleObj spid="_x0000_s722947" name="Equation" r:id="rId3" imgW="4648200" imgH="177800" progId="Equation.3">
              <p:embed/>
            </p:oleObj>
          </a:graphicData>
        </a:graphic>
      </p:graphicFrame>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146</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sp>
        <p:nvSpPr>
          <p:cNvPr id="14" name="Content Placeholder 2"/>
          <p:cNvSpPr txBox="1">
            <a:spLocks/>
          </p:cNvSpPr>
          <p:nvPr/>
        </p:nvSpPr>
        <p:spPr>
          <a:xfrm>
            <a:off x="1214411" y="3994029"/>
            <a:ext cx="7269190" cy="1608777"/>
          </a:xfrm>
          <a:prstGeom prst="rect">
            <a:avLst/>
          </a:prstGeom>
        </p:spPr>
        <p:txBody>
          <a:bodyPr vert="horz" lIns="91440" tIns="45720" rIns="91440" bIns="45720" rtlCol="0">
            <a:normAutofit fontScale="925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x-none"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Em particular estamos interessados agora em cadeias de Markov</a:t>
            </a:r>
            <a:r>
              <a:rPr kumimoji="0" lang="x-none" sz="18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a:t>
            </a:r>
            <a:r>
              <a:rPr kumimoji="0" lang="x-none" sz="1800" b="0" i="1" u="none" strike="noStrike" kern="1200" cap="none" spc="0" normalizeH="0" noProof="0" dirty="0" smtClean="0">
                <a:ln>
                  <a:noFill/>
                </a:ln>
                <a:solidFill>
                  <a:schemeClr val="tx1">
                    <a:lumMod val="85000"/>
                    <a:lumOff val="15000"/>
                  </a:schemeClr>
                </a:solidFill>
                <a:effectLst/>
                <a:uLnTx/>
                <a:uFillTx/>
                <a:latin typeface="+mn-lt"/>
                <a:ea typeface="+mn-ea"/>
                <a:cs typeface="+mn-cs"/>
              </a:rPr>
              <a:t>estacionárias</a:t>
            </a:r>
            <a:r>
              <a:rPr kumimoji="0" lang="x-none" sz="1800" b="0" u="none" strike="noStrike" kern="1200" cap="none" spc="0" normalizeH="0" noProof="0" dirty="0" smtClean="0">
                <a:ln>
                  <a:noFill/>
                </a:ln>
                <a:solidFill>
                  <a:schemeClr val="tx1">
                    <a:lumMod val="85000"/>
                    <a:lumOff val="15000"/>
                  </a:schemeClr>
                </a:solidFill>
                <a:effectLst/>
                <a:uLnTx/>
                <a:uFillTx/>
                <a:latin typeface="+mn-lt"/>
                <a:ea typeface="+mn-ea"/>
                <a:cs typeface="+mn-cs"/>
              </a:rPr>
              <a:t>, onde as probabiliades de transição não dependem do tempo L.</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x-none" i="0" baseline="0" dirty="0" smtClean="0">
                <a:solidFill>
                  <a:schemeClr val="tx1">
                    <a:lumMod val="85000"/>
                    <a:lumOff val="15000"/>
                  </a:schemeClr>
                </a:solidFill>
              </a:rPr>
              <a:t>Podemos</a:t>
            </a:r>
            <a:r>
              <a:rPr lang="x-none" i="0" dirty="0" smtClean="0">
                <a:solidFill>
                  <a:schemeClr val="tx1">
                    <a:lumMod val="85000"/>
                    <a:lumOff val="15000"/>
                  </a:schemeClr>
                </a:solidFill>
              </a:rPr>
              <a:t> representar Cadeias de Markow estacionárias como uma matriz com a probabilidae de trasição entre os estados, ou como um grafo com as arestas anotadas com  as probabilidades de transição como vimos acima.</a:t>
            </a:r>
            <a:endParaRPr kumimoji="0" lang="pt-BR"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5" name="Rectangle 14"/>
          <p:cNvSpPr/>
          <p:nvPr/>
        </p:nvSpPr>
        <p:spPr>
          <a:xfrm>
            <a:off x="1342866" y="3621214"/>
            <a:ext cx="6842815" cy="372816"/>
          </a:xfrm>
          <a:prstGeom prst="rect">
            <a:avLst/>
          </a:prstGeom>
          <a:solidFill>
            <a:schemeClr val="accent1">
              <a:lumMod val="40000"/>
              <a:lumOff val="6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6"/>
            <a:ext cx="7269190" cy="1608777"/>
          </a:xfrm>
        </p:spPr>
        <p:txBody>
          <a:bodyPr>
            <a:normAutofit/>
          </a:bodyPr>
          <a:lstStyle/>
          <a:p>
            <a:r>
              <a:rPr lang="x-none" sz="1800" dirty="0" smtClean="0"/>
              <a:t>Voltando ao nosso caso, </a:t>
            </a:r>
          </a:p>
          <a:p>
            <a:endParaRPr lang="pt-BR" sz="1800" dirty="0" smtClean="0">
              <a:solidFill>
                <a:srgbClr val="FF0000"/>
              </a:solidFill>
            </a:endParaRPr>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147</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sp>
        <p:nvSpPr>
          <p:cNvPr id="14" name="Content Placeholder 2"/>
          <p:cNvSpPr txBox="1">
            <a:spLocks/>
          </p:cNvSpPr>
          <p:nvPr/>
        </p:nvSpPr>
        <p:spPr>
          <a:xfrm>
            <a:off x="1214410" y="3232342"/>
            <a:ext cx="7269190" cy="1608777"/>
          </a:xfrm>
          <a:prstGeom prst="rect">
            <a:avLst/>
          </a:prstGeom>
        </p:spPr>
        <p:txBody>
          <a:bodyPr vert="horz" lIns="91440" tIns="45720" rIns="91440" bIns="45720" rtlCol="0">
            <a:normAutofit lnSpcReduction="1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x-none" dirty="0" smtClean="0">
                <a:solidFill>
                  <a:schemeClr val="tx1">
                    <a:lumMod val="85000"/>
                    <a:lumOff val="15000"/>
                  </a:schemeClr>
                </a:solidFill>
              </a:rPr>
              <a:t>Precisamos ainda modelar as probabilidades do símbolo inicial da sequência (que óbviamente não pode depender do símbolo anterior)</a:t>
            </a:r>
            <a:r>
              <a:rPr kumimoji="0" lang="x-none" sz="1800" b="0" u="none" strike="noStrike" kern="1200" cap="none" spc="0" normalizeH="0" noProof="0" dirty="0" smtClean="0">
                <a:ln>
                  <a:noFill/>
                </a:ln>
                <a:solidFill>
                  <a:schemeClr val="tx1">
                    <a:lumMod val="85000"/>
                    <a:lumOff val="15000"/>
                  </a:schemeClr>
                </a:solidFill>
                <a:effectLst/>
                <a:uLnTx/>
                <a:uFillTx/>
                <a:latin typeface="+mn-lt"/>
                <a:ea typeface="+mn-ea"/>
                <a:cs typeface="+mn-cs"/>
              </a:rPr>
              <a:t>.</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x-none" i="0" baseline="0" dirty="0" smtClean="0">
                <a:solidFill>
                  <a:schemeClr val="tx1">
                    <a:lumMod val="85000"/>
                    <a:lumOff val="15000"/>
                  </a:schemeClr>
                </a:solidFill>
              </a:rPr>
              <a:t>No caso de nossa representação gráfica, podemos acrescentar um estado “inicial” e um estado “final”, com transições</a:t>
            </a:r>
            <a:r>
              <a:rPr lang="x-none" i="0" dirty="0" smtClean="0">
                <a:solidFill>
                  <a:schemeClr val="tx1">
                    <a:lumMod val="85000"/>
                    <a:lumOff val="15000"/>
                  </a:schemeClr>
                </a:solidFill>
              </a:rPr>
              <a:t> para e dos estados associados a símbolos da sequência</a:t>
            </a:r>
            <a:endParaRPr kumimoji="0" lang="pt-BR" sz="1800" b="0" i="0" u="none" strike="noStrike" kern="1200" cap="none" spc="0" normalizeH="0" baseline="0" noProof="0" dirty="0" smtClean="0">
              <a:ln>
                <a:noFill/>
              </a:ln>
              <a:solidFill>
                <a:srgbClr val="FF0000"/>
              </a:solidFill>
              <a:effectLst/>
              <a:uLnTx/>
              <a:uFillTx/>
              <a:latin typeface="+mn-lt"/>
              <a:ea typeface="+mn-ea"/>
              <a:cs typeface="+mn-cs"/>
            </a:endParaRPr>
          </a:p>
        </p:txBody>
      </p:sp>
      <p:graphicFrame>
        <p:nvGraphicFramePr>
          <p:cNvPr id="723971" name="Object 3"/>
          <p:cNvGraphicFramePr>
            <a:graphicFrameLocks noChangeAspect="1"/>
          </p:cNvGraphicFramePr>
          <p:nvPr/>
        </p:nvGraphicFramePr>
        <p:xfrm>
          <a:off x="2774951" y="2592579"/>
          <a:ext cx="1917700" cy="639763"/>
        </p:xfrm>
        <a:graphic>
          <a:graphicData uri="http://schemas.openxmlformats.org/presentationml/2006/ole">
            <p:oleObj spid="_x0000_s723971" name="Equation" r:id="rId3" imgW="1333500" imgH="444500" progId="Equation.3">
              <p:embed/>
            </p:oleObj>
          </a:graphicData>
        </a:graphic>
      </p:graphicFrame>
      <p:pic>
        <p:nvPicPr>
          <p:cNvPr id="10" name="Picture 2"/>
          <p:cNvPicPr>
            <a:picLocks noChangeAspect="1" noChangeArrowheads="1"/>
          </p:cNvPicPr>
          <p:nvPr/>
        </p:nvPicPr>
        <p:blipFill>
          <a:blip r:embed="rId4"/>
          <a:srcRect/>
          <a:stretch>
            <a:fillRect/>
          </a:stretch>
        </p:blipFill>
        <p:spPr bwMode="auto">
          <a:xfrm>
            <a:off x="2868681" y="4841119"/>
            <a:ext cx="1823970" cy="1609385"/>
          </a:xfrm>
          <a:prstGeom prst="rect">
            <a:avLst/>
          </a:prstGeom>
          <a:noFill/>
          <a:ln w="9525">
            <a:noFill/>
            <a:miter lim="800000"/>
            <a:headEnd/>
            <a:tailEnd/>
          </a:ln>
          <a:effectLst/>
        </p:spPr>
      </p:pic>
      <p:sp>
        <p:nvSpPr>
          <p:cNvPr id="15" name="Oval 14"/>
          <p:cNvSpPr/>
          <p:nvPr/>
        </p:nvSpPr>
        <p:spPr>
          <a:xfrm>
            <a:off x="1946765" y="5529406"/>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380854" y="5529406"/>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5" idx="7"/>
          </p:cNvCxnSpPr>
          <p:nvPr/>
        </p:nvCxnSpPr>
        <p:spPr>
          <a:xfrm rot="5400000" flipH="1" flipV="1">
            <a:off x="2514476" y="4972505"/>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15" idx="0"/>
          </p:cNvCxnSpPr>
          <p:nvPr/>
        </p:nvCxnSpPr>
        <p:spPr>
          <a:xfrm rot="5400000" flipH="1" flipV="1">
            <a:off x="2874068" y="4259647"/>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a:off x="2252685" y="5710751"/>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6" idx="1"/>
          </p:cNvCxnSpPr>
          <p:nvPr/>
        </p:nvCxnSpPr>
        <p:spPr>
          <a:xfrm>
            <a:off x="4431207" y="5279097"/>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6" idx="3"/>
          </p:cNvCxnSpPr>
          <p:nvPr/>
        </p:nvCxnSpPr>
        <p:spPr>
          <a:xfrm flipV="1">
            <a:off x="4431207" y="5782623"/>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16" idx="2"/>
          </p:cNvCxnSpPr>
          <p:nvPr/>
        </p:nvCxnSpPr>
        <p:spPr>
          <a:xfrm>
            <a:off x="3457825" y="5279097"/>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457825" y="5710751"/>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a:off x="2099724" y="5863151"/>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723972" name="Object 4"/>
          <p:cNvGraphicFramePr>
            <a:graphicFrameLocks noChangeAspect="1"/>
          </p:cNvGraphicFramePr>
          <p:nvPr/>
        </p:nvGraphicFramePr>
        <p:xfrm>
          <a:off x="2043113" y="5589588"/>
          <a:ext cx="114300" cy="177800"/>
        </p:xfrm>
        <a:graphic>
          <a:graphicData uri="http://schemas.openxmlformats.org/presentationml/2006/ole">
            <p:oleObj spid="_x0000_s723972" name="Equation" r:id="rId5" imgW="114300" imgH="177800" progId="Equation.3">
              <p:embed/>
            </p:oleObj>
          </a:graphicData>
        </a:graphic>
      </p:graphicFrame>
      <p:graphicFrame>
        <p:nvGraphicFramePr>
          <p:cNvPr id="723973" name="Object 5"/>
          <p:cNvGraphicFramePr>
            <a:graphicFrameLocks noChangeAspect="1"/>
          </p:cNvGraphicFramePr>
          <p:nvPr/>
        </p:nvGraphicFramePr>
        <p:xfrm>
          <a:off x="5480050" y="5634038"/>
          <a:ext cx="101600" cy="88900"/>
        </p:xfrm>
        <a:graphic>
          <a:graphicData uri="http://schemas.openxmlformats.org/presentationml/2006/ole">
            <p:oleObj spid="_x0000_s723973" name="Equation" r:id="rId6" imgW="101600" imgH="88900" progId="Equation.3">
              <p:embed/>
            </p:oleObj>
          </a:graphicData>
        </a:graphic>
      </p:graphicFrame>
      <p:sp>
        <p:nvSpPr>
          <p:cNvPr id="54" name="Rectangle 53"/>
          <p:cNvSpPr/>
          <p:nvPr/>
        </p:nvSpPr>
        <p:spPr>
          <a:xfrm>
            <a:off x="2774951" y="2592579"/>
            <a:ext cx="2082690" cy="639763"/>
          </a:xfrm>
          <a:prstGeom prst="rect">
            <a:avLst/>
          </a:prstGeom>
          <a:solidFill>
            <a:schemeClr val="accent1">
              <a:lumMod val="40000"/>
              <a:lumOff val="6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6"/>
            <a:ext cx="7269190" cy="1608777"/>
          </a:xfrm>
        </p:spPr>
        <p:txBody>
          <a:bodyPr>
            <a:normAutofit/>
          </a:bodyPr>
          <a:lstStyle/>
          <a:p>
            <a:r>
              <a:rPr lang="x-none" sz="1800" dirty="0" smtClean="0"/>
              <a:t>Desta maneira, supomos que todas as sequências começam com      (x</a:t>
            </a:r>
            <a:r>
              <a:rPr lang="x-none" sz="1800" baseline="-25000" dirty="0" smtClean="0"/>
              <a:t>0</a:t>
            </a:r>
            <a:r>
              <a:rPr lang="x-none" sz="1800" dirty="0" smtClean="0"/>
              <a:t> =    ), e que                      ,  o que nos dá:</a:t>
            </a:r>
          </a:p>
          <a:p>
            <a:endParaRPr lang="pt-BR" sz="1800" dirty="0" smtClean="0">
              <a:solidFill>
                <a:srgbClr val="FF0000"/>
              </a:solidFill>
            </a:endParaRPr>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148</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sp>
        <p:nvSpPr>
          <p:cNvPr id="14" name="Content Placeholder 2"/>
          <p:cNvSpPr txBox="1">
            <a:spLocks/>
          </p:cNvSpPr>
          <p:nvPr/>
        </p:nvSpPr>
        <p:spPr>
          <a:xfrm>
            <a:off x="1214410" y="3232342"/>
            <a:ext cx="7269190" cy="1608777"/>
          </a:xfrm>
          <a:prstGeom prst="rect">
            <a:avLst/>
          </a:prstGeom>
        </p:spPr>
        <p:txBody>
          <a:bodyPr vert="horz" lIns="91440" tIns="45720" rIns="91440" bIns="45720" rtlCol="0">
            <a:normAutofit/>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x-none" noProof="0" dirty="0" smtClean="0">
                <a:solidFill>
                  <a:schemeClr val="tx1">
                    <a:lumMod val="85000"/>
                    <a:lumOff val="15000"/>
                  </a:schemeClr>
                </a:solidFill>
              </a:rPr>
              <a:t>De maneira similar, supomos que todas as cadeias acabam com um símbolo    . </a:t>
            </a:r>
            <a:endParaRPr lang="pt-BR" dirty="0" smtClean="0">
              <a:solidFill>
                <a:srgbClr val="FF0000"/>
              </a:solidFill>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pt-BR" dirty="0" smtClean="0"/>
              <a:t>Na verdade não inserimos símbolos, mas tratamos o sistema como se tivéssemos um estado inicial e final </a:t>
            </a:r>
            <a:r>
              <a:rPr lang="pt-BR" i="1" dirty="0" smtClean="0"/>
              <a:t>silenciosos. </a:t>
            </a:r>
            <a:endParaRPr lang="x-none" noProof="0" dirty="0" smtClean="0"/>
          </a:p>
        </p:txBody>
      </p:sp>
      <p:graphicFrame>
        <p:nvGraphicFramePr>
          <p:cNvPr id="723971" name="Object 3"/>
          <p:cNvGraphicFramePr>
            <a:graphicFrameLocks noChangeAspect="1"/>
          </p:cNvGraphicFramePr>
          <p:nvPr/>
        </p:nvGraphicFramePr>
        <p:xfrm>
          <a:off x="3021013" y="2592388"/>
          <a:ext cx="1423987" cy="639762"/>
        </p:xfrm>
        <a:graphic>
          <a:graphicData uri="http://schemas.openxmlformats.org/presentationml/2006/ole">
            <p:oleObj spid="_x0000_s724994" name="Equation" r:id="rId3" imgW="990600" imgH="444500" progId="Equation.3">
              <p:embed/>
            </p:oleObj>
          </a:graphicData>
        </a:graphic>
      </p:graphicFrame>
      <p:pic>
        <p:nvPicPr>
          <p:cNvPr id="10" name="Picture 2"/>
          <p:cNvPicPr>
            <a:picLocks noChangeAspect="1" noChangeArrowheads="1"/>
          </p:cNvPicPr>
          <p:nvPr/>
        </p:nvPicPr>
        <p:blipFill>
          <a:blip r:embed="rId4"/>
          <a:srcRect/>
          <a:stretch>
            <a:fillRect/>
          </a:stretch>
        </p:blipFill>
        <p:spPr bwMode="auto">
          <a:xfrm>
            <a:off x="2868681" y="4841119"/>
            <a:ext cx="1823970" cy="1609385"/>
          </a:xfrm>
          <a:prstGeom prst="rect">
            <a:avLst/>
          </a:prstGeom>
          <a:noFill/>
          <a:ln w="9525">
            <a:noFill/>
            <a:miter lim="800000"/>
            <a:headEnd/>
            <a:tailEnd/>
          </a:ln>
          <a:effectLst/>
        </p:spPr>
      </p:pic>
      <p:sp>
        <p:nvSpPr>
          <p:cNvPr id="15" name="Oval 14"/>
          <p:cNvSpPr/>
          <p:nvPr/>
        </p:nvSpPr>
        <p:spPr>
          <a:xfrm>
            <a:off x="1946765" y="5529406"/>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380854" y="5529406"/>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5" idx="7"/>
          </p:cNvCxnSpPr>
          <p:nvPr/>
        </p:nvCxnSpPr>
        <p:spPr>
          <a:xfrm rot="5400000" flipH="1" flipV="1">
            <a:off x="2514476" y="4972505"/>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15" idx="0"/>
          </p:cNvCxnSpPr>
          <p:nvPr/>
        </p:nvCxnSpPr>
        <p:spPr>
          <a:xfrm rot="5400000" flipH="1" flipV="1">
            <a:off x="2874068" y="4259647"/>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a:off x="2252685" y="5710751"/>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6" idx="1"/>
          </p:cNvCxnSpPr>
          <p:nvPr/>
        </p:nvCxnSpPr>
        <p:spPr>
          <a:xfrm>
            <a:off x="4431207" y="5279097"/>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6" idx="3"/>
          </p:cNvCxnSpPr>
          <p:nvPr/>
        </p:nvCxnSpPr>
        <p:spPr>
          <a:xfrm flipV="1">
            <a:off x="4431207" y="5782623"/>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16" idx="2"/>
          </p:cNvCxnSpPr>
          <p:nvPr/>
        </p:nvCxnSpPr>
        <p:spPr>
          <a:xfrm>
            <a:off x="3457825" y="5279097"/>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457825" y="5710751"/>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a:off x="2099724" y="5863151"/>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nvGraphicFramePr>
        <p:xfrm>
          <a:off x="2043113" y="5589588"/>
          <a:ext cx="114300" cy="177800"/>
        </p:xfrm>
        <a:graphic>
          <a:graphicData uri="http://schemas.openxmlformats.org/presentationml/2006/ole">
            <p:oleObj spid="_x0000_s724995" name="Equation" r:id="rId5" imgW="114300" imgH="177800" progId="Equation.3">
              <p:embed/>
            </p:oleObj>
          </a:graphicData>
        </a:graphic>
      </p:graphicFrame>
      <p:graphicFrame>
        <p:nvGraphicFramePr>
          <p:cNvPr id="724996" name="Object 4"/>
          <p:cNvGraphicFramePr>
            <a:graphicFrameLocks noChangeAspect="1"/>
          </p:cNvGraphicFramePr>
          <p:nvPr/>
        </p:nvGraphicFramePr>
        <p:xfrm>
          <a:off x="5480050" y="5634038"/>
          <a:ext cx="101600" cy="88900"/>
        </p:xfrm>
        <a:graphic>
          <a:graphicData uri="http://schemas.openxmlformats.org/presentationml/2006/ole">
            <p:oleObj spid="_x0000_s724996" name="Equation" r:id="rId6" imgW="101600" imgH="88900" progId="Equation.3">
              <p:embed/>
            </p:oleObj>
          </a:graphicData>
        </a:graphic>
      </p:graphicFrame>
      <p:graphicFrame>
        <p:nvGraphicFramePr>
          <p:cNvPr id="724997" name="Object 5"/>
          <p:cNvGraphicFramePr>
            <a:graphicFrameLocks noChangeAspect="1"/>
          </p:cNvGraphicFramePr>
          <p:nvPr/>
        </p:nvGraphicFramePr>
        <p:xfrm>
          <a:off x="7878217" y="2113074"/>
          <a:ext cx="155368" cy="241683"/>
        </p:xfrm>
        <a:graphic>
          <a:graphicData uri="http://schemas.openxmlformats.org/presentationml/2006/ole">
            <p:oleObj spid="_x0000_s724997" name="Equation" r:id="rId7" imgW="114300" imgH="177800" progId="Equation.3">
              <p:embed/>
            </p:oleObj>
          </a:graphicData>
        </a:graphic>
      </p:graphicFrame>
      <p:graphicFrame>
        <p:nvGraphicFramePr>
          <p:cNvPr id="724999" name="Object 7"/>
          <p:cNvGraphicFramePr>
            <a:graphicFrameLocks noChangeAspect="1"/>
          </p:cNvGraphicFramePr>
          <p:nvPr/>
        </p:nvGraphicFramePr>
        <p:xfrm>
          <a:off x="2174897" y="2386013"/>
          <a:ext cx="155575" cy="241300"/>
        </p:xfrm>
        <a:graphic>
          <a:graphicData uri="http://schemas.openxmlformats.org/presentationml/2006/ole">
            <p:oleObj spid="_x0000_s724999" name="Equation" r:id="rId8" imgW="114300" imgH="177800" progId="Equation.3">
              <p:embed/>
            </p:oleObj>
          </a:graphicData>
        </a:graphic>
      </p:graphicFrame>
      <p:graphicFrame>
        <p:nvGraphicFramePr>
          <p:cNvPr id="725000" name="Object 8"/>
          <p:cNvGraphicFramePr>
            <a:graphicFrameLocks noChangeAspect="1"/>
          </p:cNvGraphicFramePr>
          <p:nvPr/>
        </p:nvGraphicFramePr>
        <p:xfrm>
          <a:off x="3146375" y="2382076"/>
          <a:ext cx="1123950" cy="241300"/>
        </p:xfrm>
        <a:graphic>
          <a:graphicData uri="http://schemas.openxmlformats.org/presentationml/2006/ole">
            <p:oleObj spid="_x0000_s725000" name="Equation" r:id="rId9" imgW="825500" imgH="177800" progId="Equation.3">
              <p:embed/>
            </p:oleObj>
          </a:graphicData>
        </a:graphic>
      </p:graphicFrame>
      <p:graphicFrame>
        <p:nvGraphicFramePr>
          <p:cNvPr id="725001" name="Object 9"/>
          <p:cNvGraphicFramePr>
            <a:graphicFrameLocks noChangeAspect="1"/>
          </p:cNvGraphicFramePr>
          <p:nvPr/>
        </p:nvGraphicFramePr>
        <p:xfrm>
          <a:off x="2425700" y="3609975"/>
          <a:ext cx="188913" cy="165100"/>
        </p:xfrm>
        <a:graphic>
          <a:graphicData uri="http://schemas.openxmlformats.org/presentationml/2006/ole">
            <p:oleObj spid="_x0000_s725001" name="Equation" r:id="rId10" imgW="101600" imgH="88900" progId="Equation.3">
              <p:embed/>
            </p:oleObj>
          </a:graphicData>
        </a:graphic>
      </p:graphicFrame>
      <p:sp>
        <p:nvSpPr>
          <p:cNvPr id="27" name="Rectangle 26"/>
          <p:cNvSpPr/>
          <p:nvPr/>
        </p:nvSpPr>
        <p:spPr>
          <a:xfrm>
            <a:off x="3021013" y="2592388"/>
            <a:ext cx="1423987" cy="639954"/>
          </a:xfrm>
          <a:prstGeom prst="rect">
            <a:avLst/>
          </a:prstGeom>
          <a:solidFill>
            <a:schemeClr val="accent1">
              <a:lumMod val="40000"/>
              <a:lumOff val="60000"/>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6"/>
            <a:ext cx="7269190" cy="2548748"/>
          </a:xfrm>
        </p:spPr>
        <p:txBody>
          <a:bodyPr>
            <a:normAutofit fontScale="92500" lnSpcReduction="10000"/>
          </a:bodyPr>
          <a:lstStyle/>
          <a:p>
            <a:r>
              <a:rPr lang="x-none" sz="1800" dirty="0" smtClean="0"/>
              <a:t>Em geral, estados finais não são modelados em cadeias de markov, supõe-se que a sequência pode acabar em qualquer estado.</a:t>
            </a:r>
          </a:p>
          <a:p>
            <a:r>
              <a:rPr lang="x-none" sz="1800" dirty="0" smtClean="0"/>
              <a:t>Porém a introdução de um estado final nos permite modelar distribuição de tamanhos de uma sequência (pense um pouco)</a:t>
            </a:r>
          </a:p>
          <a:p>
            <a:r>
              <a:rPr lang="x-none" sz="1800" dirty="0" smtClean="0"/>
              <a:t>Neste caso a distribuição de tamanhos tem um decaimento exponencial </a:t>
            </a:r>
          </a:p>
          <a:p>
            <a:pPr lvl="1"/>
            <a:r>
              <a:rPr lang="x-none" sz="1600" dirty="0" smtClean="0"/>
              <a:t>Suponha que a probabilidade de transição de qualquer estado para o estado final seja  </a:t>
            </a:r>
            <a:r>
              <a:rPr lang="x-none" sz="1600" i="1" dirty="0" smtClean="0"/>
              <a:t>p. </a:t>
            </a:r>
            <a:r>
              <a:rPr lang="x-none" sz="1600" dirty="0" smtClean="0"/>
              <a:t>Neste caso a soma das probabilidades de TODAS as sequências de tamanho L, é dada por  p(1-p)</a:t>
            </a:r>
            <a:r>
              <a:rPr lang="x-none" sz="1600" baseline="30000" dirty="0" smtClean="0"/>
              <a:t>L-1</a:t>
            </a:r>
            <a:endParaRPr lang="pt-BR" sz="1600" baseline="30000" dirty="0" smtClean="0">
              <a:solidFill>
                <a:srgbClr val="FF0000"/>
              </a:solidFill>
            </a:endParaRPr>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149</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pic>
        <p:nvPicPr>
          <p:cNvPr id="10" name="Picture 2"/>
          <p:cNvPicPr>
            <a:picLocks noChangeAspect="1" noChangeArrowheads="1"/>
          </p:cNvPicPr>
          <p:nvPr/>
        </p:nvPicPr>
        <p:blipFill>
          <a:blip r:embed="rId3"/>
          <a:srcRect/>
          <a:stretch>
            <a:fillRect/>
          </a:stretch>
        </p:blipFill>
        <p:spPr bwMode="auto">
          <a:xfrm>
            <a:off x="2868681" y="4841119"/>
            <a:ext cx="1823970" cy="1609385"/>
          </a:xfrm>
          <a:prstGeom prst="rect">
            <a:avLst/>
          </a:prstGeom>
          <a:noFill/>
          <a:ln w="9525">
            <a:noFill/>
            <a:miter lim="800000"/>
            <a:headEnd/>
            <a:tailEnd/>
          </a:ln>
          <a:effectLst/>
        </p:spPr>
      </p:pic>
      <p:sp>
        <p:nvSpPr>
          <p:cNvPr id="15" name="Oval 14"/>
          <p:cNvSpPr/>
          <p:nvPr/>
        </p:nvSpPr>
        <p:spPr>
          <a:xfrm>
            <a:off x="1946765" y="5529406"/>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380854" y="5529406"/>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a:stCxn id="15" idx="7"/>
          </p:cNvCxnSpPr>
          <p:nvPr/>
        </p:nvCxnSpPr>
        <p:spPr>
          <a:xfrm rot="5400000" flipH="1" flipV="1">
            <a:off x="2514476" y="4972505"/>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hape 23"/>
          <p:cNvCxnSpPr>
            <a:stCxn id="15" idx="0"/>
          </p:cNvCxnSpPr>
          <p:nvPr/>
        </p:nvCxnSpPr>
        <p:spPr>
          <a:xfrm rot="5400000" flipH="1" flipV="1">
            <a:off x="2874068" y="4259647"/>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Curved Connector 27"/>
          <p:cNvCxnSpPr/>
          <p:nvPr/>
        </p:nvCxnSpPr>
        <p:spPr>
          <a:xfrm>
            <a:off x="2252685" y="5710751"/>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endCxn id="16" idx="1"/>
          </p:cNvCxnSpPr>
          <p:nvPr/>
        </p:nvCxnSpPr>
        <p:spPr>
          <a:xfrm>
            <a:off x="4431207" y="5279097"/>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endCxn id="16" idx="3"/>
          </p:cNvCxnSpPr>
          <p:nvPr/>
        </p:nvCxnSpPr>
        <p:spPr>
          <a:xfrm flipV="1">
            <a:off x="4431207" y="5782623"/>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16" idx="2"/>
          </p:cNvCxnSpPr>
          <p:nvPr/>
        </p:nvCxnSpPr>
        <p:spPr>
          <a:xfrm>
            <a:off x="3457825" y="5279097"/>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flipV="1">
            <a:off x="3457825" y="5710751"/>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a:off x="2099724" y="5863151"/>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nvGraphicFramePr>
        <p:xfrm>
          <a:off x="2043113" y="5589588"/>
          <a:ext cx="114300" cy="177800"/>
        </p:xfrm>
        <a:graphic>
          <a:graphicData uri="http://schemas.openxmlformats.org/presentationml/2006/ole">
            <p:oleObj spid="_x0000_s726019" name="Equation" r:id="rId4" imgW="114300" imgH="177800" progId="Equation.3">
              <p:embed/>
            </p:oleObj>
          </a:graphicData>
        </a:graphic>
      </p:graphicFrame>
      <p:graphicFrame>
        <p:nvGraphicFramePr>
          <p:cNvPr id="724996" name="Object 4"/>
          <p:cNvGraphicFramePr>
            <a:graphicFrameLocks noChangeAspect="1"/>
          </p:cNvGraphicFramePr>
          <p:nvPr/>
        </p:nvGraphicFramePr>
        <p:xfrm>
          <a:off x="5480050" y="5634038"/>
          <a:ext cx="101600" cy="88900"/>
        </p:xfrm>
        <a:graphic>
          <a:graphicData uri="http://schemas.openxmlformats.org/presentationml/2006/ole">
            <p:oleObj spid="_x0000_s726020" name="Equation" r:id="rId5" imgW="101600" imgH="88900" progId="Equation.3">
              <p:embed/>
            </p:oleObj>
          </a:graphicData>
        </a:graphic>
      </p:graphicFrame>
      <p:sp>
        <p:nvSpPr>
          <p:cNvPr id="27" name="TextBox 26"/>
          <p:cNvSpPr txBox="1"/>
          <p:nvPr/>
        </p:nvSpPr>
        <p:spPr>
          <a:xfrm>
            <a:off x="4692651" y="5121490"/>
            <a:ext cx="259537" cy="261610"/>
          </a:xfrm>
          <a:prstGeom prst="rect">
            <a:avLst/>
          </a:prstGeom>
          <a:noFill/>
        </p:spPr>
        <p:txBody>
          <a:bodyPr wrap="none" rtlCol="0">
            <a:spAutoFit/>
          </a:bodyPr>
          <a:lstStyle/>
          <a:p>
            <a:r>
              <a:rPr lang="en-US" sz="1100" dirty="0" err="1" smtClean="0"/>
              <a:t>p</a:t>
            </a:r>
            <a:endParaRPr lang="en-US" sz="1100" dirty="0"/>
          </a:p>
        </p:txBody>
      </p:sp>
      <p:sp>
        <p:nvSpPr>
          <p:cNvPr id="29" name="TextBox 28"/>
          <p:cNvSpPr txBox="1"/>
          <p:nvPr/>
        </p:nvSpPr>
        <p:spPr>
          <a:xfrm>
            <a:off x="4529871" y="5301703"/>
            <a:ext cx="259537" cy="261610"/>
          </a:xfrm>
          <a:prstGeom prst="rect">
            <a:avLst/>
          </a:prstGeom>
          <a:noFill/>
        </p:spPr>
        <p:txBody>
          <a:bodyPr wrap="none" rtlCol="0">
            <a:spAutoFit/>
          </a:bodyPr>
          <a:lstStyle/>
          <a:p>
            <a:r>
              <a:rPr lang="en-US" sz="1100" dirty="0" err="1" smtClean="0"/>
              <a:t>p</a:t>
            </a:r>
            <a:endParaRPr lang="en-US" sz="1100" dirty="0"/>
          </a:p>
        </p:txBody>
      </p:sp>
      <p:sp>
        <p:nvSpPr>
          <p:cNvPr id="30" name="TextBox 29"/>
          <p:cNvSpPr txBox="1"/>
          <p:nvPr/>
        </p:nvSpPr>
        <p:spPr>
          <a:xfrm>
            <a:off x="4539141" y="5570562"/>
            <a:ext cx="259537" cy="261610"/>
          </a:xfrm>
          <a:prstGeom prst="rect">
            <a:avLst/>
          </a:prstGeom>
          <a:noFill/>
        </p:spPr>
        <p:txBody>
          <a:bodyPr wrap="none" rtlCol="0">
            <a:spAutoFit/>
          </a:bodyPr>
          <a:lstStyle/>
          <a:p>
            <a:r>
              <a:rPr lang="en-US" sz="1100" dirty="0" err="1" smtClean="0"/>
              <a:t>p</a:t>
            </a:r>
            <a:endParaRPr lang="en-US" sz="1100" dirty="0"/>
          </a:p>
        </p:txBody>
      </p:sp>
      <p:sp>
        <p:nvSpPr>
          <p:cNvPr id="31" name="TextBox 30"/>
          <p:cNvSpPr txBox="1"/>
          <p:nvPr/>
        </p:nvSpPr>
        <p:spPr>
          <a:xfrm>
            <a:off x="4557681" y="5793066"/>
            <a:ext cx="259537" cy="261610"/>
          </a:xfrm>
          <a:prstGeom prst="rect">
            <a:avLst/>
          </a:prstGeom>
          <a:noFill/>
        </p:spPr>
        <p:txBody>
          <a:bodyPr wrap="none" rtlCol="0">
            <a:spAutoFit/>
          </a:bodyPr>
          <a:lstStyle/>
          <a:p>
            <a:r>
              <a:rPr lang="en-US" sz="1100" dirty="0" err="1" smtClean="0"/>
              <a:t>p</a:t>
            </a: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Sequenciamento</a:t>
            </a:r>
            <a:r>
              <a:rPr lang="pt-BR" dirty="0" smtClean="0"/>
              <a:t> e alinhamento</a:t>
            </a:r>
            <a:endParaRPr lang="pt-BR" dirty="0"/>
          </a:p>
        </p:txBody>
      </p:sp>
      <p:sp>
        <p:nvSpPr>
          <p:cNvPr id="3" name="Content Placeholder 2"/>
          <p:cNvSpPr>
            <a:spLocks noGrp="1"/>
          </p:cNvSpPr>
          <p:nvPr>
            <p:ph idx="1"/>
          </p:nvPr>
        </p:nvSpPr>
        <p:spPr>
          <a:xfrm>
            <a:off x="3531706" y="2286000"/>
            <a:ext cx="4951894" cy="4241981"/>
          </a:xfrm>
        </p:spPr>
        <p:txBody>
          <a:bodyPr>
            <a:normAutofit fontScale="85000" lnSpcReduction="20000"/>
          </a:bodyPr>
          <a:lstStyle/>
          <a:p>
            <a:r>
              <a:rPr lang="pt-BR" dirty="0" err="1" smtClean="0"/>
              <a:t>Sequenciamento</a:t>
            </a:r>
            <a:r>
              <a:rPr lang="pt-BR" dirty="0" smtClean="0"/>
              <a:t> é o processo de determinar  a sequência de aminoácidos de um trecho de DNA/RNA</a:t>
            </a:r>
          </a:p>
          <a:p>
            <a:r>
              <a:rPr lang="pt-BR" dirty="0" err="1" smtClean="0"/>
              <a:t>Sequenciadores</a:t>
            </a:r>
            <a:r>
              <a:rPr lang="pt-BR" dirty="0" smtClean="0"/>
              <a:t> são capazes de determinar apenas trechos entre 25 e 1000 nucleotídeos</a:t>
            </a:r>
          </a:p>
          <a:p>
            <a:pPr lvl="2"/>
            <a:r>
              <a:rPr lang="pt-BR" dirty="0" smtClean="0"/>
              <a:t>Para </a:t>
            </a:r>
            <a:r>
              <a:rPr lang="pt-BR" dirty="0" err="1" smtClean="0"/>
              <a:t>sequenciar</a:t>
            </a:r>
            <a:r>
              <a:rPr lang="pt-BR" dirty="0" smtClean="0"/>
              <a:t> genoma ou </a:t>
            </a:r>
            <a:r>
              <a:rPr lang="pt-BR" dirty="0" err="1" smtClean="0"/>
              <a:t>mRNA</a:t>
            </a:r>
            <a:r>
              <a:rPr lang="pt-BR" dirty="0" smtClean="0"/>
              <a:t> em geral é necessário </a:t>
            </a:r>
            <a:r>
              <a:rPr lang="pt-BR" dirty="0" err="1" smtClean="0"/>
              <a:t>sequenciar</a:t>
            </a:r>
            <a:r>
              <a:rPr lang="pt-BR" dirty="0" smtClean="0"/>
              <a:t> vários pedaços e, após isso, unir os pedaços</a:t>
            </a:r>
          </a:p>
          <a:p>
            <a:pPr lvl="2"/>
            <a:r>
              <a:rPr lang="pt-BR" dirty="0" smtClean="0"/>
              <a:t>Para que isso seja possível cada DNA/RNA a ser </a:t>
            </a:r>
            <a:r>
              <a:rPr lang="pt-BR" dirty="0" err="1" smtClean="0"/>
              <a:t>sequenciado</a:t>
            </a:r>
            <a:r>
              <a:rPr lang="pt-BR" dirty="0" smtClean="0"/>
              <a:t> precisa ser dividido de várias maneiras</a:t>
            </a:r>
          </a:p>
          <a:p>
            <a:pPr lvl="2"/>
            <a:r>
              <a:rPr lang="pt-BR" dirty="0" smtClean="0"/>
              <a:t>Após isso tenta-se associar pedaços distintos pelas suas superposições nas pontas: </a:t>
            </a:r>
            <a:r>
              <a:rPr lang="pt-BR" dirty="0" smtClean="0">
                <a:solidFill>
                  <a:srgbClr val="FF0000"/>
                </a:solidFill>
              </a:rPr>
              <a:t>MONTAGEM</a:t>
            </a:r>
          </a:p>
          <a:p>
            <a:pPr lvl="2"/>
            <a:r>
              <a:rPr lang="pt-BR" dirty="0" smtClean="0">
                <a:solidFill>
                  <a:schemeClr val="tx1"/>
                </a:solidFill>
              </a:rPr>
              <a:t>Para montagem é necessário realizarmos um alinhamento dos trechos </a:t>
            </a:r>
            <a:r>
              <a:rPr lang="pt-BR" dirty="0" err="1" smtClean="0">
                <a:solidFill>
                  <a:schemeClr val="tx1"/>
                </a:solidFill>
              </a:rPr>
              <a:t>sequenciados</a:t>
            </a:r>
            <a:endParaRPr lang="pt-BR" dirty="0" smtClean="0">
              <a:solidFill>
                <a:schemeClr val="tx1"/>
              </a:solidFill>
            </a:endParaRPr>
          </a:p>
          <a:p>
            <a:pPr lvl="2"/>
            <a:r>
              <a:rPr lang="pt-BR" dirty="0" smtClean="0">
                <a:solidFill>
                  <a:schemeClr val="tx1"/>
                </a:solidFill>
              </a:rPr>
              <a:t>Alinhamento de natureza distinta do anterior</a:t>
            </a:r>
            <a:endParaRPr lang="pt-BR" dirty="0">
              <a:solidFill>
                <a:schemeClr val="tx1"/>
              </a:solidFill>
            </a:endParaRPr>
          </a:p>
        </p:txBody>
      </p:sp>
      <p:pic>
        <p:nvPicPr>
          <p:cNvPr id="143363" name="Picture 3"/>
          <p:cNvPicPr>
            <a:picLocks noChangeAspect="1" noChangeArrowheads="1"/>
          </p:cNvPicPr>
          <p:nvPr/>
        </p:nvPicPr>
        <p:blipFill>
          <a:blip r:embed="rId2"/>
          <a:srcRect/>
          <a:stretch>
            <a:fillRect/>
          </a:stretch>
        </p:blipFill>
        <p:spPr bwMode="auto">
          <a:xfrm>
            <a:off x="368300" y="2429754"/>
            <a:ext cx="3353877" cy="2783718"/>
          </a:xfrm>
          <a:prstGeom prst="rect">
            <a:avLst/>
          </a:prstGeom>
          <a:noFill/>
          <a:ln w="9525">
            <a:noFill/>
            <a:miter lim="800000"/>
            <a:headEnd/>
            <a:tailEnd/>
          </a:ln>
          <a:effectLst/>
        </p:spPr>
      </p:pic>
      <p:sp>
        <p:nvSpPr>
          <p:cNvPr id="6" name="TextBox 5"/>
          <p:cNvSpPr txBox="1"/>
          <p:nvPr/>
        </p:nvSpPr>
        <p:spPr>
          <a:xfrm>
            <a:off x="368300" y="5384358"/>
            <a:ext cx="2551976" cy="246221"/>
          </a:xfrm>
          <a:prstGeom prst="rect">
            <a:avLst/>
          </a:prstGeom>
          <a:noFill/>
        </p:spPr>
        <p:txBody>
          <a:bodyPr wrap="none" rtlCol="0">
            <a:spAutoFit/>
          </a:bodyPr>
          <a:lstStyle/>
          <a:p>
            <a:r>
              <a:rPr lang="en-US" sz="1000" dirty="0" err="1" smtClean="0"/>
              <a:t>Fonte:http://rosalind.info/problems/long</a:t>
            </a:r>
            <a:r>
              <a:rPr lang="en-US" sz="1000" dirty="0" smtClean="0"/>
              <a:t>/</a:t>
            </a:r>
            <a:endParaRPr lang="en-US" sz="1000" dirty="0"/>
          </a:p>
        </p:txBody>
      </p:sp>
      <p:sp>
        <p:nvSpPr>
          <p:cNvPr id="7" name="Date Placeholder 6"/>
          <p:cNvSpPr>
            <a:spLocks noGrp="1"/>
          </p:cNvSpPr>
          <p:nvPr>
            <p:ph type="dt" sz="half" idx="10"/>
          </p:nvPr>
        </p:nvSpPr>
        <p:spPr/>
        <p:txBody>
          <a:bodyPr/>
          <a:lstStyle/>
          <a:p>
            <a:fld id="{8248990A-A305-9F43-8FAA-32E64F8A6D1C}"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15</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 </a:t>
            </a:r>
            <a:r>
              <a:rPr lang="en-US" sz="4800" dirty="0" err="1" smtClean="0"/>
              <a:t>voltando</a:t>
            </a:r>
            <a:r>
              <a:rPr lang="en-US" sz="4800" dirty="0" smtClean="0"/>
              <a:t> </a:t>
            </a:r>
            <a:r>
              <a:rPr lang="en-US" sz="4800" dirty="0" err="1" smtClean="0"/>
              <a:t>ao</a:t>
            </a:r>
            <a:r>
              <a:rPr lang="en-US" sz="4800" dirty="0" smtClean="0"/>
              <a:t> </a:t>
            </a:r>
            <a:r>
              <a:rPr lang="en-US" sz="4800" dirty="0" err="1" smtClean="0"/>
              <a:t>nosso</a:t>
            </a:r>
            <a:r>
              <a:rPr lang="en-US" sz="4800" dirty="0" smtClean="0"/>
              <a:t> </a:t>
            </a:r>
            <a:r>
              <a:rPr lang="en-US" sz="4800" dirty="0" err="1" smtClean="0"/>
              <a:t>exemplo</a:t>
            </a:r>
            <a:endParaRPr lang="en-US" sz="4800" dirty="0"/>
          </a:p>
        </p:txBody>
      </p:sp>
      <p:sp>
        <p:nvSpPr>
          <p:cNvPr id="3" name="Content Placeholder 2"/>
          <p:cNvSpPr>
            <a:spLocks noGrp="1"/>
          </p:cNvSpPr>
          <p:nvPr>
            <p:ph idx="1"/>
          </p:nvPr>
        </p:nvSpPr>
        <p:spPr>
          <a:xfrm>
            <a:off x="1214410" y="2012436"/>
            <a:ext cx="7269190" cy="3549984"/>
          </a:xfrm>
        </p:spPr>
        <p:txBody>
          <a:bodyPr>
            <a:normAutofit fontScale="92500" lnSpcReduction="20000"/>
          </a:bodyPr>
          <a:lstStyle/>
          <a:p>
            <a:r>
              <a:rPr lang="x-none" sz="1800" dirty="0" smtClean="0"/>
              <a:t>Podemos utilizar agora nosso modelo para caracterizar ilhas CpG.</a:t>
            </a:r>
          </a:p>
          <a:p>
            <a:r>
              <a:rPr lang="x-none" sz="1800" dirty="0" smtClean="0"/>
              <a:t>Para isso precisamos de um </a:t>
            </a:r>
            <a:r>
              <a:rPr lang="x-none" sz="1800" i="1" dirty="0" smtClean="0"/>
              <a:t>conjunto de treinamento</a:t>
            </a:r>
            <a:r>
              <a:rPr lang="x-none" sz="1800" dirty="0" smtClean="0"/>
              <a:t>, ou seja, sequências de ilhas CpG préviamente caracterizadas.</a:t>
            </a:r>
          </a:p>
          <a:p>
            <a:r>
              <a:rPr lang="x-none" sz="1800" dirty="0" smtClean="0"/>
              <a:t>Utilizamos estas cadeias para percorrer o modelo (só há um maneira, uma vez que a cada estado corresponde apenas um nucleotídeo). </a:t>
            </a:r>
          </a:p>
          <a:p>
            <a:r>
              <a:rPr lang="x-none" sz="1800" dirty="0" smtClean="0"/>
              <a:t>Ao final das sequências fazemos a transição para o estado final. </a:t>
            </a:r>
          </a:p>
          <a:p>
            <a:r>
              <a:rPr lang="x-none" sz="1800" dirty="0" smtClean="0"/>
              <a:t>Registramos neste processo quantas vezes percorremos cada aresta, ou seja fizemos a transição entre os símbolos correspondentes.</a:t>
            </a:r>
          </a:p>
          <a:p>
            <a:r>
              <a:rPr lang="x-none" sz="1800" dirty="0" smtClean="0"/>
              <a:t>Utilizamos então as frequências de cada transição para cálculo das probabilidades de transição entre estados (estimativa por máxima verossimilhança)</a:t>
            </a:r>
          </a:p>
          <a:p>
            <a:endParaRPr lang="x-none" sz="1800" dirty="0" smtClean="0"/>
          </a:p>
          <a:p>
            <a:pPr>
              <a:buNone/>
            </a:pPr>
            <a:endParaRPr lang="pt-BR" sz="1600" baseline="30000" dirty="0" smtClean="0">
              <a:solidFill>
                <a:srgbClr val="FF0000"/>
              </a:solidFill>
            </a:endParaRPr>
          </a:p>
          <a:p>
            <a:endParaRPr lang="x-none" sz="1800" dirty="0" smtClean="0"/>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150</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graphicFrame>
        <p:nvGraphicFramePr>
          <p:cNvPr id="51" name="Object 50"/>
          <p:cNvGraphicFramePr>
            <a:graphicFrameLocks noChangeAspect="1"/>
          </p:cNvGraphicFramePr>
          <p:nvPr/>
        </p:nvGraphicFramePr>
        <p:xfrm>
          <a:off x="2759381" y="5630104"/>
          <a:ext cx="1439696" cy="692512"/>
        </p:xfrm>
        <a:graphic>
          <a:graphicData uri="http://schemas.openxmlformats.org/presentationml/2006/ole">
            <p:oleObj spid="_x0000_s727046" name="Equation" r:id="rId3" imgW="1003300" imgH="482600" progId="Equation.3">
              <p:embed/>
            </p:oleObj>
          </a:graphicData>
        </a:graphic>
      </p:graphicFrame>
      <p:sp>
        <p:nvSpPr>
          <p:cNvPr id="52" name="TextBox 51"/>
          <p:cNvSpPr txBox="1"/>
          <p:nvPr/>
        </p:nvSpPr>
        <p:spPr>
          <a:xfrm>
            <a:off x="4783479" y="5491604"/>
            <a:ext cx="3698448" cy="276999"/>
          </a:xfrm>
          <a:prstGeom prst="rect">
            <a:avLst/>
          </a:prstGeom>
          <a:noFill/>
        </p:spPr>
        <p:txBody>
          <a:bodyPr wrap="none" rtlCol="0">
            <a:spAutoFit/>
          </a:bodyPr>
          <a:lstStyle/>
          <a:p>
            <a:r>
              <a:rPr lang="en-US" sz="1200" dirty="0" err="1" smtClean="0"/>
              <a:t>Número</a:t>
            </a:r>
            <a:r>
              <a:rPr lang="en-US" sz="1200" dirty="0" smtClean="0"/>
              <a:t> de </a:t>
            </a:r>
            <a:r>
              <a:rPr lang="en-US" sz="1200" dirty="0" err="1" smtClean="0"/>
              <a:t>vezes</a:t>
            </a:r>
            <a:r>
              <a:rPr lang="en-US" sz="1200" dirty="0" smtClean="0"/>
              <a:t> </a:t>
            </a:r>
            <a:r>
              <a:rPr lang="en-US" sz="1200" dirty="0" err="1" smtClean="0"/>
              <a:t>que</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t</a:t>
            </a:r>
            <a:r>
              <a:rPr lang="en-US" sz="1200" i="1" dirty="0" smtClean="0"/>
              <a:t> </a:t>
            </a:r>
            <a:r>
              <a:rPr lang="en-US" sz="1200" dirty="0" err="1" smtClean="0"/>
              <a:t>sucedeu</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endParaRPr lang="en-US" sz="1200" dirty="0"/>
          </a:p>
        </p:txBody>
      </p:sp>
      <p:sp>
        <p:nvSpPr>
          <p:cNvPr id="53" name="Rectangle 52"/>
          <p:cNvSpPr/>
          <p:nvPr/>
        </p:nvSpPr>
        <p:spPr>
          <a:xfrm>
            <a:off x="4783479" y="5846544"/>
            <a:ext cx="3851073" cy="646331"/>
          </a:xfrm>
          <a:prstGeom prst="rect">
            <a:avLst/>
          </a:prstGeom>
        </p:spPr>
        <p:txBody>
          <a:bodyPr wrap="square">
            <a:spAutoFit/>
          </a:bodyPr>
          <a:lstStyle/>
          <a:p>
            <a:r>
              <a:rPr lang="en-US" sz="1200" dirty="0" err="1" smtClean="0"/>
              <a:t>Número</a:t>
            </a:r>
            <a:r>
              <a:rPr lang="en-US" sz="1200" dirty="0" smtClean="0"/>
              <a:t> de </a:t>
            </a:r>
            <a:r>
              <a:rPr lang="en-US" sz="1200" dirty="0" err="1" smtClean="0"/>
              <a:t>vezes</a:t>
            </a:r>
            <a:r>
              <a:rPr lang="en-US" sz="1200" dirty="0" smtClean="0"/>
              <a:t> </a:t>
            </a:r>
            <a:r>
              <a:rPr lang="en-US" sz="1200" dirty="0" err="1" smtClean="0"/>
              <a:t>que</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t</a:t>
            </a:r>
            <a:r>
              <a:rPr lang="en-US" sz="1200" i="1" dirty="0" smtClean="0"/>
              <a:t>’ </a:t>
            </a:r>
            <a:r>
              <a:rPr lang="en-US" sz="1200" dirty="0" err="1" smtClean="0"/>
              <a:t>sucedeu</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r>
              <a:rPr lang="en-US" sz="1200" dirty="0" smtClean="0"/>
              <a:t> </a:t>
            </a:r>
            <a:r>
              <a:rPr lang="en-US" sz="1200" dirty="0" err="1" smtClean="0"/>
              <a:t>para</a:t>
            </a:r>
            <a:r>
              <a:rPr lang="en-US" sz="1200" dirty="0" smtClean="0"/>
              <a:t> </a:t>
            </a:r>
            <a:r>
              <a:rPr lang="en-US" sz="1200" dirty="0" err="1" smtClean="0"/>
              <a:t>todos</a:t>
            </a:r>
            <a:r>
              <a:rPr lang="en-US" sz="1200" dirty="0" smtClean="0"/>
              <a:t> </a:t>
            </a:r>
            <a:r>
              <a:rPr lang="en-US" sz="1200" dirty="0" err="1" smtClean="0"/>
              <a:t>os</a:t>
            </a:r>
            <a:r>
              <a:rPr lang="en-US" sz="1200" dirty="0" smtClean="0"/>
              <a:t> </a:t>
            </a:r>
            <a:r>
              <a:rPr lang="en-US" sz="1200" dirty="0" err="1" smtClean="0"/>
              <a:t>símbolos</a:t>
            </a:r>
            <a:r>
              <a:rPr lang="en-US" sz="1200" dirty="0" smtClean="0"/>
              <a:t> </a:t>
            </a:r>
            <a:r>
              <a:rPr lang="en-US" sz="1200" i="1" dirty="0" err="1" smtClean="0"/>
              <a:t>t</a:t>
            </a:r>
            <a:r>
              <a:rPr lang="en-US" sz="1200" i="1" dirty="0" smtClean="0"/>
              <a:t>’</a:t>
            </a:r>
            <a:r>
              <a:rPr lang="en-US" sz="1200" dirty="0" smtClean="0"/>
              <a:t> . </a:t>
            </a:r>
            <a:r>
              <a:rPr lang="en-US" sz="1200" dirty="0" err="1" smtClean="0"/>
              <a:t>Ou</a:t>
            </a:r>
            <a:r>
              <a:rPr lang="en-US" sz="1200" dirty="0" smtClean="0"/>
              <a:t> </a:t>
            </a:r>
            <a:r>
              <a:rPr lang="en-US" sz="1200" dirty="0" err="1" smtClean="0"/>
              <a:t>seja</a:t>
            </a:r>
            <a:r>
              <a:rPr lang="en-US" sz="1200" dirty="0" smtClean="0"/>
              <a:t>, </a:t>
            </a:r>
            <a:r>
              <a:rPr lang="en-US" sz="1200" dirty="0" err="1" smtClean="0"/>
              <a:t>número</a:t>
            </a:r>
            <a:r>
              <a:rPr lang="en-US" sz="1200" dirty="0" smtClean="0"/>
              <a:t> de </a:t>
            </a:r>
            <a:r>
              <a:rPr lang="en-US" sz="1200" dirty="0" err="1" smtClean="0"/>
              <a:t>vezes</a:t>
            </a:r>
            <a:r>
              <a:rPr lang="en-US" sz="1200" dirty="0" smtClean="0"/>
              <a:t> </a:t>
            </a:r>
            <a:r>
              <a:rPr lang="en-US" sz="1200" dirty="0" err="1" smtClean="0"/>
              <a:t>que</a:t>
            </a:r>
            <a:r>
              <a:rPr lang="en-US" sz="1200" dirty="0" smtClean="0"/>
              <a:t> </a:t>
            </a:r>
            <a:r>
              <a:rPr lang="en-US" sz="1200" dirty="0" err="1" smtClean="0"/>
              <a:t>encontramos</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r>
              <a:rPr lang="en-US" sz="1200" i="1" dirty="0" smtClean="0"/>
              <a:t>. </a:t>
            </a:r>
            <a:endParaRPr lang="en-US" sz="1200" dirty="0"/>
          </a:p>
        </p:txBody>
      </p:sp>
      <p:cxnSp>
        <p:nvCxnSpPr>
          <p:cNvPr id="55" name="Straight Arrow Connector 54"/>
          <p:cNvCxnSpPr>
            <a:stCxn id="52" idx="1"/>
          </p:cNvCxnSpPr>
          <p:nvPr/>
        </p:nvCxnSpPr>
        <p:spPr>
          <a:xfrm rot="10800000" flipV="1">
            <a:off x="4056629" y="5630103"/>
            <a:ext cx="726851" cy="1384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a:off x="4056628" y="6149788"/>
            <a:ext cx="72685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18247" y="5760654"/>
            <a:ext cx="2041801" cy="461665"/>
          </a:xfrm>
          <a:prstGeom prst="rect">
            <a:avLst/>
          </a:prstGeom>
          <a:noFill/>
        </p:spPr>
        <p:txBody>
          <a:bodyPr wrap="square" rtlCol="0">
            <a:spAutoFit/>
          </a:bodyPr>
          <a:lstStyle/>
          <a:p>
            <a:r>
              <a:rPr lang="en-US" sz="1200" dirty="0" err="1" smtClean="0"/>
              <a:t>Probabilidade</a:t>
            </a:r>
            <a:r>
              <a:rPr lang="en-US" sz="1200" dirty="0" smtClean="0"/>
              <a:t> do </a:t>
            </a:r>
            <a:r>
              <a:rPr lang="en-US" sz="1200" dirty="0" err="1" smtClean="0"/>
              <a:t>símbolo</a:t>
            </a:r>
            <a:r>
              <a:rPr lang="en-US" sz="1200" i="1" dirty="0" smtClean="0"/>
              <a:t> </a:t>
            </a:r>
            <a:r>
              <a:rPr lang="en-US" sz="1200" i="1" dirty="0" err="1" smtClean="0"/>
              <a:t>t</a:t>
            </a:r>
            <a:r>
              <a:rPr lang="en-US" sz="1200" dirty="0" smtClean="0"/>
              <a:t> </a:t>
            </a:r>
            <a:r>
              <a:rPr lang="en-US" sz="1200" dirty="0" err="1" smtClean="0"/>
              <a:t>seguir</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endParaRPr lang="en-US" sz="1200" dirty="0"/>
          </a:p>
        </p:txBody>
      </p:sp>
      <p:sp>
        <p:nvSpPr>
          <p:cNvPr id="61" name="Rectangle 60"/>
          <p:cNvSpPr/>
          <p:nvPr/>
        </p:nvSpPr>
        <p:spPr>
          <a:xfrm>
            <a:off x="336506" y="5846544"/>
            <a:ext cx="1852936" cy="375775"/>
          </a:xfrm>
          <a:prstGeom prst="rect">
            <a:avLst/>
          </a:prstGeom>
          <a:solidFill>
            <a:schemeClr val="accent1">
              <a:lumMod val="40000"/>
              <a:lumOff val="60000"/>
              <a:alpha val="2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783479" y="5470770"/>
            <a:ext cx="3698447" cy="297834"/>
          </a:xfrm>
          <a:prstGeom prst="rect">
            <a:avLst/>
          </a:prstGeom>
          <a:solidFill>
            <a:schemeClr val="accent1">
              <a:lumMod val="40000"/>
              <a:lumOff val="60000"/>
              <a:alpha val="2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4785154" y="5853543"/>
            <a:ext cx="3698447" cy="661370"/>
          </a:xfrm>
          <a:prstGeom prst="rect">
            <a:avLst/>
          </a:prstGeom>
          <a:solidFill>
            <a:schemeClr val="accent1">
              <a:lumMod val="40000"/>
              <a:lumOff val="60000"/>
              <a:alpha val="2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flipV="1">
            <a:off x="2189442" y="5970689"/>
            <a:ext cx="569939" cy="28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 </a:t>
            </a:r>
            <a:r>
              <a:rPr lang="en-US" sz="4800" dirty="0" err="1" smtClean="0"/>
              <a:t>voltando</a:t>
            </a:r>
            <a:r>
              <a:rPr lang="en-US" sz="4800" dirty="0" smtClean="0"/>
              <a:t> </a:t>
            </a:r>
            <a:r>
              <a:rPr lang="en-US" sz="4800" dirty="0" err="1" smtClean="0"/>
              <a:t>ao</a:t>
            </a:r>
            <a:r>
              <a:rPr lang="en-US" sz="4800" dirty="0" smtClean="0"/>
              <a:t> </a:t>
            </a:r>
            <a:r>
              <a:rPr lang="en-US" sz="4800" dirty="0" err="1" smtClean="0"/>
              <a:t>nosso</a:t>
            </a:r>
            <a:r>
              <a:rPr lang="en-US" sz="4800" dirty="0" smtClean="0"/>
              <a:t> </a:t>
            </a:r>
            <a:r>
              <a:rPr lang="en-US" sz="4800" dirty="0" err="1" smtClean="0"/>
              <a:t>exemplo</a:t>
            </a:r>
            <a:endParaRPr lang="en-US" sz="4800" dirty="0"/>
          </a:p>
        </p:txBody>
      </p:sp>
      <p:sp>
        <p:nvSpPr>
          <p:cNvPr id="3" name="Content Placeholder 2"/>
          <p:cNvSpPr>
            <a:spLocks noGrp="1"/>
          </p:cNvSpPr>
          <p:nvPr>
            <p:ph idx="1"/>
          </p:nvPr>
        </p:nvSpPr>
        <p:spPr>
          <a:xfrm>
            <a:off x="1214410" y="2012436"/>
            <a:ext cx="7269190" cy="3549984"/>
          </a:xfrm>
        </p:spPr>
        <p:txBody>
          <a:bodyPr>
            <a:normAutofit/>
          </a:bodyPr>
          <a:lstStyle/>
          <a:p>
            <a:r>
              <a:rPr lang="x-none" sz="1800" dirty="0" smtClean="0"/>
              <a:t>Lembremos porém que valores de probabilidade serão em geral sempre diferentes de zero.</a:t>
            </a:r>
          </a:p>
          <a:p>
            <a:r>
              <a:rPr lang="x-none" sz="1800" dirty="0" smtClean="0"/>
              <a:t>Precisamos de algum critério para decidir quando uma probabilidade é suficiente.</a:t>
            </a:r>
          </a:p>
          <a:p>
            <a:r>
              <a:rPr lang="x-none" sz="1800" dirty="0" smtClean="0"/>
              <a:t>Como anteriormente, vamos usar classificação bayesiana (comparamos modelos probabilísticos)</a:t>
            </a:r>
          </a:p>
          <a:p>
            <a:r>
              <a:rPr lang="x-none" sz="1800" dirty="0" smtClean="0"/>
              <a:t>Suporemos novamente modelos equiprováveis.</a:t>
            </a:r>
          </a:p>
          <a:p>
            <a:r>
              <a:rPr lang="x-none" sz="1800" dirty="0" smtClean="0"/>
              <a:t>Usaremos a mesma arquitetura, mas com um conjunto diferente de treinamento</a:t>
            </a:r>
            <a:endParaRPr lang="x-none" sz="1600" dirty="0" smtClean="0"/>
          </a:p>
          <a:p>
            <a:endParaRPr lang="x-none" sz="1800" dirty="0" smtClean="0"/>
          </a:p>
          <a:p>
            <a:pPr>
              <a:buNone/>
            </a:pPr>
            <a:endParaRPr lang="pt-BR" sz="1600" baseline="30000" dirty="0" smtClean="0">
              <a:solidFill>
                <a:srgbClr val="FF0000"/>
              </a:solidFill>
            </a:endParaRPr>
          </a:p>
          <a:p>
            <a:endParaRPr lang="x-none" sz="1800" dirty="0" smtClean="0"/>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151</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graphicFrame>
        <p:nvGraphicFramePr>
          <p:cNvPr id="51" name="Object 50"/>
          <p:cNvGraphicFramePr>
            <a:graphicFrameLocks noChangeAspect="1"/>
          </p:cNvGraphicFramePr>
          <p:nvPr/>
        </p:nvGraphicFramePr>
        <p:xfrm>
          <a:off x="2605088" y="5630863"/>
          <a:ext cx="1749425" cy="692150"/>
        </p:xfrm>
        <a:graphic>
          <a:graphicData uri="http://schemas.openxmlformats.org/presentationml/2006/ole">
            <p:oleObj spid="_x0000_s729090" name="Equation" r:id="rId3" imgW="1219200" imgH="482600" progId="Equation.3">
              <p:embed/>
            </p:oleObj>
          </a:graphicData>
        </a:graphic>
      </p:graphicFrame>
      <p:sp>
        <p:nvSpPr>
          <p:cNvPr id="52" name="TextBox 51"/>
          <p:cNvSpPr txBox="1"/>
          <p:nvPr/>
        </p:nvSpPr>
        <p:spPr>
          <a:xfrm>
            <a:off x="4783479" y="5491604"/>
            <a:ext cx="3698448" cy="276999"/>
          </a:xfrm>
          <a:prstGeom prst="rect">
            <a:avLst/>
          </a:prstGeom>
          <a:noFill/>
        </p:spPr>
        <p:txBody>
          <a:bodyPr wrap="none" rtlCol="0">
            <a:spAutoFit/>
          </a:bodyPr>
          <a:lstStyle/>
          <a:p>
            <a:r>
              <a:rPr lang="en-US" sz="1200" dirty="0" err="1" smtClean="0"/>
              <a:t>Número</a:t>
            </a:r>
            <a:r>
              <a:rPr lang="en-US" sz="1200" dirty="0" smtClean="0"/>
              <a:t> de </a:t>
            </a:r>
            <a:r>
              <a:rPr lang="en-US" sz="1200" dirty="0" err="1" smtClean="0"/>
              <a:t>vezes</a:t>
            </a:r>
            <a:r>
              <a:rPr lang="en-US" sz="1200" dirty="0" smtClean="0"/>
              <a:t> </a:t>
            </a:r>
            <a:r>
              <a:rPr lang="en-US" sz="1200" dirty="0" err="1" smtClean="0"/>
              <a:t>que</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t</a:t>
            </a:r>
            <a:r>
              <a:rPr lang="en-US" sz="1200" i="1" dirty="0" smtClean="0"/>
              <a:t> </a:t>
            </a:r>
            <a:r>
              <a:rPr lang="en-US" sz="1200" dirty="0" err="1" smtClean="0"/>
              <a:t>sucedeu</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endParaRPr lang="en-US" sz="1200" dirty="0"/>
          </a:p>
        </p:txBody>
      </p:sp>
      <p:sp>
        <p:nvSpPr>
          <p:cNvPr id="53" name="Rectangle 52"/>
          <p:cNvSpPr/>
          <p:nvPr/>
        </p:nvSpPr>
        <p:spPr>
          <a:xfrm>
            <a:off x="4783479" y="5846544"/>
            <a:ext cx="3851073" cy="646331"/>
          </a:xfrm>
          <a:prstGeom prst="rect">
            <a:avLst/>
          </a:prstGeom>
        </p:spPr>
        <p:txBody>
          <a:bodyPr wrap="square">
            <a:spAutoFit/>
          </a:bodyPr>
          <a:lstStyle/>
          <a:p>
            <a:r>
              <a:rPr lang="en-US" sz="1200" dirty="0" err="1" smtClean="0"/>
              <a:t>Número</a:t>
            </a:r>
            <a:r>
              <a:rPr lang="en-US" sz="1200" dirty="0" smtClean="0"/>
              <a:t> de </a:t>
            </a:r>
            <a:r>
              <a:rPr lang="en-US" sz="1200" dirty="0" err="1" smtClean="0"/>
              <a:t>vezes</a:t>
            </a:r>
            <a:r>
              <a:rPr lang="en-US" sz="1200" dirty="0" smtClean="0"/>
              <a:t> </a:t>
            </a:r>
            <a:r>
              <a:rPr lang="en-US" sz="1200" dirty="0" err="1" smtClean="0"/>
              <a:t>que</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t</a:t>
            </a:r>
            <a:r>
              <a:rPr lang="en-US" sz="1200" i="1" dirty="0" smtClean="0"/>
              <a:t>’ </a:t>
            </a:r>
            <a:r>
              <a:rPr lang="en-US" sz="1200" dirty="0" err="1" smtClean="0"/>
              <a:t>sucedeu</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r>
              <a:rPr lang="en-US" sz="1200" dirty="0" smtClean="0"/>
              <a:t> </a:t>
            </a:r>
            <a:r>
              <a:rPr lang="en-US" sz="1200" dirty="0" err="1" smtClean="0"/>
              <a:t>para</a:t>
            </a:r>
            <a:r>
              <a:rPr lang="en-US" sz="1200" dirty="0" smtClean="0"/>
              <a:t> </a:t>
            </a:r>
            <a:r>
              <a:rPr lang="en-US" sz="1200" dirty="0" err="1" smtClean="0"/>
              <a:t>todos</a:t>
            </a:r>
            <a:r>
              <a:rPr lang="en-US" sz="1200" dirty="0" smtClean="0"/>
              <a:t> </a:t>
            </a:r>
            <a:r>
              <a:rPr lang="en-US" sz="1200" dirty="0" err="1" smtClean="0"/>
              <a:t>os</a:t>
            </a:r>
            <a:r>
              <a:rPr lang="en-US" sz="1200" dirty="0" smtClean="0"/>
              <a:t> </a:t>
            </a:r>
            <a:r>
              <a:rPr lang="en-US" sz="1200" dirty="0" err="1" smtClean="0"/>
              <a:t>símbolos</a:t>
            </a:r>
            <a:r>
              <a:rPr lang="en-US" sz="1200" dirty="0" smtClean="0"/>
              <a:t> </a:t>
            </a:r>
            <a:r>
              <a:rPr lang="en-US" sz="1200" i="1" dirty="0" err="1" smtClean="0"/>
              <a:t>t</a:t>
            </a:r>
            <a:r>
              <a:rPr lang="en-US" sz="1200" i="1" dirty="0" smtClean="0"/>
              <a:t>’</a:t>
            </a:r>
            <a:r>
              <a:rPr lang="en-US" sz="1200" dirty="0" smtClean="0"/>
              <a:t> . </a:t>
            </a:r>
            <a:r>
              <a:rPr lang="en-US" sz="1200" dirty="0" err="1" smtClean="0"/>
              <a:t>Ou</a:t>
            </a:r>
            <a:r>
              <a:rPr lang="en-US" sz="1200" dirty="0" smtClean="0"/>
              <a:t> </a:t>
            </a:r>
            <a:r>
              <a:rPr lang="en-US" sz="1200" dirty="0" err="1" smtClean="0"/>
              <a:t>seja</a:t>
            </a:r>
            <a:r>
              <a:rPr lang="en-US" sz="1200" dirty="0" smtClean="0"/>
              <a:t>, </a:t>
            </a:r>
            <a:r>
              <a:rPr lang="en-US" sz="1200" dirty="0" err="1" smtClean="0"/>
              <a:t>número</a:t>
            </a:r>
            <a:r>
              <a:rPr lang="en-US" sz="1200" dirty="0" smtClean="0"/>
              <a:t> de </a:t>
            </a:r>
            <a:r>
              <a:rPr lang="en-US" sz="1200" dirty="0" err="1" smtClean="0"/>
              <a:t>vezes</a:t>
            </a:r>
            <a:r>
              <a:rPr lang="en-US" sz="1200" dirty="0" smtClean="0"/>
              <a:t> </a:t>
            </a:r>
            <a:r>
              <a:rPr lang="en-US" sz="1200" dirty="0" err="1" smtClean="0"/>
              <a:t>que</a:t>
            </a:r>
            <a:r>
              <a:rPr lang="en-US" sz="1200" dirty="0" smtClean="0"/>
              <a:t> </a:t>
            </a:r>
            <a:r>
              <a:rPr lang="en-US" sz="1200" dirty="0" err="1" smtClean="0"/>
              <a:t>encontramos</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r>
              <a:rPr lang="en-US" sz="1200" i="1" dirty="0" smtClean="0"/>
              <a:t>. </a:t>
            </a:r>
            <a:endParaRPr lang="en-US" sz="1200" dirty="0"/>
          </a:p>
        </p:txBody>
      </p:sp>
      <p:cxnSp>
        <p:nvCxnSpPr>
          <p:cNvPr id="55" name="Straight Arrow Connector 54"/>
          <p:cNvCxnSpPr>
            <a:stCxn id="52" idx="1"/>
          </p:cNvCxnSpPr>
          <p:nvPr/>
        </p:nvCxnSpPr>
        <p:spPr>
          <a:xfrm rot="10800000" flipV="1">
            <a:off x="4217991" y="5630104"/>
            <a:ext cx="565489" cy="130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a:off x="4217990" y="6149788"/>
            <a:ext cx="56549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18247" y="5760654"/>
            <a:ext cx="2041801" cy="461665"/>
          </a:xfrm>
          <a:prstGeom prst="rect">
            <a:avLst/>
          </a:prstGeom>
          <a:noFill/>
        </p:spPr>
        <p:txBody>
          <a:bodyPr wrap="square" rtlCol="0">
            <a:spAutoFit/>
          </a:bodyPr>
          <a:lstStyle/>
          <a:p>
            <a:r>
              <a:rPr lang="en-US" sz="1200" dirty="0" err="1" smtClean="0"/>
              <a:t>Probabilidade</a:t>
            </a:r>
            <a:r>
              <a:rPr lang="en-US" sz="1200" dirty="0" smtClean="0"/>
              <a:t> do </a:t>
            </a:r>
            <a:r>
              <a:rPr lang="en-US" sz="1200" dirty="0" err="1" smtClean="0"/>
              <a:t>símbolo</a:t>
            </a:r>
            <a:r>
              <a:rPr lang="en-US" sz="1200" i="1" dirty="0" smtClean="0"/>
              <a:t> </a:t>
            </a:r>
            <a:r>
              <a:rPr lang="en-US" sz="1200" i="1" dirty="0" err="1" smtClean="0"/>
              <a:t>t</a:t>
            </a:r>
            <a:r>
              <a:rPr lang="en-US" sz="1200" dirty="0" smtClean="0"/>
              <a:t> </a:t>
            </a:r>
            <a:r>
              <a:rPr lang="en-US" sz="1200" dirty="0" err="1" smtClean="0"/>
              <a:t>seguir</a:t>
            </a:r>
            <a:r>
              <a:rPr lang="en-US" sz="1200" dirty="0" smtClean="0"/>
              <a:t> </a:t>
            </a:r>
            <a:r>
              <a:rPr lang="en-US" sz="1200" dirty="0" err="1" smtClean="0"/>
              <a:t>o</a:t>
            </a:r>
            <a:r>
              <a:rPr lang="en-US" sz="1200" dirty="0" smtClean="0"/>
              <a:t> </a:t>
            </a:r>
            <a:r>
              <a:rPr lang="en-US" sz="1200" dirty="0" err="1" smtClean="0"/>
              <a:t>símbolo</a:t>
            </a:r>
            <a:r>
              <a:rPr lang="en-US" sz="1200" dirty="0" smtClean="0"/>
              <a:t> </a:t>
            </a:r>
            <a:r>
              <a:rPr lang="en-US" sz="1200" i="1" dirty="0" err="1" smtClean="0"/>
              <a:t>s</a:t>
            </a:r>
            <a:endParaRPr lang="en-US" sz="1200" dirty="0"/>
          </a:p>
        </p:txBody>
      </p:sp>
      <p:sp>
        <p:nvSpPr>
          <p:cNvPr id="61" name="Rectangle 60"/>
          <p:cNvSpPr/>
          <p:nvPr/>
        </p:nvSpPr>
        <p:spPr>
          <a:xfrm>
            <a:off x="336506" y="5846544"/>
            <a:ext cx="1852936" cy="375775"/>
          </a:xfrm>
          <a:prstGeom prst="rect">
            <a:avLst/>
          </a:prstGeom>
          <a:solidFill>
            <a:schemeClr val="accent1">
              <a:lumMod val="40000"/>
              <a:lumOff val="60000"/>
              <a:alpha val="2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4783479" y="5470770"/>
            <a:ext cx="3698447" cy="297834"/>
          </a:xfrm>
          <a:prstGeom prst="rect">
            <a:avLst/>
          </a:prstGeom>
          <a:solidFill>
            <a:schemeClr val="accent1">
              <a:lumMod val="40000"/>
              <a:lumOff val="60000"/>
              <a:alpha val="2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4785154" y="5853543"/>
            <a:ext cx="3698447" cy="661370"/>
          </a:xfrm>
          <a:prstGeom prst="rect">
            <a:avLst/>
          </a:prstGeom>
          <a:solidFill>
            <a:schemeClr val="accent1">
              <a:lumMod val="40000"/>
              <a:lumOff val="60000"/>
              <a:alpha val="23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flipV="1">
            <a:off x="2189442" y="5970689"/>
            <a:ext cx="415646" cy="284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7"/>
            <a:ext cx="7269190" cy="2706350"/>
          </a:xfrm>
        </p:spPr>
        <p:txBody>
          <a:bodyPr>
            <a:normAutofit fontScale="77500" lnSpcReduction="20000"/>
          </a:bodyPr>
          <a:lstStyle/>
          <a:p>
            <a:r>
              <a:rPr lang="x-none" sz="1800" dirty="0" smtClean="0"/>
              <a:t>Este experimento foi feito no livro de Durbin utilizando 48 sequências de regiões CpG putativas (!!).</a:t>
            </a:r>
          </a:p>
          <a:p>
            <a:r>
              <a:rPr lang="x-none" sz="1800" dirty="0" smtClean="0"/>
              <a:t>O modelo </a:t>
            </a:r>
            <a:r>
              <a:rPr lang="x-none" sz="1800" i="1" dirty="0" smtClean="0"/>
              <a:t>CpG </a:t>
            </a:r>
            <a:r>
              <a:rPr lang="x-none" sz="1800" dirty="0" smtClean="0"/>
              <a:t>foi treinado utilizando as regiões anotadas como ilhas CpG, o modelo </a:t>
            </a:r>
            <a:r>
              <a:rPr lang="x-none" sz="1800" i="1" dirty="0" smtClean="0"/>
              <a:t>Normal </a:t>
            </a:r>
            <a:r>
              <a:rPr lang="x-none" sz="1800" dirty="0" smtClean="0"/>
              <a:t> foi treinado com as outras regiões</a:t>
            </a:r>
          </a:p>
          <a:p>
            <a:r>
              <a:rPr lang="x-none" sz="1800" dirty="0" smtClean="0"/>
              <a:t>Cuidado: </a:t>
            </a:r>
          </a:p>
          <a:p>
            <a:pPr lvl="1"/>
            <a:r>
              <a:rPr lang="x-none" sz="1600" dirty="0" smtClean="0"/>
              <a:t>neste caso eles tinham mais de 60.000 nucleotídeos, quantidade suficiente, </a:t>
            </a:r>
            <a:r>
              <a:rPr lang="x-none" sz="1600" u="sng" dirty="0" smtClean="0"/>
              <a:t>neste  caso</a:t>
            </a:r>
            <a:r>
              <a:rPr lang="x-none" sz="1600" dirty="0" smtClean="0"/>
              <a:t>,  para estimação utilizando máxima verossimilhança</a:t>
            </a:r>
          </a:p>
          <a:p>
            <a:pPr lvl="1"/>
            <a:r>
              <a:rPr lang="x-none" sz="1600" dirty="0" smtClean="0"/>
              <a:t>em casos com conjuntos de treinamento menores outros processos podem ser necessários</a:t>
            </a:r>
          </a:p>
          <a:p>
            <a:r>
              <a:rPr lang="x-none" dirty="0" smtClean="0"/>
              <a:t>Resultado :</a:t>
            </a:r>
          </a:p>
          <a:p>
            <a:endParaRPr lang="pt-BR" sz="1800" dirty="0" smtClean="0">
              <a:solidFill>
                <a:srgbClr val="FF0000"/>
              </a:solidFill>
            </a:endParaRPr>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152</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graphicFrame>
        <p:nvGraphicFramePr>
          <p:cNvPr id="9" name="Table 8"/>
          <p:cNvGraphicFramePr>
            <a:graphicFrameLocks noGrp="1"/>
          </p:cNvGraphicFramePr>
          <p:nvPr/>
        </p:nvGraphicFramePr>
        <p:xfrm>
          <a:off x="629717" y="4854388"/>
          <a:ext cx="3515915" cy="1295400"/>
        </p:xfrm>
        <a:graphic>
          <a:graphicData uri="http://schemas.openxmlformats.org/drawingml/2006/table">
            <a:tbl>
              <a:tblPr firstRow="1" bandRow="1">
                <a:tableStyleId>{5C22544A-7EE6-4342-B048-85BDC9FD1C3A}</a:tableStyleId>
              </a:tblPr>
              <a:tblGrid>
                <a:gridCol w="703183"/>
                <a:gridCol w="703183"/>
                <a:gridCol w="703183"/>
                <a:gridCol w="703183"/>
                <a:gridCol w="703183"/>
              </a:tblGrid>
              <a:tr h="214481">
                <a:tc>
                  <a:txBody>
                    <a:bodyPr/>
                    <a:lstStyle/>
                    <a:p>
                      <a:pPr algn="ctr"/>
                      <a:r>
                        <a:rPr lang="en-US" sz="1100" dirty="0" err="1" smtClean="0"/>
                        <a:t>CpG</a:t>
                      </a:r>
                      <a:endParaRPr lang="en-US" sz="1100" dirty="0"/>
                    </a:p>
                  </a:txBody>
                  <a:tcPr/>
                </a:tc>
                <a:tc>
                  <a:txBody>
                    <a:bodyPr/>
                    <a:lstStyle/>
                    <a:p>
                      <a:pPr algn="ctr"/>
                      <a:r>
                        <a:rPr lang="en-US" sz="1100" dirty="0" smtClean="0"/>
                        <a:t>A</a:t>
                      </a:r>
                      <a:endParaRPr lang="en-US" sz="1100" dirty="0"/>
                    </a:p>
                  </a:txBody>
                  <a:tcPr/>
                </a:tc>
                <a:tc>
                  <a:txBody>
                    <a:bodyPr/>
                    <a:lstStyle/>
                    <a:p>
                      <a:pPr algn="ctr"/>
                      <a:r>
                        <a:rPr lang="en-US" sz="1100" dirty="0" smtClean="0"/>
                        <a:t>C</a:t>
                      </a:r>
                      <a:endParaRPr lang="en-US" sz="1100" dirty="0"/>
                    </a:p>
                  </a:txBody>
                  <a:tcPr/>
                </a:tc>
                <a:tc>
                  <a:txBody>
                    <a:bodyPr/>
                    <a:lstStyle/>
                    <a:p>
                      <a:pPr algn="ctr"/>
                      <a:r>
                        <a:rPr lang="en-US" sz="1100" dirty="0" smtClean="0"/>
                        <a:t>G</a:t>
                      </a:r>
                      <a:endParaRPr lang="en-US" sz="1100" dirty="0"/>
                    </a:p>
                  </a:txBody>
                  <a:tcPr/>
                </a:tc>
                <a:tc>
                  <a:txBody>
                    <a:bodyPr/>
                    <a:lstStyle/>
                    <a:p>
                      <a:pPr algn="ctr"/>
                      <a:r>
                        <a:rPr lang="en-US" sz="1100" dirty="0" smtClean="0"/>
                        <a:t>T</a:t>
                      </a:r>
                      <a:endParaRPr lang="en-US" sz="1100" dirty="0"/>
                    </a:p>
                  </a:txBody>
                  <a:tcPr/>
                </a:tc>
              </a:tr>
              <a:tr h="214481">
                <a:tc>
                  <a:txBody>
                    <a:bodyPr/>
                    <a:lstStyle/>
                    <a:p>
                      <a:pPr algn="ctr"/>
                      <a:r>
                        <a:rPr lang="en-US" sz="1100" dirty="0" smtClean="0"/>
                        <a:t>A</a:t>
                      </a:r>
                      <a:endParaRPr lang="en-US" sz="1100" dirty="0"/>
                    </a:p>
                  </a:txBody>
                  <a:tcPr/>
                </a:tc>
                <a:tc>
                  <a:txBody>
                    <a:bodyPr/>
                    <a:lstStyle/>
                    <a:p>
                      <a:pPr algn="ctr"/>
                      <a:r>
                        <a:rPr lang="en-US" sz="1100" dirty="0" smtClean="0"/>
                        <a:t>0,180</a:t>
                      </a:r>
                      <a:endParaRPr lang="en-US" sz="1100" dirty="0"/>
                    </a:p>
                  </a:txBody>
                  <a:tcPr/>
                </a:tc>
                <a:tc>
                  <a:txBody>
                    <a:bodyPr/>
                    <a:lstStyle/>
                    <a:p>
                      <a:pPr algn="ctr"/>
                      <a:r>
                        <a:rPr lang="en-US" sz="1100" dirty="0" smtClean="0"/>
                        <a:t>0,274</a:t>
                      </a:r>
                      <a:endParaRPr lang="en-US" sz="1100" dirty="0"/>
                    </a:p>
                  </a:txBody>
                  <a:tcPr/>
                </a:tc>
                <a:tc>
                  <a:txBody>
                    <a:bodyPr/>
                    <a:lstStyle/>
                    <a:p>
                      <a:pPr algn="ctr"/>
                      <a:r>
                        <a:rPr lang="en-US" sz="1100" dirty="0" smtClean="0"/>
                        <a:t>0,426</a:t>
                      </a:r>
                      <a:endParaRPr lang="en-US" sz="1100" dirty="0"/>
                    </a:p>
                  </a:txBody>
                  <a:tcPr/>
                </a:tc>
                <a:tc>
                  <a:txBody>
                    <a:bodyPr/>
                    <a:lstStyle/>
                    <a:p>
                      <a:pPr algn="ctr"/>
                      <a:r>
                        <a:rPr lang="en-US" sz="1100" dirty="0" smtClean="0"/>
                        <a:t>0,120</a:t>
                      </a:r>
                      <a:endParaRPr lang="en-US" sz="1100" dirty="0"/>
                    </a:p>
                  </a:txBody>
                  <a:tcPr/>
                </a:tc>
              </a:tr>
              <a:tr h="214481">
                <a:tc>
                  <a:txBody>
                    <a:bodyPr/>
                    <a:lstStyle/>
                    <a:p>
                      <a:pPr algn="ctr"/>
                      <a:r>
                        <a:rPr lang="en-US" sz="1100" dirty="0" smtClean="0"/>
                        <a:t>C</a:t>
                      </a:r>
                      <a:endParaRPr lang="en-US" sz="1100" dirty="0"/>
                    </a:p>
                  </a:txBody>
                  <a:tcPr/>
                </a:tc>
                <a:tc>
                  <a:txBody>
                    <a:bodyPr/>
                    <a:lstStyle/>
                    <a:p>
                      <a:pPr algn="ctr"/>
                      <a:r>
                        <a:rPr lang="en-US" sz="1100" dirty="0" smtClean="0"/>
                        <a:t>0,171</a:t>
                      </a:r>
                      <a:endParaRPr lang="en-US" sz="1100" dirty="0"/>
                    </a:p>
                  </a:txBody>
                  <a:tcPr/>
                </a:tc>
                <a:tc>
                  <a:txBody>
                    <a:bodyPr/>
                    <a:lstStyle/>
                    <a:p>
                      <a:pPr algn="ctr"/>
                      <a:r>
                        <a:rPr lang="en-US" sz="1100" dirty="0" smtClean="0"/>
                        <a:t>0,368</a:t>
                      </a:r>
                      <a:endParaRPr lang="en-US" sz="1100" dirty="0"/>
                    </a:p>
                  </a:txBody>
                  <a:tcPr/>
                </a:tc>
                <a:tc>
                  <a:txBody>
                    <a:bodyPr/>
                    <a:lstStyle/>
                    <a:p>
                      <a:pPr algn="ctr"/>
                      <a:r>
                        <a:rPr lang="en-US" sz="1100" dirty="0" smtClean="0"/>
                        <a:t>0,274</a:t>
                      </a:r>
                      <a:endParaRPr lang="en-US" sz="1100" dirty="0"/>
                    </a:p>
                  </a:txBody>
                  <a:tcPr/>
                </a:tc>
                <a:tc>
                  <a:txBody>
                    <a:bodyPr/>
                    <a:lstStyle/>
                    <a:p>
                      <a:pPr algn="ctr"/>
                      <a:r>
                        <a:rPr lang="en-US" sz="1100" dirty="0" smtClean="0"/>
                        <a:t>0,188</a:t>
                      </a:r>
                      <a:endParaRPr lang="en-US" sz="1100" dirty="0"/>
                    </a:p>
                  </a:txBody>
                  <a:tcPr/>
                </a:tc>
              </a:tr>
              <a:tr h="214481">
                <a:tc>
                  <a:txBody>
                    <a:bodyPr/>
                    <a:lstStyle/>
                    <a:p>
                      <a:pPr algn="ctr"/>
                      <a:r>
                        <a:rPr lang="en-US" sz="1100" dirty="0" smtClean="0"/>
                        <a:t>G</a:t>
                      </a:r>
                      <a:endParaRPr lang="en-US" sz="1100" dirty="0"/>
                    </a:p>
                  </a:txBody>
                  <a:tcPr/>
                </a:tc>
                <a:tc>
                  <a:txBody>
                    <a:bodyPr/>
                    <a:lstStyle/>
                    <a:p>
                      <a:pPr algn="ctr"/>
                      <a:r>
                        <a:rPr lang="en-US" sz="1100" dirty="0" smtClean="0"/>
                        <a:t>0,161</a:t>
                      </a:r>
                      <a:endParaRPr lang="en-US" sz="1100" dirty="0"/>
                    </a:p>
                  </a:txBody>
                  <a:tcPr/>
                </a:tc>
                <a:tc>
                  <a:txBody>
                    <a:bodyPr/>
                    <a:lstStyle/>
                    <a:p>
                      <a:pPr algn="ctr"/>
                      <a:r>
                        <a:rPr lang="en-US" sz="1100" dirty="0" smtClean="0"/>
                        <a:t>0,339</a:t>
                      </a:r>
                      <a:endParaRPr lang="en-US" sz="1100" dirty="0"/>
                    </a:p>
                  </a:txBody>
                  <a:tcPr/>
                </a:tc>
                <a:tc>
                  <a:txBody>
                    <a:bodyPr/>
                    <a:lstStyle/>
                    <a:p>
                      <a:pPr algn="ctr"/>
                      <a:r>
                        <a:rPr lang="en-US" sz="1100" dirty="0" smtClean="0"/>
                        <a:t>0,375</a:t>
                      </a:r>
                      <a:endParaRPr lang="en-US" sz="1100" dirty="0"/>
                    </a:p>
                  </a:txBody>
                  <a:tcPr/>
                </a:tc>
                <a:tc>
                  <a:txBody>
                    <a:bodyPr/>
                    <a:lstStyle/>
                    <a:p>
                      <a:pPr algn="ctr"/>
                      <a:r>
                        <a:rPr lang="en-US" sz="1100" dirty="0" smtClean="0"/>
                        <a:t>0,125</a:t>
                      </a:r>
                      <a:endParaRPr lang="en-US" sz="1100" dirty="0"/>
                    </a:p>
                  </a:txBody>
                  <a:tcPr/>
                </a:tc>
              </a:tr>
              <a:tr h="214481">
                <a:tc>
                  <a:txBody>
                    <a:bodyPr/>
                    <a:lstStyle/>
                    <a:p>
                      <a:pPr algn="ctr"/>
                      <a:r>
                        <a:rPr lang="en-US" sz="1100" dirty="0" smtClean="0"/>
                        <a:t>T</a:t>
                      </a:r>
                      <a:endParaRPr lang="en-US" sz="1100" dirty="0"/>
                    </a:p>
                  </a:txBody>
                  <a:tcPr/>
                </a:tc>
                <a:tc>
                  <a:txBody>
                    <a:bodyPr/>
                    <a:lstStyle/>
                    <a:p>
                      <a:pPr algn="ctr"/>
                      <a:r>
                        <a:rPr lang="en-US" sz="1100" dirty="0" smtClean="0"/>
                        <a:t>0,0079</a:t>
                      </a:r>
                      <a:endParaRPr lang="en-US" sz="1100" dirty="0"/>
                    </a:p>
                  </a:txBody>
                  <a:tcPr/>
                </a:tc>
                <a:tc>
                  <a:txBody>
                    <a:bodyPr/>
                    <a:lstStyle/>
                    <a:p>
                      <a:pPr algn="ctr"/>
                      <a:r>
                        <a:rPr lang="en-US" sz="1100" dirty="0" smtClean="0"/>
                        <a:t>0,355</a:t>
                      </a:r>
                      <a:endParaRPr lang="en-US" sz="1100" dirty="0"/>
                    </a:p>
                  </a:txBody>
                  <a:tcPr/>
                </a:tc>
                <a:tc>
                  <a:txBody>
                    <a:bodyPr/>
                    <a:lstStyle/>
                    <a:p>
                      <a:pPr algn="ctr"/>
                      <a:r>
                        <a:rPr lang="en-US" sz="1100" dirty="0" smtClean="0"/>
                        <a:t>0,384</a:t>
                      </a:r>
                      <a:endParaRPr lang="en-US" sz="1100" dirty="0"/>
                    </a:p>
                  </a:txBody>
                  <a:tcPr/>
                </a:tc>
                <a:tc>
                  <a:txBody>
                    <a:bodyPr/>
                    <a:lstStyle/>
                    <a:p>
                      <a:pPr algn="ctr"/>
                      <a:r>
                        <a:rPr lang="en-US" sz="1100" dirty="0" smtClean="0"/>
                        <a:t>0,182</a:t>
                      </a:r>
                      <a:endParaRPr lang="en-US" sz="1100" dirty="0"/>
                    </a:p>
                  </a:txBody>
                  <a:tcPr/>
                </a:tc>
              </a:tr>
            </a:tbl>
          </a:graphicData>
        </a:graphic>
      </p:graphicFrame>
      <p:graphicFrame>
        <p:nvGraphicFramePr>
          <p:cNvPr id="10" name="Table 9"/>
          <p:cNvGraphicFramePr>
            <a:graphicFrameLocks noGrp="1"/>
          </p:cNvGraphicFramePr>
          <p:nvPr/>
        </p:nvGraphicFramePr>
        <p:xfrm>
          <a:off x="4670027" y="4864884"/>
          <a:ext cx="3515915" cy="1295400"/>
        </p:xfrm>
        <a:graphic>
          <a:graphicData uri="http://schemas.openxmlformats.org/drawingml/2006/table">
            <a:tbl>
              <a:tblPr firstRow="1" bandRow="1">
                <a:tableStyleId>{5C22544A-7EE6-4342-B048-85BDC9FD1C3A}</a:tableStyleId>
              </a:tblPr>
              <a:tblGrid>
                <a:gridCol w="703183"/>
                <a:gridCol w="703183"/>
                <a:gridCol w="703183"/>
                <a:gridCol w="703183"/>
                <a:gridCol w="703183"/>
              </a:tblGrid>
              <a:tr h="214481">
                <a:tc>
                  <a:txBody>
                    <a:bodyPr/>
                    <a:lstStyle/>
                    <a:p>
                      <a:pPr algn="ctr"/>
                      <a:r>
                        <a:rPr lang="en-US" sz="1100" i="1" dirty="0" smtClean="0"/>
                        <a:t>Normal</a:t>
                      </a:r>
                      <a:endParaRPr lang="en-US" sz="1100" i="1" dirty="0"/>
                    </a:p>
                  </a:txBody>
                  <a:tcPr/>
                </a:tc>
                <a:tc>
                  <a:txBody>
                    <a:bodyPr/>
                    <a:lstStyle/>
                    <a:p>
                      <a:pPr algn="ctr"/>
                      <a:r>
                        <a:rPr lang="en-US" sz="1100" dirty="0" smtClean="0"/>
                        <a:t>A</a:t>
                      </a:r>
                      <a:endParaRPr lang="en-US" sz="1100" dirty="0"/>
                    </a:p>
                  </a:txBody>
                  <a:tcPr/>
                </a:tc>
                <a:tc>
                  <a:txBody>
                    <a:bodyPr/>
                    <a:lstStyle/>
                    <a:p>
                      <a:pPr algn="ctr"/>
                      <a:r>
                        <a:rPr lang="en-US" sz="1100" dirty="0" smtClean="0"/>
                        <a:t>C</a:t>
                      </a:r>
                      <a:endParaRPr lang="en-US" sz="1100" dirty="0"/>
                    </a:p>
                  </a:txBody>
                  <a:tcPr/>
                </a:tc>
                <a:tc>
                  <a:txBody>
                    <a:bodyPr/>
                    <a:lstStyle/>
                    <a:p>
                      <a:pPr algn="ctr"/>
                      <a:r>
                        <a:rPr lang="en-US" sz="1100" dirty="0" smtClean="0"/>
                        <a:t>G</a:t>
                      </a:r>
                      <a:endParaRPr lang="en-US" sz="1100" dirty="0"/>
                    </a:p>
                  </a:txBody>
                  <a:tcPr/>
                </a:tc>
                <a:tc>
                  <a:txBody>
                    <a:bodyPr/>
                    <a:lstStyle/>
                    <a:p>
                      <a:pPr algn="ctr"/>
                      <a:r>
                        <a:rPr lang="en-US" sz="1100" dirty="0" smtClean="0"/>
                        <a:t>T</a:t>
                      </a:r>
                      <a:endParaRPr lang="en-US" sz="1100" dirty="0"/>
                    </a:p>
                  </a:txBody>
                  <a:tcPr/>
                </a:tc>
              </a:tr>
              <a:tr h="214481">
                <a:tc>
                  <a:txBody>
                    <a:bodyPr/>
                    <a:lstStyle/>
                    <a:p>
                      <a:pPr algn="ctr"/>
                      <a:r>
                        <a:rPr lang="en-US" sz="1100" dirty="0" smtClean="0"/>
                        <a:t>A</a:t>
                      </a:r>
                      <a:endParaRPr lang="en-US" sz="1100" dirty="0"/>
                    </a:p>
                  </a:txBody>
                  <a:tcPr/>
                </a:tc>
                <a:tc>
                  <a:txBody>
                    <a:bodyPr/>
                    <a:lstStyle/>
                    <a:p>
                      <a:pPr algn="ctr"/>
                      <a:r>
                        <a:rPr lang="en-US" sz="1100" dirty="0" smtClean="0"/>
                        <a:t>0300</a:t>
                      </a:r>
                      <a:endParaRPr lang="en-US" sz="1100" dirty="0"/>
                    </a:p>
                  </a:txBody>
                  <a:tcPr/>
                </a:tc>
                <a:tc>
                  <a:txBody>
                    <a:bodyPr/>
                    <a:lstStyle/>
                    <a:p>
                      <a:pPr algn="ctr"/>
                      <a:r>
                        <a:rPr lang="en-US" sz="1100" dirty="0" smtClean="0"/>
                        <a:t>0,205</a:t>
                      </a:r>
                      <a:endParaRPr lang="en-US" sz="1100" dirty="0"/>
                    </a:p>
                  </a:txBody>
                  <a:tcPr/>
                </a:tc>
                <a:tc>
                  <a:txBody>
                    <a:bodyPr/>
                    <a:lstStyle/>
                    <a:p>
                      <a:pPr algn="ctr"/>
                      <a:r>
                        <a:rPr lang="en-US" sz="1100" dirty="0" smtClean="0"/>
                        <a:t>0,285</a:t>
                      </a:r>
                      <a:endParaRPr lang="en-US" sz="1100" dirty="0"/>
                    </a:p>
                  </a:txBody>
                  <a:tcPr/>
                </a:tc>
                <a:tc>
                  <a:txBody>
                    <a:bodyPr/>
                    <a:lstStyle/>
                    <a:p>
                      <a:pPr algn="ctr"/>
                      <a:r>
                        <a:rPr lang="en-US" sz="1100" dirty="0" smtClean="0"/>
                        <a:t>0,210</a:t>
                      </a:r>
                      <a:endParaRPr lang="en-US" sz="1100" dirty="0"/>
                    </a:p>
                  </a:txBody>
                  <a:tcPr/>
                </a:tc>
              </a:tr>
              <a:tr h="214481">
                <a:tc>
                  <a:txBody>
                    <a:bodyPr/>
                    <a:lstStyle/>
                    <a:p>
                      <a:pPr algn="ctr"/>
                      <a:r>
                        <a:rPr lang="en-US" sz="1100" dirty="0" smtClean="0"/>
                        <a:t>C</a:t>
                      </a:r>
                      <a:endParaRPr lang="en-US" sz="1100" dirty="0"/>
                    </a:p>
                  </a:txBody>
                  <a:tcPr/>
                </a:tc>
                <a:tc>
                  <a:txBody>
                    <a:bodyPr/>
                    <a:lstStyle/>
                    <a:p>
                      <a:pPr algn="ctr"/>
                      <a:r>
                        <a:rPr lang="en-US" sz="1100" dirty="0" smtClean="0"/>
                        <a:t>0,322</a:t>
                      </a:r>
                      <a:endParaRPr lang="en-US" sz="1100" dirty="0"/>
                    </a:p>
                  </a:txBody>
                  <a:tcPr/>
                </a:tc>
                <a:tc>
                  <a:txBody>
                    <a:bodyPr/>
                    <a:lstStyle/>
                    <a:p>
                      <a:pPr algn="ctr"/>
                      <a:r>
                        <a:rPr lang="en-US" sz="1100" dirty="0" smtClean="0"/>
                        <a:t>0,298</a:t>
                      </a:r>
                      <a:endParaRPr lang="en-US" sz="1100" dirty="0"/>
                    </a:p>
                  </a:txBody>
                  <a:tcPr/>
                </a:tc>
                <a:tc>
                  <a:txBody>
                    <a:bodyPr/>
                    <a:lstStyle/>
                    <a:p>
                      <a:pPr algn="ctr"/>
                      <a:r>
                        <a:rPr lang="en-US" sz="1100" dirty="0" smtClean="0"/>
                        <a:t>0,078</a:t>
                      </a:r>
                      <a:endParaRPr lang="en-US" sz="1100" dirty="0"/>
                    </a:p>
                  </a:txBody>
                  <a:tcPr/>
                </a:tc>
                <a:tc>
                  <a:txBody>
                    <a:bodyPr/>
                    <a:lstStyle/>
                    <a:p>
                      <a:pPr algn="ctr"/>
                      <a:r>
                        <a:rPr lang="en-US" sz="1100" dirty="0" smtClean="0"/>
                        <a:t>0,302</a:t>
                      </a:r>
                      <a:endParaRPr lang="en-US" sz="1100" dirty="0"/>
                    </a:p>
                  </a:txBody>
                  <a:tcPr/>
                </a:tc>
              </a:tr>
              <a:tr h="214481">
                <a:tc>
                  <a:txBody>
                    <a:bodyPr/>
                    <a:lstStyle/>
                    <a:p>
                      <a:pPr algn="ctr"/>
                      <a:r>
                        <a:rPr lang="en-US" sz="1100" dirty="0" smtClean="0"/>
                        <a:t>G</a:t>
                      </a:r>
                      <a:endParaRPr lang="en-US" sz="1100" dirty="0"/>
                    </a:p>
                  </a:txBody>
                  <a:tcPr/>
                </a:tc>
                <a:tc>
                  <a:txBody>
                    <a:bodyPr/>
                    <a:lstStyle/>
                    <a:p>
                      <a:pPr algn="ctr"/>
                      <a:r>
                        <a:rPr lang="en-US" sz="1100" dirty="0" smtClean="0"/>
                        <a:t>0,248</a:t>
                      </a:r>
                      <a:endParaRPr lang="en-US" sz="1100" dirty="0"/>
                    </a:p>
                  </a:txBody>
                  <a:tcPr/>
                </a:tc>
                <a:tc>
                  <a:txBody>
                    <a:bodyPr/>
                    <a:lstStyle/>
                    <a:p>
                      <a:pPr algn="ctr"/>
                      <a:r>
                        <a:rPr lang="en-US" sz="1100" dirty="0" smtClean="0"/>
                        <a:t>0,246</a:t>
                      </a:r>
                      <a:endParaRPr lang="en-US" sz="1100" dirty="0"/>
                    </a:p>
                  </a:txBody>
                  <a:tcPr/>
                </a:tc>
                <a:tc>
                  <a:txBody>
                    <a:bodyPr/>
                    <a:lstStyle/>
                    <a:p>
                      <a:pPr algn="ctr"/>
                      <a:r>
                        <a:rPr lang="en-US" sz="1100" dirty="0" smtClean="0"/>
                        <a:t>0,298</a:t>
                      </a:r>
                      <a:endParaRPr lang="en-US" sz="1100" dirty="0"/>
                    </a:p>
                  </a:txBody>
                  <a:tcPr/>
                </a:tc>
                <a:tc>
                  <a:txBody>
                    <a:bodyPr/>
                    <a:lstStyle/>
                    <a:p>
                      <a:pPr algn="ctr"/>
                      <a:r>
                        <a:rPr lang="en-US" sz="1100" dirty="0" smtClean="0"/>
                        <a:t>0,208</a:t>
                      </a:r>
                      <a:endParaRPr lang="en-US" sz="1100" dirty="0"/>
                    </a:p>
                  </a:txBody>
                  <a:tcPr/>
                </a:tc>
              </a:tr>
              <a:tr h="214481">
                <a:tc>
                  <a:txBody>
                    <a:bodyPr/>
                    <a:lstStyle/>
                    <a:p>
                      <a:pPr algn="ctr"/>
                      <a:r>
                        <a:rPr lang="en-US" sz="1100" dirty="0" smtClean="0"/>
                        <a:t>T</a:t>
                      </a:r>
                      <a:endParaRPr lang="en-US" sz="1100" dirty="0"/>
                    </a:p>
                  </a:txBody>
                  <a:tcPr/>
                </a:tc>
                <a:tc>
                  <a:txBody>
                    <a:bodyPr/>
                    <a:lstStyle/>
                    <a:p>
                      <a:pPr algn="ctr"/>
                      <a:r>
                        <a:rPr lang="en-US" sz="1100" dirty="0" smtClean="0"/>
                        <a:t>0,177</a:t>
                      </a:r>
                      <a:endParaRPr lang="en-US" sz="1100" dirty="0"/>
                    </a:p>
                  </a:txBody>
                  <a:tcPr/>
                </a:tc>
                <a:tc>
                  <a:txBody>
                    <a:bodyPr/>
                    <a:lstStyle/>
                    <a:p>
                      <a:pPr algn="ctr"/>
                      <a:r>
                        <a:rPr lang="en-US" sz="1100" dirty="0" smtClean="0"/>
                        <a:t>0,239</a:t>
                      </a:r>
                      <a:endParaRPr lang="en-US" sz="1100" dirty="0"/>
                    </a:p>
                  </a:txBody>
                  <a:tcPr/>
                </a:tc>
                <a:tc>
                  <a:txBody>
                    <a:bodyPr/>
                    <a:lstStyle/>
                    <a:p>
                      <a:pPr algn="ctr"/>
                      <a:r>
                        <a:rPr lang="en-US" sz="1100" dirty="0" smtClean="0"/>
                        <a:t>0,292</a:t>
                      </a:r>
                      <a:endParaRPr lang="en-US" sz="1100" dirty="0"/>
                    </a:p>
                  </a:txBody>
                  <a:tcPr/>
                </a:tc>
                <a:tc>
                  <a:txBody>
                    <a:bodyPr/>
                    <a:lstStyle/>
                    <a:p>
                      <a:pPr algn="ctr"/>
                      <a:r>
                        <a:rPr lang="en-US" sz="1100" dirty="0" smtClean="0"/>
                        <a:t>0,292</a:t>
                      </a:r>
                      <a:endParaRPr lang="en-US" sz="1100" dirty="0"/>
                    </a:p>
                  </a:txBody>
                  <a:tcPr/>
                </a:tc>
              </a:tr>
            </a:tbl>
          </a:graphicData>
        </a:graphic>
      </p:graphicFrame>
      <p:sp>
        <p:nvSpPr>
          <p:cNvPr id="15" name="Rectangle 14"/>
          <p:cNvSpPr/>
          <p:nvPr/>
        </p:nvSpPr>
        <p:spPr>
          <a:xfrm>
            <a:off x="2753281" y="5377006"/>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17751" y="5385710"/>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490668" y="5394414"/>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443341" y="5371799"/>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7"/>
            <a:ext cx="7269190" cy="2706350"/>
          </a:xfrm>
        </p:spPr>
        <p:txBody>
          <a:bodyPr>
            <a:normAutofit/>
          </a:bodyPr>
          <a:lstStyle/>
          <a:p>
            <a:r>
              <a:rPr lang="x-none" sz="1800" dirty="0" smtClean="0"/>
              <a:t>Como temos agora 2 modelos, podemos utilizar classificação bayesiana para decidir o resultado.</a:t>
            </a:r>
          </a:p>
          <a:p>
            <a:r>
              <a:rPr lang="x-none" sz="1800" dirty="0" smtClean="0"/>
              <a:t>Como vimos anteriormente, vamos utilizar um </a:t>
            </a:r>
            <a:r>
              <a:rPr lang="x-none" sz="1800" i="1" dirty="0" smtClean="0"/>
              <a:t>log-odds</a:t>
            </a:r>
            <a:r>
              <a:rPr lang="x-none" sz="1800" dirty="0" smtClean="0"/>
              <a:t> score:</a:t>
            </a:r>
          </a:p>
          <a:p>
            <a:endParaRPr lang="x-none" dirty="0" smtClean="0"/>
          </a:p>
          <a:p>
            <a:endParaRPr lang="pt-BR" sz="1800" dirty="0" smtClean="0">
              <a:solidFill>
                <a:srgbClr val="FF0000"/>
              </a:solidFill>
            </a:endParaRPr>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153</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graphicFrame>
        <p:nvGraphicFramePr>
          <p:cNvPr id="9" name="Table 8"/>
          <p:cNvGraphicFramePr>
            <a:graphicFrameLocks noGrp="1"/>
          </p:cNvGraphicFramePr>
          <p:nvPr/>
        </p:nvGraphicFramePr>
        <p:xfrm>
          <a:off x="629717" y="4854388"/>
          <a:ext cx="3515915" cy="1295400"/>
        </p:xfrm>
        <a:graphic>
          <a:graphicData uri="http://schemas.openxmlformats.org/drawingml/2006/table">
            <a:tbl>
              <a:tblPr firstRow="1" bandRow="1">
                <a:tableStyleId>{5C22544A-7EE6-4342-B048-85BDC9FD1C3A}</a:tableStyleId>
              </a:tblPr>
              <a:tblGrid>
                <a:gridCol w="703183"/>
                <a:gridCol w="703183"/>
                <a:gridCol w="703183"/>
                <a:gridCol w="703183"/>
                <a:gridCol w="703183"/>
              </a:tblGrid>
              <a:tr h="214481">
                <a:tc>
                  <a:txBody>
                    <a:bodyPr/>
                    <a:lstStyle/>
                    <a:p>
                      <a:pPr algn="ctr"/>
                      <a:r>
                        <a:rPr lang="en-US" sz="1100" dirty="0" err="1" smtClean="0"/>
                        <a:t>CpG</a:t>
                      </a:r>
                      <a:endParaRPr lang="en-US" sz="1100" dirty="0"/>
                    </a:p>
                  </a:txBody>
                  <a:tcPr/>
                </a:tc>
                <a:tc>
                  <a:txBody>
                    <a:bodyPr/>
                    <a:lstStyle/>
                    <a:p>
                      <a:pPr algn="ctr"/>
                      <a:r>
                        <a:rPr lang="en-US" sz="1100" dirty="0" smtClean="0"/>
                        <a:t>A</a:t>
                      </a:r>
                      <a:endParaRPr lang="en-US" sz="1100" dirty="0"/>
                    </a:p>
                  </a:txBody>
                  <a:tcPr/>
                </a:tc>
                <a:tc>
                  <a:txBody>
                    <a:bodyPr/>
                    <a:lstStyle/>
                    <a:p>
                      <a:pPr algn="ctr"/>
                      <a:r>
                        <a:rPr lang="en-US" sz="1100" dirty="0" smtClean="0"/>
                        <a:t>C</a:t>
                      </a:r>
                      <a:endParaRPr lang="en-US" sz="1100" dirty="0"/>
                    </a:p>
                  </a:txBody>
                  <a:tcPr/>
                </a:tc>
                <a:tc>
                  <a:txBody>
                    <a:bodyPr/>
                    <a:lstStyle/>
                    <a:p>
                      <a:pPr algn="ctr"/>
                      <a:r>
                        <a:rPr lang="en-US" sz="1100" dirty="0" smtClean="0"/>
                        <a:t>G</a:t>
                      </a:r>
                      <a:endParaRPr lang="en-US" sz="1100" dirty="0"/>
                    </a:p>
                  </a:txBody>
                  <a:tcPr/>
                </a:tc>
                <a:tc>
                  <a:txBody>
                    <a:bodyPr/>
                    <a:lstStyle/>
                    <a:p>
                      <a:pPr algn="ctr"/>
                      <a:r>
                        <a:rPr lang="en-US" sz="1100" dirty="0" smtClean="0"/>
                        <a:t>T</a:t>
                      </a:r>
                      <a:endParaRPr lang="en-US" sz="1100" dirty="0"/>
                    </a:p>
                  </a:txBody>
                  <a:tcPr/>
                </a:tc>
              </a:tr>
              <a:tr h="214481">
                <a:tc>
                  <a:txBody>
                    <a:bodyPr/>
                    <a:lstStyle/>
                    <a:p>
                      <a:pPr algn="ctr"/>
                      <a:r>
                        <a:rPr lang="en-US" sz="1100" dirty="0" smtClean="0"/>
                        <a:t>A</a:t>
                      </a:r>
                      <a:endParaRPr lang="en-US" sz="1100" dirty="0"/>
                    </a:p>
                  </a:txBody>
                  <a:tcPr/>
                </a:tc>
                <a:tc>
                  <a:txBody>
                    <a:bodyPr/>
                    <a:lstStyle/>
                    <a:p>
                      <a:pPr algn="ctr"/>
                      <a:r>
                        <a:rPr lang="en-US" sz="1100" dirty="0" smtClean="0"/>
                        <a:t>0,180</a:t>
                      </a:r>
                      <a:endParaRPr lang="en-US" sz="1100" dirty="0"/>
                    </a:p>
                  </a:txBody>
                  <a:tcPr/>
                </a:tc>
                <a:tc>
                  <a:txBody>
                    <a:bodyPr/>
                    <a:lstStyle/>
                    <a:p>
                      <a:pPr algn="ctr"/>
                      <a:r>
                        <a:rPr lang="en-US" sz="1100" dirty="0" smtClean="0"/>
                        <a:t>0,274</a:t>
                      </a:r>
                      <a:endParaRPr lang="en-US" sz="1100" dirty="0"/>
                    </a:p>
                  </a:txBody>
                  <a:tcPr/>
                </a:tc>
                <a:tc>
                  <a:txBody>
                    <a:bodyPr/>
                    <a:lstStyle/>
                    <a:p>
                      <a:pPr algn="ctr"/>
                      <a:r>
                        <a:rPr lang="en-US" sz="1100" dirty="0" smtClean="0"/>
                        <a:t>0,426</a:t>
                      </a:r>
                      <a:endParaRPr lang="en-US" sz="1100" dirty="0"/>
                    </a:p>
                  </a:txBody>
                  <a:tcPr/>
                </a:tc>
                <a:tc>
                  <a:txBody>
                    <a:bodyPr/>
                    <a:lstStyle/>
                    <a:p>
                      <a:pPr algn="ctr"/>
                      <a:r>
                        <a:rPr lang="en-US" sz="1100" dirty="0" smtClean="0"/>
                        <a:t>0,120</a:t>
                      </a:r>
                      <a:endParaRPr lang="en-US" sz="1100" dirty="0"/>
                    </a:p>
                  </a:txBody>
                  <a:tcPr/>
                </a:tc>
              </a:tr>
              <a:tr h="214481">
                <a:tc>
                  <a:txBody>
                    <a:bodyPr/>
                    <a:lstStyle/>
                    <a:p>
                      <a:pPr algn="ctr"/>
                      <a:r>
                        <a:rPr lang="en-US" sz="1100" dirty="0" smtClean="0"/>
                        <a:t>C</a:t>
                      </a:r>
                      <a:endParaRPr lang="en-US" sz="1100" dirty="0"/>
                    </a:p>
                  </a:txBody>
                  <a:tcPr/>
                </a:tc>
                <a:tc>
                  <a:txBody>
                    <a:bodyPr/>
                    <a:lstStyle/>
                    <a:p>
                      <a:pPr algn="ctr"/>
                      <a:r>
                        <a:rPr lang="en-US" sz="1100" dirty="0" smtClean="0"/>
                        <a:t>0,171</a:t>
                      </a:r>
                      <a:endParaRPr lang="en-US" sz="1100" dirty="0"/>
                    </a:p>
                  </a:txBody>
                  <a:tcPr/>
                </a:tc>
                <a:tc>
                  <a:txBody>
                    <a:bodyPr/>
                    <a:lstStyle/>
                    <a:p>
                      <a:pPr algn="ctr"/>
                      <a:r>
                        <a:rPr lang="en-US" sz="1100" dirty="0" smtClean="0"/>
                        <a:t>0,368</a:t>
                      </a:r>
                      <a:endParaRPr lang="en-US" sz="1100" dirty="0"/>
                    </a:p>
                  </a:txBody>
                  <a:tcPr/>
                </a:tc>
                <a:tc>
                  <a:txBody>
                    <a:bodyPr/>
                    <a:lstStyle/>
                    <a:p>
                      <a:pPr algn="ctr"/>
                      <a:r>
                        <a:rPr lang="en-US" sz="1100" dirty="0" smtClean="0"/>
                        <a:t>0,274</a:t>
                      </a:r>
                      <a:endParaRPr lang="en-US" sz="1100" dirty="0"/>
                    </a:p>
                  </a:txBody>
                  <a:tcPr/>
                </a:tc>
                <a:tc>
                  <a:txBody>
                    <a:bodyPr/>
                    <a:lstStyle/>
                    <a:p>
                      <a:pPr algn="ctr"/>
                      <a:r>
                        <a:rPr lang="en-US" sz="1100" dirty="0" smtClean="0"/>
                        <a:t>0,188</a:t>
                      </a:r>
                      <a:endParaRPr lang="en-US" sz="1100" dirty="0"/>
                    </a:p>
                  </a:txBody>
                  <a:tcPr/>
                </a:tc>
              </a:tr>
              <a:tr h="214481">
                <a:tc>
                  <a:txBody>
                    <a:bodyPr/>
                    <a:lstStyle/>
                    <a:p>
                      <a:pPr algn="ctr"/>
                      <a:r>
                        <a:rPr lang="en-US" sz="1100" dirty="0" smtClean="0"/>
                        <a:t>G</a:t>
                      </a:r>
                      <a:endParaRPr lang="en-US" sz="1100" dirty="0"/>
                    </a:p>
                  </a:txBody>
                  <a:tcPr/>
                </a:tc>
                <a:tc>
                  <a:txBody>
                    <a:bodyPr/>
                    <a:lstStyle/>
                    <a:p>
                      <a:pPr algn="ctr"/>
                      <a:r>
                        <a:rPr lang="en-US" sz="1100" dirty="0" smtClean="0"/>
                        <a:t>0,161</a:t>
                      </a:r>
                      <a:endParaRPr lang="en-US" sz="1100" dirty="0"/>
                    </a:p>
                  </a:txBody>
                  <a:tcPr/>
                </a:tc>
                <a:tc>
                  <a:txBody>
                    <a:bodyPr/>
                    <a:lstStyle/>
                    <a:p>
                      <a:pPr algn="ctr"/>
                      <a:r>
                        <a:rPr lang="en-US" sz="1100" dirty="0" smtClean="0"/>
                        <a:t>0,339</a:t>
                      </a:r>
                      <a:endParaRPr lang="en-US" sz="1100" dirty="0"/>
                    </a:p>
                  </a:txBody>
                  <a:tcPr/>
                </a:tc>
                <a:tc>
                  <a:txBody>
                    <a:bodyPr/>
                    <a:lstStyle/>
                    <a:p>
                      <a:pPr algn="ctr"/>
                      <a:r>
                        <a:rPr lang="en-US" sz="1100" dirty="0" smtClean="0"/>
                        <a:t>0,375</a:t>
                      </a:r>
                      <a:endParaRPr lang="en-US" sz="1100" dirty="0"/>
                    </a:p>
                  </a:txBody>
                  <a:tcPr/>
                </a:tc>
                <a:tc>
                  <a:txBody>
                    <a:bodyPr/>
                    <a:lstStyle/>
                    <a:p>
                      <a:pPr algn="ctr"/>
                      <a:r>
                        <a:rPr lang="en-US" sz="1100" dirty="0" smtClean="0"/>
                        <a:t>0,125</a:t>
                      </a:r>
                      <a:endParaRPr lang="en-US" sz="1100" dirty="0"/>
                    </a:p>
                  </a:txBody>
                  <a:tcPr/>
                </a:tc>
              </a:tr>
              <a:tr h="214481">
                <a:tc>
                  <a:txBody>
                    <a:bodyPr/>
                    <a:lstStyle/>
                    <a:p>
                      <a:pPr algn="ctr"/>
                      <a:r>
                        <a:rPr lang="en-US" sz="1100" dirty="0" smtClean="0"/>
                        <a:t>T</a:t>
                      </a:r>
                      <a:endParaRPr lang="en-US" sz="1100" dirty="0"/>
                    </a:p>
                  </a:txBody>
                  <a:tcPr/>
                </a:tc>
                <a:tc>
                  <a:txBody>
                    <a:bodyPr/>
                    <a:lstStyle/>
                    <a:p>
                      <a:pPr algn="ctr"/>
                      <a:r>
                        <a:rPr lang="en-US" sz="1100" dirty="0" smtClean="0"/>
                        <a:t>0,0079</a:t>
                      </a:r>
                      <a:endParaRPr lang="en-US" sz="1100" dirty="0"/>
                    </a:p>
                  </a:txBody>
                  <a:tcPr/>
                </a:tc>
                <a:tc>
                  <a:txBody>
                    <a:bodyPr/>
                    <a:lstStyle/>
                    <a:p>
                      <a:pPr algn="ctr"/>
                      <a:r>
                        <a:rPr lang="en-US" sz="1100" dirty="0" smtClean="0"/>
                        <a:t>0,355</a:t>
                      </a:r>
                      <a:endParaRPr lang="en-US" sz="1100" dirty="0"/>
                    </a:p>
                  </a:txBody>
                  <a:tcPr/>
                </a:tc>
                <a:tc>
                  <a:txBody>
                    <a:bodyPr/>
                    <a:lstStyle/>
                    <a:p>
                      <a:pPr algn="ctr"/>
                      <a:r>
                        <a:rPr lang="en-US" sz="1100" dirty="0" smtClean="0"/>
                        <a:t>0,384</a:t>
                      </a:r>
                      <a:endParaRPr lang="en-US" sz="1100" dirty="0"/>
                    </a:p>
                  </a:txBody>
                  <a:tcPr/>
                </a:tc>
                <a:tc>
                  <a:txBody>
                    <a:bodyPr/>
                    <a:lstStyle/>
                    <a:p>
                      <a:pPr algn="ctr"/>
                      <a:r>
                        <a:rPr lang="en-US" sz="1100" dirty="0" smtClean="0"/>
                        <a:t>0,182</a:t>
                      </a:r>
                      <a:endParaRPr lang="en-US" sz="1100" dirty="0"/>
                    </a:p>
                  </a:txBody>
                  <a:tcPr/>
                </a:tc>
              </a:tr>
            </a:tbl>
          </a:graphicData>
        </a:graphic>
      </p:graphicFrame>
      <p:graphicFrame>
        <p:nvGraphicFramePr>
          <p:cNvPr id="10" name="Table 9"/>
          <p:cNvGraphicFramePr>
            <a:graphicFrameLocks noGrp="1"/>
          </p:cNvGraphicFramePr>
          <p:nvPr/>
        </p:nvGraphicFramePr>
        <p:xfrm>
          <a:off x="4670027" y="4864884"/>
          <a:ext cx="3515915" cy="1295400"/>
        </p:xfrm>
        <a:graphic>
          <a:graphicData uri="http://schemas.openxmlformats.org/drawingml/2006/table">
            <a:tbl>
              <a:tblPr firstRow="1" bandRow="1">
                <a:tableStyleId>{5C22544A-7EE6-4342-B048-85BDC9FD1C3A}</a:tableStyleId>
              </a:tblPr>
              <a:tblGrid>
                <a:gridCol w="703183"/>
                <a:gridCol w="703183"/>
                <a:gridCol w="703183"/>
                <a:gridCol w="703183"/>
                <a:gridCol w="703183"/>
              </a:tblGrid>
              <a:tr h="214481">
                <a:tc>
                  <a:txBody>
                    <a:bodyPr/>
                    <a:lstStyle/>
                    <a:p>
                      <a:pPr algn="ctr"/>
                      <a:r>
                        <a:rPr lang="en-US" sz="1100" i="1" dirty="0" smtClean="0"/>
                        <a:t>Normal</a:t>
                      </a:r>
                      <a:endParaRPr lang="en-US" sz="1100" i="1" dirty="0"/>
                    </a:p>
                  </a:txBody>
                  <a:tcPr/>
                </a:tc>
                <a:tc>
                  <a:txBody>
                    <a:bodyPr/>
                    <a:lstStyle/>
                    <a:p>
                      <a:pPr algn="ctr"/>
                      <a:r>
                        <a:rPr lang="en-US" sz="1100" dirty="0" smtClean="0"/>
                        <a:t>A</a:t>
                      </a:r>
                      <a:endParaRPr lang="en-US" sz="1100" dirty="0"/>
                    </a:p>
                  </a:txBody>
                  <a:tcPr/>
                </a:tc>
                <a:tc>
                  <a:txBody>
                    <a:bodyPr/>
                    <a:lstStyle/>
                    <a:p>
                      <a:pPr algn="ctr"/>
                      <a:r>
                        <a:rPr lang="en-US" sz="1100" dirty="0" smtClean="0"/>
                        <a:t>C</a:t>
                      </a:r>
                      <a:endParaRPr lang="en-US" sz="1100" dirty="0"/>
                    </a:p>
                  </a:txBody>
                  <a:tcPr/>
                </a:tc>
                <a:tc>
                  <a:txBody>
                    <a:bodyPr/>
                    <a:lstStyle/>
                    <a:p>
                      <a:pPr algn="ctr"/>
                      <a:r>
                        <a:rPr lang="en-US" sz="1100" dirty="0" smtClean="0"/>
                        <a:t>G</a:t>
                      </a:r>
                      <a:endParaRPr lang="en-US" sz="1100" dirty="0"/>
                    </a:p>
                  </a:txBody>
                  <a:tcPr/>
                </a:tc>
                <a:tc>
                  <a:txBody>
                    <a:bodyPr/>
                    <a:lstStyle/>
                    <a:p>
                      <a:pPr algn="ctr"/>
                      <a:r>
                        <a:rPr lang="en-US" sz="1100" dirty="0" smtClean="0"/>
                        <a:t>T</a:t>
                      </a:r>
                      <a:endParaRPr lang="en-US" sz="1100" dirty="0"/>
                    </a:p>
                  </a:txBody>
                  <a:tcPr/>
                </a:tc>
              </a:tr>
              <a:tr h="214481">
                <a:tc>
                  <a:txBody>
                    <a:bodyPr/>
                    <a:lstStyle/>
                    <a:p>
                      <a:pPr algn="ctr"/>
                      <a:r>
                        <a:rPr lang="en-US" sz="1100" dirty="0" smtClean="0"/>
                        <a:t>A</a:t>
                      </a:r>
                      <a:endParaRPr lang="en-US" sz="1100" dirty="0"/>
                    </a:p>
                  </a:txBody>
                  <a:tcPr/>
                </a:tc>
                <a:tc>
                  <a:txBody>
                    <a:bodyPr/>
                    <a:lstStyle/>
                    <a:p>
                      <a:pPr algn="ctr"/>
                      <a:r>
                        <a:rPr lang="en-US" sz="1100" dirty="0" smtClean="0"/>
                        <a:t>0300</a:t>
                      </a:r>
                      <a:endParaRPr lang="en-US" sz="1100" dirty="0"/>
                    </a:p>
                  </a:txBody>
                  <a:tcPr/>
                </a:tc>
                <a:tc>
                  <a:txBody>
                    <a:bodyPr/>
                    <a:lstStyle/>
                    <a:p>
                      <a:pPr algn="ctr"/>
                      <a:r>
                        <a:rPr lang="en-US" sz="1100" dirty="0" smtClean="0"/>
                        <a:t>0,205</a:t>
                      </a:r>
                      <a:endParaRPr lang="en-US" sz="1100" dirty="0"/>
                    </a:p>
                  </a:txBody>
                  <a:tcPr/>
                </a:tc>
                <a:tc>
                  <a:txBody>
                    <a:bodyPr/>
                    <a:lstStyle/>
                    <a:p>
                      <a:pPr algn="ctr"/>
                      <a:r>
                        <a:rPr lang="en-US" sz="1100" dirty="0" smtClean="0"/>
                        <a:t>0,285</a:t>
                      </a:r>
                      <a:endParaRPr lang="en-US" sz="1100" dirty="0"/>
                    </a:p>
                  </a:txBody>
                  <a:tcPr/>
                </a:tc>
                <a:tc>
                  <a:txBody>
                    <a:bodyPr/>
                    <a:lstStyle/>
                    <a:p>
                      <a:pPr algn="ctr"/>
                      <a:r>
                        <a:rPr lang="en-US" sz="1100" dirty="0" smtClean="0"/>
                        <a:t>0,210</a:t>
                      </a:r>
                      <a:endParaRPr lang="en-US" sz="1100" dirty="0"/>
                    </a:p>
                  </a:txBody>
                  <a:tcPr/>
                </a:tc>
              </a:tr>
              <a:tr h="214481">
                <a:tc>
                  <a:txBody>
                    <a:bodyPr/>
                    <a:lstStyle/>
                    <a:p>
                      <a:pPr algn="ctr"/>
                      <a:r>
                        <a:rPr lang="en-US" sz="1100" dirty="0" smtClean="0"/>
                        <a:t>C</a:t>
                      </a:r>
                      <a:endParaRPr lang="en-US" sz="1100" dirty="0"/>
                    </a:p>
                  </a:txBody>
                  <a:tcPr/>
                </a:tc>
                <a:tc>
                  <a:txBody>
                    <a:bodyPr/>
                    <a:lstStyle/>
                    <a:p>
                      <a:pPr algn="ctr"/>
                      <a:r>
                        <a:rPr lang="en-US" sz="1100" dirty="0" smtClean="0"/>
                        <a:t>0,322</a:t>
                      </a:r>
                      <a:endParaRPr lang="en-US" sz="1100" dirty="0"/>
                    </a:p>
                  </a:txBody>
                  <a:tcPr/>
                </a:tc>
                <a:tc>
                  <a:txBody>
                    <a:bodyPr/>
                    <a:lstStyle/>
                    <a:p>
                      <a:pPr algn="ctr"/>
                      <a:r>
                        <a:rPr lang="en-US" sz="1100" dirty="0" smtClean="0"/>
                        <a:t>0,298</a:t>
                      </a:r>
                      <a:endParaRPr lang="en-US" sz="1100" dirty="0"/>
                    </a:p>
                  </a:txBody>
                  <a:tcPr/>
                </a:tc>
                <a:tc>
                  <a:txBody>
                    <a:bodyPr/>
                    <a:lstStyle/>
                    <a:p>
                      <a:pPr algn="ctr"/>
                      <a:r>
                        <a:rPr lang="en-US" sz="1100" dirty="0" smtClean="0"/>
                        <a:t>0,078</a:t>
                      </a:r>
                      <a:endParaRPr lang="en-US" sz="1100" dirty="0"/>
                    </a:p>
                  </a:txBody>
                  <a:tcPr/>
                </a:tc>
                <a:tc>
                  <a:txBody>
                    <a:bodyPr/>
                    <a:lstStyle/>
                    <a:p>
                      <a:pPr algn="ctr"/>
                      <a:r>
                        <a:rPr lang="en-US" sz="1100" dirty="0" smtClean="0"/>
                        <a:t>0,302</a:t>
                      </a:r>
                      <a:endParaRPr lang="en-US" sz="1100" dirty="0"/>
                    </a:p>
                  </a:txBody>
                  <a:tcPr/>
                </a:tc>
              </a:tr>
              <a:tr h="214481">
                <a:tc>
                  <a:txBody>
                    <a:bodyPr/>
                    <a:lstStyle/>
                    <a:p>
                      <a:pPr algn="ctr"/>
                      <a:r>
                        <a:rPr lang="en-US" sz="1100" dirty="0" smtClean="0"/>
                        <a:t>G</a:t>
                      </a:r>
                      <a:endParaRPr lang="en-US" sz="1100" dirty="0"/>
                    </a:p>
                  </a:txBody>
                  <a:tcPr/>
                </a:tc>
                <a:tc>
                  <a:txBody>
                    <a:bodyPr/>
                    <a:lstStyle/>
                    <a:p>
                      <a:pPr algn="ctr"/>
                      <a:r>
                        <a:rPr lang="en-US" sz="1100" dirty="0" smtClean="0"/>
                        <a:t>0,248</a:t>
                      </a:r>
                      <a:endParaRPr lang="en-US" sz="1100" dirty="0"/>
                    </a:p>
                  </a:txBody>
                  <a:tcPr/>
                </a:tc>
                <a:tc>
                  <a:txBody>
                    <a:bodyPr/>
                    <a:lstStyle/>
                    <a:p>
                      <a:pPr algn="ctr"/>
                      <a:r>
                        <a:rPr lang="en-US" sz="1100" dirty="0" smtClean="0"/>
                        <a:t>0,246</a:t>
                      </a:r>
                      <a:endParaRPr lang="en-US" sz="1100" dirty="0"/>
                    </a:p>
                  </a:txBody>
                  <a:tcPr/>
                </a:tc>
                <a:tc>
                  <a:txBody>
                    <a:bodyPr/>
                    <a:lstStyle/>
                    <a:p>
                      <a:pPr algn="ctr"/>
                      <a:r>
                        <a:rPr lang="en-US" sz="1100" dirty="0" smtClean="0"/>
                        <a:t>0,298</a:t>
                      </a:r>
                      <a:endParaRPr lang="en-US" sz="1100" dirty="0"/>
                    </a:p>
                  </a:txBody>
                  <a:tcPr/>
                </a:tc>
                <a:tc>
                  <a:txBody>
                    <a:bodyPr/>
                    <a:lstStyle/>
                    <a:p>
                      <a:pPr algn="ctr"/>
                      <a:r>
                        <a:rPr lang="en-US" sz="1100" dirty="0" smtClean="0"/>
                        <a:t>0,208</a:t>
                      </a:r>
                      <a:endParaRPr lang="en-US" sz="1100" dirty="0"/>
                    </a:p>
                  </a:txBody>
                  <a:tcPr/>
                </a:tc>
              </a:tr>
              <a:tr h="214481">
                <a:tc>
                  <a:txBody>
                    <a:bodyPr/>
                    <a:lstStyle/>
                    <a:p>
                      <a:pPr algn="ctr"/>
                      <a:r>
                        <a:rPr lang="en-US" sz="1100" dirty="0" smtClean="0"/>
                        <a:t>T</a:t>
                      </a:r>
                      <a:endParaRPr lang="en-US" sz="1100" dirty="0"/>
                    </a:p>
                  </a:txBody>
                  <a:tcPr/>
                </a:tc>
                <a:tc>
                  <a:txBody>
                    <a:bodyPr/>
                    <a:lstStyle/>
                    <a:p>
                      <a:pPr algn="ctr"/>
                      <a:r>
                        <a:rPr lang="en-US" sz="1100" dirty="0" smtClean="0"/>
                        <a:t>0,177</a:t>
                      </a:r>
                      <a:endParaRPr lang="en-US" sz="1100" dirty="0"/>
                    </a:p>
                  </a:txBody>
                  <a:tcPr/>
                </a:tc>
                <a:tc>
                  <a:txBody>
                    <a:bodyPr/>
                    <a:lstStyle/>
                    <a:p>
                      <a:pPr algn="ctr"/>
                      <a:r>
                        <a:rPr lang="en-US" sz="1100" dirty="0" smtClean="0"/>
                        <a:t>0,239</a:t>
                      </a:r>
                      <a:endParaRPr lang="en-US" sz="1100" dirty="0"/>
                    </a:p>
                  </a:txBody>
                  <a:tcPr/>
                </a:tc>
                <a:tc>
                  <a:txBody>
                    <a:bodyPr/>
                    <a:lstStyle/>
                    <a:p>
                      <a:pPr algn="ctr"/>
                      <a:r>
                        <a:rPr lang="en-US" sz="1100" dirty="0" smtClean="0"/>
                        <a:t>0,292</a:t>
                      </a:r>
                      <a:endParaRPr lang="en-US" sz="1100" dirty="0"/>
                    </a:p>
                  </a:txBody>
                  <a:tcPr/>
                </a:tc>
                <a:tc>
                  <a:txBody>
                    <a:bodyPr/>
                    <a:lstStyle/>
                    <a:p>
                      <a:pPr algn="ctr"/>
                      <a:r>
                        <a:rPr lang="en-US" sz="1100" dirty="0" smtClean="0"/>
                        <a:t>0,292</a:t>
                      </a:r>
                      <a:endParaRPr lang="en-US" sz="1100" dirty="0"/>
                    </a:p>
                  </a:txBody>
                  <a:tcPr/>
                </a:tc>
              </a:tr>
            </a:tbl>
          </a:graphicData>
        </a:graphic>
      </p:graphicFrame>
      <p:sp>
        <p:nvSpPr>
          <p:cNvPr id="15" name="Rectangle 14"/>
          <p:cNvSpPr/>
          <p:nvPr/>
        </p:nvSpPr>
        <p:spPr>
          <a:xfrm>
            <a:off x="2753281" y="5377006"/>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817751" y="5385710"/>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490668" y="5394414"/>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443341" y="5371799"/>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2573414" y="3226203"/>
          <a:ext cx="3644900" cy="1333500"/>
        </p:xfrm>
        <a:graphic>
          <a:graphicData uri="http://schemas.openxmlformats.org/presentationml/2006/ole">
            <p:oleObj spid="_x0000_s736258" name="Equation" r:id="rId3" imgW="3644900" imgH="1333500" progId="Equation.3">
              <p:embed/>
            </p:oleObj>
          </a:graphicData>
        </a:graphic>
      </p:graphicFrame>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36506" y="456252"/>
            <a:ext cx="8147095" cy="1323041"/>
          </a:xfrm>
        </p:spPr>
        <p:txBody>
          <a:bodyPr/>
          <a:lstStyle/>
          <a:p>
            <a:r>
              <a:rPr lang="en-US" sz="4800" dirty="0" err="1" smtClean="0"/>
              <a:t>Cadeias</a:t>
            </a:r>
            <a:r>
              <a:rPr lang="en-US" sz="4800" dirty="0" smtClean="0"/>
              <a:t> de Markov</a:t>
            </a:r>
            <a:endParaRPr lang="en-US" sz="4800" dirty="0"/>
          </a:p>
        </p:txBody>
      </p:sp>
      <p:sp>
        <p:nvSpPr>
          <p:cNvPr id="3" name="Content Placeholder 2"/>
          <p:cNvSpPr>
            <a:spLocks noGrp="1"/>
          </p:cNvSpPr>
          <p:nvPr>
            <p:ph idx="1"/>
          </p:nvPr>
        </p:nvSpPr>
        <p:spPr>
          <a:xfrm>
            <a:off x="1214410" y="2012436"/>
            <a:ext cx="7269190" cy="4137352"/>
          </a:xfrm>
        </p:spPr>
        <p:txBody>
          <a:bodyPr>
            <a:normAutofit lnSpcReduction="10000"/>
          </a:bodyPr>
          <a:lstStyle/>
          <a:p>
            <a:r>
              <a:rPr lang="x-none" sz="1800" dirty="0" smtClean="0"/>
              <a:t>Como temos uma soma de termos independentes, podemos criar uma matriz B para cáculo</a:t>
            </a:r>
          </a:p>
          <a:p>
            <a:endParaRPr lang="x-none" sz="1800" dirty="0" smtClean="0"/>
          </a:p>
          <a:p>
            <a:endParaRPr lang="x-none" sz="1800" dirty="0" smtClean="0"/>
          </a:p>
          <a:p>
            <a:r>
              <a:rPr lang="x-none" sz="1800" dirty="0" smtClean="0"/>
              <a:t>No nosso caso isso nos dá</a:t>
            </a:r>
          </a:p>
          <a:p>
            <a:endParaRPr lang="x-none" sz="1800" dirty="0" smtClean="0"/>
          </a:p>
          <a:p>
            <a:endParaRPr lang="x-none" sz="1800" dirty="0" smtClean="0"/>
          </a:p>
          <a:p>
            <a:endParaRPr lang="x-none" sz="1800" dirty="0" smtClean="0"/>
          </a:p>
          <a:p>
            <a:r>
              <a:rPr lang="x-none" sz="1800" dirty="0" smtClean="0"/>
              <a:t>Como utilizamos logaritmo base 2, chamamos este escore de </a:t>
            </a:r>
            <a:r>
              <a:rPr lang="x-none" sz="1800" i="1" dirty="0" smtClean="0"/>
              <a:t>bit score.</a:t>
            </a:r>
            <a:endParaRPr lang="x-none" sz="1800" dirty="0" smtClean="0"/>
          </a:p>
          <a:p>
            <a:endParaRPr lang="x-none" sz="1800" dirty="0" smtClean="0"/>
          </a:p>
          <a:p>
            <a:endParaRPr lang="x-none" dirty="0" smtClean="0"/>
          </a:p>
          <a:p>
            <a:endParaRPr lang="pt-BR" sz="1800" dirty="0" smtClean="0">
              <a:solidFill>
                <a:srgbClr val="FF0000"/>
              </a:solidFill>
            </a:endParaRPr>
          </a:p>
        </p:txBody>
      </p:sp>
      <p:sp>
        <p:nvSpPr>
          <p:cNvPr id="11" name="Date Placeholder 10"/>
          <p:cNvSpPr>
            <a:spLocks noGrp="1"/>
          </p:cNvSpPr>
          <p:nvPr>
            <p:ph type="dt" sz="half" idx="10"/>
          </p:nvPr>
        </p:nvSpPr>
        <p:spPr/>
        <p:txBody>
          <a:bodyPr/>
          <a:lstStyle/>
          <a:p>
            <a:fld id="{DB6DF289-9BE0-4E4A-91A9-1801D2F431F2}" type="datetime1">
              <a:rPr lang="en-US" smtClean="0"/>
              <a:pPr/>
              <a:t>5/23/14</a:t>
            </a:fld>
            <a:endParaRPr lang="en-US"/>
          </a:p>
        </p:txBody>
      </p:sp>
      <p:sp>
        <p:nvSpPr>
          <p:cNvPr id="12" name="Slide Number Placeholder 11"/>
          <p:cNvSpPr>
            <a:spLocks noGrp="1"/>
          </p:cNvSpPr>
          <p:nvPr>
            <p:ph type="sldNum" sz="quarter" idx="12"/>
          </p:nvPr>
        </p:nvSpPr>
        <p:spPr/>
        <p:txBody>
          <a:bodyPr/>
          <a:lstStyle/>
          <a:p>
            <a:fld id="{41014A3E-976F-064B-B8F4-90A68719CBED}" type="slidenum">
              <a:rPr lang="en-US" smtClean="0"/>
              <a:pPr/>
              <a:t>154</a:t>
            </a:fld>
            <a:endParaRPr lang="en-US"/>
          </a:p>
        </p:txBody>
      </p:sp>
      <p:sp>
        <p:nvSpPr>
          <p:cNvPr id="13" name="Footer Placeholder 12"/>
          <p:cNvSpPr>
            <a:spLocks noGrp="1"/>
          </p:cNvSpPr>
          <p:nvPr>
            <p:ph type="ftr" sz="quarter" idx="11"/>
          </p:nvPr>
        </p:nvSpPr>
        <p:spPr/>
        <p:txBody>
          <a:bodyPr/>
          <a:lstStyle/>
          <a:p>
            <a:r>
              <a:rPr lang="en-US" smtClean="0"/>
              <a:t>IBI5037 Algoritmos em Bioinformática - Prof. Alan M. Durham</a:t>
            </a:r>
            <a:endParaRPr lang="en-US"/>
          </a:p>
        </p:txBody>
      </p:sp>
      <p:graphicFrame>
        <p:nvGraphicFramePr>
          <p:cNvPr id="9" name="Table 8"/>
          <p:cNvGraphicFramePr>
            <a:graphicFrameLocks noGrp="1"/>
          </p:cNvGraphicFramePr>
          <p:nvPr/>
        </p:nvGraphicFramePr>
        <p:xfrm>
          <a:off x="2300304" y="4224725"/>
          <a:ext cx="3515915" cy="1295400"/>
        </p:xfrm>
        <a:graphic>
          <a:graphicData uri="http://schemas.openxmlformats.org/drawingml/2006/table">
            <a:tbl>
              <a:tblPr firstRow="1" bandRow="1">
                <a:tableStyleId>{5C22544A-7EE6-4342-B048-85BDC9FD1C3A}</a:tableStyleId>
              </a:tblPr>
              <a:tblGrid>
                <a:gridCol w="703183"/>
                <a:gridCol w="703183"/>
                <a:gridCol w="703183"/>
                <a:gridCol w="703183"/>
                <a:gridCol w="703183"/>
              </a:tblGrid>
              <a:tr h="214481">
                <a:tc>
                  <a:txBody>
                    <a:bodyPr/>
                    <a:lstStyle/>
                    <a:p>
                      <a:pPr algn="ctr"/>
                      <a:endParaRPr lang="en-US" sz="1100" dirty="0"/>
                    </a:p>
                  </a:txBody>
                  <a:tcPr/>
                </a:tc>
                <a:tc>
                  <a:txBody>
                    <a:bodyPr/>
                    <a:lstStyle/>
                    <a:p>
                      <a:pPr algn="ctr"/>
                      <a:r>
                        <a:rPr lang="en-US" sz="1100" dirty="0" smtClean="0"/>
                        <a:t>A</a:t>
                      </a:r>
                      <a:endParaRPr lang="en-US" sz="1100" dirty="0"/>
                    </a:p>
                  </a:txBody>
                  <a:tcPr/>
                </a:tc>
                <a:tc>
                  <a:txBody>
                    <a:bodyPr/>
                    <a:lstStyle/>
                    <a:p>
                      <a:pPr algn="ctr"/>
                      <a:r>
                        <a:rPr lang="en-US" sz="1100" dirty="0" smtClean="0"/>
                        <a:t>C</a:t>
                      </a:r>
                      <a:endParaRPr lang="en-US" sz="1100" dirty="0"/>
                    </a:p>
                  </a:txBody>
                  <a:tcPr/>
                </a:tc>
                <a:tc>
                  <a:txBody>
                    <a:bodyPr/>
                    <a:lstStyle/>
                    <a:p>
                      <a:pPr algn="ctr"/>
                      <a:r>
                        <a:rPr lang="en-US" sz="1100" dirty="0" smtClean="0"/>
                        <a:t>G</a:t>
                      </a:r>
                      <a:endParaRPr lang="en-US" sz="1100" dirty="0"/>
                    </a:p>
                  </a:txBody>
                  <a:tcPr/>
                </a:tc>
                <a:tc>
                  <a:txBody>
                    <a:bodyPr/>
                    <a:lstStyle/>
                    <a:p>
                      <a:pPr algn="ctr"/>
                      <a:r>
                        <a:rPr lang="en-US" sz="1100" dirty="0" smtClean="0"/>
                        <a:t>T</a:t>
                      </a:r>
                      <a:endParaRPr lang="en-US" sz="1100" dirty="0"/>
                    </a:p>
                  </a:txBody>
                  <a:tcPr/>
                </a:tc>
              </a:tr>
              <a:tr h="214481">
                <a:tc>
                  <a:txBody>
                    <a:bodyPr/>
                    <a:lstStyle/>
                    <a:p>
                      <a:pPr algn="ctr"/>
                      <a:r>
                        <a:rPr lang="en-US" sz="1100" dirty="0" smtClean="0"/>
                        <a:t>A</a:t>
                      </a:r>
                      <a:endParaRPr lang="en-US" sz="1100" dirty="0"/>
                    </a:p>
                  </a:txBody>
                  <a:tcPr/>
                </a:tc>
                <a:tc>
                  <a:txBody>
                    <a:bodyPr/>
                    <a:lstStyle/>
                    <a:p>
                      <a:pPr algn="ctr"/>
                      <a:r>
                        <a:rPr lang="en-US" sz="1100" dirty="0" smtClean="0"/>
                        <a:t>-0,740</a:t>
                      </a:r>
                      <a:endParaRPr lang="en-US" sz="1100" dirty="0"/>
                    </a:p>
                  </a:txBody>
                  <a:tcPr/>
                </a:tc>
                <a:tc>
                  <a:txBody>
                    <a:bodyPr/>
                    <a:lstStyle/>
                    <a:p>
                      <a:pPr algn="ctr"/>
                      <a:r>
                        <a:rPr lang="en-US" sz="1100" dirty="0" smtClean="0"/>
                        <a:t>-0,419</a:t>
                      </a:r>
                      <a:endParaRPr lang="en-US" sz="1100" dirty="0"/>
                    </a:p>
                  </a:txBody>
                  <a:tcPr/>
                </a:tc>
                <a:tc>
                  <a:txBody>
                    <a:bodyPr/>
                    <a:lstStyle/>
                    <a:p>
                      <a:pPr algn="ctr"/>
                      <a:r>
                        <a:rPr lang="en-US" sz="1100" dirty="0" smtClean="0"/>
                        <a:t>0,580</a:t>
                      </a:r>
                      <a:endParaRPr lang="en-US" sz="1100" dirty="0"/>
                    </a:p>
                  </a:txBody>
                  <a:tcPr/>
                </a:tc>
                <a:tc>
                  <a:txBody>
                    <a:bodyPr/>
                    <a:lstStyle/>
                    <a:p>
                      <a:pPr algn="ctr"/>
                      <a:r>
                        <a:rPr lang="en-US" sz="1100" dirty="0" smtClean="0"/>
                        <a:t>-0,803</a:t>
                      </a:r>
                      <a:endParaRPr lang="en-US" sz="1100" dirty="0"/>
                    </a:p>
                  </a:txBody>
                  <a:tcPr/>
                </a:tc>
              </a:tr>
              <a:tr h="214481">
                <a:tc>
                  <a:txBody>
                    <a:bodyPr/>
                    <a:lstStyle/>
                    <a:p>
                      <a:pPr algn="ctr"/>
                      <a:r>
                        <a:rPr lang="en-US" sz="1100" dirty="0" smtClean="0"/>
                        <a:t>C</a:t>
                      </a:r>
                      <a:endParaRPr lang="en-US" sz="1100" dirty="0"/>
                    </a:p>
                  </a:txBody>
                  <a:tcPr/>
                </a:tc>
                <a:tc>
                  <a:txBody>
                    <a:bodyPr/>
                    <a:lstStyle/>
                    <a:p>
                      <a:pPr algn="ctr"/>
                      <a:r>
                        <a:rPr lang="en-US" sz="1100" dirty="0" smtClean="0"/>
                        <a:t>-0,913</a:t>
                      </a:r>
                      <a:endParaRPr lang="en-US" sz="1100" dirty="0"/>
                    </a:p>
                  </a:txBody>
                  <a:tcPr/>
                </a:tc>
                <a:tc>
                  <a:txBody>
                    <a:bodyPr/>
                    <a:lstStyle/>
                    <a:p>
                      <a:pPr algn="ctr"/>
                      <a:r>
                        <a:rPr lang="en-US" sz="1100" dirty="0" smtClean="0"/>
                        <a:t>0,302</a:t>
                      </a:r>
                      <a:endParaRPr lang="en-US" sz="1100" dirty="0"/>
                    </a:p>
                  </a:txBody>
                  <a:tcPr/>
                </a:tc>
                <a:tc>
                  <a:txBody>
                    <a:bodyPr/>
                    <a:lstStyle/>
                    <a:p>
                      <a:pPr algn="ctr"/>
                      <a:r>
                        <a:rPr lang="en-US" sz="1100" dirty="0" smtClean="0"/>
                        <a:t>1,812</a:t>
                      </a:r>
                      <a:endParaRPr lang="en-US" sz="1100" dirty="0"/>
                    </a:p>
                  </a:txBody>
                  <a:tcPr/>
                </a:tc>
                <a:tc>
                  <a:txBody>
                    <a:bodyPr/>
                    <a:lstStyle/>
                    <a:p>
                      <a:pPr algn="ctr"/>
                      <a:r>
                        <a:rPr lang="en-US" sz="1100" dirty="0" smtClean="0"/>
                        <a:t>-0,685</a:t>
                      </a:r>
                      <a:endParaRPr lang="en-US" sz="1100" dirty="0"/>
                    </a:p>
                  </a:txBody>
                  <a:tcPr/>
                </a:tc>
              </a:tr>
              <a:tr h="214481">
                <a:tc>
                  <a:txBody>
                    <a:bodyPr/>
                    <a:lstStyle/>
                    <a:p>
                      <a:pPr algn="ctr"/>
                      <a:r>
                        <a:rPr lang="en-US" sz="1100" dirty="0" smtClean="0"/>
                        <a:t>G</a:t>
                      </a:r>
                      <a:endParaRPr lang="en-US" sz="1100" dirty="0"/>
                    </a:p>
                  </a:txBody>
                  <a:tcPr/>
                </a:tc>
                <a:tc>
                  <a:txBody>
                    <a:bodyPr/>
                    <a:lstStyle/>
                    <a:p>
                      <a:pPr algn="ctr"/>
                      <a:r>
                        <a:rPr lang="en-US" sz="1100" dirty="0" smtClean="0"/>
                        <a:t>-0,624</a:t>
                      </a:r>
                      <a:endParaRPr lang="en-US" sz="1100" dirty="0"/>
                    </a:p>
                  </a:txBody>
                  <a:tcPr/>
                </a:tc>
                <a:tc>
                  <a:txBody>
                    <a:bodyPr/>
                    <a:lstStyle/>
                    <a:p>
                      <a:pPr algn="ctr"/>
                      <a:r>
                        <a:rPr lang="en-US" sz="1100" dirty="0" smtClean="0"/>
                        <a:t>0,461</a:t>
                      </a:r>
                      <a:endParaRPr lang="en-US" sz="1100" dirty="0"/>
                    </a:p>
                  </a:txBody>
                  <a:tcPr/>
                </a:tc>
                <a:tc>
                  <a:txBody>
                    <a:bodyPr/>
                    <a:lstStyle/>
                    <a:p>
                      <a:pPr algn="ctr"/>
                      <a:r>
                        <a:rPr lang="en-US" sz="1100" dirty="0" smtClean="0"/>
                        <a:t>0,331</a:t>
                      </a:r>
                      <a:endParaRPr lang="en-US" sz="1100" dirty="0"/>
                    </a:p>
                  </a:txBody>
                  <a:tcPr/>
                </a:tc>
                <a:tc>
                  <a:txBody>
                    <a:bodyPr/>
                    <a:lstStyle/>
                    <a:p>
                      <a:pPr algn="ctr"/>
                      <a:r>
                        <a:rPr lang="en-US" sz="1100" dirty="0" smtClean="0"/>
                        <a:t>-0,730</a:t>
                      </a:r>
                      <a:endParaRPr lang="en-US" sz="1100" dirty="0"/>
                    </a:p>
                  </a:txBody>
                  <a:tcPr/>
                </a:tc>
              </a:tr>
              <a:tr h="214481">
                <a:tc>
                  <a:txBody>
                    <a:bodyPr/>
                    <a:lstStyle/>
                    <a:p>
                      <a:pPr algn="ctr"/>
                      <a:r>
                        <a:rPr lang="en-US" sz="1100" dirty="0" smtClean="0"/>
                        <a:t>T</a:t>
                      </a:r>
                      <a:endParaRPr lang="en-US" sz="1100" dirty="0"/>
                    </a:p>
                  </a:txBody>
                  <a:tcPr/>
                </a:tc>
                <a:tc>
                  <a:txBody>
                    <a:bodyPr/>
                    <a:lstStyle/>
                    <a:p>
                      <a:pPr algn="ctr"/>
                      <a:r>
                        <a:rPr lang="en-US" sz="1100" dirty="0" smtClean="0"/>
                        <a:t>-1,169</a:t>
                      </a:r>
                      <a:endParaRPr lang="en-US" sz="1100" dirty="0"/>
                    </a:p>
                  </a:txBody>
                  <a:tcPr/>
                </a:tc>
                <a:tc>
                  <a:txBody>
                    <a:bodyPr/>
                    <a:lstStyle/>
                    <a:p>
                      <a:pPr algn="ctr"/>
                      <a:r>
                        <a:rPr lang="en-US" sz="1100" dirty="0" smtClean="0"/>
                        <a:t>0,573</a:t>
                      </a:r>
                      <a:endParaRPr lang="en-US" sz="1100" dirty="0"/>
                    </a:p>
                  </a:txBody>
                  <a:tcPr/>
                </a:tc>
                <a:tc>
                  <a:txBody>
                    <a:bodyPr/>
                    <a:lstStyle/>
                    <a:p>
                      <a:pPr algn="ctr"/>
                      <a:r>
                        <a:rPr lang="en-US" sz="1100" dirty="0" smtClean="0"/>
                        <a:t>0,393</a:t>
                      </a:r>
                      <a:endParaRPr lang="en-US" sz="1100" dirty="0"/>
                    </a:p>
                  </a:txBody>
                  <a:tcPr/>
                </a:tc>
                <a:tc>
                  <a:txBody>
                    <a:bodyPr/>
                    <a:lstStyle/>
                    <a:p>
                      <a:pPr algn="ctr"/>
                      <a:r>
                        <a:rPr lang="en-US" sz="1100" dirty="0" smtClean="0"/>
                        <a:t>-0,679</a:t>
                      </a:r>
                      <a:endParaRPr lang="en-US" sz="1100" dirty="0"/>
                    </a:p>
                  </a:txBody>
                  <a:tcPr/>
                </a:tc>
              </a:tr>
            </a:tbl>
          </a:graphicData>
        </a:graphic>
      </p:graphicFrame>
      <p:sp>
        <p:nvSpPr>
          <p:cNvPr id="15" name="Rectangle 14"/>
          <p:cNvSpPr/>
          <p:nvPr/>
        </p:nvSpPr>
        <p:spPr>
          <a:xfrm>
            <a:off x="4440477" y="4746593"/>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120945" y="4737322"/>
            <a:ext cx="695274" cy="287391"/>
          </a:xfrm>
          <a:prstGeom prst="rect">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2399800" y="2781210"/>
          <a:ext cx="4026133" cy="528430"/>
        </p:xfrm>
        <a:graphic>
          <a:graphicData uri="http://schemas.openxmlformats.org/presentationml/2006/ole">
            <p:oleObj spid="_x0000_s737282" name="Equation" r:id="rId3" imgW="2032000" imgH="266700" progId="Equation.3">
              <p:embed/>
            </p:oleObj>
          </a:graphicData>
        </a:graphic>
      </p:graphicFrame>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Cadeias</a:t>
            </a:r>
            <a:r>
              <a:rPr lang="en-US" sz="4800" dirty="0" smtClean="0"/>
              <a:t> de </a:t>
            </a:r>
            <a:r>
              <a:rPr lang="en-US" sz="4800" dirty="0" err="1" smtClean="0"/>
              <a:t>markov</a:t>
            </a:r>
            <a:r>
              <a:rPr lang="en-US" sz="4800" dirty="0" smtClean="0"/>
              <a:t> </a:t>
            </a:r>
            <a:r>
              <a:rPr lang="en-US" sz="4800" dirty="0" err="1" smtClean="0"/>
              <a:t>como</a:t>
            </a:r>
            <a:r>
              <a:rPr lang="en-US" sz="4800" dirty="0" smtClean="0"/>
              <a:t> </a:t>
            </a:r>
            <a:r>
              <a:rPr lang="en-US" sz="4800" dirty="0" err="1" smtClean="0"/>
              <a:t>classificadoras</a:t>
            </a:r>
            <a:r>
              <a:rPr lang="en-US" sz="4800" dirty="0" smtClean="0"/>
              <a:t> de </a:t>
            </a:r>
            <a:r>
              <a:rPr lang="en-US" sz="4800" dirty="0" err="1" smtClean="0"/>
              <a:t>ilhas</a:t>
            </a:r>
            <a:r>
              <a:rPr lang="en-US" sz="4800" dirty="0" smtClean="0"/>
              <a:t> </a:t>
            </a:r>
            <a:r>
              <a:rPr lang="en-US" sz="4800" dirty="0" err="1" smtClean="0"/>
              <a:t>CpG</a:t>
            </a:r>
            <a:endParaRPr lang="en-US" sz="4800" dirty="0"/>
          </a:p>
        </p:txBody>
      </p:sp>
      <p:sp>
        <p:nvSpPr>
          <p:cNvPr id="3" name="Content Placeholder 2"/>
          <p:cNvSpPr>
            <a:spLocks noGrp="1"/>
          </p:cNvSpPr>
          <p:nvPr>
            <p:ph idx="1"/>
          </p:nvPr>
        </p:nvSpPr>
        <p:spPr>
          <a:xfrm>
            <a:off x="2286000" y="2039554"/>
            <a:ext cx="6197600" cy="4453321"/>
          </a:xfrm>
        </p:spPr>
        <p:txBody>
          <a:bodyPr>
            <a:normAutofit/>
          </a:bodyPr>
          <a:lstStyle/>
          <a:p>
            <a:r>
              <a:rPr lang="x-none" sz="1600" dirty="0" smtClean="0"/>
              <a:t>O Gráfico abaixo (do livro), mostra um histograma da pontuação de sequências CpG e não CpG, normalizada por tamanho para reduzir o gráfico</a:t>
            </a:r>
          </a:p>
          <a:p>
            <a:endParaRPr lang="x-none" sz="1600" dirty="0" smtClean="0"/>
          </a:p>
          <a:p>
            <a:endParaRPr lang="x-none" sz="1600" dirty="0" smtClean="0"/>
          </a:p>
          <a:p>
            <a:endParaRPr lang="x-none" sz="1600" dirty="0" smtClean="0"/>
          </a:p>
          <a:p>
            <a:endParaRPr lang="x-none" sz="1600" dirty="0" smtClean="0"/>
          </a:p>
          <a:p>
            <a:endParaRPr lang="x-none" sz="1600" dirty="0" smtClean="0"/>
          </a:p>
          <a:p>
            <a:r>
              <a:rPr lang="x-none" sz="1600" dirty="0" smtClean="0"/>
              <a:t>Podemos ver uma discriminação razoável entre os dois tipos de região CpG (cinza claro) e não CpG (cinza escuro), indicando o potencial do modelo.</a:t>
            </a:r>
            <a:endParaRPr lang="en-US" sz="1600" dirty="0" smtClean="0"/>
          </a:p>
          <a:p>
            <a:endParaRPr lang="en-US" sz="1600" dirty="0" smtClean="0"/>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155</a:t>
            </a:fld>
            <a:endParaRPr lang="en-US"/>
          </a:p>
        </p:txBody>
      </p:sp>
      <p:pic>
        <p:nvPicPr>
          <p:cNvPr id="12" name="Picture 11" descr="g1.tiff"/>
          <p:cNvPicPr>
            <a:picLocks noChangeAspect="1"/>
          </p:cNvPicPr>
          <p:nvPr/>
        </p:nvPicPr>
        <p:blipFill>
          <a:blip r:embed="rId2"/>
          <a:stretch>
            <a:fillRect/>
          </a:stretch>
        </p:blipFill>
        <p:spPr>
          <a:xfrm>
            <a:off x="3080016" y="3027044"/>
            <a:ext cx="3894822" cy="2345180"/>
          </a:xfrm>
          <a:prstGeom prst="rect">
            <a:avLst/>
          </a:prstGeom>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Cadeias</a:t>
            </a:r>
            <a:r>
              <a:rPr lang="en-US" sz="4800" dirty="0" smtClean="0"/>
              <a:t> de </a:t>
            </a:r>
            <a:r>
              <a:rPr lang="en-US" sz="4800" dirty="0" err="1" smtClean="0"/>
              <a:t>markov</a:t>
            </a:r>
            <a:r>
              <a:rPr lang="en-US" sz="4800" dirty="0" smtClean="0"/>
              <a:t> </a:t>
            </a:r>
            <a:r>
              <a:rPr lang="en-US" sz="4800" dirty="0" err="1" smtClean="0"/>
              <a:t>como</a:t>
            </a:r>
            <a:r>
              <a:rPr lang="en-US" sz="4800" dirty="0" smtClean="0"/>
              <a:t> </a:t>
            </a:r>
            <a:r>
              <a:rPr lang="en-US" sz="4800" dirty="0" err="1" smtClean="0"/>
              <a:t>classificadoras</a:t>
            </a:r>
            <a:r>
              <a:rPr lang="en-US" sz="4800" dirty="0" smtClean="0"/>
              <a:t> de </a:t>
            </a:r>
            <a:r>
              <a:rPr lang="en-US" sz="4800" dirty="0" err="1" smtClean="0"/>
              <a:t>ilhas</a:t>
            </a:r>
            <a:r>
              <a:rPr lang="en-US" sz="4800" dirty="0" smtClean="0"/>
              <a:t> </a:t>
            </a:r>
            <a:r>
              <a:rPr lang="en-US" sz="4800" dirty="0" err="1" smtClean="0"/>
              <a:t>CpG</a:t>
            </a:r>
            <a:endParaRPr lang="en-US" sz="4800" dirty="0"/>
          </a:p>
        </p:txBody>
      </p:sp>
      <p:sp>
        <p:nvSpPr>
          <p:cNvPr id="3" name="Content Placeholder 2"/>
          <p:cNvSpPr>
            <a:spLocks noGrp="1"/>
          </p:cNvSpPr>
          <p:nvPr>
            <p:ph idx="1"/>
          </p:nvPr>
        </p:nvSpPr>
        <p:spPr>
          <a:xfrm>
            <a:off x="2286000" y="2039554"/>
            <a:ext cx="6197600" cy="4453321"/>
          </a:xfrm>
        </p:spPr>
        <p:txBody>
          <a:bodyPr>
            <a:normAutofit/>
          </a:bodyPr>
          <a:lstStyle/>
          <a:p>
            <a:r>
              <a:rPr lang="x-none" sz="1600" dirty="0" smtClean="0"/>
              <a:t>A classificação não e perfeita, como podemos ver pelas regiões não CpG com escores bem negativos</a:t>
            </a:r>
          </a:p>
          <a:p>
            <a:endParaRPr lang="x-none" sz="1600" dirty="0" smtClean="0"/>
          </a:p>
          <a:p>
            <a:endParaRPr lang="x-none" sz="1600" dirty="0" smtClean="0"/>
          </a:p>
          <a:p>
            <a:endParaRPr lang="x-none" sz="1600" dirty="0" smtClean="0"/>
          </a:p>
          <a:p>
            <a:endParaRPr lang="x-none" sz="1600" dirty="0" smtClean="0"/>
          </a:p>
          <a:p>
            <a:endParaRPr lang="x-none" sz="1600" dirty="0" smtClean="0"/>
          </a:p>
          <a:p>
            <a:endParaRPr lang="x-none" sz="1600" dirty="0" smtClean="0"/>
          </a:p>
          <a:p>
            <a:r>
              <a:rPr lang="x-none" sz="1600" dirty="0" smtClean="0"/>
              <a:t>Isso pode se dever a um conjunto de treinamento com classificação incorreta, parametrização errada ou modelo inadequado</a:t>
            </a:r>
            <a:endParaRPr lang="en-US" sz="1600" dirty="0" smtClean="0"/>
          </a:p>
          <a:p>
            <a:endParaRPr lang="en-US" sz="1600" dirty="0" smtClean="0"/>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156</a:t>
            </a:fld>
            <a:endParaRPr lang="en-US"/>
          </a:p>
        </p:txBody>
      </p:sp>
      <p:pic>
        <p:nvPicPr>
          <p:cNvPr id="12" name="Picture 11" descr="g1.tiff"/>
          <p:cNvPicPr>
            <a:picLocks noChangeAspect="1"/>
          </p:cNvPicPr>
          <p:nvPr/>
        </p:nvPicPr>
        <p:blipFill>
          <a:blip r:embed="rId2"/>
          <a:stretch>
            <a:fillRect/>
          </a:stretch>
        </p:blipFill>
        <p:spPr>
          <a:xfrm>
            <a:off x="3080016" y="3027044"/>
            <a:ext cx="3894822" cy="2345180"/>
          </a:xfrm>
          <a:prstGeom prst="rect">
            <a:avLst/>
          </a:prstGeom>
        </p:spPr>
      </p:pic>
      <p:sp>
        <p:nvSpPr>
          <p:cNvPr id="8" name="Oval 7"/>
          <p:cNvSpPr/>
          <p:nvPr/>
        </p:nvSpPr>
        <p:spPr>
          <a:xfrm>
            <a:off x="4171639" y="4292334"/>
            <a:ext cx="194676" cy="278121"/>
          </a:xfrm>
          <a:prstGeom prst="ellipse">
            <a:avLst/>
          </a:prstGeom>
          <a:solidFill>
            <a:schemeClr val="accent1">
              <a:lumMod val="40000"/>
              <a:lumOff val="6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676310" y="4153273"/>
            <a:ext cx="329655" cy="430521"/>
          </a:xfrm>
          <a:prstGeom prst="ellipse">
            <a:avLst/>
          </a:prstGeom>
          <a:solidFill>
            <a:schemeClr val="accent1">
              <a:lumMod val="40000"/>
              <a:lumOff val="6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070855" y="4166613"/>
            <a:ext cx="194676" cy="417181"/>
          </a:xfrm>
          <a:prstGeom prst="ellipse">
            <a:avLst/>
          </a:prstGeom>
          <a:solidFill>
            <a:schemeClr val="accent1">
              <a:lumMod val="40000"/>
              <a:lumOff val="60000"/>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Cadeias</a:t>
            </a:r>
            <a:r>
              <a:rPr lang="en-US" dirty="0" smtClean="0"/>
              <a:t> </a:t>
            </a:r>
            <a:r>
              <a:rPr lang="en-US" dirty="0" err="1" smtClean="0"/>
              <a:t>ocultas</a:t>
            </a:r>
            <a:r>
              <a:rPr lang="en-US" dirty="0" smtClean="0"/>
              <a:t> de </a:t>
            </a:r>
            <a:r>
              <a:rPr lang="en-US" dirty="0" err="1" smtClean="0"/>
              <a:t>markov</a:t>
            </a:r>
            <a:endParaRPr lang="en-US" dirty="0"/>
          </a:p>
        </p:txBody>
      </p:sp>
      <p:sp>
        <p:nvSpPr>
          <p:cNvPr id="3" name="Content Placeholder 2"/>
          <p:cNvSpPr>
            <a:spLocks noGrp="1"/>
          </p:cNvSpPr>
          <p:nvPr>
            <p:ph idx="1"/>
          </p:nvPr>
        </p:nvSpPr>
        <p:spPr/>
        <p:txBody>
          <a:bodyPr>
            <a:normAutofit lnSpcReduction="10000"/>
          </a:bodyPr>
          <a:lstStyle/>
          <a:p>
            <a:r>
              <a:rPr lang="en-US" dirty="0" err="1" smtClean="0"/>
              <a:t>Nos</a:t>
            </a:r>
            <a:r>
              <a:rPr lang="en-US" dirty="0" smtClean="0"/>
              <a:t> slides </a:t>
            </a:r>
            <a:r>
              <a:rPr lang="en-US" dirty="0" err="1" smtClean="0"/>
              <a:t>anteriores</a:t>
            </a:r>
            <a:r>
              <a:rPr lang="en-US" dirty="0" smtClean="0"/>
              <a:t>, </a:t>
            </a:r>
            <a:r>
              <a:rPr lang="en-US" dirty="0" err="1" smtClean="0"/>
              <a:t>utilizamos</a:t>
            </a:r>
            <a:r>
              <a:rPr lang="en-US" dirty="0" smtClean="0"/>
              <a:t> </a:t>
            </a:r>
            <a:r>
              <a:rPr lang="en-US" dirty="0" err="1" smtClean="0"/>
              <a:t>cadeias</a:t>
            </a:r>
            <a:r>
              <a:rPr lang="en-US" dirty="0" smtClean="0"/>
              <a:t> de Markov </a:t>
            </a:r>
            <a:r>
              <a:rPr lang="en-US" dirty="0" err="1" smtClean="0"/>
              <a:t>para</a:t>
            </a:r>
            <a:r>
              <a:rPr lang="en-US" dirty="0" smtClean="0"/>
              <a:t> </a:t>
            </a:r>
            <a:r>
              <a:rPr lang="en-US" dirty="0" err="1" smtClean="0"/>
              <a:t>abordar</a:t>
            </a:r>
            <a:r>
              <a:rPr lang="en-US" dirty="0" smtClean="0"/>
              <a:t>  </a:t>
            </a:r>
            <a:r>
              <a:rPr lang="en-US" dirty="0" err="1" smtClean="0"/>
              <a:t>o</a:t>
            </a:r>
            <a:r>
              <a:rPr lang="en-US" dirty="0" smtClean="0"/>
              <a:t> </a:t>
            </a:r>
            <a:r>
              <a:rPr lang="en-US" dirty="0" err="1" smtClean="0"/>
              <a:t>problema</a:t>
            </a:r>
            <a:r>
              <a:rPr lang="en-US" dirty="0" smtClean="0"/>
              <a:t> 1:</a:t>
            </a:r>
          </a:p>
          <a:p>
            <a:pPr marL="638175" lvl="1" indent="-342900"/>
            <a:r>
              <a:rPr lang="x-none" dirty="0" smtClean="0">
                <a:solidFill>
                  <a:srgbClr val="FF0000"/>
                </a:solidFill>
              </a:rPr>
              <a:t>Dada uma sequência curta de nucleotídeos, ela vem de uma ilha CpG?</a:t>
            </a:r>
          </a:p>
          <a:p>
            <a:pPr marL="342900" indent="-342900"/>
            <a:r>
              <a:rPr lang="x-none" dirty="0" smtClean="0"/>
              <a:t>Verificamos que, dada uma região, nosso modelo parece ser adequado para distinguir se ela pertence ou não a uma ilha CpG.</a:t>
            </a:r>
          </a:p>
          <a:p>
            <a:pPr marL="342900" indent="-342900"/>
            <a:r>
              <a:rPr lang="x-none" dirty="0" smtClean="0"/>
              <a:t>Porém temos o segundo problema, mais comum na área de genômica</a:t>
            </a:r>
          </a:p>
          <a:p>
            <a:pPr marL="638175" lvl="1" indent="-342900"/>
            <a:r>
              <a:rPr lang="x-none" dirty="0" smtClean="0">
                <a:solidFill>
                  <a:schemeClr val="accent1">
                    <a:lumMod val="60000"/>
                    <a:lumOff val="40000"/>
                  </a:schemeClr>
                </a:solidFill>
              </a:rPr>
              <a:t>Dado um trecho longo do genoma, onde estão as ilhas CpG?</a:t>
            </a:r>
          </a:p>
          <a:p>
            <a:endParaRPr lang="en-US"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157</a:t>
            </a:fld>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Cadeias</a:t>
            </a:r>
            <a:r>
              <a:rPr lang="en-US" dirty="0" smtClean="0"/>
              <a:t> </a:t>
            </a:r>
            <a:r>
              <a:rPr lang="en-US" dirty="0" err="1" smtClean="0"/>
              <a:t>ocultas</a:t>
            </a:r>
            <a:r>
              <a:rPr lang="en-US" dirty="0" smtClean="0"/>
              <a:t> de </a:t>
            </a:r>
            <a:r>
              <a:rPr lang="en-US" dirty="0" err="1" smtClean="0"/>
              <a:t>markov</a:t>
            </a:r>
            <a:endParaRPr lang="en-US" dirty="0"/>
          </a:p>
        </p:txBody>
      </p:sp>
      <p:sp>
        <p:nvSpPr>
          <p:cNvPr id="3" name="Content Placeholder 2"/>
          <p:cNvSpPr>
            <a:spLocks noGrp="1"/>
          </p:cNvSpPr>
          <p:nvPr>
            <p:ph idx="1"/>
          </p:nvPr>
        </p:nvSpPr>
        <p:spPr/>
        <p:txBody>
          <a:bodyPr>
            <a:normAutofit lnSpcReduction="10000"/>
          </a:bodyPr>
          <a:lstStyle/>
          <a:p>
            <a:r>
              <a:rPr lang="x-none" dirty="0" smtClean="0"/>
              <a:t>Podemos tentar utilizar o modelo anterior e tratar uma região genômica dividindo-a em janelas relativamente pequenas (por exemplo: 100nt)</a:t>
            </a:r>
          </a:p>
          <a:p>
            <a:r>
              <a:rPr lang="x-none" dirty="0" smtClean="0">
                <a:solidFill>
                  <a:schemeClr val="tx1"/>
                </a:solidFill>
              </a:rPr>
              <a:t>Em seguida aplicaríamos nosso discriminador em cada janela</a:t>
            </a:r>
          </a:p>
          <a:p>
            <a:r>
              <a:rPr lang="x-none" dirty="0" smtClean="0">
                <a:solidFill>
                  <a:schemeClr val="tx1"/>
                </a:solidFill>
              </a:rPr>
              <a:t>Porém esta abordagem tem alguns problemas</a:t>
            </a:r>
          </a:p>
          <a:p>
            <a:pPr lvl="1"/>
            <a:r>
              <a:rPr lang="x-none" dirty="0" smtClean="0">
                <a:solidFill>
                  <a:schemeClr val="tx1"/>
                </a:solidFill>
              </a:rPr>
              <a:t>Porque o tamanho 100? Será a melhor opção?</a:t>
            </a:r>
          </a:p>
          <a:p>
            <a:pPr lvl="1"/>
            <a:r>
              <a:rPr lang="x-none" dirty="0" smtClean="0">
                <a:solidFill>
                  <a:schemeClr val="tx1"/>
                </a:solidFill>
              </a:rPr>
              <a:t>E se as regiões tiverem limites precisos e tiverem tamanhos diferentes?</a:t>
            </a:r>
          </a:p>
          <a:p>
            <a:pPr lvl="1"/>
            <a:r>
              <a:rPr lang="x-none" dirty="0" smtClean="0">
                <a:solidFill>
                  <a:schemeClr val="tx1"/>
                </a:solidFill>
              </a:rPr>
              <a:t>O modeo acima perde a informação de tamanho, modelada pelo estado final</a:t>
            </a:r>
          </a:p>
          <a:p>
            <a:endParaRPr lang="en-US"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158</a:t>
            </a:fld>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Cadeias</a:t>
            </a:r>
            <a:r>
              <a:rPr lang="en-US" dirty="0" smtClean="0"/>
              <a:t> </a:t>
            </a:r>
            <a:r>
              <a:rPr lang="en-US" dirty="0" err="1" smtClean="0"/>
              <a:t>ocultas</a:t>
            </a:r>
            <a:r>
              <a:rPr lang="en-US" dirty="0" smtClean="0"/>
              <a:t> de </a:t>
            </a:r>
            <a:r>
              <a:rPr lang="en-US" dirty="0" err="1" smtClean="0"/>
              <a:t>markov</a:t>
            </a:r>
            <a:endParaRPr lang="en-US" dirty="0"/>
          </a:p>
        </p:txBody>
      </p:sp>
      <p:sp>
        <p:nvSpPr>
          <p:cNvPr id="3" name="Content Placeholder 2"/>
          <p:cNvSpPr>
            <a:spLocks noGrp="1"/>
          </p:cNvSpPr>
          <p:nvPr>
            <p:ph idx="1"/>
          </p:nvPr>
        </p:nvSpPr>
        <p:spPr>
          <a:xfrm>
            <a:off x="1205140" y="2286000"/>
            <a:ext cx="7278460" cy="3840163"/>
          </a:xfrm>
        </p:spPr>
        <p:txBody>
          <a:bodyPr>
            <a:normAutofit/>
          </a:bodyPr>
          <a:lstStyle/>
          <a:p>
            <a:r>
              <a:rPr lang="x-none" sz="1600" dirty="0" smtClean="0"/>
              <a:t>Seria melhor se pudéssemos utilizar apenas um modelo que iria “etiquetando”cada posição da sequência</a:t>
            </a:r>
          </a:p>
          <a:p>
            <a:r>
              <a:rPr lang="x-none" sz="1600" dirty="0" smtClean="0">
                <a:solidFill>
                  <a:schemeClr val="tx1"/>
                </a:solidFill>
              </a:rPr>
              <a:t>Para simular em um modelo ilhas CpG em um “oceano” de sequencias genomicas “normais” nós precisaríamos juntar os dois modelos em um só, com transições entre um modelo e outro.</a:t>
            </a:r>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159</a:t>
            </a:fld>
            <a:endParaRPr lang="en-US"/>
          </a:p>
        </p:txBody>
      </p:sp>
      <p:sp>
        <p:nvSpPr>
          <p:cNvPr id="8" name="TextBox 7"/>
          <p:cNvSpPr txBox="1"/>
          <p:nvPr/>
        </p:nvSpPr>
        <p:spPr>
          <a:xfrm>
            <a:off x="5263417" y="6277431"/>
            <a:ext cx="3339376" cy="215444"/>
          </a:xfrm>
          <a:prstGeom prst="rect">
            <a:avLst/>
          </a:prstGeom>
          <a:noFill/>
        </p:spPr>
        <p:txBody>
          <a:bodyPr wrap="none" rtlCol="0">
            <a:spAutoFit/>
          </a:bodyPr>
          <a:lstStyle/>
          <a:p>
            <a:r>
              <a:rPr lang="en-US" sz="800" dirty="0" smtClean="0"/>
              <a:t>Fonte:http://cse-wiki.unl.edu/wiki/index.php/File:Markovchain02.png</a:t>
            </a:r>
            <a:endParaRPr lang="en-US" sz="800" dirty="0"/>
          </a:p>
        </p:txBody>
      </p:sp>
      <p:pic>
        <p:nvPicPr>
          <p:cNvPr id="9" name="Picture 2"/>
          <p:cNvPicPr>
            <a:picLocks noChangeAspect="1" noChangeArrowheads="1"/>
          </p:cNvPicPr>
          <p:nvPr/>
        </p:nvPicPr>
        <p:blipFill>
          <a:blip r:embed="rId3"/>
          <a:srcRect/>
          <a:stretch>
            <a:fillRect/>
          </a:stretch>
        </p:blipFill>
        <p:spPr bwMode="auto">
          <a:xfrm>
            <a:off x="1446981" y="4575763"/>
            <a:ext cx="1823970" cy="1609385"/>
          </a:xfrm>
          <a:prstGeom prst="rect">
            <a:avLst/>
          </a:prstGeom>
          <a:noFill/>
          <a:ln w="9525">
            <a:noFill/>
            <a:miter lim="800000"/>
            <a:headEnd/>
            <a:tailEnd/>
          </a:ln>
          <a:effectLst/>
        </p:spPr>
      </p:pic>
      <p:sp>
        <p:nvSpPr>
          <p:cNvPr id="10" name="Oval 9"/>
          <p:cNvSpPr/>
          <p:nvPr/>
        </p:nvSpPr>
        <p:spPr>
          <a:xfrm>
            <a:off x="525065" y="5264050"/>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59154" y="5264050"/>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0" idx="7"/>
          </p:cNvCxnSpPr>
          <p:nvPr/>
        </p:nvCxnSpPr>
        <p:spPr>
          <a:xfrm rot="5400000" flipH="1" flipV="1">
            <a:off x="1092776" y="4707149"/>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hape 12"/>
          <p:cNvCxnSpPr>
            <a:stCxn id="10" idx="0"/>
          </p:cNvCxnSpPr>
          <p:nvPr/>
        </p:nvCxnSpPr>
        <p:spPr>
          <a:xfrm rot="5400000" flipH="1" flipV="1">
            <a:off x="1452368" y="3994291"/>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830985" y="5445395"/>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1" idx="1"/>
          </p:cNvCxnSpPr>
          <p:nvPr/>
        </p:nvCxnSpPr>
        <p:spPr>
          <a:xfrm>
            <a:off x="3009507" y="5013741"/>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3"/>
          </p:cNvCxnSpPr>
          <p:nvPr/>
        </p:nvCxnSpPr>
        <p:spPr>
          <a:xfrm flipV="1">
            <a:off x="3009507" y="5517267"/>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1" idx="2"/>
          </p:cNvCxnSpPr>
          <p:nvPr/>
        </p:nvCxnSpPr>
        <p:spPr>
          <a:xfrm>
            <a:off x="2036125" y="5013741"/>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036125" y="5445395"/>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a:off x="678024" y="5597795"/>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nvGraphicFramePr>
        <p:xfrm>
          <a:off x="621413" y="5324232"/>
          <a:ext cx="114300" cy="177800"/>
        </p:xfrm>
        <a:graphic>
          <a:graphicData uri="http://schemas.openxmlformats.org/presentationml/2006/ole">
            <p:oleObj spid="_x0000_s987138" name="Equation" r:id="rId4" imgW="114300" imgH="177800" progId="Equation.3">
              <p:embed/>
            </p:oleObj>
          </a:graphicData>
        </a:graphic>
      </p:graphicFrame>
      <p:graphicFrame>
        <p:nvGraphicFramePr>
          <p:cNvPr id="21" name="Object 4"/>
          <p:cNvGraphicFramePr>
            <a:graphicFrameLocks noChangeAspect="1"/>
          </p:cNvGraphicFramePr>
          <p:nvPr/>
        </p:nvGraphicFramePr>
        <p:xfrm>
          <a:off x="4058350" y="5368682"/>
          <a:ext cx="101600" cy="88900"/>
        </p:xfrm>
        <a:graphic>
          <a:graphicData uri="http://schemas.openxmlformats.org/presentationml/2006/ole">
            <p:oleObj spid="_x0000_s987139" name="Equation" r:id="rId5" imgW="101600" imgH="88900" progId="Equation.3">
              <p:embed/>
            </p:oleObj>
          </a:graphicData>
        </a:graphic>
      </p:graphicFrame>
      <p:sp>
        <p:nvSpPr>
          <p:cNvPr id="22" name="TextBox 21"/>
          <p:cNvSpPr txBox="1"/>
          <p:nvPr/>
        </p:nvSpPr>
        <p:spPr>
          <a:xfrm>
            <a:off x="3270951" y="4856134"/>
            <a:ext cx="259537" cy="261610"/>
          </a:xfrm>
          <a:prstGeom prst="rect">
            <a:avLst/>
          </a:prstGeom>
          <a:noFill/>
        </p:spPr>
        <p:txBody>
          <a:bodyPr wrap="none" rtlCol="0">
            <a:spAutoFit/>
          </a:bodyPr>
          <a:lstStyle/>
          <a:p>
            <a:r>
              <a:rPr lang="en-US" sz="1100" dirty="0" err="1" smtClean="0"/>
              <a:t>p</a:t>
            </a:r>
            <a:endParaRPr lang="en-US" sz="1100" dirty="0"/>
          </a:p>
        </p:txBody>
      </p:sp>
      <p:sp>
        <p:nvSpPr>
          <p:cNvPr id="23" name="TextBox 22"/>
          <p:cNvSpPr txBox="1"/>
          <p:nvPr/>
        </p:nvSpPr>
        <p:spPr>
          <a:xfrm>
            <a:off x="3108171" y="5036347"/>
            <a:ext cx="259537" cy="261610"/>
          </a:xfrm>
          <a:prstGeom prst="rect">
            <a:avLst/>
          </a:prstGeom>
          <a:noFill/>
        </p:spPr>
        <p:txBody>
          <a:bodyPr wrap="none" rtlCol="0">
            <a:spAutoFit/>
          </a:bodyPr>
          <a:lstStyle/>
          <a:p>
            <a:r>
              <a:rPr lang="en-US" sz="1100" dirty="0" err="1" smtClean="0"/>
              <a:t>p</a:t>
            </a:r>
            <a:endParaRPr lang="en-US" sz="1100" dirty="0"/>
          </a:p>
        </p:txBody>
      </p:sp>
      <p:sp>
        <p:nvSpPr>
          <p:cNvPr id="24" name="TextBox 23"/>
          <p:cNvSpPr txBox="1"/>
          <p:nvPr/>
        </p:nvSpPr>
        <p:spPr>
          <a:xfrm>
            <a:off x="3117441" y="5305206"/>
            <a:ext cx="259537" cy="261610"/>
          </a:xfrm>
          <a:prstGeom prst="rect">
            <a:avLst/>
          </a:prstGeom>
          <a:noFill/>
        </p:spPr>
        <p:txBody>
          <a:bodyPr wrap="none" rtlCol="0">
            <a:spAutoFit/>
          </a:bodyPr>
          <a:lstStyle/>
          <a:p>
            <a:r>
              <a:rPr lang="en-US" sz="1100" dirty="0" err="1" smtClean="0"/>
              <a:t>p</a:t>
            </a:r>
            <a:endParaRPr lang="en-US" sz="1100" dirty="0"/>
          </a:p>
        </p:txBody>
      </p:sp>
      <p:sp>
        <p:nvSpPr>
          <p:cNvPr id="25" name="TextBox 24"/>
          <p:cNvSpPr txBox="1"/>
          <p:nvPr/>
        </p:nvSpPr>
        <p:spPr>
          <a:xfrm>
            <a:off x="3135981" y="5527710"/>
            <a:ext cx="259537" cy="261610"/>
          </a:xfrm>
          <a:prstGeom prst="rect">
            <a:avLst/>
          </a:prstGeom>
          <a:noFill/>
        </p:spPr>
        <p:txBody>
          <a:bodyPr wrap="none" rtlCol="0">
            <a:spAutoFit/>
          </a:bodyPr>
          <a:lstStyle/>
          <a:p>
            <a:r>
              <a:rPr lang="en-US" sz="1100" dirty="0" err="1" smtClean="0"/>
              <a:t>p</a:t>
            </a:r>
            <a:endParaRPr lang="en-US" sz="1100" dirty="0"/>
          </a:p>
        </p:txBody>
      </p:sp>
      <p:pic>
        <p:nvPicPr>
          <p:cNvPr id="26" name="Picture 2"/>
          <p:cNvPicPr>
            <a:picLocks noChangeAspect="1" noChangeArrowheads="1"/>
          </p:cNvPicPr>
          <p:nvPr/>
        </p:nvPicPr>
        <p:blipFill>
          <a:blip r:embed="rId3"/>
          <a:srcRect/>
          <a:stretch>
            <a:fillRect/>
          </a:stretch>
        </p:blipFill>
        <p:spPr bwMode="auto">
          <a:xfrm>
            <a:off x="5598345" y="4566286"/>
            <a:ext cx="1823970" cy="1609385"/>
          </a:xfrm>
          <a:prstGeom prst="rect">
            <a:avLst/>
          </a:prstGeom>
          <a:noFill/>
          <a:ln w="9525">
            <a:noFill/>
            <a:miter lim="800000"/>
            <a:headEnd/>
            <a:tailEnd/>
          </a:ln>
          <a:effectLst/>
        </p:spPr>
      </p:pic>
      <p:sp>
        <p:nvSpPr>
          <p:cNvPr id="27" name="Oval 26"/>
          <p:cNvSpPr/>
          <p:nvPr/>
        </p:nvSpPr>
        <p:spPr>
          <a:xfrm>
            <a:off x="4676429" y="5254573"/>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110518" y="5254573"/>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stCxn id="27" idx="7"/>
          </p:cNvCxnSpPr>
          <p:nvPr/>
        </p:nvCxnSpPr>
        <p:spPr>
          <a:xfrm rot="5400000" flipH="1" flipV="1">
            <a:off x="5244140" y="4697672"/>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hape 29"/>
          <p:cNvCxnSpPr>
            <a:stCxn id="27" idx="0"/>
          </p:cNvCxnSpPr>
          <p:nvPr/>
        </p:nvCxnSpPr>
        <p:spPr>
          <a:xfrm rot="5400000" flipH="1" flipV="1">
            <a:off x="5603732" y="3984814"/>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a:off x="4982349" y="5435918"/>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28" idx="1"/>
          </p:cNvCxnSpPr>
          <p:nvPr/>
        </p:nvCxnSpPr>
        <p:spPr>
          <a:xfrm>
            <a:off x="7160871" y="5004264"/>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8" idx="3"/>
          </p:cNvCxnSpPr>
          <p:nvPr/>
        </p:nvCxnSpPr>
        <p:spPr>
          <a:xfrm flipV="1">
            <a:off x="7160871" y="5507790"/>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28" idx="2"/>
          </p:cNvCxnSpPr>
          <p:nvPr/>
        </p:nvCxnSpPr>
        <p:spPr>
          <a:xfrm>
            <a:off x="6187489" y="5004264"/>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6187489" y="5435918"/>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a:xfrm>
            <a:off x="4829388" y="5588318"/>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4772777" y="5314755"/>
          <a:ext cx="114300" cy="177800"/>
        </p:xfrm>
        <a:graphic>
          <a:graphicData uri="http://schemas.openxmlformats.org/presentationml/2006/ole">
            <p:oleObj spid="_x0000_s987140" name="Equation" r:id="rId6" imgW="114300" imgH="177800" progId="Equation.3">
              <p:embed/>
            </p:oleObj>
          </a:graphicData>
        </a:graphic>
      </p:graphicFrame>
      <p:graphicFrame>
        <p:nvGraphicFramePr>
          <p:cNvPr id="38" name="Object 4"/>
          <p:cNvGraphicFramePr>
            <a:graphicFrameLocks noChangeAspect="1"/>
          </p:cNvGraphicFramePr>
          <p:nvPr/>
        </p:nvGraphicFramePr>
        <p:xfrm>
          <a:off x="8209714" y="5359205"/>
          <a:ext cx="101600" cy="88900"/>
        </p:xfrm>
        <a:graphic>
          <a:graphicData uri="http://schemas.openxmlformats.org/presentationml/2006/ole">
            <p:oleObj spid="_x0000_s987141" name="Equation" r:id="rId7" imgW="101600" imgH="88900" progId="Equation.3">
              <p:embed/>
            </p:oleObj>
          </a:graphicData>
        </a:graphic>
      </p:graphicFrame>
      <p:sp>
        <p:nvSpPr>
          <p:cNvPr id="39" name="TextBox 38"/>
          <p:cNvSpPr txBox="1"/>
          <p:nvPr/>
        </p:nvSpPr>
        <p:spPr>
          <a:xfrm>
            <a:off x="7422315" y="4846657"/>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sp>
        <p:nvSpPr>
          <p:cNvPr id="40" name="TextBox 39"/>
          <p:cNvSpPr txBox="1"/>
          <p:nvPr/>
        </p:nvSpPr>
        <p:spPr>
          <a:xfrm>
            <a:off x="7259535" y="5026870"/>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sp>
        <p:nvSpPr>
          <p:cNvPr id="41" name="TextBox 40"/>
          <p:cNvSpPr txBox="1"/>
          <p:nvPr/>
        </p:nvSpPr>
        <p:spPr>
          <a:xfrm>
            <a:off x="7268805" y="5295729"/>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sp>
        <p:nvSpPr>
          <p:cNvPr id="42" name="TextBox 41"/>
          <p:cNvSpPr txBox="1"/>
          <p:nvPr/>
        </p:nvSpPr>
        <p:spPr>
          <a:xfrm>
            <a:off x="7287345" y="5518233"/>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cxnSp>
        <p:nvCxnSpPr>
          <p:cNvPr id="44" name="Straight Arrow Connector 43"/>
          <p:cNvCxnSpPr>
            <a:stCxn id="11" idx="6"/>
          </p:cNvCxnSpPr>
          <p:nvPr/>
        </p:nvCxnSpPr>
        <p:spPr>
          <a:xfrm flipV="1">
            <a:off x="4265074" y="5402904"/>
            <a:ext cx="411355" cy="94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303060" y="5165279"/>
            <a:ext cx="253307" cy="253916"/>
          </a:xfrm>
          <a:prstGeom prst="rect">
            <a:avLst/>
          </a:prstGeom>
          <a:noFill/>
        </p:spPr>
        <p:txBody>
          <a:bodyPr wrap="none" rtlCol="0">
            <a:spAutoFit/>
          </a:bodyPr>
          <a:lstStyle/>
          <a:p>
            <a:r>
              <a:rPr lang="en-US" sz="1050" dirty="0" smtClean="0"/>
              <a:t>1</a:t>
            </a:r>
            <a:endParaRPr lang="en-US" sz="1050" dirty="0"/>
          </a:p>
        </p:txBody>
      </p:sp>
      <p:sp>
        <p:nvSpPr>
          <p:cNvPr id="47" name="Freeform 46"/>
          <p:cNvSpPr/>
          <p:nvPr/>
        </p:nvSpPr>
        <p:spPr>
          <a:xfrm>
            <a:off x="197461" y="4048380"/>
            <a:ext cx="8454468" cy="1183081"/>
          </a:xfrm>
          <a:custGeom>
            <a:avLst/>
            <a:gdLst>
              <a:gd name="connsiteX0" fmla="*/ 8039011 w 8454468"/>
              <a:gd name="connsiteY0" fmla="*/ 1183081 h 1183081"/>
              <a:gd name="connsiteX1" fmla="*/ 7309197 w 8454468"/>
              <a:gd name="connsiteY1" fmla="*/ 197443 h 1183081"/>
              <a:gd name="connsiteX2" fmla="*/ 1167386 w 8454468"/>
              <a:gd name="connsiteY2" fmla="*/ 140580 h 1183081"/>
              <a:gd name="connsiteX3" fmla="*/ 304878 w 8454468"/>
              <a:gd name="connsiteY3" fmla="*/ 1040922 h 1183081"/>
            </a:gdLst>
            <a:ahLst/>
            <a:cxnLst>
              <a:cxn ang="0">
                <a:pos x="connsiteX0" y="connsiteY0"/>
              </a:cxn>
              <a:cxn ang="0">
                <a:pos x="connsiteX1" y="connsiteY1"/>
              </a:cxn>
              <a:cxn ang="0">
                <a:pos x="connsiteX2" y="connsiteY2"/>
              </a:cxn>
              <a:cxn ang="0">
                <a:pos x="connsiteX3" y="connsiteY3"/>
              </a:cxn>
            </a:cxnLst>
            <a:rect l="l" t="t" r="r" b="b"/>
            <a:pathLst>
              <a:path w="8454468" h="1183081">
                <a:moveTo>
                  <a:pt x="8039011" y="1183081"/>
                </a:moveTo>
                <a:cubicBezTo>
                  <a:pt x="8246739" y="777137"/>
                  <a:pt x="8454468" y="371193"/>
                  <a:pt x="7309197" y="197443"/>
                </a:cubicBezTo>
                <a:cubicBezTo>
                  <a:pt x="6163926" y="23693"/>
                  <a:pt x="2334772" y="0"/>
                  <a:pt x="1167386" y="140580"/>
                </a:cubicBezTo>
                <a:cubicBezTo>
                  <a:pt x="0" y="281160"/>
                  <a:pt x="304878" y="1040922"/>
                  <a:pt x="304878" y="104092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9" name="Straight Arrow Connector 48"/>
          <p:cNvCxnSpPr>
            <a:stCxn id="47" idx="3"/>
            <a:endCxn id="10" idx="1"/>
          </p:cNvCxnSpPr>
          <p:nvPr/>
        </p:nvCxnSpPr>
        <p:spPr>
          <a:xfrm>
            <a:off x="502339" y="5089302"/>
            <a:ext cx="67527" cy="218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455460" y="3820313"/>
            <a:ext cx="253307" cy="253916"/>
          </a:xfrm>
          <a:prstGeom prst="rect">
            <a:avLst/>
          </a:prstGeom>
          <a:noFill/>
        </p:spPr>
        <p:txBody>
          <a:bodyPr wrap="none" rtlCol="0">
            <a:spAutoFit/>
          </a:bodyPr>
          <a:lstStyle/>
          <a:p>
            <a:r>
              <a:rPr lang="en-US" sz="1050" dirty="0" smtClean="0"/>
              <a:t>1</a:t>
            </a:r>
            <a:endParaRPr lang="en-US" sz="1050" dirty="0"/>
          </a:p>
        </p:txBody>
      </p:sp>
      <p:sp>
        <p:nvSpPr>
          <p:cNvPr id="69" name="TextBox 68"/>
          <p:cNvSpPr txBox="1"/>
          <p:nvPr/>
        </p:nvSpPr>
        <p:spPr>
          <a:xfrm>
            <a:off x="4986980" y="4683488"/>
            <a:ext cx="402674" cy="253916"/>
          </a:xfrm>
          <a:prstGeom prst="rect">
            <a:avLst/>
          </a:prstGeom>
          <a:noFill/>
        </p:spPr>
        <p:txBody>
          <a:bodyPr wrap="none" rtlCol="0">
            <a:spAutoFit/>
          </a:bodyPr>
          <a:lstStyle/>
          <a:p>
            <a:r>
              <a:rPr lang="en-US" sz="1050" dirty="0" smtClean="0"/>
              <a:t>1/4</a:t>
            </a:r>
            <a:endParaRPr lang="en-US" sz="1050" dirty="0"/>
          </a:p>
        </p:txBody>
      </p:sp>
      <p:sp>
        <p:nvSpPr>
          <p:cNvPr id="70" name="TextBox 69"/>
          <p:cNvSpPr txBox="1"/>
          <p:nvPr/>
        </p:nvSpPr>
        <p:spPr>
          <a:xfrm>
            <a:off x="5054078" y="4968566"/>
            <a:ext cx="402674" cy="253916"/>
          </a:xfrm>
          <a:prstGeom prst="rect">
            <a:avLst/>
          </a:prstGeom>
          <a:noFill/>
        </p:spPr>
        <p:txBody>
          <a:bodyPr wrap="none" rtlCol="0">
            <a:spAutoFit/>
          </a:bodyPr>
          <a:lstStyle/>
          <a:p>
            <a:r>
              <a:rPr lang="en-US" sz="1050" dirty="0" smtClean="0"/>
              <a:t>1/4</a:t>
            </a:r>
            <a:endParaRPr lang="en-US" sz="1050" dirty="0"/>
          </a:p>
        </p:txBody>
      </p:sp>
      <p:sp>
        <p:nvSpPr>
          <p:cNvPr id="71" name="TextBox 70"/>
          <p:cNvSpPr txBox="1"/>
          <p:nvPr/>
        </p:nvSpPr>
        <p:spPr>
          <a:xfrm>
            <a:off x="5101468" y="5233922"/>
            <a:ext cx="402674" cy="253916"/>
          </a:xfrm>
          <a:prstGeom prst="rect">
            <a:avLst/>
          </a:prstGeom>
          <a:noFill/>
        </p:spPr>
        <p:txBody>
          <a:bodyPr wrap="none" rtlCol="0">
            <a:spAutoFit/>
          </a:bodyPr>
          <a:lstStyle/>
          <a:p>
            <a:r>
              <a:rPr lang="en-US" sz="1050" dirty="0" smtClean="0"/>
              <a:t>1/4</a:t>
            </a:r>
            <a:endParaRPr lang="en-US" sz="1050" dirty="0"/>
          </a:p>
        </p:txBody>
      </p:sp>
      <p:sp>
        <p:nvSpPr>
          <p:cNvPr id="72" name="TextBox 71"/>
          <p:cNvSpPr txBox="1"/>
          <p:nvPr/>
        </p:nvSpPr>
        <p:spPr>
          <a:xfrm>
            <a:off x="4940342" y="5650910"/>
            <a:ext cx="402674" cy="253916"/>
          </a:xfrm>
          <a:prstGeom prst="rect">
            <a:avLst/>
          </a:prstGeom>
          <a:noFill/>
        </p:spPr>
        <p:txBody>
          <a:bodyPr wrap="none" rtlCol="0">
            <a:spAutoFit/>
          </a:bodyPr>
          <a:lstStyle/>
          <a:p>
            <a:r>
              <a:rPr lang="en-US" sz="1050" dirty="0" smtClean="0"/>
              <a:t>1/4</a:t>
            </a:r>
            <a:endParaRPr lang="en-US" sz="1050" dirty="0"/>
          </a:p>
        </p:txBody>
      </p:sp>
      <p:sp>
        <p:nvSpPr>
          <p:cNvPr id="73" name="TextBox 72"/>
          <p:cNvSpPr txBox="1"/>
          <p:nvPr/>
        </p:nvSpPr>
        <p:spPr>
          <a:xfrm>
            <a:off x="786183" y="4683488"/>
            <a:ext cx="402674" cy="253916"/>
          </a:xfrm>
          <a:prstGeom prst="rect">
            <a:avLst/>
          </a:prstGeom>
          <a:noFill/>
        </p:spPr>
        <p:txBody>
          <a:bodyPr wrap="none" rtlCol="0">
            <a:spAutoFit/>
          </a:bodyPr>
          <a:lstStyle/>
          <a:p>
            <a:r>
              <a:rPr lang="en-US" sz="1050" dirty="0" smtClean="0"/>
              <a:t>1/4</a:t>
            </a:r>
            <a:endParaRPr lang="en-US" sz="1050" dirty="0"/>
          </a:p>
        </p:txBody>
      </p:sp>
      <p:sp>
        <p:nvSpPr>
          <p:cNvPr id="74" name="TextBox 73"/>
          <p:cNvSpPr txBox="1"/>
          <p:nvPr/>
        </p:nvSpPr>
        <p:spPr>
          <a:xfrm>
            <a:off x="881715" y="4978043"/>
            <a:ext cx="402674" cy="253916"/>
          </a:xfrm>
          <a:prstGeom prst="rect">
            <a:avLst/>
          </a:prstGeom>
          <a:noFill/>
        </p:spPr>
        <p:txBody>
          <a:bodyPr wrap="none" rtlCol="0">
            <a:spAutoFit/>
          </a:bodyPr>
          <a:lstStyle/>
          <a:p>
            <a:r>
              <a:rPr lang="en-US" sz="1050" dirty="0" smtClean="0"/>
              <a:t>1/4</a:t>
            </a:r>
            <a:endParaRPr lang="en-US" sz="1050" dirty="0"/>
          </a:p>
        </p:txBody>
      </p:sp>
      <p:sp>
        <p:nvSpPr>
          <p:cNvPr id="75" name="TextBox 74"/>
          <p:cNvSpPr txBox="1"/>
          <p:nvPr/>
        </p:nvSpPr>
        <p:spPr>
          <a:xfrm>
            <a:off x="977247" y="5272598"/>
            <a:ext cx="402674" cy="253916"/>
          </a:xfrm>
          <a:prstGeom prst="rect">
            <a:avLst/>
          </a:prstGeom>
          <a:noFill/>
        </p:spPr>
        <p:txBody>
          <a:bodyPr wrap="none" rtlCol="0">
            <a:spAutoFit/>
          </a:bodyPr>
          <a:lstStyle/>
          <a:p>
            <a:r>
              <a:rPr lang="en-US" sz="1050" dirty="0" smtClean="0"/>
              <a:t>1/4</a:t>
            </a:r>
            <a:endParaRPr lang="en-US" sz="1050" dirty="0"/>
          </a:p>
        </p:txBody>
      </p:sp>
      <p:sp>
        <p:nvSpPr>
          <p:cNvPr id="76" name="TextBox 75"/>
          <p:cNvSpPr txBox="1"/>
          <p:nvPr/>
        </p:nvSpPr>
        <p:spPr>
          <a:xfrm>
            <a:off x="807395" y="5671400"/>
            <a:ext cx="402674" cy="253916"/>
          </a:xfrm>
          <a:prstGeom prst="rect">
            <a:avLst/>
          </a:prstGeom>
          <a:noFill/>
        </p:spPr>
        <p:txBody>
          <a:bodyPr wrap="none" rtlCol="0">
            <a:spAutoFit/>
          </a:bodyPr>
          <a:lstStyle/>
          <a:p>
            <a:r>
              <a:rPr lang="en-US" sz="1050" dirty="0" smtClean="0"/>
              <a:t>1/4</a:t>
            </a:r>
            <a:endParaRPr lang="en-US" sz="105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Evolução e alinhamento</a:t>
            </a:r>
            <a:endParaRPr lang="pt-BR" dirty="0"/>
          </a:p>
        </p:txBody>
      </p:sp>
      <p:sp>
        <p:nvSpPr>
          <p:cNvPr id="3" name="Content Placeholder 2"/>
          <p:cNvSpPr>
            <a:spLocks noGrp="1"/>
          </p:cNvSpPr>
          <p:nvPr>
            <p:ph idx="1"/>
          </p:nvPr>
        </p:nvSpPr>
        <p:spPr>
          <a:xfrm>
            <a:off x="3951228" y="2286000"/>
            <a:ext cx="4532372" cy="3840163"/>
          </a:xfrm>
        </p:spPr>
        <p:txBody>
          <a:bodyPr>
            <a:normAutofit fontScale="70000" lnSpcReduction="20000"/>
          </a:bodyPr>
          <a:lstStyle/>
          <a:p>
            <a:r>
              <a:rPr lang="pt-BR" dirty="0" smtClean="0"/>
              <a:t>Podemos criar hipótese sobre as operações de edição envolvidas na evolução a partir do alinhamento completo de duas sequências.</a:t>
            </a:r>
          </a:p>
          <a:p>
            <a:r>
              <a:rPr lang="pt-BR" dirty="0" smtClean="0"/>
              <a:t>Alinhamento global localiza regiões conservadas (pressão evolutiva) e aquelas com maior taxa de alteração.</a:t>
            </a:r>
          </a:p>
          <a:p>
            <a:r>
              <a:rPr lang="pt-BR" dirty="0" smtClean="0"/>
              <a:t>Regiões não conservadas podem servir de modelo para cálculo de distância evolutiva (edição mais relacionada a tempo do que função)</a:t>
            </a:r>
          </a:p>
          <a:p>
            <a:r>
              <a:rPr lang="pt-BR" dirty="0" smtClean="0"/>
              <a:t>Para entender processo evolutivo de conjunto de sequências é necessário alinhamento múltiplo</a:t>
            </a:r>
          </a:p>
          <a:p>
            <a:r>
              <a:rPr lang="pt-BR" dirty="0" smtClean="0"/>
              <a:t>NOTA: processo de alinhamento deve levar em conta características da biologia (e.g. Inserção e remoção de trechos longos mais provável que inúmeras inserções/remoções individuais)</a:t>
            </a:r>
            <a:br>
              <a:rPr lang="pt-BR" dirty="0" smtClean="0"/>
            </a:br>
            <a:endParaRPr lang="pt-BR" dirty="0"/>
          </a:p>
        </p:txBody>
      </p:sp>
      <p:pic>
        <p:nvPicPr>
          <p:cNvPr id="144386" name="Picture 2"/>
          <p:cNvPicPr>
            <a:picLocks noChangeAspect="1" noChangeArrowheads="1"/>
          </p:cNvPicPr>
          <p:nvPr/>
        </p:nvPicPr>
        <p:blipFill>
          <a:blip r:embed="rId2"/>
          <a:srcRect/>
          <a:stretch>
            <a:fillRect/>
          </a:stretch>
        </p:blipFill>
        <p:spPr bwMode="auto">
          <a:xfrm>
            <a:off x="420464" y="2286000"/>
            <a:ext cx="3530764" cy="3737108"/>
          </a:xfrm>
          <a:prstGeom prst="rect">
            <a:avLst/>
          </a:prstGeom>
          <a:noFill/>
          <a:ln w="9525">
            <a:noFill/>
            <a:miter lim="800000"/>
            <a:headEnd/>
            <a:tailEnd/>
          </a:ln>
          <a:effectLst/>
        </p:spPr>
      </p:pic>
      <p:sp>
        <p:nvSpPr>
          <p:cNvPr id="5" name="TextBox 4"/>
          <p:cNvSpPr txBox="1"/>
          <p:nvPr/>
        </p:nvSpPr>
        <p:spPr>
          <a:xfrm>
            <a:off x="420464" y="6126163"/>
            <a:ext cx="8097088" cy="200055"/>
          </a:xfrm>
          <a:prstGeom prst="rect">
            <a:avLst/>
          </a:prstGeom>
          <a:noFill/>
        </p:spPr>
        <p:txBody>
          <a:bodyPr wrap="none" rtlCol="0">
            <a:spAutoFit/>
          </a:bodyPr>
          <a:lstStyle/>
          <a:p>
            <a:r>
              <a:rPr lang="en-US" sz="700" dirty="0" smtClean="0"/>
              <a:t>Fonte:http://yester.ispub.com/journal/the-internet-journal-of-genomics-and-proteomics/volume-4-number-1/in-silico-characterization-of-stk11-a-protein-involved-in-pj-syndrome.html#sthash.YaQlyPwn.dpbs</a:t>
            </a:r>
            <a:endParaRPr lang="en-US" sz="700" dirty="0"/>
          </a:p>
        </p:txBody>
      </p:sp>
      <p:sp>
        <p:nvSpPr>
          <p:cNvPr id="6" name="Date Placeholder 5"/>
          <p:cNvSpPr>
            <a:spLocks noGrp="1"/>
          </p:cNvSpPr>
          <p:nvPr>
            <p:ph type="dt" sz="half" idx="10"/>
          </p:nvPr>
        </p:nvSpPr>
        <p:spPr/>
        <p:txBody>
          <a:bodyPr/>
          <a:lstStyle/>
          <a:p>
            <a:fld id="{6F1B9E0A-6675-694E-9FA9-7E850D98F9AF}"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Cadeias</a:t>
            </a:r>
            <a:r>
              <a:rPr lang="en-US" dirty="0" smtClean="0"/>
              <a:t> </a:t>
            </a:r>
            <a:r>
              <a:rPr lang="en-US" dirty="0" err="1" smtClean="0"/>
              <a:t>ocultas</a:t>
            </a:r>
            <a:r>
              <a:rPr lang="en-US" dirty="0" smtClean="0"/>
              <a:t> de </a:t>
            </a:r>
            <a:r>
              <a:rPr lang="en-US" dirty="0" err="1" smtClean="0"/>
              <a:t>markov</a:t>
            </a:r>
            <a:endParaRPr lang="en-US" dirty="0"/>
          </a:p>
        </p:txBody>
      </p:sp>
      <p:sp>
        <p:nvSpPr>
          <p:cNvPr id="3" name="Content Placeholder 2"/>
          <p:cNvSpPr>
            <a:spLocks noGrp="1"/>
          </p:cNvSpPr>
          <p:nvPr>
            <p:ph idx="1"/>
          </p:nvPr>
        </p:nvSpPr>
        <p:spPr>
          <a:xfrm>
            <a:off x="1015580" y="1925874"/>
            <a:ext cx="7278460" cy="3840163"/>
          </a:xfrm>
        </p:spPr>
        <p:txBody>
          <a:bodyPr>
            <a:normAutofit/>
          </a:bodyPr>
          <a:lstStyle/>
          <a:p>
            <a:pPr>
              <a:spcBef>
                <a:spcPts val="600"/>
              </a:spcBef>
            </a:pPr>
            <a:r>
              <a:rPr lang="x-none" sz="1400" dirty="0" smtClean="0"/>
              <a:t>Porém agora temos um problema: temos dois estados corresondendo ao mesmo nucleotídeo.</a:t>
            </a:r>
          </a:p>
          <a:p>
            <a:pPr>
              <a:spcBef>
                <a:spcPts val="600"/>
              </a:spcBef>
            </a:pPr>
            <a:r>
              <a:rPr lang="x-none" sz="1400" dirty="0" smtClean="0">
                <a:solidFill>
                  <a:schemeClr val="tx1"/>
                </a:solidFill>
              </a:rPr>
              <a:t>Resolvemos isso com nova denominação para os estados;</a:t>
            </a:r>
          </a:p>
          <a:p>
            <a:pPr lvl="1"/>
            <a:r>
              <a:rPr lang="x-none" sz="1200" dirty="0" smtClean="0">
                <a:solidFill>
                  <a:schemeClr val="tx1"/>
                </a:solidFill>
              </a:rPr>
              <a:t>A</a:t>
            </a:r>
            <a:r>
              <a:rPr lang="x-none" sz="1200" baseline="30000" dirty="0" smtClean="0">
                <a:solidFill>
                  <a:schemeClr val="tx1"/>
                </a:solidFill>
              </a:rPr>
              <a:t>+</a:t>
            </a:r>
            <a:r>
              <a:rPr lang="x-none" sz="1200" dirty="0" smtClean="0">
                <a:solidFill>
                  <a:schemeClr val="tx1"/>
                </a:solidFill>
              </a:rPr>
              <a:t>,C</a:t>
            </a:r>
            <a:r>
              <a:rPr lang="x-none" sz="1200" baseline="30000" dirty="0" smtClean="0">
                <a:solidFill>
                  <a:schemeClr val="tx1"/>
                </a:solidFill>
              </a:rPr>
              <a:t>+</a:t>
            </a:r>
            <a:r>
              <a:rPr lang="x-none" sz="1200" dirty="0" smtClean="0">
                <a:solidFill>
                  <a:schemeClr val="tx1"/>
                </a:solidFill>
              </a:rPr>
              <a:t>,G</a:t>
            </a:r>
            <a:r>
              <a:rPr lang="x-none" sz="1200" baseline="30000" dirty="0" smtClean="0">
                <a:solidFill>
                  <a:schemeClr val="tx1"/>
                </a:solidFill>
              </a:rPr>
              <a:t>+</a:t>
            </a:r>
            <a:r>
              <a:rPr lang="x-none" sz="1200" dirty="0" smtClean="0">
                <a:solidFill>
                  <a:schemeClr val="tx1"/>
                </a:solidFill>
              </a:rPr>
              <a:t>,T</a:t>
            </a:r>
            <a:r>
              <a:rPr lang="x-none" sz="1200" baseline="30000" dirty="0" smtClean="0">
                <a:solidFill>
                  <a:schemeClr val="tx1"/>
                </a:solidFill>
              </a:rPr>
              <a:t>+</a:t>
            </a:r>
            <a:r>
              <a:rPr lang="x-none" sz="1200" dirty="0" smtClean="0">
                <a:solidFill>
                  <a:schemeClr val="tx1"/>
                </a:solidFill>
              </a:rPr>
              <a:t> para estados oriundos do modelo CpG</a:t>
            </a:r>
          </a:p>
          <a:p>
            <a:pPr lvl="1"/>
            <a:r>
              <a:rPr lang="x-none" sz="1200" dirty="0" smtClean="0">
                <a:solidFill>
                  <a:schemeClr val="tx1"/>
                </a:solidFill>
              </a:rPr>
              <a:t>A</a:t>
            </a:r>
            <a:r>
              <a:rPr lang="x-none" sz="1200" baseline="30000" dirty="0" smtClean="0">
                <a:solidFill>
                  <a:schemeClr val="tx1"/>
                </a:solidFill>
              </a:rPr>
              <a:t>-</a:t>
            </a:r>
            <a:r>
              <a:rPr lang="x-none" sz="1200" dirty="0" smtClean="0">
                <a:solidFill>
                  <a:schemeClr val="tx1"/>
                </a:solidFill>
              </a:rPr>
              <a:t>,C</a:t>
            </a:r>
            <a:r>
              <a:rPr lang="x-none" sz="1200" baseline="30000" dirty="0" smtClean="0">
                <a:solidFill>
                  <a:schemeClr val="tx1"/>
                </a:solidFill>
              </a:rPr>
              <a:t>-</a:t>
            </a:r>
            <a:r>
              <a:rPr lang="x-none" sz="1200" dirty="0" smtClean="0">
                <a:solidFill>
                  <a:schemeClr val="tx1"/>
                </a:solidFill>
              </a:rPr>
              <a:t>,G</a:t>
            </a:r>
            <a:r>
              <a:rPr lang="x-none" sz="1200" baseline="30000" dirty="0" smtClean="0">
                <a:solidFill>
                  <a:schemeClr val="tx1"/>
                </a:solidFill>
              </a:rPr>
              <a:t>-</a:t>
            </a:r>
            <a:r>
              <a:rPr lang="x-none" sz="1200" dirty="0" smtClean="0">
                <a:solidFill>
                  <a:schemeClr val="tx1"/>
                </a:solidFill>
              </a:rPr>
              <a:t>,T</a:t>
            </a:r>
            <a:r>
              <a:rPr lang="x-none" sz="1200" baseline="30000" dirty="0" smtClean="0">
                <a:solidFill>
                  <a:schemeClr val="tx1"/>
                </a:solidFill>
              </a:rPr>
              <a:t>-</a:t>
            </a:r>
            <a:r>
              <a:rPr lang="x-none" sz="1200" dirty="0" smtClean="0">
                <a:solidFill>
                  <a:schemeClr val="tx1"/>
                </a:solidFill>
              </a:rPr>
              <a:t> para estados oriundos do modelo Normal</a:t>
            </a:r>
          </a:p>
          <a:p>
            <a:pPr>
              <a:spcBef>
                <a:spcPts val="600"/>
              </a:spcBef>
            </a:pPr>
            <a:r>
              <a:rPr lang="x-none" sz="1400" dirty="0" smtClean="0">
                <a:solidFill>
                  <a:schemeClr val="tx1"/>
                </a:solidFill>
              </a:rPr>
              <a:t>As  probalidades de trasição entre estados oriundos do mesmo modelo será semalhante o do modelo original, as probabilidades de transição entre estados oriundos de modelos diferentes modlará o tamanho das regiões associadas</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160</a:t>
            </a:fld>
            <a:endParaRPr lang="en-US"/>
          </a:p>
        </p:txBody>
      </p:sp>
      <p:sp>
        <p:nvSpPr>
          <p:cNvPr id="8" name="TextBox 7"/>
          <p:cNvSpPr txBox="1"/>
          <p:nvPr/>
        </p:nvSpPr>
        <p:spPr>
          <a:xfrm>
            <a:off x="5263417" y="6277431"/>
            <a:ext cx="3339376" cy="215444"/>
          </a:xfrm>
          <a:prstGeom prst="rect">
            <a:avLst/>
          </a:prstGeom>
          <a:noFill/>
        </p:spPr>
        <p:txBody>
          <a:bodyPr wrap="none" rtlCol="0">
            <a:spAutoFit/>
          </a:bodyPr>
          <a:lstStyle/>
          <a:p>
            <a:r>
              <a:rPr lang="en-US" sz="800" dirty="0" smtClean="0"/>
              <a:t>Fonte:http://cse-wiki.unl.edu/wiki/index.php/File:Markovchain02.png</a:t>
            </a:r>
            <a:endParaRPr lang="en-US" sz="800" dirty="0"/>
          </a:p>
        </p:txBody>
      </p:sp>
      <p:pic>
        <p:nvPicPr>
          <p:cNvPr id="9" name="Picture 2"/>
          <p:cNvPicPr>
            <a:picLocks noChangeAspect="1" noChangeArrowheads="1"/>
          </p:cNvPicPr>
          <p:nvPr/>
        </p:nvPicPr>
        <p:blipFill>
          <a:blip r:embed="rId3"/>
          <a:srcRect/>
          <a:stretch>
            <a:fillRect/>
          </a:stretch>
        </p:blipFill>
        <p:spPr bwMode="auto">
          <a:xfrm>
            <a:off x="1446981" y="4575763"/>
            <a:ext cx="1823970" cy="1609385"/>
          </a:xfrm>
          <a:prstGeom prst="rect">
            <a:avLst/>
          </a:prstGeom>
          <a:noFill/>
          <a:ln w="9525">
            <a:noFill/>
            <a:miter lim="800000"/>
            <a:headEnd/>
            <a:tailEnd/>
          </a:ln>
          <a:effectLst/>
        </p:spPr>
      </p:pic>
      <p:sp>
        <p:nvSpPr>
          <p:cNvPr id="10" name="Oval 9"/>
          <p:cNvSpPr/>
          <p:nvPr/>
        </p:nvSpPr>
        <p:spPr>
          <a:xfrm>
            <a:off x="525065" y="5264050"/>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3959154" y="5264050"/>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a:stCxn id="10" idx="7"/>
          </p:cNvCxnSpPr>
          <p:nvPr/>
        </p:nvCxnSpPr>
        <p:spPr>
          <a:xfrm rot="5400000" flipH="1" flipV="1">
            <a:off x="1092776" y="4707149"/>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hape 12"/>
          <p:cNvCxnSpPr>
            <a:stCxn id="10" idx="0"/>
          </p:cNvCxnSpPr>
          <p:nvPr/>
        </p:nvCxnSpPr>
        <p:spPr>
          <a:xfrm rot="5400000" flipH="1" flipV="1">
            <a:off x="1452368" y="3994291"/>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830985" y="5445395"/>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11" idx="1"/>
          </p:cNvCxnSpPr>
          <p:nvPr/>
        </p:nvCxnSpPr>
        <p:spPr>
          <a:xfrm>
            <a:off x="3009507" y="5013741"/>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11" idx="3"/>
          </p:cNvCxnSpPr>
          <p:nvPr/>
        </p:nvCxnSpPr>
        <p:spPr>
          <a:xfrm flipV="1">
            <a:off x="3009507" y="5517267"/>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1" idx="2"/>
          </p:cNvCxnSpPr>
          <p:nvPr/>
        </p:nvCxnSpPr>
        <p:spPr>
          <a:xfrm>
            <a:off x="2036125" y="5013741"/>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036125" y="5445395"/>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9" name="Curved Connector 18"/>
          <p:cNvCxnSpPr/>
          <p:nvPr/>
        </p:nvCxnSpPr>
        <p:spPr>
          <a:xfrm>
            <a:off x="678024" y="5597795"/>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nvGraphicFramePr>
        <p:xfrm>
          <a:off x="621413" y="5324232"/>
          <a:ext cx="114300" cy="177800"/>
        </p:xfrm>
        <a:graphic>
          <a:graphicData uri="http://schemas.openxmlformats.org/presentationml/2006/ole">
            <p:oleObj spid="_x0000_s990210" name="Equation" r:id="rId4" imgW="114300" imgH="177800" progId="Equation.3">
              <p:embed/>
            </p:oleObj>
          </a:graphicData>
        </a:graphic>
      </p:graphicFrame>
      <p:graphicFrame>
        <p:nvGraphicFramePr>
          <p:cNvPr id="21" name="Object 4"/>
          <p:cNvGraphicFramePr>
            <a:graphicFrameLocks noChangeAspect="1"/>
          </p:cNvGraphicFramePr>
          <p:nvPr/>
        </p:nvGraphicFramePr>
        <p:xfrm>
          <a:off x="4058350" y="5368682"/>
          <a:ext cx="101600" cy="88900"/>
        </p:xfrm>
        <a:graphic>
          <a:graphicData uri="http://schemas.openxmlformats.org/presentationml/2006/ole">
            <p:oleObj spid="_x0000_s990211" name="Equation" r:id="rId5" imgW="101600" imgH="88900" progId="Equation.3">
              <p:embed/>
            </p:oleObj>
          </a:graphicData>
        </a:graphic>
      </p:graphicFrame>
      <p:sp>
        <p:nvSpPr>
          <p:cNvPr id="22" name="TextBox 21"/>
          <p:cNvSpPr txBox="1"/>
          <p:nvPr/>
        </p:nvSpPr>
        <p:spPr>
          <a:xfrm>
            <a:off x="3270951" y="4856134"/>
            <a:ext cx="259537" cy="261610"/>
          </a:xfrm>
          <a:prstGeom prst="rect">
            <a:avLst/>
          </a:prstGeom>
          <a:noFill/>
        </p:spPr>
        <p:txBody>
          <a:bodyPr wrap="none" rtlCol="0">
            <a:spAutoFit/>
          </a:bodyPr>
          <a:lstStyle/>
          <a:p>
            <a:r>
              <a:rPr lang="en-US" sz="1100" dirty="0" err="1" smtClean="0"/>
              <a:t>p</a:t>
            </a:r>
            <a:endParaRPr lang="en-US" sz="1100" dirty="0"/>
          </a:p>
        </p:txBody>
      </p:sp>
      <p:sp>
        <p:nvSpPr>
          <p:cNvPr id="23" name="TextBox 22"/>
          <p:cNvSpPr txBox="1"/>
          <p:nvPr/>
        </p:nvSpPr>
        <p:spPr>
          <a:xfrm>
            <a:off x="3108171" y="5036347"/>
            <a:ext cx="259537" cy="261610"/>
          </a:xfrm>
          <a:prstGeom prst="rect">
            <a:avLst/>
          </a:prstGeom>
          <a:noFill/>
        </p:spPr>
        <p:txBody>
          <a:bodyPr wrap="none" rtlCol="0">
            <a:spAutoFit/>
          </a:bodyPr>
          <a:lstStyle/>
          <a:p>
            <a:r>
              <a:rPr lang="en-US" sz="1100" dirty="0" err="1" smtClean="0"/>
              <a:t>p</a:t>
            </a:r>
            <a:endParaRPr lang="en-US" sz="1100" dirty="0"/>
          </a:p>
        </p:txBody>
      </p:sp>
      <p:sp>
        <p:nvSpPr>
          <p:cNvPr id="24" name="TextBox 23"/>
          <p:cNvSpPr txBox="1"/>
          <p:nvPr/>
        </p:nvSpPr>
        <p:spPr>
          <a:xfrm>
            <a:off x="3117441" y="5305206"/>
            <a:ext cx="259537" cy="261610"/>
          </a:xfrm>
          <a:prstGeom prst="rect">
            <a:avLst/>
          </a:prstGeom>
          <a:noFill/>
        </p:spPr>
        <p:txBody>
          <a:bodyPr wrap="none" rtlCol="0">
            <a:spAutoFit/>
          </a:bodyPr>
          <a:lstStyle/>
          <a:p>
            <a:r>
              <a:rPr lang="en-US" sz="1100" dirty="0" err="1" smtClean="0"/>
              <a:t>p</a:t>
            </a:r>
            <a:endParaRPr lang="en-US" sz="1100" dirty="0"/>
          </a:p>
        </p:txBody>
      </p:sp>
      <p:sp>
        <p:nvSpPr>
          <p:cNvPr id="25" name="TextBox 24"/>
          <p:cNvSpPr txBox="1"/>
          <p:nvPr/>
        </p:nvSpPr>
        <p:spPr>
          <a:xfrm>
            <a:off x="3135981" y="5527710"/>
            <a:ext cx="259537" cy="261610"/>
          </a:xfrm>
          <a:prstGeom prst="rect">
            <a:avLst/>
          </a:prstGeom>
          <a:noFill/>
        </p:spPr>
        <p:txBody>
          <a:bodyPr wrap="none" rtlCol="0">
            <a:spAutoFit/>
          </a:bodyPr>
          <a:lstStyle/>
          <a:p>
            <a:r>
              <a:rPr lang="en-US" sz="1100" dirty="0" err="1" smtClean="0"/>
              <a:t>p</a:t>
            </a:r>
            <a:endParaRPr lang="en-US" sz="1100" dirty="0"/>
          </a:p>
        </p:txBody>
      </p:sp>
      <p:pic>
        <p:nvPicPr>
          <p:cNvPr id="26" name="Picture 2"/>
          <p:cNvPicPr>
            <a:picLocks noChangeAspect="1" noChangeArrowheads="1"/>
          </p:cNvPicPr>
          <p:nvPr/>
        </p:nvPicPr>
        <p:blipFill>
          <a:blip r:embed="rId3"/>
          <a:srcRect/>
          <a:stretch>
            <a:fillRect/>
          </a:stretch>
        </p:blipFill>
        <p:spPr bwMode="auto">
          <a:xfrm>
            <a:off x="5598345" y="4566286"/>
            <a:ext cx="1823970" cy="1609385"/>
          </a:xfrm>
          <a:prstGeom prst="rect">
            <a:avLst/>
          </a:prstGeom>
          <a:noFill/>
          <a:ln w="9525">
            <a:noFill/>
            <a:miter lim="800000"/>
            <a:headEnd/>
            <a:tailEnd/>
          </a:ln>
          <a:effectLst/>
        </p:spPr>
      </p:pic>
      <p:sp>
        <p:nvSpPr>
          <p:cNvPr id="27" name="Oval 26"/>
          <p:cNvSpPr/>
          <p:nvPr/>
        </p:nvSpPr>
        <p:spPr>
          <a:xfrm>
            <a:off x="4676429" y="5254573"/>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8110518" y="5254573"/>
            <a:ext cx="305920" cy="296662"/>
          </a:xfrm>
          <a:prstGeom prst="ellips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stCxn id="27" idx="7"/>
          </p:cNvCxnSpPr>
          <p:nvPr/>
        </p:nvCxnSpPr>
        <p:spPr>
          <a:xfrm rot="5400000" flipH="1" flipV="1">
            <a:off x="5244140" y="4697672"/>
            <a:ext cx="293754" cy="906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hape 29"/>
          <p:cNvCxnSpPr>
            <a:stCxn id="27" idx="0"/>
          </p:cNvCxnSpPr>
          <p:nvPr/>
        </p:nvCxnSpPr>
        <p:spPr>
          <a:xfrm rot="5400000" flipH="1" flipV="1">
            <a:off x="5603732" y="3984814"/>
            <a:ext cx="495416" cy="204410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Curved Connector 30"/>
          <p:cNvCxnSpPr/>
          <p:nvPr/>
        </p:nvCxnSpPr>
        <p:spPr>
          <a:xfrm>
            <a:off x="4982349" y="5435918"/>
            <a:ext cx="914399" cy="278121"/>
          </a:xfrm>
          <a:prstGeom prst="curvedConnector3">
            <a:avLst>
              <a:gd name="adj1" fmla="val 46959"/>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a:endCxn id="28" idx="1"/>
          </p:cNvCxnSpPr>
          <p:nvPr/>
        </p:nvCxnSpPr>
        <p:spPr>
          <a:xfrm>
            <a:off x="7160871" y="5004264"/>
            <a:ext cx="994448" cy="293754"/>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28" idx="3"/>
          </p:cNvCxnSpPr>
          <p:nvPr/>
        </p:nvCxnSpPr>
        <p:spPr>
          <a:xfrm flipV="1">
            <a:off x="7160871" y="5507790"/>
            <a:ext cx="994448" cy="367165"/>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endCxn id="28" idx="2"/>
          </p:cNvCxnSpPr>
          <p:nvPr/>
        </p:nvCxnSpPr>
        <p:spPr>
          <a:xfrm>
            <a:off x="6187489" y="5004264"/>
            <a:ext cx="1923029" cy="398640"/>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6187489" y="5435918"/>
            <a:ext cx="1923029" cy="278121"/>
          </a:xfrm>
          <a:prstGeom prst="straightConnector1">
            <a:avLst/>
          </a:prstGeom>
          <a:ln>
            <a:solidFill>
              <a:schemeClr val="accent6">
                <a:lumMod val="40000"/>
                <a:lumOff val="6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6" name="Curved Connector 35"/>
          <p:cNvCxnSpPr/>
          <p:nvPr/>
        </p:nvCxnSpPr>
        <p:spPr>
          <a:xfrm>
            <a:off x="4829388" y="5588318"/>
            <a:ext cx="2173888" cy="422383"/>
          </a:xfrm>
          <a:prstGeom prst="curvedConnector3">
            <a:avLst>
              <a:gd name="adj1" fmla="val 1386"/>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nvGraphicFramePr>
        <p:xfrm>
          <a:off x="4772777" y="5314755"/>
          <a:ext cx="114300" cy="177800"/>
        </p:xfrm>
        <a:graphic>
          <a:graphicData uri="http://schemas.openxmlformats.org/presentationml/2006/ole">
            <p:oleObj spid="_x0000_s990212" name="Equation" r:id="rId6" imgW="114300" imgH="177800" progId="Equation.3">
              <p:embed/>
            </p:oleObj>
          </a:graphicData>
        </a:graphic>
      </p:graphicFrame>
      <p:graphicFrame>
        <p:nvGraphicFramePr>
          <p:cNvPr id="38" name="Object 4"/>
          <p:cNvGraphicFramePr>
            <a:graphicFrameLocks noChangeAspect="1"/>
          </p:cNvGraphicFramePr>
          <p:nvPr/>
        </p:nvGraphicFramePr>
        <p:xfrm>
          <a:off x="8209714" y="5359205"/>
          <a:ext cx="101600" cy="88900"/>
        </p:xfrm>
        <a:graphic>
          <a:graphicData uri="http://schemas.openxmlformats.org/presentationml/2006/ole">
            <p:oleObj spid="_x0000_s990213" name="Equation" r:id="rId7" imgW="101600" imgH="88900" progId="Equation.3">
              <p:embed/>
            </p:oleObj>
          </a:graphicData>
        </a:graphic>
      </p:graphicFrame>
      <p:sp>
        <p:nvSpPr>
          <p:cNvPr id="39" name="TextBox 38"/>
          <p:cNvSpPr txBox="1"/>
          <p:nvPr/>
        </p:nvSpPr>
        <p:spPr>
          <a:xfrm>
            <a:off x="7422315" y="4846657"/>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sp>
        <p:nvSpPr>
          <p:cNvPr id="40" name="TextBox 39"/>
          <p:cNvSpPr txBox="1"/>
          <p:nvPr/>
        </p:nvSpPr>
        <p:spPr>
          <a:xfrm>
            <a:off x="7259535" y="5026870"/>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sp>
        <p:nvSpPr>
          <p:cNvPr id="41" name="TextBox 40"/>
          <p:cNvSpPr txBox="1"/>
          <p:nvPr/>
        </p:nvSpPr>
        <p:spPr>
          <a:xfrm>
            <a:off x="7268805" y="5295729"/>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sp>
        <p:nvSpPr>
          <p:cNvPr id="42" name="TextBox 41"/>
          <p:cNvSpPr txBox="1"/>
          <p:nvPr/>
        </p:nvSpPr>
        <p:spPr>
          <a:xfrm>
            <a:off x="7287345" y="5518233"/>
            <a:ext cx="284472" cy="261610"/>
          </a:xfrm>
          <a:prstGeom prst="rect">
            <a:avLst/>
          </a:prstGeom>
          <a:noFill/>
        </p:spPr>
        <p:txBody>
          <a:bodyPr wrap="none" rtlCol="0">
            <a:spAutoFit/>
          </a:bodyPr>
          <a:lstStyle/>
          <a:p>
            <a:r>
              <a:rPr lang="en-US" sz="1100" dirty="0" err="1" smtClean="0"/>
              <a:t>p</a:t>
            </a:r>
            <a:r>
              <a:rPr lang="en-US" sz="1100" dirty="0" smtClean="0"/>
              <a:t>'</a:t>
            </a:r>
            <a:endParaRPr lang="en-US" sz="1100" dirty="0"/>
          </a:p>
        </p:txBody>
      </p:sp>
      <p:cxnSp>
        <p:nvCxnSpPr>
          <p:cNvPr id="44" name="Straight Arrow Connector 43"/>
          <p:cNvCxnSpPr>
            <a:stCxn id="11" idx="6"/>
          </p:cNvCxnSpPr>
          <p:nvPr/>
        </p:nvCxnSpPr>
        <p:spPr>
          <a:xfrm flipV="1">
            <a:off x="4265074" y="5402904"/>
            <a:ext cx="411355" cy="94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4303060" y="5165279"/>
            <a:ext cx="253307" cy="253916"/>
          </a:xfrm>
          <a:prstGeom prst="rect">
            <a:avLst/>
          </a:prstGeom>
          <a:noFill/>
        </p:spPr>
        <p:txBody>
          <a:bodyPr wrap="none" rtlCol="0">
            <a:spAutoFit/>
          </a:bodyPr>
          <a:lstStyle/>
          <a:p>
            <a:r>
              <a:rPr lang="en-US" sz="1050" dirty="0" smtClean="0"/>
              <a:t>1</a:t>
            </a:r>
            <a:endParaRPr lang="en-US" sz="1050" dirty="0"/>
          </a:p>
        </p:txBody>
      </p:sp>
      <p:sp>
        <p:nvSpPr>
          <p:cNvPr id="47" name="Freeform 46"/>
          <p:cNvSpPr/>
          <p:nvPr/>
        </p:nvSpPr>
        <p:spPr>
          <a:xfrm>
            <a:off x="197461" y="4048380"/>
            <a:ext cx="8454468" cy="1183081"/>
          </a:xfrm>
          <a:custGeom>
            <a:avLst/>
            <a:gdLst>
              <a:gd name="connsiteX0" fmla="*/ 8039011 w 8454468"/>
              <a:gd name="connsiteY0" fmla="*/ 1183081 h 1183081"/>
              <a:gd name="connsiteX1" fmla="*/ 7309197 w 8454468"/>
              <a:gd name="connsiteY1" fmla="*/ 197443 h 1183081"/>
              <a:gd name="connsiteX2" fmla="*/ 1167386 w 8454468"/>
              <a:gd name="connsiteY2" fmla="*/ 140580 h 1183081"/>
              <a:gd name="connsiteX3" fmla="*/ 304878 w 8454468"/>
              <a:gd name="connsiteY3" fmla="*/ 1040922 h 1183081"/>
            </a:gdLst>
            <a:ahLst/>
            <a:cxnLst>
              <a:cxn ang="0">
                <a:pos x="connsiteX0" y="connsiteY0"/>
              </a:cxn>
              <a:cxn ang="0">
                <a:pos x="connsiteX1" y="connsiteY1"/>
              </a:cxn>
              <a:cxn ang="0">
                <a:pos x="connsiteX2" y="connsiteY2"/>
              </a:cxn>
              <a:cxn ang="0">
                <a:pos x="connsiteX3" y="connsiteY3"/>
              </a:cxn>
            </a:cxnLst>
            <a:rect l="l" t="t" r="r" b="b"/>
            <a:pathLst>
              <a:path w="8454468" h="1183081">
                <a:moveTo>
                  <a:pt x="8039011" y="1183081"/>
                </a:moveTo>
                <a:cubicBezTo>
                  <a:pt x="8246739" y="777137"/>
                  <a:pt x="8454468" y="371193"/>
                  <a:pt x="7309197" y="197443"/>
                </a:cubicBezTo>
                <a:cubicBezTo>
                  <a:pt x="6163926" y="23693"/>
                  <a:pt x="2334772" y="0"/>
                  <a:pt x="1167386" y="140580"/>
                </a:cubicBezTo>
                <a:cubicBezTo>
                  <a:pt x="0" y="281160"/>
                  <a:pt x="304878" y="1040922"/>
                  <a:pt x="304878" y="104092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9" name="Straight Arrow Connector 48"/>
          <p:cNvCxnSpPr>
            <a:stCxn id="47" idx="3"/>
            <a:endCxn id="10" idx="1"/>
          </p:cNvCxnSpPr>
          <p:nvPr/>
        </p:nvCxnSpPr>
        <p:spPr>
          <a:xfrm>
            <a:off x="502339" y="5089302"/>
            <a:ext cx="67527" cy="2181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4455460" y="4066715"/>
            <a:ext cx="253307" cy="253916"/>
          </a:xfrm>
          <a:prstGeom prst="rect">
            <a:avLst/>
          </a:prstGeom>
          <a:noFill/>
        </p:spPr>
        <p:txBody>
          <a:bodyPr wrap="none" rtlCol="0">
            <a:spAutoFit/>
          </a:bodyPr>
          <a:lstStyle/>
          <a:p>
            <a:r>
              <a:rPr lang="en-US" sz="1050" dirty="0" smtClean="0"/>
              <a:t>1</a:t>
            </a:r>
            <a:endParaRPr lang="en-US" sz="1050" dirty="0"/>
          </a:p>
        </p:txBody>
      </p:sp>
      <p:sp>
        <p:nvSpPr>
          <p:cNvPr id="69" name="TextBox 68"/>
          <p:cNvSpPr txBox="1"/>
          <p:nvPr/>
        </p:nvSpPr>
        <p:spPr>
          <a:xfrm>
            <a:off x="4986980" y="4683488"/>
            <a:ext cx="402674" cy="253916"/>
          </a:xfrm>
          <a:prstGeom prst="rect">
            <a:avLst/>
          </a:prstGeom>
          <a:noFill/>
        </p:spPr>
        <p:txBody>
          <a:bodyPr wrap="none" rtlCol="0">
            <a:spAutoFit/>
          </a:bodyPr>
          <a:lstStyle/>
          <a:p>
            <a:r>
              <a:rPr lang="en-US" sz="1050" dirty="0" smtClean="0"/>
              <a:t>1/4</a:t>
            </a:r>
            <a:endParaRPr lang="en-US" sz="1050" dirty="0"/>
          </a:p>
        </p:txBody>
      </p:sp>
      <p:sp>
        <p:nvSpPr>
          <p:cNvPr id="70" name="TextBox 69"/>
          <p:cNvSpPr txBox="1"/>
          <p:nvPr/>
        </p:nvSpPr>
        <p:spPr>
          <a:xfrm>
            <a:off x="5054078" y="4968566"/>
            <a:ext cx="402674" cy="253916"/>
          </a:xfrm>
          <a:prstGeom prst="rect">
            <a:avLst/>
          </a:prstGeom>
          <a:noFill/>
        </p:spPr>
        <p:txBody>
          <a:bodyPr wrap="none" rtlCol="0">
            <a:spAutoFit/>
          </a:bodyPr>
          <a:lstStyle/>
          <a:p>
            <a:r>
              <a:rPr lang="en-US" sz="1050" dirty="0" smtClean="0"/>
              <a:t>1/4</a:t>
            </a:r>
            <a:endParaRPr lang="en-US" sz="1050" dirty="0"/>
          </a:p>
        </p:txBody>
      </p:sp>
      <p:sp>
        <p:nvSpPr>
          <p:cNvPr id="71" name="TextBox 70"/>
          <p:cNvSpPr txBox="1"/>
          <p:nvPr/>
        </p:nvSpPr>
        <p:spPr>
          <a:xfrm>
            <a:off x="5101468" y="5233922"/>
            <a:ext cx="402674" cy="253916"/>
          </a:xfrm>
          <a:prstGeom prst="rect">
            <a:avLst/>
          </a:prstGeom>
          <a:noFill/>
        </p:spPr>
        <p:txBody>
          <a:bodyPr wrap="none" rtlCol="0">
            <a:spAutoFit/>
          </a:bodyPr>
          <a:lstStyle/>
          <a:p>
            <a:r>
              <a:rPr lang="en-US" sz="1050" dirty="0" smtClean="0"/>
              <a:t>1/4</a:t>
            </a:r>
            <a:endParaRPr lang="en-US" sz="1050" dirty="0"/>
          </a:p>
        </p:txBody>
      </p:sp>
      <p:sp>
        <p:nvSpPr>
          <p:cNvPr id="72" name="TextBox 71"/>
          <p:cNvSpPr txBox="1"/>
          <p:nvPr/>
        </p:nvSpPr>
        <p:spPr>
          <a:xfrm>
            <a:off x="4940342" y="5650910"/>
            <a:ext cx="402674" cy="253916"/>
          </a:xfrm>
          <a:prstGeom prst="rect">
            <a:avLst/>
          </a:prstGeom>
          <a:noFill/>
        </p:spPr>
        <p:txBody>
          <a:bodyPr wrap="none" rtlCol="0">
            <a:spAutoFit/>
          </a:bodyPr>
          <a:lstStyle/>
          <a:p>
            <a:r>
              <a:rPr lang="en-US" sz="1050" dirty="0" smtClean="0"/>
              <a:t>1/4</a:t>
            </a:r>
            <a:endParaRPr lang="en-US" sz="1050" dirty="0"/>
          </a:p>
        </p:txBody>
      </p:sp>
      <p:sp>
        <p:nvSpPr>
          <p:cNvPr id="73" name="TextBox 72"/>
          <p:cNvSpPr txBox="1"/>
          <p:nvPr/>
        </p:nvSpPr>
        <p:spPr>
          <a:xfrm>
            <a:off x="786183" y="4683488"/>
            <a:ext cx="402674" cy="253916"/>
          </a:xfrm>
          <a:prstGeom prst="rect">
            <a:avLst/>
          </a:prstGeom>
          <a:noFill/>
        </p:spPr>
        <p:txBody>
          <a:bodyPr wrap="none" rtlCol="0">
            <a:spAutoFit/>
          </a:bodyPr>
          <a:lstStyle/>
          <a:p>
            <a:r>
              <a:rPr lang="en-US" sz="1050" dirty="0" smtClean="0"/>
              <a:t>1/4</a:t>
            </a:r>
            <a:endParaRPr lang="en-US" sz="1050" dirty="0"/>
          </a:p>
        </p:txBody>
      </p:sp>
      <p:sp>
        <p:nvSpPr>
          <p:cNvPr id="74" name="TextBox 73"/>
          <p:cNvSpPr txBox="1"/>
          <p:nvPr/>
        </p:nvSpPr>
        <p:spPr>
          <a:xfrm>
            <a:off x="881715" y="4978043"/>
            <a:ext cx="402674" cy="253916"/>
          </a:xfrm>
          <a:prstGeom prst="rect">
            <a:avLst/>
          </a:prstGeom>
          <a:noFill/>
        </p:spPr>
        <p:txBody>
          <a:bodyPr wrap="none" rtlCol="0">
            <a:spAutoFit/>
          </a:bodyPr>
          <a:lstStyle/>
          <a:p>
            <a:r>
              <a:rPr lang="en-US" sz="1050" dirty="0" smtClean="0"/>
              <a:t>1/4</a:t>
            </a:r>
            <a:endParaRPr lang="en-US" sz="1050" dirty="0"/>
          </a:p>
        </p:txBody>
      </p:sp>
      <p:sp>
        <p:nvSpPr>
          <p:cNvPr id="75" name="TextBox 74"/>
          <p:cNvSpPr txBox="1"/>
          <p:nvPr/>
        </p:nvSpPr>
        <p:spPr>
          <a:xfrm>
            <a:off x="977247" y="5272598"/>
            <a:ext cx="402674" cy="253916"/>
          </a:xfrm>
          <a:prstGeom prst="rect">
            <a:avLst/>
          </a:prstGeom>
          <a:noFill/>
        </p:spPr>
        <p:txBody>
          <a:bodyPr wrap="none" rtlCol="0">
            <a:spAutoFit/>
          </a:bodyPr>
          <a:lstStyle/>
          <a:p>
            <a:r>
              <a:rPr lang="en-US" sz="1050" dirty="0" smtClean="0"/>
              <a:t>1/4</a:t>
            </a:r>
            <a:endParaRPr lang="en-US" sz="1050" dirty="0"/>
          </a:p>
        </p:txBody>
      </p:sp>
      <p:sp>
        <p:nvSpPr>
          <p:cNvPr id="76" name="TextBox 75"/>
          <p:cNvSpPr txBox="1"/>
          <p:nvPr/>
        </p:nvSpPr>
        <p:spPr>
          <a:xfrm>
            <a:off x="807395" y="5671400"/>
            <a:ext cx="402674" cy="253916"/>
          </a:xfrm>
          <a:prstGeom prst="rect">
            <a:avLst/>
          </a:prstGeom>
          <a:noFill/>
        </p:spPr>
        <p:txBody>
          <a:bodyPr wrap="none" rtlCol="0">
            <a:spAutoFit/>
          </a:bodyPr>
          <a:lstStyle/>
          <a:p>
            <a:r>
              <a:rPr lang="en-US" sz="1050" dirty="0" smtClean="0"/>
              <a:t>1/4</a:t>
            </a:r>
            <a:endParaRPr lang="en-US" sz="1050" dirty="0"/>
          </a:p>
        </p:txBody>
      </p:sp>
      <p:sp>
        <p:nvSpPr>
          <p:cNvPr id="55" name="TextBox 54"/>
          <p:cNvSpPr txBox="1"/>
          <p:nvPr/>
        </p:nvSpPr>
        <p:spPr>
          <a:xfrm>
            <a:off x="6011741" y="4730726"/>
            <a:ext cx="223138" cy="230832"/>
          </a:xfrm>
          <a:prstGeom prst="rect">
            <a:avLst/>
          </a:prstGeom>
          <a:noFill/>
        </p:spPr>
        <p:txBody>
          <a:bodyPr wrap="none" rtlCol="0">
            <a:spAutoFit/>
          </a:bodyPr>
          <a:lstStyle/>
          <a:p>
            <a:r>
              <a:rPr lang="en-US" sz="900" dirty="0" smtClean="0"/>
              <a:t>-</a:t>
            </a:r>
            <a:endParaRPr lang="en-US" sz="1000" dirty="0"/>
          </a:p>
        </p:txBody>
      </p:sp>
      <p:sp>
        <p:nvSpPr>
          <p:cNvPr id="56" name="TextBox 55"/>
          <p:cNvSpPr txBox="1"/>
          <p:nvPr/>
        </p:nvSpPr>
        <p:spPr>
          <a:xfrm>
            <a:off x="6960293" y="4703063"/>
            <a:ext cx="223138" cy="230832"/>
          </a:xfrm>
          <a:prstGeom prst="rect">
            <a:avLst/>
          </a:prstGeom>
          <a:noFill/>
        </p:spPr>
        <p:txBody>
          <a:bodyPr wrap="none" rtlCol="0">
            <a:spAutoFit/>
          </a:bodyPr>
          <a:lstStyle/>
          <a:p>
            <a:r>
              <a:rPr lang="en-US" sz="900" dirty="0" smtClean="0"/>
              <a:t>-</a:t>
            </a:r>
            <a:endParaRPr lang="en-US" sz="1000" dirty="0"/>
          </a:p>
        </p:txBody>
      </p:sp>
      <p:sp>
        <p:nvSpPr>
          <p:cNvPr id="57" name="TextBox 56"/>
          <p:cNvSpPr txBox="1"/>
          <p:nvPr/>
        </p:nvSpPr>
        <p:spPr>
          <a:xfrm>
            <a:off x="6970523" y="5642054"/>
            <a:ext cx="223138" cy="230832"/>
          </a:xfrm>
          <a:prstGeom prst="rect">
            <a:avLst/>
          </a:prstGeom>
          <a:noFill/>
        </p:spPr>
        <p:txBody>
          <a:bodyPr wrap="none" rtlCol="0">
            <a:spAutoFit/>
          </a:bodyPr>
          <a:lstStyle/>
          <a:p>
            <a:r>
              <a:rPr lang="en-US" sz="900" dirty="0" smtClean="0"/>
              <a:t>-</a:t>
            </a:r>
            <a:endParaRPr lang="en-US" sz="1000" dirty="0"/>
          </a:p>
        </p:txBody>
      </p:sp>
      <p:sp>
        <p:nvSpPr>
          <p:cNvPr id="58" name="TextBox 57"/>
          <p:cNvSpPr txBox="1"/>
          <p:nvPr/>
        </p:nvSpPr>
        <p:spPr>
          <a:xfrm>
            <a:off x="6061387" y="5642822"/>
            <a:ext cx="223138" cy="230832"/>
          </a:xfrm>
          <a:prstGeom prst="rect">
            <a:avLst/>
          </a:prstGeom>
          <a:noFill/>
        </p:spPr>
        <p:txBody>
          <a:bodyPr wrap="none" rtlCol="0">
            <a:spAutoFit/>
          </a:bodyPr>
          <a:lstStyle/>
          <a:p>
            <a:r>
              <a:rPr lang="en-US" sz="900" dirty="0" smtClean="0"/>
              <a:t>-</a:t>
            </a:r>
            <a:endParaRPr lang="en-US" sz="1000" dirty="0"/>
          </a:p>
        </p:txBody>
      </p:sp>
      <p:sp>
        <p:nvSpPr>
          <p:cNvPr id="59" name="TextBox 58"/>
          <p:cNvSpPr txBox="1"/>
          <p:nvPr/>
        </p:nvSpPr>
        <p:spPr>
          <a:xfrm>
            <a:off x="2795044" y="4745001"/>
            <a:ext cx="261648" cy="230832"/>
          </a:xfrm>
          <a:prstGeom prst="rect">
            <a:avLst/>
          </a:prstGeom>
          <a:noFill/>
        </p:spPr>
        <p:txBody>
          <a:bodyPr wrap="none" rtlCol="0">
            <a:spAutoFit/>
          </a:bodyPr>
          <a:lstStyle/>
          <a:p>
            <a:r>
              <a:rPr lang="en-US" sz="900" dirty="0" smtClean="0"/>
              <a:t>+</a:t>
            </a:r>
            <a:endParaRPr lang="en-US" sz="1000" dirty="0"/>
          </a:p>
        </p:txBody>
      </p:sp>
      <p:sp>
        <p:nvSpPr>
          <p:cNvPr id="60" name="TextBox 59"/>
          <p:cNvSpPr txBox="1"/>
          <p:nvPr/>
        </p:nvSpPr>
        <p:spPr>
          <a:xfrm>
            <a:off x="2805274" y="5665038"/>
            <a:ext cx="261648" cy="230832"/>
          </a:xfrm>
          <a:prstGeom prst="rect">
            <a:avLst/>
          </a:prstGeom>
          <a:noFill/>
        </p:spPr>
        <p:txBody>
          <a:bodyPr wrap="none" rtlCol="0">
            <a:spAutoFit/>
          </a:bodyPr>
          <a:lstStyle/>
          <a:p>
            <a:r>
              <a:rPr lang="en-US" sz="900" dirty="0" smtClean="0"/>
              <a:t>+</a:t>
            </a:r>
            <a:endParaRPr lang="en-US" sz="1000" dirty="0"/>
          </a:p>
        </p:txBody>
      </p:sp>
      <p:sp>
        <p:nvSpPr>
          <p:cNvPr id="61" name="TextBox 60"/>
          <p:cNvSpPr txBox="1"/>
          <p:nvPr/>
        </p:nvSpPr>
        <p:spPr>
          <a:xfrm>
            <a:off x="1876867" y="5647700"/>
            <a:ext cx="261648" cy="230832"/>
          </a:xfrm>
          <a:prstGeom prst="rect">
            <a:avLst/>
          </a:prstGeom>
          <a:noFill/>
        </p:spPr>
        <p:txBody>
          <a:bodyPr wrap="none" rtlCol="0">
            <a:spAutoFit/>
          </a:bodyPr>
          <a:lstStyle/>
          <a:p>
            <a:r>
              <a:rPr lang="en-US" sz="900" dirty="0" smtClean="0"/>
              <a:t>+</a:t>
            </a:r>
            <a:endParaRPr lang="en-US" sz="1000" dirty="0"/>
          </a:p>
        </p:txBody>
      </p:sp>
      <p:sp>
        <p:nvSpPr>
          <p:cNvPr id="62" name="TextBox 61"/>
          <p:cNvSpPr txBox="1"/>
          <p:nvPr/>
        </p:nvSpPr>
        <p:spPr>
          <a:xfrm>
            <a:off x="633815" y="5224835"/>
            <a:ext cx="261648" cy="230832"/>
          </a:xfrm>
          <a:prstGeom prst="rect">
            <a:avLst/>
          </a:prstGeom>
          <a:noFill/>
        </p:spPr>
        <p:txBody>
          <a:bodyPr wrap="none" rtlCol="0">
            <a:spAutoFit/>
          </a:bodyPr>
          <a:lstStyle/>
          <a:p>
            <a:r>
              <a:rPr lang="en-US" sz="900" dirty="0" smtClean="0"/>
              <a:t>+</a:t>
            </a:r>
            <a:endParaRPr lang="en-US" sz="1000" dirty="0"/>
          </a:p>
        </p:txBody>
      </p:sp>
      <p:sp>
        <p:nvSpPr>
          <p:cNvPr id="63" name="TextBox 62"/>
          <p:cNvSpPr txBox="1"/>
          <p:nvPr/>
        </p:nvSpPr>
        <p:spPr>
          <a:xfrm>
            <a:off x="4038604" y="5247529"/>
            <a:ext cx="261648" cy="230832"/>
          </a:xfrm>
          <a:prstGeom prst="rect">
            <a:avLst/>
          </a:prstGeom>
          <a:noFill/>
        </p:spPr>
        <p:txBody>
          <a:bodyPr wrap="none" rtlCol="0">
            <a:spAutoFit/>
          </a:bodyPr>
          <a:lstStyle/>
          <a:p>
            <a:r>
              <a:rPr lang="en-US" sz="900" dirty="0" smtClean="0"/>
              <a:t>+</a:t>
            </a:r>
            <a:endParaRPr lang="en-US" sz="1000" dirty="0"/>
          </a:p>
        </p:txBody>
      </p:sp>
      <p:sp>
        <p:nvSpPr>
          <p:cNvPr id="64" name="TextBox 63"/>
          <p:cNvSpPr txBox="1"/>
          <p:nvPr/>
        </p:nvSpPr>
        <p:spPr>
          <a:xfrm>
            <a:off x="4797596" y="5181958"/>
            <a:ext cx="223138" cy="246221"/>
          </a:xfrm>
          <a:prstGeom prst="rect">
            <a:avLst/>
          </a:prstGeom>
          <a:noFill/>
        </p:spPr>
        <p:txBody>
          <a:bodyPr wrap="none" rtlCol="0">
            <a:spAutoFit/>
          </a:bodyPr>
          <a:lstStyle/>
          <a:p>
            <a:r>
              <a:rPr lang="en-US" sz="1000" dirty="0" smtClean="0"/>
              <a:t>-</a:t>
            </a:r>
            <a:endParaRPr lang="en-US" sz="1000" dirty="0"/>
          </a:p>
        </p:txBody>
      </p:sp>
      <p:sp>
        <p:nvSpPr>
          <p:cNvPr id="65" name="TextBox 64"/>
          <p:cNvSpPr txBox="1"/>
          <p:nvPr/>
        </p:nvSpPr>
        <p:spPr>
          <a:xfrm>
            <a:off x="8200236" y="5224040"/>
            <a:ext cx="223138" cy="230832"/>
          </a:xfrm>
          <a:prstGeom prst="rect">
            <a:avLst/>
          </a:prstGeom>
          <a:noFill/>
        </p:spPr>
        <p:txBody>
          <a:bodyPr wrap="none" rtlCol="0">
            <a:spAutoFit/>
          </a:bodyPr>
          <a:lstStyle/>
          <a:p>
            <a:r>
              <a:rPr lang="en-US" sz="900" dirty="0" smtClean="0"/>
              <a:t>-</a:t>
            </a:r>
            <a:endParaRPr lang="en-US" sz="1000" dirty="0"/>
          </a:p>
        </p:txBody>
      </p:sp>
      <p:sp>
        <p:nvSpPr>
          <p:cNvPr id="66" name="TextBox 65"/>
          <p:cNvSpPr txBox="1"/>
          <p:nvPr/>
        </p:nvSpPr>
        <p:spPr>
          <a:xfrm>
            <a:off x="1579387" y="4244815"/>
            <a:ext cx="1780900" cy="415498"/>
          </a:xfrm>
          <a:prstGeom prst="rect">
            <a:avLst/>
          </a:prstGeom>
          <a:noFill/>
          <a:ln w="31750" cmpd="sng">
            <a:solidFill>
              <a:srgbClr val="FF0000"/>
            </a:solidFill>
          </a:ln>
        </p:spPr>
        <p:txBody>
          <a:bodyPr wrap="none" rtlCol="0">
            <a:spAutoFit/>
          </a:bodyPr>
          <a:lstStyle/>
          <a:p>
            <a:pPr algn="ctr"/>
            <a:r>
              <a:rPr lang="pt-BR" sz="1050" dirty="0" smtClean="0"/>
              <a:t>Modelo com probabilidades  </a:t>
            </a:r>
          </a:p>
          <a:p>
            <a:pPr algn="ctr"/>
            <a:r>
              <a:rPr lang="pt-BR" sz="1050" dirty="0" smtClean="0"/>
              <a:t>das ilhas CpG</a:t>
            </a:r>
            <a:endParaRPr lang="pt-BR" sz="1050" dirty="0"/>
          </a:p>
        </p:txBody>
      </p:sp>
      <p:sp>
        <p:nvSpPr>
          <p:cNvPr id="67" name="TextBox 66"/>
          <p:cNvSpPr txBox="1"/>
          <p:nvPr/>
        </p:nvSpPr>
        <p:spPr>
          <a:xfrm>
            <a:off x="5412761" y="4244815"/>
            <a:ext cx="1780900" cy="415498"/>
          </a:xfrm>
          <a:prstGeom prst="rect">
            <a:avLst/>
          </a:prstGeom>
          <a:noFill/>
          <a:ln w="31750" cmpd="sng">
            <a:solidFill>
              <a:srgbClr val="FF0000"/>
            </a:solidFill>
          </a:ln>
        </p:spPr>
        <p:txBody>
          <a:bodyPr wrap="none" rtlCol="0">
            <a:spAutoFit/>
          </a:bodyPr>
          <a:lstStyle/>
          <a:p>
            <a:pPr algn="ctr"/>
            <a:r>
              <a:rPr lang="pt-BR" sz="1050" dirty="0" smtClean="0"/>
              <a:t>Modelo com probabilidades  </a:t>
            </a:r>
          </a:p>
          <a:p>
            <a:pPr algn="ctr"/>
            <a:r>
              <a:rPr lang="pt-BR" sz="1050" dirty="0" smtClean="0"/>
              <a:t>das regiões não CpG</a:t>
            </a:r>
            <a:endParaRPr lang="pt-BR" sz="1050" dirty="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Cadeias</a:t>
            </a:r>
            <a:r>
              <a:rPr lang="en-US" dirty="0" smtClean="0"/>
              <a:t> </a:t>
            </a:r>
            <a:r>
              <a:rPr lang="en-US" dirty="0" err="1" smtClean="0"/>
              <a:t>ocultas</a:t>
            </a:r>
            <a:r>
              <a:rPr lang="en-US" dirty="0" smtClean="0"/>
              <a:t> de </a:t>
            </a:r>
            <a:r>
              <a:rPr lang="en-US" dirty="0" err="1" smtClean="0"/>
              <a:t>markov</a:t>
            </a:r>
            <a:endParaRPr lang="en-US" dirty="0"/>
          </a:p>
        </p:txBody>
      </p:sp>
      <p:sp>
        <p:nvSpPr>
          <p:cNvPr id="3" name="Content Placeholder 2"/>
          <p:cNvSpPr>
            <a:spLocks noGrp="1"/>
          </p:cNvSpPr>
          <p:nvPr>
            <p:ph idx="1"/>
          </p:nvPr>
        </p:nvSpPr>
        <p:spPr>
          <a:xfrm>
            <a:off x="1205140" y="2286000"/>
            <a:ext cx="7278460" cy="3840163"/>
          </a:xfrm>
        </p:spPr>
        <p:txBody>
          <a:bodyPr>
            <a:normAutofit/>
          </a:bodyPr>
          <a:lstStyle/>
          <a:p>
            <a:r>
              <a:rPr lang="x-none" sz="1600" dirty="0" smtClean="0"/>
              <a:t>Podemos também representar de uma maneira mais compacta, sem os estados de início e final</a:t>
            </a:r>
          </a:p>
          <a:p>
            <a:r>
              <a:rPr lang="x-none" sz="1600" dirty="0" smtClean="0"/>
              <a:t>Neste caso as probabilidades de transição entre os estado relativos aos dois modelos seria p/4 entre CpG e Não CpG e p’/4 no caso contrário (pense um pouco)</a:t>
            </a:r>
          </a:p>
          <a:p>
            <a:r>
              <a:rPr lang="x-none" sz="1600" dirty="0" smtClean="0"/>
              <a:t>Melhor ainda, poderíamos estimar também estas transições.</a:t>
            </a:r>
          </a:p>
          <a:p>
            <a:endParaRPr lang="x-none" sz="1600" dirty="0" smtClean="0">
              <a:solidFill>
                <a:schemeClr val="tx1"/>
              </a:solidFill>
            </a:endParaRPr>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161</a:t>
            </a:fld>
            <a:endParaRPr lang="en-US"/>
          </a:p>
        </p:txBody>
      </p:sp>
      <p:pic>
        <p:nvPicPr>
          <p:cNvPr id="733186" name="Picture 2"/>
          <p:cNvPicPr>
            <a:picLocks noChangeAspect="1" noChangeArrowheads="1"/>
          </p:cNvPicPr>
          <p:nvPr/>
        </p:nvPicPr>
        <p:blipFill>
          <a:blip r:embed="rId2"/>
          <a:srcRect/>
          <a:stretch>
            <a:fillRect/>
          </a:stretch>
        </p:blipFill>
        <p:spPr bwMode="auto">
          <a:xfrm>
            <a:off x="2814425" y="4603160"/>
            <a:ext cx="3298952" cy="1740441"/>
          </a:xfrm>
          <a:prstGeom prst="rect">
            <a:avLst/>
          </a:prstGeom>
          <a:noFill/>
          <a:ln w="9525">
            <a:noFill/>
            <a:miter lim="800000"/>
            <a:headEnd/>
            <a:tailEnd/>
          </a:ln>
          <a:effectLst/>
        </p:spPr>
      </p:pic>
      <p:sp>
        <p:nvSpPr>
          <p:cNvPr id="8" name="TextBox 7"/>
          <p:cNvSpPr txBox="1"/>
          <p:nvPr/>
        </p:nvSpPr>
        <p:spPr>
          <a:xfrm>
            <a:off x="5263417" y="6277431"/>
            <a:ext cx="3339376" cy="215444"/>
          </a:xfrm>
          <a:prstGeom prst="rect">
            <a:avLst/>
          </a:prstGeom>
          <a:noFill/>
        </p:spPr>
        <p:txBody>
          <a:bodyPr wrap="none" rtlCol="0">
            <a:spAutoFit/>
          </a:bodyPr>
          <a:lstStyle/>
          <a:p>
            <a:r>
              <a:rPr lang="en-US" sz="800" dirty="0" smtClean="0"/>
              <a:t>Fonte:http://cse-wiki.unl.edu/wiki/index.php/File:Markovchain02.png</a:t>
            </a:r>
            <a:endParaRPr lang="en-US" sz="800" dirty="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Cadeias</a:t>
            </a:r>
            <a:r>
              <a:rPr lang="en-US" dirty="0" smtClean="0"/>
              <a:t> </a:t>
            </a:r>
            <a:r>
              <a:rPr lang="en-US" dirty="0" err="1" smtClean="0"/>
              <a:t>ocultas</a:t>
            </a:r>
            <a:r>
              <a:rPr lang="en-US" dirty="0" smtClean="0"/>
              <a:t> de </a:t>
            </a:r>
            <a:r>
              <a:rPr lang="en-US" dirty="0" err="1" smtClean="0"/>
              <a:t>markov</a:t>
            </a:r>
            <a:endParaRPr lang="en-US" dirty="0"/>
          </a:p>
        </p:txBody>
      </p:sp>
      <p:sp>
        <p:nvSpPr>
          <p:cNvPr id="3" name="Content Placeholder 2"/>
          <p:cNvSpPr>
            <a:spLocks noGrp="1"/>
          </p:cNvSpPr>
          <p:nvPr>
            <p:ph idx="1"/>
          </p:nvPr>
        </p:nvSpPr>
        <p:spPr>
          <a:xfrm>
            <a:off x="1205140" y="1915160"/>
            <a:ext cx="7278460" cy="3840163"/>
          </a:xfrm>
        </p:spPr>
        <p:txBody>
          <a:bodyPr>
            <a:normAutofit/>
          </a:bodyPr>
          <a:lstStyle/>
          <a:p>
            <a:r>
              <a:rPr lang="x-none" sz="1600" dirty="0" smtClean="0"/>
              <a:t>Esta nova atribuição de rótulos é essencial</a:t>
            </a:r>
          </a:p>
          <a:p>
            <a:r>
              <a:rPr lang="x-none" sz="1600" dirty="0" smtClean="0">
                <a:solidFill>
                  <a:schemeClr val="tx1"/>
                </a:solidFill>
              </a:rPr>
              <a:t>A diferença principal entre uma Cadeia de Markov e uma Cadeia Oculta de Markov é que, nesta última, os um símbolo da cadeia de entrada pode estar associado a mais de um estado do modelo.</a:t>
            </a:r>
          </a:p>
          <a:p>
            <a:r>
              <a:rPr lang="x-none" sz="1600" dirty="0" smtClean="0">
                <a:solidFill>
                  <a:schemeClr val="tx1"/>
                </a:solidFill>
              </a:rPr>
              <a:t>Desta maneira, ao olharmos um nucleotídeo N, não há como saber se a cadeia estará no estado N</a:t>
            </a:r>
            <a:r>
              <a:rPr lang="x-none" sz="1400" baseline="30000" dirty="0" smtClean="0">
                <a:solidFill>
                  <a:schemeClr val="tx1"/>
                </a:solidFill>
              </a:rPr>
              <a:t>+ </a:t>
            </a:r>
            <a:r>
              <a:rPr lang="x-none" sz="1600" dirty="0" smtClean="0">
                <a:solidFill>
                  <a:schemeClr val="tx1"/>
                </a:solidFill>
              </a:rPr>
              <a:t>ou no estado N</a:t>
            </a:r>
            <a:r>
              <a:rPr lang="x-none" sz="1400" baseline="30000" dirty="0" smtClean="0">
                <a:solidFill>
                  <a:schemeClr val="tx1"/>
                </a:solidFill>
              </a:rPr>
              <a:t>-</a:t>
            </a:r>
          </a:p>
          <a:p>
            <a:r>
              <a:rPr lang="x-none" sz="1600" dirty="0" smtClean="0">
                <a:solidFill>
                  <a:schemeClr val="tx1"/>
                </a:solidFill>
              </a:rPr>
              <a:t>Veremos a seguir uma melhor formalização do modelo e como realizar os cálculos das probabilidades uma vez que existe mais de um caminho possível</a:t>
            </a:r>
            <a:r>
              <a:rPr lang="x-none" sz="1400" dirty="0" smtClean="0">
                <a:solidFill>
                  <a:schemeClr val="tx1"/>
                </a:solidFill>
              </a:rPr>
              <a:t>.</a:t>
            </a:r>
          </a:p>
          <a:p>
            <a:pPr lvl="1"/>
            <a:endParaRPr lang="x-none" sz="1400" dirty="0" smtClean="0">
              <a:solidFill>
                <a:schemeClr val="tx1"/>
              </a:solidFill>
            </a:endParaRPr>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162</a:t>
            </a:fld>
            <a:endParaRPr lang="en-US"/>
          </a:p>
        </p:txBody>
      </p:sp>
      <p:pic>
        <p:nvPicPr>
          <p:cNvPr id="733186" name="Picture 2"/>
          <p:cNvPicPr>
            <a:picLocks noChangeAspect="1" noChangeArrowheads="1"/>
          </p:cNvPicPr>
          <p:nvPr/>
        </p:nvPicPr>
        <p:blipFill>
          <a:blip r:embed="rId2"/>
          <a:srcRect/>
          <a:stretch>
            <a:fillRect/>
          </a:stretch>
        </p:blipFill>
        <p:spPr bwMode="auto">
          <a:xfrm>
            <a:off x="2814425" y="4603160"/>
            <a:ext cx="3298952" cy="1740441"/>
          </a:xfrm>
          <a:prstGeom prst="rect">
            <a:avLst/>
          </a:prstGeom>
          <a:noFill/>
          <a:ln w="9525">
            <a:noFill/>
            <a:miter lim="800000"/>
            <a:headEnd/>
            <a:tailEnd/>
          </a:ln>
          <a:effectLst/>
        </p:spPr>
      </p:pic>
      <p:sp>
        <p:nvSpPr>
          <p:cNvPr id="8" name="TextBox 7"/>
          <p:cNvSpPr txBox="1"/>
          <p:nvPr/>
        </p:nvSpPr>
        <p:spPr>
          <a:xfrm>
            <a:off x="5263417" y="6277431"/>
            <a:ext cx="3339376" cy="215444"/>
          </a:xfrm>
          <a:prstGeom prst="rect">
            <a:avLst/>
          </a:prstGeom>
          <a:noFill/>
        </p:spPr>
        <p:txBody>
          <a:bodyPr wrap="none" rtlCol="0">
            <a:spAutoFit/>
          </a:bodyPr>
          <a:lstStyle/>
          <a:p>
            <a:r>
              <a:rPr lang="en-US" sz="800" dirty="0" smtClean="0"/>
              <a:t>Fonte:http://cse-wiki.unl.edu/wiki/index.php/File:Markovchain02.png</a:t>
            </a:r>
            <a:endParaRPr lang="en-US" sz="800" dirty="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Uma</a:t>
            </a:r>
            <a:r>
              <a:rPr lang="en-US" dirty="0" smtClean="0"/>
              <a:t> HMM </a:t>
            </a:r>
            <a:r>
              <a:rPr lang="en-US" dirty="0" err="1" smtClean="0"/>
              <a:t>mais</a:t>
            </a:r>
            <a:r>
              <a:rPr lang="en-US" dirty="0" smtClean="0"/>
              <a:t> </a:t>
            </a:r>
            <a:r>
              <a:rPr lang="en-US" dirty="0" err="1" smtClean="0"/>
              <a:t>geral</a:t>
            </a:r>
            <a:r>
              <a:rPr lang="en-US" dirty="0" smtClean="0"/>
              <a:t>: </a:t>
            </a:r>
            <a:r>
              <a:rPr lang="en-US" dirty="0" err="1" smtClean="0"/>
              <a:t>o</a:t>
            </a:r>
            <a:r>
              <a:rPr lang="en-US" dirty="0" smtClean="0"/>
              <a:t> </a:t>
            </a:r>
            <a:r>
              <a:rPr lang="en-US" dirty="0" err="1" smtClean="0"/>
              <a:t>cassino</a:t>
            </a:r>
            <a:r>
              <a:rPr lang="en-US" dirty="0" smtClean="0"/>
              <a:t> </a:t>
            </a:r>
            <a:r>
              <a:rPr lang="en-US" dirty="0" err="1" smtClean="0"/>
              <a:t>desonesto</a:t>
            </a:r>
            <a:endParaRPr lang="en-US" dirty="0"/>
          </a:p>
        </p:txBody>
      </p:sp>
      <p:sp>
        <p:nvSpPr>
          <p:cNvPr id="3" name="Content Placeholder 2"/>
          <p:cNvSpPr>
            <a:spLocks noGrp="1"/>
          </p:cNvSpPr>
          <p:nvPr>
            <p:ph idx="1"/>
          </p:nvPr>
        </p:nvSpPr>
        <p:spPr>
          <a:xfrm>
            <a:off x="658813" y="1915160"/>
            <a:ext cx="7824788" cy="3712155"/>
          </a:xfrm>
        </p:spPr>
        <p:txBody>
          <a:bodyPr>
            <a:normAutofit fontScale="92500" lnSpcReduction="20000"/>
          </a:bodyPr>
          <a:lstStyle/>
          <a:p>
            <a:r>
              <a:rPr lang="x-none" sz="1600" dirty="0" smtClean="0"/>
              <a:t>Vamos considerar um exemplo clássico para ilustrar a construção de uma HMM mais geral</a:t>
            </a:r>
          </a:p>
          <a:p>
            <a:r>
              <a:rPr lang="x-none" sz="1600" dirty="0" smtClean="0"/>
              <a:t>Suponha que temos um casino desonesto que usa dados viciados.</a:t>
            </a:r>
          </a:p>
          <a:p>
            <a:r>
              <a:rPr lang="x-none" sz="1600" dirty="0" smtClean="0"/>
              <a:t>Um dado viciado não tem probabiliades iguais para cada face, as faces que favorecem o cassino tem probabilidade maior de acontecer.</a:t>
            </a:r>
          </a:p>
          <a:p>
            <a:pPr lvl="1"/>
            <a:r>
              <a:rPr lang="x-none" sz="1400" dirty="0" smtClean="0"/>
              <a:t>A face 6 tem probabilidade 0,5 de acontecer e as outras 0,1</a:t>
            </a:r>
          </a:p>
          <a:p>
            <a:r>
              <a:rPr lang="x-none" sz="1600" dirty="0" smtClean="0"/>
              <a:t>Para dificultar a descoberta da fraude, o cassino alterna nas mesas o uso de dados desonestos com o de dados honestos.</a:t>
            </a:r>
          </a:p>
          <a:p>
            <a:pPr lvl="1"/>
            <a:r>
              <a:rPr lang="x-none" sz="1400" dirty="0" smtClean="0"/>
              <a:t>O cassino troca de dados desonestos para dados honestos com probabilidade 0,1</a:t>
            </a:r>
          </a:p>
          <a:p>
            <a:pPr lvl="1"/>
            <a:r>
              <a:rPr lang="x-none" sz="1400" dirty="0" smtClean="0"/>
              <a:t>O cassino troca de dados honestos para dados desonestos com probabilidade 0,05</a:t>
            </a:r>
          </a:p>
          <a:p>
            <a:r>
              <a:rPr lang="x-none" sz="1600" dirty="0" smtClean="0"/>
              <a:t>Podemos modelar isso como uma HMM, onde os estados corresponem ao tipo de dado utilizado e as emissões às probabilidades de cada face do dado.</a:t>
            </a:r>
          </a:p>
          <a:p>
            <a:r>
              <a:rPr lang="x-none" sz="1600" dirty="0" smtClean="0"/>
              <a:t>Podemos representar isso da seguinte maneira:</a:t>
            </a:r>
          </a:p>
          <a:p>
            <a:endParaRPr lang="x-none" sz="1600" dirty="0" smtClean="0"/>
          </a:p>
          <a:p>
            <a:endParaRPr lang="x-none" sz="16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163</a:t>
            </a:fld>
            <a:endParaRPr lang="en-US"/>
          </a:p>
        </p:txBody>
      </p:sp>
      <p:pic>
        <p:nvPicPr>
          <p:cNvPr id="740356" name="Picture 4"/>
          <p:cNvPicPr>
            <a:picLocks noChangeAspect="1" noChangeArrowheads="1"/>
          </p:cNvPicPr>
          <p:nvPr/>
        </p:nvPicPr>
        <p:blipFill>
          <a:blip r:embed="rId2"/>
          <a:srcRect/>
          <a:stretch>
            <a:fillRect/>
          </a:stretch>
        </p:blipFill>
        <p:spPr bwMode="auto">
          <a:xfrm>
            <a:off x="4875136" y="5075223"/>
            <a:ext cx="2541110" cy="1504269"/>
          </a:xfrm>
          <a:prstGeom prst="rect">
            <a:avLst/>
          </a:prstGeom>
          <a:noFill/>
          <a:ln w="9525">
            <a:noFill/>
            <a:miter lim="800000"/>
            <a:headEnd/>
            <a:tailEnd/>
          </a:ln>
          <a:effectLst/>
        </p:spPr>
      </p:pic>
      <p:sp>
        <p:nvSpPr>
          <p:cNvPr id="10" name="TextBox 9"/>
          <p:cNvSpPr txBox="1"/>
          <p:nvPr/>
        </p:nvSpPr>
        <p:spPr>
          <a:xfrm>
            <a:off x="1800592" y="6350429"/>
            <a:ext cx="3365024" cy="215444"/>
          </a:xfrm>
          <a:prstGeom prst="rect">
            <a:avLst/>
          </a:prstGeom>
          <a:noFill/>
        </p:spPr>
        <p:txBody>
          <a:bodyPr wrap="none" rtlCol="0">
            <a:spAutoFit/>
          </a:bodyPr>
          <a:lstStyle/>
          <a:p>
            <a:r>
              <a:rPr lang="en-US" sz="800" dirty="0" err="1" smtClean="0"/>
              <a:t>Fonte:http://cse-wiki.unl.edu/wiki/index.php/Hidden_Markov_Models</a:t>
            </a:r>
            <a:endParaRPr lang="en-US" sz="800" dirty="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Exemplo</a:t>
            </a:r>
            <a:r>
              <a:rPr lang="en-US" dirty="0" smtClean="0"/>
              <a:t>: </a:t>
            </a:r>
            <a:r>
              <a:rPr lang="en-US" dirty="0" err="1" smtClean="0"/>
              <a:t>o</a:t>
            </a:r>
            <a:r>
              <a:rPr lang="en-US" dirty="0" smtClean="0"/>
              <a:t> </a:t>
            </a:r>
            <a:r>
              <a:rPr lang="en-US" dirty="0" err="1" smtClean="0"/>
              <a:t>cassino</a:t>
            </a:r>
            <a:r>
              <a:rPr lang="en-US" dirty="0" smtClean="0"/>
              <a:t> </a:t>
            </a:r>
            <a:r>
              <a:rPr lang="en-US" dirty="0" err="1" smtClean="0"/>
              <a:t>desonesto</a:t>
            </a:r>
            <a:endParaRPr lang="en-US" dirty="0"/>
          </a:p>
        </p:txBody>
      </p:sp>
      <p:sp>
        <p:nvSpPr>
          <p:cNvPr id="3" name="Content Placeholder 2"/>
          <p:cNvSpPr>
            <a:spLocks noGrp="1"/>
          </p:cNvSpPr>
          <p:nvPr>
            <p:ph idx="1"/>
          </p:nvPr>
        </p:nvSpPr>
        <p:spPr>
          <a:xfrm>
            <a:off x="658813" y="1915160"/>
            <a:ext cx="7824788" cy="3712155"/>
          </a:xfrm>
        </p:spPr>
        <p:txBody>
          <a:bodyPr>
            <a:normAutofit/>
          </a:bodyPr>
          <a:lstStyle/>
          <a:p>
            <a:r>
              <a:rPr lang="x-none" sz="1600" dirty="0" smtClean="0"/>
              <a:t> o que é oculto no modelo?</a:t>
            </a:r>
          </a:p>
          <a:p>
            <a:pPr lvl="1"/>
            <a:r>
              <a:rPr lang="x-none" sz="1400" dirty="0" smtClean="0"/>
              <a:t>O conjunto de estados percorrido</a:t>
            </a:r>
          </a:p>
          <a:p>
            <a:pPr lvl="1"/>
            <a:r>
              <a:rPr lang="x-none" sz="1400" dirty="0" smtClean="0"/>
              <a:t>Em cadeias de Markov, como cada símbolo está associado a apenas um estado, ao olharmos uma cadeia, sabemos inanbiquamente qual estado gerou cada posição</a:t>
            </a:r>
          </a:p>
          <a:p>
            <a:pPr lvl="1"/>
            <a:r>
              <a:rPr lang="x-none" sz="1400" dirty="0" smtClean="0"/>
              <a:t>Em HMMs  esta associação não existe mais, assim, se olharmos uma cadeia, a sequência de estados está </a:t>
            </a:r>
            <a:r>
              <a:rPr lang="x-none" sz="1400" i="1" dirty="0" smtClean="0"/>
              <a:t>oculta.</a:t>
            </a:r>
          </a:p>
          <a:p>
            <a:r>
              <a:rPr lang="x-none" sz="1600" dirty="0" smtClean="0"/>
              <a:t>Note que a modelagem é feita supondo que uma HMM é um mecanismo de </a:t>
            </a:r>
            <a:r>
              <a:rPr lang="x-none" sz="1600" i="1" dirty="0" smtClean="0"/>
              <a:t>geração</a:t>
            </a:r>
            <a:r>
              <a:rPr lang="x-none" sz="1600" dirty="0" smtClean="0"/>
              <a:t> de sequências (daí o ermo </a:t>
            </a:r>
            <a:r>
              <a:rPr lang="x-none" sz="1600" i="1" dirty="0" smtClean="0"/>
              <a:t>emissão)</a:t>
            </a:r>
          </a:p>
          <a:p>
            <a:r>
              <a:rPr lang="x-none" sz="1600" dirty="0" smtClean="0"/>
              <a:t>Para geramos uma sequência podemos usar o seguinte processo</a:t>
            </a:r>
          </a:p>
          <a:p>
            <a:pPr lvl="1"/>
            <a:r>
              <a:rPr lang="x-none" sz="1400" dirty="0" smtClean="0"/>
              <a:t>Primeiro escolhemos um estado inicial   </a:t>
            </a:r>
            <a:r>
              <a:rPr lang="x-none" sz="1400" i="1" dirty="0" smtClean="0"/>
              <a:t>   </a:t>
            </a:r>
            <a:r>
              <a:rPr lang="x-none" sz="1400" dirty="0" smtClean="0"/>
              <a:t>utilizando as probabilidades a</a:t>
            </a:r>
            <a:r>
              <a:rPr lang="x-none" sz="1400" baseline="-25000" dirty="0" smtClean="0"/>
              <a:t>0i</a:t>
            </a:r>
            <a:r>
              <a:rPr lang="x-none" sz="1400" dirty="0" smtClean="0"/>
              <a:t>.</a:t>
            </a:r>
          </a:p>
          <a:p>
            <a:pPr lvl="1"/>
            <a:r>
              <a:rPr lang="x-none" sz="1400" dirty="0" smtClean="0"/>
              <a:t>Neste estado o símbolo emitido é escolhido utilizando as distribuição</a:t>
            </a:r>
          </a:p>
          <a:p>
            <a:pPr lvl="1"/>
            <a:r>
              <a:rPr lang="x-none" sz="1400" dirty="0" smtClean="0"/>
              <a:t>Então um novo estado é escolhido utilizando a distribuição determinada pelas probabilidaes</a:t>
            </a:r>
          </a:p>
          <a:p>
            <a:endParaRPr lang="x-none" sz="1600" dirty="0" smtClean="0"/>
          </a:p>
          <a:p>
            <a:endParaRPr lang="x-none" sz="16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164</a:t>
            </a:fld>
            <a:endParaRPr lang="en-US"/>
          </a:p>
        </p:txBody>
      </p:sp>
      <p:pic>
        <p:nvPicPr>
          <p:cNvPr id="740356" name="Picture 4"/>
          <p:cNvPicPr>
            <a:picLocks noChangeAspect="1" noChangeArrowheads="1"/>
          </p:cNvPicPr>
          <p:nvPr/>
        </p:nvPicPr>
        <p:blipFill>
          <a:blip r:embed="rId3"/>
          <a:srcRect/>
          <a:stretch>
            <a:fillRect/>
          </a:stretch>
        </p:blipFill>
        <p:spPr bwMode="auto">
          <a:xfrm>
            <a:off x="1436889" y="5563172"/>
            <a:ext cx="1659640" cy="982463"/>
          </a:xfrm>
          <a:prstGeom prst="rect">
            <a:avLst/>
          </a:prstGeom>
          <a:noFill/>
          <a:ln w="9525">
            <a:noFill/>
            <a:miter lim="800000"/>
            <a:headEnd/>
            <a:tailEnd/>
          </a:ln>
          <a:effectLst/>
        </p:spPr>
      </p:pic>
      <p:sp>
        <p:nvSpPr>
          <p:cNvPr id="10" name="TextBox 9"/>
          <p:cNvSpPr txBox="1"/>
          <p:nvPr/>
        </p:nvSpPr>
        <p:spPr>
          <a:xfrm>
            <a:off x="3172976" y="6299469"/>
            <a:ext cx="3365024" cy="215444"/>
          </a:xfrm>
          <a:prstGeom prst="rect">
            <a:avLst/>
          </a:prstGeom>
          <a:noFill/>
        </p:spPr>
        <p:txBody>
          <a:bodyPr wrap="none" rtlCol="0">
            <a:spAutoFit/>
          </a:bodyPr>
          <a:lstStyle/>
          <a:p>
            <a:r>
              <a:rPr lang="en-US" sz="800" dirty="0" err="1" smtClean="0"/>
              <a:t>Fonte:http://cse-wiki.unl.edu/wiki/index.php/Hidden_Markov_Models</a:t>
            </a:r>
            <a:endParaRPr lang="en-US" sz="800" dirty="0"/>
          </a:p>
        </p:txBody>
      </p:sp>
      <p:graphicFrame>
        <p:nvGraphicFramePr>
          <p:cNvPr id="741378" name="Object 2"/>
          <p:cNvGraphicFramePr>
            <a:graphicFrameLocks noChangeAspect="1"/>
          </p:cNvGraphicFramePr>
          <p:nvPr/>
        </p:nvGraphicFramePr>
        <p:xfrm>
          <a:off x="4245802" y="4756868"/>
          <a:ext cx="189426" cy="221498"/>
        </p:xfrm>
        <a:graphic>
          <a:graphicData uri="http://schemas.openxmlformats.org/presentationml/2006/ole">
            <p:oleObj spid="_x0000_s993282" name="Equation" r:id="rId4" imgW="152400" imgH="177800" progId="Equation.3">
              <p:embed/>
            </p:oleObj>
          </a:graphicData>
        </a:graphic>
      </p:graphicFrame>
      <p:graphicFrame>
        <p:nvGraphicFramePr>
          <p:cNvPr id="741379" name="Object 3"/>
          <p:cNvGraphicFramePr>
            <a:graphicFrameLocks noChangeAspect="1"/>
          </p:cNvGraphicFramePr>
          <p:nvPr/>
        </p:nvGraphicFramePr>
        <p:xfrm>
          <a:off x="6577684" y="5036398"/>
          <a:ext cx="276225" cy="296862"/>
        </p:xfrm>
        <a:graphic>
          <a:graphicData uri="http://schemas.openxmlformats.org/presentationml/2006/ole">
            <p:oleObj spid="_x0000_s993283" name="Equation" r:id="rId5" imgW="190500" imgH="203200" progId="Equation.3">
              <p:embed/>
            </p:oleObj>
          </a:graphicData>
        </a:graphic>
      </p:graphicFrame>
      <p:graphicFrame>
        <p:nvGraphicFramePr>
          <p:cNvPr id="741380" name="Object 4"/>
          <p:cNvGraphicFramePr>
            <a:graphicFrameLocks noChangeAspect="1"/>
          </p:cNvGraphicFramePr>
          <p:nvPr/>
        </p:nvGraphicFramePr>
        <p:xfrm>
          <a:off x="8259763" y="5329238"/>
          <a:ext cx="333375" cy="296862"/>
        </p:xfrm>
        <a:graphic>
          <a:graphicData uri="http://schemas.openxmlformats.org/presentationml/2006/ole">
            <p:oleObj spid="_x0000_s993284" name="Equation" r:id="rId6" imgW="228600" imgH="203200" progId="Equation.3">
              <p:embed/>
            </p:oleObj>
          </a:graphicData>
        </a:graphic>
      </p:graphicFrame>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Definição</a:t>
            </a:r>
            <a:r>
              <a:rPr lang="en-US" dirty="0" smtClean="0"/>
              <a:t> formal de HMM</a:t>
            </a:r>
            <a:endParaRPr lang="en-US" dirty="0"/>
          </a:p>
        </p:txBody>
      </p:sp>
      <p:sp>
        <p:nvSpPr>
          <p:cNvPr id="3" name="Content Placeholder 2"/>
          <p:cNvSpPr>
            <a:spLocks noGrp="1"/>
          </p:cNvSpPr>
          <p:nvPr>
            <p:ph idx="1"/>
          </p:nvPr>
        </p:nvSpPr>
        <p:spPr>
          <a:xfrm>
            <a:off x="912066" y="1915159"/>
            <a:ext cx="7571534" cy="4599754"/>
          </a:xfrm>
        </p:spPr>
        <p:txBody>
          <a:bodyPr>
            <a:normAutofit fontScale="92500" lnSpcReduction="10000"/>
          </a:bodyPr>
          <a:lstStyle/>
          <a:p>
            <a:r>
              <a:rPr lang="x-none" sz="1600" dirty="0" smtClean="0"/>
              <a:t>Inicialmente precisamos distinguir a sequência de símbolos da sequência de estados. </a:t>
            </a:r>
          </a:p>
          <a:p>
            <a:r>
              <a:rPr lang="x-none" sz="1600" dirty="0" smtClean="0"/>
              <a:t>Isto é, para modelarmos corretamente uma sequência de símbolos e uma sequência de rótulos correspondentes, indicando a qual estado corresponde cada símbolo de nossa cadeia</a:t>
            </a:r>
          </a:p>
          <a:p>
            <a:r>
              <a:rPr lang="x-none" sz="1600" dirty="0" smtClean="0"/>
              <a:t>Camaremos a sequência de rótulos de </a:t>
            </a:r>
            <a:r>
              <a:rPr lang="x-none" sz="1600" i="1" dirty="0" smtClean="0"/>
              <a:t>caminho        </a:t>
            </a:r>
            <a:r>
              <a:rPr lang="x-none" sz="1600" dirty="0" smtClean="0"/>
              <a:t>e nossa sequência de símblos de </a:t>
            </a:r>
            <a:r>
              <a:rPr lang="x-none" sz="1600" i="1" dirty="0" smtClean="0"/>
              <a:t>cadeia de entrada </a:t>
            </a:r>
            <a:endParaRPr lang="x-none" sz="1600" dirty="0" smtClean="0"/>
          </a:p>
          <a:p>
            <a:r>
              <a:rPr lang="x-none" sz="1600" dirty="0" smtClean="0"/>
              <a:t>Em nosso exemplo de ilha CpG poderíamos ter algo como</a:t>
            </a:r>
          </a:p>
          <a:p>
            <a:pPr lvl="1"/>
            <a:r>
              <a:rPr lang="x-none" sz="1400" dirty="0" smtClean="0"/>
              <a:t>Sequência = (A,T,G,T,G,A,C,,G,A,T, A)</a:t>
            </a:r>
          </a:p>
          <a:p>
            <a:pPr lvl="1"/>
            <a:r>
              <a:rPr lang="x-none" sz="1400" dirty="0" smtClean="0"/>
              <a:t>Estados =       = (A-,T-,G-,T-,G-,A+,C+,G+,A+,T+, A+)</a:t>
            </a:r>
          </a:p>
          <a:p>
            <a:pPr lvl="1"/>
            <a:r>
              <a:rPr lang="x-none" sz="1400" dirty="0" smtClean="0"/>
              <a:t>Neste caso os 5 primeiros nucleotídeos foram classificados como não sendo de ilha CpG e os outros sim</a:t>
            </a:r>
          </a:p>
          <a:p>
            <a:r>
              <a:rPr lang="x-none" sz="1600" dirty="0" smtClean="0"/>
              <a:t>Em nosso exemplo do cassino desonesto poderíamos ter algo como</a:t>
            </a:r>
          </a:p>
          <a:p>
            <a:pPr lvl="1"/>
            <a:r>
              <a:rPr lang="x-none" sz="1400" dirty="0" smtClean="0"/>
              <a:t>Sequência = (6,6,3,4,5,1,2,3,4,1,6,1,6)</a:t>
            </a:r>
          </a:p>
          <a:p>
            <a:pPr lvl="1"/>
            <a:r>
              <a:rPr lang="x-none" sz="1400" dirty="0" smtClean="0"/>
              <a:t>Estados =       = (Loaded,Loaded,Fair,Fair,Fair,Fair,Fair,Fair,Fair,Fair,Fair,Loaded,Loaded)</a:t>
            </a:r>
          </a:p>
          <a:p>
            <a:pPr lvl="1"/>
            <a:r>
              <a:rPr lang="x-none" sz="1400" dirty="0" smtClean="0"/>
              <a:t>Neste caso os 5 primeiros nucleotídeos foram classificados como não sendo de ilha CpG e os outros sim</a:t>
            </a:r>
          </a:p>
          <a:p>
            <a:pPr lvl="1"/>
            <a:endParaRPr lang="x-none" sz="1400" dirty="0" smtClean="0"/>
          </a:p>
          <a:p>
            <a:pPr lvl="1"/>
            <a:endParaRPr lang="x-none" sz="1400" dirty="0" smtClean="0"/>
          </a:p>
          <a:p>
            <a:pPr lvl="1"/>
            <a:endParaRPr lang="en-US" sz="14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165</a:t>
            </a:fld>
            <a:endParaRPr lang="en-US"/>
          </a:p>
        </p:txBody>
      </p:sp>
      <p:graphicFrame>
        <p:nvGraphicFramePr>
          <p:cNvPr id="9" name="Object 8"/>
          <p:cNvGraphicFramePr>
            <a:graphicFrameLocks noChangeAspect="1"/>
          </p:cNvGraphicFramePr>
          <p:nvPr/>
        </p:nvGraphicFramePr>
        <p:xfrm>
          <a:off x="5053178" y="3219844"/>
          <a:ext cx="257175" cy="204787"/>
        </p:xfrm>
        <a:graphic>
          <a:graphicData uri="http://schemas.openxmlformats.org/presentationml/2006/ole">
            <p:oleObj spid="_x0000_s82946" name="Equation" r:id="rId3" imgW="127000" imgH="101600" progId="Equation.3">
              <p:embed/>
            </p:oleObj>
          </a:graphicData>
        </a:graphic>
      </p:graphicFrame>
      <p:graphicFrame>
        <p:nvGraphicFramePr>
          <p:cNvPr id="82952" name="Object 8"/>
          <p:cNvGraphicFramePr>
            <a:graphicFrameLocks noChangeAspect="1"/>
          </p:cNvGraphicFramePr>
          <p:nvPr/>
        </p:nvGraphicFramePr>
        <p:xfrm>
          <a:off x="8355012" y="4202150"/>
          <a:ext cx="257175" cy="204787"/>
        </p:xfrm>
        <a:graphic>
          <a:graphicData uri="http://schemas.openxmlformats.org/presentationml/2006/ole">
            <p:oleObj spid="_x0000_s82952" name="Equation" r:id="rId4" imgW="127000" imgH="101600" progId="Equation.3">
              <p:embed/>
            </p:oleObj>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Definição</a:t>
            </a:r>
            <a:r>
              <a:rPr lang="en-US" dirty="0" smtClean="0"/>
              <a:t> formal de HMM</a:t>
            </a:r>
            <a:endParaRPr lang="en-US" dirty="0"/>
          </a:p>
        </p:txBody>
      </p:sp>
      <p:sp>
        <p:nvSpPr>
          <p:cNvPr id="3" name="Content Placeholder 2"/>
          <p:cNvSpPr>
            <a:spLocks noGrp="1"/>
          </p:cNvSpPr>
          <p:nvPr>
            <p:ph idx="1"/>
          </p:nvPr>
        </p:nvSpPr>
        <p:spPr>
          <a:xfrm>
            <a:off x="511818" y="1915160"/>
            <a:ext cx="7971782" cy="4234628"/>
          </a:xfrm>
        </p:spPr>
        <p:txBody>
          <a:bodyPr>
            <a:normAutofit fontScale="92500" lnSpcReduction="20000"/>
          </a:bodyPr>
          <a:lstStyle/>
          <a:p>
            <a:endParaRPr lang="x-none" sz="1600" dirty="0" smtClean="0"/>
          </a:p>
          <a:p>
            <a:r>
              <a:rPr lang="x-none" sz="1600" dirty="0" smtClean="0"/>
              <a:t>O caminho é uma cadeia de Markov (veja a representação gráfica), ou seja a probabilidade de um estado depende apenas do estado anterior. </a:t>
            </a:r>
          </a:p>
          <a:p>
            <a:r>
              <a:rPr lang="x-none" sz="1600" dirty="0" smtClean="0"/>
              <a:t>Esta cadeia de Makov é caracterizada pela fórmula:</a:t>
            </a:r>
          </a:p>
          <a:p>
            <a:endParaRPr lang="x-none" sz="1600" dirty="0" smtClean="0"/>
          </a:p>
          <a:p>
            <a:pPr lvl="1"/>
            <a:endParaRPr lang="x-none" sz="1400" dirty="0" smtClean="0"/>
          </a:p>
          <a:p>
            <a:pPr lvl="1"/>
            <a:r>
              <a:rPr lang="x-none" sz="1400" dirty="0" smtClean="0"/>
              <a:t>Onde          designa o  i-ésimo estado do caminho</a:t>
            </a:r>
          </a:p>
          <a:p>
            <a:r>
              <a:rPr lang="x-none" sz="1600" dirty="0" smtClean="0"/>
              <a:t>Para modelar o começo do processo introduzimos um estado inicial que chamaremos de estado O (zero).</a:t>
            </a:r>
          </a:p>
          <a:p>
            <a:pPr lvl="1"/>
            <a:r>
              <a:rPr lang="x-none" sz="1400" dirty="0" smtClean="0"/>
              <a:t>A probabilidade de transição </a:t>
            </a:r>
            <a:r>
              <a:rPr lang="x-none" sz="1400" i="1" dirty="0" smtClean="0"/>
              <a:t>a</a:t>
            </a:r>
            <a:r>
              <a:rPr lang="x-none" sz="1400" i="1" baseline="-25000" dirty="0" smtClean="0"/>
              <a:t>0k</a:t>
            </a:r>
            <a:r>
              <a:rPr lang="x-none" sz="1400" i="1" dirty="0" smtClean="0"/>
              <a:t>  </a:t>
            </a:r>
            <a:r>
              <a:rPr lang="x-none" sz="1400" dirty="0" smtClean="0"/>
              <a:t> modela assim a probabilidade de iniciarmos no estado </a:t>
            </a:r>
            <a:r>
              <a:rPr lang="x-none" sz="1400" i="1" dirty="0" smtClean="0"/>
              <a:t>k</a:t>
            </a:r>
          </a:p>
          <a:p>
            <a:r>
              <a:rPr lang="x-none" sz="1600" dirty="0" smtClean="0"/>
              <a:t>Da mesma maneira que vimos acima, podemos modelar o término com uma transição para um estado final. </a:t>
            </a:r>
          </a:p>
          <a:p>
            <a:r>
              <a:rPr lang="x-none" sz="1600" dirty="0" smtClean="0"/>
              <a:t>Rotulamos tanto o estado inicial, como o estado final, com 0</a:t>
            </a:r>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166</a:t>
            </a:fld>
            <a:endParaRPr lang="en-US"/>
          </a:p>
        </p:txBody>
      </p:sp>
      <p:graphicFrame>
        <p:nvGraphicFramePr>
          <p:cNvPr id="991237" name="Object 5"/>
          <p:cNvGraphicFramePr>
            <a:graphicFrameLocks noChangeAspect="1"/>
          </p:cNvGraphicFramePr>
          <p:nvPr/>
        </p:nvGraphicFramePr>
        <p:xfrm>
          <a:off x="2250160" y="3373915"/>
          <a:ext cx="2078038" cy="258763"/>
        </p:xfrm>
        <a:graphic>
          <a:graphicData uri="http://schemas.openxmlformats.org/presentationml/2006/ole">
            <p:oleObj spid="_x0000_s991237" name="Equation" r:id="rId3" imgW="1435100" imgH="177800" progId="Equation.3">
              <p:embed/>
            </p:oleObj>
          </a:graphicData>
        </a:graphic>
      </p:graphicFrame>
      <p:graphicFrame>
        <p:nvGraphicFramePr>
          <p:cNvPr id="991238" name="Object 6"/>
          <p:cNvGraphicFramePr>
            <a:graphicFrameLocks noChangeAspect="1"/>
          </p:cNvGraphicFramePr>
          <p:nvPr/>
        </p:nvGraphicFramePr>
        <p:xfrm>
          <a:off x="1601800" y="3738094"/>
          <a:ext cx="300037" cy="352425"/>
        </p:xfrm>
        <a:graphic>
          <a:graphicData uri="http://schemas.openxmlformats.org/presentationml/2006/ole">
            <p:oleObj spid="_x0000_s991238" name="Equation" r:id="rId4" imgW="152400" imgH="177800" progId="Equation.3">
              <p:embed/>
            </p:oleObj>
          </a:graphicData>
        </a:graphic>
      </p:graphicFrame>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Definição</a:t>
            </a:r>
            <a:r>
              <a:rPr lang="en-US" dirty="0" smtClean="0"/>
              <a:t> formal de HMM</a:t>
            </a:r>
            <a:endParaRPr lang="en-US" dirty="0"/>
          </a:p>
        </p:txBody>
      </p:sp>
      <p:sp>
        <p:nvSpPr>
          <p:cNvPr id="3" name="Content Placeholder 2"/>
          <p:cNvSpPr>
            <a:spLocks noGrp="1"/>
          </p:cNvSpPr>
          <p:nvPr>
            <p:ph idx="1"/>
          </p:nvPr>
        </p:nvSpPr>
        <p:spPr>
          <a:xfrm>
            <a:off x="1205140" y="1915160"/>
            <a:ext cx="7278460" cy="4234628"/>
          </a:xfrm>
        </p:spPr>
        <p:txBody>
          <a:bodyPr>
            <a:normAutofit fontScale="85000" lnSpcReduction="20000"/>
          </a:bodyPr>
          <a:lstStyle/>
          <a:p>
            <a:pPr marL="180000">
              <a:spcBef>
                <a:spcPts val="600"/>
              </a:spcBef>
            </a:pPr>
            <a:r>
              <a:rPr lang="x-none" sz="1600" dirty="0" smtClean="0"/>
              <a:t>Como nós dissociamos os símbolos da cadeia de entrada, </a:t>
            </a:r>
            <a:r>
              <a:rPr lang="x-none" sz="1600" i="1" dirty="0" smtClean="0"/>
              <a:t>b</a:t>
            </a:r>
            <a:r>
              <a:rPr lang="x-none" sz="1600" dirty="0" smtClean="0"/>
              <a:t>,  dos estados, </a:t>
            </a:r>
            <a:r>
              <a:rPr lang="x-none" sz="1600" i="1" dirty="0" smtClean="0"/>
              <a:t>k, </a:t>
            </a:r>
            <a:r>
              <a:rPr lang="x-none" sz="1600" dirty="0" smtClean="0"/>
              <a:t>precisamos introduzir um novo conjunto de parâmetros no nosso modelo para os símbolos de entrada, associando símbolos de entrada a cada estado, e</a:t>
            </a:r>
            <a:r>
              <a:rPr lang="x-none" sz="1600" baseline="-25000" dirty="0" smtClean="0"/>
              <a:t>k</a:t>
            </a:r>
            <a:r>
              <a:rPr lang="x-none" sz="1600" dirty="0" smtClean="0"/>
              <a:t>(b).</a:t>
            </a:r>
          </a:p>
          <a:p>
            <a:pPr marL="180000">
              <a:spcBef>
                <a:spcPts val="600"/>
              </a:spcBef>
            </a:pPr>
            <a:r>
              <a:rPr lang="x-none" sz="1600" dirty="0" smtClean="0"/>
              <a:t>Em nosso modelo HMM para CpG cadacada estado estava assiciado a apenas um símbolo, mas isso não é obrigatório. Em geral um estado produza partir de uma distribuição sobre todos os símbolos de entrada:</a:t>
            </a:r>
          </a:p>
          <a:p>
            <a:pPr marL="180000">
              <a:spcBef>
                <a:spcPts val="600"/>
              </a:spcBef>
            </a:pPr>
            <a:endParaRPr lang="x-none" sz="1600" dirty="0" smtClean="0"/>
          </a:p>
          <a:p>
            <a:pPr marL="180000">
              <a:spcBef>
                <a:spcPts val="600"/>
              </a:spcBef>
            </a:pPr>
            <a:r>
              <a:rPr lang="x-none" sz="1600" dirty="0" smtClean="0"/>
              <a:t>Chamamos estas de </a:t>
            </a:r>
            <a:r>
              <a:rPr lang="x-none" sz="1600" i="1" dirty="0" smtClean="0"/>
              <a:t>probabilidades de emissão</a:t>
            </a:r>
          </a:p>
          <a:p>
            <a:pPr marL="180000" lvl="1"/>
            <a:r>
              <a:rPr lang="x-none" sz="1730" dirty="0" smtClean="0"/>
              <a:t>Em nosso modelo dos cassino desonesto teríamos</a:t>
            </a:r>
          </a:p>
          <a:p>
            <a:pPr marL="180000" lvl="1"/>
            <a:endParaRPr lang="x-none" sz="1730" dirty="0" smtClean="0"/>
          </a:p>
          <a:p>
            <a:pPr marL="180000" lvl="1"/>
            <a:endParaRPr lang="x-none" sz="1730" dirty="0" smtClean="0"/>
          </a:p>
          <a:p>
            <a:pPr marL="180000" lvl="1"/>
            <a:endParaRPr lang="x-none" sz="1730" dirty="0" smtClean="0"/>
          </a:p>
          <a:p>
            <a:pPr marL="180000" lvl="1"/>
            <a:endParaRPr lang="x-none" sz="1730" dirty="0" smtClean="0"/>
          </a:p>
          <a:p>
            <a:pPr marL="180000" lvl="1"/>
            <a:r>
              <a:rPr lang="x-none" sz="1730" dirty="0" smtClean="0"/>
              <a:t>Em nossso modelo CpG, as probalidades de emissão eram 0 ou 1 (no caso do símbolo associado a cada estado):</a:t>
            </a:r>
          </a:p>
          <a:p>
            <a:pPr marL="180000" lvl="1"/>
            <a:endParaRPr lang="x-none" sz="1400" dirty="0" smtClean="0"/>
          </a:p>
          <a:p>
            <a:pPr marL="180000" lvl="1"/>
            <a:endParaRPr lang="x-none" sz="1400" dirty="0" smtClean="0"/>
          </a:p>
          <a:p>
            <a:pPr marL="180000" lvl="1">
              <a:buNone/>
            </a:pPr>
            <a:r>
              <a:rPr lang="x-none" sz="1400" dirty="0" smtClean="0"/>
              <a:t> </a:t>
            </a:r>
          </a:p>
          <a:p>
            <a:pPr marL="180000" lvl="1"/>
            <a:endParaRPr lang="x-none" sz="1400" dirty="0" smtClean="0"/>
          </a:p>
          <a:p>
            <a:pPr marL="180000" lvl="1"/>
            <a:endParaRPr lang="x-none" sz="1400" dirty="0" smtClean="0"/>
          </a:p>
          <a:p>
            <a:pPr marL="180000" lvl="1"/>
            <a:endParaRPr lang="x-none" sz="1400" dirty="0" smtClean="0"/>
          </a:p>
          <a:p>
            <a:pPr marL="180000">
              <a:spcBef>
                <a:spcPts val="600"/>
              </a:spcBef>
            </a:pPr>
            <a:endParaRPr lang="x-none" sz="1600" dirty="0" smtClean="0"/>
          </a:p>
          <a:p>
            <a:pPr marL="180000">
              <a:spcBef>
                <a:spcPts val="600"/>
              </a:spcBef>
            </a:pPr>
            <a:endParaRPr lang="x-none" sz="1000" dirty="0" smtClean="0"/>
          </a:p>
          <a:p>
            <a:pPr marL="180000">
              <a:spcBef>
                <a:spcPts val="600"/>
              </a:spcBef>
            </a:pPr>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167</a:t>
            </a:fld>
            <a:endParaRPr lang="en-US"/>
          </a:p>
        </p:txBody>
      </p:sp>
      <p:graphicFrame>
        <p:nvGraphicFramePr>
          <p:cNvPr id="82948" name="Object 4"/>
          <p:cNvGraphicFramePr>
            <a:graphicFrameLocks noChangeAspect="1"/>
          </p:cNvGraphicFramePr>
          <p:nvPr/>
        </p:nvGraphicFramePr>
        <p:xfrm>
          <a:off x="2648745" y="3085162"/>
          <a:ext cx="2170112" cy="258762"/>
        </p:xfrm>
        <a:graphic>
          <a:graphicData uri="http://schemas.openxmlformats.org/presentationml/2006/ole">
            <p:oleObj spid="_x0000_s84996" name="Equation" r:id="rId3" imgW="1498600" imgH="177800" progId="Equation.3">
              <p:embed/>
            </p:oleObj>
          </a:graphicData>
        </a:graphic>
      </p:graphicFrame>
      <p:graphicFrame>
        <p:nvGraphicFramePr>
          <p:cNvPr id="84997" name="Object 5"/>
          <p:cNvGraphicFramePr>
            <a:graphicFrameLocks noChangeAspect="1"/>
          </p:cNvGraphicFramePr>
          <p:nvPr/>
        </p:nvGraphicFramePr>
        <p:xfrm>
          <a:off x="1574419" y="3891173"/>
          <a:ext cx="5402262" cy="939800"/>
        </p:xfrm>
        <a:graphic>
          <a:graphicData uri="http://schemas.openxmlformats.org/presentationml/2006/ole">
            <p:oleObj spid="_x0000_s84997" name="Equation" r:id="rId4" imgW="4470400" imgH="774700" progId="Equation.3">
              <p:embed/>
            </p:oleObj>
          </a:graphicData>
        </a:graphic>
      </p:graphicFrame>
      <p:graphicFrame>
        <p:nvGraphicFramePr>
          <p:cNvPr id="85001" name="Object 9"/>
          <p:cNvGraphicFramePr>
            <a:graphicFrameLocks noChangeAspect="1"/>
          </p:cNvGraphicFramePr>
          <p:nvPr/>
        </p:nvGraphicFramePr>
        <p:xfrm>
          <a:off x="1574419" y="5375275"/>
          <a:ext cx="4453655" cy="774776"/>
        </p:xfrm>
        <a:graphic>
          <a:graphicData uri="http://schemas.openxmlformats.org/presentationml/2006/ole">
            <p:oleObj spid="_x0000_s85001" name="Equation" r:id="rId5" imgW="2667000" imgH="825500" progId="Equation.3">
              <p:embed/>
            </p:oleObj>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Exemplo</a:t>
            </a:r>
            <a:r>
              <a:rPr lang="en-US" dirty="0" smtClean="0"/>
              <a:t>: </a:t>
            </a:r>
            <a:r>
              <a:rPr lang="en-US" dirty="0" err="1" smtClean="0"/>
              <a:t>o</a:t>
            </a:r>
            <a:r>
              <a:rPr lang="en-US" dirty="0" smtClean="0"/>
              <a:t> </a:t>
            </a:r>
            <a:r>
              <a:rPr lang="en-US" dirty="0" err="1" smtClean="0"/>
              <a:t>cassino</a:t>
            </a:r>
            <a:r>
              <a:rPr lang="en-US" dirty="0" smtClean="0"/>
              <a:t> </a:t>
            </a:r>
            <a:r>
              <a:rPr lang="en-US" dirty="0" err="1" smtClean="0"/>
              <a:t>desonesto</a:t>
            </a:r>
            <a:endParaRPr lang="en-US" dirty="0"/>
          </a:p>
        </p:txBody>
      </p:sp>
      <p:sp>
        <p:nvSpPr>
          <p:cNvPr id="3" name="Content Placeholder 2"/>
          <p:cNvSpPr>
            <a:spLocks noGrp="1"/>
          </p:cNvSpPr>
          <p:nvPr>
            <p:ph idx="1"/>
          </p:nvPr>
        </p:nvSpPr>
        <p:spPr>
          <a:xfrm>
            <a:off x="658813" y="1915160"/>
            <a:ext cx="7824788" cy="3712155"/>
          </a:xfrm>
        </p:spPr>
        <p:txBody>
          <a:bodyPr>
            <a:normAutofit/>
          </a:bodyPr>
          <a:lstStyle/>
          <a:p>
            <a:r>
              <a:rPr lang="x-none" sz="1600" dirty="0" smtClean="0"/>
              <a:t>  Podemos agora definir a probabilidade conjunta de uma sequência observada x e uma sequência de estados</a:t>
            </a:r>
          </a:p>
          <a:p>
            <a:r>
              <a:rPr lang="x-none" sz="1600" dirty="0" smtClean="0"/>
              <a:t>Ela será o produto das transições entre estados e das emissões dos símbolos em cada estado</a:t>
            </a:r>
          </a:p>
          <a:p>
            <a:endParaRPr lang="x-none" sz="1600" dirty="0" smtClean="0"/>
          </a:p>
          <a:p>
            <a:r>
              <a:rPr lang="x-none" sz="1600" dirty="0" smtClean="0"/>
              <a:t>Assumimos que:</a:t>
            </a:r>
          </a:p>
          <a:p>
            <a:endParaRPr lang="x-none" sz="1600" dirty="0" smtClean="0"/>
          </a:p>
          <a:p>
            <a:endParaRPr lang="x-none" sz="16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168</a:t>
            </a:fld>
            <a:endParaRPr lang="en-US"/>
          </a:p>
        </p:txBody>
      </p:sp>
      <p:sp>
        <p:nvSpPr>
          <p:cNvPr id="10" name="TextBox 9"/>
          <p:cNvSpPr txBox="1"/>
          <p:nvPr/>
        </p:nvSpPr>
        <p:spPr>
          <a:xfrm>
            <a:off x="3172976" y="6299469"/>
            <a:ext cx="3365024" cy="215444"/>
          </a:xfrm>
          <a:prstGeom prst="rect">
            <a:avLst/>
          </a:prstGeom>
          <a:noFill/>
        </p:spPr>
        <p:txBody>
          <a:bodyPr wrap="none" rtlCol="0">
            <a:spAutoFit/>
          </a:bodyPr>
          <a:lstStyle/>
          <a:p>
            <a:r>
              <a:rPr lang="en-US" sz="800" dirty="0" err="1" smtClean="0"/>
              <a:t>Fonte:http://cse-wiki.unl.edu/wiki/index.php/Hidden_Markov_Models</a:t>
            </a:r>
            <a:endParaRPr lang="en-US" sz="800" dirty="0"/>
          </a:p>
        </p:txBody>
      </p:sp>
      <p:graphicFrame>
        <p:nvGraphicFramePr>
          <p:cNvPr id="742405" name="Object 5"/>
          <p:cNvGraphicFramePr>
            <a:graphicFrameLocks noChangeAspect="1"/>
          </p:cNvGraphicFramePr>
          <p:nvPr/>
        </p:nvGraphicFramePr>
        <p:xfrm>
          <a:off x="3331908" y="2225675"/>
          <a:ext cx="258762" cy="204788"/>
        </p:xfrm>
        <a:graphic>
          <a:graphicData uri="http://schemas.openxmlformats.org/presentationml/2006/ole">
            <p:oleObj spid="_x0000_s742405" name="Equation" r:id="rId3" imgW="127000" imgH="101600" progId="Equation.3">
              <p:embed/>
            </p:oleObj>
          </a:graphicData>
        </a:graphic>
      </p:graphicFrame>
      <p:graphicFrame>
        <p:nvGraphicFramePr>
          <p:cNvPr id="742406" name="Object 6"/>
          <p:cNvGraphicFramePr>
            <a:graphicFrameLocks noChangeAspect="1"/>
          </p:cNvGraphicFramePr>
          <p:nvPr/>
        </p:nvGraphicFramePr>
        <p:xfrm>
          <a:off x="1904563" y="3042443"/>
          <a:ext cx="2536825" cy="646113"/>
        </p:xfrm>
        <a:graphic>
          <a:graphicData uri="http://schemas.openxmlformats.org/presentationml/2006/ole">
            <p:oleObj spid="_x0000_s742406" name="Equation" r:id="rId4" imgW="1752600" imgH="444500" progId="Equation.3">
              <p:embed/>
            </p:oleObj>
          </a:graphicData>
        </a:graphic>
      </p:graphicFrame>
      <p:graphicFrame>
        <p:nvGraphicFramePr>
          <p:cNvPr id="742407" name="Object 7"/>
          <p:cNvGraphicFramePr>
            <a:graphicFrameLocks noChangeAspect="1"/>
          </p:cNvGraphicFramePr>
          <p:nvPr/>
        </p:nvGraphicFramePr>
        <p:xfrm>
          <a:off x="4514850" y="3365500"/>
          <a:ext cx="114300" cy="127000"/>
        </p:xfrm>
        <a:graphic>
          <a:graphicData uri="http://schemas.openxmlformats.org/presentationml/2006/ole">
            <p:oleObj spid="_x0000_s742407" name="Equation" r:id="rId5" imgW="114300" imgH="127000" progId="Equation.3">
              <p:embed/>
            </p:oleObj>
          </a:graphicData>
        </a:graphic>
      </p:graphicFrame>
      <p:graphicFrame>
        <p:nvGraphicFramePr>
          <p:cNvPr id="742409" name="Object 9"/>
          <p:cNvGraphicFramePr>
            <a:graphicFrameLocks noChangeAspect="1"/>
          </p:cNvGraphicFramePr>
          <p:nvPr/>
        </p:nvGraphicFramePr>
        <p:xfrm>
          <a:off x="2780035" y="3895164"/>
          <a:ext cx="810635" cy="280987"/>
        </p:xfrm>
        <a:graphic>
          <a:graphicData uri="http://schemas.openxmlformats.org/presentationml/2006/ole">
            <p:oleObj spid="_x0000_s742409" name="Equation" r:id="rId6" imgW="508000" imgH="177800" progId="Equation.3">
              <p:embed/>
            </p:oleObj>
          </a:graphicData>
        </a:graphic>
      </p:graphicFrame>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Exemplo</a:t>
            </a:r>
            <a:r>
              <a:rPr lang="en-US" dirty="0" smtClean="0"/>
              <a:t>: </a:t>
            </a:r>
            <a:r>
              <a:rPr lang="en-US" dirty="0" err="1" smtClean="0"/>
              <a:t>o</a:t>
            </a:r>
            <a:r>
              <a:rPr lang="en-US" dirty="0" smtClean="0"/>
              <a:t> </a:t>
            </a:r>
            <a:r>
              <a:rPr lang="en-US" dirty="0" err="1" smtClean="0"/>
              <a:t>cassino</a:t>
            </a:r>
            <a:r>
              <a:rPr lang="en-US" dirty="0" smtClean="0"/>
              <a:t> </a:t>
            </a:r>
            <a:r>
              <a:rPr lang="en-US" dirty="0" err="1" smtClean="0"/>
              <a:t>desonesto</a:t>
            </a:r>
            <a:endParaRPr lang="en-US" dirty="0"/>
          </a:p>
        </p:txBody>
      </p:sp>
      <p:sp>
        <p:nvSpPr>
          <p:cNvPr id="3" name="Content Placeholder 2"/>
          <p:cNvSpPr>
            <a:spLocks noGrp="1"/>
          </p:cNvSpPr>
          <p:nvPr>
            <p:ph idx="1"/>
          </p:nvPr>
        </p:nvSpPr>
        <p:spPr>
          <a:xfrm>
            <a:off x="658813" y="1915160"/>
            <a:ext cx="7824788" cy="3712155"/>
          </a:xfrm>
        </p:spPr>
        <p:txBody>
          <a:bodyPr>
            <a:normAutofit/>
          </a:bodyPr>
          <a:lstStyle/>
          <a:p>
            <a:r>
              <a:rPr lang="x-none" sz="1600" dirty="0" smtClean="0"/>
              <a:t>Por exemplo, em nosso modelo do cassino desonesto a probabilidade de sortearmos 6,1,4,2 considerando que o dado desonesto foi utilizado nos dois primeiros sorteios é (assumindo ambos os estados equiprováveis como estado inicial):</a:t>
            </a:r>
            <a:endParaRPr lang="x-none" sz="1400" dirty="0" smtClean="0"/>
          </a:p>
          <a:p>
            <a:endParaRPr lang="x-none" sz="1600" dirty="0" smtClean="0"/>
          </a:p>
          <a:p>
            <a:endParaRPr lang="x-none" sz="16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169</a:t>
            </a:fld>
            <a:endParaRPr lang="en-US"/>
          </a:p>
        </p:txBody>
      </p:sp>
      <p:pic>
        <p:nvPicPr>
          <p:cNvPr id="740356" name="Picture 4"/>
          <p:cNvPicPr>
            <a:picLocks noChangeAspect="1" noChangeArrowheads="1"/>
          </p:cNvPicPr>
          <p:nvPr/>
        </p:nvPicPr>
        <p:blipFill>
          <a:blip r:embed="rId3"/>
          <a:srcRect/>
          <a:stretch>
            <a:fillRect/>
          </a:stretch>
        </p:blipFill>
        <p:spPr bwMode="auto">
          <a:xfrm>
            <a:off x="6516983" y="4488432"/>
            <a:ext cx="2393695" cy="1417004"/>
          </a:xfrm>
          <a:prstGeom prst="rect">
            <a:avLst/>
          </a:prstGeom>
          <a:noFill/>
          <a:ln w="9525">
            <a:noFill/>
            <a:miter lim="800000"/>
            <a:headEnd/>
            <a:tailEnd/>
          </a:ln>
          <a:effectLst/>
        </p:spPr>
      </p:pic>
      <p:sp>
        <p:nvSpPr>
          <p:cNvPr id="10" name="TextBox 9"/>
          <p:cNvSpPr txBox="1"/>
          <p:nvPr/>
        </p:nvSpPr>
        <p:spPr>
          <a:xfrm>
            <a:off x="3172976" y="6299469"/>
            <a:ext cx="3365024" cy="215444"/>
          </a:xfrm>
          <a:prstGeom prst="rect">
            <a:avLst/>
          </a:prstGeom>
          <a:noFill/>
        </p:spPr>
        <p:txBody>
          <a:bodyPr wrap="none" rtlCol="0">
            <a:spAutoFit/>
          </a:bodyPr>
          <a:lstStyle/>
          <a:p>
            <a:r>
              <a:rPr lang="en-US" sz="800" dirty="0" err="1" smtClean="0"/>
              <a:t>Fonte:http://cse-wiki.unl.edu/wiki/index.php/Hidden_Markov_Models</a:t>
            </a:r>
            <a:endParaRPr lang="en-US" sz="800" dirty="0"/>
          </a:p>
        </p:txBody>
      </p:sp>
      <p:graphicFrame>
        <p:nvGraphicFramePr>
          <p:cNvPr id="742407" name="Object 7"/>
          <p:cNvGraphicFramePr>
            <a:graphicFrameLocks noChangeAspect="1"/>
          </p:cNvGraphicFramePr>
          <p:nvPr/>
        </p:nvGraphicFramePr>
        <p:xfrm>
          <a:off x="4514850" y="3365500"/>
          <a:ext cx="114300" cy="127000"/>
        </p:xfrm>
        <a:graphic>
          <a:graphicData uri="http://schemas.openxmlformats.org/presentationml/2006/ole">
            <p:oleObj spid="_x0000_s994308" name="Equation" r:id="rId4" imgW="114300" imgH="127000" progId="Equation.3">
              <p:embed/>
            </p:oleObj>
          </a:graphicData>
        </a:graphic>
      </p:graphicFrame>
      <p:graphicFrame>
        <p:nvGraphicFramePr>
          <p:cNvPr id="742410" name="Object 10"/>
          <p:cNvGraphicFramePr>
            <a:graphicFrameLocks noChangeAspect="1"/>
          </p:cNvGraphicFramePr>
          <p:nvPr/>
        </p:nvGraphicFramePr>
        <p:xfrm>
          <a:off x="912066" y="3071428"/>
          <a:ext cx="5446266" cy="1417004"/>
        </p:xfrm>
        <a:graphic>
          <a:graphicData uri="http://schemas.openxmlformats.org/presentationml/2006/ole">
            <p:oleObj spid="_x0000_s994310" name="Equation" r:id="rId5" imgW="4902200" imgH="12700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Anotação e alinhamento</a:t>
            </a:r>
            <a:endParaRPr lang="pt-BR" dirty="0"/>
          </a:p>
        </p:txBody>
      </p:sp>
      <p:sp>
        <p:nvSpPr>
          <p:cNvPr id="3" name="Content Placeholder 2"/>
          <p:cNvSpPr>
            <a:spLocks noGrp="1"/>
          </p:cNvSpPr>
          <p:nvPr>
            <p:ph idx="1"/>
          </p:nvPr>
        </p:nvSpPr>
        <p:spPr/>
        <p:txBody>
          <a:bodyPr>
            <a:normAutofit fontScale="92500" lnSpcReduction="20000"/>
          </a:bodyPr>
          <a:lstStyle/>
          <a:p>
            <a:r>
              <a:rPr lang="pt-BR" dirty="0" smtClean="0"/>
              <a:t>Anotação é o processo de caracterização das regiões de um genoma</a:t>
            </a:r>
          </a:p>
          <a:p>
            <a:r>
              <a:rPr lang="pt-BR" dirty="0" smtClean="0"/>
              <a:t>Na anotação de proteínas, queremos descobrir qual o papel e funcionamento das proteínas de um organismo</a:t>
            </a:r>
          </a:p>
          <a:p>
            <a:pPr lvl="1"/>
            <a:r>
              <a:rPr lang="pt-BR" dirty="0" err="1" smtClean="0"/>
              <a:t>Sequenciamento</a:t>
            </a:r>
            <a:r>
              <a:rPr lang="pt-BR" dirty="0" smtClean="0"/>
              <a:t> de genoma + predição de genes</a:t>
            </a:r>
          </a:p>
          <a:p>
            <a:pPr lvl="1"/>
            <a:r>
              <a:rPr lang="pt-BR" dirty="0" err="1" smtClean="0"/>
              <a:t>Sequenciamento</a:t>
            </a:r>
            <a:r>
              <a:rPr lang="pt-BR" dirty="0" smtClean="0"/>
              <a:t> de </a:t>
            </a:r>
            <a:r>
              <a:rPr lang="pt-BR" dirty="0" err="1" smtClean="0"/>
              <a:t>mRNAs</a:t>
            </a:r>
            <a:endParaRPr lang="pt-BR" dirty="0" smtClean="0"/>
          </a:p>
          <a:p>
            <a:r>
              <a:rPr lang="pt-BR" sz="1946" dirty="0" smtClean="0"/>
              <a:t>Regiões evolutivamente próximas e/ou que codificam regiões de proteína com função semelhante devem ter sequências semelhantes</a:t>
            </a:r>
          </a:p>
          <a:p>
            <a:pPr lvl="1"/>
            <a:r>
              <a:rPr lang="pt-BR" sz="1730" dirty="0" smtClean="0"/>
              <a:t>Dado o alto custo da biologia, torna-se importante localizar genes/proteínas com sequências semelhantes ou com trechos semelhantes a uma sequência nova de resíduos (nucleotídeos ou aminoácidos)</a:t>
            </a:r>
          </a:p>
          <a:p>
            <a:pPr lvl="1"/>
            <a:r>
              <a:rPr lang="pt-BR" sz="1730" dirty="0" smtClean="0"/>
              <a:t>Alinhamento local: prioriza regiões de alta similaridade.</a:t>
            </a:r>
          </a:p>
        </p:txBody>
      </p:sp>
      <p:sp>
        <p:nvSpPr>
          <p:cNvPr id="4" name="Date Placeholder 3"/>
          <p:cNvSpPr>
            <a:spLocks noGrp="1"/>
          </p:cNvSpPr>
          <p:nvPr>
            <p:ph type="dt" sz="half" idx="10"/>
          </p:nvPr>
        </p:nvSpPr>
        <p:spPr/>
        <p:txBody>
          <a:bodyPr/>
          <a:lstStyle/>
          <a:p>
            <a:fld id="{3956D8FA-77C9-9D47-B452-75428F68547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Exemplo</a:t>
            </a:r>
            <a:r>
              <a:rPr lang="en-US" dirty="0" smtClean="0"/>
              <a:t>: </a:t>
            </a:r>
            <a:r>
              <a:rPr lang="en-US" dirty="0" err="1" smtClean="0"/>
              <a:t>o</a:t>
            </a:r>
            <a:r>
              <a:rPr lang="en-US" dirty="0" smtClean="0"/>
              <a:t> </a:t>
            </a:r>
            <a:r>
              <a:rPr lang="en-US" dirty="0" err="1" smtClean="0"/>
              <a:t>cassino</a:t>
            </a:r>
            <a:r>
              <a:rPr lang="en-US" dirty="0" smtClean="0"/>
              <a:t> </a:t>
            </a:r>
            <a:r>
              <a:rPr lang="en-US" dirty="0" err="1" smtClean="0"/>
              <a:t>desonesto</a:t>
            </a:r>
            <a:endParaRPr lang="en-US" dirty="0"/>
          </a:p>
        </p:txBody>
      </p:sp>
      <p:sp>
        <p:nvSpPr>
          <p:cNvPr id="3" name="Content Placeholder 2"/>
          <p:cNvSpPr>
            <a:spLocks noGrp="1"/>
          </p:cNvSpPr>
          <p:nvPr>
            <p:ph idx="1"/>
          </p:nvPr>
        </p:nvSpPr>
        <p:spPr>
          <a:xfrm>
            <a:off x="658813" y="1915160"/>
            <a:ext cx="7824788" cy="3712155"/>
          </a:xfrm>
        </p:spPr>
        <p:txBody>
          <a:bodyPr>
            <a:normAutofit/>
          </a:bodyPr>
          <a:lstStyle/>
          <a:p>
            <a:r>
              <a:rPr lang="x-none" sz="1600" dirty="0" smtClean="0"/>
              <a:t>  Porém, esta equação não é muito útil, no caso geral temos o modelo e gostaríamos de saber qual a sequência     de estados à qual ela corresponde.</a:t>
            </a:r>
          </a:p>
          <a:p>
            <a:r>
              <a:rPr lang="x-none" sz="1600" dirty="0" smtClean="0"/>
              <a:t>No caso do cassino, gostaríamos de saber se o cassino usou os dados desonestos e quando.</a:t>
            </a:r>
          </a:p>
          <a:p>
            <a:r>
              <a:rPr lang="x-none" sz="1600" dirty="0" smtClean="0"/>
              <a:t>Iremos ver agora como estimar o caminho, o que é feito de duas maneiras</a:t>
            </a:r>
          </a:p>
          <a:p>
            <a:pPr lvl="1"/>
            <a:r>
              <a:rPr lang="x-none" sz="1400" dirty="0" smtClean="0"/>
              <a:t>Calculando o caminho mais provável</a:t>
            </a:r>
          </a:p>
          <a:p>
            <a:pPr lvl="1"/>
            <a:r>
              <a:rPr lang="x-none" sz="1400" dirty="0" smtClean="0"/>
              <a:t>Estimando as distribição </a:t>
            </a:r>
            <a:r>
              <a:rPr lang="x-none" sz="1400" i="1" dirty="0" smtClean="0"/>
              <a:t>a posteriori </a:t>
            </a:r>
            <a:r>
              <a:rPr lang="x-none" sz="1400" dirty="0" smtClean="0"/>
              <a:t>dos estados</a:t>
            </a:r>
          </a:p>
          <a:p>
            <a:endParaRPr lang="x-none" sz="1600" dirty="0" smtClean="0"/>
          </a:p>
          <a:p>
            <a:endParaRPr lang="x-none" sz="16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170</a:t>
            </a:fld>
            <a:endParaRPr lang="en-US"/>
          </a:p>
        </p:txBody>
      </p:sp>
      <p:pic>
        <p:nvPicPr>
          <p:cNvPr id="740356" name="Picture 4"/>
          <p:cNvPicPr>
            <a:picLocks noChangeAspect="1" noChangeArrowheads="1"/>
          </p:cNvPicPr>
          <p:nvPr/>
        </p:nvPicPr>
        <p:blipFill>
          <a:blip r:embed="rId3"/>
          <a:srcRect/>
          <a:stretch>
            <a:fillRect/>
          </a:stretch>
        </p:blipFill>
        <p:spPr bwMode="auto">
          <a:xfrm>
            <a:off x="4941031" y="4210311"/>
            <a:ext cx="2393695" cy="1417004"/>
          </a:xfrm>
          <a:prstGeom prst="rect">
            <a:avLst/>
          </a:prstGeom>
          <a:noFill/>
          <a:ln w="9525">
            <a:noFill/>
            <a:miter lim="800000"/>
            <a:headEnd/>
            <a:tailEnd/>
          </a:ln>
          <a:effectLst/>
        </p:spPr>
      </p:pic>
      <p:sp>
        <p:nvSpPr>
          <p:cNvPr id="10" name="TextBox 9"/>
          <p:cNvSpPr txBox="1"/>
          <p:nvPr/>
        </p:nvSpPr>
        <p:spPr>
          <a:xfrm>
            <a:off x="4855488" y="5627315"/>
            <a:ext cx="3365024" cy="215444"/>
          </a:xfrm>
          <a:prstGeom prst="rect">
            <a:avLst/>
          </a:prstGeom>
          <a:noFill/>
        </p:spPr>
        <p:txBody>
          <a:bodyPr wrap="none" rtlCol="0">
            <a:spAutoFit/>
          </a:bodyPr>
          <a:lstStyle/>
          <a:p>
            <a:r>
              <a:rPr lang="en-US" sz="800" dirty="0" err="1" smtClean="0"/>
              <a:t>Fonte:http://cse-wiki.unl.edu/wiki/index.php/Hidden_Markov_Models</a:t>
            </a:r>
            <a:endParaRPr lang="en-US" sz="800" dirty="0"/>
          </a:p>
        </p:txBody>
      </p:sp>
      <p:graphicFrame>
        <p:nvGraphicFramePr>
          <p:cNvPr id="742405" name="Object 5"/>
          <p:cNvGraphicFramePr>
            <a:graphicFrameLocks noChangeAspect="1"/>
          </p:cNvGraphicFramePr>
          <p:nvPr/>
        </p:nvGraphicFramePr>
        <p:xfrm>
          <a:off x="3180260" y="2225675"/>
          <a:ext cx="258762" cy="204788"/>
        </p:xfrm>
        <a:graphic>
          <a:graphicData uri="http://schemas.openxmlformats.org/presentationml/2006/ole">
            <p:oleObj spid="_x0000_s743426" name="Equation" r:id="rId4" imgW="127000" imgH="101600" progId="Equation.3">
              <p:embed/>
            </p:oleObj>
          </a:graphicData>
        </a:graphic>
      </p:graphicFrame>
      <p:graphicFrame>
        <p:nvGraphicFramePr>
          <p:cNvPr id="742407" name="Object 7"/>
          <p:cNvGraphicFramePr>
            <a:graphicFrameLocks noChangeAspect="1"/>
          </p:cNvGraphicFramePr>
          <p:nvPr/>
        </p:nvGraphicFramePr>
        <p:xfrm>
          <a:off x="4514850" y="3365500"/>
          <a:ext cx="114300" cy="127000"/>
        </p:xfrm>
        <a:graphic>
          <a:graphicData uri="http://schemas.openxmlformats.org/presentationml/2006/ole">
            <p:oleObj spid="_x0000_s743428" name="Equation" r:id="rId5" imgW="114300" imgH="127000" progId="Equation.3">
              <p:embed/>
            </p:oleObj>
          </a:graphicData>
        </a:graphic>
      </p:graphicFrame>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fontScale="92500" lnSpcReduction="10000"/>
          </a:bodyPr>
          <a:lstStyle/>
          <a:p>
            <a:r>
              <a:rPr lang="x-none" sz="1600" dirty="0" smtClean="0"/>
              <a:t>  Como já dissemos, não podemos determinar diretamente os caminho utilizado apenas pelos símbolos emitidos</a:t>
            </a:r>
          </a:p>
          <a:p>
            <a:r>
              <a:rPr lang="x-none" sz="1600" dirty="0" smtClean="0"/>
              <a:t>Descobrir o o que “significa” a emissão considerando os estados é chamado </a:t>
            </a:r>
            <a:r>
              <a:rPr lang="x-none" sz="1600" i="1" dirty="0" smtClean="0"/>
              <a:t>decodificação </a:t>
            </a:r>
            <a:r>
              <a:rPr lang="x-none" sz="1600" dirty="0" smtClean="0"/>
              <a:t>(“decoding”)</a:t>
            </a:r>
          </a:p>
          <a:p>
            <a:r>
              <a:rPr lang="x-none" sz="1600" dirty="0" smtClean="0"/>
              <a:t>Inicialmente iremos ver uma estratégia de descobrir  caminho mais provável que utiliza a técnica da </a:t>
            </a:r>
            <a:r>
              <a:rPr lang="x-none" sz="1600" i="1" dirty="0" smtClean="0"/>
              <a:t>programação dinâmica </a:t>
            </a:r>
            <a:r>
              <a:rPr lang="x-none" sz="1600" dirty="0" smtClean="0"/>
              <a:t>(a mesma que utilizamos em alinhamento), o </a:t>
            </a:r>
            <a:r>
              <a:rPr lang="x-none" sz="1600" i="1" dirty="0" smtClean="0"/>
              <a:t>Algoritmo de Viterbi. </a:t>
            </a:r>
          </a:p>
          <a:p>
            <a:r>
              <a:rPr lang="x-none" sz="1600" dirty="0" smtClean="0"/>
              <a:t>Em nosso exemplo acima, calculamos a probabilidade da sequencia (6,1,4,2) ser emitida pelo caminho (Loaded, Loaded, Fair, Fair).</a:t>
            </a:r>
          </a:p>
          <a:p>
            <a:r>
              <a:rPr lang="x-none" sz="1600" dirty="0" smtClean="0"/>
              <a:t>Para encontrar a “melhor explicaçao” para as emissões, podemos verificar a probabilidade de todos os caminhos e escolher aquele mais provável.</a:t>
            </a:r>
          </a:p>
          <a:p>
            <a:r>
              <a:rPr lang="x-none" sz="1600" dirty="0" smtClean="0"/>
              <a:t>Matemáticamente, queremos </a:t>
            </a:r>
            <a:endParaRPr lang="x-none" sz="1400" dirty="0" smtClean="0"/>
          </a:p>
          <a:p>
            <a:endParaRPr lang="x-none" sz="16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171</a:t>
            </a:fld>
            <a:endParaRPr lang="en-US"/>
          </a:p>
        </p:txBody>
      </p:sp>
      <p:graphicFrame>
        <p:nvGraphicFramePr>
          <p:cNvPr id="11" name="Object 10"/>
          <p:cNvGraphicFramePr>
            <a:graphicFrameLocks noChangeAspect="1"/>
          </p:cNvGraphicFramePr>
          <p:nvPr/>
        </p:nvGraphicFramePr>
        <p:xfrm>
          <a:off x="2967046" y="5747837"/>
          <a:ext cx="1705189" cy="400197"/>
        </p:xfrm>
        <a:graphic>
          <a:graphicData uri="http://schemas.openxmlformats.org/presentationml/2006/ole">
            <p:oleObj spid="_x0000_s744452" name="Equation" r:id="rId3" imgW="1244600" imgH="292100" progId="Equation.3">
              <p:embed/>
            </p:oleObj>
          </a:graphicData>
        </a:graphic>
      </p:graphicFrame>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r>
              <a:rPr lang="x-none" sz="1600" dirty="0" smtClean="0"/>
              <a:t>  De maneira semelhante ao que vimos em alinhamentos, podemos utilizar a técnica de programação dinâmica, em nosso problema:</a:t>
            </a:r>
          </a:p>
          <a:p>
            <a:pPr lvl="1"/>
            <a:r>
              <a:rPr lang="x-none" sz="1400" dirty="0" smtClean="0"/>
              <a:t>Se conhecemos  para todos os estados </a:t>
            </a:r>
            <a:r>
              <a:rPr lang="x-none" sz="1400" i="1" dirty="0" smtClean="0"/>
              <a:t>k,  </a:t>
            </a:r>
            <a:r>
              <a:rPr lang="x-none" sz="1400" dirty="0" smtClean="0"/>
              <a:t>a probabilidade           do caminho mais provável terminando no estado </a:t>
            </a:r>
            <a:r>
              <a:rPr lang="x-none" sz="1400" i="1" dirty="0" smtClean="0"/>
              <a:t>k </a:t>
            </a:r>
            <a:r>
              <a:rPr lang="x-none" sz="1400" dirty="0" smtClean="0"/>
              <a:t>com observaçao </a:t>
            </a:r>
            <a:r>
              <a:rPr lang="x-none" sz="1400" i="1" dirty="0" smtClean="0"/>
              <a:t>, </a:t>
            </a:r>
            <a:r>
              <a:rPr lang="x-none" sz="1400" dirty="0" smtClean="0"/>
              <a:t>podemos calcular              com a fórmula:</a:t>
            </a:r>
          </a:p>
          <a:p>
            <a:pPr lvl="1"/>
            <a:endParaRPr lang="x-none" sz="1400" dirty="0" smtClean="0"/>
          </a:p>
          <a:p>
            <a:pPr lvl="1"/>
            <a:endParaRPr lang="x-none" sz="1400" dirty="0" smtClean="0"/>
          </a:p>
          <a:p>
            <a:pPr lvl="1"/>
            <a:r>
              <a:rPr lang="x-none" sz="1400" dirty="0" smtClean="0"/>
              <a:t>Ou seja, dado o símbolo x</a:t>
            </a:r>
            <a:r>
              <a:rPr lang="x-none" sz="1400" i="1" baseline="-25000" dirty="0" smtClean="0"/>
              <a:t>i+1</a:t>
            </a:r>
            <a:r>
              <a:rPr lang="x-none" sz="1400" dirty="0" smtClean="0"/>
              <a:t> , calculamos a probabilidade de                vendo de qual estado é melhor partir no símbolo x</a:t>
            </a:r>
            <a:r>
              <a:rPr lang="x-none" sz="1400" baseline="-25000" dirty="0" smtClean="0"/>
              <a:t>i</a:t>
            </a:r>
            <a:r>
              <a:rPr lang="x-none" sz="1400" dirty="0" smtClean="0"/>
              <a:t>. </a:t>
            </a:r>
          </a:p>
          <a:p>
            <a:pPr lvl="1"/>
            <a:r>
              <a:rPr lang="x-none" sz="1400" dirty="0" smtClean="0"/>
              <a:t>Como temos que começar no estado inicial, podemos determinar que</a:t>
            </a:r>
          </a:p>
          <a:p>
            <a:pPr lvl="1"/>
            <a:r>
              <a:rPr lang="x-none" sz="1400" dirty="0" smtClean="0"/>
              <a:t>Vejamos isso na prática</a:t>
            </a:r>
          </a:p>
          <a:p>
            <a:pPr lvl="1">
              <a:buNone/>
            </a:pPr>
            <a:r>
              <a:rPr lang="x-none" sz="1400" dirty="0" smtClean="0"/>
              <a:t> </a:t>
            </a:r>
          </a:p>
          <a:p>
            <a:pPr lvl="1"/>
            <a:endParaRPr lang="x-none" sz="14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172</a:t>
            </a:fld>
            <a:endParaRPr lang="en-US"/>
          </a:p>
        </p:txBody>
      </p:sp>
      <p:graphicFrame>
        <p:nvGraphicFramePr>
          <p:cNvPr id="8" name="Object 7"/>
          <p:cNvGraphicFramePr>
            <a:graphicFrameLocks noChangeAspect="1"/>
          </p:cNvGraphicFramePr>
          <p:nvPr/>
        </p:nvGraphicFramePr>
        <p:xfrm>
          <a:off x="5674553" y="2534705"/>
          <a:ext cx="304800" cy="177800"/>
        </p:xfrm>
        <a:graphic>
          <a:graphicData uri="http://schemas.openxmlformats.org/presentationml/2006/ole">
            <p:oleObj spid="_x0000_s1000450" name="Equation" r:id="rId3" imgW="304800" imgH="177800" progId="Equation.3">
              <p:embed/>
            </p:oleObj>
          </a:graphicData>
        </a:graphic>
      </p:graphicFrame>
      <p:graphicFrame>
        <p:nvGraphicFramePr>
          <p:cNvPr id="745476" name="Object 4"/>
          <p:cNvGraphicFramePr>
            <a:graphicFrameLocks noChangeAspect="1"/>
          </p:cNvGraphicFramePr>
          <p:nvPr/>
        </p:nvGraphicFramePr>
        <p:xfrm>
          <a:off x="2422525" y="3133725"/>
          <a:ext cx="2622550" cy="315913"/>
        </p:xfrm>
        <a:graphic>
          <a:graphicData uri="http://schemas.openxmlformats.org/presentationml/2006/ole">
            <p:oleObj spid="_x0000_s1000451" name="Equation" r:id="rId4" imgW="1892300" imgH="228600" progId="Equation.3">
              <p:embed/>
            </p:oleObj>
          </a:graphicData>
        </a:graphic>
      </p:graphicFrame>
      <p:graphicFrame>
        <p:nvGraphicFramePr>
          <p:cNvPr id="745477" name="Object 5"/>
          <p:cNvGraphicFramePr>
            <a:graphicFrameLocks noChangeAspect="1"/>
          </p:cNvGraphicFramePr>
          <p:nvPr/>
        </p:nvGraphicFramePr>
        <p:xfrm>
          <a:off x="5845200" y="2767013"/>
          <a:ext cx="482600" cy="177800"/>
        </p:xfrm>
        <a:graphic>
          <a:graphicData uri="http://schemas.openxmlformats.org/presentationml/2006/ole">
            <p:oleObj spid="_x0000_s1000452" name="Equation" r:id="rId5" imgW="482600" imgH="177800" progId="Equation.3">
              <p:embed/>
            </p:oleObj>
          </a:graphicData>
        </a:graphic>
      </p:graphicFrame>
      <p:graphicFrame>
        <p:nvGraphicFramePr>
          <p:cNvPr id="745478" name="Object 6"/>
          <p:cNvGraphicFramePr>
            <a:graphicFrameLocks noChangeAspect="1"/>
          </p:cNvGraphicFramePr>
          <p:nvPr/>
        </p:nvGraphicFramePr>
        <p:xfrm>
          <a:off x="5979353" y="3664292"/>
          <a:ext cx="482600" cy="177800"/>
        </p:xfrm>
        <a:graphic>
          <a:graphicData uri="http://schemas.openxmlformats.org/presentationml/2006/ole">
            <p:oleObj spid="_x0000_s1000453" name="Equation" r:id="rId6" imgW="482600" imgH="177800" progId="Equation.3">
              <p:embed/>
            </p:oleObj>
          </a:graphicData>
        </a:graphic>
      </p:graphicFrame>
      <p:graphicFrame>
        <p:nvGraphicFramePr>
          <p:cNvPr id="745480" name="Object 8"/>
          <p:cNvGraphicFramePr>
            <a:graphicFrameLocks noChangeAspect="1"/>
          </p:cNvGraphicFramePr>
          <p:nvPr/>
        </p:nvGraphicFramePr>
        <p:xfrm>
          <a:off x="6657975" y="4133850"/>
          <a:ext cx="546100" cy="177800"/>
        </p:xfrm>
        <a:graphic>
          <a:graphicData uri="http://schemas.openxmlformats.org/presentationml/2006/ole">
            <p:oleObj spid="_x0000_s1000454" name="Equation" r:id="rId7" imgW="546100" imgH="177800" progId="Equation.3">
              <p:embed/>
            </p:oleObj>
          </a:graphicData>
        </a:graphic>
      </p:graphicFrame>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Viterbi</a:t>
            </a:r>
            <a:r>
              <a:rPr lang="en-US" dirty="0" smtClean="0"/>
              <a:t> </a:t>
            </a:r>
            <a:r>
              <a:rPr lang="en-US" dirty="0" err="1" smtClean="0"/>
              <a:t>e</a:t>
            </a:r>
            <a:r>
              <a:rPr lang="en-US" dirty="0" smtClean="0"/>
              <a:t> HMM: </a:t>
            </a:r>
            <a:r>
              <a:rPr lang="en-US" dirty="0" err="1" smtClean="0"/>
              <a:t>outras</a:t>
            </a:r>
            <a:r>
              <a:rPr lang="en-US" dirty="0" smtClean="0"/>
              <a:t> </a:t>
            </a:r>
            <a:r>
              <a:rPr lang="en-US" dirty="0" err="1" smtClean="0"/>
              <a:t>considerações</a:t>
            </a:r>
            <a:endParaRPr lang="en-US" dirty="0"/>
          </a:p>
        </p:txBody>
      </p:sp>
      <p:sp>
        <p:nvSpPr>
          <p:cNvPr id="3" name="Content Placeholder 2"/>
          <p:cNvSpPr>
            <a:spLocks noGrp="1"/>
          </p:cNvSpPr>
          <p:nvPr>
            <p:ph idx="1"/>
          </p:nvPr>
        </p:nvSpPr>
        <p:spPr>
          <a:xfrm>
            <a:off x="1205140" y="2286000"/>
            <a:ext cx="7278460" cy="3840163"/>
          </a:xfrm>
        </p:spPr>
        <p:txBody>
          <a:bodyPr>
            <a:normAutofit/>
          </a:bodyPr>
          <a:lstStyle/>
          <a:p>
            <a:r>
              <a:rPr lang="x-none" sz="1600" dirty="0" smtClean="0"/>
              <a:t>Da mesma maneira que no cálculo probabilístico de alihamentos, podemos ver que os valores de probabilidade rápidamente ficam muito pequenos</a:t>
            </a:r>
          </a:p>
          <a:p>
            <a:r>
              <a:rPr lang="x-none" sz="1600" dirty="0" smtClean="0">
                <a:solidFill>
                  <a:schemeClr val="tx1"/>
                </a:solidFill>
              </a:rPr>
              <a:t>No cálculo das probabilidades trabalha-se com logaritmos para que não excedamos a precisão dos computadores.</a:t>
            </a:r>
          </a:p>
          <a:p>
            <a:r>
              <a:rPr lang="x-none" sz="1600" dirty="0" smtClean="0">
                <a:solidFill>
                  <a:schemeClr val="tx1"/>
                </a:solidFill>
              </a:rPr>
              <a:t>Sendo assim, convertemos tanto os valores de a</a:t>
            </a:r>
            <a:r>
              <a:rPr lang="x-none" sz="1600" baseline="-25000" dirty="0" smtClean="0">
                <a:solidFill>
                  <a:schemeClr val="tx1"/>
                </a:solidFill>
              </a:rPr>
              <a:t>kl</a:t>
            </a:r>
            <a:r>
              <a:rPr lang="x-none" sz="1600" dirty="0" smtClean="0">
                <a:solidFill>
                  <a:schemeClr val="tx1"/>
                </a:solidFill>
              </a:rPr>
              <a:t> como os e</a:t>
            </a:r>
            <a:r>
              <a:rPr lang="x-none" sz="1600" baseline="-25000" dirty="0" smtClean="0">
                <a:solidFill>
                  <a:schemeClr val="tx1"/>
                </a:solidFill>
              </a:rPr>
              <a:t>k</a:t>
            </a:r>
            <a:r>
              <a:rPr lang="x-none" sz="1600" dirty="0" smtClean="0">
                <a:solidFill>
                  <a:schemeClr val="tx1"/>
                </a:solidFill>
              </a:rPr>
              <a:t>(i) para log(a</a:t>
            </a:r>
            <a:r>
              <a:rPr lang="x-none" sz="1600" baseline="-25000" dirty="0" smtClean="0">
                <a:solidFill>
                  <a:schemeClr val="tx1"/>
                </a:solidFill>
              </a:rPr>
              <a:t>kl</a:t>
            </a:r>
            <a:r>
              <a:rPr lang="x-none" sz="1600" dirty="0" smtClean="0">
                <a:solidFill>
                  <a:schemeClr val="tx1"/>
                </a:solidFill>
              </a:rPr>
              <a:t>) e log(e</a:t>
            </a:r>
            <a:r>
              <a:rPr lang="x-none" sz="1600" baseline="-25000" dirty="0" smtClean="0">
                <a:solidFill>
                  <a:schemeClr val="tx1"/>
                </a:solidFill>
              </a:rPr>
              <a:t>k</a:t>
            </a:r>
            <a:r>
              <a:rPr lang="x-none" sz="1600" dirty="0" smtClean="0">
                <a:solidFill>
                  <a:schemeClr val="tx1"/>
                </a:solidFill>
              </a:rPr>
              <a:t>(i))</a:t>
            </a:r>
          </a:p>
          <a:p>
            <a:r>
              <a:rPr lang="x-none" sz="1600" dirty="0" smtClean="0">
                <a:solidFill>
                  <a:schemeClr val="tx1"/>
                </a:solidFill>
              </a:rPr>
              <a:t>Veja  os valores para nosso cassino desonesto</a:t>
            </a:r>
          </a:p>
          <a:p>
            <a:pPr lvl="1"/>
            <a:r>
              <a:rPr lang="x-none" sz="1400" dirty="0" smtClean="0">
                <a:solidFill>
                  <a:schemeClr val="tx1"/>
                </a:solidFill>
              </a:rPr>
              <a:t>a</a:t>
            </a:r>
            <a:r>
              <a:rPr lang="x-none" sz="1400" baseline="-25000" dirty="0" smtClean="0">
                <a:solidFill>
                  <a:schemeClr val="tx1"/>
                </a:solidFill>
              </a:rPr>
              <a:t>loaded,loaded</a:t>
            </a:r>
            <a:r>
              <a:rPr lang="x-none" sz="1400" dirty="0" smtClean="0">
                <a:solidFill>
                  <a:schemeClr val="tx1"/>
                </a:solidFill>
              </a:rPr>
              <a:t>=log(0,9)=-0,15, a</a:t>
            </a:r>
            <a:r>
              <a:rPr lang="x-none" sz="1400" baseline="-25000" dirty="0" smtClean="0">
                <a:solidFill>
                  <a:schemeClr val="tx1"/>
                </a:solidFill>
              </a:rPr>
              <a:t>loaded,fair</a:t>
            </a:r>
            <a:r>
              <a:rPr lang="x-none" sz="1400" dirty="0" smtClean="0">
                <a:solidFill>
                  <a:schemeClr val="tx1"/>
                </a:solidFill>
              </a:rPr>
              <a:t>=log(0,1)=-3,32,</a:t>
            </a:r>
          </a:p>
          <a:p>
            <a:pPr lvl="1"/>
            <a:r>
              <a:rPr lang="x-none" sz="1400" dirty="0" smtClean="0">
                <a:solidFill>
                  <a:schemeClr val="tx1"/>
                </a:solidFill>
              </a:rPr>
              <a:t> a</a:t>
            </a:r>
            <a:r>
              <a:rPr lang="x-none" sz="1400" baseline="-25000" dirty="0" smtClean="0">
                <a:solidFill>
                  <a:schemeClr val="tx1"/>
                </a:solidFill>
              </a:rPr>
              <a:t>fair,fair</a:t>
            </a:r>
            <a:r>
              <a:rPr lang="x-none" sz="1400" dirty="0" smtClean="0">
                <a:solidFill>
                  <a:schemeClr val="tx1"/>
                </a:solidFill>
              </a:rPr>
              <a:t>=log(0,95)=-0.07, a</a:t>
            </a:r>
            <a:r>
              <a:rPr lang="x-none" sz="1400" baseline="-25000" dirty="0" smtClean="0">
                <a:solidFill>
                  <a:schemeClr val="tx1"/>
                </a:solidFill>
              </a:rPr>
              <a:t>fair,loaded</a:t>
            </a:r>
            <a:r>
              <a:rPr lang="x-none" sz="1400" dirty="0" smtClean="0">
                <a:solidFill>
                  <a:schemeClr val="tx1"/>
                </a:solidFill>
              </a:rPr>
              <a:t>=log(0,05)=-4,32 </a:t>
            </a:r>
          </a:p>
          <a:p>
            <a:pPr lvl="1"/>
            <a:r>
              <a:rPr lang="x-none" sz="1400" dirty="0" smtClean="0">
                <a:solidFill>
                  <a:schemeClr val="tx1"/>
                </a:solidFill>
              </a:rPr>
              <a:t>v</a:t>
            </a:r>
            <a:r>
              <a:rPr lang="x-none" sz="1400" baseline="-25000" dirty="0" smtClean="0">
                <a:solidFill>
                  <a:schemeClr val="tx1"/>
                </a:solidFill>
              </a:rPr>
              <a:t>loaded</a:t>
            </a:r>
            <a:r>
              <a:rPr lang="x-none" sz="1400" dirty="0" smtClean="0">
                <a:solidFill>
                  <a:schemeClr val="tx1"/>
                </a:solidFill>
              </a:rPr>
              <a:t>(6)=log(0,50)-1,v</a:t>
            </a:r>
            <a:r>
              <a:rPr lang="x-none" sz="1400" baseline="-25000" dirty="0" smtClean="0">
                <a:solidFill>
                  <a:schemeClr val="tx1"/>
                </a:solidFill>
              </a:rPr>
              <a:t>loaded</a:t>
            </a:r>
            <a:r>
              <a:rPr lang="x-none" sz="1400" dirty="0" smtClean="0">
                <a:solidFill>
                  <a:schemeClr val="tx1"/>
                </a:solidFill>
              </a:rPr>
              <a:t>(1)=1,v</a:t>
            </a:r>
            <a:r>
              <a:rPr lang="x-none" sz="1400" baseline="-25000" dirty="0" smtClean="0">
                <a:solidFill>
                  <a:schemeClr val="tx1"/>
                </a:solidFill>
              </a:rPr>
              <a:t>loaded</a:t>
            </a:r>
            <a:r>
              <a:rPr lang="x-none" sz="1400" dirty="0" smtClean="0">
                <a:solidFill>
                  <a:schemeClr val="tx1"/>
                </a:solidFill>
              </a:rPr>
              <a:t>(2)=…=1,v</a:t>
            </a:r>
            <a:r>
              <a:rPr lang="x-none" sz="1400" baseline="-25000" dirty="0" smtClean="0">
                <a:solidFill>
                  <a:schemeClr val="tx1"/>
                </a:solidFill>
              </a:rPr>
              <a:t>loaded</a:t>
            </a:r>
            <a:r>
              <a:rPr lang="x-none" sz="1400" dirty="0" smtClean="0">
                <a:solidFill>
                  <a:schemeClr val="tx1"/>
                </a:solidFill>
              </a:rPr>
              <a:t>(5)=log(0,1)= -3,32</a:t>
            </a:r>
          </a:p>
          <a:p>
            <a:pPr lvl="1"/>
            <a:r>
              <a:rPr lang="x-none" sz="1400" dirty="0" smtClean="0">
                <a:solidFill>
                  <a:schemeClr val="tx1"/>
                </a:solidFill>
              </a:rPr>
              <a:t>v</a:t>
            </a:r>
            <a:r>
              <a:rPr lang="x-none" sz="1400" baseline="-25000" dirty="0" smtClean="0">
                <a:solidFill>
                  <a:schemeClr val="tx1"/>
                </a:solidFill>
              </a:rPr>
              <a:t>fair</a:t>
            </a:r>
            <a:r>
              <a:rPr lang="x-none" sz="1400" dirty="0" smtClean="0">
                <a:solidFill>
                  <a:schemeClr val="tx1"/>
                </a:solidFill>
              </a:rPr>
              <a:t>(1)=v</a:t>
            </a:r>
            <a:r>
              <a:rPr lang="x-none" sz="1400" baseline="-25000" dirty="0" smtClean="0">
                <a:solidFill>
                  <a:schemeClr val="tx1"/>
                </a:solidFill>
              </a:rPr>
              <a:t>fair</a:t>
            </a:r>
            <a:r>
              <a:rPr lang="x-none" sz="1400" dirty="0" smtClean="0">
                <a:solidFill>
                  <a:schemeClr val="tx1"/>
                </a:solidFill>
              </a:rPr>
              <a:t>(2)=…=v</a:t>
            </a:r>
            <a:r>
              <a:rPr lang="x-none" sz="1400" baseline="-25000" dirty="0" smtClean="0">
                <a:solidFill>
                  <a:schemeClr val="tx1"/>
                </a:solidFill>
              </a:rPr>
              <a:t>fair</a:t>
            </a:r>
            <a:r>
              <a:rPr lang="x-none" sz="1400" dirty="0" smtClean="0">
                <a:solidFill>
                  <a:schemeClr val="tx1"/>
                </a:solidFill>
              </a:rPr>
              <a:t>(6)=log(1/6)= -2,58</a:t>
            </a:r>
          </a:p>
          <a:p>
            <a:pPr lvl="1"/>
            <a:endParaRPr lang="x-none" sz="1400" dirty="0" smtClean="0">
              <a:solidFill>
                <a:schemeClr val="tx1"/>
              </a:solidFill>
            </a:endParaRPr>
          </a:p>
          <a:p>
            <a:pPr lvl="1"/>
            <a:endParaRPr lang="x-none" sz="1400" dirty="0" smtClean="0">
              <a:solidFill>
                <a:schemeClr val="tx1"/>
              </a:solidFill>
            </a:endParaRPr>
          </a:p>
          <a:p>
            <a:endParaRPr lang="x-none" sz="1600" dirty="0" smtClean="0">
              <a:solidFill>
                <a:schemeClr val="tx1"/>
              </a:solidFill>
            </a:endParaRPr>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173</a:t>
            </a:fld>
            <a:endParaRPr lang="en-US"/>
          </a:p>
        </p:txBody>
      </p:sp>
      <p:sp>
        <p:nvSpPr>
          <p:cNvPr id="8" name="TextBox 7"/>
          <p:cNvSpPr txBox="1"/>
          <p:nvPr/>
        </p:nvSpPr>
        <p:spPr>
          <a:xfrm>
            <a:off x="5263417" y="6277431"/>
            <a:ext cx="3339376" cy="215444"/>
          </a:xfrm>
          <a:prstGeom prst="rect">
            <a:avLst/>
          </a:prstGeom>
          <a:noFill/>
        </p:spPr>
        <p:txBody>
          <a:bodyPr wrap="none" rtlCol="0">
            <a:spAutoFit/>
          </a:bodyPr>
          <a:lstStyle/>
          <a:p>
            <a:r>
              <a:rPr lang="en-US" sz="800" dirty="0" smtClean="0"/>
              <a:t>Fonte:http://cse-wiki.unl.edu/wiki/index.php/File:Markovchain02.png</a:t>
            </a:r>
            <a:endParaRPr lang="en-US" sz="800" dirty="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174</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6" y="3581302"/>
          <a:ext cx="5488280" cy="1049489"/>
        </p:xfrm>
        <a:graphic>
          <a:graphicData uri="http://schemas.openxmlformats.org/drawingml/2006/table">
            <a:tbl>
              <a:tblPr firstRow="1" bandRow="1">
                <a:tableStyleId>{5C22544A-7EE6-4342-B048-85BDC9FD1C3A}</a:tableStyleId>
              </a:tblPr>
              <a:tblGrid>
                <a:gridCol w="1097656"/>
                <a:gridCol w="1097656"/>
                <a:gridCol w="1097656"/>
                <a:gridCol w="1097656"/>
                <a:gridCol w="1097656"/>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4=L</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-1 + -1 = -2</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dirty="0" smtClean="0"/>
                        <a:t>-1 + -2,6 = -3,6</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175</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6" y="3514963"/>
          <a:ext cx="5289240" cy="1049489"/>
        </p:xfrm>
        <a:graphic>
          <a:graphicData uri="http://schemas.openxmlformats.org/drawingml/2006/table">
            <a:tbl>
              <a:tblPr firstRow="1" bandRow="1">
                <a:tableStyleId>{5C22544A-7EE6-4342-B048-85BDC9FD1C3A}</a:tableStyleId>
              </a:tblPr>
              <a:tblGrid>
                <a:gridCol w="1057848"/>
                <a:gridCol w="1057848"/>
                <a:gridCol w="1057848"/>
                <a:gridCol w="1057848"/>
                <a:gridCol w="1057848"/>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-2 + -0,2 + -3,3 = -5,5</a:t>
                      </a: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dirty="0" smtClean="0"/>
                        <a:t>-3,6</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50563" y="3980461"/>
            <a:ext cx="227475" cy="94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176</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-3,6+ -4,3 + -3,3 = -11,2</a:t>
                      </a: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dirty="0" smtClean="0"/>
                        <a:t>-3,6</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flipV="1">
            <a:off x="2388474" y="4132100"/>
            <a:ext cx="227478" cy="2274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177</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6" y="3514963"/>
          <a:ext cx="5336630" cy="1049489"/>
        </p:xfrm>
        <a:graphic>
          <a:graphicData uri="http://schemas.openxmlformats.org/drawingml/2006/table">
            <a:tbl>
              <a:tblPr firstRow="1" bandRow="1">
                <a:tableStyleId>{5C22544A-7EE6-4342-B048-85BDC9FD1C3A}</a:tableStyleId>
              </a:tblPr>
              <a:tblGrid>
                <a:gridCol w="1067326"/>
                <a:gridCol w="1067326"/>
                <a:gridCol w="1067326"/>
                <a:gridCol w="1067326"/>
                <a:gridCol w="1067326"/>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dirty="0" smtClean="0"/>
                        <a:t>-3,6</a:t>
                      </a: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435873"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178</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5" y="3514963"/>
          <a:ext cx="5203940" cy="1156169"/>
        </p:xfrm>
        <a:graphic>
          <a:graphicData uri="http://schemas.openxmlformats.org/drawingml/2006/table">
            <a:tbl>
              <a:tblPr firstRow="1" bandRow="1">
                <a:tableStyleId>{5C22544A-7EE6-4342-B048-85BDC9FD1C3A}</a:tableStyleId>
              </a:tblPr>
              <a:tblGrid>
                <a:gridCol w="1040788"/>
                <a:gridCol w="1040788"/>
                <a:gridCol w="1040788"/>
                <a:gridCol w="1040788"/>
                <a:gridCol w="1040788"/>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dirty="0" smtClean="0"/>
                        <a:t>-3,6</a:t>
                      </a:r>
                      <a:endParaRPr lang="en-US" sz="1000" dirty="0"/>
                    </a:p>
                  </a:txBody>
                  <a:tcPr/>
                </a:tc>
                <a:tc>
                  <a:txBody>
                    <a:bodyPr/>
                    <a:lstStyle/>
                    <a:p>
                      <a:pPr algn="ctr"/>
                      <a:r>
                        <a:rPr lang="en-US" sz="1000" dirty="0" smtClean="0"/>
                        <a:t>-2 + -3,3 +</a:t>
                      </a:r>
                      <a:r>
                        <a:rPr lang="en-US" sz="1000" baseline="0" dirty="0" smtClean="0"/>
                        <a:t> -2,6 = -7,9</a:t>
                      </a: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445351"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2318588" y="4151042"/>
            <a:ext cx="253526" cy="227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179</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5" y="3514963"/>
          <a:ext cx="5203940" cy="1156169"/>
        </p:xfrm>
        <a:graphic>
          <a:graphicData uri="http://schemas.openxmlformats.org/drawingml/2006/table">
            <a:tbl>
              <a:tblPr firstRow="1" bandRow="1">
                <a:tableStyleId>{5C22544A-7EE6-4342-B048-85BDC9FD1C3A}</a:tableStyleId>
              </a:tblPr>
              <a:tblGrid>
                <a:gridCol w="1040788"/>
                <a:gridCol w="1040788"/>
                <a:gridCol w="1040788"/>
                <a:gridCol w="1040788"/>
                <a:gridCol w="1040788"/>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dirty="0" smtClean="0"/>
                        <a:t>-3,6</a:t>
                      </a:r>
                      <a:endParaRPr lang="en-US" sz="1000" dirty="0"/>
                    </a:p>
                  </a:txBody>
                  <a:tcPr/>
                </a:tc>
                <a:tc>
                  <a:txBody>
                    <a:bodyPr/>
                    <a:lstStyle/>
                    <a:p>
                      <a:pPr algn="ctr"/>
                      <a:r>
                        <a:rPr lang="en-US" sz="1000" dirty="0" smtClean="0"/>
                        <a:t>-3,6 + -0,1</a:t>
                      </a:r>
                      <a:r>
                        <a:rPr lang="en-US" sz="1000" baseline="0" dirty="0" smtClean="0"/>
                        <a:t> + -2,6 = -6,3</a:t>
                      </a: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445351"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67051" y="440122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Alinhamento</a:t>
            </a:r>
            <a:endParaRPr lang="pt-BR" dirty="0"/>
          </a:p>
        </p:txBody>
      </p:sp>
      <p:sp>
        <p:nvSpPr>
          <p:cNvPr id="3" name="Content Placeholder 2"/>
          <p:cNvSpPr>
            <a:spLocks noGrp="1"/>
          </p:cNvSpPr>
          <p:nvPr>
            <p:ph idx="1"/>
          </p:nvPr>
        </p:nvSpPr>
        <p:spPr/>
        <p:txBody>
          <a:bodyPr>
            <a:normAutofit/>
          </a:bodyPr>
          <a:lstStyle/>
          <a:p>
            <a:r>
              <a:rPr lang="pt-BR" dirty="0" smtClean="0"/>
              <a:t>Nos próximos slides iremos fazer uma apresentação inicial sobre alinhamento e seus algoritmos. </a:t>
            </a:r>
          </a:p>
          <a:p>
            <a:r>
              <a:rPr lang="pt-BR" sz="1730" dirty="0" smtClean="0"/>
              <a:t>Estes slides foram adaptados de uma aula de </a:t>
            </a:r>
            <a:r>
              <a:rPr lang="pt-BR" sz="1730" dirty="0" err="1" smtClean="0"/>
              <a:t>Hugues</a:t>
            </a:r>
            <a:r>
              <a:rPr lang="pt-BR" sz="1730" dirty="0" smtClean="0"/>
              <a:t> </a:t>
            </a:r>
            <a:r>
              <a:rPr lang="pt-BR" sz="1730" dirty="0" err="1" smtClean="0"/>
              <a:t>Sicotte</a:t>
            </a:r>
            <a:r>
              <a:rPr lang="pt-BR" sz="1730" dirty="0" smtClean="0"/>
              <a:t>.</a:t>
            </a:r>
          </a:p>
          <a:p>
            <a:r>
              <a:rPr lang="pt-BR" sz="1730" dirty="0" smtClean="0"/>
              <a:t>Os slides adaptados estão em azul</a:t>
            </a:r>
          </a:p>
        </p:txBody>
      </p:sp>
      <p:sp>
        <p:nvSpPr>
          <p:cNvPr id="4" name="Date Placeholder 3"/>
          <p:cNvSpPr>
            <a:spLocks noGrp="1"/>
          </p:cNvSpPr>
          <p:nvPr>
            <p:ph type="dt" sz="half" idx="10"/>
          </p:nvPr>
        </p:nvSpPr>
        <p:spPr/>
        <p:txBody>
          <a:bodyPr/>
          <a:lstStyle/>
          <a:p>
            <a:fld id="{D7D6AD64-8A69-FE48-9464-787AF76729D5}"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180</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-6,3</a:t>
                      </a: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181</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dirty="0" smtClean="0"/>
                        <a:t>-5,5+ -0,2 + -3,3 = -9,0</a:t>
                      </a: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-6,3</a:t>
                      </a: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182</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dirty="0" smtClean="0"/>
                        <a:t>-6,3 + -4,3 + -3,3 =</a:t>
                      </a:r>
                      <a:r>
                        <a:rPr lang="en-US" sz="1000" baseline="0" dirty="0" smtClean="0"/>
                        <a:t> -13,9</a:t>
                      </a: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-6,3</a:t>
                      </a: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400702" y="4176311"/>
            <a:ext cx="227478" cy="224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183</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dirty="0" smtClean="0"/>
                        <a:t>-9,0</a:t>
                      </a: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-6,3</a:t>
                      </a: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184</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15616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-6,3</a:t>
                      </a:r>
                      <a:endParaRPr lang="en-US" sz="1000" dirty="0"/>
                    </a:p>
                  </a:txBody>
                  <a:tcPr/>
                </a:tc>
                <a:tc>
                  <a:txBody>
                    <a:bodyPr/>
                    <a:lstStyle/>
                    <a:p>
                      <a:pPr algn="ctr"/>
                      <a:r>
                        <a:rPr lang="en-US" sz="1000" dirty="0" smtClean="0"/>
                        <a:t>-5,5 + -3,3</a:t>
                      </a:r>
                      <a:r>
                        <a:rPr lang="en-US" sz="1000" baseline="0" dirty="0" smtClean="0"/>
                        <a:t> + - 2,6 = -11,4</a:t>
                      </a: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400702" y="4233537"/>
            <a:ext cx="247598" cy="187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185</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15616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-6,3 + - 0,1 + -2,6 = -9,0</a:t>
                      </a: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186</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-9,0</a:t>
                      </a: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187</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dirty="0" smtClean="0"/>
                        <a:t>-9,0 + -0,2 + -3,3 = -12,5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-9,0</a:t>
                      </a: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188</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dirty="0" smtClean="0"/>
                        <a:t>-9,0 + -4,3 + -3,3 = -16,6</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-9,0</a:t>
                      </a: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375585" y="4181087"/>
            <a:ext cx="347077" cy="2185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189</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-9,0</a:t>
                      </a: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1"/>
          <p:cNvSpPr>
            <a:spLocks noGrp="1"/>
          </p:cNvSpPr>
          <p:nvPr>
            <p:ph type="dt" sz="half" idx="10"/>
          </p:nvPr>
        </p:nvSpPr>
        <p:spPr/>
        <p:txBody>
          <a:bodyPr/>
          <a:lstStyle/>
          <a:p>
            <a:fld id="{0EE89292-C1BE-FE48-BC73-C0090934ADD8}" type="datetime1">
              <a:rPr lang="en-US" smtClean="0"/>
              <a:pPr/>
              <a:t>5/23/14</a:t>
            </a:fld>
            <a:endParaRPr lang="pt-BR"/>
          </a:p>
        </p:txBody>
      </p:sp>
      <p:sp>
        <p:nvSpPr>
          <p:cNvPr id="22529" name="Text Box 1"/>
          <p:cNvSpPr txBox="1">
            <a:spLocks noChangeArrowheads="1"/>
          </p:cNvSpPr>
          <p:nvPr/>
        </p:nvSpPr>
        <p:spPr bwMode="auto">
          <a:xfrm>
            <a:off x="1905000" y="1524000"/>
            <a:ext cx="5943600" cy="9477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750"/>
              </a:spcBef>
              <a:buClrTx/>
              <a:buFontTx/>
              <a:buNone/>
              <a:tabLst>
                <a:tab pos="723900" algn="l"/>
                <a:tab pos="1447800" algn="l"/>
                <a:tab pos="2171700" algn="l"/>
                <a:tab pos="2895600" algn="l"/>
                <a:tab pos="3619500" algn="l"/>
                <a:tab pos="4343400" algn="l"/>
                <a:tab pos="5067300" algn="l"/>
                <a:tab pos="5791200" algn="l"/>
              </a:tabLst>
            </a:pPr>
            <a:r>
              <a:rPr lang="pt-BR" sz="2800" b="1">
                <a:solidFill>
                  <a:srgbClr val="A50021"/>
                </a:solidFill>
                <a:ea typeface="Arial Unicode MS" pitchFamily="-1" charset="0"/>
                <a:cs typeface="Arial Unicode MS" pitchFamily="-1" charset="0"/>
              </a:rPr>
              <a:t>Local and Global Alignment, Database Searching With Blast</a:t>
            </a:r>
          </a:p>
        </p:txBody>
      </p:sp>
      <p:sp>
        <p:nvSpPr>
          <p:cNvPr id="22530" name="Text Box 2"/>
          <p:cNvSpPr txBox="1">
            <a:spLocks noChangeArrowheads="1"/>
          </p:cNvSpPr>
          <p:nvPr/>
        </p:nvSpPr>
        <p:spPr bwMode="auto">
          <a:xfrm>
            <a:off x="2895600" y="2590800"/>
            <a:ext cx="5867400" cy="3905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sz="2200">
                <a:solidFill>
                  <a:srgbClr val="000000"/>
                </a:solidFill>
                <a:ea typeface="Arial Unicode MS" pitchFamily="-1" charset="0"/>
                <a:cs typeface="Arial Unicode MS" pitchFamily="-1" charset="0"/>
              </a:rPr>
              <a:t>Original Presentations:</a:t>
            </a:r>
          </a:p>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sz="2200">
                <a:solidFill>
                  <a:srgbClr val="000000"/>
                </a:solidFill>
                <a:ea typeface="Arial Unicode MS" pitchFamily="-1" charset="0"/>
                <a:cs typeface="Arial Unicode MS" pitchFamily="-1" charset="0"/>
              </a:rPr>
              <a:t>	Hugues Sicotte</a:t>
            </a:r>
          </a:p>
          <a:p>
            <a:pPr>
              <a:lnSpc>
                <a:spcPct val="100000"/>
              </a:lnSpc>
              <a:spcBef>
                <a:spcPts val="1125"/>
              </a:spcBef>
              <a:buClrTx/>
              <a:buFontTx/>
              <a:buNone/>
              <a:tabLst>
                <a:tab pos="723900" algn="l"/>
                <a:tab pos="1447800" algn="l"/>
                <a:tab pos="2171700" algn="l"/>
                <a:tab pos="2895600" algn="l"/>
                <a:tab pos="3619500" algn="l"/>
                <a:tab pos="4343400" algn="l"/>
                <a:tab pos="5067300" algn="l"/>
                <a:tab pos="5791200" algn="l"/>
              </a:tabLst>
            </a:pPr>
            <a:r>
              <a:rPr lang="en-US">
                <a:solidFill>
                  <a:srgbClr val="000000"/>
                </a:solidFill>
                <a:ea typeface="Arial Unicode MS" pitchFamily="-1" charset="0"/>
                <a:cs typeface="Arial Unicode MS" pitchFamily="-1" charset="0"/>
              </a:rPr>
              <a:t>	National Center for Biotechnology Information</a:t>
            </a:r>
          </a:p>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a:solidFill>
                  <a:srgbClr val="000000"/>
                </a:solidFill>
                <a:ea typeface="Arial Unicode MS" pitchFamily="-1" charset="0"/>
                <a:cs typeface="Arial Unicode MS" pitchFamily="-1" charset="0"/>
              </a:rPr>
              <a:t>	</a:t>
            </a:r>
            <a:r>
              <a:rPr lang="en-US" sz="2200">
                <a:solidFill>
                  <a:srgbClr val="000000"/>
                </a:solidFill>
                <a:ea typeface="Arial Unicode MS" pitchFamily="-1" charset="0"/>
                <a:cs typeface="Arial Unicode MS" pitchFamily="-1" charset="0"/>
              </a:rPr>
              <a:t>sicotte@ncbi.nlm.nih.gov</a:t>
            </a:r>
          </a:p>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sz="2200">
                <a:solidFill>
                  <a:srgbClr val="000000"/>
                </a:solidFill>
                <a:ea typeface="Arial Unicode MS" pitchFamily="-1" charset="0"/>
                <a:cs typeface="Arial Unicode MS" pitchFamily="-1" charset="0"/>
              </a:rPr>
              <a:t>Adaptation:</a:t>
            </a:r>
          </a:p>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sz="2200">
                <a:solidFill>
                  <a:srgbClr val="000000"/>
                </a:solidFill>
                <a:ea typeface="Arial Unicode MS" pitchFamily="-1" charset="0"/>
                <a:cs typeface="Arial Unicode MS" pitchFamily="-1" charset="0"/>
              </a:rPr>
              <a:t>	Alan Durham</a:t>
            </a:r>
          </a:p>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sz="2200">
                <a:solidFill>
                  <a:srgbClr val="000000"/>
                </a:solidFill>
                <a:ea typeface="Arial Unicode MS" pitchFamily="-1" charset="0"/>
                <a:cs typeface="Arial Unicode MS" pitchFamily="-1" charset="0"/>
              </a:rPr>
              <a:t>	University of São Paulo</a:t>
            </a:r>
          </a:p>
          <a:p>
            <a:pPr>
              <a:lnSpc>
                <a:spcPct val="100000"/>
              </a:lnSpc>
              <a:spcBef>
                <a:spcPts val="1375"/>
              </a:spcBef>
              <a:buClrTx/>
              <a:buFontTx/>
              <a:buNone/>
              <a:tabLst>
                <a:tab pos="723900" algn="l"/>
                <a:tab pos="1447800" algn="l"/>
                <a:tab pos="2171700" algn="l"/>
                <a:tab pos="2895600" algn="l"/>
                <a:tab pos="3619500" algn="l"/>
                <a:tab pos="4343400" algn="l"/>
                <a:tab pos="5067300" algn="l"/>
                <a:tab pos="5791200" algn="l"/>
              </a:tabLst>
            </a:pPr>
            <a:r>
              <a:rPr lang="en-US" sz="2200">
                <a:solidFill>
                  <a:srgbClr val="000000"/>
                </a:solidFill>
                <a:ea typeface="Arial Unicode MS" pitchFamily="-1" charset="0"/>
                <a:cs typeface="Arial Unicode MS" pitchFamily="-1" charset="0"/>
              </a:rPr>
              <a:t>	alan@ime.usp.br</a:t>
            </a:r>
          </a:p>
        </p:txBody>
      </p:sp>
      <p:sp>
        <p:nvSpPr>
          <p:cNvPr id="22531" name="Text Box 3"/>
          <p:cNvSpPr txBox="1">
            <a:spLocks noChangeArrowheads="1"/>
          </p:cNvSpPr>
          <p:nvPr/>
        </p:nvSpPr>
        <p:spPr bwMode="auto">
          <a:xfrm>
            <a:off x="3124200" y="76200"/>
            <a:ext cx="6019800" cy="5334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190</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15616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-9,0</a:t>
                      </a:r>
                      <a:endParaRPr lang="en-US" sz="1000" dirty="0"/>
                    </a:p>
                  </a:txBody>
                  <a:tcPr/>
                </a:tc>
                <a:tc>
                  <a:txBody>
                    <a:bodyPr/>
                    <a:lstStyle/>
                    <a:p>
                      <a:pPr algn="ctr"/>
                      <a:r>
                        <a:rPr lang="en-US" sz="1000" dirty="0" smtClean="0"/>
                        <a:t>-9,0 + -3,3 + -2,6 = -14,9</a:t>
                      </a: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4462568" y="4158079"/>
            <a:ext cx="255630" cy="2274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191</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15616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dirty="0" smtClean="0"/>
                        <a:t>-9,0 + -0,1 + -2,6 = -11,7</a:t>
                      </a: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192</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dirty="0" smtClean="0"/>
                        <a:t>-11,7</a:t>
                      </a: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193</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smtClean="0"/>
                        <a:t>-</a:t>
                      </a:r>
                      <a:r>
                        <a:rPr lang="en-US" sz="1000" dirty="0" smtClean="0"/>
                        <a:t>11,7</a:t>
                      </a: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30" name="Straight Arrow Connector 29"/>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194</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smtClean="0"/>
                        <a:t>-</a:t>
                      </a:r>
                      <a:r>
                        <a:rPr lang="en-US" sz="1000" dirty="0" smtClean="0"/>
                        <a:t>11,7</a:t>
                      </a: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59"/>
            <a:ext cx="7824788" cy="4599753"/>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a:spcBef>
                <a:spcPts val="0"/>
              </a:spcBef>
            </a:pPr>
            <a:r>
              <a:rPr lang="x-none" sz="1400" dirty="0" smtClean="0"/>
              <a:t>Melhor rotulação</a:t>
            </a:r>
          </a:p>
          <a:p>
            <a:pPr lvl="1">
              <a:spcBef>
                <a:spcPts val="0"/>
              </a:spcBef>
            </a:pPr>
            <a:r>
              <a:rPr lang="x-none" sz="1200" dirty="0" smtClean="0"/>
              <a:t>FFFF</a:t>
            </a:r>
          </a:p>
          <a:p>
            <a:pPr>
              <a:spcBef>
                <a:spcPts val="0"/>
              </a:spcBef>
            </a:pPr>
            <a:r>
              <a:rPr lang="x-none" sz="1400" dirty="0" smtClean="0"/>
              <a:t>Exercício: tente fazer a rotulação para as sequências abaixo</a:t>
            </a:r>
          </a:p>
          <a:p>
            <a:pPr lvl="1">
              <a:spcBef>
                <a:spcPts val="0"/>
              </a:spcBef>
            </a:pPr>
            <a:r>
              <a:rPr lang="x-none" sz="1200" dirty="0" smtClean="0"/>
              <a:t>6,6,4,1,2</a:t>
            </a:r>
          </a:p>
          <a:p>
            <a:pPr lvl="1">
              <a:spcBef>
                <a:spcPts val="0"/>
              </a:spcBef>
            </a:pPr>
            <a:r>
              <a:rPr lang="x-none" sz="1200" dirty="0" smtClean="0"/>
              <a:t>6,4,1,2,6</a:t>
            </a:r>
          </a:p>
          <a:p>
            <a:pPr lvl="1">
              <a:spcBef>
                <a:spcPts val="0"/>
              </a:spcBef>
            </a:pPr>
            <a:r>
              <a:rPr lang="x-none" sz="1200" dirty="0" smtClean="0"/>
              <a:t>1,2,3,4,6,6,6,1,2,3</a:t>
            </a:r>
          </a:p>
          <a:p>
            <a:pPr lvl="1">
              <a:spcBef>
                <a:spcPts val="0"/>
              </a:spcBef>
              <a:buNone/>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195</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smtClean="0"/>
                        <a:t>-</a:t>
                      </a:r>
                      <a:r>
                        <a:rPr lang="en-US" sz="1000" dirty="0" smtClean="0"/>
                        <a:t>11,7</a:t>
                      </a:r>
                      <a:endParaRPr lang="en-US" sz="1000" dirty="0"/>
                    </a:p>
                  </a:txBody>
                  <a:tcPr/>
                </a:tc>
              </a:tr>
            </a:tbl>
          </a:graphicData>
        </a:graphic>
      </p:graphicFrame>
      <p:pic>
        <p:nvPicPr>
          <p:cNvPr id="23" name="Picture 4"/>
          <p:cNvPicPr>
            <a:picLocks noChangeAspect="1" noChangeArrowheads="1"/>
          </p:cNvPicPr>
          <p:nvPr/>
        </p:nvPicPr>
        <p:blipFill>
          <a:blip r:embed="rId2"/>
          <a:srcRect/>
          <a:stretch>
            <a:fillRect/>
          </a:stretch>
        </p:blipFill>
        <p:spPr bwMode="auto">
          <a:xfrm>
            <a:off x="6330240" y="3454035"/>
            <a:ext cx="2541110" cy="1504269"/>
          </a:xfrm>
          <a:prstGeom prst="rect">
            <a:avLst/>
          </a:prstGeom>
          <a:noFill/>
          <a:ln w="9525">
            <a:noFill/>
            <a:miter lim="800000"/>
            <a:headEnd/>
            <a:tailEnd/>
          </a:ln>
          <a:effectLst/>
        </p:spPr>
      </p:pic>
      <p:cxnSp>
        <p:nvCxnSpPr>
          <p:cNvPr id="12" name="Straight Arrow Connector 1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196</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graphicFrame>
        <p:nvGraphicFramePr>
          <p:cNvPr id="21" name="Table 20"/>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r h="287451">
                <a:tc>
                  <a:txBody>
                    <a:bodyPr/>
                    <a:lstStyle/>
                    <a:p>
                      <a:pPr algn="ctr"/>
                      <a:r>
                        <a:rPr lang="en-US" sz="1300" dirty="0" smtClean="0"/>
                        <a:t>Fair</a:t>
                      </a:r>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c>
                  <a:txBody>
                    <a:bodyPr/>
                    <a:lstStyle/>
                    <a:p>
                      <a:pPr algn="ctr"/>
                      <a:endParaRPr lang="en-US" sz="1000" dirty="0"/>
                    </a:p>
                  </a:txBody>
                  <a:tcPr/>
                </a:tc>
              </a:tr>
            </a:tbl>
          </a:graphicData>
        </a:graphic>
      </p:graphicFrame>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024002" name="Equation" r:id="rId4" imgW="914400" imgH="8509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197</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025026" name="Equation" r:id="rId4" imgW="914400" imgH="8509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70444" y="4848487"/>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9" idx="3"/>
            <a:endCxn id="20" idx="1"/>
          </p:cNvCxnSpPr>
          <p:nvPr/>
        </p:nvCxnSpPr>
        <p:spPr>
          <a:xfrm>
            <a:off x="2206335" y="5270722"/>
            <a:ext cx="1264109" cy="192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025030" name="Object 6"/>
          <p:cNvGraphicFramePr>
            <a:graphicFrameLocks noChangeAspect="1"/>
          </p:cNvGraphicFramePr>
          <p:nvPr/>
        </p:nvGraphicFramePr>
        <p:xfrm>
          <a:off x="3552825" y="4940046"/>
          <a:ext cx="1687513" cy="717550"/>
        </p:xfrm>
        <a:graphic>
          <a:graphicData uri="http://schemas.openxmlformats.org/presentationml/2006/ole">
            <p:oleObj spid="_x0000_s1025030" name="Equation" r:id="rId5" imgW="1790700" imgH="762000" progId="Equation.3">
              <p:embed/>
            </p:oleObj>
          </a:graphicData>
        </a:graphic>
      </p:graphicFrame>
      <p:graphicFrame>
        <p:nvGraphicFramePr>
          <p:cNvPr id="26" name="Table 25"/>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smtClean="0"/>
                        <a:t>-</a:t>
                      </a:r>
                      <a:r>
                        <a:rPr lang="en-US" sz="1000" dirty="0" smtClean="0"/>
                        <a:t>11,7</a:t>
                      </a:r>
                      <a:endParaRPr lang="en-US" sz="1000" dirty="0"/>
                    </a:p>
                  </a:txBody>
                  <a:tcPr/>
                </a:tc>
              </a:tr>
            </a:tbl>
          </a:graphicData>
        </a:graphic>
      </p:graphicFrame>
      <p:cxnSp>
        <p:nvCxnSpPr>
          <p:cNvPr id="27" name="Straight Arrow Connector 26"/>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3712155"/>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198</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026050" name="Equation" r:id="rId4" imgW="914400" imgH="850900" progId="Equation.3">
              <p:embed/>
            </p:oleObj>
          </a:graphicData>
        </a:graphic>
      </p:graphicFrame>
      <p:graphicFrame>
        <p:nvGraphicFramePr>
          <p:cNvPr id="18" name="Object 11"/>
          <p:cNvGraphicFramePr>
            <a:graphicFrameLocks noChangeAspect="1"/>
          </p:cNvGraphicFramePr>
          <p:nvPr/>
        </p:nvGraphicFramePr>
        <p:xfrm>
          <a:off x="6386129" y="5101361"/>
          <a:ext cx="1458912" cy="777875"/>
        </p:xfrm>
        <a:graphic>
          <a:graphicData uri="http://schemas.openxmlformats.org/presentationml/2006/ole">
            <p:oleObj spid="_x0000_s1026052" name="Equation" r:id="rId5" imgW="1549400" imgH="8255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60966" y="4854057"/>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34180" y="5037288"/>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9" idx="3"/>
            <a:endCxn id="20" idx="1"/>
          </p:cNvCxnSpPr>
          <p:nvPr/>
        </p:nvCxnSpPr>
        <p:spPr>
          <a:xfrm>
            <a:off x="2206335" y="5270722"/>
            <a:ext cx="1254631" cy="248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3"/>
            <a:endCxn id="22" idx="1"/>
          </p:cNvCxnSpPr>
          <p:nvPr/>
        </p:nvCxnSpPr>
        <p:spPr>
          <a:xfrm>
            <a:off x="5267953" y="5295569"/>
            <a:ext cx="966227" cy="183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7" name="Table 26"/>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smtClean="0"/>
                        <a:t>-</a:t>
                      </a:r>
                      <a:r>
                        <a:rPr lang="en-US" sz="1000" dirty="0" smtClean="0"/>
                        <a:t>11,7</a:t>
                      </a:r>
                      <a:endParaRPr lang="en-US" sz="1000" dirty="0"/>
                    </a:p>
                  </a:txBody>
                  <a:tcPr/>
                </a:tc>
              </a:tr>
            </a:tbl>
          </a:graphicData>
        </a:graphic>
      </p:graphicFrame>
      <p:cxnSp>
        <p:nvCxnSpPr>
          <p:cNvPr id="29" name="Straight Arrow Connector 28"/>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0" name="Oval 39"/>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26058" name="Object 10"/>
          <p:cNvGraphicFramePr>
            <a:graphicFrameLocks noChangeAspect="1"/>
          </p:cNvGraphicFramePr>
          <p:nvPr/>
        </p:nvGraphicFramePr>
        <p:xfrm>
          <a:off x="3552825" y="4930775"/>
          <a:ext cx="1687513" cy="717550"/>
        </p:xfrm>
        <a:graphic>
          <a:graphicData uri="http://schemas.openxmlformats.org/presentationml/2006/ole">
            <p:oleObj spid="_x0000_s1026058" name="Equation" r:id="rId6" imgW="1790700" imgH="762000" progId="Equation.3">
              <p:embed/>
            </p:oleObj>
          </a:graphicData>
        </a:graphic>
      </p:graphicFrame>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4766326"/>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r>
              <a:rPr lang="x-none" sz="1200" dirty="0" smtClean="0"/>
              <a:t>        F</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199</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027074" name="Equation" r:id="rId4" imgW="914400" imgH="850900" progId="Equation.3">
              <p:embed/>
            </p:oleObj>
          </a:graphicData>
        </a:graphic>
      </p:graphicFrame>
      <p:graphicFrame>
        <p:nvGraphicFramePr>
          <p:cNvPr id="18" name="Object 11"/>
          <p:cNvGraphicFramePr>
            <a:graphicFrameLocks noChangeAspect="1"/>
          </p:cNvGraphicFramePr>
          <p:nvPr/>
        </p:nvGraphicFramePr>
        <p:xfrm>
          <a:off x="6386129" y="5101361"/>
          <a:ext cx="1458912" cy="777875"/>
        </p:xfrm>
        <a:graphic>
          <a:graphicData uri="http://schemas.openxmlformats.org/presentationml/2006/ole">
            <p:oleObj spid="_x0000_s1027076" name="Equation" r:id="rId5" imgW="1549400" imgH="8255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70444" y="4844580"/>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34180" y="5037288"/>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9" idx="3"/>
            <a:endCxn id="20" idx="1"/>
          </p:cNvCxnSpPr>
          <p:nvPr/>
        </p:nvCxnSpPr>
        <p:spPr>
          <a:xfrm>
            <a:off x="2206335" y="5270722"/>
            <a:ext cx="1264109" cy="15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3"/>
            <a:endCxn id="22" idx="1"/>
          </p:cNvCxnSpPr>
          <p:nvPr/>
        </p:nvCxnSpPr>
        <p:spPr>
          <a:xfrm>
            <a:off x="5277431" y="5286092"/>
            <a:ext cx="956749" cy="19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3570811" y="5927538"/>
          <a:ext cx="1282700" cy="444500"/>
        </p:xfrm>
        <a:graphic>
          <a:graphicData uri="http://schemas.openxmlformats.org/presentationml/2006/ole">
            <p:oleObj spid="_x0000_s1027077" name="Equation" r:id="rId6" imgW="1282700" imgH="444500" progId="Equation.3">
              <p:embed/>
            </p:oleObj>
          </a:graphicData>
        </a:graphic>
      </p:graphicFrame>
      <p:sp>
        <p:nvSpPr>
          <p:cNvPr id="29" name="Rectangle 28"/>
          <p:cNvSpPr/>
          <p:nvPr/>
        </p:nvSpPr>
        <p:spPr>
          <a:xfrm>
            <a:off x="3533731" y="5823966"/>
            <a:ext cx="1412352" cy="668909"/>
          </a:xfrm>
          <a:prstGeom prst="rect">
            <a:avLst/>
          </a:prstGeom>
          <a:solidFill>
            <a:schemeClr val="accent1">
              <a:alpha val="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stCxn id="22" idx="2"/>
            <a:endCxn id="29" idx="3"/>
          </p:cNvCxnSpPr>
          <p:nvPr/>
        </p:nvCxnSpPr>
        <p:spPr>
          <a:xfrm rot="5400000">
            <a:off x="5922824" y="4943571"/>
            <a:ext cx="238110" cy="219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4" name="Table 33"/>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smtClean="0"/>
                        <a:t>-</a:t>
                      </a:r>
                      <a:r>
                        <a:rPr lang="en-US" sz="1000" dirty="0" smtClean="0"/>
                        <a:t>11,7</a:t>
                      </a:r>
                      <a:endParaRPr lang="en-US" sz="1000" dirty="0"/>
                    </a:p>
                  </a:txBody>
                  <a:tcPr/>
                </a:tc>
              </a:tr>
            </a:tbl>
          </a:graphicData>
        </a:graphic>
      </p:graphicFrame>
      <p:cxnSp>
        <p:nvCxnSpPr>
          <p:cNvPr id="37" name="Straight Arrow Connector 36"/>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27081" name="Object 9"/>
          <p:cNvGraphicFramePr>
            <a:graphicFrameLocks noChangeAspect="1"/>
          </p:cNvGraphicFramePr>
          <p:nvPr/>
        </p:nvGraphicFramePr>
        <p:xfrm>
          <a:off x="3552825" y="4930775"/>
          <a:ext cx="1687513" cy="717550"/>
        </p:xfrm>
        <a:graphic>
          <a:graphicData uri="http://schemas.openxmlformats.org/presentationml/2006/ole">
            <p:oleObj spid="_x0000_s1027081" name="Equation" r:id="rId7" imgW="1790700" imgH="7620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Proposta do Curso</a:t>
            </a:r>
            <a:endParaRPr lang="pt-BR" dirty="0"/>
          </a:p>
        </p:txBody>
      </p:sp>
      <p:sp>
        <p:nvSpPr>
          <p:cNvPr id="3" name="Content Placeholder 2"/>
          <p:cNvSpPr>
            <a:spLocks noGrp="1"/>
          </p:cNvSpPr>
          <p:nvPr>
            <p:ph idx="1"/>
          </p:nvPr>
        </p:nvSpPr>
        <p:spPr/>
        <p:txBody>
          <a:bodyPr/>
          <a:lstStyle/>
          <a:p>
            <a:r>
              <a:rPr lang="pt-BR" dirty="0" smtClean="0"/>
              <a:t>Apresentar algoritmos mais usados em </a:t>
            </a:r>
            <a:r>
              <a:rPr lang="pt-BR" dirty="0" err="1" smtClean="0"/>
              <a:t>Bionformática</a:t>
            </a:r>
            <a:r>
              <a:rPr lang="pt-BR" dirty="0" smtClean="0"/>
              <a:t> na área de </a:t>
            </a:r>
            <a:r>
              <a:rPr lang="pt-BR" dirty="0" err="1" smtClean="0"/>
              <a:t>Genômica</a:t>
            </a:r>
            <a:endParaRPr lang="pt-BR" dirty="0" smtClean="0"/>
          </a:p>
          <a:p>
            <a:r>
              <a:rPr lang="pt-BR" dirty="0" smtClean="0"/>
              <a:t>Dar ao aluno visão mais em profundidade das técnicas de caracterização de sequências </a:t>
            </a:r>
            <a:r>
              <a:rPr lang="pt-BR" dirty="0" err="1" smtClean="0"/>
              <a:t>genômicas</a:t>
            </a:r>
            <a:r>
              <a:rPr lang="pt-BR" dirty="0" smtClean="0"/>
              <a:t> e </a:t>
            </a:r>
            <a:r>
              <a:rPr lang="pt-BR" dirty="0" err="1" smtClean="0"/>
              <a:t>transcriptômicas</a:t>
            </a:r>
            <a:endParaRPr lang="pt-BR" dirty="0" smtClean="0"/>
          </a:p>
          <a:p>
            <a:pPr lvl="1"/>
            <a:r>
              <a:rPr lang="pt-BR" dirty="0" smtClean="0"/>
              <a:t>Complexidade dos algoritmos</a:t>
            </a:r>
          </a:p>
          <a:p>
            <a:pPr lvl="1"/>
            <a:r>
              <a:rPr lang="pt-BR" dirty="0" err="1" smtClean="0"/>
              <a:t>Parametros</a:t>
            </a:r>
            <a:endParaRPr lang="pt-BR" dirty="0" smtClean="0"/>
          </a:p>
          <a:p>
            <a:pPr lvl="1"/>
            <a:r>
              <a:rPr lang="pt-BR" dirty="0" smtClean="0"/>
              <a:t>Modelagem e simplificações utilizadas</a:t>
            </a:r>
          </a:p>
          <a:p>
            <a:pPr lvl="1"/>
            <a:r>
              <a:rPr lang="pt-BR" dirty="0" smtClean="0"/>
              <a:t>Pontos fracos e fortes de cada abordagem</a:t>
            </a:r>
          </a:p>
          <a:p>
            <a:pPr lvl="1"/>
            <a:r>
              <a:rPr lang="pt-BR" dirty="0" smtClean="0"/>
              <a:t>Compreensão dos modelos utilizados</a:t>
            </a:r>
            <a:endParaRPr lang="pt-BR" dirty="0"/>
          </a:p>
        </p:txBody>
      </p:sp>
      <p:sp>
        <p:nvSpPr>
          <p:cNvPr id="4" name="Date Placeholder 3"/>
          <p:cNvSpPr>
            <a:spLocks noGrp="1"/>
          </p:cNvSpPr>
          <p:nvPr>
            <p:ph type="dt" sz="half" idx="10"/>
          </p:nvPr>
        </p:nvSpPr>
        <p:spPr/>
        <p:txBody>
          <a:bodyPr/>
          <a:lstStyle/>
          <a:p>
            <a:fld id="{8FE0773D-EA2B-7348-83B2-4CA0B83E30D1}"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2</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Alignment definition and Type:</a:t>
            </a:r>
          </a:p>
        </p:txBody>
      </p:sp>
      <p:sp>
        <p:nvSpPr>
          <p:cNvPr id="13" name="Date Placeholder 2"/>
          <p:cNvSpPr>
            <a:spLocks noGrp="1"/>
          </p:cNvSpPr>
          <p:nvPr>
            <p:ph type="dt" sz="half" idx="10"/>
          </p:nvPr>
        </p:nvSpPr>
        <p:spPr/>
        <p:txBody>
          <a:bodyPr/>
          <a:lstStyle/>
          <a:p>
            <a:fld id="{2E6979FE-F214-EF49-AF84-97BEC19F7822}" type="datetime1">
              <a:rPr lang="en-US" smtClean="0"/>
              <a:pPr/>
              <a:t>5/23/14</a:t>
            </a:fld>
            <a:endParaRPr lang="pt-BR"/>
          </a:p>
        </p:txBody>
      </p:sp>
      <p:sp>
        <p:nvSpPr>
          <p:cNvPr id="23554" name="Text Box 2"/>
          <p:cNvSpPr txBox="1">
            <a:spLocks noChangeArrowheads="1"/>
          </p:cNvSpPr>
          <p:nvPr/>
        </p:nvSpPr>
        <p:spPr bwMode="auto">
          <a:xfrm>
            <a:off x="2819400" y="2362200"/>
            <a:ext cx="6172200" cy="4635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75"/>
              </a:spcBef>
              <a:buClrTx/>
              <a:buFontTx/>
              <a:buNone/>
              <a:tabLst>
                <a:tab pos="723900" algn="l"/>
                <a:tab pos="1447800" algn="l"/>
                <a:tab pos="2171700" algn="l"/>
                <a:tab pos="2895600" algn="l"/>
                <a:tab pos="3619500" algn="l"/>
                <a:tab pos="4343400" algn="l"/>
                <a:tab pos="5067300" algn="l"/>
                <a:tab pos="5791200" algn="l"/>
              </a:tabLst>
            </a:pPr>
            <a:endParaRPr lang="pt-BR" sz="1100">
              <a:solidFill>
                <a:srgbClr val="000000"/>
              </a:solidFill>
              <a:latin typeface="Courier New" pitchFamily="-1" charset="0"/>
              <a:ea typeface="Arial Unicode MS" pitchFamily="-1" charset="0"/>
              <a:cs typeface="Arial Unicode MS" pitchFamily="-1" charset="0"/>
            </a:endParaRPr>
          </a:p>
          <a:p>
            <a:pPr>
              <a:lnSpc>
                <a:spcPct val="100000"/>
              </a:lnSpc>
              <a:spcBef>
                <a:spcPts val="275"/>
              </a:spcBef>
              <a:buClrTx/>
              <a:buFontTx/>
              <a:buNone/>
              <a:tabLst>
                <a:tab pos="723900" algn="l"/>
                <a:tab pos="1447800" algn="l"/>
                <a:tab pos="2171700" algn="l"/>
                <a:tab pos="2895600" algn="l"/>
                <a:tab pos="3619500" algn="l"/>
                <a:tab pos="4343400" algn="l"/>
                <a:tab pos="5067300" algn="l"/>
                <a:tab pos="5791200" algn="l"/>
              </a:tabLst>
            </a:pPr>
            <a:endParaRPr lang="pt-BR" sz="1100">
              <a:solidFill>
                <a:srgbClr val="000000"/>
              </a:solidFill>
              <a:latin typeface="Courier New" pitchFamily="-1" charset="0"/>
              <a:ea typeface="Arial Unicode MS" pitchFamily="-1" charset="0"/>
              <a:cs typeface="Arial Unicode MS" pitchFamily="-1" charset="0"/>
            </a:endParaRPr>
          </a:p>
        </p:txBody>
      </p:sp>
      <p:sp>
        <p:nvSpPr>
          <p:cNvPr id="23555" name="Text Box 3"/>
          <p:cNvSpPr txBox="1">
            <a:spLocks noChangeArrowheads="1"/>
          </p:cNvSpPr>
          <p:nvPr/>
        </p:nvSpPr>
        <p:spPr bwMode="auto">
          <a:xfrm>
            <a:off x="2895600" y="2949575"/>
            <a:ext cx="1676400" cy="10160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Lst>
            </a:pPr>
            <a:r>
              <a:rPr lang="pt-BR" b="1">
                <a:solidFill>
                  <a:srgbClr val="FF5050"/>
                </a:solidFill>
                <a:latin typeface="Courier New" pitchFamily="-1" charset="0"/>
                <a:ea typeface="Arial Unicode MS" pitchFamily="-1" charset="0"/>
                <a:cs typeface="Arial Unicode MS" pitchFamily="-1" charset="0"/>
              </a:rPr>
              <a:t>G-ATES </a:t>
            </a:r>
          </a:p>
          <a:p>
            <a:pPr>
              <a:lnSpc>
                <a:spcPct val="100000"/>
              </a:lnSpc>
              <a:spcBef>
                <a:spcPts val="1500"/>
              </a:spcBef>
              <a:buClrTx/>
              <a:buFontTx/>
              <a:buNone/>
              <a:tabLst>
                <a:tab pos="723900" algn="l"/>
                <a:tab pos="1447800" algn="l"/>
              </a:tabLst>
            </a:pPr>
            <a:r>
              <a:rPr lang="pt-BR" b="1">
                <a:solidFill>
                  <a:srgbClr val="FF5050"/>
                </a:solidFill>
                <a:latin typeface="Courier New" pitchFamily="-1" charset="0"/>
                <a:ea typeface="Arial Unicode MS" pitchFamily="-1" charset="0"/>
                <a:cs typeface="Arial Unicode MS" pitchFamily="-1" charset="0"/>
              </a:rPr>
              <a:t>GRATED</a:t>
            </a:r>
          </a:p>
        </p:txBody>
      </p:sp>
      <p:sp>
        <p:nvSpPr>
          <p:cNvPr id="23556" name="Text Box 4"/>
          <p:cNvSpPr txBox="1">
            <a:spLocks noChangeArrowheads="1"/>
          </p:cNvSpPr>
          <p:nvPr/>
        </p:nvSpPr>
        <p:spPr bwMode="auto">
          <a:xfrm>
            <a:off x="228600" y="4092575"/>
            <a:ext cx="2590800" cy="3365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Lst>
            </a:pPr>
            <a:r>
              <a:rPr lang="pt-BR" sz="1600">
                <a:solidFill>
                  <a:srgbClr val="000000"/>
                </a:solidFill>
                <a:ea typeface="Arial Unicode MS" pitchFamily="-1" charset="0"/>
                <a:cs typeface="Arial Unicode MS" pitchFamily="-1" charset="0"/>
              </a:rPr>
              <a:t>Local Alignments:</a:t>
            </a:r>
          </a:p>
        </p:txBody>
      </p:sp>
      <p:sp>
        <p:nvSpPr>
          <p:cNvPr id="23557" name="Text Box 5"/>
          <p:cNvSpPr txBox="1">
            <a:spLocks noChangeArrowheads="1"/>
          </p:cNvSpPr>
          <p:nvPr/>
        </p:nvSpPr>
        <p:spPr bwMode="auto">
          <a:xfrm>
            <a:off x="228600" y="2263775"/>
            <a:ext cx="2590800" cy="3683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125"/>
              </a:spcBef>
              <a:buClrTx/>
              <a:buFontTx/>
              <a:buNone/>
              <a:tabLst>
                <a:tab pos="723900" algn="l"/>
                <a:tab pos="1447800" algn="l"/>
                <a:tab pos="2171700" algn="l"/>
              </a:tabLst>
            </a:pPr>
            <a:r>
              <a:rPr lang="pt-BR">
                <a:solidFill>
                  <a:srgbClr val="000000"/>
                </a:solidFill>
                <a:ea typeface="Arial Unicode MS" pitchFamily="-1" charset="0"/>
                <a:cs typeface="Arial Unicode MS" pitchFamily="-1" charset="0"/>
              </a:rPr>
              <a:t>Global Alignment:</a:t>
            </a:r>
          </a:p>
        </p:txBody>
      </p:sp>
      <p:sp>
        <p:nvSpPr>
          <p:cNvPr id="23558" name="Text Box 6"/>
          <p:cNvSpPr txBox="1">
            <a:spLocks noChangeArrowheads="1"/>
          </p:cNvSpPr>
          <p:nvPr/>
        </p:nvSpPr>
        <p:spPr bwMode="auto">
          <a:xfrm>
            <a:off x="228600" y="1654175"/>
            <a:ext cx="1600200" cy="3683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125"/>
              </a:spcBef>
              <a:buClrTx/>
              <a:buFontTx/>
              <a:buNone/>
              <a:tabLst>
                <a:tab pos="723900" algn="l"/>
                <a:tab pos="1447800" algn="l"/>
              </a:tabLst>
            </a:pPr>
            <a:r>
              <a:rPr lang="pt-BR" dirty="0" err="1">
                <a:solidFill>
                  <a:srgbClr val="000000"/>
                </a:solidFill>
                <a:ea typeface="Arial Unicode MS" pitchFamily="-1" charset="0"/>
                <a:cs typeface="Arial Unicode MS" pitchFamily="-1" charset="0"/>
              </a:rPr>
              <a:t>Alignment</a:t>
            </a:r>
            <a:r>
              <a:rPr lang="pt-BR" dirty="0">
                <a:solidFill>
                  <a:srgbClr val="000000"/>
                </a:solidFill>
                <a:ea typeface="Arial Unicode MS" pitchFamily="-1" charset="0"/>
                <a:cs typeface="Arial Unicode MS" pitchFamily="-1" charset="0"/>
              </a:rPr>
              <a:t>:</a:t>
            </a:r>
          </a:p>
        </p:txBody>
      </p:sp>
      <p:sp>
        <p:nvSpPr>
          <p:cNvPr id="23559" name="Text Box 7"/>
          <p:cNvSpPr txBox="1">
            <a:spLocks noChangeArrowheads="1"/>
          </p:cNvSpPr>
          <p:nvPr/>
        </p:nvSpPr>
        <p:spPr bwMode="auto">
          <a:xfrm>
            <a:off x="2895600" y="2263775"/>
            <a:ext cx="59436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125"/>
              </a:spcBef>
              <a:buClrTx/>
              <a:buFontTx/>
              <a:buNone/>
              <a:tabLst>
                <a:tab pos="723900" algn="l"/>
                <a:tab pos="1447800" algn="l"/>
                <a:tab pos="2171700" algn="l"/>
                <a:tab pos="2895600" algn="l"/>
                <a:tab pos="3619500" algn="l"/>
                <a:tab pos="4343400" algn="l"/>
                <a:tab pos="5067300" algn="l"/>
                <a:tab pos="5791200" algn="l"/>
              </a:tabLst>
            </a:pPr>
            <a:r>
              <a:rPr lang="pt-BR">
                <a:solidFill>
                  <a:srgbClr val="000000"/>
                </a:solidFill>
                <a:ea typeface="Arial Unicode MS" pitchFamily="-1" charset="0"/>
                <a:cs typeface="Arial Unicode MS" pitchFamily="-1" charset="0"/>
              </a:rPr>
              <a:t>All bases aligned with another base or with                               a gap (symbol of “-” or sometimes “.”).</a:t>
            </a:r>
          </a:p>
        </p:txBody>
      </p:sp>
      <p:sp>
        <p:nvSpPr>
          <p:cNvPr id="23560" name="Text Box 8"/>
          <p:cNvSpPr txBox="1">
            <a:spLocks noChangeArrowheads="1"/>
          </p:cNvSpPr>
          <p:nvPr/>
        </p:nvSpPr>
        <p:spPr bwMode="auto">
          <a:xfrm>
            <a:off x="2895600" y="1654175"/>
            <a:ext cx="4038600"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 pos="3619500" algn="l"/>
              </a:tabLst>
            </a:pPr>
            <a:r>
              <a:rPr lang="en-US">
                <a:solidFill>
                  <a:srgbClr val="000000"/>
                </a:solidFill>
                <a:ea typeface="Arial Unicode MS" pitchFamily="-1" charset="0"/>
                <a:cs typeface="Arial Unicode MS" pitchFamily="-1" charset="0"/>
              </a:rPr>
              <a:t>Each Base is used at most once. </a:t>
            </a:r>
          </a:p>
        </p:txBody>
      </p:sp>
      <p:sp>
        <p:nvSpPr>
          <p:cNvPr id="23561" name="Text Box 9"/>
          <p:cNvSpPr txBox="1">
            <a:spLocks noChangeArrowheads="1"/>
          </p:cNvSpPr>
          <p:nvPr/>
        </p:nvSpPr>
        <p:spPr bwMode="auto">
          <a:xfrm>
            <a:off x="2895600" y="4092575"/>
            <a:ext cx="4343400" cy="581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Lst>
            </a:pPr>
            <a:r>
              <a:rPr lang="pt-BR" sz="1600" dirty="0">
                <a:solidFill>
                  <a:srgbClr val="000000"/>
                </a:solidFill>
                <a:ea typeface="Arial Unicode MS" pitchFamily="-1" charset="0"/>
                <a:cs typeface="Arial Unicode MS" pitchFamily="-1" charset="0"/>
              </a:rPr>
              <a:t>Do </a:t>
            </a:r>
            <a:r>
              <a:rPr lang="pt-BR" sz="1600" dirty="0" err="1">
                <a:solidFill>
                  <a:srgbClr val="000000"/>
                </a:solidFill>
                <a:ea typeface="Arial Unicode MS" pitchFamily="-1" charset="0"/>
                <a:cs typeface="Arial Unicode MS" pitchFamily="-1" charset="0"/>
              </a:rPr>
              <a:t>not</a:t>
            </a:r>
            <a:r>
              <a:rPr lang="pt-BR" sz="1600" dirty="0">
                <a:solidFill>
                  <a:srgbClr val="000000"/>
                </a:solidFill>
                <a:ea typeface="Arial Unicode MS" pitchFamily="-1" charset="0"/>
                <a:cs typeface="Arial Unicode MS" pitchFamily="-1" charset="0"/>
              </a:rPr>
              <a:t> </a:t>
            </a:r>
            <a:r>
              <a:rPr lang="pt-BR" sz="1600" dirty="0" err="1">
                <a:solidFill>
                  <a:srgbClr val="000000"/>
                </a:solidFill>
                <a:ea typeface="Arial Unicode MS" pitchFamily="-1" charset="0"/>
                <a:cs typeface="Arial Unicode MS" pitchFamily="-1" charset="0"/>
              </a:rPr>
              <a:t>need</a:t>
            </a:r>
            <a:r>
              <a:rPr lang="pt-BR" sz="1600" dirty="0">
                <a:solidFill>
                  <a:srgbClr val="000000"/>
                </a:solidFill>
                <a:ea typeface="Arial Unicode MS" pitchFamily="-1" charset="0"/>
                <a:cs typeface="Arial Unicode MS" pitchFamily="-1" charset="0"/>
              </a:rPr>
              <a:t> to </a:t>
            </a:r>
            <a:r>
              <a:rPr lang="pt-BR" sz="1600" dirty="0" err="1">
                <a:solidFill>
                  <a:srgbClr val="000000"/>
                </a:solidFill>
                <a:ea typeface="Arial Unicode MS" pitchFamily="-1" charset="0"/>
                <a:cs typeface="Arial Unicode MS" pitchFamily="-1" charset="0"/>
              </a:rPr>
              <a:t>align</a:t>
            </a:r>
            <a:r>
              <a:rPr lang="pt-BR" sz="1600" dirty="0">
                <a:solidFill>
                  <a:srgbClr val="000000"/>
                </a:solidFill>
                <a:ea typeface="Arial Unicode MS" pitchFamily="-1" charset="0"/>
                <a:cs typeface="Arial Unicode MS" pitchFamily="-1" charset="0"/>
              </a:rPr>
              <a:t> </a:t>
            </a:r>
            <a:r>
              <a:rPr lang="pt-BR" sz="1600" dirty="0" err="1">
                <a:solidFill>
                  <a:srgbClr val="000000"/>
                </a:solidFill>
                <a:ea typeface="Arial Unicode MS" pitchFamily="-1" charset="0"/>
                <a:cs typeface="Arial Unicode MS" pitchFamily="-1" charset="0"/>
              </a:rPr>
              <a:t>all</a:t>
            </a:r>
            <a:r>
              <a:rPr lang="pt-BR" sz="1600" dirty="0">
                <a:solidFill>
                  <a:srgbClr val="000000"/>
                </a:solidFill>
                <a:ea typeface="Arial Unicode MS" pitchFamily="-1" charset="0"/>
                <a:cs typeface="Arial Unicode MS" pitchFamily="-1" charset="0"/>
              </a:rPr>
              <a:t> </a:t>
            </a:r>
            <a:r>
              <a:rPr lang="pt-BR" sz="1600" dirty="0" err="1">
                <a:solidFill>
                  <a:srgbClr val="000000"/>
                </a:solidFill>
                <a:ea typeface="Arial Unicode MS" pitchFamily="-1" charset="0"/>
                <a:cs typeface="Arial Unicode MS" pitchFamily="-1" charset="0"/>
              </a:rPr>
              <a:t>the</a:t>
            </a:r>
            <a:r>
              <a:rPr lang="pt-BR" sz="1600" dirty="0">
                <a:solidFill>
                  <a:srgbClr val="000000"/>
                </a:solidFill>
                <a:ea typeface="Arial Unicode MS" pitchFamily="-1" charset="0"/>
                <a:cs typeface="Arial Unicode MS" pitchFamily="-1" charset="0"/>
              </a:rPr>
              <a:t>  bases in </a:t>
            </a:r>
            <a:r>
              <a:rPr lang="pt-BR" sz="1600" dirty="0" err="1">
                <a:solidFill>
                  <a:srgbClr val="000000"/>
                </a:solidFill>
                <a:ea typeface="Arial Unicode MS" pitchFamily="-1" charset="0"/>
                <a:cs typeface="Arial Unicode MS" pitchFamily="-1" charset="0"/>
              </a:rPr>
              <a:t>all</a:t>
            </a:r>
            <a:r>
              <a:rPr lang="pt-BR" sz="1600" dirty="0">
                <a:solidFill>
                  <a:srgbClr val="000000"/>
                </a:solidFill>
                <a:ea typeface="Arial Unicode MS" pitchFamily="-1" charset="0"/>
                <a:cs typeface="Arial Unicode MS" pitchFamily="-1" charset="0"/>
              </a:rPr>
              <a:t> </a:t>
            </a:r>
            <a:r>
              <a:rPr lang="pt-BR" sz="1600" dirty="0" err="1">
                <a:solidFill>
                  <a:srgbClr val="000000"/>
                </a:solidFill>
                <a:ea typeface="Arial Unicode MS" pitchFamily="-1" charset="0"/>
                <a:cs typeface="Arial Unicode MS" pitchFamily="-1" charset="0"/>
              </a:rPr>
              <a:t>sequences</a:t>
            </a:r>
            <a:r>
              <a:rPr lang="pt-BR" sz="1600" dirty="0">
                <a:solidFill>
                  <a:srgbClr val="000000"/>
                </a:solidFill>
                <a:ea typeface="Arial Unicode MS" pitchFamily="-1" charset="0"/>
                <a:cs typeface="Arial Unicode MS" pitchFamily="-1" charset="0"/>
              </a:rPr>
              <a:t>.</a:t>
            </a:r>
          </a:p>
        </p:txBody>
      </p:sp>
      <p:sp>
        <p:nvSpPr>
          <p:cNvPr id="23562" name="Text Box 10"/>
          <p:cNvSpPr txBox="1">
            <a:spLocks noChangeArrowheads="1"/>
          </p:cNvSpPr>
          <p:nvPr/>
        </p:nvSpPr>
        <p:spPr bwMode="auto">
          <a:xfrm>
            <a:off x="2895600" y="4549775"/>
            <a:ext cx="5486400" cy="3365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pt-BR" sz="1600" b="1">
                <a:solidFill>
                  <a:srgbClr val="000000"/>
                </a:solidFill>
                <a:latin typeface="Courier New" pitchFamily="-1" charset="0"/>
                <a:ea typeface="Arial Unicode MS" pitchFamily="-1" charset="0"/>
                <a:cs typeface="Arial Unicode MS" pitchFamily="-1" charset="0"/>
              </a:rPr>
              <a:t>Align</a:t>
            </a:r>
            <a:r>
              <a:rPr lang="pt-BR" sz="1600" b="1">
                <a:solidFill>
                  <a:srgbClr val="0099CC"/>
                </a:solidFill>
                <a:latin typeface="Courier New" pitchFamily="-1" charset="0"/>
                <a:ea typeface="Arial Unicode MS" pitchFamily="-1" charset="0"/>
                <a:cs typeface="Arial Unicode MS" pitchFamily="-1" charset="0"/>
              </a:rPr>
              <a:t> BILLGATESLIKESCHEESE </a:t>
            </a:r>
            <a:r>
              <a:rPr lang="pt-BR" sz="1600" b="1">
                <a:solidFill>
                  <a:srgbClr val="000000"/>
                </a:solidFill>
                <a:latin typeface="Courier New" pitchFamily="-1" charset="0"/>
                <a:ea typeface="Arial Unicode MS" pitchFamily="-1" charset="0"/>
                <a:cs typeface="Arial Unicode MS" pitchFamily="-1" charset="0"/>
              </a:rPr>
              <a:t>and</a:t>
            </a:r>
            <a:r>
              <a:rPr lang="pt-BR" sz="1600" b="1">
                <a:solidFill>
                  <a:srgbClr val="0099CC"/>
                </a:solidFill>
                <a:latin typeface="Courier New" pitchFamily="-1" charset="0"/>
                <a:ea typeface="Arial Unicode MS" pitchFamily="-1" charset="0"/>
                <a:cs typeface="Arial Unicode MS" pitchFamily="-1" charset="0"/>
              </a:rPr>
              <a:t> GRATEDCHEESE</a:t>
            </a:r>
          </a:p>
        </p:txBody>
      </p:sp>
      <p:sp>
        <p:nvSpPr>
          <p:cNvPr id="23563" name="Text Box 11"/>
          <p:cNvSpPr txBox="1">
            <a:spLocks noChangeArrowheads="1"/>
          </p:cNvSpPr>
          <p:nvPr/>
        </p:nvSpPr>
        <p:spPr bwMode="auto">
          <a:xfrm>
            <a:off x="2971800" y="4930775"/>
            <a:ext cx="5715000" cy="708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pt-BR" sz="1600" b="1" dirty="0">
                <a:solidFill>
                  <a:srgbClr val="FF5050"/>
                </a:solidFill>
                <a:latin typeface="Courier New" pitchFamily="-1" charset="0"/>
                <a:ea typeface="Arial Unicode MS" pitchFamily="-1" charset="0"/>
                <a:cs typeface="Arial Unicode MS" pitchFamily="-1" charset="0"/>
              </a:rPr>
              <a:t>G-ATESLIKESCHEESE  </a:t>
            </a:r>
            <a:r>
              <a:rPr lang="pt-BR" sz="1600" b="1" dirty="0" err="1">
                <a:solidFill>
                  <a:srgbClr val="000000"/>
                </a:solidFill>
                <a:latin typeface="Courier New" pitchFamily="-1" charset="0"/>
                <a:ea typeface="Arial Unicode MS" pitchFamily="-1" charset="0"/>
                <a:cs typeface="Arial Unicode MS" pitchFamily="-1" charset="0"/>
              </a:rPr>
              <a:t>or</a:t>
            </a:r>
            <a:r>
              <a:rPr lang="pt-BR" sz="1600" b="1" dirty="0">
                <a:solidFill>
                  <a:srgbClr val="FF5050"/>
                </a:solidFill>
                <a:latin typeface="Courier New" pitchFamily="-1" charset="0"/>
                <a:ea typeface="Arial Unicode MS" pitchFamily="-1" charset="0"/>
                <a:cs typeface="Arial Unicode MS" pitchFamily="-1" charset="0"/>
              </a:rPr>
              <a:t>  G-ATES  </a:t>
            </a:r>
            <a:r>
              <a:rPr lang="pt-BR" sz="1600" b="1" dirty="0">
                <a:solidFill>
                  <a:srgbClr val="FF5050"/>
                </a:solidFill>
                <a:ea typeface="Arial Unicode MS" pitchFamily="-1" charset="0"/>
                <a:cs typeface="Arial Unicode MS" pitchFamily="-1" charset="0"/>
              </a:rPr>
              <a:t>&amp;</a:t>
            </a:r>
            <a:r>
              <a:rPr lang="pt-BR" sz="1600" b="1" dirty="0">
                <a:solidFill>
                  <a:srgbClr val="FF5050"/>
                </a:solidFill>
                <a:latin typeface="Courier New" pitchFamily="-1" charset="0"/>
                <a:ea typeface="Arial Unicode MS" pitchFamily="-1" charset="0"/>
                <a:cs typeface="Arial Unicode MS" pitchFamily="-1" charset="0"/>
              </a:rPr>
              <a:t> CHEESE</a:t>
            </a:r>
          </a:p>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pt-BR" sz="1600" b="1" dirty="0">
                <a:solidFill>
                  <a:srgbClr val="FF5050"/>
                </a:solidFill>
                <a:latin typeface="Courier New" pitchFamily="-1" charset="0"/>
                <a:ea typeface="Arial Unicode MS" pitchFamily="-1" charset="0"/>
                <a:cs typeface="Arial Unicode MS" pitchFamily="-1" charset="0"/>
              </a:rPr>
              <a:t>GRATED-----CHEESE      GRATED  </a:t>
            </a:r>
            <a:r>
              <a:rPr lang="pt-BR" sz="1600" b="1" dirty="0">
                <a:solidFill>
                  <a:srgbClr val="FF5050"/>
                </a:solidFill>
                <a:ea typeface="Arial Unicode MS" pitchFamily="-1" charset="0"/>
                <a:cs typeface="Arial Unicode MS" pitchFamily="-1" charset="0"/>
              </a:rPr>
              <a:t>&amp;</a:t>
            </a:r>
            <a:r>
              <a:rPr lang="pt-BR" sz="1600" b="1" dirty="0">
                <a:solidFill>
                  <a:srgbClr val="FF5050"/>
                </a:solidFill>
                <a:latin typeface="Courier New" pitchFamily="-1" charset="0"/>
                <a:ea typeface="Arial Unicode MS" pitchFamily="-1" charset="0"/>
                <a:cs typeface="Arial Unicode MS" pitchFamily="-1" charset="0"/>
              </a:rPr>
              <a:t> CHEESE</a:t>
            </a:r>
          </a:p>
        </p:txBody>
      </p:sp>
      <p:sp>
        <p:nvSpPr>
          <p:cNvPr id="14" name="Slide Number Placeholder 13"/>
          <p:cNvSpPr>
            <a:spLocks noGrp="1"/>
          </p:cNvSpPr>
          <p:nvPr>
            <p:ph type="sldNum" sz="quarter" idx="12"/>
          </p:nvPr>
        </p:nvSpPr>
        <p:spPr/>
        <p:txBody>
          <a:bodyPr/>
          <a:lstStyle/>
          <a:p>
            <a:fld id="{41014A3E-976F-064B-B8F4-90A68719CBED}" type="slidenum">
              <a:rPr lang="en-US" smtClean="0"/>
              <a:pPr/>
              <a:t>20</a:t>
            </a:fld>
            <a:endParaRPr lang="en-US"/>
          </a:p>
        </p:txBody>
      </p:sp>
      <p:sp>
        <p:nvSpPr>
          <p:cNvPr id="15" name="Footer Placeholder 14"/>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4766326"/>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r>
              <a:rPr lang="x-none" sz="1200" dirty="0" smtClean="0"/>
              <a:t>       FF</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200</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278978" name="Equation" r:id="rId4" imgW="914400" imgH="850900" progId="Equation.3">
              <p:embed/>
            </p:oleObj>
          </a:graphicData>
        </a:graphic>
      </p:graphicFrame>
      <p:graphicFrame>
        <p:nvGraphicFramePr>
          <p:cNvPr id="18" name="Object 11"/>
          <p:cNvGraphicFramePr>
            <a:graphicFrameLocks noChangeAspect="1"/>
          </p:cNvGraphicFramePr>
          <p:nvPr/>
        </p:nvGraphicFramePr>
        <p:xfrm>
          <a:off x="6386129" y="5101361"/>
          <a:ext cx="1458912" cy="777875"/>
        </p:xfrm>
        <a:graphic>
          <a:graphicData uri="http://schemas.openxmlformats.org/presentationml/2006/ole">
            <p:oleObj spid="_x0000_s1278979" name="Equation" r:id="rId5" imgW="1549400" imgH="8255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70444" y="4844580"/>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34180" y="5037288"/>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9" idx="3"/>
            <a:endCxn id="20" idx="1"/>
          </p:cNvCxnSpPr>
          <p:nvPr/>
        </p:nvCxnSpPr>
        <p:spPr>
          <a:xfrm>
            <a:off x="2206335" y="5270722"/>
            <a:ext cx="1264109" cy="15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3"/>
            <a:endCxn id="22" idx="1"/>
          </p:cNvCxnSpPr>
          <p:nvPr/>
        </p:nvCxnSpPr>
        <p:spPr>
          <a:xfrm>
            <a:off x="5277431" y="5286092"/>
            <a:ext cx="956749" cy="19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3570811" y="5927538"/>
          <a:ext cx="1282700" cy="444500"/>
        </p:xfrm>
        <a:graphic>
          <a:graphicData uri="http://schemas.openxmlformats.org/presentationml/2006/ole">
            <p:oleObj spid="_x0000_s1278980" name="Equation" r:id="rId6" imgW="1282700" imgH="444500" progId="Equation.3">
              <p:embed/>
            </p:oleObj>
          </a:graphicData>
        </a:graphic>
      </p:graphicFrame>
      <p:sp>
        <p:nvSpPr>
          <p:cNvPr id="29" name="Rectangle 28"/>
          <p:cNvSpPr/>
          <p:nvPr/>
        </p:nvSpPr>
        <p:spPr>
          <a:xfrm>
            <a:off x="3533731" y="5823966"/>
            <a:ext cx="1412352" cy="668909"/>
          </a:xfrm>
          <a:prstGeom prst="rect">
            <a:avLst/>
          </a:prstGeom>
          <a:solidFill>
            <a:schemeClr val="accent1">
              <a:alpha val="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stCxn id="22" idx="2"/>
            <a:endCxn id="29" idx="3"/>
          </p:cNvCxnSpPr>
          <p:nvPr/>
        </p:nvCxnSpPr>
        <p:spPr>
          <a:xfrm rot="5400000">
            <a:off x="5922824" y="4943571"/>
            <a:ext cx="238110" cy="219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4" name="Table 33"/>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dirty="0" smtClean="0"/>
                        <a:t>-11,7</a:t>
                      </a:r>
                      <a:endParaRPr lang="en-US" sz="1000" dirty="0"/>
                    </a:p>
                  </a:txBody>
                  <a:tcPr/>
                </a:tc>
              </a:tr>
            </a:tbl>
          </a:graphicData>
        </a:graphic>
      </p:graphicFrame>
      <p:cxnSp>
        <p:nvCxnSpPr>
          <p:cNvPr id="37" name="Straight Arrow Connector 36"/>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02484" y="4291623"/>
            <a:ext cx="376867" cy="266955"/>
          </a:xfrm>
          <a:prstGeom prst="ellipse">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78984" name="Object 8"/>
          <p:cNvGraphicFramePr>
            <a:graphicFrameLocks noChangeAspect="1"/>
          </p:cNvGraphicFramePr>
          <p:nvPr/>
        </p:nvGraphicFramePr>
        <p:xfrm>
          <a:off x="3552825" y="4930775"/>
          <a:ext cx="1687513" cy="717550"/>
        </p:xfrm>
        <a:graphic>
          <a:graphicData uri="http://schemas.openxmlformats.org/presentationml/2006/ole">
            <p:oleObj spid="_x0000_s1278984" name="Equation" r:id="rId7" imgW="1790700" imgH="762000" progId="Equation.3">
              <p:embed/>
            </p:oleObj>
          </a:graphicData>
        </a:graphic>
      </p:graphicFrame>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4766326"/>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r>
              <a:rPr lang="x-none" sz="1200" dirty="0" smtClean="0"/>
              <a:t>      FFF</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201</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280002" name="Equation" r:id="rId4" imgW="914400" imgH="850900" progId="Equation.3">
              <p:embed/>
            </p:oleObj>
          </a:graphicData>
        </a:graphic>
      </p:graphicFrame>
      <p:graphicFrame>
        <p:nvGraphicFramePr>
          <p:cNvPr id="18" name="Object 11"/>
          <p:cNvGraphicFramePr>
            <a:graphicFrameLocks noChangeAspect="1"/>
          </p:cNvGraphicFramePr>
          <p:nvPr/>
        </p:nvGraphicFramePr>
        <p:xfrm>
          <a:off x="6386129" y="5101361"/>
          <a:ext cx="1458912" cy="777875"/>
        </p:xfrm>
        <a:graphic>
          <a:graphicData uri="http://schemas.openxmlformats.org/presentationml/2006/ole">
            <p:oleObj spid="_x0000_s1280003" name="Equation" r:id="rId5" imgW="1549400" imgH="8255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70444" y="4844580"/>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34180" y="5037288"/>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9" idx="3"/>
            <a:endCxn id="20" idx="1"/>
          </p:cNvCxnSpPr>
          <p:nvPr/>
        </p:nvCxnSpPr>
        <p:spPr>
          <a:xfrm>
            <a:off x="2206335" y="5270722"/>
            <a:ext cx="1264109" cy="15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3"/>
            <a:endCxn id="22" idx="1"/>
          </p:cNvCxnSpPr>
          <p:nvPr/>
        </p:nvCxnSpPr>
        <p:spPr>
          <a:xfrm>
            <a:off x="5277431" y="5286092"/>
            <a:ext cx="956749" cy="19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3570811" y="5927538"/>
          <a:ext cx="1282700" cy="444500"/>
        </p:xfrm>
        <a:graphic>
          <a:graphicData uri="http://schemas.openxmlformats.org/presentationml/2006/ole">
            <p:oleObj spid="_x0000_s1280004" name="Equation" r:id="rId6" imgW="1282700" imgH="444500" progId="Equation.3">
              <p:embed/>
            </p:oleObj>
          </a:graphicData>
        </a:graphic>
      </p:graphicFrame>
      <p:sp>
        <p:nvSpPr>
          <p:cNvPr id="29" name="Rectangle 28"/>
          <p:cNvSpPr/>
          <p:nvPr/>
        </p:nvSpPr>
        <p:spPr>
          <a:xfrm>
            <a:off x="3533731" y="5823966"/>
            <a:ext cx="1412352" cy="668909"/>
          </a:xfrm>
          <a:prstGeom prst="rect">
            <a:avLst/>
          </a:prstGeom>
          <a:solidFill>
            <a:schemeClr val="accent1">
              <a:alpha val="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stCxn id="22" idx="2"/>
            <a:endCxn id="29" idx="3"/>
          </p:cNvCxnSpPr>
          <p:nvPr/>
        </p:nvCxnSpPr>
        <p:spPr>
          <a:xfrm rot="5400000">
            <a:off x="5922824" y="4943571"/>
            <a:ext cx="238110" cy="219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4" name="Table 33"/>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dirty="0" smtClean="0"/>
                        <a:t>-11,7</a:t>
                      </a:r>
                      <a:endParaRPr lang="en-US" sz="1000" dirty="0"/>
                    </a:p>
                  </a:txBody>
                  <a:tcPr/>
                </a:tc>
              </a:tr>
            </a:tbl>
          </a:graphicData>
        </a:graphic>
      </p:graphicFrame>
      <p:cxnSp>
        <p:nvCxnSpPr>
          <p:cNvPr id="37" name="Straight Arrow Connector 36"/>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02484" y="4291623"/>
            <a:ext cx="376867" cy="266955"/>
          </a:xfrm>
          <a:prstGeom prst="ellipse">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345297" y="4310545"/>
            <a:ext cx="376867" cy="266955"/>
          </a:xfrm>
          <a:prstGeom prst="ellipse">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80008" name="Object 8"/>
          <p:cNvGraphicFramePr>
            <a:graphicFrameLocks noChangeAspect="1"/>
          </p:cNvGraphicFramePr>
          <p:nvPr/>
        </p:nvGraphicFramePr>
        <p:xfrm>
          <a:off x="3552825" y="4930775"/>
          <a:ext cx="1687513" cy="717550"/>
        </p:xfrm>
        <a:graphic>
          <a:graphicData uri="http://schemas.openxmlformats.org/presentationml/2006/ole">
            <p:oleObj spid="_x0000_s1280008" name="Equation" r:id="rId7" imgW="1790700" imgH="762000" progId="Equation.3">
              <p:embed/>
            </p:oleObj>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err="1" smtClean="0"/>
              <a:t>Calculando</a:t>
            </a:r>
            <a:r>
              <a:rPr lang="en-US" sz="4400" dirty="0" smtClean="0"/>
              <a:t> </a:t>
            </a:r>
            <a:r>
              <a:rPr lang="en-US" sz="4400" dirty="0" err="1" smtClean="0"/>
              <a:t>o</a:t>
            </a:r>
            <a:r>
              <a:rPr lang="en-US" sz="4400" dirty="0" smtClean="0"/>
              <a:t> </a:t>
            </a:r>
            <a:r>
              <a:rPr lang="en-US" sz="4400" dirty="0" err="1" smtClean="0"/>
              <a:t>caminho</a:t>
            </a:r>
            <a:r>
              <a:rPr lang="en-US" sz="4400" dirty="0" smtClean="0"/>
              <a:t> </a:t>
            </a:r>
            <a:r>
              <a:rPr lang="en-US" sz="4400" dirty="0" err="1" smtClean="0"/>
              <a:t>mais</a:t>
            </a:r>
            <a:r>
              <a:rPr lang="en-US" sz="4400" dirty="0" smtClean="0"/>
              <a:t> </a:t>
            </a:r>
            <a:r>
              <a:rPr lang="en-US" sz="4400" dirty="0" err="1" smtClean="0"/>
              <a:t>provável</a:t>
            </a:r>
            <a:r>
              <a:rPr lang="en-US" sz="4400" dirty="0" smtClean="0"/>
              <a:t>: </a:t>
            </a:r>
            <a:r>
              <a:rPr lang="en-US" sz="4400" dirty="0" err="1" smtClean="0"/>
              <a:t>algoritmo</a:t>
            </a:r>
            <a:r>
              <a:rPr lang="en-US" sz="4400" dirty="0" smtClean="0"/>
              <a:t> de </a:t>
            </a:r>
            <a:r>
              <a:rPr lang="en-US" sz="4400" dirty="0" err="1" smtClean="0"/>
              <a:t>Viterbi</a:t>
            </a:r>
            <a:endParaRPr lang="en-US" sz="4400" dirty="0"/>
          </a:p>
        </p:txBody>
      </p:sp>
      <p:sp>
        <p:nvSpPr>
          <p:cNvPr id="3" name="Content Placeholder 2"/>
          <p:cNvSpPr>
            <a:spLocks noGrp="1"/>
          </p:cNvSpPr>
          <p:nvPr>
            <p:ph idx="1"/>
          </p:nvPr>
        </p:nvSpPr>
        <p:spPr>
          <a:xfrm>
            <a:off x="658813" y="1915160"/>
            <a:ext cx="7824788" cy="4766326"/>
          </a:xfrm>
        </p:spPr>
        <p:txBody>
          <a:bodyPr>
            <a:normAutofit/>
          </a:bodyPr>
          <a:lstStyle/>
          <a:p>
            <a:pPr>
              <a:spcBef>
                <a:spcPts val="0"/>
              </a:spcBef>
            </a:pPr>
            <a:r>
              <a:rPr lang="x-none" sz="1400" dirty="0" smtClean="0"/>
              <a:t>Note que, para cada posição da sequência x, calculamos um v() para cada estado.</a:t>
            </a:r>
          </a:p>
          <a:p>
            <a:pPr>
              <a:spcBef>
                <a:spcPts val="0"/>
              </a:spcBef>
            </a:pPr>
            <a:r>
              <a:rPr lang="x-none" sz="1400" dirty="0" smtClean="0"/>
              <a:t>Além disso, calculamos isso varrendo a sequência da esquerda para a direita (início ao final).</a:t>
            </a:r>
          </a:p>
          <a:p>
            <a:pPr>
              <a:spcBef>
                <a:spcPts val="0"/>
              </a:spcBef>
            </a:pPr>
            <a:r>
              <a:rPr lang="x-none" sz="1400" dirty="0" smtClean="0"/>
              <a:t>Podemos então associar nosso algoritmo de Viterbi ao preenchimento de uma tabela com L colunas e K linhas (onde L é o tamanho da sequência e K o número de estados da minha HMM</a:t>
            </a:r>
          </a:p>
          <a:p>
            <a:pPr>
              <a:spcBef>
                <a:spcPts val="0"/>
              </a:spcBef>
            </a:pPr>
            <a:r>
              <a:rPr lang="x-none" sz="1400" dirty="0" smtClean="0"/>
              <a:t>Vejamos isso para nosso exempo do cssino com sequência 6,4,1,2</a:t>
            </a:r>
          </a:p>
          <a:p>
            <a:pPr>
              <a:spcBef>
                <a:spcPts val="0"/>
              </a:spcBef>
            </a:pPr>
            <a:r>
              <a:rPr lang="x-none" sz="1400" dirty="0" smtClean="0"/>
              <a:t>Para facilitar usaremos os logs (aproximados, para simplificar) </a:t>
            </a:r>
          </a:p>
          <a:p>
            <a:pPr lvl="1">
              <a:spcBef>
                <a:spcPts val="0"/>
              </a:spcBef>
            </a:pPr>
            <a:r>
              <a:rPr lang="x-none" sz="1200" dirty="0" smtClean="0"/>
              <a:t>log(1/6)= -2,6; log(0,1)= -3,3; log(0,9)=-0,2;log(1/2)= -1; log(0,95) = -0,1; log(0,05)= -4,3;</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buNone/>
            </a:pPr>
            <a:r>
              <a:rPr lang="x-none" sz="1200" dirty="0" smtClean="0"/>
              <a:t> </a:t>
            </a:r>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endParaRPr lang="x-none" sz="1200" dirty="0" smtClean="0"/>
          </a:p>
          <a:p>
            <a:pPr lvl="1">
              <a:spcBef>
                <a:spcPts val="0"/>
              </a:spcBef>
            </a:pPr>
            <a:r>
              <a:rPr lang="x-none" sz="1200" dirty="0" smtClean="0"/>
              <a:t>     FFFF</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202</a:t>
            </a:fld>
            <a:endParaRPr lang="en-US"/>
          </a:p>
        </p:txBody>
      </p:sp>
      <p:sp>
        <p:nvSpPr>
          <p:cNvPr id="24" name="TextBox 23"/>
          <p:cNvSpPr txBox="1"/>
          <p:nvPr/>
        </p:nvSpPr>
        <p:spPr>
          <a:xfrm>
            <a:off x="1223681" y="2317675"/>
            <a:ext cx="184666" cy="369332"/>
          </a:xfrm>
          <a:prstGeom prst="rect">
            <a:avLst/>
          </a:prstGeom>
          <a:noFill/>
        </p:spPr>
        <p:txBody>
          <a:bodyPr wrap="none" rtlCol="0">
            <a:spAutoFit/>
          </a:bodyPr>
          <a:lstStyle/>
          <a:p>
            <a:endParaRPr lang="en-US" dirty="0"/>
          </a:p>
        </p:txBody>
      </p:sp>
      <p:pic>
        <p:nvPicPr>
          <p:cNvPr id="23" name="Picture 4"/>
          <p:cNvPicPr>
            <a:picLocks noChangeAspect="1" noChangeArrowheads="1"/>
          </p:cNvPicPr>
          <p:nvPr/>
        </p:nvPicPr>
        <p:blipFill>
          <a:blip r:embed="rId3"/>
          <a:srcRect/>
          <a:stretch>
            <a:fillRect/>
          </a:stretch>
        </p:blipFill>
        <p:spPr bwMode="auto">
          <a:xfrm>
            <a:off x="6330240" y="3454035"/>
            <a:ext cx="2541110" cy="1504269"/>
          </a:xfrm>
          <a:prstGeom prst="rect">
            <a:avLst/>
          </a:prstGeom>
          <a:noFill/>
          <a:ln w="9525">
            <a:noFill/>
            <a:miter lim="800000"/>
            <a:headEnd/>
            <a:tailEnd/>
          </a:ln>
          <a:effectLst/>
        </p:spPr>
      </p:pic>
      <p:graphicFrame>
        <p:nvGraphicFramePr>
          <p:cNvPr id="16" name="Object 9"/>
          <p:cNvGraphicFramePr>
            <a:graphicFrameLocks noChangeAspect="1"/>
          </p:cNvGraphicFramePr>
          <p:nvPr/>
        </p:nvGraphicFramePr>
        <p:xfrm>
          <a:off x="1280468" y="4906962"/>
          <a:ext cx="862012" cy="801688"/>
        </p:xfrm>
        <a:graphic>
          <a:graphicData uri="http://schemas.openxmlformats.org/presentationml/2006/ole">
            <p:oleObj spid="_x0000_s1281026" name="Equation" r:id="rId4" imgW="914400" imgH="850900" progId="Equation.3">
              <p:embed/>
            </p:oleObj>
          </a:graphicData>
        </a:graphic>
      </p:graphicFrame>
      <p:graphicFrame>
        <p:nvGraphicFramePr>
          <p:cNvPr id="18" name="Object 11"/>
          <p:cNvGraphicFramePr>
            <a:graphicFrameLocks noChangeAspect="1"/>
          </p:cNvGraphicFramePr>
          <p:nvPr/>
        </p:nvGraphicFramePr>
        <p:xfrm>
          <a:off x="6386129" y="5101361"/>
          <a:ext cx="1458912" cy="777875"/>
        </p:xfrm>
        <a:graphic>
          <a:graphicData uri="http://schemas.openxmlformats.org/presentationml/2006/ole">
            <p:oleObj spid="_x0000_s1281027" name="Equation" r:id="rId5" imgW="1549400" imgH="825500" progId="Equation.3">
              <p:embed/>
            </p:oleObj>
          </a:graphicData>
        </a:graphic>
      </p:graphicFrame>
      <p:sp>
        <p:nvSpPr>
          <p:cNvPr id="19" name="Rectangle 18"/>
          <p:cNvSpPr/>
          <p:nvPr/>
        </p:nvSpPr>
        <p:spPr>
          <a:xfrm>
            <a:off x="1224848" y="4869878"/>
            <a:ext cx="981487" cy="80168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3470444" y="4844580"/>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234180" y="5037288"/>
            <a:ext cx="1806987" cy="883023"/>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9" idx="3"/>
            <a:endCxn id="20" idx="1"/>
          </p:cNvCxnSpPr>
          <p:nvPr/>
        </p:nvCxnSpPr>
        <p:spPr>
          <a:xfrm>
            <a:off x="2206335" y="5270722"/>
            <a:ext cx="1264109" cy="153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20" idx="3"/>
            <a:endCxn id="22" idx="1"/>
          </p:cNvCxnSpPr>
          <p:nvPr/>
        </p:nvCxnSpPr>
        <p:spPr>
          <a:xfrm>
            <a:off x="5277431" y="5286092"/>
            <a:ext cx="956749" cy="1927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nvGraphicFramePr>
        <p:xfrm>
          <a:off x="3570811" y="5927538"/>
          <a:ext cx="1282700" cy="444500"/>
        </p:xfrm>
        <a:graphic>
          <a:graphicData uri="http://schemas.openxmlformats.org/presentationml/2006/ole">
            <p:oleObj spid="_x0000_s1281028" name="Equation" r:id="rId6" imgW="1282700" imgH="444500" progId="Equation.3">
              <p:embed/>
            </p:oleObj>
          </a:graphicData>
        </a:graphic>
      </p:graphicFrame>
      <p:sp>
        <p:nvSpPr>
          <p:cNvPr id="29" name="Rectangle 28"/>
          <p:cNvSpPr/>
          <p:nvPr/>
        </p:nvSpPr>
        <p:spPr>
          <a:xfrm>
            <a:off x="3533731" y="5823966"/>
            <a:ext cx="1412352" cy="668909"/>
          </a:xfrm>
          <a:prstGeom prst="rect">
            <a:avLst/>
          </a:prstGeom>
          <a:solidFill>
            <a:schemeClr val="accent1">
              <a:alpha val="0"/>
            </a:schemeClr>
          </a:solidFill>
          <a:ln w="190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a:stCxn id="22" idx="2"/>
            <a:endCxn id="29" idx="3"/>
          </p:cNvCxnSpPr>
          <p:nvPr/>
        </p:nvCxnSpPr>
        <p:spPr>
          <a:xfrm rot="5400000">
            <a:off x="5922824" y="4943571"/>
            <a:ext cx="238110" cy="21915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34" name="Table 33"/>
          <p:cNvGraphicFramePr>
            <a:graphicFrameLocks noGrp="1"/>
          </p:cNvGraphicFramePr>
          <p:nvPr/>
        </p:nvGraphicFramePr>
        <p:xfrm>
          <a:off x="378667" y="3514963"/>
          <a:ext cx="5251325" cy="1049489"/>
        </p:xfrm>
        <a:graphic>
          <a:graphicData uri="http://schemas.openxmlformats.org/drawingml/2006/table">
            <a:tbl>
              <a:tblPr firstRow="1" bandRow="1">
                <a:tableStyleId>{5C22544A-7EE6-4342-B048-85BDC9FD1C3A}</a:tableStyleId>
              </a:tblPr>
              <a:tblGrid>
                <a:gridCol w="1050265"/>
                <a:gridCol w="1050265"/>
                <a:gridCol w="1050265"/>
                <a:gridCol w="1050265"/>
                <a:gridCol w="1050265"/>
              </a:tblGrid>
              <a:tr h="287451">
                <a:tc>
                  <a:txBody>
                    <a:bodyPr/>
                    <a:lstStyle/>
                    <a:p>
                      <a:pPr algn="ct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3</a:t>
                      </a:r>
                      <a:endParaRPr lang="en-US" sz="1400" dirty="0"/>
                    </a:p>
                  </a:txBody>
                  <a:tcPr/>
                </a:tc>
                <a:tc>
                  <a:txBody>
                    <a:bodyPr/>
                    <a:lstStyle/>
                    <a:p>
                      <a:pPr algn="ctr"/>
                      <a:r>
                        <a:rPr lang="en-US" sz="1400" dirty="0" smtClean="0"/>
                        <a:t>4</a:t>
                      </a:r>
                      <a:endParaRPr lang="en-US" sz="1400" dirty="0"/>
                    </a:p>
                  </a:txBody>
                  <a:tcPr/>
                </a:tc>
              </a:tr>
              <a:tr h="455130">
                <a:tc>
                  <a:txBody>
                    <a:bodyPr/>
                    <a:lstStyle/>
                    <a:p>
                      <a:pPr algn="ctr"/>
                      <a:r>
                        <a:rPr lang="en-US" sz="1300" dirty="0" smtClean="0"/>
                        <a:t>Loaded</a:t>
                      </a:r>
                      <a:endParaRPr lang="en-US" sz="1300" dirty="0"/>
                    </a:p>
                  </a:txBody>
                  <a:tcPr/>
                </a:tc>
                <a:tc>
                  <a:txBody>
                    <a:bodyPr/>
                    <a:lstStyle/>
                    <a:p>
                      <a:pPr algn="ctr"/>
                      <a:r>
                        <a:rPr lang="en-US" sz="1000" dirty="0" smtClean="0"/>
                        <a:t>-2</a:t>
                      </a:r>
                      <a:endParaRPr lang="en-US" sz="1000" dirty="0"/>
                    </a:p>
                  </a:txBody>
                  <a:tcPr/>
                </a:tc>
                <a:tc>
                  <a:txBody>
                    <a:bodyPr/>
                    <a:lstStyle/>
                    <a:p>
                      <a:pPr algn="ctr"/>
                      <a:r>
                        <a:rPr lang="en-US" sz="1000" dirty="0" smtClean="0"/>
                        <a:t>-5,5</a:t>
                      </a:r>
                      <a:endParaRPr lang="en-US" sz="1000" dirty="0"/>
                    </a:p>
                  </a:txBody>
                  <a:tcPr/>
                </a:tc>
                <a:tc>
                  <a:txBody>
                    <a:bodyPr/>
                    <a:lstStyle/>
                    <a:p>
                      <a:pPr algn="ctr"/>
                      <a:r>
                        <a:rPr lang="en-US" sz="1000" smtClean="0"/>
                        <a:t>-</a:t>
                      </a:r>
                      <a:r>
                        <a:rPr lang="en-US" sz="1000" dirty="0" smtClean="0"/>
                        <a:t>9,0</a:t>
                      </a:r>
                      <a:endParaRPr lang="en-US" sz="1000" dirty="0"/>
                    </a:p>
                  </a:txBody>
                  <a:tcPr/>
                </a:tc>
                <a:tc>
                  <a:txBody>
                    <a:bodyPr/>
                    <a:lstStyle/>
                    <a:p>
                      <a:pPr algn="ctr"/>
                      <a:r>
                        <a:rPr lang="en-US" sz="1000" smtClean="0"/>
                        <a:t>-</a:t>
                      </a:r>
                      <a:r>
                        <a:rPr lang="en-US" sz="1000" dirty="0" smtClean="0"/>
                        <a:t>12,5</a:t>
                      </a:r>
                      <a:endParaRPr lang="en-US" sz="1000" dirty="0"/>
                    </a:p>
                  </a:txBody>
                  <a:tcPr/>
                </a:tc>
              </a:tr>
              <a:tr h="287451">
                <a:tc>
                  <a:txBody>
                    <a:bodyPr/>
                    <a:lstStyle/>
                    <a:p>
                      <a:pPr algn="ctr"/>
                      <a:r>
                        <a:rPr lang="en-US" sz="1300" dirty="0" smtClean="0"/>
                        <a:t>Fair</a:t>
                      </a:r>
                      <a:endParaRPr lang="en-US" sz="1300" dirty="0"/>
                    </a:p>
                  </a:txBody>
                  <a:tcPr/>
                </a:tc>
                <a:tc>
                  <a:txBody>
                    <a:bodyPr/>
                    <a:lstStyle/>
                    <a:p>
                      <a:pPr algn="ctr"/>
                      <a:r>
                        <a:rPr lang="en-US" sz="1000" smtClean="0"/>
                        <a:t>-</a:t>
                      </a:r>
                      <a:r>
                        <a:rPr lang="en-US" sz="1000" dirty="0" smtClean="0"/>
                        <a:t>4,3</a:t>
                      </a:r>
                      <a:endParaRPr lang="en-US" sz="1000" dirty="0"/>
                    </a:p>
                  </a:txBody>
                  <a:tcPr/>
                </a:tc>
                <a:tc>
                  <a:txBody>
                    <a:bodyPr/>
                    <a:lstStyle/>
                    <a:p>
                      <a:pPr algn="ctr"/>
                      <a:r>
                        <a:rPr lang="en-US" sz="1000" dirty="0" smtClean="0"/>
                        <a:t>-7,3</a:t>
                      </a:r>
                      <a:endParaRPr lang="en-US" sz="1000" dirty="0"/>
                    </a:p>
                  </a:txBody>
                  <a:tcPr/>
                </a:tc>
                <a:tc>
                  <a:txBody>
                    <a:bodyPr/>
                    <a:lstStyle/>
                    <a:p>
                      <a:pPr algn="ctr"/>
                      <a:r>
                        <a:rPr lang="en-US" sz="1000" dirty="0" smtClean="0"/>
                        <a:t> -11,0</a:t>
                      </a:r>
                      <a:endParaRPr lang="en-US" sz="1000" dirty="0"/>
                    </a:p>
                  </a:txBody>
                  <a:tcPr/>
                </a:tc>
                <a:tc>
                  <a:txBody>
                    <a:bodyPr/>
                    <a:lstStyle/>
                    <a:p>
                      <a:pPr algn="ctr"/>
                      <a:r>
                        <a:rPr lang="en-US" sz="1000" dirty="0" smtClean="0"/>
                        <a:t>-11,7</a:t>
                      </a:r>
                      <a:endParaRPr lang="en-US" sz="1000" dirty="0"/>
                    </a:p>
                  </a:txBody>
                  <a:tcPr/>
                </a:tc>
              </a:tr>
            </a:tbl>
          </a:graphicData>
        </a:graphic>
      </p:graphicFrame>
      <p:cxnSp>
        <p:nvCxnSpPr>
          <p:cNvPr id="37" name="Straight Arrow Connector 36"/>
          <p:cNvCxnSpPr/>
          <p:nvPr/>
        </p:nvCxnSpPr>
        <p:spPr>
          <a:xfrm>
            <a:off x="2388482" y="396940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2382146"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400702" y="394981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420822" y="443296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495184" y="3970991"/>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4476644" y="4399633"/>
            <a:ext cx="22747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3" name="Oval 42"/>
          <p:cNvSpPr/>
          <p:nvPr/>
        </p:nvSpPr>
        <p:spPr>
          <a:xfrm>
            <a:off x="4881945" y="4291623"/>
            <a:ext cx="539530" cy="266955"/>
          </a:xfrm>
          <a:prstGeom prst="ellipse">
            <a:avLst/>
          </a:prstGeom>
          <a:solidFill>
            <a:schemeClr val="accent3">
              <a:lumMod val="7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402484" y="4291623"/>
            <a:ext cx="376867" cy="266955"/>
          </a:xfrm>
          <a:prstGeom prst="ellipse">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3345297" y="4310545"/>
            <a:ext cx="376867" cy="266955"/>
          </a:xfrm>
          <a:prstGeom prst="ellipse">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2307986" y="4266155"/>
            <a:ext cx="376867" cy="266955"/>
          </a:xfrm>
          <a:prstGeom prst="ellipse">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81032" name="Object 8"/>
          <p:cNvGraphicFramePr>
            <a:graphicFrameLocks noChangeAspect="1"/>
          </p:cNvGraphicFramePr>
          <p:nvPr/>
        </p:nvGraphicFramePr>
        <p:xfrm>
          <a:off x="3552825" y="4930775"/>
          <a:ext cx="1687513" cy="717550"/>
        </p:xfrm>
        <a:graphic>
          <a:graphicData uri="http://schemas.openxmlformats.org/presentationml/2006/ole">
            <p:oleObj spid="_x0000_s1281032" name="Equation" r:id="rId7" imgW="1790700" imgH="762000" progId="Equation.3">
              <p:embed/>
            </p:oleObj>
          </a:graphicData>
        </a:graphic>
      </p:graphicFrame>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Viterbi</a:t>
            </a:r>
            <a:r>
              <a:rPr lang="en-US" dirty="0" smtClean="0"/>
              <a:t> </a:t>
            </a:r>
            <a:r>
              <a:rPr lang="en-US" dirty="0" err="1" smtClean="0"/>
              <a:t>e</a:t>
            </a:r>
            <a:r>
              <a:rPr lang="en-US" dirty="0" smtClean="0"/>
              <a:t> HMM: </a:t>
            </a:r>
            <a:r>
              <a:rPr lang="en-US" dirty="0" err="1" smtClean="0"/>
              <a:t>outras</a:t>
            </a:r>
            <a:r>
              <a:rPr lang="en-US" dirty="0" smtClean="0"/>
              <a:t> </a:t>
            </a:r>
            <a:r>
              <a:rPr lang="en-US" dirty="0" err="1" smtClean="0"/>
              <a:t>considerações</a:t>
            </a:r>
            <a:endParaRPr lang="en-US" dirty="0"/>
          </a:p>
        </p:txBody>
      </p:sp>
      <p:sp>
        <p:nvSpPr>
          <p:cNvPr id="3" name="Content Placeholder 2"/>
          <p:cNvSpPr>
            <a:spLocks noGrp="1"/>
          </p:cNvSpPr>
          <p:nvPr>
            <p:ph idx="1"/>
          </p:nvPr>
        </p:nvSpPr>
        <p:spPr>
          <a:xfrm>
            <a:off x="1205140" y="2286000"/>
            <a:ext cx="7278460" cy="3840163"/>
          </a:xfrm>
        </p:spPr>
        <p:txBody>
          <a:bodyPr>
            <a:normAutofit/>
          </a:bodyPr>
          <a:lstStyle/>
          <a:p>
            <a:r>
              <a:rPr lang="x-none" sz="1600" smtClean="0"/>
              <a:t>Vejamos um exemplo do cassino</a:t>
            </a:r>
            <a:endParaRPr lang="x-none" sz="1600" dirty="0" smtClean="0">
              <a:solidFill>
                <a:schemeClr val="tx1"/>
              </a:solidFill>
            </a:endParaRPr>
          </a:p>
          <a:p>
            <a:endParaRPr lang="x-none" sz="1600" dirty="0" smtClean="0">
              <a:solidFill>
                <a:schemeClr val="tx1"/>
              </a:solidFill>
            </a:endParaRPr>
          </a:p>
          <a:p>
            <a:endParaRPr lang="en-US" sz="16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203</a:t>
            </a:fld>
            <a:endParaRPr lang="en-US"/>
          </a:p>
        </p:txBody>
      </p:sp>
      <p:pic>
        <p:nvPicPr>
          <p:cNvPr id="733186" name="Picture 2"/>
          <p:cNvPicPr>
            <a:picLocks noChangeAspect="1" noChangeArrowheads="1"/>
          </p:cNvPicPr>
          <p:nvPr/>
        </p:nvPicPr>
        <p:blipFill>
          <a:blip r:embed="rId2"/>
          <a:srcRect/>
          <a:stretch>
            <a:fillRect/>
          </a:stretch>
        </p:blipFill>
        <p:spPr bwMode="auto">
          <a:xfrm>
            <a:off x="2814425" y="4603160"/>
            <a:ext cx="3298952" cy="1740441"/>
          </a:xfrm>
          <a:prstGeom prst="rect">
            <a:avLst/>
          </a:prstGeom>
          <a:noFill/>
          <a:ln w="9525">
            <a:noFill/>
            <a:miter lim="800000"/>
            <a:headEnd/>
            <a:tailEnd/>
          </a:ln>
          <a:effectLst/>
        </p:spPr>
      </p:pic>
      <p:sp>
        <p:nvSpPr>
          <p:cNvPr id="8" name="TextBox 7"/>
          <p:cNvSpPr txBox="1"/>
          <p:nvPr/>
        </p:nvSpPr>
        <p:spPr>
          <a:xfrm>
            <a:off x="5263417" y="6277431"/>
            <a:ext cx="3339376" cy="215444"/>
          </a:xfrm>
          <a:prstGeom prst="rect">
            <a:avLst/>
          </a:prstGeom>
          <a:noFill/>
        </p:spPr>
        <p:txBody>
          <a:bodyPr wrap="none" rtlCol="0">
            <a:spAutoFit/>
          </a:bodyPr>
          <a:lstStyle/>
          <a:p>
            <a:r>
              <a:rPr lang="en-US" sz="800" dirty="0" smtClean="0"/>
              <a:t>Fonte:http://cse-wiki.unl.edu/wiki/index.php/File:Markovchain02.png</a:t>
            </a:r>
            <a:endParaRPr lang="en-US" sz="800" dirty="0"/>
          </a:p>
        </p:txBody>
      </p:sp>
      <p:pic>
        <p:nvPicPr>
          <p:cNvPr id="756738" name="Picture 2"/>
          <p:cNvPicPr>
            <a:picLocks noChangeAspect="1" noChangeArrowheads="1"/>
          </p:cNvPicPr>
          <p:nvPr/>
        </p:nvPicPr>
        <p:blipFill>
          <a:blip r:embed="rId3"/>
          <a:srcRect/>
          <a:stretch>
            <a:fillRect/>
          </a:stretch>
        </p:blipFill>
        <p:spPr bwMode="auto">
          <a:xfrm>
            <a:off x="1753234" y="3643103"/>
            <a:ext cx="4937126" cy="250668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forward</a:t>
            </a:r>
            <a:endParaRPr lang="en-US" sz="4800" dirty="0"/>
          </a:p>
        </p:txBody>
      </p:sp>
      <p:sp>
        <p:nvSpPr>
          <p:cNvPr id="3" name="Content Placeholder 2"/>
          <p:cNvSpPr>
            <a:spLocks noGrp="1"/>
          </p:cNvSpPr>
          <p:nvPr>
            <p:ph idx="1"/>
          </p:nvPr>
        </p:nvSpPr>
        <p:spPr/>
        <p:txBody>
          <a:bodyPr>
            <a:normAutofit fontScale="92500" lnSpcReduction="20000"/>
          </a:bodyPr>
          <a:lstStyle/>
          <a:p>
            <a:r>
              <a:rPr lang="pt-BR" dirty="0" smtClean="0"/>
              <a:t>Para cadeias de Markov calculamos a probabilidade de uma sequência </a:t>
            </a:r>
            <a:r>
              <a:rPr lang="pt-BR" i="1" dirty="0" smtClean="0"/>
              <a:t>P(x)</a:t>
            </a:r>
            <a:r>
              <a:rPr lang="pt-BR" dirty="0" smtClean="0"/>
              <a:t> com a equação</a:t>
            </a:r>
          </a:p>
          <a:p>
            <a:endParaRPr lang="pt-BR" dirty="0" smtClean="0"/>
          </a:p>
          <a:p>
            <a:r>
              <a:rPr lang="pt-BR" dirty="0" smtClean="0"/>
              <a:t>Os valores eram comparados com outros modelos para distinguir, por exemplo trechos de ilhas CpG</a:t>
            </a:r>
          </a:p>
          <a:p>
            <a:r>
              <a:rPr lang="pt-BR" dirty="0" smtClean="0"/>
              <a:t>Gostaríamos de calcular este valor para HMMs também</a:t>
            </a:r>
          </a:p>
          <a:p>
            <a:pPr lvl="1"/>
            <a:r>
              <a:rPr lang="pt-BR" dirty="0" smtClean="0"/>
              <a:t>Lembre-se o algoritmo de Viterbi calcula apenas a probabilidade do caminho mais provável</a:t>
            </a:r>
          </a:p>
          <a:p>
            <a:r>
              <a:rPr lang="pt-BR" dirty="0" smtClean="0"/>
              <a:t>Como mais de um caminho pode corresponder à mesma cadeia de entrada, precisamos somar as probabilidades de todas os caminhos possíveis</a:t>
            </a:r>
          </a:p>
          <a:p>
            <a:pPr lvl="1"/>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204</a:t>
            </a:fld>
            <a:endParaRPr lang="en-US"/>
          </a:p>
        </p:txBody>
      </p:sp>
      <p:graphicFrame>
        <p:nvGraphicFramePr>
          <p:cNvPr id="7" name="Object 6"/>
          <p:cNvGraphicFramePr>
            <a:graphicFrameLocks noChangeAspect="1"/>
          </p:cNvGraphicFramePr>
          <p:nvPr/>
        </p:nvGraphicFramePr>
        <p:xfrm>
          <a:off x="3700463" y="2863850"/>
          <a:ext cx="1736725" cy="579438"/>
        </p:xfrm>
        <a:graphic>
          <a:graphicData uri="http://schemas.openxmlformats.org/presentationml/2006/ole">
            <p:oleObj spid="_x0000_s1283074" name="Equation" r:id="rId3" imgW="1333500" imgH="444500" progId="Equation.3">
              <p:embed/>
            </p:oleObj>
          </a:graphicData>
        </a:graphic>
      </p:graphicFrame>
      <p:graphicFrame>
        <p:nvGraphicFramePr>
          <p:cNvPr id="1283075" name="Object 3"/>
          <p:cNvGraphicFramePr>
            <a:graphicFrameLocks noChangeAspect="1"/>
          </p:cNvGraphicFramePr>
          <p:nvPr/>
        </p:nvGraphicFramePr>
        <p:xfrm>
          <a:off x="3629025" y="5916613"/>
          <a:ext cx="1406525" cy="463550"/>
        </p:xfrm>
        <a:graphic>
          <a:graphicData uri="http://schemas.openxmlformats.org/presentationml/2006/ole">
            <p:oleObj spid="_x0000_s1283075" name="Equation" r:id="rId4" imgW="1079500" imgH="355600" progId="Equation.3">
              <p:embed/>
            </p:oleObj>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Forward</a:t>
            </a:r>
            <a:endParaRPr lang="en-US" sz="4800" dirty="0"/>
          </a:p>
        </p:txBody>
      </p:sp>
      <p:sp>
        <p:nvSpPr>
          <p:cNvPr id="3" name="Content Placeholder 2"/>
          <p:cNvSpPr>
            <a:spLocks noGrp="1"/>
          </p:cNvSpPr>
          <p:nvPr>
            <p:ph idx="1"/>
          </p:nvPr>
        </p:nvSpPr>
        <p:spPr/>
        <p:txBody>
          <a:bodyPr>
            <a:normAutofit lnSpcReduction="10000"/>
          </a:bodyPr>
          <a:lstStyle/>
          <a:p>
            <a:r>
              <a:rPr lang="pt-BR" dirty="0" smtClean="0"/>
              <a:t>Como já vimos ao apresentarmos o algoritmo de Viterbi, o número de caminhos cresce exponencialmente com o tamanho da sequência</a:t>
            </a:r>
          </a:p>
          <a:p>
            <a:pPr lvl="1"/>
            <a:r>
              <a:rPr lang="pt-BR" dirty="0" smtClean="0"/>
              <a:t>O método “força bruta” não  é utilizável</a:t>
            </a:r>
          </a:p>
          <a:p>
            <a:r>
              <a:rPr lang="pt-BR" dirty="0" smtClean="0"/>
              <a:t>Uma possível solução seria utilizar o cálculo do caminho mais provável como aproximação de </a:t>
            </a:r>
            <a:r>
              <a:rPr lang="pt-BR" i="1" dirty="0" smtClean="0"/>
              <a:t>P(x)</a:t>
            </a:r>
          </a:p>
          <a:p>
            <a:endParaRPr lang="pt-BR" i="1" dirty="0" smtClean="0"/>
          </a:p>
          <a:p>
            <a:r>
              <a:rPr lang="pt-BR" dirty="0" smtClean="0"/>
              <a:t>Utilizando Viterbi para o cálculo de </a:t>
            </a:r>
          </a:p>
          <a:p>
            <a:r>
              <a:rPr lang="pt-BR" dirty="0" smtClean="0"/>
              <a:t>Porém, para isso assumimos implicitamente que o único caminho com probabilidade significativa é </a:t>
            </a: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205</a:t>
            </a:fld>
            <a:endParaRPr lang="en-US"/>
          </a:p>
        </p:txBody>
      </p:sp>
      <p:graphicFrame>
        <p:nvGraphicFramePr>
          <p:cNvPr id="1284098" name="Object 2"/>
          <p:cNvGraphicFramePr>
            <a:graphicFrameLocks noChangeAspect="1"/>
          </p:cNvGraphicFramePr>
          <p:nvPr/>
        </p:nvGraphicFramePr>
        <p:xfrm>
          <a:off x="3149600" y="4284663"/>
          <a:ext cx="3287713" cy="646112"/>
        </p:xfrm>
        <a:graphic>
          <a:graphicData uri="http://schemas.openxmlformats.org/presentationml/2006/ole">
            <p:oleObj spid="_x0000_s1284098" name="Equation" r:id="rId3" imgW="2273300" imgH="444500" progId="Equation.3">
              <p:embed/>
            </p:oleObj>
          </a:graphicData>
        </a:graphic>
      </p:graphicFrame>
      <p:graphicFrame>
        <p:nvGraphicFramePr>
          <p:cNvPr id="8" name="Object 7"/>
          <p:cNvGraphicFramePr>
            <a:graphicFrameLocks noChangeAspect="1"/>
          </p:cNvGraphicFramePr>
          <p:nvPr/>
        </p:nvGraphicFramePr>
        <p:xfrm>
          <a:off x="6548438" y="4968177"/>
          <a:ext cx="850900" cy="311150"/>
        </p:xfrm>
        <a:graphic>
          <a:graphicData uri="http://schemas.openxmlformats.org/presentationml/2006/ole">
            <p:oleObj spid="_x0000_s1284099" name="Equation" r:id="rId4" imgW="520700" imgH="190500" progId="Equation.3">
              <p:embed/>
            </p:oleObj>
          </a:graphicData>
        </a:graphic>
      </p:graphicFrame>
      <p:graphicFrame>
        <p:nvGraphicFramePr>
          <p:cNvPr id="1284100" name="Object 4"/>
          <p:cNvGraphicFramePr>
            <a:graphicFrameLocks noChangeAspect="1"/>
          </p:cNvGraphicFramePr>
          <p:nvPr/>
        </p:nvGraphicFramePr>
        <p:xfrm>
          <a:off x="7932483" y="5733669"/>
          <a:ext cx="269875" cy="268288"/>
        </p:xfrm>
        <a:graphic>
          <a:graphicData uri="http://schemas.openxmlformats.org/presentationml/2006/ole">
            <p:oleObj spid="_x0000_s1284100" name="Equation" r:id="rId5" imgW="165100" imgH="165100" progId="Equation.3">
              <p:embed/>
            </p:oleObj>
          </a:graphicData>
        </a:graphic>
      </p:graphicFrame>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forward</a:t>
            </a:r>
            <a:endParaRPr lang="en-US" sz="4800" dirty="0"/>
          </a:p>
        </p:txBody>
      </p:sp>
      <p:sp>
        <p:nvSpPr>
          <p:cNvPr id="3" name="Content Placeholder 2"/>
          <p:cNvSpPr>
            <a:spLocks noGrp="1"/>
          </p:cNvSpPr>
          <p:nvPr>
            <p:ph idx="1"/>
          </p:nvPr>
        </p:nvSpPr>
        <p:spPr>
          <a:xfrm>
            <a:off x="1807710" y="2011743"/>
            <a:ext cx="6675890" cy="4138045"/>
          </a:xfrm>
        </p:spPr>
        <p:txBody>
          <a:bodyPr>
            <a:normAutofit fontScale="77500" lnSpcReduction="20000"/>
          </a:bodyPr>
          <a:lstStyle/>
          <a:p>
            <a:r>
              <a:rPr lang="pt-BR" dirty="0" smtClean="0"/>
              <a:t>Porém não é necessário recorrer a esta aproximação</a:t>
            </a:r>
          </a:p>
          <a:p>
            <a:r>
              <a:rPr lang="pt-BR" dirty="0" smtClean="0"/>
              <a:t>Podemos calcular a probabilidade de uma sequência com um algoritmo que é uma pequena modificação no algoritmo de Viterbi</a:t>
            </a:r>
          </a:p>
          <a:p>
            <a:r>
              <a:rPr lang="pt-BR" dirty="0" smtClean="0"/>
              <a:t>No algoritmo de Viterbi utilizamos a recursão:</a:t>
            </a:r>
          </a:p>
          <a:p>
            <a:endParaRPr lang="pt-BR" dirty="0" smtClean="0"/>
          </a:p>
          <a:p>
            <a:r>
              <a:rPr lang="pt-BR" dirty="0" smtClean="0"/>
              <a:t>Note que, como queríamos o caminho com maior probabilidade, utilizamos  a função </a:t>
            </a:r>
            <a:r>
              <a:rPr lang="pt-BR" i="1" dirty="0" err="1" smtClean="0"/>
              <a:t>max</a:t>
            </a:r>
            <a:r>
              <a:rPr lang="pt-BR" dirty="0" smtClean="0"/>
              <a:t>.</a:t>
            </a:r>
          </a:p>
          <a:p>
            <a:endParaRPr lang="pt-BR" dirty="0" smtClean="0"/>
          </a:p>
          <a:p>
            <a:pPr>
              <a:buNone/>
            </a:pPr>
            <a:r>
              <a:rPr lang="pt-BR" dirty="0" smtClean="0"/>
              <a:t> </a:t>
            </a:r>
          </a:p>
          <a:p>
            <a:pPr>
              <a:buNone/>
            </a:pPr>
            <a:endParaRPr lang="pt-BR" dirty="0" smtClean="0"/>
          </a:p>
          <a:p>
            <a:pPr>
              <a:buNone/>
            </a:pPr>
            <a:r>
              <a:rPr lang="pt-BR" dirty="0" smtClean="0"/>
              <a:t> </a:t>
            </a:r>
          </a:p>
          <a:p>
            <a:endParaRPr lang="pt-BR" dirty="0" smtClean="0"/>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206</a:t>
            </a:fld>
            <a:endParaRPr lang="en-US"/>
          </a:p>
        </p:txBody>
      </p:sp>
      <p:graphicFrame>
        <p:nvGraphicFramePr>
          <p:cNvPr id="1285122" name="Object 2"/>
          <p:cNvGraphicFramePr>
            <a:graphicFrameLocks noChangeAspect="1"/>
          </p:cNvGraphicFramePr>
          <p:nvPr/>
        </p:nvGraphicFramePr>
        <p:xfrm>
          <a:off x="2970213" y="3472752"/>
          <a:ext cx="2452687" cy="311150"/>
        </p:xfrm>
        <a:graphic>
          <a:graphicData uri="http://schemas.openxmlformats.org/presentationml/2006/ole">
            <p:oleObj spid="_x0000_s1286146" name="Equation" r:id="rId3" imgW="1803400" imgH="228600" progId="Equation.3">
              <p:embed/>
            </p:oleObj>
          </a:graphicData>
        </a:graphic>
      </p:graphicFrame>
      <p:sp>
        <p:nvSpPr>
          <p:cNvPr id="10" name="Oval 9"/>
          <p:cNvSpPr/>
          <p:nvPr/>
        </p:nvSpPr>
        <p:spPr>
          <a:xfrm>
            <a:off x="4060395" y="3429000"/>
            <a:ext cx="380083" cy="354902"/>
          </a:xfrm>
          <a:prstGeom prst="ellipse">
            <a:avLst/>
          </a:prstGeom>
          <a:solidFill>
            <a:schemeClr val="accent1">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forward</a:t>
            </a:r>
            <a:endParaRPr lang="en-US" sz="4800" dirty="0"/>
          </a:p>
        </p:txBody>
      </p:sp>
      <p:sp>
        <p:nvSpPr>
          <p:cNvPr id="3" name="Content Placeholder 2"/>
          <p:cNvSpPr>
            <a:spLocks noGrp="1"/>
          </p:cNvSpPr>
          <p:nvPr>
            <p:ph idx="1"/>
          </p:nvPr>
        </p:nvSpPr>
        <p:spPr>
          <a:xfrm>
            <a:off x="1807710" y="2011743"/>
            <a:ext cx="6675890" cy="4138045"/>
          </a:xfrm>
        </p:spPr>
        <p:txBody>
          <a:bodyPr>
            <a:normAutofit fontScale="77500" lnSpcReduction="20000"/>
          </a:bodyPr>
          <a:lstStyle/>
          <a:p>
            <a:r>
              <a:rPr lang="pt-BR" dirty="0" smtClean="0"/>
              <a:t>Porém não é necessário recorrer a esta aproximação</a:t>
            </a:r>
          </a:p>
          <a:p>
            <a:r>
              <a:rPr lang="pt-BR" dirty="0" smtClean="0"/>
              <a:t>Podemos calcular a probabilidade de uma sequência com um algoritmo que é uma pequena modificação no algoritmo de Viterbi</a:t>
            </a:r>
          </a:p>
          <a:p>
            <a:r>
              <a:rPr lang="pt-BR" dirty="0" smtClean="0"/>
              <a:t>No algoritmo de Viterbi utilizamos a recursão:</a:t>
            </a:r>
          </a:p>
          <a:p>
            <a:endParaRPr lang="pt-BR" dirty="0" smtClean="0"/>
          </a:p>
          <a:p>
            <a:r>
              <a:rPr lang="pt-BR" dirty="0" smtClean="0"/>
              <a:t>Note que, como queríamos o caminho com maior probabilidade, utilizamos  a função </a:t>
            </a:r>
            <a:r>
              <a:rPr lang="pt-BR" i="1" dirty="0" err="1" smtClean="0"/>
              <a:t>max</a:t>
            </a:r>
            <a:r>
              <a:rPr lang="pt-BR" dirty="0" smtClean="0"/>
              <a:t>.</a:t>
            </a:r>
          </a:p>
          <a:p>
            <a:r>
              <a:rPr lang="pt-BR" dirty="0" smtClean="0"/>
              <a:t>Para calcularmos a probabilidade total, basta substituirmos </a:t>
            </a:r>
            <a:r>
              <a:rPr lang="pt-BR" i="1" dirty="0" err="1" smtClean="0"/>
              <a:t>max</a:t>
            </a:r>
            <a:r>
              <a:rPr lang="pt-BR" dirty="0" smtClean="0"/>
              <a:t> pela soma de todas as probabilidades</a:t>
            </a:r>
          </a:p>
          <a:p>
            <a:endParaRPr lang="pt-BR" dirty="0" smtClean="0"/>
          </a:p>
          <a:p>
            <a:r>
              <a:rPr lang="pt-BR" dirty="0" smtClean="0"/>
              <a:t>Assim, estaremos calculando, a cada passo, a soma de todos os caminhos. Para a probabilidade da sequência teremos </a:t>
            </a:r>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207</a:t>
            </a:fld>
            <a:endParaRPr lang="en-US"/>
          </a:p>
        </p:txBody>
      </p:sp>
      <p:graphicFrame>
        <p:nvGraphicFramePr>
          <p:cNvPr id="1285122" name="Object 2"/>
          <p:cNvGraphicFramePr>
            <a:graphicFrameLocks noChangeAspect="1"/>
          </p:cNvGraphicFramePr>
          <p:nvPr/>
        </p:nvGraphicFramePr>
        <p:xfrm>
          <a:off x="2970213" y="3472752"/>
          <a:ext cx="2452687" cy="311150"/>
        </p:xfrm>
        <a:graphic>
          <a:graphicData uri="http://schemas.openxmlformats.org/presentationml/2006/ole">
            <p:oleObj spid="_x0000_s1538050" name="Equation" r:id="rId3" imgW="1803400" imgH="228600" progId="Equation.3">
              <p:embed/>
            </p:oleObj>
          </a:graphicData>
        </a:graphic>
      </p:graphicFrame>
      <p:graphicFrame>
        <p:nvGraphicFramePr>
          <p:cNvPr id="1285127" name="Object 7"/>
          <p:cNvGraphicFramePr>
            <a:graphicFrameLocks noChangeAspect="1"/>
          </p:cNvGraphicFramePr>
          <p:nvPr/>
        </p:nvGraphicFramePr>
        <p:xfrm>
          <a:off x="3173413" y="5141913"/>
          <a:ext cx="2349500" cy="484187"/>
        </p:xfrm>
        <a:graphic>
          <a:graphicData uri="http://schemas.openxmlformats.org/presentationml/2006/ole">
            <p:oleObj spid="_x0000_s1538051" name="Equation" r:id="rId4" imgW="1727200" imgH="355600" progId="Equation.3">
              <p:embed/>
            </p:oleObj>
          </a:graphicData>
        </a:graphic>
      </p:graphicFrame>
      <p:graphicFrame>
        <p:nvGraphicFramePr>
          <p:cNvPr id="1285128" name="Object 8"/>
          <p:cNvGraphicFramePr>
            <a:graphicFrameLocks noChangeAspect="1"/>
          </p:cNvGraphicFramePr>
          <p:nvPr/>
        </p:nvGraphicFramePr>
        <p:xfrm>
          <a:off x="3602038" y="6075363"/>
          <a:ext cx="1570037" cy="484187"/>
        </p:xfrm>
        <a:graphic>
          <a:graphicData uri="http://schemas.openxmlformats.org/presentationml/2006/ole">
            <p:oleObj spid="_x0000_s1538052" name="Equation" r:id="rId5" imgW="1155700" imgH="355600" progId="Equation.3">
              <p:embed/>
            </p:oleObj>
          </a:graphicData>
        </a:graphic>
      </p:graphicFrame>
      <p:sp>
        <p:nvSpPr>
          <p:cNvPr id="10" name="Oval 9"/>
          <p:cNvSpPr/>
          <p:nvPr/>
        </p:nvSpPr>
        <p:spPr>
          <a:xfrm>
            <a:off x="4060395" y="3429000"/>
            <a:ext cx="380083" cy="354902"/>
          </a:xfrm>
          <a:prstGeom prst="ellipse">
            <a:avLst/>
          </a:prstGeom>
          <a:solidFill>
            <a:schemeClr val="accent1">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191917" y="5141912"/>
            <a:ext cx="380083" cy="484187"/>
          </a:xfrm>
          <a:prstGeom prst="ellipse">
            <a:avLst/>
          </a:prstGeom>
          <a:solidFill>
            <a:schemeClr val="accent1">
              <a:alpha val="1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Backward</a:t>
            </a:r>
            <a:endParaRPr lang="en-US" sz="4800" dirty="0"/>
          </a:p>
        </p:txBody>
      </p:sp>
      <p:sp>
        <p:nvSpPr>
          <p:cNvPr id="3" name="Content Placeholder 2"/>
          <p:cNvSpPr>
            <a:spLocks noGrp="1"/>
          </p:cNvSpPr>
          <p:nvPr>
            <p:ph idx="1"/>
          </p:nvPr>
        </p:nvSpPr>
        <p:spPr>
          <a:xfrm>
            <a:off x="778706" y="2011743"/>
            <a:ext cx="7704894" cy="4138045"/>
          </a:xfrm>
        </p:spPr>
        <p:txBody>
          <a:bodyPr>
            <a:normAutofit fontScale="77500" lnSpcReduction="20000"/>
          </a:bodyPr>
          <a:lstStyle/>
          <a:p>
            <a:r>
              <a:rPr lang="pt-BR" dirty="0" smtClean="0"/>
              <a:t>O algoritmo de Viterbi calcula o caminho mais provável por um modelo.</a:t>
            </a:r>
          </a:p>
          <a:p>
            <a:r>
              <a:rPr lang="pt-BR" dirty="0" smtClean="0"/>
              <a:t>Porém, este valor nem sempre é o mais adequado para responder a perguntas sobre  a sequência.</a:t>
            </a:r>
          </a:p>
          <a:p>
            <a:r>
              <a:rPr lang="pt-BR" dirty="0" smtClean="0"/>
              <a:t>Suponhamos, por exemplo, que um cidadão que </a:t>
            </a:r>
            <a:r>
              <a:rPr lang="pt-BR" dirty="0" err="1" smtClean="0"/>
              <a:t>frequentou</a:t>
            </a:r>
            <a:r>
              <a:rPr lang="pt-BR" dirty="0" smtClean="0"/>
              <a:t> o cassino desonesto resolve conseguir seus direitos na justiça e pedir de volta o dinheiro apostado.</a:t>
            </a:r>
          </a:p>
          <a:p>
            <a:r>
              <a:rPr lang="pt-BR" dirty="0" smtClean="0"/>
              <a:t>Os advogados do cassino argumentam que este não utilizava dados desonestos o tempo todo que que o dinheiro deve ser devolvido apenas se houver evidência de fraude nos momentos onde o cidadão fez suas apostas.</a:t>
            </a:r>
          </a:p>
          <a:p>
            <a:r>
              <a:rPr lang="pt-BR" dirty="0" smtClean="0"/>
              <a:t>O que gostaríamos então de saber é qual a probabilidade de, em um dado  símbolo </a:t>
            </a:r>
            <a:r>
              <a:rPr lang="pt-BR" i="1" dirty="0" smtClean="0"/>
              <a:t>x</a:t>
            </a:r>
            <a:r>
              <a:rPr lang="pt-BR" i="1" baseline="-25000" dirty="0" smtClean="0"/>
              <a:t>i</a:t>
            </a:r>
            <a:r>
              <a:rPr lang="pt-BR" i="1" dirty="0" smtClean="0"/>
              <a:t> </a:t>
            </a:r>
            <a:r>
              <a:rPr lang="pt-BR" dirty="0" smtClean="0"/>
              <a:t>em na sequência de sorteios </a:t>
            </a:r>
            <a:r>
              <a:rPr lang="pt-BR" i="1" dirty="0" smtClean="0"/>
              <a:t>x, </a:t>
            </a:r>
            <a:r>
              <a:rPr lang="pt-BR" dirty="0" smtClean="0"/>
              <a:t> estarmos no estado </a:t>
            </a:r>
            <a:r>
              <a:rPr lang="pt-BR" i="1" dirty="0" err="1" smtClean="0"/>
              <a:t>Loaded</a:t>
            </a:r>
            <a:r>
              <a:rPr lang="pt-BR" i="1" dirty="0" smtClean="0"/>
              <a:t>, </a:t>
            </a:r>
            <a:r>
              <a:rPr lang="pt-BR" dirty="0" smtClean="0"/>
              <a:t>ou seja</a:t>
            </a:r>
          </a:p>
          <a:p>
            <a:endParaRPr lang="pt-BR" dirty="0" smtClean="0"/>
          </a:p>
          <a:p>
            <a:r>
              <a:rPr lang="pt-BR" dirty="0" smtClean="0"/>
              <a:t>Assim, o que queremos é saber a probabilidade total de todos os caminhos que, no momento </a:t>
            </a:r>
            <a:r>
              <a:rPr lang="pt-BR" i="1" dirty="0" smtClean="0"/>
              <a:t>i</a:t>
            </a:r>
            <a:r>
              <a:rPr lang="pt-BR" dirty="0" smtClean="0"/>
              <a:t>, passam pelo estado </a:t>
            </a:r>
            <a:r>
              <a:rPr lang="pt-BR" i="1" dirty="0" err="1" smtClean="0"/>
              <a:t>Loaded</a:t>
            </a:r>
            <a:r>
              <a:rPr lang="pt-BR" i="1" dirty="0" smtClean="0"/>
              <a:t>.</a:t>
            </a:r>
            <a:endParaRPr lang="pt-BR" dirty="0" smtClean="0"/>
          </a:p>
          <a:p>
            <a:endParaRPr lang="pt-BR" dirty="0" smtClean="0"/>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208</a:t>
            </a:fld>
            <a:endParaRPr lang="en-US"/>
          </a:p>
        </p:txBody>
      </p:sp>
      <p:graphicFrame>
        <p:nvGraphicFramePr>
          <p:cNvPr id="1285129" name="Object 9"/>
          <p:cNvGraphicFramePr>
            <a:graphicFrameLocks noChangeAspect="1"/>
          </p:cNvGraphicFramePr>
          <p:nvPr/>
        </p:nvGraphicFramePr>
        <p:xfrm>
          <a:off x="3317753" y="5154509"/>
          <a:ext cx="1690687" cy="258762"/>
        </p:xfrm>
        <a:graphic>
          <a:graphicData uri="http://schemas.openxmlformats.org/presentationml/2006/ole">
            <p:oleObj spid="_x0000_s1287170" name="Equation" r:id="rId3" imgW="1168400" imgH="177800" progId="Equation.3">
              <p:embed/>
            </p:oleObj>
          </a:graphicData>
        </a:graphic>
      </p:graphicFrame>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Backward</a:t>
            </a:r>
            <a:endParaRPr lang="en-US" sz="4800" dirty="0"/>
          </a:p>
        </p:txBody>
      </p:sp>
      <p:sp>
        <p:nvSpPr>
          <p:cNvPr id="3" name="Content Placeholder 2"/>
          <p:cNvSpPr>
            <a:spLocks noGrp="1"/>
          </p:cNvSpPr>
          <p:nvPr>
            <p:ph idx="1"/>
          </p:nvPr>
        </p:nvSpPr>
        <p:spPr>
          <a:xfrm>
            <a:off x="778706" y="2011743"/>
            <a:ext cx="7704894" cy="4292333"/>
          </a:xfrm>
        </p:spPr>
        <p:txBody>
          <a:bodyPr>
            <a:normAutofit fontScale="85000" lnSpcReduction="20000"/>
          </a:bodyPr>
          <a:lstStyle/>
          <a:p>
            <a:r>
              <a:rPr lang="pt-BR" dirty="0" smtClean="0"/>
              <a:t>O algoritmo </a:t>
            </a:r>
            <a:r>
              <a:rPr lang="pt-BR" i="1" dirty="0" err="1" smtClean="0"/>
              <a:t>Forward</a:t>
            </a:r>
            <a:r>
              <a:rPr lang="pt-BR" i="1" dirty="0" smtClean="0"/>
              <a:t> </a:t>
            </a:r>
            <a:r>
              <a:rPr lang="pt-BR" dirty="0" smtClean="0"/>
              <a:t> nos dá o valor </a:t>
            </a:r>
            <a:r>
              <a:rPr lang="pt-BR" i="1" dirty="0" err="1" smtClean="0"/>
              <a:t>f</a:t>
            </a:r>
            <a:r>
              <a:rPr lang="pt-BR" i="1" baseline="-25000" dirty="0" err="1" smtClean="0"/>
              <a:t>loaded</a:t>
            </a:r>
            <a:r>
              <a:rPr lang="pt-BR" i="1" dirty="0" smtClean="0"/>
              <a:t>(i), </a:t>
            </a:r>
            <a:r>
              <a:rPr lang="pt-BR" dirty="0" smtClean="0"/>
              <a:t>que nos dá a soma das probabilidades de todos os caminhos que, no momento </a:t>
            </a:r>
            <a:r>
              <a:rPr lang="pt-BR" i="1" dirty="0" smtClean="0"/>
              <a:t>i,</a:t>
            </a:r>
            <a:r>
              <a:rPr lang="pt-BR" dirty="0" smtClean="0"/>
              <a:t> </a:t>
            </a:r>
            <a:r>
              <a:rPr lang="pt-BR" i="1" dirty="0" smtClean="0"/>
              <a:t>no</a:t>
            </a:r>
            <a:r>
              <a:rPr lang="pt-BR" dirty="0" smtClean="0"/>
              <a:t> momento </a:t>
            </a:r>
            <a:r>
              <a:rPr lang="pt-BR" i="1" dirty="0" smtClean="0"/>
              <a:t>i, </a:t>
            </a:r>
            <a:r>
              <a:rPr lang="pt-BR" dirty="0" smtClean="0"/>
              <a:t>terminam no estado </a:t>
            </a:r>
            <a:r>
              <a:rPr lang="pt-BR" i="1" dirty="0" err="1" smtClean="0"/>
              <a:t>Loaded</a:t>
            </a:r>
            <a:r>
              <a:rPr lang="pt-BR" dirty="0" smtClean="0"/>
              <a:t>. </a:t>
            </a:r>
            <a:endParaRPr lang="pt-BR" i="1" dirty="0" smtClean="0"/>
          </a:p>
          <a:p>
            <a:r>
              <a:rPr lang="pt-BR" dirty="0" smtClean="0"/>
              <a:t>Para calcularmos a soma das probabilidades de todos os caminhos que passam pelo estado </a:t>
            </a:r>
            <a:r>
              <a:rPr lang="pt-BR" i="1" dirty="0" err="1" smtClean="0"/>
              <a:t>Loaded</a:t>
            </a:r>
            <a:r>
              <a:rPr lang="pt-BR" dirty="0" smtClean="0"/>
              <a:t> no momento </a:t>
            </a:r>
            <a:r>
              <a:rPr lang="pt-BR" i="1" dirty="0" smtClean="0"/>
              <a:t>i, </a:t>
            </a:r>
            <a:r>
              <a:rPr lang="pt-BR" dirty="0" smtClean="0"/>
              <a:t>precisaríamos saber a soma das probabilidades de todos os caminhos que começam no estado </a:t>
            </a:r>
            <a:r>
              <a:rPr lang="pt-BR" i="1" dirty="0" err="1" smtClean="0"/>
              <a:t>Loaded</a:t>
            </a:r>
            <a:r>
              <a:rPr lang="pt-BR" dirty="0" smtClean="0"/>
              <a:t> no momento </a:t>
            </a:r>
            <a:r>
              <a:rPr lang="pt-BR" i="1" dirty="0" smtClean="0"/>
              <a:t>i, </a:t>
            </a:r>
            <a:r>
              <a:rPr lang="pt-BR" dirty="0" smtClean="0"/>
              <a:t>e percorrem o restante das sequências.</a:t>
            </a:r>
          </a:p>
          <a:p>
            <a:r>
              <a:rPr lang="pt-BR" dirty="0" smtClean="0"/>
              <a:t> Não é difícil ver que este é um problema semelhante ao calculado no algoritmo </a:t>
            </a:r>
            <a:r>
              <a:rPr lang="pt-BR" i="1" dirty="0" err="1" smtClean="0"/>
              <a:t>Forward</a:t>
            </a:r>
            <a:r>
              <a:rPr lang="pt-BR" i="1" dirty="0" smtClean="0"/>
              <a:t>. </a:t>
            </a:r>
          </a:p>
          <a:p>
            <a:r>
              <a:rPr lang="pt-BR" dirty="0" smtClean="0"/>
              <a:t>Na verdade podemos calcular este valor de “trás para frente”, em uma recursão muito semelhante à do algoritmo </a:t>
            </a:r>
            <a:r>
              <a:rPr lang="pt-BR" i="1" dirty="0" err="1" smtClean="0"/>
              <a:t>Forward</a:t>
            </a:r>
            <a:r>
              <a:rPr lang="pt-BR" dirty="0" smtClean="0"/>
              <a:t>, que chamaremos de algoritmo </a:t>
            </a:r>
            <a:r>
              <a:rPr lang="pt-BR" i="1" dirty="0" err="1" smtClean="0"/>
              <a:t>Backward</a:t>
            </a:r>
            <a:endParaRPr lang="pt-BR" i="1" dirty="0" smtClean="0"/>
          </a:p>
          <a:p>
            <a:endParaRPr lang="pt-BR" i="1" dirty="0" smtClean="0"/>
          </a:p>
          <a:p>
            <a:r>
              <a:rPr lang="pt-BR" i="1" dirty="0" smtClean="0"/>
              <a:t> </a:t>
            </a:r>
            <a:r>
              <a:rPr lang="pt-BR" dirty="0" smtClean="0"/>
              <a:t>Note que, agora, </a:t>
            </a:r>
          </a:p>
          <a:p>
            <a:endParaRPr lang="pt-BR" dirty="0" smtClean="0"/>
          </a:p>
          <a:p>
            <a:endParaRPr lang="pt-BR" dirty="0" smtClean="0"/>
          </a:p>
          <a:p>
            <a:pPr>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209</a:t>
            </a:fld>
            <a:endParaRPr lang="en-US"/>
          </a:p>
        </p:txBody>
      </p:sp>
      <p:graphicFrame>
        <p:nvGraphicFramePr>
          <p:cNvPr id="1540099" name="Object 3"/>
          <p:cNvGraphicFramePr>
            <a:graphicFrameLocks noChangeAspect="1"/>
          </p:cNvGraphicFramePr>
          <p:nvPr/>
        </p:nvGraphicFramePr>
        <p:xfrm>
          <a:off x="4060689" y="5265452"/>
          <a:ext cx="2417762" cy="484187"/>
        </p:xfrm>
        <a:graphic>
          <a:graphicData uri="http://schemas.openxmlformats.org/presentationml/2006/ole">
            <p:oleObj spid="_x0000_s1540099" name="Equation" r:id="rId3" imgW="1778000" imgH="355600" progId="Equation.3">
              <p:embed/>
            </p:oleObj>
          </a:graphicData>
        </a:graphic>
      </p:graphicFrame>
      <p:sp>
        <p:nvSpPr>
          <p:cNvPr id="9" name="Oval 8"/>
          <p:cNvSpPr/>
          <p:nvPr/>
        </p:nvSpPr>
        <p:spPr>
          <a:xfrm>
            <a:off x="4839101" y="5219097"/>
            <a:ext cx="678471" cy="484187"/>
          </a:xfrm>
          <a:prstGeom prst="ellipse">
            <a:avLst/>
          </a:prstGeom>
          <a:solidFill>
            <a:schemeClr val="accent1">
              <a:alpha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204417" y="5470462"/>
            <a:ext cx="264764" cy="138317"/>
          </a:xfrm>
          <a:prstGeom prst="ellipse">
            <a:avLst/>
          </a:prstGeom>
          <a:solidFill>
            <a:schemeClr val="accent1">
              <a:alpha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40100" name="Object 4"/>
          <p:cNvGraphicFramePr>
            <a:graphicFrameLocks noChangeAspect="1"/>
          </p:cNvGraphicFramePr>
          <p:nvPr/>
        </p:nvGraphicFramePr>
        <p:xfrm>
          <a:off x="1152486" y="5256181"/>
          <a:ext cx="2349500" cy="484187"/>
        </p:xfrm>
        <a:graphic>
          <a:graphicData uri="http://schemas.openxmlformats.org/presentationml/2006/ole">
            <p:oleObj spid="_x0000_s1540100" name="Equation" r:id="rId4" imgW="1727200" imgH="355600" progId="Equation.3">
              <p:embed/>
            </p:oleObj>
          </a:graphicData>
        </a:graphic>
      </p:graphicFrame>
      <p:graphicFrame>
        <p:nvGraphicFramePr>
          <p:cNvPr id="1540101" name="Object 5"/>
          <p:cNvGraphicFramePr>
            <a:graphicFrameLocks noChangeAspect="1"/>
          </p:cNvGraphicFramePr>
          <p:nvPr/>
        </p:nvGraphicFramePr>
        <p:xfrm>
          <a:off x="1570102" y="6149788"/>
          <a:ext cx="1570037" cy="484187"/>
        </p:xfrm>
        <a:graphic>
          <a:graphicData uri="http://schemas.openxmlformats.org/presentationml/2006/ole">
            <p:oleObj spid="_x0000_s1540101" name="Equation" r:id="rId5" imgW="1155700" imgH="355600" progId="Equation.3">
              <p:embed/>
            </p:oleObj>
          </a:graphicData>
        </a:graphic>
      </p:graphicFrame>
      <p:graphicFrame>
        <p:nvGraphicFramePr>
          <p:cNvPr id="1540102" name="Object 6"/>
          <p:cNvGraphicFramePr>
            <a:graphicFrameLocks noChangeAspect="1"/>
          </p:cNvGraphicFramePr>
          <p:nvPr/>
        </p:nvGraphicFramePr>
        <p:xfrm>
          <a:off x="4250833" y="6149975"/>
          <a:ext cx="1949450" cy="484188"/>
        </p:xfrm>
        <a:graphic>
          <a:graphicData uri="http://schemas.openxmlformats.org/presentationml/2006/ole">
            <p:oleObj spid="_x0000_s1540102" name="Equation" r:id="rId6" imgW="1435100" imgH="3556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990600" y="76200"/>
            <a:ext cx="81534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C O M P A R A T I V E    A N A L Y S I S</a:t>
            </a:r>
          </a:p>
        </p:txBody>
      </p:sp>
      <p:sp>
        <p:nvSpPr>
          <p:cNvPr id="8" name="Date Placeholder 2"/>
          <p:cNvSpPr>
            <a:spLocks noGrp="1"/>
          </p:cNvSpPr>
          <p:nvPr>
            <p:ph type="dt" sz="half" idx="10"/>
          </p:nvPr>
        </p:nvSpPr>
        <p:spPr/>
        <p:txBody>
          <a:bodyPr/>
          <a:lstStyle/>
          <a:p>
            <a:fld id="{269EA3E1-D4F1-9847-A63A-63F17489F13A}" type="datetime1">
              <a:rPr lang="en-US" smtClean="0"/>
              <a:pPr/>
              <a:t>5/23/14</a:t>
            </a:fld>
            <a:endParaRPr lang="pt-BR"/>
          </a:p>
        </p:txBody>
      </p:sp>
      <p:sp>
        <p:nvSpPr>
          <p:cNvPr id="24578" name="Text Box 2"/>
          <p:cNvSpPr txBox="1">
            <a:spLocks noChangeArrowheads="1"/>
          </p:cNvSpPr>
          <p:nvPr/>
        </p:nvSpPr>
        <p:spPr bwMode="auto">
          <a:xfrm>
            <a:off x="4495800" y="2362200"/>
            <a:ext cx="2667000" cy="581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000"/>
              </a:spcBef>
              <a:buClrTx/>
              <a:buFontTx/>
              <a:buNone/>
              <a:tabLst>
                <a:tab pos="723900" algn="l"/>
                <a:tab pos="1447800" algn="l"/>
                <a:tab pos="2171700" algn="l"/>
              </a:tabLst>
            </a:pPr>
            <a:r>
              <a:rPr lang="pt-BR" sz="3200" b="1">
                <a:solidFill>
                  <a:srgbClr val="000000"/>
                </a:solidFill>
                <a:latin typeface="Courier New" pitchFamily="-1" charset="0"/>
                <a:ea typeface="Arial Unicode MS" pitchFamily="-1" charset="0"/>
                <a:cs typeface="Arial Unicode MS" pitchFamily="-1" charset="0"/>
              </a:rPr>
              <a:t>GATTA</a:t>
            </a:r>
            <a:r>
              <a:rPr lang="pt-BR" sz="3200" b="1">
                <a:solidFill>
                  <a:srgbClr val="FF7C80"/>
                </a:solidFill>
                <a:latin typeface="Courier New" pitchFamily="-1" charset="0"/>
                <a:ea typeface="Arial Unicode MS" pitchFamily="-1" charset="0"/>
                <a:cs typeface="Arial Unicode MS" pitchFamily="-1" charset="0"/>
              </a:rPr>
              <a:t>TAC</a:t>
            </a:r>
            <a:r>
              <a:rPr lang="pt-BR" sz="3200" b="1">
                <a:solidFill>
                  <a:srgbClr val="000000"/>
                </a:solidFill>
                <a:latin typeface="Courier New" pitchFamily="-1" charset="0"/>
                <a:ea typeface="Arial Unicode MS" pitchFamily="-1" charset="0"/>
                <a:cs typeface="Arial Unicode MS" pitchFamily="-1" charset="0"/>
              </a:rPr>
              <a:t>CA</a:t>
            </a:r>
          </a:p>
        </p:txBody>
      </p:sp>
      <p:sp>
        <p:nvSpPr>
          <p:cNvPr id="24579" name="Text Box 3"/>
          <p:cNvSpPr txBox="1">
            <a:spLocks noChangeArrowheads="1"/>
          </p:cNvSpPr>
          <p:nvPr/>
        </p:nvSpPr>
        <p:spPr bwMode="auto">
          <a:xfrm>
            <a:off x="4495800" y="2819400"/>
            <a:ext cx="2971800" cy="581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000"/>
              </a:spcBef>
              <a:buClrTx/>
              <a:buFontTx/>
              <a:buNone/>
              <a:tabLst>
                <a:tab pos="723900" algn="l"/>
                <a:tab pos="1447800" algn="l"/>
                <a:tab pos="2171700" algn="l"/>
                <a:tab pos="2895600" algn="l"/>
              </a:tabLst>
            </a:pPr>
            <a:r>
              <a:rPr lang="pt-BR" sz="3200" b="1">
                <a:solidFill>
                  <a:srgbClr val="000000"/>
                </a:solidFill>
                <a:latin typeface="Courier New" pitchFamily="-1" charset="0"/>
                <a:ea typeface="Arial Unicode MS" pitchFamily="-1" charset="0"/>
                <a:cs typeface="Arial Unicode MS" pitchFamily="-1" charset="0"/>
              </a:rPr>
              <a:t>GATTA</a:t>
            </a:r>
            <a:r>
              <a:rPr lang="pt-BR" sz="3200" b="1">
                <a:solidFill>
                  <a:srgbClr val="FF7C80"/>
                </a:solidFill>
                <a:latin typeface="Courier New" pitchFamily="-1" charset="0"/>
                <a:ea typeface="Arial Unicode MS" pitchFamily="-1" charset="0"/>
                <a:cs typeface="Arial Unicode MS" pitchFamily="-1" charset="0"/>
              </a:rPr>
              <a:t>---</a:t>
            </a:r>
            <a:r>
              <a:rPr lang="pt-BR" sz="3200" b="1">
                <a:solidFill>
                  <a:srgbClr val="000000"/>
                </a:solidFill>
                <a:latin typeface="Courier New" pitchFamily="-1" charset="0"/>
                <a:ea typeface="Arial Unicode MS" pitchFamily="-1" charset="0"/>
                <a:cs typeface="Arial Unicode MS" pitchFamily="-1" charset="0"/>
              </a:rPr>
              <a:t>CA</a:t>
            </a:r>
          </a:p>
        </p:txBody>
      </p:sp>
      <p:sp>
        <p:nvSpPr>
          <p:cNvPr id="24580" name="Freeform 4"/>
          <p:cNvSpPr>
            <a:spLocks/>
          </p:cNvSpPr>
          <p:nvPr/>
        </p:nvSpPr>
        <p:spPr bwMode="auto">
          <a:xfrm>
            <a:off x="6172200" y="3581400"/>
            <a:ext cx="1588" cy="304800"/>
          </a:xfrm>
          <a:custGeom>
            <a:avLst/>
            <a:gdLst/>
            <a:ahLst/>
            <a:cxnLst>
              <a:cxn ang="0">
                <a:pos x="0" y="847"/>
              </a:cxn>
              <a:cxn ang="0">
                <a:pos x="0" y="0"/>
              </a:cxn>
            </a:cxnLst>
            <a:rect l="0" t="0" r="r" b="b"/>
            <a:pathLst>
              <a:path w="1" h="848">
                <a:moveTo>
                  <a:pt x="0" y="847"/>
                </a:moveTo>
                <a:lnTo>
                  <a:pt x="0" y="0"/>
                </a:lnTo>
              </a:path>
            </a:pathLst>
          </a:custGeom>
          <a:noFill/>
          <a:ln w="93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24581" name="Text Box 5"/>
          <p:cNvSpPr txBox="1">
            <a:spLocks noChangeArrowheads="1"/>
          </p:cNvSpPr>
          <p:nvPr/>
        </p:nvSpPr>
        <p:spPr bwMode="auto">
          <a:xfrm>
            <a:off x="152400" y="1509713"/>
            <a:ext cx="2514600" cy="1770062"/>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en-US" sz="2200">
                <a:solidFill>
                  <a:srgbClr val="A50021"/>
                </a:solidFill>
                <a:ea typeface="Arial Unicode MS" pitchFamily="-1" charset="0"/>
                <a:cs typeface="Arial Unicode MS" pitchFamily="-1" charset="0"/>
              </a:rPr>
              <a:t>Insertions and deletions (‘indels’) are represented by gaps in alignments</a:t>
            </a:r>
          </a:p>
        </p:txBody>
      </p:sp>
      <p:sp>
        <p:nvSpPr>
          <p:cNvPr id="24582" name="Text Box 6"/>
          <p:cNvSpPr txBox="1">
            <a:spLocks noChangeArrowheads="1"/>
          </p:cNvSpPr>
          <p:nvPr/>
        </p:nvSpPr>
        <p:spPr bwMode="auto">
          <a:xfrm>
            <a:off x="5105400" y="3962400"/>
            <a:ext cx="2209800" cy="428625"/>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375"/>
              </a:spcBef>
              <a:buClrTx/>
              <a:buFontTx/>
              <a:buNone/>
              <a:tabLst>
                <a:tab pos="723900" algn="l"/>
                <a:tab pos="1447800" algn="l"/>
                <a:tab pos="2171700" algn="l"/>
              </a:tabLst>
            </a:pPr>
            <a:r>
              <a:rPr lang="pt-BR" sz="2200">
                <a:solidFill>
                  <a:srgbClr val="FF7C80"/>
                </a:solidFill>
                <a:ea typeface="Arial Unicode MS" pitchFamily="-1" charset="0"/>
                <a:cs typeface="Arial Unicode MS" pitchFamily="-1" charset="0"/>
              </a:rPr>
              <a:t>gap of length 3</a:t>
            </a:r>
          </a:p>
        </p:txBody>
      </p:sp>
      <p:sp>
        <p:nvSpPr>
          <p:cNvPr id="9" name="Slide Number Placeholder 8"/>
          <p:cNvSpPr>
            <a:spLocks noGrp="1"/>
          </p:cNvSpPr>
          <p:nvPr>
            <p:ph type="sldNum" sz="quarter" idx="12"/>
          </p:nvPr>
        </p:nvSpPr>
        <p:spPr/>
        <p:txBody>
          <a:bodyPr/>
          <a:lstStyle/>
          <a:p>
            <a:fld id="{41014A3E-976F-064B-B8F4-90A68719CBED}" type="slidenum">
              <a:rPr lang="en-US" smtClean="0"/>
              <a:pPr/>
              <a:t>21</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24582"/>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additive="repl">
                                        <p:cTn id="9" dur="1" fill="hold">
                                          <p:stCondLst>
                                            <p:cond delay="0"/>
                                          </p:stCondLst>
                                        </p:cTn>
                                        <p:tgtEl>
                                          <p:spTgt spid="24580"/>
                                        </p:tgtEl>
                                        <p:attrNameLst>
                                          <p:attrName>style.visibility</p:attrName>
                                        </p:attrNameLst>
                                      </p:cBhvr>
                                      <p:to>
                                        <p:strVal val="visible"/>
                                      </p:to>
                                    </p:set>
                                    <p:animEffect transition="in" filter="wipe(down)">
                                      <p:cBhvr additive="repl">
                                        <p:cTn id="10"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Calculando</a:t>
            </a:r>
            <a:r>
              <a:rPr lang="en-US" sz="3200" dirty="0" smtClean="0"/>
              <a:t> a </a:t>
            </a:r>
            <a:r>
              <a:rPr lang="en-US" sz="3200" dirty="0" err="1" smtClean="0"/>
              <a:t>probabilidade</a:t>
            </a:r>
            <a:r>
              <a:rPr lang="en-US" sz="3200" dirty="0" smtClean="0"/>
              <a:t> de </a:t>
            </a:r>
            <a:r>
              <a:rPr lang="en-US" sz="3200" dirty="0" err="1" smtClean="0"/>
              <a:t>estarmos</a:t>
            </a:r>
            <a:r>
              <a:rPr lang="en-US" sz="3200" dirty="0" smtClean="0"/>
              <a:t> </a:t>
            </a:r>
            <a:r>
              <a:rPr lang="en-US" sz="3200" dirty="0" err="1" smtClean="0"/>
              <a:t>em</a:t>
            </a:r>
            <a:r>
              <a:rPr lang="en-US" sz="3200" dirty="0" smtClean="0"/>
              <a:t> um </a:t>
            </a:r>
            <a:r>
              <a:rPr lang="en-US" sz="3200" dirty="0" err="1" smtClean="0"/>
              <a:t>estado</a:t>
            </a:r>
            <a:r>
              <a:rPr lang="en-US" sz="3200" dirty="0" smtClean="0"/>
              <a:t> </a:t>
            </a:r>
            <a:r>
              <a:rPr lang="en-US" sz="3200" dirty="0" err="1" smtClean="0"/>
              <a:t>em</a:t>
            </a:r>
            <a:r>
              <a:rPr lang="en-US" sz="3200" dirty="0" smtClean="0"/>
              <a:t> </a:t>
            </a:r>
            <a:r>
              <a:rPr lang="en-US" sz="3200" dirty="0" err="1" smtClean="0"/>
              <a:t>algum</a:t>
            </a:r>
            <a:r>
              <a:rPr lang="en-US" sz="3200" dirty="0" smtClean="0"/>
              <a:t> </a:t>
            </a:r>
            <a:r>
              <a:rPr lang="en-US" sz="3200" dirty="0" err="1" smtClean="0"/>
              <a:t>ponto</a:t>
            </a:r>
            <a:r>
              <a:rPr lang="en-US" sz="3200" dirty="0" smtClean="0"/>
              <a:t> </a:t>
            </a:r>
            <a:r>
              <a:rPr lang="en-US" sz="3200" dirty="0" err="1" smtClean="0"/>
              <a:t>da</a:t>
            </a:r>
            <a:r>
              <a:rPr lang="en-US" sz="3200" dirty="0" smtClean="0"/>
              <a:t> </a:t>
            </a:r>
            <a:r>
              <a:rPr lang="en-US" sz="3200" dirty="0" err="1" smtClean="0"/>
              <a:t>sequênca</a:t>
            </a:r>
            <a:endParaRPr lang="en-US" sz="3200" dirty="0"/>
          </a:p>
        </p:txBody>
      </p:sp>
      <p:sp>
        <p:nvSpPr>
          <p:cNvPr id="3" name="Content Placeholder 2"/>
          <p:cNvSpPr>
            <a:spLocks noGrp="1"/>
          </p:cNvSpPr>
          <p:nvPr>
            <p:ph idx="1"/>
          </p:nvPr>
        </p:nvSpPr>
        <p:spPr>
          <a:xfrm>
            <a:off x="778706" y="2011743"/>
            <a:ext cx="7704894" cy="4292333"/>
          </a:xfrm>
        </p:spPr>
        <p:txBody>
          <a:bodyPr>
            <a:normAutofit fontScale="85000" lnSpcReduction="10000"/>
          </a:bodyPr>
          <a:lstStyle/>
          <a:p>
            <a:r>
              <a:rPr lang="pt-BR" dirty="0" smtClean="0"/>
              <a:t>Queremos saber qual o estado mais provável para uma observação x</a:t>
            </a:r>
            <a:r>
              <a:rPr lang="pt-BR" baseline="-25000" dirty="0" smtClean="0"/>
              <a:t>i</a:t>
            </a:r>
            <a:r>
              <a:rPr lang="pt-BR" dirty="0" smtClean="0"/>
              <a:t>, ou seja</a:t>
            </a:r>
          </a:p>
          <a:p>
            <a:r>
              <a:rPr lang="pt-BR" dirty="0" smtClean="0"/>
              <a:t>No nosso caso se a probabilidade da observação x</a:t>
            </a:r>
            <a:r>
              <a:rPr lang="pt-BR" baseline="-25000" dirty="0" smtClean="0"/>
              <a:t>i </a:t>
            </a:r>
            <a:r>
              <a:rPr lang="pt-BR" dirty="0" smtClean="0"/>
              <a:t>vir do estado </a:t>
            </a:r>
            <a:r>
              <a:rPr lang="pt-BR" i="1" dirty="0" err="1" smtClean="0"/>
              <a:t>Loaded</a:t>
            </a:r>
            <a:r>
              <a:rPr lang="pt-BR" i="1" dirty="0" smtClean="0"/>
              <a:t>, </a:t>
            </a:r>
            <a:r>
              <a:rPr lang="pt-BR" dirty="0" smtClean="0"/>
              <a:t>é maior do que vir do estado </a:t>
            </a:r>
            <a:r>
              <a:rPr lang="pt-BR" i="1" dirty="0" err="1" smtClean="0"/>
              <a:t>Fair</a:t>
            </a:r>
            <a:r>
              <a:rPr lang="pt-BR" i="1" dirty="0" smtClean="0"/>
              <a:t>, ou seja:</a:t>
            </a:r>
            <a:endParaRPr lang="pt-BR" dirty="0" smtClean="0"/>
          </a:p>
          <a:p>
            <a:endParaRPr lang="pt-BR" dirty="0" smtClean="0"/>
          </a:p>
          <a:p>
            <a:r>
              <a:rPr lang="pt-BR" dirty="0" smtClean="0"/>
              <a:t>Para o caso geral de um estado </a:t>
            </a:r>
            <a:r>
              <a:rPr lang="pt-BR" i="1" dirty="0" smtClean="0"/>
              <a:t>k, c</a:t>
            </a:r>
            <a:r>
              <a:rPr lang="pt-BR" dirty="0" smtClean="0"/>
              <a:t>hamamos a isso de </a:t>
            </a:r>
            <a:r>
              <a:rPr lang="pt-BR" i="1" dirty="0" smtClean="0"/>
              <a:t>probabilidade </a:t>
            </a:r>
            <a:r>
              <a:rPr lang="pt-BR" dirty="0" smtClean="0"/>
              <a:t>posterior de x</a:t>
            </a:r>
            <a:r>
              <a:rPr lang="pt-BR" sz="1895" i="1" baseline="-25000" dirty="0" smtClean="0"/>
              <a:t>i</a:t>
            </a:r>
            <a:r>
              <a:rPr lang="pt-BR" dirty="0" smtClean="0"/>
              <a:t> vir do estado k, quando conhecemos a sequência emitida</a:t>
            </a:r>
          </a:p>
          <a:p>
            <a:r>
              <a:rPr lang="pt-BR" dirty="0" smtClean="0"/>
              <a:t>Vamos ver como podemos calcular isso</a:t>
            </a:r>
          </a:p>
          <a:p>
            <a:endParaRPr lang="pt-BR" dirty="0" smtClean="0"/>
          </a:p>
          <a:p>
            <a:endParaRPr lang="pt-BR" dirty="0" smtClean="0"/>
          </a:p>
          <a:p>
            <a:pPr>
              <a:buNone/>
            </a:pPr>
            <a:r>
              <a:rPr lang="pt-BR" dirty="0" smtClean="0"/>
              <a:t> </a:t>
            </a:r>
          </a:p>
          <a:p>
            <a:pPr lvl="1"/>
            <a:endParaRPr lang="pt-BR" i="1" dirty="0" smtClean="0"/>
          </a:p>
          <a:p>
            <a:pPr>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210</a:t>
            </a:fld>
            <a:endParaRPr lang="en-US"/>
          </a:p>
        </p:txBody>
      </p:sp>
      <p:graphicFrame>
        <p:nvGraphicFramePr>
          <p:cNvPr id="1541129" name="Object 9"/>
          <p:cNvGraphicFramePr>
            <a:graphicFrameLocks noChangeAspect="1"/>
          </p:cNvGraphicFramePr>
          <p:nvPr/>
        </p:nvGraphicFramePr>
        <p:xfrm>
          <a:off x="1823745" y="3204690"/>
          <a:ext cx="3071813" cy="241300"/>
        </p:xfrm>
        <a:graphic>
          <a:graphicData uri="http://schemas.openxmlformats.org/presentationml/2006/ole">
            <p:oleObj spid="_x0000_s1541129" name="Equation" r:id="rId3" imgW="2260600" imgH="177800" progId="Equation.3">
              <p:embed/>
            </p:oleObj>
          </a:graphicData>
        </a:graphic>
      </p:graphicFrame>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Calculando</a:t>
            </a:r>
            <a:r>
              <a:rPr lang="en-US" sz="3200" dirty="0" smtClean="0"/>
              <a:t> a </a:t>
            </a:r>
            <a:r>
              <a:rPr lang="en-US" sz="3200" dirty="0" err="1" smtClean="0"/>
              <a:t>probabilidade</a:t>
            </a:r>
            <a:r>
              <a:rPr lang="en-US" sz="3200" dirty="0" smtClean="0"/>
              <a:t> de </a:t>
            </a:r>
            <a:r>
              <a:rPr lang="en-US" sz="3200" dirty="0" err="1" smtClean="0"/>
              <a:t>estarmos</a:t>
            </a:r>
            <a:r>
              <a:rPr lang="en-US" sz="3200" dirty="0" smtClean="0"/>
              <a:t> </a:t>
            </a:r>
            <a:r>
              <a:rPr lang="en-US" sz="3200" dirty="0" err="1" smtClean="0"/>
              <a:t>em</a:t>
            </a:r>
            <a:r>
              <a:rPr lang="en-US" sz="3200" dirty="0" smtClean="0"/>
              <a:t> um </a:t>
            </a:r>
            <a:r>
              <a:rPr lang="en-US" sz="3200" dirty="0" err="1" smtClean="0"/>
              <a:t>estado</a:t>
            </a:r>
            <a:r>
              <a:rPr lang="en-US" sz="3200" dirty="0" smtClean="0"/>
              <a:t> </a:t>
            </a:r>
            <a:r>
              <a:rPr lang="en-US" sz="3200" dirty="0" err="1" smtClean="0"/>
              <a:t>em</a:t>
            </a:r>
            <a:r>
              <a:rPr lang="en-US" sz="3200" dirty="0" smtClean="0"/>
              <a:t> </a:t>
            </a:r>
            <a:r>
              <a:rPr lang="en-US" sz="3200" dirty="0" err="1" smtClean="0"/>
              <a:t>algum</a:t>
            </a:r>
            <a:r>
              <a:rPr lang="en-US" sz="3200" dirty="0" smtClean="0"/>
              <a:t> </a:t>
            </a:r>
            <a:r>
              <a:rPr lang="en-US" sz="3200" dirty="0" err="1" smtClean="0"/>
              <a:t>ponto</a:t>
            </a:r>
            <a:r>
              <a:rPr lang="en-US" sz="3200" dirty="0" smtClean="0"/>
              <a:t> </a:t>
            </a:r>
            <a:r>
              <a:rPr lang="en-US" sz="3200" dirty="0" err="1" smtClean="0"/>
              <a:t>da</a:t>
            </a:r>
            <a:r>
              <a:rPr lang="en-US" sz="3200" dirty="0" smtClean="0"/>
              <a:t> </a:t>
            </a:r>
            <a:r>
              <a:rPr lang="en-US" sz="3200" dirty="0" err="1" smtClean="0"/>
              <a:t>sequênca</a:t>
            </a:r>
            <a:endParaRPr lang="en-US" sz="3200" dirty="0"/>
          </a:p>
        </p:txBody>
      </p:sp>
      <p:sp>
        <p:nvSpPr>
          <p:cNvPr id="3" name="Content Placeholder 2"/>
          <p:cNvSpPr>
            <a:spLocks noGrp="1"/>
          </p:cNvSpPr>
          <p:nvPr>
            <p:ph idx="1"/>
          </p:nvPr>
        </p:nvSpPr>
        <p:spPr>
          <a:xfrm>
            <a:off x="778706" y="2011743"/>
            <a:ext cx="7704894" cy="4292333"/>
          </a:xfrm>
        </p:spPr>
        <p:txBody>
          <a:bodyPr>
            <a:normAutofit fontScale="70000" lnSpcReduction="20000"/>
          </a:bodyPr>
          <a:lstStyle/>
          <a:p>
            <a:r>
              <a:rPr lang="pt-BR" dirty="0" smtClean="0"/>
              <a:t>Primeiro calculamos a probabilidade de produzir a sequência x inteira com o </a:t>
            </a:r>
            <a:r>
              <a:rPr lang="pt-BR" dirty="0" err="1" smtClean="0"/>
              <a:t>i-iésimo</a:t>
            </a:r>
            <a:r>
              <a:rPr lang="pt-BR" dirty="0" smtClean="0"/>
              <a:t> símbolo sendo emitido pelo estado k</a:t>
            </a:r>
          </a:p>
          <a:p>
            <a:endParaRPr lang="pt-BR" dirty="0" smtClean="0"/>
          </a:p>
          <a:p>
            <a:endParaRPr lang="pt-BR" dirty="0" smtClean="0"/>
          </a:p>
          <a:p>
            <a:r>
              <a:rPr lang="pt-BR" dirty="0" smtClean="0"/>
              <a:t>Ora, temos, para cada posição </a:t>
            </a:r>
            <a:r>
              <a:rPr lang="pt-BR" i="1" dirty="0" smtClean="0"/>
              <a:t>i</a:t>
            </a:r>
            <a:r>
              <a:rPr lang="pt-BR" dirty="0" smtClean="0"/>
              <a:t>, que :</a:t>
            </a:r>
          </a:p>
          <a:p>
            <a:pPr lvl="1"/>
            <a:r>
              <a:rPr lang="pt-BR" i="1" dirty="0" err="1" smtClean="0"/>
              <a:t>f</a:t>
            </a:r>
            <a:r>
              <a:rPr lang="pt-BR" i="1" baseline="-25000" dirty="0" err="1" smtClean="0"/>
              <a:t>k</a:t>
            </a:r>
            <a:r>
              <a:rPr lang="pt-BR" i="1" dirty="0" smtClean="0"/>
              <a:t>(i) </a:t>
            </a:r>
            <a:r>
              <a:rPr lang="pt-BR" dirty="0" smtClean="0"/>
              <a:t>nos dá a soma de todos os caminhos que terminam no estado </a:t>
            </a:r>
            <a:r>
              <a:rPr lang="pt-BR" i="1" dirty="0" smtClean="0"/>
              <a:t>k </a:t>
            </a:r>
            <a:r>
              <a:rPr lang="pt-BR" dirty="0" smtClean="0"/>
              <a:t>no </a:t>
            </a:r>
            <a:r>
              <a:rPr lang="pt-BR" dirty="0" err="1" smtClean="0"/>
              <a:t>i-ésimo</a:t>
            </a:r>
            <a:r>
              <a:rPr lang="pt-BR" dirty="0" smtClean="0"/>
              <a:t> símbolo</a:t>
            </a:r>
          </a:p>
          <a:p>
            <a:pPr lvl="1"/>
            <a:r>
              <a:rPr lang="pt-BR" i="1" dirty="0" err="1" smtClean="0"/>
              <a:t>b</a:t>
            </a:r>
            <a:r>
              <a:rPr lang="pt-BR" i="1" baseline="-25000" dirty="0" err="1" smtClean="0"/>
              <a:t>k</a:t>
            </a:r>
            <a:r>
              <a:rPr lang="pt-BR" i="1" dirty="0" smtClean="0"/>
              <a:t>(i)</a:t>
            </a:r>
            <a:r>
              <a:rPr lang="pt-BR" dirty="0" smtClean="0"/>
              <a:t> nos dá a soma de todos os caminhos que, a partir do estado </a:t>
            </a:r>
            <a:r>
              <a:rPr lang="pt-BR" i="1" dirty="0" smtClean="0"/>
              <a:t>k,, </a:t>
            </a:r>
            <a:r>
              <a:rPr lang="pt-BR" dirty="0" smtClean="0"/>
              <a:t>percorrem o restante da sequência</a:t>
            </a:r>
          </a:p>
          <a:p>
            <a:pPr>
              <a:buNone/>
            </a:pPr>
            <a:r>
              <a:rPr lang="pt-BR" dirty="0" smtClean="0"/>
              <a:t> </a:t>
            </a:r>
          </a:p>
          <a:p>
            <a:endParaRPr lang="pt-BR" dirty="0" smtClean="0"/>
          </a:p>
          <a:p>
            <a:pPr>
              <a:buNone/>
            </a:pPr>
            <a:r>
              <a:rPr lang="pt-BR" dirty="0" smtClean="0"/>
              <a:t> </a:t>
            </a:r>
          </a:p>
          <a:p>
            <a:endParaRPr lang="pt-BR" dirty="0" smtClean="0"/>
          </a:p>
          <a:p>
            <a:pPr>
              <a:buNone/>
            </a:pPr>
            <a:r>
              <a:rPr lang="pt-BR" dirty="0" smtClean="0"/>
              <a:t> </a:t>
            </a:r>
          </a:p>
          <a:p>
            <a:pPr lvl="1"/>
            <a:endParaRPr lang="pt-BR" i="1" dirty="0" smtClean="0"/>
          </a:p>
          <a:p>
            <a:pPr>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211</a:t>
            </a:fld>
            <a:endParaRPr lang="en-US"/>
          </a:p>
        </p:txBody>
      </p:sp>
      <p:graphicFrame>
        <p:nvGraphicFramePr>
          <p:cNvPr id="1541130" name="Object 10"/>
          <p:cNvGraphicFramePr>
            <a:graphicFrameLocks noChangeAspect="1"/>
          </p:cNvGraphicFramePr>
          <p:nvPr/>
        </p:nvGraphicFramePr>
        <p:xfrm>
          <a:off x="1573820" y="2682072"/>
          <a:ext cx="4589463" cy="568325"/>
        </p:xfrm>
        <a:graphic>
          <a:graphicData uri="http://schemas.openxmlformats.org/presentationml/2006/ole">
            <p:oleObj spid="_x0000_s1545218" name="Equation" r:id="rId3" imgW="3378200" imgH="419100" progId="Equation.3">
              <p:embed/>
            </p:oleObj>
          </a:graphicData>
        </a:graphic>
      </p:graphicFrame>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Calculando</a:t>
            </a:r>
            <a:r>
              <a:rPr lang="en-US" sz="3200" dirty="0" smtClean="0"/>
              <a:t> a </a:t>
            </a:r>
            <a:r>
              <a:rPr lang="en-US" sz="3200" dirty="0" err="1" smtClean="0"/>
              <a:t>probabilidade</a:t>
            </a:r>
            <a:r>
              <a:rPr lang="en-US" sz="3200" dirty="0" smtClean="0"/>
              <a:t> de </a:t>
            </a:r>
            <a:r>
              <a:rPr lang="en-US" sz="3200" dirty="0" err="1" smtClean="0"/>
              <a:t>estarmos</a:t>
            </a:r>
            <a:r>
              <a:rPr lang="en-US" sz="3200" dirty="0" smtClean="0"/>
              <a:t> </a:t>
            </a:r>
            <a:r>
              <a:rPr lang="en-US" sz="3200" dirty="0" err="1" smtClean="0"/>
              <a:t>em</a:t>
            </a:r>
            <a:r>
              <a:rPr lang="en-US" sz="3200" dirty="0" smtClean="0"/>
              <a:t> um </a:t>
            </a:r>
            <a:r>
              <a:rPr lang="en-US" sz="3200" dirty="0" err="1" smtClean="0"/>
              <a:t>estado</a:t>
            </a:r>
            <a:r>
              <a:rPr lang="en-US" sz="3200" dirty="0" smtClean="0"/>
              <a:t> </a:t>
            </a:r>
            <a:r>
              <a:rPr lang="en-US" sz="3200" dirty="0" err="1" smtClean="0"/>
              <a:t>em</a:t>
            </a:r>
            <a:r>
              <a:rPr lang="en-US" sz="3200" dirty="0" smtClean="0"/>
              <a:t> </a:t>
            </a:r>
            <a:r>
              <a:rPr lang="en-US" sz="3200" dirty="0" err="1" smtClean="0"/>
              <a:t>algum</a:t>
            </a:r>
            <a:r>
              <a:rPr lang="en-US" sz="3200" dirty="0" smtClean="0"/>
              <a:t> </a:t>
            </a:r>
            <a:r>
              <a:rPr lang="en-US" sz="3200" dirty="0" err="1" smtClean="0"/>
              <a:t>ponto</a:t>
            </a:r>
            <a:r>
              <a:rPr lang="en-US" sz="3200" dirty="0" smtClean="0"/>
              <a:t> </a:t>
            </a:r>
            <a:r>
              <a:rPr lang="en-US" sz="3200" dirty="0" err="1" smtClean="0"/>
              <a:t>da</a:t>
            </a:r>
            <a:r>
              <a:rPr lang="en-US" sz="3200" dirty="0" smtClean="0"/>
              <a:t> </a:t>
            </a:r>
            <a:r>
              <a:rPr lang="en-US" sz="3200" dirty="0" err="1" smtClean="0"/>
              <a:t>sequênca</a:t>
            </a:r>
            <a:endParaRPr lang="en-US" sz="3200" dirty="0"/>
          </a:p>
        </p:txBody>
      </p:sp>
      <p:sp>
        <p:nvSpPr>
          <p:cNvPr id="3" name="Content Placeholder 2"/>
          <p:cNvSpPr>
            <a:spLocks noGrp="1"/>
          </p:cNvSpPr>
          <p:nvPr>
            <p:ph idx="1"/>
          </p:nvPr>
        </p:nvSpPr>
        <p:spPr>
          <a:xfrm>
            <a:off x="778706" y="2011743"/>
            <a:ext cx="7704894" cy="4292333"/>
          </a:xfrm>
        </p:spPr>
        <p:txBody>
          <a:bodyPr>
            <a:normAutofit fontScale="70000" lnSpcReduction="20000"/>
          </a:bodyPr>
          <a:lstStyle/>
          <a:p>
            <a:r>
              <a:rPr lang="pt-BR" dirty="0" smtClean="0"/>
              <a:t>Primeiro calculamos a probabilidade de produzir a sequência x inteira com o </a:t>
            </a:r>
            <a:r>
              <a:rPr lang="pt-BR" dirty="0" err="1" smtClean="0"/>
              <a:t>i-iésimo</a:t>
            </a:r>
            <a:r>
              <a:rPr lang="pt-BR" dirty="0" smtClean="0"/>
              <a:t> símbolo sendo emitido pelo estado k</a:t>
            </a:r>
          </a:p>
          <a:p>
            <a:endParaRPr lang="pt-BR" dirty="0" smtClean="0"/>
          </a:p>
          <a:p>
            <a:endParaRPr lang="pt-BR" dirty="0" smtClean="0"/>
          </a:p>
          <a:p>
            <a:r>
              <a:rPr lang="pt-BR" dirty="0" smtClean="0"/>
              <a:t>Ora, temos, para cada posição </a:t>
            </a:r>
            <a:r>
              <a:rPr lang="pt-BR" i="1" dirty="0" smtClean="0"/>
              <a:t>i</a:t>
            </a:r>
            <a:r>
              <a:rPr lang="pt-BR" dirty="0" smtClean="0"/>
              <a:t>, que :</a:t>
            </a:r>
          </a:p>
          <a:p>
            <a:pPr lvl="1"/>
            <a:r>
              <a:rPr lang="pt-BR" i="1" dirty="0" err="1" smtClean="0"/>
              <a:t>f</a:t>
            </a:r>
            <a:r>
              <a:rPr lang="pt-BR" i="1" baseline="-25000" dirty="0" err="1" smtClean="0"/>
              <a:t>k</a:t>
            </a:r>
            <a:r>
              <a:rPr lang="pt-BR" i="1" dirty="0" smtClean="0"/>
              <a:t>(i) </a:t>
            </a:r>
            <a:r>
              <a:rPr lang="pt-BR" dirty="0" smtClean="0"/>
              <a:t>nos dá a soma de todos os caminhos que terminam no estado </a:t>
            </a:r>
            <a:r>
              <a:rPr lang="pt-BR" i="1" dirty="0" smtClean="0"/>
              <a:t>k </a:t>
            </a:r>
            <a:r>
              <a:rPr lang="pt-BR" dirty="0" smtClean="0"/>
              <a:t>no </a:t>
            </a:r>
            <a:r>
              <a:rPr lang="pt-BR" dirty="0" err="1" smtClean="0"/>
              <a:t>i-ésimo</a:t>
            </a:r>
            <a:r>
              <a:rPr lang="pt-BR" dirty="0" smtClean="0"/>
              <a:t> símbolo</a:t>
            </a:r>
          </a:p>
          <a:p>
            <a:pPr lvl="1"/>
            <a:r>
              <a:rPr lang="pt-BR" i="1" dirty="0" err="1" smtClean="0"/>
              <a:t>b</a:t>
            </a:r>
            <a:r>
              <a:rPr lang="pt-BR" i="1" baseline="-25000" dirty="0" err="1" smtClean="0"/>
              <a:t>k</a:t>
            </a:r>
            <a:r>
              <a:rPr lang="pt-BR" i="1" dirty="0" smtClean="0"/>
              <a:t>(i)</a:t>
            </a:r>
            <a:r>
              <a:rPr lang="pt-BR" dirty="0" smtClean="0"/>
              <a:t> nos dá a soma de todos os caminhos que, a partir do estado </a:t>
            </a:r>
            <a:r>
              <a:rPr lang="pt-BR" i="1" dirty="0" smtClean="0"/>
              <a:t>k,, </a:t>
            </a:r>
            <a:r>
              <a:rPr lang="pt-BR" dirty="0" smtClean="0"/>
              <a:t>percorrem o restante da sequência</a:t>
            </a:r>
          </a:p>
          <a:p>
            <a:pPr>
              <a:buNone/>
            </a:pPr>
            <a:r>
              <a:rPr lang="pt-BR" dirty="0" smtClean="0"/>
              <a:t> </a:t>
            </a:r>
          </a:p>
          <a:p>
            <a:endParaRPr lang="pt-BR" dirty="0" smtClean="0"/>
          </a:p>
          <a:p>
            <a:pPr>
              <a:buNone/>
            </a:pPr>
            <a:r>
              <a:rPr lang="pt-BR" dirty="0" smtClean="0"/>
              <a:t> </a:t>
            </a:r>
          </a:p>
          <a:p>
            <a:endParaRPr lang="pt-BR" dirty="0" smtClean="0"/>
          </a:p>
          <a:p>
            <a:pPr>
              <a:buNone/>
            </a:pPr>
            <a:r>
              <a:rPr lang="pt-BR" dirty="0" smtClean="0"/>
              <a:t> </a:t>
            </a:r>
          </a:p>
          <a:p>
            <a:pPr lvl="1"/>
            <a:endParaRPr lang="pt-BR" i="1" dirty="0" smtClean="0"/>
          </a:p>
          <a:p>
            <a:pPr>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212</a:t>
            </a:fld>
            <a:endParaRPr lang="en-US"/>
          </a:p>
        </p:txBody>
      </p:sp>
      <p:graphicFrame>
        <p:nvGraphicFramePr>
          <p:cNvPr id="1541130" name="Object 10"/>
          <p:cNvGraphicFramePr>
            <a:graphicFrameLocks noChangeAspect="1"/>
          </p:cNvGraphicFramePr>
          <p:nvPr/>
        </p:nvGraphicFramePr>
        <p:xfrm>
          <a:off x="1573820" y="2682072"/>
          <a:ext cx="4589463" cy="568325"/>
        </p:xfrm>
        <a:graphic>
          <a:graphicData uri="http://schemas.openxmlformats.org/presentationml/2006/ole">
            <p:oleObj spid="_x0000_s1547266" name="Equation" r:id="rId3" imgW="3378200" imgH="419100" progId="Equation.3">
              <p:embed/>
            </p:oleObj>
          </a:graphicData>
        </a:graphic>
      </p:graphicFrame>
      <p:sp>
        <p:nvSpPr>
          <p:cNvPr id="8" name="Oval 7"/>
          <p:cNvSpPr/>
          <p:nvPr/>
        </p:nvSpPr>
        <p:spPr>
          <a:xfrm>
            <a:off x="1399817" y="3661926"/>
            <a:ext cx="315191" cy="268850"/>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715008" y="2907378"/>
            <a:ext cx="1399815" cy="447453"/>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a:stCxn id="8" idx="0"/>
            <a:endCxn id="9" idx="4"/>
          </p:cNvCxnSpPr>
          <p:nvPr/>
        </p:nvCxnSpPr>
        <p:spPr>
          <a:xfrm rot="5400000" flipH="1" flipV="1">
            <a:off x="1832617" y="3079628"/>
            <a:ext cx="307095" cy="8575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Calculando</a:t>
            </a:r>
            <a:r>
              <a:rPr lang="en-US" sz="3200" dirty="0" smtClean="0"/>
              <a:t> a </a:t>
            </a:r>
            <a:r>
              <a:rPr lang="en-US" sz="3200" dirty="0" err="1" smtClean="0"/>
              <a:t>probabilidade</a:t>
            </a:r>
            <a:r>
              <a:rPr lang="en-US" sz="3200" dirty="0" smtClean="0"/>
              <a:t> de </a:t>
            </a:r>
            <a:r>
              <a:rPr lang="en-US" sz="3200" dirty="0" err="1" smtClean="0"/>
              <a:t>estarmos</a:t>
            </a:r>
            <a:r>
              <a:rPr lang="en-US" sz="3200" dirty="0" smtClean="0"/>
              <a:t> </a:t>
            </a:r>
            <a:r>
              <a:rPr lang="en-US" sz="3200" dirty="0" err="1" smtClean="0"/>
              <a:t>em</a:t>
            </a:r>
            <a:r>
              <a:rPr lang="en-US" sz="3200" dirty="0" smtClean="0"/>
              <a:t> um </a:t>
            </a:r>
            <a:r>
              <a:rPr lang="en-US" sz="3200" dirty="0" err="1" smtClean="0"/>
              <a:t>estado</a:t>
            </a:r>
            <a:r>
              <a:rPr lang="en-US" sz="3200" dirty="0" smtClean="0"/>
              <a:t> </a:t>
            </a:r>
            <a:r>
              <a:rPr lang="en-US" sz="3200" dirty="0" err="1" smtClean="0"/>
              <a:t>em</a:t>
            </a:r>
            <a:r>
              <a:rPr lang="en-US" sz="3200" dirty="0" smtClean="0"/>
              <a:t> </a:t>
            </a:r>
            <a:r>
              <a:rPr lang="en-US" sz="3200" dirty="0" err="1" smtClean="0"/>
              <a:t>algum</a:t>
            </a:r>
            <a:r>
              <a:rPr lang="en-US" sz="3200" dirty="0" smtClean="0"/>
              <a:t> </a:t>
            </a:r>
            <a:r>
              <a:rPr lang="en-US" sz="3200" dirty="0" err="1" smtClean="0"/>
              <a:t>ponto</a:t>
            </a:r>
            <a:r>
              <a:rPr lang="en-US" sz="3200" dirty="0" smtClean="0"/>
              <a:t> </a:t>
            </a:r>
            <a:r>
              <a:rPr lang="en-US" sz="3200" dirty="0" err="1" smtClean="0"/>
              <a:t>da</a:t>
            </a:r>
            <a:r>
              <a:rPr lang="en-US" sz="3200" dirty="0" smtClean="0"/>
              <a:t> </a:t>
            </a:r>
            <a:r>
              <a:rPr lang="en-US" sz="3200" dirty="0" err="1" smtClean="0"/>
              <a:t>sequênca</a:t>
            </a:r>
            <a:endParaRPr lang="en-US" sz="3200" dirty="0"/>
          </a:p>
        </p:txBody>
      </p:sp>
      <p:sp>
        <p:nvSpPr>
          <p:cNvPr id="3" name="Content Placeholder 2"/>
          <p:cNvSpPr>
            <a:spLocks noGrp="1"/>
          </p:cNvSpPr>
          <p:nvPr>
            <p:ph idx="1"/>
          </p:nvPr>
        </p:nvSpPr>
        <p:spPr>
          <a:xfrm>
            <a:off x="778706" y="2011743"/>
            <a:ext cx="7704894" cy="4292333"/>
          </a:xfrm>
        </p:spPr>
        <p:txBody>
          <a:bodyPr>
            <a:normAutofit fontScale="70000" lnSpcReduction="20000"/>
          </a:bodyPr>
          <a:lstStyle/>
          <a:p>
            <a:r>
              <a:rPr lang="pt-BR" dirty="0" smtClean="0"/>
              <a:t>Primeiro calculamos a probabilidade de produzir a sequência x inteira com o </a:t>
            </a:r>
            <a:r>
              <a:rPr lang="pt-BR" dirty="0" err="1" smtClean="0"/>
              <a:t>i-iésimo</a:t>
            </a:r>
            <a:r>
              <a:rPr lang="pt-BR" dirty="0" smtClean="0"/>
              <a:t> símbolo sendo emitido pelo estado k</a:t>
            </a:r>
          </a:p>
          <a:p>
            <a:endParaRPr lang="pt-BR" dirty="0" smtClean="0"/>
          </a:p>
          <a:p>
            <a:endParaRPr lang="pt-BR" dirty="0" smtClean="0"/>
          </a:p>
          <a:p>
            <a:r>
              <a:rPr lang="pt-BR" dirty="0" smtClean="0"/>
              <a:t>Ora, temos, para cada posição </a:t>
            </a:r>
            <a:r>
              <a:rPr lang="pt-BR" i="1" dirty="0" smtClean="0"/>
              <a:t>i</a:t>
            </a:r>
            <a:r>
              <a:rPr lang="pt-BR" dirty="0" smtClean="0"/>
              <a:t>, que :</a:t>
            </a:r>
          </a:p>
          <a:p>
            <a:pPr lvl="1"/>
            <a:r>
              <a:rPr lang="pt-BR" i="1" dirty="0" err="1" smtClean="0"/>
              <a:t>f</a:t>
            </a:r>
            <a:r>
              <a:rPr lang="pt-BR" i="1" baseline="-25000" dirty="0" err="1" smtClean="0"/>
              <a:t>k</a:t>
            </a:r>
            <a:r>
              <a:rPr lang="pt-BR" i="1" dirty="0" smtClean="0"/>
              <a:t>(i) </a:t>
            </a:r>
            <a:r>
              <a:rPr lang="pt-BR" dirty="0" smtClean="0"/>
              <a:t>nos dá a soma de todos os caminhos que terminam no estado </a:t>
            </a:r>
            <a:r>
              <a:rPr lang="pt-BR" i="1" dirty="0" smtClean="0"/>
              <a:t>k </a:t>
            </a:r>
            <a:r>
              <a:rPr lang="pt-BR" dirty="0" smtClean="0"/>
              <a:t>no </a:t>
            </a:r>
            <a:r>
              <a:rPr lang="pt-BR" dirty="0" err="1" smtClean="0"/>
              <a:t>i-ésimo</a:t>
            </a:r>
            <a:r>
              <a:rPr lang="pt-BR" dirty="0" smtClean="0"/>
              <a:t> símbolo</a:t>
            </a:r>
          </a:p>
          <a:p>
            <a:pPr lvl="1"/>
            <a:r>
              <a:rPr lang="pt-BR" i="1" dirty="0" err="1" smtClean="0"/>
              <a:t>b</a:t>
            </a:r>
            <a:r>
              <a:rPr lang="pt-BR" i="1" baseline="-25000" dirty="0" err="1" smtClean="0"/>
              <a:t>k</a:t>
            </a:r>
            <a:r>
              <a:rPr lang="pt-BR" i="1" dirty="0" smtClean="0"/>
              <a:t>(i)</a:t>
            </a:r>
            <a:r>
              <a:rPr lang="pt-BR" dirty="0" smtClean="0"/>
              <a:t> nos dá a soma de todos os caminhos que, a partir do estado </a:t>
            </a:r>
            <a:r>
              <a:rPr lang="pt-BR" i="1" dirty="0" smtClean="0"/>
              <a:t>k,, </a:t>
            </a:r>
            <a:r>
              <a:rPr lang="pt-BR" dirty="0" smtClean="0"/>
              <a:t>percorrem o restante da sequência</a:t>
            </a:r>
          </a:p>
          <a:p>
            <a:pPr>
              <a:buNone/>
            </a:pPr>
            <a:r>
              <a:rPr lang="pt-BR" dirty="0" smtClean="0"/>
              <a:t> </a:t>
            </a:r>
          </a:p>
          <a:p>
            <a:endParaRPr lang="pt-BR" dirty="0" smtClean="0"/>
          </a:p>
          <a:p>
            <a:pPr>
              <a:buNone/>
            </a:pPr>
            <a:r>
              <a:rPr lang="pt-BR" dirty="0" smtClean="0"/>
              <a:t> </a:t>
            </a:r>
          </a:p>
          <a:p>
            <a:endParaRPr lang="pt-BR" dirty="0" smtClean="0"/>
          </a:p>
          <a:p>
            <a:pPr>
              <a:buNone/>
            </a:pPr>
            <a:r>
              <a:rPr lang="pt-BR" dirty="0" smtClean="0"/>
              <a:t> </a:t>
            </a:r>
          </a:p>
          <a:p>
            <a:pPr lvl="1"/>
            <a:endParaRPr lang="pt-BR" i="1" dirty="0" smtClean="0"/>
          </a:p>
          <a:p>
            <a:pPr>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213</a:t>
            </a:fld>
            <a:endParaRPr lang="en-US"/>
          </a:p>
        </p:txBody>
      </p:sp>
      <p:graphicFrame>
        <p:nvGraphicFramePr>
          <p:cNvPr id="1541130" name="Object 10"/>
          <p:cNvGraphicFramePr>
            <a:graphicFrameLocks noChangeAspect="1"/>
          </p:cNvGraphicFramePr>
          <p:nvPr/>
        </p:nvGraphicFramePr>
        <p:xfrm>
          <a:off x="1573820" y="2682072"/>
          <a:ext cx="4589463" cy="568325"/>
        </p:xfrm>
        <a:graphic>
          <a:graphicData uri="http://schemas.openxmlformats.org/presentationml/2006/ole">
            <p:oleObj spid="_x0000_s1546242" name="Equation" r:id="rId3" imgW="3378200" imgH="419100" progId="Equation.3">
              <p:embed/>
            </p:oleObj>
          </a:graphicData>
        </a:graphic>
      </p:graphicFrame>
      <p:sp>
        <p:nvSpPr>
          <p:cNvPr id="8" name="Oval 7"/>
          <p:cNvSpPr/>
          <p:nvPr/>
        </p:nvSpPr>
        <p:spPr>
          <a:xfrm>
            <a:off x="1416224" y="3893692"/>
            <a:ext cx="315191" cy="268850"/>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031391" y="2907378"/>
            <a:ext cx="1540609" cy="447453"/>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a:stCxn id="8" idx="0"/>
            <a:endCxn id="9" idx="4"/>
          </p:cNvCxnSpPr>
          <p:nvPr/>
        </p:nvCxnSpPr>
        <p:spPr>
          <a:xfrm rot="5400000" flipH="1" flipV="1">
            <a:off x="2418328" y="2510324"/>
            <a:ext cx="538861" cy="22278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Calculando</a:t>
            </a:r>
            <a:r>
              <a:rPr lang="en-US" sz="3200" dirty="0" smtClean="0"/>
              <a:t> a </a:t>
            </a:r>
            <a:r>
              <a:rPr lang="en-US" sz="3200" dirty="0" err="1" smtClean="0"/>
              <a:t>probabilidade</a:t>
            </a:r>
            <a:r>
              <a:rPr lang="en-US" sz="3200" dirty="0" smtClean="0"/>
              <a:t> de </a:t>
            </a:r>
            <a:r>
              <a:rPr lang="en-US" sz="3200" dirty="0" err="1" smtClean="0"/>
              <a:t>estarmos</a:t>
            </a:r>
            <a:r>
              <a:rPr lang="en-US" sz="3200" dirty="0" smtClean="0"/>
              <a:t> </a:t>
            </a:r>
            <a:r>
              <a:rPr lang="en-US" sz="3200" dirty="0" err="1" smtClean="0"/>
              <a:t>em</a:t>
            </a:r>
            <a:r>
              <a:rPr lang="en-US" sz="3200" dirty="0" smtClean="0"/>
              <a:t> um </a:t>
            </a:r>
            <a:r>
              <a:rPr lang="en-US" sz="3200" dirty="0" err="1" smtClean="0"/>
              <a:t>estado</a:t>
            </a:r>
            <a:r>
              <a:rPr lang="en-US" sz="3200" dirty="0" smtClean="0"/>
              <a:t> </a:t>
            </a:r>
            <a:r>
              <a:rPr lang="en-US" sz="3200" dirty="0" err="1" smtClean="0"/>
              <a:t>em</a:t>
            </a:r>
            <a:r>
              <a:rPr lang="en-US" sz="3200" dirty="0" smtClean="0"/>
              <a:t> </a:t>
            </a:r>
            <a:r>
              <a:rPr lang="en-US" sz="3200" dirty="0" err="1" smtClean="0"/>
              <a:t>algum</a:t>
            </a:r>
            <a:r>
              <a:rPr lang="en-US" sz="3200" dirty="0" smtClean="0"/>
              <a:t> </a:t>
            </a:r>
            <a:r>
              <a:rPr lang="en-US" sz="3200" dirty="0" err="1" smtClean="0"/>
              <a:t>ponto</a:t>
            </a:r>
            <a:r>
              <a:rPr lang="en-US" sz="3200" dirty="0" smtClean="0"/>
              <a:t> </a:t>
            </a:r>
            <a:r>
              <a:rPr lang="en-US" sz="3200" dirty="0" err="1" smtClean="0"/>
              <a:t>da</a:t>
            </a:r>
            <a:r>
              <a:rPr lang="en-US" sz="3200" dirty="0" smtClean="0"/>
              <a:t> </a:t>
            </a:r>
            <a:r>
              <a:rPr lang="en-US" sz="3200" dirty="0" err="1" smtClean="0"/>
              <a:t>sequênca</a:t>
            </a:r>
            <a:endParaRPr lang="en-US" sz="3200" dirty="0"/>
          </a:p>
        </p:txBody>
      </p:sp>
      <p:sp>
        <p:nvSpPr>
          <p:cNvPr id="3" name="Content Placeholder 2"/>
          <p:cNvSpPr>
            <a:spLocks noGrp="1"/>
          </p:cNvSpPr>
          <p:nvPr>
            <p:ph idx="1"/>
          </p:nvPr>
        </p:nvSpPr>
        <p:spPr>
          <a:xfrm>
            <a:off x="778706" y="2011743"/>
            <a:ext cx="7704894" cy="4292333"/>
          </a:xfrm>
        </p:spPr>
        <p:txBody>
          <a:bodyPr>
            <a:normAutofit fontScale="70000" lnSpcReduction="20000"/>
          </a:bodyPr>
          <a:lstStyle/>
          <a:p>
            <a:r>
              <a:rPr lang="pt-BR" dirty="0" smtClean="0"/>
              <a:t>Primeiro calculamos a probabilidade de produzir a sequência x inteira com o </a:t>
            </a:r>
            <a:r>
              <a:rPr lang="pt-BR" dirty="0" err="1" smtClean="0"/>
              <a:t>i-iésimo</a:t>
            </a:r>
            <a:r>
              <a:rPr lang="pt-BR" dirty="0" smtClean="0"/>
              <a:t> símbolo sendo emitido pelo estado k</a:t>
            </a:r>
          </a:p>
          <a:p>
            <a:endParaRPr lang="pt-BR" dirty="0" smtClean="0"/>
          </a:p>
          <a:p>
            <a:endParaRPr lang="pt-BR" dirty="0" smtClean="0"/>
          </a:p>
          <a:p>
            <a:r>
              <a:rPr lang="pt-BR" dirty="0" smtClean="0"/>
              <a:t>Ora, temos, para cada posição </a:t>
            </a:r>
            <a:r>
              <a:rPr lang="pt-BR" i="1" dirty="0" smtClean="0"/>
              <a:t>i</a:t>
            </a:r>
            <a:r>
              <a:rPr lang="pt-BR" dirty="0" smtClean="0"/>
              <a:t>, que :</a:t>
            </a:r>
          </a:p>
          <a:p>
            <a:pPr lvl="1"/>
            <a:r>
              <a:rPr lang="pt-BR" i="1" dirty="0" err="1" smtClean="0"/>
              <a:t>f</a:t>
            </a:r>
            <a:r>
              <a:rPr lang="pt-BR" i="1" baseline="-25000" dirty="0" err="1" smtClean="0"/>
              <a:t>k</a:t>
            </a:r>
            <a:r>
              <a:rPr lang="pt-BR" i="1" dirty="0" smtClean="0"/>
              <a:t>(i) </a:t>
            </a:r>
            <a:r>
              <a:rPr lang="pt-BR" dirty="0" smtClean="0"/>
              <a:t>nos dá a soma de todos os caminhos que terminam no estado </a:t>
            </a:r>
            <a:r>
              <a:rPr lang="pt-BR" i="1" dirty="0" smtClean="0"/>
              <a:t>k </a:t>
            </a:r>
            <a:r>
              <a:rPr lang="pt-BR" dirty="0" smtClean="0"/>
              <a:t>no </a:t>
            </a:r>
            <a:r>
              <a:rPr lang="pt-BR" dirty="0" err="1" smtClean="0"/>
              <a:t>i-ésimo</a:t>
            </a:r>
            <a:r>
              <a:rPr lang="pt-BR" dirty="0" smtClean="0"/>
              <a:t> símbolo</a:t>
            </a:r>
          </a:p>
          <a:p>
            <a:pPr lvl="1"/>
            <a:r>
              <a:rPr lang="pt-BR" i="1" dirty="0" err="1" smtClean="0"/>
              <a:t>b</a:t>
            </a:r>
            <a:r>
              <a:rPr lang="pt-BR" i="1" baseline="-25000" dirty="0" err="1" smtClean="0"/>
              <a:t>k</a:t>
            </a:r>
            <a:r>
              <a:rPr lang="pt-BR" i="1" dirty="0" smtClean="0"/>
              <a:t>(i)</a:t>
            </a:r>
            <a:r>
              <a:rPr lang="pt-BR" dirty="0" smtClean="0"/>
              <a:t> nos dá a soma de todos os caminhos que, a partir do estado </a:t>
            </a:r>
            <a:r>
              <a:rPr lang="pt-BR" i="1" dirty="0" smtClean="0"/>
              <a:t>k, </a:t>
            </a:r>
            <a:r>
              <a:rPr lang="pt-BR" dirty="0" smtClean="0"/>
              <a:t>percorrem o restante da sequência</a:t>
            </a:r>
          </a:p>
          <a:p>
            <a:r>
              <a:rPr lang="pt-BR" dirty="0" smtClean="0"/>
              <a:t>Com isso temos que:</a:t>
            </a:r>
          </a:p>
          <a:p>
            <a:endParaRPr lang="pt-BR" dirty="0" smtClean="0"/>
          </a:p>
          <a:p>
            <a:r>
              <a:rPr lang="pt-BR" dirty="0" smtClean="0"/>
              <a:t>Para terminarmos, basta fazer (lembremos da regra de </a:t>
            </a:r>
            <a:r>
              <a:rPr lang="pt-BR" dirty="0" err="1" smtClean="0"/>
              <a:t>Bayes</a:t>
            </a:r>
            <a:r>
              <a:rPr lang="pt-BR" dirty="0" smtClean="0"/>
              <a:t>):</a:t>
            </a:r>
          </a:p>
          <a:p>
            <a:endParaRPr lang="pt-BR" dirty="0" smtClean="0"/>
          </a:p>
          <a:p>
            <a:pPr>
              <a:buNone/>
            </a:pPr>
            <a:r>
              <a:rPr lang="pt-BR" dirty="0" smtClean="0"/>
              <a:t> </a:t>
            </a:r>
          </a:p>
          <a:p>
            <a:pPr lvl="1"/>
            <a:endParaRPr lang="pt-BR" i="1" dirty="0" smtClean="0"/>
          </a:p>
          <a:p>
            <a:pPr>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214</a:t>
            </a:fld>
            <a:endParaRPr lang="en-US"/>
          </a:p>
        </p:txBody>
      </p:sp>
      <p:graphicFrame>
        <p:nvGraphicFramePr>
          <p:cNvPr id="1541126" name="Object 6"/>
          <p:cNvGraphicFramePr>
            <a:graphicFrameLocks noChangeAspect="1"/>
          </p:cNvGraphicFramePr>
          <p:nvPr/>
        </p:nvGraphicFramePr>
        <p:xfrm>
          <a:off x="1914525" y="5630863"/>
          <a:ext cx="2054225" cy="519112"/>
        </p:xfrm>
        <a:graphic>
          <a:graphicData uri="http://schemas.openxmlformats.org/presentationml/2006/ole">
            <p:oleObj spid="_x0000_s1542147" name="Equation" r:id="rId3" imgW="1511300" imgH="381000" progId="Equation.3">
              <p:embed/>
            </p:oleObj>
          </a:graphicData>
        </a:graphic>
      </p:graphicFrame>
      <p:graphicFrame>
        <p:nvGraphicFramePr>
          <p:cNvPr id="1541128" name="Object 8"/>
          <p:cNvGraphicFramePr>
            <a:graphicFrameLocks noChangeAspect="1"/>
          </p:cNvGraphicFramePr>
          <p:nvPr/>
        </p:nvGraphicFramePr>
        <p:xfrm>
          <a:off x="1783584" y="4815626"/>
          <a:ext cx="1966912" cy="241300"/>
        </p:xfrm>
        <a:graphic>
          <a:graphicData uri="http://schemas.openxmlformats.org/presentationml/2006/ole">
            <p:oleObj spid="_x0000_s1542148" name="Equation" r:id="rId4" imgW="1447800" imgH="177800" progId="Equation.3">
              <p:embed/>
            </p:oleObj>
          </a:graphicData>
        </a:graphic>
      </p:graphicFrame>
      <p:graphicFrame>
        <p:nvGraphicFramePr>
          <p:cNvPr id="1541130" name="Object 10"/>
          <p:cNvGraphicFramePr>
            <a:graphicFrameLocks noChangeAspect="1"/>
          </p:cNvGraphicFramePr>
          <p:nvPr/>
        </p:nvGraphicFramePr>
        <p:xfrm>
          <a:off x="1573820" y="2682072"/>
          <a:ext cx="4589463" cy="568325"/>
        </p:xfrm>
        <a:graphic>
          <a:graphicData uri="http://schemas.openxmlformats.org/presentationml/2006/ole">
            <p:oleObj spid="_x0000_s1542150" name="Equation" r:id="rId5" imgW="3378200" imgH="419100" progId="Equation.3">
              <p:embed/>
            </p:oleObj>
          </a:graphicData>
        </a:graphic>
      </p:graphicFrame>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Calculando</a:t>
            </a:r>
            <a:r>
              <a:rPr lang="en-US" sz="4800" dirty="0" smtClean="0"/>
              <a:t> a </a:t>
            </a:r>
            <a:r>
              <a:rPr lang="en-US" sz="4800" dirty="0" err="1" smtClean="0"/>
              <a:t>probabilidade</a:t>
            </a:r>
            <a:r>
              <a:rPr lang="en-US" sz="4800" dirty="0" smtClean="0"/>
              <a:t> total: </a:t>
            </a:r>
            <a:r>
              <a:rPr lang="en-US" sz="4800" dirty="0" err="1" smtClean="0"/>
              <a:t>algoritmo</a:t>
            </a:r>
            <a:r>
              <a:rPr lang="en-US" sz="4800" dirty="0" smtClean="0"/>
              <a:t> </a:t>
            </a:r>
            <a:r>
              <a:rPr lang="en-US" sz="4800" i="1" dirty="0" smtClean="0"/>
              <a:t>Backward</a:t>
            </a:r>
            <a:endParaRPr lang="en-US" sz="4800" dirty="0"/>
          </a:p>
        </p:txBody>
      </p:sp>
      <p:sp>
        <p:nvSpPr>
          <p:cNvPr id="3" name="Content Placeholder 2"/>
          <p:cNvSpPr>
            <a:spLocks noGrp="1"/>
          </p:cNvSpPr>
          <p:nvPr>
            <p:ph idx="1"/>
          </p:nvPr>
        </p:nvSpPr>
        <p:spPr>
          <a:xfrm>
            <a:off x="1807710" y="2011743"/>
            <a:ext cx="6675890" cy="4138045"/>
          </a:xfrm>
        </p:spPr>
        <p:txBody>
          <a:bodyPr>
            <a:normAutofit/>
          </a:bodyPr>
          <a:lstStyle/>
          <a:p>
            <a:r>
              <a:rPr lang="pt-BR" dirty="0" smtClean="0"/>
              <a:t> Podemos agora analisar os dados de nosso cassino e verificarmos a probabilidade posterior de cada resultado ter sido com um dado honesto. Veja o gráfico do livro</a:t>
            </a:r>
          </a:p>
          <a:p>
            <a:endParaRPr lang="pt-BR" dirty="0" smtClean="0"/>
          </a:p>
          <a:p>
            <a:endParaRPr lang="pt-BR" dirty="0" smtClean="0"/>
          </a:p>
          <a:p>
            <a:endParaRPr lang="pt-BR" dirty="0" smtClean="0"/>
          </a:p>
          <a:p>
            <a:pPr>
              <a:buNone/>
            </a:pPr>
            <a:endParaRPr lang="pt-BR" dirty="0" smtClean="0"/>
          </a:p>
          <a:p>
            <a:r>
              <a:rPr lang="pt-BR" dirty="0" smtClean="0"/>
              <a:t>As áreas cinzas indicam quando o dado usado foi o viciado.</a:t>
            </a:r>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215</a:t>
            </a:fld>
            <a:endParaRPr lang="en-US"/>
          </a:p>
        </p:txBody>
      </p:sp>
      <p:pic>
        <p:nvPicPr>
          <p:cNvPr id="8" name="Picture 7" descr="dadoPosterior.tiff"/>
          <p:cNvPicPr>
            <a:picLocks noChangeAspect="1"/>
          </p:cNvPicPr>
          <p:nvPr/>
        </p:nvPicPr>
        <p:blipFill>
          <a:blip r:embed="rId2"/>
          <a:stretch>
            <a:fillRect/>
          </a:stretch>
        </p:blipFill>
        <p:spPr>
          <a:xfrm>
            <a:off x="1612900" y="3053056"/>
            <a:ext cx="5918200" cy="2235200"/>
          </a:xfrm>
          <a:prstGeom prst="rect">
            <a:avLst/>
          </a:prstGeom>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smtClean="0"/>
              <a:t>Posterior decoding</a:t>
            </a:r>
            <a:r>
              <a:rPr lang="en-US" sz="4800" dirty="0" smtClean="0"/>
              <a:t> </a:t>
            </a:r>
            <a:endParaRPr lang="en-US" sz="4800" i="1" dirty="0"/>
          </a:p>
        </p:txBody>
      </p:sp>
      <p:sp>
        <p:nvSpPr>
          <p:cNvPr id="3" name="Content Placeholder 2"/>
          <p:cNvSpPr>
            <a:spLocks noGrp="1"/>
          </p:cNvSpPr>
          <p:nvPr>
            <p:ph idx="1"/>
          </p:nvPr>
        </p:nvSpPr>
        <p:spPr>
          <a:xfrm>
            <a:off x="1807710" y="2011743"/>
            <a:ext cx="6675890" cy="4138045"/>
          </a:xfrm>
        </p:spPr>
        <p:txBody>
          <a:bodyPr>
            <a:normAutofit fontScale="85000" lnSpcReduction="10000"/>
          </a:bodyPr>
          <a:lstStyle/>
          <a:p>
            <a:r>
              <a:rPr lang="pt-BR" dirty="0" smtClean="0"/>
              <a:t>Um dos usos principais do valor                    é possibilitar duas formas adicionais de decodificação além do algoritmo de Viterbi</a:t>
            </a:r>
          </a:p>
          <a:p>
            <a:r>
              <a:rPr lang="pt-BR" dirty="0" smtClean="0"/>
              <a:t>Estas variações são úteis em particular quando existem vários caminhos com probabilidade semelhante ao caminho mais provável</a:t>
            </a:r>
          </a:p>
          <a:p>
            <a:r>
              <a:rPr lang="pt-BR" dirty="0" smtClean="0"/>
              <a:t>A primeira maneira é definir uma sequência de estados alternativa:</a:t>
            </a:r>
          </a:p>
          <a:p>
            <a:endParaRPr lang="pt-BR" dirty="0" smtClean="0"/>
          </a:p>
          <a:p>
            <a:r>
              <a:rPr lang="pt-BR" dirty="0" smtClean="0"/>
              <a:t> Esta sequência é mais apropriada quando estamos interessados em descobrir o estado mais provável a cada ponto</a:t>
            </a:r>
          </a:p>
          <a:p>
            <a:r>
              <a:rPr lang="pt-BR" dirty="0" smtClean="0"/>
              <a:t>Porém ela </a:t>
            </a:r>
            <a:r>
              <a:rPr lang="pt-BR" dirty="0" err="1" smtClean="0"/>
              <a:t>podeão</a:t>
            </a:r>
            <a:r>
              <a:rPr lang="pt-BR" dirty="0" smtClean="0"/>
              <a:t> ser adequado a uma rotulação completa pois o caminho  pode não ser muito provável ou pode ser mesmo inválido, dependendo da arquitetura de minha HMM</a:t>
            </a:r>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216</a:t>
            </a:fld>
            <a:endParaRPr lang="en-US"/>
          </a:p>
        </p:txBody>
      </p:sp>
      <p:graphicFrame>
        <p:nvGraphicFramePr>
          <p:cNvPr id="1548290" name="Object 2"/>
          <p:cNvGraphicFramePr>
            <a:graphicFrameLocks noChangeAspect="1"/>
          </p:cNvGraphicFramePr>
          <p:nvPr/>
        </p:nvGraphicFramePr>
        <p:xfrm>
          <a:off x="5127750" y="2076640"/>
          <a:ext cx="1054100" cy="242888"/>
        </p:xfrm>
        <a:graphic>
          <a:graphicData uri="http://schemas.openxmlformats.org/presentationml/2006/ole">
            <p:oleObj spid="_x0000_s1548290" name="Equation" r:id="rId3" imgW="774700" imgH="177800" progId="Equation.3">
              <p:embed/>
            </p:oleObj>
          </a:graphicData>
        </a:graphic>
      </p:graphicFrame>
      <p:graphicFrame>
        <p:nvGraphicFramePr>
          <p:cNvPr id="10" name="Object 9"/>
          <p:cNvGraphicFramePr>
            <a:graphicFrameLocks noChangeAspect="1"/>
          </p:cNvGraphicFramePr>
          <p:nvPr/>
        </p:nvGraphicFramePr>
        <p:xfrm>
          <a:off x="3457575" y="3790950"/>
          <a:ext cx="2230438" cy="417513"/>
        </p:xfrm>
        <a:graphic>
          <a:graphicData uri="http://schemas.openxmlformats.org/presentationml/2006/ole">
            <p:oleObj spid="_x0000_s1548291" name="Equation" r:id="rId4" imgW="1562100" imgH="292100" progId="Equation.3">
              <p:embed/>
            </p:oleObj>
          </a:graphicData>
        </a:graphic>
      </p:graphicFrame>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smtClean="0"/>
              <a:t>Posterior decoding</a:t>
            </a:r>
            <a:r>
              <a:rPr lang="en-US" sz="4800" dirty="0" smtClean="0"/>
              <a:t> </a:t>
            </a:r>
            <a:endParaRPr lang="en-US" sz="4800" i="1" dirty="0"/>
          </a:p>
        </p:txBody>
      </p:sp>
      <p:sp>
        <p:nvSpPr>
          <p:cNvPr id="3" name="Content Placeholder 2"/>
          <p:cNvSpPr>
            <a:spLocks noGrp="1"/>
          </p:cNvSpPr>
          <p:nvPr>
            <p:ph idx="1"/>
          </p:nvPr>
        </p:nvSpPr>
        <p:spPr>
          <a:xfrm>
            <a:off x="1807710" y="2011743"/>
            <a:ext cx="6675890" cy="4138045"/>
          </a:xfrm>
        </p:spPr>
        <p:txBody>
          <a:bodyPr>
            <a:normAutofit fontScale="92500"/>
          </a:bodyPr>
          <a:lstStyle/>
          <a:p>
            <a:r>
              <a:rPr lang="pt-BR" dirty="0" smtClean="0"/>
              <a:t>Uma segunda possibilidade é quando estamos interessados em uma decodificação baseada não necessariamente do estado em si, mas de uma propriedade derivada dele. </a:t>
            </a:r>
          </a:p>
          <a:p>
            <a:r>
              <a:rPr lang="pt-BR" dirty="0" smtClean="0"/>
              <a:t>Suponha uma função </a:t>
            </a:r>
            <a:r>
              <a:rPr lang="pt-BR" i="1" dirty="0" smtClean="0"/>
              <a:t>g(k), </a:t>
            </a:r>
            <a:r>
              <a:rPr lang="pt-BR" dirty="0" smtClean="0"/>
              <a:t>definida nos estados </a:t>
            </a:r>
            <a:r>
              <a:rPr lang="pt-BR" i="1" dirty="0" smtClean="0"/>
              <a:t>k</a:t>
            </a:r>
          </a:p>
          <a:p>
            <a:r>
              <a:rPr lang="pt-BR" dirty="0" smtClean="0"/>
              <a:t>Queremos então calcular o valor</a:t>
            </a:r>
          </a:p>
          <a:p>
            <a:endParaRPr lang="pt-BR" dirty="0" smtClean="0"/>
          </a:p>
          <a:p>
            <a:r>
              <a:rPr lang="pt-BR" dirty="0" smtClean="0"/>
              <a:t>Um caso particular importante é quando </a:t>
            </a:r>
            <a:r>
              <a:rPr lang="pt-BR" i="1" dirty="0" smtClean="0"/>
              <a:t>g(k)</a:t>
            </a:r>
            <a:r>
              <a:rPr lang="pt-BR" dirty="0" smtClean="0"/>
              <a:t> tem o valor 1 para um subconjunto dos estados e 0 para o restante</a:t>
            </a:r>
          </a:p>
          <a:p>
            <a:r>
              <a:rPr lang="pt-BR" dirty="0" smtClean="0"/>
              <a:t>Neste caso </a:t>
            </a:r>
            <a:r>
              <a:rPr lang="pt-BR" i="1" dirty="0" smtClean="0"/>
              <a:t>G(</a:t>
            </a:r>
            <a:r>
              <a:rPr lang="pt-BR" i="1" dirty="0" err="1" smtClean="0"/>
              <a:t>i|x</a:t>
            </a:r>
            <a:r>
              <a:rPr lang="pt-BR" i="1" dirty="0" smtClean="0"/>
              <a:t>) </a:t>
            </a:r>
            <a:r>
              <a:rPr lang="pt-BR" dirty="0" smtClean="0"/>
              <a:t>é a probabilidade </a:t>
            </a:r>
            <a:r>
              <a:rPr lang="pt-BR" i="1" dirty="0" smtClean="0"/>
              <a:t>a </a:t>
            </a:r>
            <a:r>
              <a:rPr lang="pt-BR" i="1" dirty="0" err="1" smtClean="0"/>
              <a:t>posteriori</a:t>
            </a:r>
            <a:r>
              <a:rPr lang="pt-BR" dirty="0" smtClean="0"/>
              <a:t> do símbolo </a:t>
            </a:r>
            <a:r>
              <a:rPr lang="pt-BR" i="1" dirty="0" smtClean="0"/>
              <a:t>i </a:t>
            </a:r>
            <a:r>
              <a:rPr lang="pt-BR" dirty="0" smtClean="0"/>
              <a:t>vir de um subconjunto de estados</a:t>
            </a:r>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217</a:t>
            </a:fld>
            <a:endParaRPr lang="en-US"/>
          </a:p>
        </p:txBody>
      </p:sp>
      <p:graphicFrame>
        <p:nvGraphicFramePr>
          <p:cNvPr id="10" name="Object 9"/>
          <p:cNvGraphicFramePr>
            <a:graphicFrameLocks noChangeAspect="1"/>
          </p:cNvGraphicFramePr>
          <p:nvPr/>
        </p:nvGraphicFramePr>
        <p:xfrm>
          <a:off x="2774518" y="4061311"/>
          <a:ext cx="2557462" cy="508000"/>
        </p:xfrm>
        <a:graphic>
          <a:graphicData uri="http://schemas.openxmlformats.org/presentationml/2006/ole">
            <p:oleObj spid="_x0000_s1549315" name="Equation" r:id="rId3" imgW="1790700" imgH="355600" progId="Equation.3">
              <p:embed/>
            </p:oleObj>
          </a:graphicData>
        </a:graphic>
      </p:graphicFrame>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i="1" dirty="0" smtClean="0"/>
              <a:t>Posterior decoding</a:t>
            </a:r>
            <a:r>
              <a:rPr lang="en-US" sz="4800" dirty="0" smtClean="0"/>
              <a:t> </a:t>
            </a:r>
            <a:endParaRPr lang="en-US" sz="4800" i="1" dirty="0"/>
          </a:p>
        </p:txBody>
      </p:sp>
      <p:sp>
        <p:nvSpPr>
          <p:cNvPr id="3" name="Content Placeholder 2"/>
          <p:cNvSpPr>
            <a:spLocks noGrp="1"/>
          </p:cNvSpPr>
          <p:nvPr>
            <p:ph idx="1"/>
          </p:nvPr>
        </p:nvSpPr>
        <p:spPr>
          <a:xfrm>
            <a:off x="1807710" y="2011743"/>
            <a:ext cx="6675890" cy="4138045"/>
          </a:xfrm>
        </p:spPr>
        <p:txBody>
          <a:bodyPr>
            <a:normAutofit/>
          </a:bodyPr>
          <a:lstStyle/>
          <a:p>
            <a:r>
              <a:rPr lang="pt-BR" dirty="0" smtClean="0"/>
              <a:t> Vejamos, por exemplo, o problema das ilhas CPG.</a:t>
            </a:r>
          </a:p>
          <a:p>
            <a:r>
              <a:rPr lang="pt-BR" dirty="0" smtClean="0"/>
              <a:t>Neste caso podemos definir:</a:t>
            </a:r>
          </a:p>
          <a:p>
            <a:endParaRPr lang="pt-BR" dirty="0" smtClean="0"/>
          </a:p>
          <a:p>
            <a:r>
              <a:rPr lang="pt-BR" dirty="0" smtClean="0"/>
              <a:t>Assim </a:t>
            </a:r>
            <a:r>
              <a:rPr lang="pt-BR" i="1" dirty="0" smtClean="0"/>
              <a:t>G(</a:t>
            </a:r>
            <a:r>
              <a:rPr lang="pt-BR" i="1" dirty="0" err="1" smtClean="0"/>
              <a:t>i|x</a:t>
            </a:r>
            <a:r>
              <a:rPr lang="pt-BR" i="1" dirty="0" smtClean="0"/>
              <a:t>) </a:t>
            </a:r>
            <a:r>
              <a:rPr lang="pt-BR" dirty="0" smtClean="0"/>
              <a:t> é a probabilidade </a:t>
            </a:r>
            <a:r>
              <a:rPr lang="pt-BR" i="1" dirty="0" smtClean="0"/>
              <a:t>a </a:t>
            </a:r>
            <a:r>
              <a:rPr lang="pt-BR" i="1" dirty="0" err="1" smtClean="0"/>
              <a:t>posteriori</a:t>
            </a:r>
            <a:r>
              <a:rPr lang="pt-BR" i="1" dirty="0" smtClean="0"/>
              <a:t>  </a:t>
            </a:r>
            <a:r>
              <a:rPr lang="pt-BR" dirty="0" smtClean="0"/>
              <a:t> de cada posição pertencer a uma ilha CpG.</a:t>
            </a:r>
          </a:p>
          <a:p>
            <a:r>
              <a:rPr lang="pt-BR" dirty="0" smtClean="0"/>
              <a:t>Podemos utilizar este valor para rotular nossas sequências.</a:t>
            </a:r>
          </a:p>
          <a:p>
            <a:r>
              <a:rPr lang="pt-BR" dirty="0" smtClean="0"/>
              <a:t>Porém, cuidado, já que esta rotulação não reflete a rotulação global mais provável.</a:t>
            </a:r>
          </a:p>
          <a:p>
            <a:pPr lvl="1">
              <a:buNone/>
            </a:pPr>
            <a:endParaRPr lang="pt-BR" dirty="0" smtClean="0"/>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218</a:t>
            </a:fld>
            <a:endParaRPr lang="en-US"/>
          </a:p>
        </p:txBody>
      </p:sp>
      <p:graphicFrame>
        <p:nvGraphicFramePr>
          <p:cNvPr id="8" name="Object 7"/>
          <p:cNvGraphicFramePr>
            <a:graphicFrameLocks noChangeAspect="1"/>
          </p:cNvGraphicFramePr>
          <p:nvPr/>
        </p:nvGraphicFramePr>
        <p:xfrm>
          <a:off x="2321235" y="2965449"/>
          <a:ext cx="2489244" cy="622311"/>
        </p:xfrm>
        <a:graphic>
          <a:graphicData uri="http://schemas.openxmlformats.org/presentationml/2006/ole">
            <p:oleObj spid="_x0000_s1550339" name="Equation" r:id="rId3" imgW="1676400" imgH="419100" progId="Equation.3">
              <p:embed/>
            </p:oleObj>
          </a:graphicData>
        </a:graphic>
      </p:graphicFrame>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Posterior decoding: </a:t>
            </a:r>
            <a:r>
              <a:rPr lang="en-US" sz="4800" dirty="0" err="1" smtClean="0"/>
              <a:t>ilhas</a:t>
            </a:r>
            <a:r>
              <a:rPr lang="en-US" sz="4800" dirty="0" smtClean="0"/>
              <a:t> </a:t>
            </a:r>
            <a:r>
              <a:rPr lang="en-US" sz="4800" dirty="0" err="1" smtClean="0"/>
              <a:t>CpG</a:t>
            </a:r>
            <a:r>
              <a:rPr lang="en-US" sz="4800" dirty="0" smtClean="0"/>
              <a:t> </a:t>
            </a:r>
            <a:endParaRPr lang="en-US" sz="4800" dirty="0"/>
          </a:p>
        </p:txBody>
      </p:sp>
      <p:sp>
        <p:nvSpPr>
          <p:cNvPr id="3" name="Content Placeholder 2"/>
          <p:cNvSpPr>
            <a:spLocks noGrp="1"/>
          </p:cNvSpPr>
          <p:nvPr>
            <p:ph idx="1"/>
          </p:nvPr>
        </p:nvSpPr>
        <p:spPr>
          <a:xfrm>
            <a:off x="1807710" y="2011743"/>
            <a:ext cx="6675890" cy="4138045"/>
          </a:xfrm>
        </p:spPr>
        <p:txBody>
          <a:bodyPr>
            <a:normAutofit fontScale="85000" lnSpcReduction="20000"/>
          </a:bodyPr>
          <a:lstStyle/>
          <a:p>
            <a:r>
              <a:rPr lang="pt-BR" dirty="0" smtClean="0"/>
              <a:t>Se aplicarmos as duas rotulações (Viterbi e a que utilizada </a:t>
            </a:r>
            <a:r>
              <a:rPr lang="pt-BR" i="1" dirty="0" smtClean="0"/>
              <a:t>g(k)</a:t>
            </a:r>
            <a:r>
              <a:rPr lang="pt-BR" dirty="0" smtClean="0"/>
              <a:t>) nas sequências do exemplo do livro</a:t>
            </a:r>
          </a:p>
          <a:p>
            <a:r>
              <a:rPr lang="pt-BR" dirty="0" smtClean="0"/>
              <a:t>Se além disso, fizemos um pós-processamento que concatena predições com distância inferior a 500 bases e descartar predições inferiores a 500 bases temos:</a:t>
            </a:r>
          </a:p>
          <a:p>
            <a:pPr lvl="1"/>
            <a:r>
              <a:rPr lang="pt-BR" dirty="0" smtClean="0"/>
              <a:t>Para Viterbi: </a:t>
            </a:r>
          </a:p>
          <a:p>
            <a:pPr lvl="2"/>
            <a:r>
              <a:rPr lang="pt-BR" dirty="0" smtClean="0"/>
              <a:t>Sem processamento: dois falsos negativos, 121 falsos positivos</a:t>
            </a:r>
          </a:p>
          <a:p>
            <a:pPr lvl="2"/>
            <a:r>
              <a:rPr lang="pt-BR" dirty="0" smtClean="0"/>
              <a:t>Com processamento: dois falsos negativos, 67 falsos positivos</a:t>
            </a:r>
          </a:p>
          <a:p>
            <a:pPr lvl="1"/>
            <a:r>
              <a:rPr lang="pt-BR" dirty="0" smtClean="0"/>
              <a:t>Para decodificação </a:t>
            </a:r>
            <a:r>
              <a:rPr lang="pt-BR" i="1" dirty="0" smtClean="0"/>
              <a:t> a </a:t>
            </a:r>
            <a:r>
              <a:rPr lang="pt-BR" i="1" dirty="0" err="1" smtClean="0"/>
              <a:t>posteriori</a:t>
            </a:r>
            <a:endParaRPr lang="pt-BR" dirty="0" smtClean="0"/>
          </a:p>
          <a:p>
            <a:pPr lvl="2"/>
            <a:r>
              <a:rPr lang="pt-BR" dirty="0" smtClean="0"/>
              <a:t>Sem processamento: dois falsos negativos, 236 falsos positivos</a:t>
            </a:r>
          </a:p>
          <a:p>
            <a:pPr lvl="2"/>
            <a:r>
              <a:rPr lang="pt-BR" dirty="0" smtClean="0"/>
              <a:t>Com processamento: dois falsos negativos, 83 falsos positivos</a:t>
            </a:r>
          </a:p>
          <a:p>
            <a:r>
              <a:rPr lang="pt-BR" dirty="0" smtClean="0"/>
              <a:t>Resultados são semelhantes, mas ambos os métodos tendem a prever ilhas CpG curtas, sendo que a decodificação </a:t>
            </a:r>
            <a:r>
              <a:rPr lang="pt-BR" i="1" dirty="0" smtClean="0"/>
              <a:t>a posterior </a:t>
            </a:r>
            <a:r>
              <a:rPr lang="pt-BR" dirty="0" smtClean="0"/>
              <a:t>é pior</a:t>
            </a:r>
          </a:p>
          <a:p>
            <a:r>
              <a:rPr lang="pt-BR" dirty="0" smtClean="0"/>
              <a:t>Porém alguns falsos positivos podem ser ilhas não detectadas. </a:t>
            </a:r>
          </a:p>
          <a:p>
            <a:pPr lvl="1">
              <a:buNone/>
            </a:pPr>
            <a:endParaRPr lang="pt-BR" dirty="0" smtClean="0"/>
          </a:p>
          <a:p>
            <a:endParaRPr lang="pt-BR" dirty="0" smtClean="0"/>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219</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Score and Statistics</a:t>
            </a:r>
          </a:p>
        </p:txBody>
      </p:sp>
      <p:sp>
        <p:nvSpPr>
          <p:cNvPr id="9" name="Date Placeholder 2"/>
          <p:cNvSpPr>
            <a:spLocks noGrp="1"/>
          </p:cNvSpPr>
          <p:nvPr>
            <p:ph type="dt" sz="half" idx="10"/>
          </p:nvPr>
        </p:nvSpPr>
        <p:spPr/>
        <p:txBody>
          <a:bodyPr/>
          <a:lstStyle/>
          <a:p>
            <a:fld id="{C5B83E34-3352-D644-B8E5-3A01A5D0164B}" type="datetime1">
              <a:rPr lang="en-US" smtClean="0"/>
              <a:pPr/>
              <a:t>5/23/14</a:t>
            </a:fld>
            <a:endParaRPr lang="pt-BR"/>
          </a:p>
        </p:txBody>
      </p:sp>
      <p:sp>
        <p:nvSpPr>
          <p:cNvPr id="25602" name="Text Box 2"/>
          <p:cNvSpPr txBox="1">
            <a:spLocks noChangeArrowheads="1"/>
          </p:cNvSpPr>
          <p:nvPr/>
        </p:nvSpPr>
        <p:spPr bwMode="auto">
          <a:xfrm>
            <a:off x="7696200" y="6477000"/>
            <a:ext cx="13716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25603" name="Text Box 3"/>
          <p:cNvSpPr txBox="1">
            <a:spLocks noChangeArrowheads="1"/>
          </p:cNvSpPr>
          <p:nvPr/>
        </p:nvSpPr>
        <p:spPr bwMode="auto">
          <a:xfrm>
            <a:off x="3200400" y="5715000"/>
            <a:ext cx="47244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25604" name="Text Box 4"/>
          <p:cNvSpPr txBox="1">
            <a:spLocks noChangeArrowheads="1"/>
          </p:cNvSpPr>
          <p:nvPr/>
        </p:nvSpPr>
        <p:spPr bwMode="auto">
          <a:xfrm>
            <a:off x="381000" y="4724400"/>
            <a:ext cx="8610600" cy="10160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a:solidFill>
                  <a:srgbClr val="FF5050"/>
                </a:solidFill>
                <a:latin typeface="Courier New" pitchFamily="-1" charset="0"/>
                <a:ea typeface="Arial Unicode MS" pitchFamily="-1" charset="0"/>
                <a:cs typeface="Arial Unicode MS" pitchFamily="-1" charset="0"/>
              </a:rPr>
              <a:t>G-ATESLIKESCHEESE  </a:t>
            </a:r>
            <a:r>
              <a:rPr lang="pt-BR" b="1">
                <a:solidFill>
                  <a:srgbClr val="000000"/>
                </a:solidFill>
                <a:ea typeface="Arial Unicode MS" pitchFamily="-1" charset="0"/>
                <a:cs typeface="Arial Unicode MS" pitchFamily="-1" charset="0"/>
              </a:rPr>
              <a:t>AND/OR</a:t>
            </a:r>
            <a:r>
              <a:rPr lang="pt-BR" b="1">
                <a:solidFill>
                  <a:srgbClr val="FF5050"/>
                </a:solidFill>
                <a:latin typeface="Courier New" pitchFamily="-1" charset="0"/>
                <a:ea typeface="Arial Unicode MS" pitchFamily="-1" charset="0"/>
                <a:cs typeface="Arial Unicode MS" pitchFamily="-1" charset="0"/>
              </a:rPr>
              <a:t> G-ATES  </a:t>
            </a:r>
            <a:r>
              <a:rPr lang="pt-BR" b="1">
                <a:solidFill>
                  <a:srgbClr val="FF5050"/>
                </a:solidFill>
                <a:ea typeface="Arial Unicode MS" pitchFamily="-1" charset="0"/>
                <a:cs typeface="Arial Unicode MS" pitchFamily="-1" charset="0"/>
              </a:rPr>
              <a:t>&amp;</a:t>
            </a:r>
            <a:r>
              <a:rPr lang="pt-BR" b="1">
                <a:solidFill>
                  <a:srgbClr val="FF5050"/>
                </a:solidFill>
                <a:latin typeface="Courier New" pitchFamily="-1" charset="0"/>
                <a:ea typeface="Arial Unicode MS" pitchFamily="-1" charset="0"/>
                <a:cs typeface="Arial Unicode MS" pitchFamily="-1" charset="0"/>
              </a:rPr>
              <a:t> CHEESE</a:t>
            </a:r>
          </a:p>
          <a:p>
            <a:pPr>
              <a:lnSpc>
                <a:spcPct val="100000"/>
              </a:lnSpc>
              <a:spcBef>
                <a:spcPts val="150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b="1">
                <a:solidFill>
                  <a:srgbClr val="FF5050"/>
                </a:solidFill>
                <a:latin typeface="Courier New" pitchFamily="-1" charset="0"/>
                <a:ea typeface="Arial Unicode MS" pitchFamily="-1" charset="0"/>
                <a:cs typeface="Arial Unicode MS" pitchFamily="-1" charset="0"/>
              </a:rPr>
              <a:t>GRATED-----CHEESE        GRATED  </a:t>
            </a:r>
            <a:r>
              <a:rPr lang="pt-BR" b="1">
                <a:solidFill>
                  <a:srgbClr val="FF5050"/>
                </a:solidFill>
                <a:ea typeface="Arial Unicode MS" pitchFamily="-1" charset="0"/>
                <a:cs typeface="Arial Unicode MS" pitchFamily="-1" charset="0"/>
              </a:rPr>
              <a:t>&amp;</a:t>
            </a:r>
            <a:r>
              <a:rPr lang="pt-BR" b="1">
                <a:solidFill>
                  <a:srgbClr val="FF5050"/>
                </a:solidFill>
                <a:latin typeface="Courier New" pitchFamily="-1" charset="0"/>
                <a:ea typeface="Arial Unicode MS" pitchFamily="-1" charset="0"/>
                <a:cs typeface="Arial Unicode MS" pitchFamily="-1" charset="0"/>
              </a:rPr>
              <a:t> CHEESE</a:t>
            </a:r>
          </a:p>
        </p:txBody>
      </p:sp>
      <p:sp>
        <p:nvSpPr>
          <p:cNvPr id="25605" name="Text Box 5"/>
          <p:cNvSpPr txBox="1">
            <a:spLocks noChangeArrowheads="1"/>
          </p:cNvSpPr>
          <p:nvPr/>
        </p:nvSpPr>
        <p:spPr bwMode="auto">
          <a:xfrm>
            <a:off x="533400" y="685800"/>
            <a:ext cx="7467600" cy="33543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99CC"/>
                </a:solidFill>
                <a:ea typeface="Arial Unicode MS" pitchFamily="-1" charset="0"/>
                <a:cs typeface="Arial Unicode MS" pitchFamily="-1" charset="0"/>
              </a:rPr>
              <a:t>Percent Identity</a:t>
            </a:r>
            <a:r>
              <a:rPr lang="en-US" sz="2000">
                <a:solidFill>
                  <a:srgbClr val="000000"/>
                </a:solidFill>
                <a:ea typeface="Arial Unicode MS" pitchFamily="-1" charset="0"/>
                <a:cs typeface="Arial Unicode MS" pitchFamily="-1" charset="0"/>
              </a:rPr>
              <a:t>.        Can be misleading.</a:t>
            </a:r>
          </a:p>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99CC"/>
                </a:solidFill>
                <a:ea typeface="Arial Unicode MS" pitchFamily="-1" charset="0"/>
                <a:cs typeface="Arial Unicode MS" pitchFamily="-1" charset="0"/>
              </a:rPr>
              <a:t>Score</a:t>
            </a:r>
            <a:r>
              <a:rPr lang="en-US" sz="2000">
                <a:solidFill>
                  <a:srgbClr val="000000"/>
                </a:solidFill>
                <a:ea typeface="Arial Unicode MS" pitchFamily="-1" charset="0"/>
                <a:cs typeface="Arial Unicode MS" pitchFamily="-1" charset="0"/>
              </a:rPr>
              <a:t>:                        A simple quality measure is the “score”. The 			score assigns points for each aligned base 			(or gap) of the alignment.</a:t>
            </a:r>
          </a:p>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ea typeface="Arial Unicode MS" pitchFamily="-1" charset="0"/>
                <a:cs typeface="Arial Unicode MS" pitchFamily="-1" charset="0"/>
              </a:rPr>
              <a:t>        </a:t>
            </a:r>
            <a:r>
              <a:rPr lang="en-US" sz="2000">
                <a:solidFill>
                  <a:srgbClr val="0099CC"/>
                </a:solidFill>
                <a:ea typeface="Arial Unicode MS" pitchFamily="-1" charset="0"/>
                <a:cs typeface="Arial Unicode MS" pitchFamily="-1" charset="0"/>
              </a:rPr>
              <a:t>identical bases</a:t>
            </a:r>
            <a:r>
              <a:rPr lang="en-US" sz="2000">
                <a:solidFill>
                  <a:srgbClr val="000000"/>
                </a:solidFill>
                <a:ea typeface="Arial Unicode MS" pitchFamily="-1" charset="0"/>
                <a:cs typeface="Arial Unicode MS" pitchFamily="-1" charset="0"/>
              </a:rPr>
              <a:t> : “match” score</a:t>
            </a:r>
          </a:p>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ea typeface="Arial Unicode MS" pitchFamily="-1" charset="0"/>
                <a:cs typeface="Arial Unicode MS" pitchFamily="-1" charset="0"/>
              </a:rPr>
              <a:t>  </a:t>
            </a:r>
            <a:r>
              <a:rPr lang="en-US" sz="2000">
                <a:solidFill>
                  <a:srgbClr val="0099CC"/>
                </a:solidFill>
                <a:ea typeface="Arial Unicode MS" pitchFamily="-1" charset="0"/>
                <a:cs typeface="Arial Unicode MS" pitchFamily="-1" charset="0"/>
              </a:rPr>
              <a:t>mismatching bases</a:t>
            </a:r>
            <a:r>
              <a:rPr lang="en-US" sz="2000">
                <a:solidFill>
                  <a:srgbClr val="000000"/>
                </a:solidFill>
                <a:ea typeface="Arial Unicode MS" pitchFamily="-1" charset="0"/>
                <a:cs typeface="Arial Unicode MS" pitchFamily="-1" charset="0"/>
              </a:rPr>
              <a:t>: “mismatch” score</a:t>
            </a:r>
          </a:p>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ea typeface="Arial Unicode MS" pitchFamily="-1" charset="0"/>
                <a:cs typeface="Arial Unicode MS" pitchFamily="-1" charset="0"/>
              </a:rPr>
              <a:t>         </a:t>
            </a:r>
            <a:r>
              <a:rPr lang="en-US" sz="2000">
                <a:solidFill>
                  <a:srgbClr val="0099CC"/>
                </a:solidFill>
                <a:ea typeface="Arial Unicode MS" pitchFamily="-1" charset="0"/>
                <a:cs typeface="Arial Unicode MS" pitchFamily="-1" charset="0"/>
              </a:rPr>
              <a:t>gaps(optional):</a:t>
            </a:r>
            <a:r>
              <a:rPr lang="en-US" sz="2000">
                <a:solidFill>
                  <a:srgbClr val="000000"/>
                </a:solidFill>
                <a:ea typeface="Arial Unicode MS" pitchFamily="-1" charset="0"/>
                <a:cs typeface="Arial Unicode MS" pitchFamily="-1" charset="0"/>
              </a:rPr>
              <a:t>  “gap opening” penalty for starting a gap</a:t>
            </a:r>
          </a:p>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2000">
                <a:solidFill>
                  <a:srgbClr val="000000"/>
                </a:solidFill>
                <a:ea typeface="Arial Unicode MS" pitchFamily="-1" charset="0"/>
                <a:cs typeface="Arial Unicode MS" pitchFamily="-1" charset="0"/>
              </a:rPr>
              <a:t>                                   “gap extension” penalty for each gap symbol.</a:t>
            </a:r>
          </a:p>
        </p:txBody>
      </p:sp>
      <p:sp>
        <p:nvSpPr>
          <p:cNvPr id="25606" name="Text Box 6"/>
          <p:cNvSpPr txBox="1">
            <a:spLocks noChangeArrowheads="1"/>
          </p:cNvSpPr>
          <p:nvPr/>
        </p:nvSpPr>
        <p:spPr bwMode="auto">
          <a:xfrm>
            <a:off x="381000" y="5638800"/>
            <a:ext cx="4495800" cy="78581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125"/>
              </a:spcBef>
              <a:buClrTx/>
              <a:buFontTx/>
              <a:buNone/>
              <a:tabLst>
                <a:tab pos="723900" algn="l"/>
                <a:tab pos="1447800" algn="l"/>
                <a:tab pos="2171700" algn="l"/>
                <a:tab pos="2895600" algn="l"/>
                <a:tab pos="3619500" algn="l"/>
                <a:tab pos="4343400" algn="l"/>
              </a:tabLst>
            </a:pPr>
            <a:r>
              <a:rPr lang="pt-BR">
                <a:solidFill>
                  <a:srgbClr val="000000"/>
                </a:solidFill>
                <a:ea typeface="Arial Unicode MS" pitchFamily="-1" charset="0"/>
                <a:cs typeface="Arial Unicode MS" pitchFamily="-1" charset="0"/>
              </a:rPr>
              <a:t>Score = 10*(+1)+1*(-1)+(-5-1)+(-5+5*(-1))</a:t>
            </a:r>
          </a:p>
          <a:p>
            <a:pPr>
              <a:lnSpc>
                <a:spcPct val="100000"/>
              </a:lnSpc>
              <a:spcBef>
                <a:spcPts val="1125"/>
              </a:spcBef>
              <a:buClrTx/>
              <a:buFontTx/>
              <a:buNone/>
              <a:tabLst>
                <a:tab pos="723900" algn="l"/>
                <a:tab pos="1447800" algn="l"/>
                <a:tab pos="2171700" algn="l"/>
                <a:tab pos="2895600" algn="l"/>
                <a:tab pos="3619500" algn="l"/>
                <a:tab pos="4343400" algn="l"/>
              </a:tabLst>
            </a:pPr>
            <a:r>
              <a:rPr lang="pt-BR">
                <a:solidFill>
                  <a:srgbClr val="000000"/>
                </a:solidFill>
                <a:ea typeface="Arial Unicode MS" pitchFamily="-1" charset="0"/>
                <a:cs typeface="Arial Unicode MS" pitchFamily="-1" charset="0"/>
              </a:rPr>
              <a:t>          = -7</a:t>
            </a:r>
          </a:p>
        </p:txBody>
      </p:sp>
      <p:sp>
        <p:nvSpPr>
          <p:cNvPr id="25607" name="Text Box 7"/>
          <p:cNvSpPr txBox="1">
            <a:spLocks noChangeArrowheads="1"/>
          </p:cNvSpPr>
          <p:nvPr/>
        </p:nvSpPr>
        <p:spPr bwMode="auto">
          <a:xfrm>
            <a:off x="381000" y="3886200"/>
            <a:ext cx="8153400" cy="8016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sz="2000" i="1">
                <a:solidFill>
                  <a:srgbClr val="000000"/>
                </a:solidFill>
                <a:ea typeface="Arial Unicode MS" pitchFamily="-1" charset="0"/>
                <a:cs typeface="Arial Unicode MS" pitchFamily="-1" charset="0"/>
              </a:rPr>
              <a:t>Example:                       match = +1 , mismatch =-1, </a:t>
            </a:r>
          </a:p>
          <a:p>
            <a:pPr>
              <a:lnSpc>
                <a:spcPct val="9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pt-BR" sz="2000" i="1">
                <a:solidFill>
                  <a:srgbClr val="000000"/>
                </a:solidFill>
                <a:ea typeface="Arial Unicode MS" pitchFamily="-1" charset="0"/>
                <a:cs typeface="Arial Unicode MS" pitchFamily="-1" charset="0"/>
              </a:rPr>
              <a:t>		         gap opening = -5,  gap extension=-1</a:t>
            </a:r>
          </a:p>
        </p:txBody>
      </p:sp>
      <p:sp>
        <p:nvSpPr>
          <p:cNvPr id="10" name="Slide Number Placeholder 9"/>
          <p:cNvSpPr>
            <a:spLocks noGrp="1"/>
          </p:cNvSpPr>
          <p:nvPr>
            <p:ph type="sldNum" sz="quarter" idx="12"/>
          </p:nvPr>
        </p:nvSpPr>
        <p:spPr/>
        <p:txBody>
          <a:bodyPr/>
          <a:lstStyle/>
          <a:p>
            <a:fld id="{41014A3E-976F-064B-B8F4-90A68719CBED}" type="slidenum">
              <a:rPr lang="en-US" smtClean="0"/>
              <a:pPr/>
              <a:t>22</a:t>
            </a:fld>
            <a:endParaRPr lang="en-US"/>
          </a:p>
        </p:txBody>
      </p:sp>
      <p:sp>
        <p:nvSpPr>
          <p:cNvPr id="11" name="Footer Placeholder 1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Estimando</a:t>
            </a:r>
            <a:r>
              <a:rPr lang="en-US" sz="4800" dirty="0" smtClean="0"/>
              <a:t> </a:t>
            </a:r>
            <a:r>
              <a:rPr lang="en-US" sz="4800" dirty="0" err="1" smtClean="0"/>
              <a:t>os</a:t>
            </a:r>
            <a:r>
              <a:rPr lang="en-US" sz="4800" dirty="0" smtClean="0"/>
              <a:t> </a:t>
            </a:r>
            <a:r>
              <a:rPr lang="en-US" sz="4800" dirty="0" err="1" smtClean="0"/>
              <a:t>parâmetros</a:t>
            </a:r>
            <a:r>
              <a:rPr lang="en-US" sz="4800" dirty="0" smtClean="0"/>
              <a:t> de </a:t>
            </a:r>
            <a:r>
              <a:rPr lang="en-US" sz="4800" dirty="0" err="1" smtClean="0"/>
              <a:t>uma</a:t>
            </a:r>
            <a:r>
              <a:rPr lang="en-US" sz="4800" dirty="0" smtClean="0"/>
              <a:t> HMM</a:t>
            </a:r>
            <a:endParaRPr lang="en-US" sz="4800" dirty="0"/>
          </a:p>
        </p:txBody>
      </p:sp>
      <p:sp>
        <p:nvSpPr>
          <p:cNvPr id="3" name="Content Placeholder 2"/>
          <p:cNvSpPr>
            <a:spLocks noGrp="1"/>
          </p:cNvSpPr>
          <p:nvPr>
            <p:ph idx="1"/>
          </p:nvPr>
        </p:nvSpPr>
        <p:spPr>
          <a:xfrm>
            <a:off x="1807710" y="2011743"/>
            <a:ext cx="6675890" cy="4138045"/>
          </a:xfrm>
        </p:spPr>
        <p:txBody>
          <a:bodyPr>
            <a:normAutofit/>
          </a:bodyPr>
          <a:lstStyle/>
          <a:p>
            <a:r>
              <a:rPr lang="pt-BR" dirty="0" smtClean="0"/>
              <a:t>A maior dificuldade no uso de HMMs é a especificação do modelo em si.</a:t>
            </a:r>
          </a:p>
          <a:p>
            <a:r>
              <a:rPr lang="pt-BR" dirty="0" smtClean="0"/>
              <a:t>Esta pode ser dividida em 2 partes: </a:t>
            </a:r>
          </a:p>
          <a:p>
            <a:pPr lvl="1"/>
            <a:r>
              <a:rPr lang="pt-BR" dirty="0" smtClean="0"/>
              <a:t>especificação da arquitetura: quais são os estados e como eles estão conectados)</a:t>
            </a:r>
          </a:p>
          <a:p>
            <a:pPr lvl="1"/>
            <a:r>
              <a:rPr lang="pt-BR" dirty="0" smtClean="0"/>
              <a:t>designação dos valores dos parâmetros: probabilidades de emissão (</a:t>
            </a:r>
            <a:r>
              <a:rPr lang="pt-BR" i="1" dirty="0" err="1" smtClean="0"/>
              <a:t>e</a:t>
            </a:r>
            <a:r>
              <a:rPr lang="pt-BR" i="1" baseline="-25000" dirty="0" err="1" smtClean="0"/>
              <a:t>k</a:t>
            </a:r>
            <a:r>
              <a:rPr lang="pt-BR" i="1" dirty="0" smtClean="0"/>
              <a:t>(b)) </a:t>
            </a:r>
            <a:r>
              <a:rPr lang="pt-BR" dirty="0" smtClean="0"/>
              <a:t> e de transição (</a:t>
            </a:r>
            <a:r>
              <a:rPr lang="pt-BR" i="1" dirty="0" err="1" smtClean="0"/>
              <a:t>a</a:t>
            </a:r>
            <a:r>
              <a:rPr lang="pt-BR" i="1" baseline="-25000" dirty="0" err="1" smtClean="0"/>
              <a:t>kl</a:t>
            </a:r>
            <a:r>
              <a:rPr lang="pt-BR" dirty="0" smtClean="0"/>
              <a:t>)</a:t>
            </a:r>
          </a:p>
          <a:p>
            <a:r>
              <a:rPr lang="pt-BR" dirty="0" smtClean="0"/>
              <a:t>Vermos agora como estimar os parâmetros, mais tarde iremos abordar algumas dicas para a construção da arquitetura para casos específicos.</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220</a:t>
            </a:fld>
            <a:endParaRPr lang="en-US"/>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Alguns</a:t>
            </a:r>
            <a:r>
              <a:rPr lang="en-US" sz="4800" dirty="0" smtClean="0"/>
              <a:t> </a:t>
            </a:r>
            <a:r>
              <a:rPr lang="en-US" sz="4800" dirty="0" err="1" smtClean="0"/>
              <a:t>conceitos</a:t>
            </a:r>
            <a:r>
              <a:rPr lang="en-US" sz="4800" dirty="0" smtClean="0"/>
              <a:t> </a:t>
            </a:r>
            <a:r>
              <a:rPr lang="en-US" sz="4800" dirty="0" err="1" smtClean="0"/>
              <a:t>preliminares</a:t>
            </a:r>
            <a:endParaRPr lang="en-US" sz="4800" dirty="0"/>
          </a:p>
        </p:txBody>
      </p:sp>
      <p:sp>
        <p:nvSpPr>
          <p:cNvPr id="3" name="Content Placeholder 2"/>
          <p:cNvSpPr>
            <a:spLocks noGrp="1"/>
          </p:cNvSpPr>
          <p:nvPr>
            <p:ph idx="1"/>
          </p:nvPr>
        </p:nvSpPr>
        <p:spPr>
          <a:xfrm>
            <a:off x="1807710" y="2011743"/>
            <a:ext cx="6675890" cy="4138045"/>
          </a:xfrm>
        </p:spPr>
        <p:txBody>
          <a:bodyPr>
            <a:normAutofit lnSpcReduction="10000"/>
          </a:bodyPr>
          <a:lstStyle/>
          <a:p>
            <a:r>
              <a:rPr lang="pt-BR" dirty="0" smtClean="0"/>
              <a:t>Existem duas maneiras de estimar os parâmetros de um modelo</a:t>
            </a:r>
          </a:p>
          <a:p>
            <a:pPr lvl="1"/>
            <a:r>
              <a:rPr lang="pt-BR" dirty="0" smtClean="0"/>
              <a:t>Utilizar conhecimento prévio para definir os parâmetros</a:t>
            </a:r>
          </a:p>
          <a:p>
            <a:pPr lvl="1"/>
            <a:r>
              <a:rPr lang="pt-BR" dirty="0" smtClean="0"/>
              <a:t>Utilizar um conjunto de sequências exemplo para o qual desejamos que o modelo se adapte bem</a:t>
            </a:r>
          </a:p>
          <a:p>
            <a:r>
              <a:rPr lang="pt-BR" dirty="0" smtClean="0"/>
              <a:t>A primeira alternativa não é em geral viável</a:t>
            </a:r>
          </a:p>
          <a:p>
            <a:pPr lvl="1"/>
            <a:r>
              <a:rPr lang="pt-BR" dirty="0" smtClean="0"/>
              <a:t>Na maioria das vezes o conhecimento biológico não é suficiente para definir os valores de probabilidade</a:t>
            </a:r>
          </a:p>
          <a:p>
            <a:pPr lvl="1"/>
            <a:r>
              <a:rPr lang="pt-BR" dirty="0" smtClean="0"/>
              <a:t>Porém não deve ser descartada. </a:t>
            </a:r>
          </a:p>
          <a:p>
            <a:r>
              <a:rPr lang="pt-BR" dirty="0" smtClean="0"/>
              <a:t>A segunda alternativa (utilizar um conjunto de exemplos) é amplamente utilizada em Bioinformática e é também chamada de </a:t>
            </a:r>
            <a:r>
              <a:rPr lang="pt-BR" i="1" dirty="0" smtClean="0"/>
              <a:t>treinamento</a:t>
            </a: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221</a:t>
            </a:fld>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Estimando</a:t>
            </a:r>
            <a:r>
              <a:rPr lang="en-US" sz="4800" dirty="0" smtClean="0"/>
              <a:t> </a:t>
            </a:r>
            <a:r>
              <a:rPr lang="en-US" sz="4800" dirty="0" err="1" smtClean="0"/>
              <a:t>os</a:t>
            </a:r>
            <a:r>
              <a:rPr lang="en-US" sz="4800" dirty="0" smtClean="0"/>
              <a:t> </a:t>
            </a:r>
            <a:r>
              <a:rPr lang="en-US" sz="4800" dirty="0" err="1" smtClean="0"/>
              <a:t>parâmetros</a:t>
            </a:r>
            <a:r>
              <a:rPr lang="en-US" sz="4800" dirty="0" smtClean="0"/>
              <a:t> de </a:t>
            </a:r>
            <a:r>
              <a:rPr lang="en-US" sz="4800" dirty="0" err="1" smtClean="0"/>
              <a:t>uma</a:t>
            </a:r>
            <a:r>
              <a:rPr lang="en-US" sz="4800" dirty="0" smtClean="0"/>
              <a:t> HMM</a:t>
            </a:r>
            <a:endParaRPr lang="en-US" sz="4800" dirty="0"/>
          </a:p>
        </p:txBody>
      </p:sp>
      <p:sp>
        <p:nvSpPr>
          <p:cNvPr id="3" name="Content Placeholder 2"/>
          <p:cNvSpPr>
            <a:spLocks noGrp="1"/>
          </p:cNvSpPr>
          <p:nvPr>
            <p:ph idx="1"/>
          </p:nvPr>
        </p:nvSpPr>
        <p:spPr>
          <a:xfrm>
            <a:off x="1807710" y="2011743"/>
            <a:ext cx="6675890" cy="4138045"/>
          </a:xfrm>
        </p:spPr>
        <p:txBody>
          <a:bodyPr>
            <a:normAutofit fontScale="92500"/>
          </a:bodyPr>
          <a:lstStyle/>
          <a:p>
            <a:r>
              <a:rPr lang="pt-BR" dirty="0" smtClean="0"/>
              <a:t>Para fazer o treinamento vamos supor que temos um conjunto-exemplo de sequências do universo que queremos para as quais queremos que o modelo seja ajustado.</a:t>
            </a:r>
          </a:p>
          <a:p>
            <a:r>
              <a:rPr lang="pt-BR" dirty="0" smtClean="0"/>
              <a:t>Chamamos este conjunto de </a:t>
            </a:r>
            <a:r>
              <a:rPr lang="pt-BR" i="1" dirty="0" smtClean="0"/>
              <a:t>conjunto de treinamento, </a:t>
            </a:r>
            <a:r>
              <a:rPr lang="pt-BR" dirty="0" smtClean="0"/>
              <a:t>denominado por x</a:t>
            </a:r>
            <a:r>
              <a:rPr lang="pt-BR" baseline="30000" dirty="0" smtClean="0"/>
              <a:t>1</a:t>
            </a:r>
            <a:r>
              <a:rPr lang="pt-BR" dirty="0" smtClean="0"/>
              <a:t>,x</a:t>
            </a:r>
            <a:r>
              <a:rPr lang="pt-BR" baseline="30000" dirty="0" smtClean="0"/>
              <a:t>2</a:t>
            </a:r>
            <a:r>
              <a:rPr lang="pt-BR" dirty="0" smtClean="0"/>
              <a:t>,....</a:t>
            </a:r>
            <a:r>
              <a:rPr lang="pt-BR" dirty="0" err="1" smtClean="0"/>
              <a:t>x</a:t>
            </a:r>
            <a:r>
              <a:rPr lang="pt-BR" baseline="30000" dirty="0" err="1" smtClean="0"/>
              <a:t>n</a:t>
            </a:r>
            <a:r>
              <a:rPr lang="pt-BR" i="1" dirty="0" smtClean="0"/>
              <a:t>.</a:t>
            </a:r>
          </a:p>
          <a:p>
            <a:r>
              <a:rPr lang="pt-BR" dirty="0" smtClean="0"/>
              <a:t>Vamos supor também que as sequências são independentes, e portanto que sua probabilidade conjunta é dada pelo produto das probabilidades de cada sequência.</a:t>
            </a:r>
          </a:p>
          <a:p>
            <a:r>
              <a:rPr lang="pt-BR" dirty="0" smtClean="0"/>
              <a:t>Como vamos trabalhar no espaço dos logaritmos, teremos</a:t>
            </a:r>
          </a:p>
          <a:p>
            <a:pPr>
              <a:buNone/>
            </a:pPr>
            <a:r>
              <a:rPr lang="pt-BR" dirty="0"/>
              <a:t> </a:t>
            </a: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222</a:t>
            </a:fld>
            <a:endParaRPr lang="en-US"/>
          </a:p>
        </p:txBody>
      </p:sp>
      <p:graphicFrame>
        <p:nvGraphicFramePr>
          <p:cNvPr id="7" name="Object 6"/>
          <p:cNvGraphicFramePr>
            <a:graphicFrameLocks noChangeAspect="1"/>
          </p:cNvGraphicFramePr>
          <p:nvPr/>
        </p:nvGraphicFramePr>
        <p:xfrm>
          <a:off x="2511337" y="5556316"/>
          <a:ext cx="4121326" cy="593471"/>
        </p:xfrm>
        <a:graphic>
          <a:graphicData uri="http://schemas.openxmlformats.org/presentationml/2006/ole">
            <p:oleObj spid="_x0000_s1828866" name="Equation" r:id="rId3" imgW="3175000" imgH="457200" progId="Equation.3">
              <p:embed/>
            </p:oleObj>
          </a:graphicData>
        </a:graphic>
      </p:graphicFrame>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Estimando</a:t>
            </a:r>
            <a:r>
              <a:rPr lang="en-US" sz="4800" dirty="0" smtClean="0"/>
              <a:t> </a:t>
            </a:r>
            <a:r>
              <a:rPr lang="en-US" sz="4800" dirty="0" err="1" smtClean="0"/>
              <a:t>os</a:t>
            </a:r>
            <a:r>
              <a:rPr lang="en-US" sz="4800" dirty="0" smtClean="0"/>
              <a:t> </a:t>
            </a:r>
            <a:r>
              <a:rPr lang="en-US" sz="4800" dirty="0" err="1" smtClean="0"/>
              <a:t>parâmetros</a:t>
            </a:r>
            <a:r>
              <a:rPr lang="en-US" sz="4800" dirty="0" smtClean="0"/>
              <a:t> de </a:t>
            </a:r>
            <a:r>
              <a:rPr lang="en-US" sz="4800" dirty="0" err="1" smtClean="0"/>
              <a:t>uma</a:t>
            </a:r>
            <a:r>
              <a:rPr lang="en-US" sz="4800" dirty="0" smtClean="0"/>
              <a:t> HMM</a:t>
            </a:r>
            <a:endParaRPr lang="en-US" sz="4800" dirty="0"/>
          </a:p>
        </p:txBody>
      </p:sp>
      <p:sp>
        <p:nvSpPr>
          <p:cNvPr id="3" name="Content Placeholder 2"/>
          <p:cNvSpPr>
            <a:spLocks noGrp="1"/>
          </p:cNvSpPr>
          <p:nvPr>
            <p:ph idx="1"/>
          </p:nvPr>
        </p:nvSpPr>
        <p:spPr>
          <a:xfrm>
            <a:off x="1807710" y="2011743"/>
            <a:ext cx="6675890" cy="4138045"/>
          </a:xfrm>
        </p:spPr>
        <p:txBody>
          <a:bodyPr>
            <a:normAutofit fontScale="92500"/>
          </a:bodyPr>
          <a:lstStyle/>
          <a:p>
            <a:r>
              <a:rPr lang="pt-BR" dirty="0" smtClean="0"/>
              <a:t>Para fazer a estimação vamos supor que temos um conjunto-exemplo de sequências do universo que queremos para as quais queremos que o modelo seja ajustado.</a:t>
            </a:r>
          </a:p>
          <a:p>
            <a:r>
              <a:rPr lang="pt-BR" dirty="0" smtClean="0"/>
              <a:t>Chamamos este conjunto de </a:t>
            </a:r>
            <a:r>
              <a:rPr lang="pt-BR" i="1" dirty="0" smtClean="0"/>
              <a:t>conjunto de treinamento, </a:t>
            </a:r>
            <a:r>
              <a:rPr lang="pt-BR" dirty="0" smtClean="0"/>
              <a:t>denominado por x</a:t>
            </a:r>
            <a:r>
              <a:rPr lang="pt-BR" baseline="30000" dirty="0" smtClean="0"/>
              <a:t>1</a:t>
            </a:r>
            <a:r>
              <a:rPr lang="pt-BR" dirty="0" smtClean="0"/>
              <a:t>,x</a:t>
            </a:r>
            <a:r>
              <a:rPr lang="pt-BR" baseline="30000" dirty="0" smtClean="0"/>
              <a:t>2</a:t>
            </a:r>
            <a:r>
              <a:rPr lang="pt-BR" dirty="0" smtClean="0"/>
              <a:t>,....</a:t>
            </a:r>
            <a:r>
              <a:rPr lang="pt-BR" dirty="0" err="1" smtClean="0"/>
              <a:t>x</a:t>
            </a:r>
            <a:r>
              <a:rPr lang="pt-BR" baseline="30000" dirty="0" err="1" smtClean="0"/>
              <a:t>n</a:t>
            </a:r>
            <a:r>
              <a:rPr lang="pt-BR" i="1" dirty="0" smtClean="0"/>
              <a:t>.</a:t>
            </a:r>
          </a:p>
          <a:p>
            <a:r>
              <a:rPr lang="pt-BR" dirty="0" smtClean="0"/>
              <a:t>Vamos supor também que as sequências são independentes, e portanto que sua probabilidade conjunta é dada pelo produto das probabilidades de cada sequência.</a:t>
            </a:r>
          </a:p>
          <a:p>
            <a:r>
              <a:rPr lang="pt-BR" dirty="0" smtClean="0"/>
              <a:t>Como vamos trabalhar no espaço dos logaritmos, teremos</a:t>
            </a:r>
          </a:p>
          <a:p>
            <a:pPr>
              <a:buNone/>
            </a:pPr>
            <a:r>
              <a:rPr lang="pt-BR" dirty="0"/>
              <a:t> </a:t>
            </a: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223</a:t>
            </a:fld>
            <a:endParaRPr lang="en-US"/>
          </a:p>
        </p:txBody>
      </p:sp>
      <p:graphicFrame>
        <p:nvGraphicFramePr>
          <p:cNvPr id="7" name="Object 6"/>
          <p:cNvGraphicFramePr>
            <a:graphicFrameLocks noChangeAspect="1"/>
          </p:cNvGraphicFramePr>
          <p:nvPr/>
        </p:nvGraphicFramePr>
        <p:xfrm>
          <a:off x="2511337" y="5556316"/>
          <a:ext cx="4121326" cy="593471"/>
        </p:xfrm>
        <a:graphic>
          <a:graphicData uri="http://schemas.openxmlformats.org/presentationml/2006/ole">
            <p:oleObj spid="_x0000_s1829890" name="Equation" r:id="rId3" imgW="3175000" imgH="457200" progId="Equation.3">
              <p:embed/>
            </p:oleObj>
          </a:graphicData>
        </a:graphic>
      </p:graphicFrame>
      <p:sp>
        <p:nvSpPr>
          <p:cNvPr id="9" name="Oval 8"/>
          <p:cNvSpPr/>
          <p:nvPr/>
        </p:nvSpPr>
        <p:spPr>
          <a:xfrm>
            <a:off x="5274806" y="5519232"/>
            <a:ext cx="1659386" cy="729218"/>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Alguns</a:t>
            </a:r>
            <a:r>
              <a:rPr lang="en-US" sz="4800" dirty="0" smtClean="0"/>
              <a:t> </a:t>
            </a:r>
            <a:r>
              <a:rPr lang="en-US" sz="4800" dirty="0" err="1" smtClean="0"/>
              <a:t>conceitos</a:t>
            </a:r>
            <a:r>
              <a:rPr lang="en-US" sz="4800" dirty="0" smtClean="0"/>
              <a:t> </a:t>
            </a:r>
            <a:r>
              <a:rPr lang="en-US" sz="4800" dirty="0" err="1" smtClean="0"/>
              <a:t>preliminares</a:t>
            </a:r>
            <a:endParaRPr lang="en-US" sz="4800" dirty="0"/>
          </a:p>
        </p:txBody>
      </p:sp>
      <p:sp>
        <p:nvSpPr>
          <p:cNvPr id="3" name="Content Placeholder 2"/>
          <p:cNvSpPr>
            <a:spLocks noGrp="1"/>
          </p:cNvSpPr>
          <p:nvPr>
            <p:ph idx="1"/>
          </p:nvPr>
        </p:nvSpPr>
        <p:spPr>
          <a:xfrm>
            <a:off x="1807710" y="2011743"/>
            <a:ext cx="6675890" cy="4138045"/>
          </a:xfrm>
        </p:spPr>
        <p:txBody>
          <a:bodyPr>
            <a:normAutofit/>
          </a:bodyPr>
          <a:lstStyle/>
          <a:p>
            <a:r>
              <a:rPr lang="pt-BR" dirty="0" smtClean="0"/>
              <a:t>A qualidade do modelo final depende basicamente de dois fatores</a:t>
            </a:r>
          </a:p>
          <a:p>
            <a:pPr lvl="1"/>
            <a:r>
              <a:rPr lang="pt-BR" dirty="0" smtClean="0"/>
              <a:t>O quanto a arquitetura do modelo representa adequadamente o problema</a:t>
            </a:r>
          </a:p>
          <a:p>
            <a:pPr lvl="1"/>
            <a:r>
              <a:rPr lang="pt-BR" dirty="0" smtClean="0"/>
              <a:t>A qualidade do conjunto de treinamento</a:t>
            </a:r>
          </a:p>
          <a:p>
            <a:r>
              <a:rPr lang="pt-BR" dirty="0" smtClean="0"/>
              <a:t>Um bom conjunto de treinamento deve ser uma amostragem adequada do universo que queremos representar</a:t>
            </a:r>
          </a:p>
          <a:p>
            <a:pPr lvl="1"/>
            <a:r>
              <a:rPr lang="pt-BR" dirty="0" smtClean="0"/>
              <a:t>O conjunto deve representar adequadamente a variabilidade encontrada no universo a ser representado</a:t>
            </a:r>
          </a:p>
          <a:p>
            <a:pPr lvl="1"/>
            <a:r>
              <a:rPr lang="pt-BR" dirty="0" smtClean="0"/>
              <a:t>As características deste universo devem estar representadas na mesma proporção</a:t>
            </a:r>
          </a:p>
          <a:p>
            <a:pPr lvl="1">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224</a:t>
            </a:fld>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Alguns</a:t>
            </a:r>
            <a:r>
              <a:rPr lang="en-US" sz="4800" dirty="0" smtClean="0"/>
              <a:t> </a:t>
            </a:r>
            <a:r>
              <a:rPr lang="en-US" sz="4800" dirty="0" err="1" smtClean="0"/>
              <a:t>conceitos</a:t>
            </a:r>
            <a:r>
              <a:rPr lang="en-US" sz="4800" dirty="0" smtClean="0"/>
              <a:t> </a:t>
            </a:r>
            <a:r>
              <a:rPr lang="en-US" sz="4800" dirty="0" err="1" smtClean="0"/>
              <a:t>preliminares</a:t>
            </a:r>
            <a:endParaRPr lang="en-US" sz="4800" dirty="0"/>
          </a:p>
        </p:txBody>
      </p:sp>
      <p:sp>
        <p:nvSpPr>
          <p:cNvPr id="3" name="Content Placeholder 2"/>
          <p:cNvSpPr>
            <a:spLocks noGrp="1"/>
          </p:cNvSpPr>
          <p:nvPr>
            <p:ph idx="1"/>
          </p:nvPr>
        </p:nvSpPr>
        <p:spPr>
          <a:xfrm>
            <a:off x="1807710" y="2011743"/>
            <a:ext cx="6675890" cy="4138045"/>
          </a:xfrm>
        </p:spPr>
        <p:txBody>
          <a:bodyPr>
            <a:normAutofit fontScale="85000" lnSpcReduction="20000"/>
          </a:bodyPr>
          <a:lstStyle/>
          <a:p>
            <a:r>
              <a:rPr lang="pt-BR" dirty="0" smtClean="0"/>
              <a:t> Alguns problemas comuns encontrados em conjuntos de treinamento</a:t>
            </a:r>
          </a:p>
          <a:p>
            <a:pPr lvl="1"/>
            <a:r>
              <a:rPr lang="pt-BR" dirty="0" smtClean="0"/>
              <a:t>Super-representação de algumas característica </a:t>
            </a:r>
          </a:p>
          <a:p>
            <a:pPr lvl="1"/>
            <a:r>
              <a:rPr lang="pt-BR" dirty="0" smtClean="0"/>
              <a:t>Ausência de características encontradas no universo a ser representado.</a:t>
            </a:r>
          </a:p>
          <a:p>
            <a:r>
              <a:rPr lang="pt-BR" dirty="0" smtClean="0"/>
              <a:t>Como regra é muito difícil avaliarmos se conjuntos de treinamento são suficientemente completos, já que utilizamos caracterização probabilística justamente quando avaliamos que existe grande potencial de descoberta</a:t>
            </a:r>
          </a:p>
          <a:p>
            <a:r>
              <a:rPr lang="pt-BR" dirty="0" smtClean="0"/>
              <a:t>Desta maneira, devemos evitar que estratégias de estimação representem apenas o conjunto de treinamento, gerando modelos que não permitem variações não encontradas</a:t>
            </a:r>
          </a:p>
          <a:p>
            <a:pPr lvl="1"/>
            <a:r>
              <a:rPr lang="pt-BR" dirty="0" smtClean="0"/>
              <a:t>Este fenômeno é conhecido como </a:t>
            </a:r>
            <a:r>
              <a:rPr lang="pt-BR" i="1" dirty="0" err="1" smtClean="0"/>
              <a:t>overfitting</a:t>
            </a:r>
            <a:endParaRPr lang="pt-BR" i="1" dirty="0" smtClean="0"/>
          </a:p>
          <a:p>
            <a:r>
              <a:rPr lang="pt-BR" dirty="0" smtClean="0"/>
              <a:t>Para avaliar a adequação de modelos ao problema, utilizamos estratégias de </a:t>
            </a:r>
            <a:r>
              <a:rPr lang="pt-BR" i="1" dirty="0" smtClean="0"/>
              <a:t>validação.</a:t>
            </a:r>
            <a:r>
              <a:rPr lang="pt-BR" dirty="0" smtClean="0"/>
              <a:t> </a:t>
            </a:r>
          </a:p>
          <a:p>
            <a:pPr lvl="1">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225</a:t>
            </a:fld>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Estimando</a:t>
            </a:r>
            <a:r>
              <a:rPr lang="en-US" sz="4000" dirty="0" smtClean="0"/>
              <a:t> </a:t>
            </a:r>
            <a:r>
              <a:rPr lang="en-US" sz="4000" dirty="0" err="1" smtClean="0"/>
              <a:t>os</a:t>
            </a:r>
            <a:r>
              <a:rPr lang="en-US" sz="4000" dirty="0" smtClean="0"/>
              <a:t> </a:t>
            </a:r>
            <a:r>
              <a:rPr lang="en-US" sz="4000" dirty="0" err="1" smtClean="0"/>
              <a:t>parâmetros</a:t>
            </a:r>
            <a:r>
              <a:rPr lang="en-US" sz="4000" dirty="0" smtClean="0"/>
              <a:t> de </a:t>
            </a:r>
            <a:r>
              <a:rPr lang="en-US" sz="4000" dirty="0" err="1" smtClean="0"/>
              <a:t>uma</a:t>
            </a:r>
            <a:r>
              <a:rPr lang="en-US" sz="4000" dirty="0" smtClean="0"/>
              <a:t> HMM: </a:t>
            </a:r>
            <a:r>
              <a:rPr lang="en-US" sz="4000" dirty="0" err="1" smtClean="0"/>
              <a:t>rotulação</a:t>
            </a:r>
            <a:r>
              <a:rPr lang="en-US" sz="4000" dirty="0" smtClean="0"/>
              <a:t> </a:t>
            </a:r>
            <a:r>
              <a:rPr lang="en-US" sz="4000" dirty="0" err="1" smtClean="0"/>
              <a:t>é</a:t>
            </a:r>
            <a:r>
              <a:rPr lang="en-US" sz="4000" dirty="0" smtClean="0"/>
              <a:t> </a:t>
            </a:r>
            <a:r>
              <a:rPr lang="en-US" sz="4000" dirty="0" err="1" smtClean="0"/>
              <a:t>conhecida</a:t>
            </a:r>
            <a:endParaRPr lang="en-US" sz="4000" dirty="0"/>
          </a:p>
        </p:txBody>
      </p:sp>
      <p:sp>
        <p:nvSpPr>
          <p:cNvPr id="3" name="Content Placeholder 2"/>
          <p:cNvSpPr>
            <a:spLocks noGrp="1"/>
          </p:cNvSpPr>
          <p:nvPr>
            <p:ph idx="1"/>
          </p:nvPr>
        </p:nvSpPr>
        <p:spPr>
          <a:xfrm>
            <a:off x="1807710" y="2011743"/>
            <a:ext cx="6675890" cy="4138045"/>
          </a:xfrm>
        </p:spPr>
        <p:txBody>
          <a:bodyPr>
            <a:normAutofit/>
          </a:bodyPr>
          <a:lstStyle/>
          <a:p>
            <a:r>
              <a:rPr lang="pt-BR" dirty="0" smtClean="0"/>
              <a:t>Da mesma maneira que é fácil calcular a probabilidade de uma sequência se temos a rotulação, a estimação dos parâmetros quando temos a rotulação também é fácil.</a:t>
            </a:r>
          </a:p>
          <a:p>
            <a:r>
              <a:rPr lang="pt-BR" dirty="0" smtClean="0"/>
              <a:t>Quando os caminhos são conhecidos, contamos o número de vezes que das transição é utilizada e que cada símbolo é emitido por cada um dos estados.</a:t>
            </a:r>
          </a:p>
          <a:p>
            <a:r>
              <a:rPr lang="pt-BR" dirty="0" smtClean="0"/>
              <a:t>Iremos chamar </a:t>
            </a:r>
            <a:r>
              <a:rPr lang="pt-BR" dirty="0" err="1" smtClean="0"/>
              <a:t>ests</a:t>
            </a:r>
            <a:r>
              <a:rPr lang="pt-BR" dirty="0" smtClean="0"/>
              <a:t> </a:t>
            </a:r>
            <a:r>
              <a:rPr lang="pt-BR" dirty="0" err="1" smtClean="0"/>
              <a:t>valors</a:t>
            </a:r>
            <a:r>
              <a:rPr lang="pt-BR" dirty="0" smtClean="0"/>
              <a:t> de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a:t>
            </a:r>
          </a:p>
          <a:p>
            <a:r>
              <a:rPr lang="pt-BR" dirty="0" smtClean="0"/>
              <a:t>Neste contexto as</a:t>
            </a:r>
            <a:r>
              <a:rPr lang="pt-BR" i="1" dirty="0" smtClean="0"/>
              <a:t> </a:t>
            </a:r>
            <a:r>
              <a:rPr lang="pt-BR" dirty="0" err="1" smtClean="0"/>
              <a:t>estimaçõs</a:t>
            </a:r>
            <a:r>
              <a:rPr lang="pt-BR" dirty="0" smtClean="0"/>
              <a:t> de</a:t>
            </a:r>
            <a:r>
              <a:rPr lang="pt-BR" i="1" dirty="0" smtClean="0"/>
              <a:t> máxima verossimilhança </a:t>
            </a:r>
            <a:r>
              <a:rPr lang="pt-BR" dirty="0" smtClean="0"/>
              <a:t>são dados por:</a:t>
            </a:r>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226</a:t>
            </a:fld>
            <a:endParaRPr lang="en-US"/>
          </a:p>
        </p:txBody>
      </p:sp>
      <p:graphicFrame>
        <p:nvGraphicFramePr>
          <p:cNvPr id="7" name="Object 6"/>
          <p:cNvGraphicFramePr>
            <a:graphicFrameLocks noChangeAspect="1"/>
          </p:cNvGraphicFramePr>
          <p:nvPr/>
        </p:nvGraphicFramePr>
        <p:xfrm>
          <a:off x="2802863" y="5692226"/>
          <a:ext cx="1185977" cy="667112"/>
        </p:xfrm>
        <a:graphic>
          <a:graphicData uri="http://schemas.openxmlformats.org/presentationml/2006/ole">
            <p:oleObj spid="_x0000_s1808386" name="Equation" r:id="rId3" imgW="812800" imgH="457200" progId="Equation.3">
              <p:embed/>
            </p:oleObj>
          </a:graphicData>
        </a:graphic>
      </p:graphicFrame>
      <p:graphicFrame>
        <p:nvGraphicFramePr>
          <p:cNvPr id="1808387" name="Object 3"/>
          <p:cNvGraphicFramePr>
            <a:graphicFrameLocks noChangeAspect="1"/>
          </p:cNvGraphicFramePr>
          <p:nvPr/>
        </p:nvGraphicFramePr>
        <p:xfrm>
          <a:off x="4484688" y="5692775"/>
          <a:ext cx="1668462" cy="666750"/>
        </p:xfrm>
        <a:graphic>
          <a:graphicData uri="http://schemas.openxmlformats.org/presentationml/2006/ole">
            <p:oleObj spid="_x0000_s1808387" name="Equation" r:id="rId4" imgW="1143000" imgH="457200" progId="Equation.3">
              <p:embed/>
            </p:oleObj>
          </a:graphicData>
        </a:graphic>
      </p:graphicFrame>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Estimando</a:t>
            </a:r>
            <a:r>
              <a:rPr lang="en-US" sz="4000" dirty="0" smtClean="0"/>
              <a:t> </a:t>
            </a:r>
            <a:r>
              <a:rPr lang="en-US" sz="4000" dirty="0" err="1" smtClean="0"/>
              <a:t>os</a:t>
            </a:r>
            <a:r>
              <a:rPr lang="en-US" sz="4000" dirty="0" smtClean="0"/>
              <a:t> </a:t>
            </a:r>
            <a:r>
              <a:rPr lang="en-US" sz="4000" dirty="0" err="1" smtClean="0"/>
              <a:t>parâmetros</a:t>
            </a:r>
            <a:r>
              <a:rPr lang="en-US" sz="4000" dirty="0" smtClean="0"/>
              <a:t> de </a:t>
            </a:r>
            <a:r>
              <a:rPr lang="en-US" sz="4000" dirty="0" err="1" smtClean="0"/>
              <a:t>uma</a:t>
            </a:r>
            <a:r>
              <a:rPr lang="en-US" sz="4000" dirty="0" smtClean="0"/>
              <a:t> HMM: </a:t>
            </a:r>
            <a:r>
              <a:rPr lang="en-US" sz="4000" dirty="0" err="1" smtClean="0"/>
              <a:t>evitando</a:t>
            </a:r>
            <a:r>
              <a:rPr lang="en-US" sz="4000" dirty="0" smtClean="0"/>
              <a:t> </a:t>
            </a:r>
            <a:r>
              <a:rPr lang="en-US" sz="4000" dirty="0" err="1" smtClean="0"/>
              <a:t>o</a:t>
            </a:r>
            <a:r>
              <a:rPr lang="en-US" sz="4000" dirty="0" smtClean="0"/>
              <a:t> </a:t>
            </a:r>
            <a:r>
              <a:rPr lang="en-US" sz="4000" i="1" dirty="0" err="1" smtClean="0"/>
              <a:t>overfitting</a:t>
            </a:r>
            <a:endParaRPr lang="en-US" sz="4000" dirty="0"/>
          </a:p>
        </p:txBody>
      </p:sp>
      <p:sp>
        <p:nvSpPr>
          <p:cNvPr id="3" name="Content Placeholder 2"/>
          <p:cNvSpPr>
            <a:spLocks noGrp="1"/>
          </p:cNvSpPr>
          <p:nvPr>
            <p:ph idx="1"/>
          </p:nvPr>
        </p:nvSpPr>
        <p:spPr>
          <a:xfrm>
            <a:off x="912066" y="2011743"/>
            <a:ext cx="7571534" cy="4138045"/>
          </a:xfrm>
        </p:spPr>
        <p:txBody>
          <a:bodyPr>
            <a:normAutofit/>
          </a:bodyPr>
          <a:lstStyle/>
          <a:p>
            <a:r>
              <a:rPr lang="pt-BR" dirty="0" smtClean="0"/>
              <a:t>Estimadores de máxima </a:t>
            </a:r>
            <a:r>
              <a:rPr lang="pt-BR" dirty="0" err="1" smtClean="0"/>
              <a:t>verosimilhança</a:t>
            </a:r>
            <a:r>
              <a:rPr lang="pt-BR" dirty="0" smtClean="0"/>
              <a:t> são vulneráveis ao </a:t>
            </a:r>
            <a:r>
              <a:rPr lang="pt-BR" dirty="0" err="1" smtClean="0"/>
              <a:t>fenômento</a:t>
            </a:r>
            <a:r>
              <a:rPr lang="pt-BR" dirty="0" smtClean="0"/>
              <a:t> de </a:t>
            </a:r>
            <a:r>
              <a:rPr lang="pt-BR" i="1" dirty="0" err="1" smtClean="0"/>
              <a:t>overfitting</a:t>
            </a:r>
            <a:r>
              <a:rPr lang="pt-BR" dirty="0" smtClean="0"/>
              <a:t> se a quantidade de dados não for </a:t>
            </a:r>
            <a:r>
              <a:rPr lang="pt-BR" dirty="0" err="1" smtClean="0"/>
              <a:t>suficente</a:t>
            </a:r>
            <a:endParaRPr lang="pt-BR" i="1" dirty="0" smtClean="0"/>
          </a:p>
          <a:p>
            <a:pPr lvl="1"/>
            <a:r>
              <a:rPr lang="pt-BR" dirty="0" smtClean="0"/>
              <a:t>Se um estado </a:t>
            </a:r>
            <a:r>
              <a:rPr lang="pt-BR" i="1" dirty="0" smtClean="0"/>
              <a:t>k </a:t>
            </a:r>
            <a:r>
              <a:rPr lang="pt-BR" dirty="0" smtClean="0"/>
              <a:t> nunca for utilizado no processo de estimação as fórmulas de estimação ficam indefinidas para aquele estado</a:t>
            </a:r>
          </a:p>
          <a:p>
            <a:pPr lvl="1"/>
            <a:r>
              <a:rPr lang="pt-BR" dirty="0" smtClean="0"/>
              <a:t>Símbolos não emitidos e transições não utilizadas no treinamento acarretarão em probabilidade zero durante a análise</a:t>
            </a:r>
          </a:p>
          <a:p>
            <a:pPr lvl="1"/>
            <a:r>
              <a:rPr lang="pt-BR" dirty="0" smtClean="0"/>
              <a:t>Para evitar estes problemas é prática comum adicionar </a:t>
            </a:r>
            <a:r>
              <a:rPr lang="pt-BR" i="1" dirty="0" err="1" smtClean="0"/>
              <a:t>pseudocontadores</a:t>
            </a:r>
            <a:r>
              <a:rPr lang="pt-BR" dirty="0" smtClean="0"/>
              <a:t> a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 </a:t>
            </a:r>
            <a:r>
              <a:rPr lang="pt-BR" dirty="0" smtClean="0"/>
              <a:t>(</a:t>
            </a:r>
            <a:r>
              <a:rPr lang="pt-BR" i="1" dirty="0" err="1" smtClean="0"/>
              <a:t>r</a:t>
            </a:r>
            <a:r>
              <a:rPr lang="pt-BR" i="1" baseline="-25000" dirty="0" err="1" smtClean="0"/>
              <a:t>kl</a:t>
            </a:r>
            <a:r>
              <a:rPr lang="pt-BR" dirty="0" smtClean="0"/>
              <a:t>  e </a:t>
            </a:r>
            <a:r>
              <a:rPr lang="pt-BR" dirty="0" err="1" smtClean="0"/>
              <a:t>r</a:t>
            </a:r>
            <a:r>
              <a:rPr lang="pt-BR" i="1" baseline="-25000" dirty="0" err="1" smtClean="0"/>
              <a:t>k</a:t>
            </a:r>
            <a:r>
              <a:rPr lang="pt-BR" i="1" dirty="0" smtClean="0"/>
              <a:t>(b)</a:t>
            </a:r>
            <a:r>
              <a:rPr lang="pt-BR" dirty="0" smtClean="0"/>
              <a:t>)</a:t>
            </a:r>
            <a:endParaRPr lang="pt-BR" i="1" dirty="0" smtClean="0"/>
          </a:p>
          <a:p>
            <a:pPr lvl="1"/>
            <a:r>
              <a:rPr lang="pt-BR" dirty="0" smtClean="0"/>
              <a:t>Desta maneira teremos </a:t>
            </a:r>
          </a:p>
          <a:p>
            <a:pPr lvl="2"/>
            <a:r>
              <a:rPr lang="pt-BR" i="1" dirty="0" err="1" smtClean="0"/>
              <a:t>A</a:t>
            </a:r>
            <a:r>
              <a:rPr lang="pt-BR" i="1" baseline="-25000" dirty="0" err="1" smtClean="0"/>
              <a:t>kl</a:t>
            </a:r>
            <a:r>
              <a:rPr lang="pt-BR" dirty="0" smtClean="0"/>
              <a:t> = número de transições de </a:t>
            </a:r>
            <a:r>
              <a:rPr lang="pt-BR" i="1" dirty="0" smtClean="0"/>
              <a:t>k a l + </a:t>
            </a:r>
            <a:r>
              <a:rPr lang="pt-BR" i="1" dirty="0" err="1" smtClean="0"/>
              <a:t>r</a:t>
            </a:r>
            <a:r>
              <a:rPr lang="pt-BR" i="1" baseline="-25000" dirty="0" err="1" smtClean="0"/>
              <a:t>kl</a:t>
            </a:r>
            <a:r>
              <a:rPr lang="pt-BR" dirty="0" smtClean="0"/>
              <a:t> </a:t>
            </a:r>
          </a:p>
          <a:p>
            <a:pPr lvl="2"/>
            <a:r>
              <a:rPr lang="pt-BR" i="1" dirty="0" err="1" smtClean="0"/>
              <a:t>E</a:t>
            </a:r>
            <a:r>
              <a:rPr lang="pt-BR" i="1" baseline="-25000" dirty="0" err="1" smtClean="0"/>
              <a:t>k</a:t>
            </a:r>
            <a:r>
              <a:rPr lang="pt-BR" i="1" dirty="0" smtClean="0"/>
              <a:t>(b) = número de emissões de b</a:t>
            </a:r>
            <a:r>
              <a:rPr lang="pt-BR" dirty="0" smtClean="0"/>
              <a:t> em </a:t>
            </a:r>
            <a:r>
              <a:rPr lang="pt-BR" i="1" dirty="0" smtClean="0"/>
              <a:t>k</a:t>
            </a:r>
            <a:r>
              <a:rPr lang="pt-BR" dirty="0" smtClean="0"/>
              <a:t> + </a:t>
            </a:r>
            <a:r>
              <a:rPr lang="pt-BR" i="1" dirty="0" err="1" smtClean="0"/>
              <a:t>r</a:t>
            </a:r>
            <a:r>
              <a:rPr lang="pt-BR" i="1" baseline="-25000" dirty="0" err="1" smtClean="0"/>
              <a:t>k</a:t>
            </a:r>
            <a:r>
              <a:rPr lang="pt-BR" i="1" dirty="0" smtClean="0"/>
              <a:t>(b)</a:t>
            </a: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227</a:t>
            </a:fld>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Estimando</a:t>
            </a:r>
            <a:r>
              <a:rPr lang="en-US" sz="4000" dirty="0" smtClean="0"/>
              <a:t> </a:t>
            </a:r>
            <a:r>
              <a:rPr lang="en-US" sz="4000" dirty="0" err="1" smtClean="0"/>
              <a:t>os</a:t>
            </a:r>
            <a:r>
              <a:rPr lang="en-US" sz="4000" dirty="0" smtClean="0"/>
              <a:t> </a:t>
            </a:r>
            <a:r>
              <a:rPr lang="en-US" sz="4000" dirty="0" err="1" smtClean="0"/>
              <a:t>parâmetros</a:t>
            </a:r>
            <a:r>
              <a:rPr lang="en-US" sz="4000" dirty="0" smtClean="0"/>
              <a:t> de </a:t>
            </a:r>
            <a:r>
              <a:rPr lang="en-US" sz="4000" dirty="0" err="1" smtClean="0"/>
              <a:t>uma</a:t>
            </a:r>
            <a:r>
              <a:rPr lang="en-US" sz="4000" dirty="0" smtClean="0"/>
              <a:t> HMM: pseudo-</a:t>
            </a:r>
            <a:r>
              <a:rPr lang="en-US" sz="4000" dirty="0" err="1" smtClean="0"/>
              <a:t>contadores</a:t>
            </a:r>
            <a:endParaRPr lang="en-US" sz="4000" dirty="0"/>
          </a:p>
        </p:txBody>
      </p:sp>
      <p:sp>
        <p:nvSpPr>
          <p:cNvPr id="3" name="Content Placeholder 2"/>
          <p:cNvSpPr>
            <a:spLocks noGrp="1"/>
          </p:cNvSpPr>
          <p:nvPr>
            <p:ph idx="1"/>
          </p:nvPr>
        </p:nvSpPr>
        <p:spPr>
          <a:xfrm>
            <a:off x="912066" y="2011743"/>
            <a:ext cx="7571534" cy="4138045"/>
          </a:xfrm>
        </p:spPr>
        <p:txBody>
          <a:bodyPr>
            <a:normAutofit/>
          </a:bodyPr>
          <a:lstStyle/>
          <a:p>
            <a:r>
              <a:rPr lang="pt-BR" dirty="0" smtClean="0"/>
              <a:t>Os pseudo-contadores  </a:t>
            </a:r>
            <a:r>
              <a:rPr lang="pt-BR" i="1" dirty="0" err="1" smtClean="0"/>
              <a:t>r</a:t>
            </a:r>
            <a:r>
              <a:rPr lang="pt-BR" i="1" baseline="-25000" dirty="0" err="1" smtClean="0"/>
              <a:t>kl</a:t>
            </a:r>
            <a:r>
              <a:rPr lang="pt-BR" dirty="0" smtClean="0"/>
              <a:t>  e </a:t>
            </a:r>
            <a:r>
              <a:rPr lang="pt-BR" dirty="0" err="1" smtClean="0"/>
              <a:t>r</a:t>
            </a:r>
            <a:r>
              <a:rPr lang="pt-BR" i="1" baseline="-25000" dirty="0" err="1" smtClean="0"/>
              <a:t>k</a:t>
            </a:r>
            <a:r>
              <a:rPr lang="pt-BR" i="1" dirty="0" smtClean="0"/>
              <a:t>(b) </a:t>
            </a:r>
            <a:r>
              <a:rPr lang="pt-BR" dirty="0" smtClean="0"/>
              <a:t>devem refletir nossas noções prévias sobre as probabilidades associadas</a:t>
            </a:r>
          </a:p>
          <a:p>
            <a:r>
              <a:rPr lang="pt-BR" dirty="0" smtClean="0"/>
              <a:t>Na verdade eles possuem uma interpretação </a:t>
            </a:r>
            <a:r>
              <a:rPr lang="pt-BR" dirty="0" err="1" smtClean="0"/>
              <a:t>probabilísica</a:t>
            </a:r>
            <a:r>
              <a:rPr lang="pt-BR" dirty="0" smtClean="0"/>
              <a:t> como os parâmetros de uma </a:t>
            </a:r>
            <a:r>
              <a:rPr lang="pt-BR" i="1" dirty="0" smtClean="0"/>
              <a:t>Distribuição de </a:t>
            </a:r>
            <a:r>
              <a:rPr lang="pt-BR" i="1" dirty="0" err="1" smtClean="0"/>
              <a:t>Dirichlet</a:t>
            </a:r>
            <a:r>
              <a:rPr lang="pt-BR" dirty="0" smtClean="0"/>
              <a:t> nas probabilidades de emissão de cada estado (veja cap. 11 do livro </a:t>
            </a:r>
            <a:r>
              <a:rPr lang="pt-BR" dirty="0" err="1" smtClean="0"/>
              <a:t>Durbin</a:t>
            </a:r>
            <a:r>
              <a:rPr lang="pt-BR" dirty="0" smtClean="0"/>
              <a:t> </a:t>
            </a:r>
            <a:r>
              <a:rPr lang="pt-BR" i="1" dirty="0" smtClean="0"/>
              <a:t>et. al.</a:t>
            </a:r>
            <a:r>
              <a:rPr lang="pt-BR" dirty="0" smtClean="0"/>
              <a:t>)</a:t>
            </a:r>
          </a:p>
          <a:p>
            <a:r>
              <a:rPr lang="pt-BR" dirty="0" smtClean="0"/>
              <a:t>Pseudo-contadores devem ser positivos, mas não precisam ser valores inteiros</a:t>
            </a:r>
          </a:p>
          <a:p>
            <a:r>
              <a:rPr lang="pt-BR" dirty="0" smtClean="0"/>
              <a:t>Valores agregados pequenos dos pseudo-contadores (                  ) indicam conhecimento prévio limitado, valores altos um conhecimento prévio mais sólido</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228</a:t>
            </a:fld>
            <a:endParaRPr lang="en-US"/>
          </a:p>
        </p:txBody>
      </p:sp>
      <p:graphicFrame>
        <p:nvGraphicFramePr>
          <p:cNvPr id="7" name="Object 6"/>
          <p:cNvGraphicFramePr>
            <a:graphicFrameLocks noChangeAspect="1"/>
          </p:cNvGraphicFramePr>
          <p:nvPr/>
        </p:nvGraphicFramePr>
        <p:xfrm>
          <a:off x="7005638" y="4895850"/>
          <a:ext cx="1016000" cy="279400"/>
        </p:xfrm>
        <a:graphic>
          <a:graphicData uri="http://schemas.openxmlformats.org/presentationml/2006/ole">
            <p:oleObj spid="_x0000_s1831938" name="Equation" r:id="rId3" imgW="1016000" imgH="279400" progId="Equation.3">
              <p:embed/>
            </p:oleObj>
          </a:graphicData>
        </a:graphic>
      </p:graphicFrame>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3" name="Content Placeholder 2"/>
          <p:cNvSpPr>
            <a:spLocks noGrp="1"/>
          </p:cNvSpPr>
          <p:nvPr>
            <p:ph idx="1"/>
          </p:nvPr>
        </p:nvSpPr>
        <p:spPr>
          <a:xfrm>
            <a:off x="912066" y="2011743"/>
            <a:ext cx="7571534" cy="4138045"/>
          </a:xfrm>
        </p:spPr>
        <p:txBody>
          <a:bodyPr>
            <a:normAutofit fontScale="92500" lnSpcReduction="20000"/>
          </a:bodyPr>
          <a:lstStyle/>
          <a:p>
            <a:r>
              <a:rPr lang="pt-BR" dirty="0" smtClean="0"/>
              <a:t>Podemos ter o caso de que os caminhos não são conhecidos no conjunto de treinamento</a:t>
            </a:r>
          </a:p>
          <a:p>
            <a:r>
              <a:rPr lang="pt-BR" dirty="0" smtClean="0"/>
              <a:t>Desta maneira não há mais uma equação para estimar diretamente os parâmetros de probabilidade</a:t>
            </a:r>
          </a:p>
          <a:p>
            <a:r>
              <a:rPr lang="pt-BR" dirty="0" smtClean="0"/>
              <a:t>Existem algoritmos de otimização contínua que podem ser utilizados, mas o mais comum é o </a:t>
            </a:r>
            <a:r>
              <a:rPr lang="pt-BR" i="1" dirty="0" smtClean="0"/>
              <a:t>Algoritmo de </a:t>
            </a:r>
            <a:r>
              <a:rPr lang="pt-BR" i="1" dirty="0" err="1" smtClean="0"/>
              <a:t>Baum-Welsh</a:t>
            </a:r>
            <a:endParaRPr lang="pt-BR" dirty="0" smtClean="0"/>
          </a:p>
          <a:p>
            <a:r>
              <a:rPr lang="pt-BR" dirty="0" smtClean="0"/>
              <a:t>Informalmente, inicializamos o modelo com valores iniciais para os parâmetros, depois</a:t>
            </a:r>
          </a:p>
          <a:p>
            <a:pPr lvl="1"/>
            <a:r>
              <a:rPr lang="pt-BR" dirty="0" smtClean="0"/>
              <a:t>Estimamos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a:t>
            </a:r>
            <a:r>
              <a:rPr lang="pt-BR" dirty="0" smtClean="0"/>
              <a:t> considerando a </a:t>
            </a:r>
            <a:r>
              <a:rPr lang="pt-BR" dirty="0" err="1" smtClean="0"/>
              <a:t>probabilidde</a:t>
            </a:r>
            <a:r>
              <a:rPr lang="pt-BR" dirty="0" smtClean="0"/>
              <a:t> dos caminhos para os parâmetros atuais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a:t>
            </a:r>
          </a:p>
          <a:p>
            <a:pPr lvl="1"/>
            <a:r>
              <a:rPr lang="pt-BR" dirty="0" smtClean="0"/>
              <a:t>Em seguida utilizamos a mesma fórmula da estimativa de máxima verossimilhança para calcular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 ˆ</a:t>
            </a:r>
          </a:p>
          <a:p>
            <a:pPr lvl="1"/>
            <a:r>
              <a:rPr lang="pt-BR" dirty="0" smtClean="0"/>
              <a:t>O processo é repetido até que seja atingido algum critério de parada (ex. número de interações, </a:t>
            </a:r>
            <a:r>
              <a:rPr lang="pt-BR" dirty="0" err="1" smtClean="0"/>
              <a:t>threshold</a:t>
            </a:r>
            <a:r>
              <a:rPr lang="pt-BR" dirty="0" smtClean="0"/>
              <a:t> de variação, ...)</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229</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2743200" y="152400"/>
            <a:ext cx="6400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S C O R I N G   S Y S T E M S</a:t>
            </a:r>
          </a:p>
        </p:txBody>
      </p:sp>
      <p:sp>
        <p:nvSpPr>
          <p:cNvPr id="8" name="Date Placeholder 2"/>
          <p:cNvSpPr>
            <a:spLocks noGrp="1"/>
          </p:cNvSpPr>
          <p:nvPr>
            <p:ph type="dt" sz="half" idx="10"/>
          </p:nvPr>
        </p:nvSpPr>
        <p:spPr/>
        <p:txBody>
          <a:bodyPr/>
          <a:lstStyle/>
          <a:p>
            <a:fld id="{410029C6-29F6-2649-8684-01D35DBE06CE}" type="datetime1">
              <a:rPr lang="en-US" smtClean="0"/>
              <a:pPr/>
              <a:t>5/23/14</a:t>
            </a:fld>
            <a:endParaRPr lang="pt-BR"/>
          </a:p>
        </p:txBody>
      </p:sp>
      <p:sp>
        <p:nvSpPr>
          <p:cNvPr id="26626" name="Text Box 2"/>
          <p:cNvSpPr txBox="1">
            <a:spLocks noChangeArrowheads="1"/>
          </p:cNvSpPr>
          <p:nvPr/>
        </p:nvSpPr>
        <p:spPr bwMode="auto">
          <a:xfrm>
            <a:off x="76200" y="2057400"/>
            <a:ext cx="2819400" cy="763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A50021"/>
                </a:solidFill>
                <a:ea typeface="Arial Unicode MS" pitchFamily="-1" charset="0"/>
                <a:cs typeface="Arial Unicode MS" pitchFamily="-1" charset="0"/>
              </a:rPr>
              <a:t>Which alignment is “better”?</a:t>
            </a:r>
          </a:p>
        </p:txBody>
      </p:sp>
      <p:sp>
        <p:nvSpPr>
          <p:cNvPr id="26627" name="Text Box 3"/>
          <p:cNvSpPr txBox="1">
            <a:spLocks noChangeArrowheads="1"/>
          </p:cNvSpPr>
          <p:nvPr/>
        </p:nvSpPr>
        <p:spPr bwMode="auto">
          <a:xfrm>
            <a:off x="3429000" y="4038600"/>
            <a:ext cx="4876800" cy="763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 pos="4343400" algn="l"/>
              </a:tabLst>
            </a:pPr>
            <a:r>
              <a:rPr lang="pt-BR" sz="2200" b="1">
                <a:solidFill>
                  <a:srgbClr val="000000"/>
                </a:solidFill>
                <a:latin typeface="Courier New" pitchFamily="-1" charset="0"/>
                <a:ea typeface="Arial Unicode MS" pitchFamily="-1" charset="0"/>
                <a:cs typeface="Arial Unicode MS" pitchFamily="-1" charset="0"/>
              </a:rPr>
              <a:t>GCTACTAG</a:t>
            </a:r>
            <a:r>
              <a:rPr lang="pt-BR" sz="2200" b="1">
                <a:solidFill>
                  <a:srgbClr val="FF9900"/>
                </a:solidFill>
                <a:latin typeface="Courier New" pitchFamily="-1" charset="0"/>
                <a:ea typeface="Arial Unicode MS" pitchFamily="-1" charset="0"/>
                <a:cs typeface="Arial Unicode MS" pitchFamily="-1" charset="0"/>
              </a:rPr>
              <a:t>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990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CG</a:t>
            </a:r>
            <a:r>
              <a:rPr lang="pt-BR" sz="2200" b="1">
                <a:solidFill>
                  <a:srgbClr val="FF9900"/>
                </a:solidFill>
                <a:latin typeface="Courier New" pitchFamily="-1" charset="0"/>
                <a:ea typeface="Arial Unicode MS" pitchFamily="-1" charset="0"/>
                <a:cs typeface="Arial Unicode MS" pitchFamily="-1" charset="0"/>
              </a:rPr>
              <a:t>CT</a:t>
            </a:r>
            <a:r>
              <a:rPr lang="pt-BR" sz="2200" b="1">
                <a:solidFill>
                  <a:srgbClr val="000000"/>
                </a:solidFill>
                <a:latin typeface="Courier New" pitchFamily="-1" charset="0"/>
                <a:ea typeface="Arial Unicode MS" pitchFamily="-1" charset="0"/>
                <a:cs typeface="Arial Unicode MS" pitchFamily="-1" charset="0"/>
              </a:rPr>
              <a:t>TAGC</a:t>
            </a:r>
            <a:br>
              <a:rPr lang="pt-BR" sz="2200" b="1">
                <a:solidFill>
                  <a:srgbClr val="000000"/>
                </a:solidFill>
                <a:latin typeface="Courier New" pitchFamily="-1" charset="0"/>
                <a:ea typeface="Arial Unicode MS" pitchFamily="-1" charset="0"/>
                <a:cs typeface="Arial Unicode MS" pitchFamily="-1" charset="0"/>
              </a:rPr>
            </a:br>
            <a:r>
              <a:rPr lang="pt-BR" sz="2200" b="1">
                <a:solidFill>
                  <a:srgbClr val="000000"/>
                </a:solidFill>
                <a:latin typeface="Courier New" pitchFamily="-1" charset="0"/>
                <a:ea typeface="Arial Unicode MS" pitchFamily="-1" charset="0"/>
                <a:cs typeface="Arial Unicode MS" pitchFamily="-1" charset="0"/>
              </a:rPr>
              <a:t>GCTACTAG</a:t>
            </a:r>
            <a:r>
              <a:rPr lang="pt-BR" sz="2200" b="1">
                <a:solidFill>
                  <a:srgbClr val="FF9900"/>
                </a:solidFill>
                <a:latin typeface="Courier New" pitchFamily="-1" charset="0"/>
                <a:ea typeface="Arial Unicode MS" pitchFamily="-1" charset="0"/>
                <a:cs typeface="Arial Unicode MS" pitchFamily="-1" charset="0"/>
              </a:rPr>
              <a:t>C</a:t>
            </a:r>
            <a:r>
              <a:rPr lang="pt-BR" sz="2200" b="1">
                <a:solidFill>
                  <a:srgbClr val="000000"/>
                </a:solidFill>
                <a:latin typeface="Courier New" pitchFamily="-1" charset="0"/>
                <a:ea typeface="Arial Unicode MS" pitchFamily="-1" charset="0"/>
                <a:cs typeface="Arial Unicode MS" pitchFamily="-1" charset="0"/>
              </a:rPr>
              <a:t>TCTAGCGCG</a:t>
            </a:r>
            <a:r>
              <a:rPr lang="pt-BR" sz="2200" b="1">
                <a:solidFill>
                  <a:srgbClr val="FF9900"/>
                </a:solidFill>
                <a:latin typeface="Courier New" pitchFamily="-1" charset="0"/>
                <a:ea typeface="Arial Unicode MS" pitchFamily="-1" charset="0"/>
                <a:cs typeface="Arial Unicode MS" pitchFamily="-1" charset="0"/>
              </a:rPr>
              <a:t>TA</a:t>
            </a:r>
            <a:r>
              <a:rPr lang="pt-BR" sz="2200" b="1">
                <a:solidFill>
                  <a:srgbClr val="000000"/>
                </a:solidFill>
                <a:latin typeface="Courier New" pitchFamily="-1" charset="0"/>
                <a:ea typeface="Arial Unicode MS" pitchFamily="-1" charset="0"/>
                <a:cs typeface="Arial Unicode MS" pitchFamily="-1" charset="0"/>
              </a:rPr>
              <a:t>TAGC</a:t>
            </a:r>
          </a:p>
        </p:txBody>
      </p:sp>
      <p:sp>
        <p:nvSpPr>
          <p:cNvPr id="26628" name="Text Box 4"/>
          <p:cNvSpPr txBox="1">
            <a:spLocks noChangeArrowheads="1"/>
          </p:cNvSpPr>
          <p:nvPr/>
        </p:nvSpPr>
        <p:spPr bwMode="auto">
          <a:xfrm>
            <a:off x="3429000" y="2057400"/>
            <a:ext cx="4876800" cy="763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 pos="4343400" algn="l"/>
              </a:tabLst>
            </a:pPr>
            <a:r>
              <a:rPr lang="pt-BR" sz="2200" b="1">
                <a:solidFill>
                  <a:srgbClr val="000000"/>
                </a:solidFill>
                <a:latin typeface="Courier New" pitchFamily="-1" charset="0"/>
                <a:ea typeface="Arial Unicode MS" pitchFamily="-1" charset="0"/>
                <a:cs typeface="Arial Unicode MS" pitchFamily="-1" charset="0"/>
              </a:rPr>
              <a:t>GCTACTAG</a:t>
            </a:r>
            <a:r>
              <a:rPr lang="pt-BR" sz="2200" b="1">
                <a:solidFill>
                  <a:srgbClr val="FF990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990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990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CGC</a:t>
            </a:r>
            <a:r>
              <a:rPr lang="pt-BR" sz="2200" b="1">
                <a:solidFill>
                  <a:srgbClr val="FF990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990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TAGC</a:t>
            </a:r>
            <a:br>
              <a:rPr lang="pt-BR" sz="2200" b="1">
                <a:solidFill>
                  <a:srgbClr val="000000"/>
                </a:solidFill>
                <a:latin typeface="Courier New" pitchFamily="-1" charset="0"/>
                <a:ea typeface="Arial Unicode MS" pitchFamily="-1" charset="0"/>
                <a:cs typeface="Arial Unicode MS" pitchFamily="-1" charset="0"/>
              </a:rPr>
            </a:br>
            <a:r>
              <a:rPr lang="pt-BR" sz="2200" b="1">
                <a:solidFill>
                  <a:srgbClr val="000000"/>
                </a:solidFill>
                <a:latin typeface="Courier New" pitchFamily="-1" charset="0"/>
                <a:ea typeface="Arial Unicode MS" pitchFamily="-1" charset="0"/>
                <a:cs typeface="Arial Unicode MS" pitchFamily="-1" charset="0"/>
              </a:rPr>
              <a:t>GCTACTAGCTCTAGCGCGTATAGC</a:t>
            </a:r>
          </a:p>
        </p:txBody>
      </p:sp>
      <p:sp>
        <p:nvSpPr>
          <p:cNvPr id="26629" name="Text Box 5"/>
          <p:cNvSpPr txBox="1">
            <a:spLocks noChangeArrowheads="1"/>
          </p:cNvSpPr>
          <p:nvPr/>
        </p:nvSpPr>
        <p:spPr bwMode="auto">
          <a:xfrm>
            <a:off x="3962400" y="2895600"/>
            <a:ext cx="33528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Lst>
            </a:pPr>
            <a:r>
              <a:rPr lang="pt-BR">
                <a:solidFill>
                  <a:srgbClr val="000000"/>
                </a:solidFill>
                <a:ea typeface="Arial Unicode MS" pitchFamily="-1" charset="0"/>
                <a:cs typeface="Arial Unicode MS" pitchFamily="-1" charset="0"/>
              </a:rPr>
              <a:t>0 mismatches,  5 gaps</a:t>
            </a:r>
          </a:p>
        </p:txBody>
      </p:sp>
      <p:sp>
        <p:nvSpPr>
          <p:cNvPr id="26630" name="Text Box 6"/>
          <p:cNvSpPr txBox="1">
            <a:spLocks noChangeArrowheads="1"/>
          </p:cNvSpPr>
          <p:nvPr/>
        </p:nvSpPr>
        <p:spPr bwMode="auto">
          <a:xfrm>
            <a:off x="3962400" y="4814888"/>
            <a:ext cx="33528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Lst>
            </a:pPr>
            <a:r>
              <a:rPr lang="pt-BR">
                <a:solidFill>
                  <a:srgbClr val="000000"/>
                </a:solidFill>
                <a:ea typeface="Arial Unicode MS" pitchFamily="-1" charset="0"/>
                <a:cs typeface="Arial Unicode MS" pitchFamily="-1" charset="0"/>
              </a:rPr>
              <a:t>3 mismatches,  1 gap</a:t>
            </a:r>
          </a:p>
        </p:txBody>
      </p:sp>
      <p:sp>
        <p:nvSpPr>
          <p:cNvPr id="9" name="Slide Number Placeholder 8"/>
          <p:cNvSpPr>
            <a:spLocks noGrp="1"/>
          </p:cNvSpPr>
          <p:nvPr>
            <p:ph type="sldNum" sz="quarter" idx="12"/>
          </p:nvPr>
        </p:nvSpPr>
        <p:spPr/>
        <p:txBody>
          <a:bodyPr/>
          <a:lstStyle/>
          <a:p>
            <a:fld id="{41014A3E-976F-064B-B8F4-90A68719CBED}" type="slidenum">
              <a:rPr lang="en-US" smtClean="0"/>
              <a:pPr/>
              <a:t>23</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230</a:t>
            </a:fld>
            <a:endParaRPr lang="en-US"/>
          </a:p>
        </p:txBody>
      </p:sp>
      <p:pic>
        <p:nvPicPr>
          <p:cNvPr id="1833986" name="Picture 2"/>
          <p:cNvPicPr>
            <a:picLocks noChangeAspect="1" noChangeArrowheads="1"/>
          </p:cNvPicPr>
          <p:nvPr/>
        </p:nvPicPr>
        <p:blipFill>
          <a:blip r:embed="rId2"/>
          <a:srcRect/>
          <a:stretch>
            <a:fillRect/>
          </a:stretch>
        </p:blipFill>
        <p:spPr bwMode="auto">
          <a:xfrm>
            <a:off x="4182660" y="2642280"/>
            <a:ext cx="3827996" cy="2068747"/>
          </a:xfrm>
          <a:prstGeom prst="rect">
            <a:avLst/>
          </a:prstGeom>
          <a:noFill/>
          <a:ln w="9525">
            <a:noFill/>
            <a:miter lim="800000"/>
            <a:headEnd/>
            <a:tailEnd/>
          </a:ln>
          <a:effectLst/>
        </p:spPr>
      </p:pic>
      <p:sp>
        <p:nvSpPr>
          <p:cNvPr id="8" name="TextBox 7"/>
          <p:cNvSpPr txBox="1"/>
          <p:nvPr/>
        </p:nvSpPr>
        <p:spPr>
          <a:xfrm>
            <a:off x="4572000" y="4711027"/>
            <a:ext cx="4083169" cy="215444"/>
          </a:xfrm>
          <a:prstGeom prst="rect">
            <a:avLst/>
          </a:prstGeom>
          <a:noFill/>
        </p:spPr>
        <p:txBody>
          <a:bodyPr wrap="none" rtlCol="0">
            <a:spAutoFit/>
          </a:bodyPr>
          <a:lstStyle/>
          <a:p>
            <a:r>
              <a:rPr lang="en-US" sz="800" dirty="0" smtClean="0"/>
              <a:t>Fonte:http://www.strangenotions.com/wp-content/uploads/2013/05/Local-Maxima.gif</a:t>
            </a:r>
            <a:endParaRPr lang="en-US" sz="800" dirty="0"/>
          </a:p>
        </p:txBody>
      </p:sp>
      <p:sp>
        <p:nvSpPr>
          <p:cNvPr id="12" name="Content Placeholder 2"/>
          <p:cNvSpPr txBox="1">
            <a:spLocks/>
          </p:cNvSpPr>
          <p:nvPr/>
        </p:nvSpPr>
        <p:spPr>
          <a:xfrm>
            <a:off x="841986" y="3028818"/>
            <a:ext cx="3340674" cy="3265987"/>
          </a:xfrm>
          <a:prstGeom prst="rect">
            <a:avLst/>
          </a:prstGeom>
        </p:spPr>
        <p:txBody>
          <a:bodyPr vert="horz" lIns="91440" tIns="45720" rIns="91440" bIns="45720" rtlCol="0">
            <a:normAutofit lnSpcReduction="1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Cuidado:</a:t>
            </a:r>
            <a:r>
              <a:rPr kumimoji="0" lang="pt-BR" sz="20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a:t>
            </a:r>
            <a:r>
              <a:rPr kumimoji="0" lang="pt-BR" sz="2000" b="1" i="0" u="sng" strike="noStrike" kern="1200" cap="none" spc="0" normalizeH="0" noProof="0" dirty="0" smtClean="0">
                <a:ln>
                  <a:noFill/>
                </a:ln>
                <a:solidFill>
                  <a:schemeClr val="tx1">
                    <a:lumMod val="85000"/>
                    <a:lumOff val="15000"/>
                  </a:schemeClr>
                </a:solidFill>
                <a:effectLst/>
                <a:uLnTx/>
                <a:uFillTx/>
                <a:latin typeface="+mn-lt"/>
                <a:ea typeface="+mn-ea"/>
                <a:cs typeface="+mn-cs"/>
              </a:rPr>
              <a:t>máximo local</a:t>
            </a:r>
            <a:endParaRPr kumimoji="0" lang="pt-BR" sz="2000" b="1" i="1" u="sng" strike="noStrike" kern="1200" cap="none" spc="0" normalizeH="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pt-BR" sz="2000" noProof="0" dirty="0" smtClean="0">
                <a:solidFill>
                  <a:schemeClr val="tx1">
                    <a:lumMod val="85000"/>
                    <a:lumOff val="15000"/>
                  </a:schemeClr>
                </a:solidFill>
              </a:rPr>
              <a:t>Em geral existem vários máximos locais: qualidade do resultado final depende dos valores iniciais utilizados</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pt-BR" sz="2000" noProof="0" dirty="0" smtClean="0">
                <a:solidFill>
                  <a:schemeClr val="tx1">
                    <a:lumMod val="85000"/>
                    <a:lumOff val="15000"/>
                  </a:schemeClr>
                </a:solidFill>
              </a:rPr>
              <a:t>Para </a:t>
            </a:r>
            <a:r>
              <a:rPr lang="pt-BR" sz="2000" noProof="0" dirty="0" err="1" smtClean="0">
                <a:solidFill>
                  <a:schemeClr val="tx1">
                    <a:lumMod val="85000"/>
                    <a:lumOff val="15000"/>
                  </a:schemeClr>
                </a:solidFill>
              </a:rPr>
              <a:t>HMMs</a:t>
            </a:r>
            <a:r>
              <a:rPr lang="pt-BR" sz="2000" noProof="0" dirty="0" smtClean="0">
                <a:solidFill>
                  <a:schemeClr val="tx1">
                    <a:lumMod val="85000"/>
                    <a:lumOff val="15000"/>
                  </a:schemeClr>
                </a:solidFill>
              </a:rPr>
              <a:t> este problema é particularmente severo</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endParaRPr kumimoji="0" lang="pt-BR" sz="2000"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
        <p:nvSpPr>
          <p:cNvPr id="13" name="Content Placeholder 2"/>
          <p:cNvSpPr txBox="1">
            <a:spLocks/>
          </p:cNvSpPr>
          <p:nvPr/>
        </p:nvSpPr>
        <p:spPr>
          <a:xfrm>
            <a:off x="912066" y="2125468"/>
            <a:ext cx="7571534" cy="1286352"/>
          </a:xfrm>
          <a:prstGeom prst="rect">
            <a:avLst/>
          </a:prstGeom>
        </p:spPr>
        <p:txBody>
          <a:bodyPr vert="horz" lIns="91440" tIns="45720" rIns="91440" bIns="45720" rtlCol="0">
            <a:normAutofit/>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Pode-se demonstrar que este processo aumenta a </a:t>
            </a:r>
            <a:r>
              <a:rPr kumimoji="0" lang="pt-BR" sz="20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verosimilhança</a:t>
            </a: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global do conjunto de treinamento e que portanto o processo converge para um máximo local</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3" name="Content Placeholder 2"/>
          <p:cNvSpPr>
            <a:spLocks noGrp="1"/>
          </p:cNvSpPr>
          <p:nvPr>
            <p:ph idx="1"/>
          </p:nvPr>
        </p:nvSpPr>
        <p:spPr>
          <a:xfrm>
            <a:off x="865716" y="2011743"/>
            <a:ext cx="7571534" cy="4138045"/>
          </a:xfrm>
        </p:spPr>
        <p:txBody>
          <a:bodyPr>
            <a:normAutofit/>
          </a:bodyPr>
          <a:lstStyle/>
          <a:p>
            <a:r>
              <a:rPr lang="pt-BR" dirty="0" smtClean="0"/>
              <a:t>Mais formalmente, o algoritmo de </a:t>
            </a:r>
            <a:r>
              <a:rPr lang="pt-BR" dirty="0" err="1" smtClean="0"/>
              <a:t>Baum-Welsh</a:t>
            </a:r>
            <a:r>
              <a:rPr lang="pt-BR" dirty="0" smtClean="0"/>
              <a:t> calcula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 </a:t>
            </a:r>
            <a:r>
              <a:rPr lang="pt-BR" dirty="0" smtClean="0"/>
              <a:t>como os </a:t>
            </a:r>
            <a:r>
              <a:rPr lang="pt-BR" i="1" dirty="0" smtClean="0"/>
              <a:t>valores esperados </a:t>
            </a:r>
            <a:r>
              <a:rPr lang="pt-BR" dirty="0" smtClean="0"/>
              <a:t>do número de vezes cada transição ou emissão é feita, dadas as sequências de </a:t>
            </a:r>
            <a:r>
              <a:rPr lang="pt-BR" dirty="0" err="1" smtClean="0"/>
              <a:t>treiamento</a:t>
            </a:r>
            <a:endParaRPr lang="pt-BR" dirty="0" smtClean="0"/>
          </a:p>
          <a:p>
            <a:r>
              <a:rPr lang="pt-BR" dirty="0" smtClean="0"/>
              <a:t>Para fazer isso usamos os valores de </a:t>
            </a:r>
            <a:r>
              <a:rPr lang="pt-BR" i="1" dirty="0" err="1" smtClean="0"/>
              <a:t>forward</a:t>
            </a:r>
            <a:r>
              <a:rPr lang="pt-BR" i="1" dirty="0" smtClean="0"/>
              <a:t> </a:t>
            </a:r>
            <a:r>
              <a:rPr lang="pt-BR" dirty="0" smtClean="0"/>
              <a:t>e </a:t>
            </a:r>
            <a:r>
              <a:rPr lang="pt-BR" i="1" dirty="0" err="1" smtClean="0"/>
              <a:t>backward</a:t>
            </a:r>
            <a:r>
              <a:rPr lang="pt-BR" dirty="0" smtClean="0"/>
              <a:t> </a:t>
            </a:r>
          </a:p>
          <a:p>
            <a:r>
              <a:rPr lang="pt-BR" dirty="0" smtClean="0"/>
              <a:t>A probabilidade de </a:t>
            </a:r>
            <a:r>
              <a:rPr lang="pt-BR" i="1" dirty="0" err="1" smtClean="0"/>
              <a:t>a</a:t>
            </a:r>
            <a:r>
              <a:rPr lang="pt-BR" i="1" baseline="-25000" dirty="0" err="1" smtClean="0"/>
              <a:t>kl</a:t>
            </a:r>
            <a:r>
              <a:rPr lang="pt-BR" dirty="0" smtClean="0"/>
              <a:t> ser utilizada na posição </a:t>
            </a:r>
            <a:r>
              <a:rPr lang="pt-BR" i="1" dirty="0" smtClean="0"/>
              <a:t> i </a:t>
            </a:r>
            <a:r>
              <a:rPr lang="pt-BR" dirty="0" smtClean="0"/>
              <a:t> na sequência </a:t>
            </a:r>
            <a:r>
              <a:rPr lang="pt-BR" i="1" dirty="0" smtClean="0"/>
              <a:t>x</a:t>
            </a:r>
            <a:r>
              <a:rPr lang="pt-BR" dirty="0" smtClean="0"/>
              <a:t> é dada por</a:t>
            </a:r>
          </a:p>
          <a:p>
            <a:endParaRPr lang="pt-BR" dirty="0" smtClean="0"/>
          </a:p>
          <a:p>
            <a:r>
              <a:rPr lang="pt-BR" dirty="0" smtClean="0"/>
              <a:t>A partir daí podemos derivar o número esperado de vezes que </a:t>
            </a:r>
            <a:r>
              <a:rPr lang="pt-BR" i="1" dirty="0" err="1" smtClean="0"/>
              <a:t>a</a:t>
            </a:r>
            <a:r>
              <a:rPr lang="pt-BR" i="1" baseline="-25000" dirty="0" err="1" smtClean="0"/>
              <a:t>kl</a:t>
            </a:r>
            <a:r>
              <a:rPr lang="pt-BR" dirty="0" smtClean="0"/>
              <a:t> será utilizada somando todas as posições e todas as sequências:</a:t>
            </a:r>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231</a:t>
            </a:fld>
            <a:endParaRPr lang="en-US"/>
          </a:p>
        </p:txBody>
      </p:sp>
      <p:pic>
        <p:nvPicPr>
          <p:cNvPr id="1835010"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2149475" y="4394200"/>
            <a:ext cx="4168775" cy="555625"/>
          </a:xfrm>
          <a:prstGeom prst="rect">
            <a:avLst/>
          </a:prstGeom>
          <a:noFill/>
        </p:spPr>
      </p:pic>
      <p:pic>
        <p:nvPicPr>
          <p:cNvPr id="1835011" name="Picture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2252663" y="5843588"/>
            <a:ext cx="3611562" cy="611187"/>
          </a:xfrm>
          <a:prstGeom prst="rect">
            <a:avLst/>
          </a:prstGeom>
          <a:noFill/>
        </p:spPr>
      </p:pic>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3" name="Content Placeholder 2"/>
          <p:cNvSpPr>
            <a:spLocks noGrp="1"/>
          </p:cNvSpPr>
          <p:nvPr>
            <p:ph idx="1"/>
          </p:nvPr>
        </p:nvSpPr>
        <p:spPr>
          <a:xfrm>
            <a:off x="865716" y="2011743"/>
            <a:ext cx="7571534" cy="4138045"/>
          </a:xfrm>
        </p:spPr>
        <p:txBody>
          <a:bodyPr>
            <a:normAutofit/>
          </a:bodyPr>
          <a:lstStyle/>
          <a:p>
            <a:r>
              <a:rPr lang="pt-BR" dirty="0" smtClean="0"/>
              <a:t>Mais formalmente, o algoritmo de </a:t>
            </a:r>
            <a:r>
              <a:rPr lang="pt-BR" dirty="0" err="1" smtClean="0"/>
              <a:t>Baum-Welsh</a:t>
            </a:r>
            <a:r>
              <a:rPr lang="pt-BR" dirty="0" smtClean="0"/>
              <a:t> calcula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 </a:t>
            </a:r>
            <a:r>
              <a:rPr lang="pt-BR" dirty="0" smtClean="0"/>
              <a:t>como os </a:t>
            </a:r>
            <a:r>
              <a:rPr lang="pt-BR" i="1" dirty="0" smtClean="0"/>
              <a:t>valores esperados </a:t>
            </a:r>
            <a:r>
              <a:rPr lang="pt-BR" dirty="0" smtClean="0"/>
              <a:t>do número de vezes cada transição ou emissão é feita, dadas as sequências de </a:t>
            </a:r>
            <a:r>
              <a:rPr lang="pt-BR" dirty="0" err="1" smtClean="0"/>
              <a:t>treiamento</a:t>
            </a:r>
            <a:endParaRPr lang="pt-BR" dirty="0" smtClean="0"/>
          </a:p>
          <a:p>
            <a:r>
              <a:rPr lang="pt-BR" dirty="0" smtClean="0"/>
              <a:t>Para fazer isso usamos os valores de </a:t>
            </a:r>
            <a:r>
              <a:rPr lang="pt-BR" i="1" dirty="0" err="1" smtClean="0"/>
              <a:t>forward</a:t>
            </a:r>
            <a:r>
              <a:rPr lang="pt-BR" i="1" dirty="0" smtClean="0"/>
              <a:t> </a:t>
            </a:r>
            <a:r>
              <a:rPr lang="pt-BR" dirty="0" smtClean="0"/>
              <a:t>e </a:t>
            </a:r>
            <a:r>
              <a:rPr lang="pt-BR" i="1" dirty="0" err="1" smtClean="0"/>
              <a:t>backward</a:t>
            </a:r>
            <a:r>
              <a:rPr lang="pt-BR" dirty="0" smtClean="0"/>
              <a:t> </a:t>
            </a:r>
          </a:p>
          <a:p>
            <a:r>
              <a:rPr lang="pt-BR" dirty="0" smtClean="0"/>
              <a:t>A probabilidade de </a:t>
            </a:r>
            <a:r>
              <a:rPr lang="pt-BR" i="1" dirty="0" err="1" smtClean="0"/>
              <a:t>a</a:t>
            </a:r>
            <a:r>
              <a:rPr lang="pt-BR" i="1" baseline="-25000" dirty="0" err="1" smtClean="0"/>
              <a:t>kl</a:t>
            </a:r>
            <a:r>
              <a:rPr lang="pt-BR" dirty="0" smtClean="0"/>
              <a:t> ser utilizada na posição </a:t>
            </a:r>
            <a:r>
              <a:rPr lang="pt-BR" i="1" dirty="0" smtClean="0"/>
              <a:t> i </a:t>
            </a:r>
            <a:r>
              <a:rPr lang="pt-BR" dirty="0" smtClean="0"/>
              <a:t> na sequência </a:t>
            </a:r>
            <a:r>
              <a:rPr lang="pt-BR" i="1" dirty="0" smtClean="0"/>
              <a:t>x</a:t>
            </a:r>
            <a:r>
              <a:rPr lang="pt-BR" dirty="0" smtClean="0"/>
              <a:t> é dada por</a:t>
            </a:r>
          </a:p>
          <a:p>
            <a:endParaRPr lang="pt-BR" dirty="0" smtClean="0"/>
          </a:p>
          <a:p>
            <a:r>
              <a:rPr lang="pt-BR" dirty="0" smtClean="0"/>
              <a:t>A partir daí podemos derivar o número esperado de vezes que </a:t>
            </a:r>
            <a:r>
              <a:rPr lang="pt-BR" i="1" dirty="0" err="1" smtClean="0"/>
              <a:t>a</a:t>
            </a:r>
            <a:r>
              <a:rPr lang="pt-BR" i="1" baseline="-25000" dirty="0" err="1" smtClean="0"/>
              <a:t>kl</a:t>
            </a:r>
            <a:r>
              <a:rPr lang="pt-BR" dirty="0" smtClean="0"/>
              <a:t> será utilizada somando todas as posições e todas as sequências:</a:t>
            </a:r>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232</a:t>
            </a:fld>
            <a:endParaRPr lang="en-US"/>
          </a:p>
        </p:txBody>
      </p:sp>
      <p:graphicFrame>
        <p:nvGraphicFramePr>
          <p:cNvPr id="1835010" name="Object 2"/>
          <p:cNvGraphicFramePr>
            <a:graphicFrameLocks noChangeAspect="1"/>
          </p:cNvGraphicFramePr>
          <p:nvPr/>
        </p:nvGraphicFramePr>
        <p:xfrm>
          <a:off x="2132122" y="4394077"/>
          <a:ext cx="4205288" cy="555625"/>
        </p:xfrm>
        <a:graphic>
          <a:graphicData uri="http://schemas.openxmlformats.org/presentationml/2006/ole">
            <p:oleObj spid="_x0000_s1836034" name="Equation" r:id="rId3" imgW="2882900" imgH="381000" progId="Equation.3">
              <p:embed/>
            </p:oleObj>
          </a:graphicData>
        </a:graphic>
      </p:graphicFrame>
      <p:graphicFrame>
        <p:nvGraphicFramePr>
          <p:cNvPr id="1835011" name="Object 3"/>
          <p:cNvGraphicFramePr>
            <a:graphicFrameLocks noChangeAspect="1"/>
          </p:cNvGraphicFramePr>
          <p:nvPr/>
        </p:nvGraphicFramePr>
        <p:xfrm>
          <a:off x="2252739" y="5844194"/>
          <a:ext cx="3611563" cy="611188"/>
        </p:xfrm>
        <a:graphic>
          <a:graphicData uri="http://schemas.openxmlformats.org/presentationml/2006/ole">
            <p:oleObj spid="_x0000_s1836035" name="Equation" r:id="rId4" imgW="2476500" imgH="419100" progId="Equation.3">
              <p:embed/>
            </p:oleObj>
          </a:graphicData>
        </a:graphic>
      </p:graphicFrame>
      <p:sp>
        <p:nvSpPr>
          <p:cNvPr id="9" name="Oval 8"/>
          <p:cNvSpPr/>
          <p:nvPr/>
        </p:nvSpPr>
        <p:spPr>
          <a:xfrm>
            <a:off x="4282882" y="4199626"/>
            <a:ext cx="2178523" cy="528432"/>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733801" y="5723335"/>
            <a:ext cx="2178523" cy="852905"/>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3" name="Content Placeholder 2"/>
          <p:cNvSpPr>
            <a:spLocks noGrp="1"/>
          </p:cNvSpPr>
          <p:nvPr>
            <p:ph idx="1"/>
          </p:nvPr>
        </p:nvSpPr>
        <p:spPr>
          <a:xfrm>
            <a:off x="865716" y="2011743"/>
            <a:ext cx="7571534" cy="4138045"/>
          </a:xfrm>
        </p:spPr>
        <p:txBody>
          <a:bodyPr>
            <a:normAutofit/>
          </a:bodyPr>
          <a:lstStyle/>
          <a:p>
            <a:r>
              <a:rPr lang="pt-BR" dirty="0" smtClean="0"/>
              <a:t>Mais formalmente, o algoritmo de </a:t>
            </a:r>
            <a:r>
              <a:rPr lang="pt-BR" dirty="0" err="1" smtClean="0"/>
              <a:t>Baum-Welsh</a:t>
            </a:r>
            <a:r>
              <a:rPr lang="pt-BR" dirty="0" smtClean="0"/>
              <a:t> calcula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 </a:t>
            </a:r>
            <a:r>
              <a:rPr lang="pt-BR" dirty="0" smtClean="0"/>
              <a:t>como os </a:t>
            </a:r>
            <a:r>
              <a:rPr lang="pt-BR" i="1" dirty="0" smtClean="0"/>
              <a:t>valores esperados </a:t>
            </a:r>
            <a:r>
              <a:rPr lang="pt-BR" dirty="0" smtClean="0"/>
              <a:t>do número de vezes cada transição ou emissão é feita, dadas as sequências de </a:t>
            </a:r>
            <a:r>
              <a:rPr lang="pt-BR" dirty="0" err="1" smtClean="0"/>
              <a:t>treiamento</a:t>
            </a:r>
            <a:endParaRPr lang="pt-BR" dirty="0" smtClean="0"/>
          </a:p>
          <a:p>
            <a:r>
              <a:rPr lang="pt-BR" dirty="0" smtClean="0"/>
              <a:t>Para fazer isso usamos os valores de </a:t>
            </a:r>
            <a:r>
              <a:rPr lang="pt-BR" i="1" dirty="0" err="1" smtClean="0"/>
              <a:t>forward</a:t>
            </a:r>
            <a:r>
              <a:rPr lang="pt-BR" i="1" dirty="0" smtClean="0"/>
              <a:t> </a:t>
            </a:r>
            <a:r>
              <a:rPr lang="pt-BR" dirty="0" smtClean="0"/>
              <a:t>e </a:t>
            </a:r>
            <a:r>
              <a:rPr lang="pt-BR" i="1" dirty="0" err="1" smtClean="0"/>
              <a:t>backward</a:t>
            </a:r>
            <a:r>
              <a:rPr lang="pt-BR" dirty="0" smtClean="0"/>
              <a:t> </a:t>
            </a:r>
          </a:p>
          <a:p>
            <a:r>
              <a:rPr lang="pt-BR" dirty="0" smtClean="0"/>
              <a:t>A probabilidade de </a:t>
            </a:r>
            <a:r>
              <a:rPr lang="pt-BR" i="1" dirty="0" err="1" smtClean="0"/>
              <a:t>a</a:t>
            </a:r>
            <a:r>
              <a:rPr lang="pt-BR" i="1" baseline="-25000" dirty="0" err="1" smtClean="0"/>
              <a:t>kl</a:t>
            </a:r>
            <a:r>
              <a:rPr lang="pt-BR" dirty="0" smtClean="0"/>
              <a:t> ser utilizada na posição </a:t>
            </a:r>
            <a:r>
              <a:rPr lang="pt-BR" i="1" dirty="0" smtClean="0"/>
              <a:t> i </a:t>
            </a:r>
            <a:r>
              <a:rPr lang="pt-BR" dirty="0" smtClean="0"/>
              <a:t> na sequência </a:t>
            </a:r>
            <a:r>
              <a:rPr lang="pt-BR" i="1" dirty="0" smtClean="0"/>
              <a:t>x</a:t>
            </a:r>
            <a:r>
              <a:rPr lang="pt-BR" dirty="0" smtClean="0"/>
              <a:t> é dada por</a:t>
            </a:r>
          </a:p>
          <a:p>
            <a:endParaRPr lang="pt-BR" dirty="0" smtClean="0"/>
          </a:p>
          <a:p>
            <a:r>
              <a:rPr lang="pt-BR" dirty="0" smtClean="0"/>
              <a:t>A partir daí podemos derivar o número esperado de vezes que </a:t>
            </a:r>
            <a:r>
              <a:rPr lang="pt-BR" i="1" dirty="0" err="1" smtClean="0"/>
              <a:t>a</a:t>
            </a:r>
            <a:r>
              <a:rPr lang="pt-BR" i="1" baseline="-25000" dirty="0" err="1" smtClean="0"/>
              <a:t>kl</a:t>
            </a:r>
            <a:r>
              <a:rPr lang="pt-BR" dirty="0" smtClean="0"/>
              <a:t> será utilizada somando todas as posições e todas as sequências:</a:t>
            </a:r>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233</a:t>
            </a:fld>
            <a:endParaRPr lang="en-US"/>
          </a:p>
        </p:txBody>
      </p:sp>
      <p:graphicFrame>
        <p:nvGraphicFramePr>
          <p:cNvPr id="1835010" name="Object 2"/>
          <p:cNvGraphicFramePr>
            <a:graphicFrameLocks noChangeAspect="1"/>
          </p:cNvGraphicFramePr>
          <p:nvPr/>
        </p:nvGraphicFramePr>
        <p:xfrm>
          <a:off x="2132122" y="4394077"/>
          <a:ext cx="4205288" cy="555625"/>
        </p:xfrm>
        <a:graphic>
          <a:graphicData uri="http://schemas.openxmlformats.org/presentationml/2006/ole">
            <p:oleObj spid="_x0000_s1837058" name="Equation" r:id="rId3" imgW="2882900" imgH="381000" progId="Equation.3">
              <p:embed/>
            </p:oleObj>
          </a:graphicData>
        </a:graphic>
      </p:graphicFrame>
      <p:graphicFrame>
        <p:nvGraphicFramePr>
          <p:cNvPr id="1835011" name="Object 3"/>
          <p:cNvGraphicFramePr>
            <a:graphicFrameLocks noChangeAspect="1"/>
          </p:cNvGraphicFramePr>
          <p:nvPr/>
        </p:nvGraphicFramePr>
        <p:xfrm>
          <a:off x="2252739" y="5872007"/>
          <a:ext cx="3611563" cy="611188"/>
        </p:xfrm>
        <a:graphic>
          <a:graphicData uri="http://schemas.openxmlformats.org/presentationml/2006/ole">
            <p:oleObj spid="_x0000_s1837059" name="Equation" r:id="rId4" imgW="2476500" imgH="419100" progId="Equation.3">
              <p:embed/>
            </p:oleObj>
          </a:graphicData>
        </a:graphic>
      </p:graphicFrame>
      <p:sp>
        <p:nvSpPr>
          <p:cNvPr id="9" name="Oval 8"/>
          <p:cNvSpPr/>
          <p:nvPr/>
        </p:nvSpPr>
        <p:spPr>
          <a:xfrm>
            <a:off x="5059852" y="4666944"/>
            <a:ext cx="648922" cy="394857"/>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2982909" y="6098018"/>
            <a:ext cx="648922" cy="394857"/>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3" name="Content Placeholder 2"/>
          <p:cNvSpPr>
            <a:spLocks noGrp="1"/>
          </p:cNvSpPr>
          <p:nvPr>
            <p:ph idx="1"/>
          </p:nvPr>
        </p:nvSpPr>
        <p:spPr>
          <a:xfrm>
            <a:off x="865716" y="2011743"/>
            <a:ext cx="7571534" cy="4138045"/>
          </a:xfrm>
        </p:spPr>
        <p:txBody>
          <a:bodyPr>
            <a:normAutofit/>
          </a:bodyPr>
          <a:lstStyle/>
          <a:p>
            <a:r>
              <a:rPr lang="pt-BR" dirty="0" smtClean="0"/>
              <a:t>De maneira similar podemos calcular o valor esperado do número de vezes que a letra </a:t>
            </a:r>
            <a:r>
              <a:rPr lang="pt-BR" i="1" dirty="0" smtClean="0"/>
              <a:t>b</a:t>
            </a:r>
            <a:r>
              <a:rPr lang="pt-BR" dirty="0" smtClean="0"/>
              <a:t> é emitida pelo estado </a:t>
            </a:r>
            <a:r>
              <a:rPr lang="pt-BR" i="1" dirty="0" smtClean="0"/>
              <a:t>k</a:t>
            </a:r>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234</a:t>
            </a:fld>
            <a:endParaRPr lang="en-US"/>
          </a:p>
        </p:txBody>
      </p:sp>
      <p:graphicFrame>
        <p:nvGraphicFramePr>
          <p:cNvPr id="1835011" name="Object 3"/>
          <p:cNvGraphicFramePr>
            <a:graphicFrameLocks noChangeAspect="1"/>
          </p:cNvGraphicFramePr>
          <p:nvPr/>
        </p:nvGraphicFramePr>
        <p:xfrm>
          <a:off x="2289176" y="2779713"/>
          <a:ext cx="2889250" cy="649287"/>
        </p:xfrm>
        <a:graphic>
          <a:graphicData uri="http://schemas.openxmlformats.org/presentationml/2006/ole">
            <p:oleObj spid="_x0000_s1838083" name="Equation" r:id="rId3" imgW="1981200" imgH="444500" progId="Equation.3">
              <p:embed/>
            </p:oleObj>
          </a:graphicData>
        </a:graphic>
      </p:graphicFrame>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dirty="0" err="1" smtClean="0"/>
              <a:t>quando</a:t>
            </a:r>
            <a:r>
              <a:rPr lang="en-US" sz="3200" dirty="0" smtClean="0"/>
              <a:t> </a:t>
            </a:r>
            <a:r>
              <a:rPr lang="en-US" sz="3200" dirty="0" err="1" smtClean="0"/>
              <a:t>não</a:t>
            </a:r>
            <a:r>
              <a:rPr lang="en-US" sz="3200" dirty="0" smtClean="0"/>
              <a:t> </a:t>
            </a:r>
            <a:r>
              <a:rPr lang="en-US" sz="3200" dirty="0" err="1" smtClean="0"/>
              <a:t>há</a:t>
            </a:r>
            <a:r>
              <a:rPr lang="en-US" sz="3200" dirty="0" smtClean="0"/>
              <a:t> </a:t>
            </a:r>
            <a:r>
              <a:rPr lang="en-US" sz="3200" dirty="0" err="1" smtClean="0"/>
              <a:t>conjunto</a:t>
            </a:r>
            <a:r>
              <a:rPr lang="en-US" sz="3200" dirty="0" smtClean="0"/>
              <a:t> </a:t>
            </a:r>
            <a:r>
              <a:rPr lang="en-US" sz="3200" dirty="0" err="1" smtClean="0"/>
              <a:t>rotulado</a:t>
            </a:r>
            <a:endParaRPr lang="en-US" sz="3200" dirty="0"/>
          </a:p>
        </p:txBody>
      </p:sp>
      <p:sp>
        <p:nvSpPr>
          <p:cNvPr id="3" name="Content Placeholder 2"/>
          <p:cNvSpPr>
            <a:spLocks noGrp="1"/>
          </p:cNvSpPr>
          <p:nvPr>
            <p:ph idx="1"/>
          </p:nvPr>
        </p:nvSpPr>
        <p:spPr>
          <a:xfrm>
            <a:off x="865716" y="2011743"/>
            <a:ext cx="7571534" cy="4138045"/>
          </a:xfrm>
        </p:spPr>
        <p:txBody>
          <a:bodyPr>
            <a:normAutofit/>
          </a:bodyPr>
          <a:lstStyle/>
          <a:p>
            <a:r>
              <a:rPr lang="pt-BR" dirty="0" smtClean="0"/>
              <a:t>De maneira similar podemos calcular o valor esperado do número de vezes que a letra </a:t>
            </a:r>
            <a:r>
              <a:rPr lang="pt-BR" i="1" dirty="0" smtClean="0"/>
              <a:t>b</a:t>
            </a:r>
            <a:r>
              <a:rPr lang="pt-BR" dirty="0" smtClean="0"/>
              <a:t> é emitida pelo estado </a:t>
            </a:r>
            <a:r>
              <a:rPr lang="pt-BR" i="1" dirty="0" smtClean="0"/>
              <a:t>k</a:t>
            </a:r>
          </a:p>
          <a:p>
            <a:endParaRPr lang="pt-BR" i="1" dirty="0" smtClean="0"/>
          </a:p>
          <a:p>
            <a:r>
              <a:rPr lang="pt-BR" dirty="0" smtClean="0"/>
              <a:t>note que a somatória mais interna é apenas </a:t>
            </a:r>
            <a:r>
              <a:rPr lang="pt-BR" dirty="0" err="1" smtClean="0"/>
              <a:t>sobrea</a:t>
            </a:r>
            <a:r>
              <a:rPr lang="pt-BR" dirty="0" smtClean="0"/>
              <a:t> s posições </a:t>
            </a:r>
            <a:r>
              <a:rPr lang="pt-BR" i="1" dirty="0" smtClean="0"/>
              <a:t> i </a:t>
            </a:r>
            <a:r>
              <a:rPr lang="pt-BR" dirty="0" smtClean="0"/>
              <a:t>nas quais o símbolo era </a:t>
            </a:r>
            <a:r>
              <a:rPr lang="pt-BR" i="1" dirty="0" smtClean="0"/>
              <a:t>b. </a:t>
            </a:r>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235</a:t>
            </a:fld>
            <a:endParaRPr lang="en-US"/>
          </a:p>
        </p:txBody>
      </p:sp>
      <p:graphicFrame>
        <p:nvGraphicFramePr>
          <p:cNvPr id="1835011" name="Object 3"/>
          <p:cNvGraphicFramePr>
            <a:graphicFrameLocks noChangeAspect="1"/>
          </p:cNvGraphicFramePr>
          <p:nvPr/>
        </p:nvGraphicFramePr>
        <p:xfrm>
          <a:off x="2289176" y="2779713"/>
          <a:ext cx="2889250" cy="649287"/>
        </p:xfrm>
        <a:graphic>
          <a:graphicData uri="http://schemas.openxmlformats.org/presentationml/2006/ole">
            <p:oleObj spid="_x0000_s1839106" name="Equation" r:id="rId3" imgW="1981200" imgH="444500" progId="Equation.3">
              <p:embed/>
            </p:oleObj>
          </a:graphicData>
        </a:graphic>
      </p:graphicFrame>
      <p:sp>
        <p:nvSpPr>
          <p:cNvPr id="9" name="Oval 8"/>
          <p:cNvSpPr/>
          <p:nvPr/>
        </p:nvSpPr>
        <p:spPr>
          <a:xfrm>
            <a:off x="3821108" y="3157403"/>
            <a:ext cx="648922" cy="394857"/>
          </a:xfrm>
          <a:prstGeom prst="ellipse">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 </a:t>
            </a:r>
          </a:p>
          <a:p>
            <a:pPr lvl="1"/>
            <a:r>
              <a:rPr lang="pt-BR" dirty="0" smtClean="0"/>
              <a:t> </a:t>
            </a:r>
          </a:p>
          <a:p>
            <a:pPr lvl="2" algn="just"/>
            <a:r>
              <a:rPr lang="pt-BR" dirty="0" smtClean="0"/>
              <a:t> </a:t>
            </a:r>
            <a:endParaRPr lang="pt-BR" i="1" dirty="0" smtClean="0"/>
          </a:p>
          <a:p>
            <a:pPr lvl="2" algn="just"/>
            <a:r>
              <a:rPr lang="pt-BR" dirty="0" smtClean="0"/>
              <a:t> </a:t>
            </a:r>
            <a:endParaRPr lang="pt-BR" i="1" dirty="0" smtClean="0"/>
          </a:p>
          <a:p>
            <a:pPr lvl="1" algn="just"/>
            <a:r>
              <a:rPr lang="pt-BR" dirty="0" smtClean="0"/>
              <a:t> </a:t>
            </a:r>
          </a:p>
          <a:p>
            <a:pPr algn="just"/>
            <a:endParaRPr lang="pt-BR" dirty="0" smtClean="0"/>
          </a:p>
          <a:p>
            <a:pPr lvl="1" algn="just"/>
            <a:r>
              <a:rPr lang="pt-BR" dirty="0" smtClean="0"/>
              <a:t> </a:t>
            </a:r>
          </a:p>
          <a:p>
            <a:pPr algn="just"/>
            <a:endParaRPr lang="pt-BR" dirty="0" smtClean="0"/>
          </a:p>
          <a:p>
            <a:pPr lvl="1" algn="just"/>
            <a:r>
              <a:rPr lang="pt-BR" dirty="0" smtClean="0"/>
              <a:t> </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236</a:t>
            </a:fld>
            <a:endParaRPr lang="en-US"/>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 </a:t>
            </a:r>
          </a:p>
          <a:p>
            <a:pPr algn="just"/>
            <a:endParaRPr lang="pt-BR" dirty="0" smtClean="0"/>
          </a:p>
          <a:p>
            <a:pPr lvl="1" algn="just"/>
            <a:r>
              <a:rPr lang="pt-BR" dirty="0" smtClean="0"/>
              <a:t> </a:t>
            </a:r>
          </a:p>
          <a:p>
            <a:pPr algn="just"/>
            <a:endParaRPr lang="pt-BR" dirty="0" smtClean="0"/>
          </a:p>
          <a:p>
            <a:pPr lvl="1" algn="just"/>
            <a:r>
              <a:rPr lang="pt-BR" dirty="0" smtClean="0"/>
              <a:t> </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237</a:t>
            </a:fld>
            <a:endParaRPr lang="en-US"/>
          </a:p>
        </p:txBody>
      </p:sp>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1155" name="Equation" r:id="rId3" imgW="355600" imgH="2032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1159" name="Equation" r:id="rId4" imgW="317500" imgH="203200" progId="Equation.3">
              <p:embed/>
            </p:oleObj>
          </a:graphicData>
        </a:graphic>
      </p:graphicFrame>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a:t>
            </a:r>
          </a:p>
          <a:p>
            <a:pPr algn="just"/>
            <a:endParaRPr lang="pt-BR" dirty="0" smtClean="0"/>
          </a:p>
          <a:p>
            <a:pPr lvl="1" algn="just"/>
            <a:r>
              <a:rPr lang="pt-BR" dirty="0" smtClean="0"/>
              <a:t> </a:t>
            </a:r>
          </a:p>
          <a:p>
            <a:pPr algn="just"/>
            <a:endParaRPr lang="pt-BR" dirty="0" smtClean="0"/>
          </a:p>
          <a:p>
            <a:pPr lvl="1" algn="just"/>
            <a:r>
              <a:rPr lang="pt-BR" dirty="0" smtClean="0"/>
              <a:t> </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238</a:t>
            </a:fld>
            <a:endParaRPr lang="en-US"/>
          </a:p>
        </p:txBody>
      </p:sp>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2179" name="Equation" r:id="rId3" imgW="355600" imgH="2032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2183" name="Equation" r:id="rId4" imgW="317500" imgH="203200" progId="Equation.3">
              <p:embed/>
            </p:oleObj>
          </a:graphicData>
        </a:graphic>
      </p:graphicFrame>
    </p:spTree>
  </p:cSld>
  <p:clrMapOvr>
    <a:masterClrMapping/>
  </p:clrMapOvr>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pPr algn="ctr"/>
            <a:r>
              <a:rPr lang="pt-BR" dirty="0" smtClean="0"/>
              <a:t>Início: inicialize os valores de </a:t>
            </a:r>
            <a:r>
              <a:rPr lang="pt-BR" i="1" dirty="0" smtClean="0"/>
              <a:t>a</a:t>
            </a:r>
            <a:r>
              <a:rPr lang="pt-BR" dirty="0" smtClean="0"/>
              <a:t> e </a:t>
            </a:r>
            <a:r>
              <a:rPr lang="pt-BR" i="1" dirty="0" smtClean="0"/>
              <a:t>e</a:t>
            </a:r>
            <a:r>
              <a:rPr lang="pt-BR" dirty="0" smtClean="0"/>
              <a:t> com algum valor (ex. Valor derivado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 usando as fórmulas</a:t>
            </a:r>
          </a:p>
          <a:p>
            <a:pPr algn="just"/>
            <a:endParaRPr lang="pt-BR" dirty="0" smtClean="0"/>
          </a:p>
          <a:p>
            <a:pPr lvl="1" algn="just"/>
            <a:r>
              <a:rPr lang="pt-BR" dirty="0" smtClean="0"/>
              <a:t> </a:t>
            </a:r>
          </a:p>
          <a:p>
            <a:pPr algn="just"/>
            <a:endParaRPr lang="pt-BR" dirty="0" smtClean="0"/>
          </a:p>
          <a:p>
            <a:pPr lvl="1" algn="just"/>
            <a:r>
              <a:rPr lang="pt-BR" dirty="0" smtClean="0"/>
              <a:t> </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239</a:t>
            </a:fld>
            <a:endParaRPr lang="en-US"/>
          </a:p>
        </p:txBody>
      </p:sp>
      <p:pic>
        <p:nvPicPr>
          <p:cNvPr id="1843202"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1474788" y="3938588"/>
            <a:ext cx="2382837" cy="536575"/>
          </a:xfrm>
          <a:prstGeom prst="rect">
            <a:avLst/>
          </a:prstGeom>
          <a:noFill/>
        </p:spPr>
      </p:pic>
      <p:pic>
        <p:nvPicPr>
          <p:cNvPr id="1843203" name="Picture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3330575" y="3225800"/>
            <a:ext cx="349250" cy="201613"/>
          </a:xfrm>
          <a:prstGeom prst="rect">
            <a:avLst/>
          </a:prstGeom>
          <a:noFill/>
        </p:spPr>
      </p:pic>
      <p:pic>
        <p:nvPicPr>
          <p:cNvPr id="1843204" name="Picture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4724400" y="3917950"/>
            <a:ext cx="3025775" cy="512763"/>
          </a:xfrm>
          <a:prstGeom prst="rect">
            <a:avLst/>
          </a:prstGeom>
          <a:noFill/>
        </p:spPr>
      </p:pic>
      <p:pic>
        <p:nvPicPr>
          <p:cNvPr id="1843207" name="Picture 7"/>
          <p:cNvPicPr>
            <a:picLocks noChangeAspect="1" noChangeArrowheads="1"/>
          </p:cNvPicPr>
          <p:nvPr/>
        </p:nvPicPr>
        <mc:AlternateContent>
          <mc:Choice xmlns:ma="http://schemas.microsoft.com/office/mac/drawingml/2008/main" Requires="ma">
            <p:blipFill>
              <a:blip r:embed="rId8"/>
              <a:srcRect/>
              <a:stretch>
                <a:fillRect/>
              </a:stretch>
            </p:blipFill>
          </mc:Choice>
          <mc:Fallback>
            <p:blipFill>
              <a:blip r:embed="rId9"/>
              <a:srcRect/>
              <a:stretch>
                <a:fillRect/>
              </a:stretch>
            </p:blipFill>
          </mc:Fallback>
        </mc:AlternateContent>
        <p:spPr bwMode="auto">
          <a:xfrm>
            <a:off x="3341688" y="3503613"/>
            <a:ext cx="312737" cy="2000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2667000" y="152400"/>
            <a:ext cx="64770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S C O R I N G   S Y S T E M S</a:t>
            </a:r>
          </a:p>
        </p:txBody>
      </p:sp>
      <p:sp>
        <p:nvSpPr>
          <p:cNvPr id="9" name="Date Placeholder 2"/>
          <p:cNvSpPr>
            <a:spLocks noGrp="1"/>
          </p:cNvSpPr>
          <p:nvPr>
            <p:ph type="dt" sz="half" idx="10"/>
          </p:nvPr>
        </p:nvSpPr>
        <p:spPr/>
        <p:txBody>
          <a:bodyPr/>
          <a:lstStyle/>
          <a:p>
            <a:fld id="{10F8BA42-588E-4642-BD43-9971312B1FE3}" type="datetime1">
              <a:rPr lang="en-US" smtClean="0"/>
              <a:pPr/>
              <a:t>5/23/14</a:t>
            </a:fld>
            <a:endParaRPr lang="pt-BR"/>
          </a:p>
        </p:txBody>
      </p:sp>
      <p:sp>
        <p:nvSpPr>
          <p:cNvPr id="27650" name="Text Box 2"/>
          <p:cNvSpPr txBox="1">
            <a:spLocks noChangeArrowheads="1"/>
          </p:cNvSpPr>
          <p:nvPr/>
        </p:nvSpPr>
        <p:spPr bwMode="auto">
          <a:xfrm>
            <a:off x="76200" y="1066800"/>
            <a:ext cx="2819400" cy="12747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A50021"/>
                </a:solidFill>
                <a:ea typeface="Arial Unicode MS" pitchFamily="-1" charset="0"/>
                <a:cs typeface="Arial Unicode MS" pitchFamily="-1" charset="0"/>
              </a:rPr>
              <a:t>High penalty for “opening” a gap</a:t>
            </a:r>
          </a:p>
          <a:p>
            <a:pPr>
              <a:lnSpc>
                <a:spcPct val="100000"/>
              </a:lnSpc>
              <a:spcBef>
                <a:spcPts val="1375"/>
              </a:spcBef>
              <a:buClrTx/>
              <a:buFontTx/>
              <a:buNone/>
              <a:tabLst>
                <a:tab pos="723900" algn="l"/>
                <a:tab pos="1447800" algn="l"/>
                <a:tab pos="2171700" algn="l"/>
              </a:tabLst>
            </a:pPr>
            <a:r>
              <a:rPr lang="pt-BR" sz="2200">
                <a:solidFill>
                  <a:srgbClr val="A50021"/>
                </a:solidFill>
                <a:ea typeface="Arial Unicode MS" pitchFamily="-1" charset="0"/>
                <a:cs typeface="Arial Unicode MS" pitchFamily="-1" charset="0"/>
              </a:rPr>
              <a:t>(e.g. G = 5)</a:t>
            </a:r>
          </a:p>
        </p:txBody>
      </p:sp>
      <p:sp>
        <p:nvSpPr>
          <p:cNvPr id="27651" name="Text Box 3"/>
          <p:cNvSpPr txBox="1">
            <a:spLocks noChangeArrowheads="1"/>
          </p:cNvSpPr>
          <p:nvPr/>
        </p:nvSpPr>
        <p:spPr bwMode="auto">
          <a:xfrm>
            <a:off x="3429000" y="4038600"/>
            <a:ext cx="4876800" cy="763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 pos="4343400" algn="l"/>
              </a:tabLst>
            </a:pPr>
            <a:r>
              <a:rPr lang="pt-BR" sz="2200" b="1">
                <a:solidFill>
                  <a:srgbClr val="000000"/>
                </a:solidFill>
                <a:latin typeface="Courier New" pitchFamily="-1" charset="0"/>
                <a:ea typeface="Arial Unicode MS" pitchFamily="-1" charset="0"/>
                <a:cs typeface="Arial Unicode MS" pitchFamily="-1" charset="0"/>
              </a:rPr>
              <a:t>GCTACTAGTT</a:t>
            </a:r>
            <a:r>
              <a:rPr lang="pt-BR" sz="2200" b="1">
                <a:solidFill>
                  <a:srgbClr val="FF7C8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CGCTTAGC</a:t>
            </a:r>
            <a:br>
              <a:rPr lang="pt-BR" sz="2200" b="1">
                <a:solidFill>
                  <a:srgbClr val="000000"/>
                </a:solidFill>
                <a:latin typeface="Courier New" pitchFamily="-1" charset="0"/>
                <a:ea typeface="Arial Unicode MS" pitchFamily="-1" charset="0"/>
                <a:cs typeface="Arial Unicode MS" pitchFamily="-1" charset="0"/>
              </a:rPr>
            </a:br>
            <a:r>
              <a:rPr lang="pt-BR" sz="2200" b="1">
                <a:solidFill>
                  <a:srgbClr val="000000"/>
                </a:solidFill>
                <a:latin typeface="Courier New" pitchFamily="-1" charset="0"/>
                <a:ea typeface="Arial Unicode MS" pitchFamily="-1" charset="0"/>
                <a:cs typeface="Arial Unicode MS" pitchFamily="-1" charset="0"/>
              </a:rPr>
              <a:t>GCTACTAGCTCTAGCGCGTATAGC</a:t>
            </a:r>
          </a:p>
        </p:txBody>
      </p:sp>
      <p:sp>
        <p:nvSpPr>
          <p:cNvPr id="27652" name="Text Box 4"/>
          <p:cNvSpPr txBox="1">
            <a:spLocks noChangeArrowheads="1"/>
          </p:cNvSpPr>
          <p:nvPr/>
        </p:nvSpPr>
        <p:spPr bwMode="auto">
          <a:xfrm>
            <a:off x="3429000" y="2057400"/>
            <a:ext cx="4876800" cy="763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 pos="3619500" algn="l"/>
                <a:tab pos="4343400" algn="l"/>
              </a:tabLst>
            </a:pPr>
            <a:r>
              <a:rPr lang="pt-BR" sz="2200" b="1">
                <a:solidFill>
                  <a:srgbClr val="000000"/>
                </a:solidFill>
                <a:latin typeface="Courier New" pitchFamily="-1" charset="0"/>
                <a:ea typeface="Arial Unicode MS" pitchFamily="-1" charset="0"/>
                <a:cs typeface="Arial Unicode MS" pitchFamily="-1" charset="0"/>
              </a:rPr>
              <a:t>GCTACTAG</a:t>
            </a:r>
            <a:r>
              <a:rPr lang="pt-BR" sz="2200" b="1">
                <a:solidFill>
                  <a:srgbClr val="FF7C8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7C8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7C8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CGC</a:t>
            </a:r>
            <a:r>
              <a:rPr lang="pt-BR" sz="2200" b="1">
                <a:solidFill>
                  <a:srgbClr val="FF7C8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t>
            </a:r>
            <a:r>
              <a:rPr lang="pt-BR" sz="2200" b="1">
                <a:solidFill>
                  <a:srgbClr val="FF7C80"/>
                </a:solidFill>
                <a:latin typeface="Courier New" pitchFamily="-1" charset="0"/>
                <a:ea typeface="Arial Unicode MS" pitchFamily="-1" charset="0"/>
                <a:cs typeface="Arial Unicode MS" pitchFamily="-1" charset="0"/>
              </a:rPr>
              <a:t>-</a:t>
            </a:r>
            <a:r>
              <a:rPr lang="pt-BR" sz="2200" b="1">
                <a:solidFill>
                  <a:srgbClr val="000000"/>
                </a:solidFill>
                <a:latin typeface="Courier New" pitchFamily="-1" charset="0"/>
                <a:ea typeface="Arial Unicode MS" pitchFamily="-1" charset="0"/>
                <a:cs typeface="Arial Unicode MS" pitchFamily="-1" charset="0"/>
              </a:rPr>
              <a:t>TAGC</a:t>
            </a:r>
            <a:br>
              <a:rPr lang="pt-BR" sz="2200" b="1">
                <a:solidFill>
                  <a:srgbClr val="000000"/>
                </a:solidFill>
                <a:latin typeface="Courier New" pitchFamily="-1" charset="0"/>
                <a:ea typeface="Arial Unicode MS" pitchFamily="-1" charset="0"/>
                <a:cs typeface="Arial Unicode MS" pitchFamily="-1" charset="0"/>
              </a:rPr>
            </a:br>
            <a:r>
              <a:rPr lang="pt-BR" sz="2200" b="1">
                <a:solidFill>
                  <a:srgbClr val="000000"/>
                </a:solidFill>
                <a:latin typeface="Courier New" pitchFamily="-1" charset="0"/>
                <a:ea typeface="Arial Unicode MS" pitchFamily="-1" charset="0"/>
                <a:cs typeface="Arial Unicode MS" pitchFamily="-1" charset="0"/>
              </a:rPr>
              <a:t>GCTACTAGCTCTAGCGCGTATAGC</a:t>
            </a:r>
          </a:p>
        </p:txBody>
      </p:sp>
      <p:sp>
        <p:nvSpPr>
          <p:cNvPr id="27653" name="Text Box 5"/>
          <p:cNvSpPr txBox="1">
            <a:spLocks noChangeArrowheads="1"/>
          </p:cNvSpPr>
          <p:nvPr/>
        </p:nvSpPr>
        <p:spPr bwMode="auto">
          <a:xfrm>
            <a:off x="3962400" y="2895600"/>
            <a:ext cx="33528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Lst>
            </a:pPr>
            <a:r>
              <a:rPr lang="pt-BR">
                <a:solidFill>
                  <a:srgbClr val="000000"/>
                </a:solidFill>
                <a:ea typeface="Arial Unicode MS" pitchFamily="-1" charset="0"/>
                <a:cs typeface="Arial Unicode MS" pitchFamily="-1" charset="0"/>
              </a:rPr>
              <a:t>Penalty = 5G + 6L = 31</a:t>
            </a:r>
          </a:p>
        </p:txBody>
      </p:sp>
      <p:sp>
        <p:nvSpPr>
          <p:cNvPr id="27654" name="Text Box 6"/>
          <p:cNvSpPr txBox="1">
            <a:spLocks noChangeArrowheads="1"/>
          </p:cNvSpPr>
          <p:nvPr/>
        </p:nvSpPr>
        <p:spPr bwMode="auto">
          <a:xfrm>
            <a:off x="3962400" y="4814888"/>
            <a:ext cx="33528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Lst>
            </a:pPr>
            <a:r>
              <a:rPr lang="pt-BR">
                <a:solidFill>
                  <a:srgbClr val="000000"/>
                </a:solidFill>
                <a:ea typeface="Arial Unicode MS" pitchFamily="-1" charset="0"/>
                <a:cs typeface="Arial Unicode MS" pitchFamily="-1" charset="0"/>
              </a:rPr>
              <a:t>Penalty = 1G + 6L = 11</a:t>
            </a:r>
          </a:p>
        </p:txBody>
      </p:sp>
      <p:sp>
        <p:nvSpPr>
          <p:cNvPr id="27655" name="Text Box 7"/>
          <p:cNvSpPr txBox="1">
            <a:spLocks noChangeArrowheads="1"/>
          </p:cNvSpPr>
          <p:nvPr/>
        </p:nvSpPr>
        <p:spPr bwMode="auto">
          <a:xfrm>
            <a:off x="76200" y="3078163"/>
            <a:ext cx="2819400" cy="1274762"/>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en-US" sz="2200">
                <a:solidFill>
                  <a:srgbClr val="A50021"/>
                </a:solidFill>
                <a:ea typeface="Arial Unicode MS" pitchFamily="-1" charset="0"/>
                <a:cs typeface="Arial Unicode MS" pitchFamily="-1" charset="0"/>
              </a:rPr>
              <a:t>Lower penalty for “entending” a gap</a:t>
            </a:r>
          </a:p>
          <a:p>
            <a:pPr>
              <a:lnSpc>
                <a:spcPct val="100000"/>
              </a:lnSpc>
              <a:spcBef>
                <a:spcPts val="1375"/>
              </a:spcBef>
              <a:buClrTx/>
              <a:buFontTx/>
              <a:buNone/>
              <a:tabLst>
                <a:tab pos="723900" algn="l"/>
                <a:tab pos="1447800" algn="l"/>
                <a:tab pos="2171700" algn="l"/>
              </a:tabLst>
            </a:pPr>
            <a:r>
              <a:rPr lang="en-US" sz="2200">
                <a:solidFill>
                  <a:srgbClr val="A50021"/>
                </a:solidFill>
                <a:ea typeface="Arial Unicode MS" pitchFamily="-1" charset="0"/>
                <a:cs typeface="Arial Unicode MS" pitchFamily="-1" charset="0"/>
              </a:rPr>
              <a:t>(e.g. L = 1)</a:t>
            </a:r>
          </a:p>
        </p:txBody>
      </p:sp>
      <p:sp>
        <p:nvSpPr>
          <p:cNvPr id="10" name="Slide Number Placeholder 9"/>
          <p:cNvSpPr>
            <a:spLocks noGrp="1"/>
          </p:cNvSpPr>
          <p:nvPr>
            <p:ph type="sldNum" sz="quarter" idx="12"/>
          </p:nvPr>
        </p:nvSpPr>
        <p:spPr/>
        <p:txBody>
          <a:bodyPr/>
          <a:lstStyle/>
          <a:p>
            <a:fld id="{41014A3E-976F-064B-B8F4-90A68719CBED}" type="slidenum">
              <a:rPr lang="en-US" smtClean="0"/>
              <a:pPr/>
              <a:t>24</a:t>
            </a:fld>
            <a:endParaRPr lang="en-US"/>
          </a:p>
        </p:txBody>
      </p:sp>
      <p:sp>
        <p:nvSpPr>
          <p:cNvPr id="11" name="Footer Placeholder 1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 usando as fórmulas</a:t>
            </a:r>
          </a:p>
          <a:p>
            <a:pPr algn="just"/>
            <a:endParaRPr lang="pt-BR" dirty="0" smtClean="0"/>
          </a:p>
          <a:p>
            <a:pPr lvl="1" algn="just"/>
            <a:r>
              <a:rPr lang="pt-BR" dirty="0" smtClean="0"/>
              <a:t>Calcule os novos parâmetros  </a:t>
            </a:r>
          </a:p>
          <a:p>
            <a:pPr algn="just"/>
            <a:endParaRPr lang="pt-BR" dirty="0" smtClean="0"/>
          </a:p>
          <a:p>
            <a:pPr lvl="1" algn="just"/>
            <a:r>
              <a:rPr lang="pt-BR" dirty="0" smtClean="0"/>
              <a:t> </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240</a:t>
            </a:fld>
            <a:endParaRPr lang="en-US"/>
          </a:p>
        </p:txBody>
      </p:sp>
      <p:graphicFrame>
        <p:nvGraphicFramePr>
          <p:cNvPr id="1835011" name="Object 3"/>
          <p:cNvGraphicFramePr>
            <a:graphicFrameLocks noChangeAspect="1"/>
          </p:cNvGraphicFramePr>
          <p:nvPr/>
        </p:nvGraphicFramePr>
        <p:xfrm>
          <a:off x="1474936" y="3938843"/>
          <a:ext cx="2383315" cy="535590"/>
        </p:xfrm>
        <a:graphic>
          <a:graphicData uri="http://schemas.openxmlformats.org/presentationml/2006/ole">
            <p:oleObj spid="_x0000_s1844226" name="Equation" r:id="rId3" imgW="1981200" imgH="444500" progId="Equation.3">
              <p:embed/>
            </p:oleObj>
          </a:graphicData>
        </a:graphic>
      </p:graphicFrame>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4227" name="Equation" r:id="rId4" imgW="355600" imgH="203200" progId="Equation.3">
              <p:embed/>
            </p:oleObj>
          </a:graphicData>
        </a:graphic>
      </p:graphicFrame>
      <p:graphicFrame>
        <p:nvGraphicFramePr>
          <p:cNvPr id="1840133" name="Object 5"/>
          <p:cNvGraphicFramePr>
            <a:graphicFrameLocks noChangeAspect="1"/>
          </p:cNvGraphicFramePr>
          <p:nvPr/>
        </p:nvGraphicFramePr>
        <p:xfrm>
          <a:off x="4723719" y="3918045"/>
          <a:ext cx="3026258" cy="512135"/>
        </p:xfrm>
        <a:graphic>
          <a:graphicData uri="http://schemas.openxmlformats.org/presentationml/2006/ole">
            <p:oleObj spid="_x0000_s1844228" name="Equation" r:id="rId5" imgW="2476500" imgH="4191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4231" name="Equation" r:id="rId6" imgW="317500" imgH="203200" progId="Equation.3">
              <p:embed/>
            </p:oleObj>
          </a:graphicData>
        </a:graphic>
      </p:graphicFrame>
    </p:spTree>
  </p:cSld>
  <p:clrMapOvr>
    <a:masterClrMapping/>
  </p:clrMapOvr>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 usando as fórmulas</a:t>
            </a:r>
          </a:p>
          <a:p>
            <a:pPr algn="just"/>
            <a:endParaRPr lang="pt-BR" dirty="0" smtClean="0"/>
          </a:p>
          <a:p>
            <a:pPr lvl="1" algn="just"/>
            <a:r>
              <a:rPr lang="pt-BR" dirty="0" smtClean="0"/>
              <a:t>Calcule os novos parâmetros com as fórmulas</a:t>
            </a:r>
          </a:p>
          <a:p>
            <a:pPr algn="just"/>
            <a:endParaRPr lang="pt-BR" dirty="0" smtClean="0"/>
          </a:p>
          <a:p>
            <a:pPr lvl="1" algn="just"/>
            <a:r>
              <a:rPr lang="pt-BR" dirty="0" smtClean="0"/>
              <a:t> </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241</a:t>
            </a:fld>
            <a:endParaRPr lang="en-US"/>
          </a:p>
        </p:txBody>
      </p:sp>
      <p:graphicFrame>
        <p:nvGraphicFramePr>
          <p:cNvPr id="1835011" name="Object 3"/>
          <p:cNvGraphicFramePr>
            <a:graphicFrameLocks noChangeAspect="1"/>
          </p:cNvGraphicFramePr>
          <p:nvPr/>
        </p:nvGraphicFramePr>
        <p:xfrm>
          <a:off x="1474936" y="3938843"/>
          <a:ext cx="2383315" cy="535590"/>
        </p:xfrm>
        <a:graphic>
          <a:graphicData uri="http://schemas.openxmlformats.org/presentationml/2006/ole">
            <p:oleObj spid="_x0000_s1845250" name="Equation" r:id="rId3" imgW="1981200" imgH="444500" progId="Equation.3">
              <p:embed/>
            </p:oleObj>
          </a:graphicData>
        </a:graphic>
      </p:graphicFrame>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5251" name="Equation" r:id="rId4" imgW="355600" imgH="203200" progId="Equation.3">
              <p:embed/>
            </p:oleObj>
          </a:graphicData>
        </a:graphic>
      </p:graphicFrame>
      <p:graphicFrame>
        <p:nvGraphicFramePr>
          <p:cNvPr id="1840133" name="Object 5"/>
          <p:cNvGraphicFramePr>
            <a:graphicFrameLocks noChangeAspect="1"/>
          </p:cNvGraphicFramePr>
          <p:nvPr/>
        </p:nvGraphicFramePr>
        <p:xfrm>
          <a:off x="4723719" y="3918045"/>
          <a:ext cx="3026258" cy="512135"/>
        </p:xfrm>
        <a:graphic>
          <a:graphicData uri="http://schemas.openxmlformats.org/presentationml/2006/ole">
            <p:oleObj spid="_x0000_s1845252" name="Equation" r:id="rId5" imgW="2476500" imgH="419100" progId="Equation.3">
              <p:embed/>
            </p:oleObj>
          </a:graphicData>
        </a:graphic>
      </p:graphicFrame>
      <p:graphicFrame>
        <p:nvGraphicFramePr>
          <p:cNvPr id="1840134" name="Object 6"/>
          <p:cNvGraphicFramePr>
            <a:graphicFrameLocks noChangeAspect="1"/>
          </p:cNvGraphicFramePr>
          <p:nvPr/>
        </p:nvGraphicFramePr>
        <p:xfrm>
          <a:off x="2019498" y="4616799"/>
          <a:ext cx="934667" cy="525515"/>
        </p:xfrm>
        <a:graphic>
          <a:graphicData uri="http://schemas.openxmlformats.org/presentationml/2006/ole">
            <p:oleObj spid="_x0000_s1845253" name="Equation" r:id="rId6" imgW="812800" imgH="457200" progId="Equation.3">
              <p:embed/>
            </p:oleObj>
          </a:graphicData>
        </a:graphic>
      </p:graphicFrame>
      <p:graphicFrame>
        <p:nvGraphicFramePr>
          <p:cNvPr id="1840135" name="Object 7"/>
          <p:cNvGraphicFramePr>
            <a:graphicFrameLocks noChangeAspect="1"/>
          </p:cNvGraphicFramePr>
          <p:nvPr/>
        </p:nvGraphicFramePr>
        <p:xfrm>
          <a:off x="3700661" y="4626070"/>
          <a:ext cx="1231143" cy="491989"/>
        </p:xfrm>
        <a:graphic>
          <a:graphicData uri="http://schemas.openxmlformats.org/presentationml/2006/ole">
            <p:oleObj spid="_x0000_s1845254" name="Equation" r:id="rId7" imgW="1143000" imgH="4572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5255" name="Equation" r:id="rId8" imgW="317500" imgH="203200" progId="Equation.3">
              <p:embed/>
            </p:oleObj>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 usando as fórmulas</a:t>
            </a:r>
          </a:p>
          <a:p>
            <a:pPr algn="just"/>
            <a:endParaRPr lang="pt-BR" dirty="0" smtClean="0"/>
          </a:p>
          <a:p>
            <a:pPr lvl="1" algn="just"/>
            <a:r>
              <a:rPr lang="pt-BR" dirty="0" smtClean="0"/>
              <a:t>Calcule os novos parâmetros com as fórmulas</a:t>
            </a:r>
          </a:p>
          <a:p>
            <a:pPr algn="just"/>
            <a:endParaRPr lang="pt-BR" dirty="0" smtClean="0"/>
          </a:p>
          <a:p>
            <a:pPr lvl="1" algn="just"/>
            <a:r>
              <a:rPr lang="pt-BR" dirty="0" smtClean="0"/>
              <a:t>Calcule o novo valor de verossimilhança para o modelo</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242</a:t>
            </a:fld>
            <a:endParaRPr lang="en-US"/>
          </a:p>
        </p:txBody>
      </p:sp>
      <p:graphicFrame>
        <p:nvGraphicFramePr>
          <p:cNvPr id="1835011" name="Object 3"/>
          <p:cNvGraphicFramePr>
            <a:graphicFrameLocks noChangeAspect="1"/>
          </p:cNvGraphicFramePr>
          <p:nvPr/>
        </p:nvGraphicFramePr>
        <p:xfrm>
          <a:off x="1474936" y="3938843"/>
          <a:ext cx="2383315" cy="535590"/>
        </p:xfrm>
        <a:graphic>
          <a:graphicData uri="http://schemas.openxmlformats.org/presentationml/2006/ole">
            <p:oleObj spid="_x0000_s1846274" name="Equation" r:id="rId3" imgW="1981200" imgH="444500" progId="Equation.3">
              <p:embed/>
            </p:oleObj>
          </a:graphicData>
        </a:graphic>
      </p:graphicFrame>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6275" name="Equation" r:id="rId4" imgW="355600" imgH="203200" progId="Equation.3">
              <p:embed/>
            </p:oleObj>
          </a:graphicData>
        </a:graphic>
      </p:graphicFrame>
      <p:graphicFrame>
        <p:nvGraphicFramePr>
          <p:cNvPr id="1840133" name="Object 5"/>
          <p:cNvGraphicFramePr>
            <a:graphicFrameLocks noChangeAspect="1"/>
          </p:cNvGraphicFramePr>
          <p:nvPr/>
        </p:nvGraphicFramePr>
        <p:xfrm>
          <a:off x="4723719" y="3918045"/>
          <a:ext cx="3026258" cy="512135"/>
        </p:xfrm>
        <a:graphic>
          <a:graphicData uri="http://schemas.openxmlformats.org/presentationml/2006/ole">
            <p:oleObj spid="_x0000_s1846276" name="Equation" r:id="rId5" imgW="2476500" imgH="419100" progId="Equation.3">
              <p:embed/>
            </p:oleObj>
          </a:graphicData>
        </a:graphic>
      </p:graphicFrame>
      <p:graphicFrame>
        <p:nvGraphicFramePr>
          <p:cNvPr id="1840134" name="Object 6"/>
          <p:cNvGraphicFramePr>
            <a:graphicFrameLocks noChangeAspect="1"/>
          </p:cNvGraphicFramePr>
          <p:nvPr/>
        </p:nvGraphicFramePr>
        <p:xfrm>
          <a:off x="2019498" y="4616799"/>
          <a:ext cx="934667" cy="525515"/>
        </p:xfrm>
        <a:graphic>
          <a:graphicData uri="http://schemas.openxmlformats.org/presentationml/2006/ole">
            <p:oleObj spid="_x0000_s1846277" name="Equation" r:id="rId6" imgW="812800" imgH="457200" progId="Equation.3">
              <p:embed/>
            </p:oleObj>
          </a:graphicData>
        </a:graphic>
      </p:graphicFrame>
      <p:graphicFrame>
        <p:nvGraphicFramePr>
          <p:cNvPr id="1840135" name="Object 7"/>
          <p:cNvGraphicFramePr>
            <a:graphicFrameLocks noChangeAspect="1"/>
          </p:cNvGraphicFramePr>
          <p:nvPr/>
        </p:nvGraphicFramePr>
        <p:xfrm>
          <a:off x="3700661" y="4626070"/>
          <a:ext cx="1231143" cy="491989"/>
        </p:xfrm>
        <a:graphic>
          <a:graphicData uri="http://schemas.openxmlformats.org/presentationml/2006/ole">
            <p:oleObj spid="_x0000_s1846278" name="Equation" r:id="rId7" imgW="1143000" imgH="4572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6279" name="Equation" r:id="rId8" imgW="317500" imgH="203200" progId="Equation.3">
              <p:embed/>
            </p:oleObj>
          </a:graphicData>
        </a:graphic>
      </p:graphicFrame>
    </p:spTree>
  </p:cSld>
  <p:clrMapOvr>
    <a:masterClrMapping/>
  </p:clrMapOvr>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 usando as fórmulas</a:t>
            </a:r>
          </a:p>
          <a:p>
            <a:pPr algn="just"/>
            <a:endParaRPr lang="pt-BR" dirty="0" smtClean="0"/>
          </a:p>
          <a:p>
            <a:pPr lvl="1" algn="just"/>
            <a:r>
              <a:rPr lang="pt-BR" dirty="0" smtClean="0"/>
              <a:t>Calcule os novos parâmetros com as fórmulas</a:t>
            </a:r>
          </a:p>
          <a:p>
            <a:pPr algn="just"/>
            <a:endParaRPr lang="pt-BR" dirty="0" smtClean="0"/>
          </a:p>
          <a:p>
            <a:pPr lvl="1" algn="just"/>
            <a:r>
              <a:rPr lang="pt-BR" dirty="0" smtClean="0"/>
              <a:t>Calcule o novo valor do </a:t>
            </a:r>
            <a:r>
              <a:rPr lang="pt-BR" dirty="0" err="1" smtClean="0"/>
              <a:t>log</a:t>
            </a:r>
            <a:r>
              <a:rPr lang="pt-BR" dirty="0" smtClean="0"/>
              <a:t> de verossimilhança para o modelo</a:t>
            </a:r>
          </a:p>
          <a:p>
            <a:pPr algn="just"/>
            <a:endParaRPr lang="pt-BR" dirty="0" smtClean="0"/>
          </a:p>
          <a:p>
            <a:pPr algn="just"/>
            <a:r>
              <a:rPr lang="pt-BR" dirty="0" smtClean="0"/>
              <a:t>  </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243</a:t>
            </a:fld>
            <a:endParaRPr lang="en-US"/>
          </a:p>
        </p:txBody>
      </p:sp>
      <p:graphicFrame>
        <p:nvGraphicFramePr>
          <p:cNvPr id="1835011" name="Object 3"/>
          <p:cNvGraphicFramePr>
            <a:graphicFrameLocks noChangeAspect="1"/>
          </p:cNvGraphicFramePr>
          <p:nvPr/>
        </p:nvGraphicFramePr>
        <p:xfrm>
          <a:off x="1474936" y="3938843"/>
          <a:ext cx="2383315" cy="535590"/>
        </p:xfrm>
        <a:graphic>
          <a:graphicData uri="http://schemas.openxmlformats.org/presentationml/2006/ole">
            <p:oleObj spid="_x0000_s1847298" name="Equation" r:id="rId3" imgW="1981200" imgH="444500" progId="Equation.3">
              <p:embed/>
            </p:oleObj>
          </a:graphicData>
        </a:graphic>
      </p:graphicFrame>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7299" name="Equation" r:id="rId4" imgW="355600" imgH="203200" progId="Equation.3">
              <p:embed/>
            </p:oleObj>
          </a:graphicData>
        </a:graphic>
      </p:graphicFrame>
      <p:graphicFrame>
        <p:nvGraphicFramePr>
          <p:cNvPr id="1840133" name="Object 5"/>
          <p:cNvGraphicFramePr>
            <a:graphicFrameLocks noChangeAspect="1"/>
          </p:cNvGraphicFramePr>
          <p:nvPr/>
        </p:nvGraphicFramePr>
        <p:xfrm>
          <a:off x="4723719" y="3918045"/>
          <a:ext cx="3026258" cy="512135"/>
        </p:xfrm>
        <a:graphic>
          <a:graphicData uri="http://schemas.openxmlformats.org/presentationml/2006/ole">
            <p:oleObj spid="_x0000_s1847300" name="Equation" r:id="rId5" imgW="2476500" imgH="419100" progId="Equation.3">
              <p:embed/>
            </p:oleObj>
          </a:graphicData>
        </a:graphic>
      </p:graphicFrame>
      <p:graphicFrame>
        <p:nvGraphicFramePr>
          <p:cNvPr id="1840134" name="Object 6"/>
          <p:cNvGraphicFramePr>
            <a:graphicFrameLocks noChangeAspect="1"/>
          </p:cNvGraphicFramePr>
          <p:nvPr/>
        </p:nvGraphicFramePr>
        <p:xfrm>
          <a:off x="2019498" y="4616799"/>
          <a:ext cx="934667" cy="525515"/>
        </p:xfrm>
        <a:graphic>
          <a:graphicData uri="http://schemas.openxmlformats.org/presentationml/2006/ole">
            <p:oleObj spid="_x0000_s1847301" name="Equation" r:id="rId6" imgW="812800" imgH="457200" progId="Equation.3">
              <p:embed/>
            </p:oleObj>
          </a:graphicData>
        </a:graphic>
      </p:graphicFrame>
      <p:graphicFrame>
        <p:nvGraphicFramePr>
          <p:cNvPr id="1840135" name="Object 7"/>
          <p:cNvGraphicFramePr>
            <a:graphicFrameLocks noChangeAspect="1"/>
          </p:cNvGraphicFramePr>
          <p:nvPr/>
        </p:nvGraphicFramePr>
        <p:xfrm>
          <a:off x="3700661" y="4626070"/>
          <a:ext cx="1231143" cy="491989"/>
        </p:xfrm>
        <a:graphic>
          <a:graphicData uri="http://schemas.openxmlformats.org/presentationml/2006/ole">
            <p:oleObj spid="_x0000_s1847302" name="Equation" r:id="rId7" imgW="1143000" imgH="4572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7303" name="Equation" r:id="rId8" imgW="317500" imgH="203200" progId="Equation.3">
              <p:embed/>
            </p:oleObj>
          </a:graphicData>
        </a:graphic>
      </p:graphicFrame>
      <p:graphicFrame>
        <p:nvGraphicFramePr>
          <p:cNvPr id="1847304" name="Object 8"/>
          <p:cNvGraphicFramePr>
            <a:graphicFrameLocks noChangeAspect="1"/>
          </p:cNvGraphicFramePr>
          <p:nvPr/>
        </p:nvGraphicFramePr>
        <p:xfrm>
          <a:off x="2029385" y="5417186"/>
          <a:ext cx="3588438" cy="516978"/>
        </p:xfrm>
        <a:graphic>
          <a:graphicData uri="http://schemas.openxmlformats.org/presentationml/2006/ole">
            <p:oleObj spid="_x0000_s1847304" name="Equation" r:id="rId9" imgW="3175000" imgH="457200" progId="Equation.3">
              <p:embed/>
            </p:oleObj>
          </a:graphicData>
        </a:graphic>
      </p:graphicFrame>
    </p:spTree>
  </p:cSld>
  <p:clrMapOvr>
    <a:masterClrMapping/>
  </p:clrMapOvr>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Baum Welsh</a:t>
            </a:r>
            <a:endParaRPr lang="en-US" sz="3200" dirty="0"/>
          </a:p>
        </p:txBody>
      </p:sp>
      <p:sp>
        <p:nvSpPr>
          <p:cNvPr id="3" name="Content Placeholder 2"/>
          <p:cNvSpPr>
            <a:spLocks noGrp="1"/>
          </p:cNvSpPr>
          <p:nvPr>
            <p:ph idx="1"/>
          </p:nvPr>
        </p:nvSpPr>
        <p:spPr>
          <a:xfrm>
            <a:off x="865716" y="2011743"/>
            <a:ext cx="7571534" cy="4503170"/>
          </a:xfrm>
        </p:spPr>
        <p:txBody>
          <a:bodyPr>
            <a:normAutofit fontScale="85000" lnSpcReduction="20000"/>
          </a:bodyPr>
          <a:lstStyle/>
          <a:p>
            <a:r>
              <a:rPr lang="pt-BR" dirty="0" smtClean="0"/>
              <a:t>Início: inicialize os valores de A e E com algum valor (ex. Valor dos pseudo-contadores)</a:t>
            </a:r>
          </a:p>
          <a:p>
            <a:r>
              <a:rPr lang="pt-BR" dirty="0" smtClean="0"/>
              <a:t>Repita: </a:t>
            </a:r>
          </a:p>
          <a:p>
            <a:pPr lvl="1"/>
            <a:r>
              <a:rPr lang="pt-BR" dirty="0" smtClean="0"/>
              <a:t>Para cada sequência </a:t>
            </a:r>
            <a:r>
              <a:rPr lang="pt-BR" i="1" dirty="0" smtClean="0"/>
              <a:t>j=1,...,n</a:t>
            </a:r>
            <a:endParaRPr lang="pt-BR" dirty="0" smtClean="0"/>
          </a:p>
          <a:p>
            <a:pPr lvl="2" algn="just"/>
            <a:r>
              <a:rPr lang="pt-BR" dirty="0" smtClean="0"/>
              <a:t>Calcule os valores          para a sequência j utilizando o algoritmo </a:t>
            </a:r>
            <a:r>
              <a:rPr lang="pt-BR" i="1" dirty="0" err="1" smtClean="0"/>
              <a:t>forward</a:t>
            </a:r>
            <a:endParaRPr lang="pt-BR" i="1" dirty="0" smtClean="0"/>
          </a:p>
          <a:p>
            <a:pPr lvl="2" algn="just"/>
            <a:r>
              <a:rPr lang="pt-BR" dirty="0" smtClean="0"/>
              <a:t>Calcule os valores          para a sequência j utilizando o algoritmo </a:t>
            </a:r>
            <a:r>
              <a:rPr lang="pt-BR" i="1" dirty="0" err="1" smtClean="0"/>
              <a:t>backward</a:t>
            </a:r>
            <a:endParaRPr lang="pt-BR" i="1" dirty="0" smtClean="0"/>
          </a:p>
          <a:p>
            <a:pPr lvl="1" algn="just"/>
            <a:r>
              <a:rPr lang="pt-BR" dirty="0" smtClean="0"/>
              <a:t>Calcule a contribuição de j para A e E usando as fórmulas</a:t>
            </a:r>
          </a:p>
          <a:p>
            <a:pPr algn="just"/>
            <a:endParaRPr lang="pt-BR" dirty="0" smtClean="0"/>
          </a:p>
          <a:p>
            <a:pPr lvl="1" algn="just"/>
            <a:r>
              <a:rPr lang="pt-BR" dirty="0" smtClean="0"/>
              <a:t>Calcule os novos parâmetros com as fórmulas</a:t>
            </a:r>
          </a:p>
          <a:p>
            <a:pPr algn="just"/>
            <a:endParaRPr lang="pt-BR" dirty="0" smtClean="0"/>
          </a:p>
          <a:p>
            <a:pPr lvl="1" algn="just"/>
            <a:r>
              <a:rPr lang="pt-BR" dirty="0" smtClean="0"/>
              <a:t>Calcule o novo valor de verossimilhança para o modelo</a:t>
            </a:r>
          </a:p>
          <a:p>
            <a:pPr algn="just"/>
            <a:endParaRPr lang="pt-BR" dirty="0" smtClean="0"/>
          </a:p>
          <a:p>
            <a:pPr algn="just"/>
            <a:r>
              <a:rPr lang="pt-BR" dirty="0" smtClean="0"/>
              <a:t> Termine quando a mudança na verossimilhança for menor do que um limar pré determinado, ou quando atingir um número máximo de repetições</a:t>
            </a:r>
          </a:p>
          <a:p>
            <a:pPr lvl="1" algn="just"/>
            <a:endParaRPr lang="pt-BR" dirty="0" smtClean="0"/>
          </a:p>
          <a:p>
            <a:pPr lvl="1" algn="just"/>
            <a:endParaRPr lang="pt-BR" dirty="0" smtClean="0"/>
          </a:p>
          <a:p>
            <a:endParaRPr lang="pt-BR" dirty="0" smtClean="0"/>
          </a:p>
          <a:p>
            <a:pPr>
              <a:buNone/>
            </a:pPr>
            <a:endParaRPr lang="pt-BR" dirty="0" smtClean="0"/>
          </a:p>
          <a:p>
            <a:pPr>
              <a:buNone/>
            </a:pPr>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244</a:t>
            </a:fld>
            <a:endParaRPr lang="en-US"/>
          </a:p>
        </p:txBody>
      </p:sp>
      <p:graphicFrame>
        <p:nvGraphicFramePr>
          <p:cNvPr id="1835011" name="Object 3"/>
          <p:cNvGraphicFramePr>
            <a:graphicFrameLocks noChangeAspect="1"/>
          </p:cNvGraphicFramePr>
          <p:nvPr/>
        </p:nvGraphicFramePr>
        <p:xfrm>
          <a:off x="1474936" y="3938843"/>
          <a:ext cx="2383315" cy="535590"/>
        </p:xfrm>
        <a:graphic>
          <a:graphicData uri="http://schemas.openxmlformats.org/presentationml/2006/ole">
            <p:oleObj spid="_x0000_s1848322" name="Equation" r:id="rId3" imgW="1981200" imgH="444500" progId="Equation.3">
              <p:embed/>
            </p:oleObj>
          </a:graphicData>
        </a:graphic>
      </p:graphicFrame>
      <p:graphicFrame>
        <p:nvGraphicFramePr>
          <p:cNvPr id="1840131" name="Object 3"/>
          <p:cNvGraphicFramePr>
            <a:graphicFrameLocks noChangeAspect="1"/>
          </p:cNvGraphicFramePr>
          <p:nvPr/>
        </p:nvGraphicFramePr>
        <p:xfrm>
          <a:off x="3329904" y="3226531"/>
          <a:ext cx="350403" cy="200384"/>
        </p:xfrm>
        <a:graphic>
          <a:graphicData uri="http://schemas.openxmlformats.org/presentationml/2006/ole">
            <p:oleObj spid="_x0000_s1848323" name="Equation" r:id="rId4" imgW="355600" imgH="203200" progId="Equation.3">
              <p:embed/>
            </p:oleObj>
          </a:graphicData>
        </a:graphic>
      </p:graphicFrame>
      <p:graphicFrame>
        <p:nvGraphicFramePr>
          <p:cNvPr id="1840133" name="Object 5"/>
          <p:cNvGraphicFramePr>
            <a:graphicFrameLocks noChangeAspect="1"/>
          </p:cNvGraphicFramePr>
          <p:nvPr/>
        </p:nvGraphicFramePr>
        <p:xfrm>
          <a:off x="4723719" y="3918045"/>
          <a:ext cx="3026258" cy="512135"/>
        </p:xfrm>
        <a:graphic>
          <a:graphicData uri="http://schemas.openxmlformats.org/presentationml/2006/ole">
            <p:oleObj spid="_x0000_s1848324" name="Equation" r:id="rId5" imgW="2476500" imgH="419100" progId="Equation.3">
              <p:embed/>
            </p:oleObj>
          </a:graphicData>
        </a:graphic>
      </p:graphicFrame>
      <p:graphicFrame>
        <p:nvGraphicFramePr>
          <p:cNvPr id="1840134" name="Object 6"/>
          <p:cNvGraphicFramePr>
            <a:graphicFrameLocks noChangeAspect="1"/>
          </p:cNvGraphicFramePr>
          <p:nvPr/>
        </p:nvGraphicFramePr>
        <p:xfrm>
          <a:off x="2019498" y="4616799"/>
          <a:ext cx="934667" cy="525515"/>
        </p:xfrm>
        <a:graphic>
          <a:graphicData uri="http://schemas.openxmlformats.org/presentationml/2006/ole">
            <p:oleObj spid="_x0000_s1848325" name="Equation" r:id="rId6" imgW="812800" imgH="457200" progId="Equation.3">
              <p:embed/>
            </p:oleObj>
          </a:graphicData>
        </a:graphic>
      </p:graphicFrame>
      <p:graphicFrame>
        <p:nvGraphicFramePr>
          <p:cNvPr id="1840135" name="Object 7"/>
          <p:cNvGraphicFramePr>
            <a:graphicFrameLocks noChangeAspect="1"/>
          </p:cNvGraphicFramePr>
          <p:nvPr/>
        </p:nvGraphicFramePr>
        <p:xfrm>
          <a:off x="3700661" y="4626070"/>
          <a:ext cx="1231143" cy="491989"/>
        </p:xfrm>
        <a:graphic>
          <a:graphicData uri="http://schemas.openxmlformats.org/presentationml/2006/ole">
            <p:oleObj spid="_x0000_s1848326" name="Equation" r:id="rId7" imgW="1143000" imgH="457200" progId="Equation.3">
              <p:embed/>
            </p:oleObj>
          </a:graphicData>
        </a:graphic>
      </p:graphicFrame>
      <p:graphicFrame>
        <p:nvGraphicFramePr>
          <p:cNvPr id="1840136" name="Object 8"/>
          <p:cNvGraphicFramePr>
            <a:graphicFrameLocks noChangeAspect="1"/>
          </p:cNvGraphicFramePr>
          <p:nvPr/>
        </p:nvGraphicFramePr>
        <p:xfrm>
          <a:off x="3341573" y="3503168"/>
          <a:ext cx="312738" cy="200025"/>
        </p:xfrm>
        <a:graphic>
          <a:graphicData uri="http://schemas.openxmlformats.org/presentationml/2006/ole">
            <p:oleObj spid="_x0000_s1848327" name="Equation" r:id="rId8" imgW="317500" imgH="203200" progId="Equation.3">
              <p:embed/>
            </p:oleObj>
          </a:graphicData>
        </a:graphic>
      </p:graphicFrame>
      <p:graphicFrame>
        <p:nvGraphicFramePr>
          <p:cNvPr id="1848328" name="Object 8"/>
          <p:cNvGraphicFramePr>
            <a:graphicFrameLocks noChangeAspect="1"/>
          </p:cNvGraphicFramePr>
          <p:nvPr/>
        </p:nvGraphicFramePr>
        <p:xfrm>
          <a:off x="2028825" y="5416550"/>
          <a:ext cx="3589338" cy="517525"/>
        </p:xfrm>
        <a:graphic>
          <a:graphicData uri="http://schemas.openxmlformats.org/presentationml/2006/ole">
            <p:oleObj spid="_x0000_s1848328" name="Equation" r:id="rId9" imgW="3175000" imgH="457200" progId="Equation.3">
              <p:embed/>
            </p:oleObj>
          </a:graphicData>
        </a:graphic>
      </p:graphicFrame>
    </p:spTree>
  </p:cSld>
  <p:clrMapOvr>
    <a:masterClrMapping/>
  </p:clrMapOvr>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i="1" dirty="0" err="1" smtClean="0"/>
              <a:t>Viterbi</a:t>
            </a:r>
            <a:r>
              <a:rPr lang="en-US" sz="3200" i="1" dirty="0" smtClean="0"/>
              <a:t> Training</a:t>
            </a:r>
            <a:endParaRPr lang="en-US" sz="3200" i="1" dirty="0"/>
          </a:p>
        </p:txBody>
      </p:sp>
      <p:sp>
        <p:nvSpPr>
          <p:cNvPr id="3" name="Content Placeholder 2"/>
          <p:cNvSpPr>
            <a:spLocks noGrp="1"/>
          </p:cNvSpPr>
          <p:nvPr>
            <p:ph idx="1"/>
          </p:nvPr>
        </p:nvSpPr>
        <p:spPr>
          <a:xfrm>
            <a:off x="865716" y="2011743"/>
            <a:ext cx="7571534" cy="4503170"/>
          </a:xfrm>
        </p:spPr>
        <p:txBody>
          <a:bodyPr>
            <a:normAutofit/>
          </a:bodyPr>
          <a:lstStyle/>
          <a:p>
            <a:r>
              <a:rPr lang="pt-BR" dirty="0" smtClean="0"/>
              <a:t>Uma alternativa </a:t>
            </a:r>
            <a:r>
              <a:rPr lang="pt-BR" dirty="0" err="1" smtClean="0"/>
              <a:t>frequentemente</a:t>
            </a:r>
            <a:r>
              <a:rPr lang="pt-BR" dirty="0" smtClean="0"/>
              <a:t> utilizada é o </a:t>
            </a:r>
            <a:r>
              <a:rPr lang="pt-BR" i="1" dirty="0" err="1" smtClean="0"/>
              <a:t>Viterbi</a:t>
            </a:r>
            <a:r>
              <a:rPr lang="pt-BR" i="1" dirty="0" smtClean="0"/>
              <a:t> Training</a:t>
            </a:r>
          </a:p>
          <a:p>
            <a:r>
              <a:rPr lang="pt-BR" dirty="0" smtClean="0"/>
              <a:t>Nesta variante, ao invés de utilizarmos o algoritmo </a:t>
            </a:r>
            <a:r>
              <a:rPr lang="pt-BR" i="1" dirty="0" err="1" smtClean="0"/>
              <a:t>Baum-Welsh</a:t>
            </a:r>
            <a:r>
              <a:rPr lang="pt-BR" dirty="0" smtClean="0"/>
              <a:t>, calculamos o caminho mais provável para cada uma das sequências utilizando o algoritmo de </a:t>
            </a:r>
            <a:r>
              <a:rPr lang="pt-BR" dirty="0" err="1" smtClean="0"/>
              <a:t>Viterbi</a:t>
            </a:r>
            <a:r>
              <a:rPr lang="pt-BR" dirty="0" smtClean="0"/>
              <a:t> e utilizamos as novas contagens para recalcular </a:t>
            </a:r>
            <a:r>
              <a:rPr lang="pt-BR" i="1" dirty="0" err="1" smtClean="0"/>
              <a:t>A</a:t>
            </a:r>
            <a:r>
              <a:rPr lang="pt-BR" i="1" baseline="-25000" dirty="0" err="1" smtClean="0"/>
              <a:t>kl</a:t>
            </a:r>
            <a:r>
              <a:rPr lang="pt-BR" dirty="0" smtClean="0"/>
              <a:t>  e </a:t>
            </a:r>
            <a:r>
              <a:rPr lang="pt-BR" i="1" dirty="0" err="1" smtClean="0"/>
              <a:t>E</a:t>
            </a:r>
            <a:r>
              <a:rPr lang="pt-BR" i="1" baseline="-25000" dirty="0" err="1" smtClean="0"/>
              <a:t>k</a:t>
            </a:r>
            <a:r>
              <a:rPr lang="pt-BR" i="1" dirty="0" smtClean="0"/>
              <a:t>(b)</a:t>
            </a:r>
          </a:p>
          <a:p>
            <a:r>
              <a:rPr lang="pt-BR" dirty="0" smtClean="0"/>
              <a:t>Estes valores são utilizados no processo iterativo de re-estimação apresentado acima.</a:t>
            </a:r>
          </a:p>
          <a:p>
            <a:r>
              <a:rPr lang="pt-BR" dirty="0" smtClean="0"/>
              <a:t>Neste caso o algoritmo converge, assim basta repetir a iteração até que os caminhos para as sequências não mudem</a:t>
            </a:r>
          </a:p>
          <a:p>
            <a:r>
              <a:rPr lang="pt-BR" dirty="0" smtClean="0"/>
              <a:t>Neste ponto os outros valores também não mudarão mais.</a:t>
            </a:r>
          </a:p>
          <a:p>
            <a:endParaRPr lang="pt-BR" dirty="0" smtClean="0"/>
          </a:p>
          <a:p>
            <a:endParaRPr lang="pt-BR" dirty="0" smtClean="0"/>
          </a:p>
          <a:p>
            <a:pPr lvl="1"/>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245</a:t>
            </a:fld>
            <a:endParaRPr lang="en-US"/>
          </a:p>
        </p:txBody>
      </p:sp>
    </p:spTree>
  </p:cSld>
  <p:clrMapOvr>
    <a:masterClrMapping/>
  </p:clrMapOvr>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err="1" smtClean="0"/>
              <a:t>Estimando</a:t>
            </a:r>
            <a:r>
              <a:rPr lang="en-US" sz="3200" dirty="0" smtClean="0"/>
              <a:t> </a:t>
            </a:r>
            <a:r>
              <a:rPr lang="en-US" sz="3200" dirty="0" err="1" smtClean="0"/>
              <a:t>os</a:t>
            </a:r>
            <a:r>
              <a:rPr lang="en-US" sz="3200" dirty="0" smtClean="0"/>
              <a:t> </a:t>
            </a:r>
            <a:r>
              <a:rPr lang="en-US" sz="3200" dirty="0" err="1" smtClean="0"/>
              <a:t>parâmetros</a:t>
            </a:r>
            <a:r>
              <a:rPr lang="en-US" sz="3200" dirty="0" smtClean="0"/>
              <a:t> de </a:t>
            </a:r>
            <a:r>
              <a:rPr lang="en-US" sz="3200" dirty="0" err="1" smtClean="0"/>
              <a:t>uma</a:t>
            </a:r>
            <a:r>
              <a:rPr lang="en-US" sz="3200" dirty="0" smtClean="0"/>
              <a:t> HMM: </a:t>
            </a:r>
            <a:r>
              <a:rPr lang="en-US" sz="3200" i="1" dirty="0" err="1" smtClean="0"/>
              <a:t>Viterbi</a:t>
            </a:r>
            <a:r>
              <a:rPr lang="en-US" sz="3200" i="1" dirty="0" smtClean="0"/>
              <a:t> Training</a:t>
            </a:r>
            <a:endParaRPr lang="en-US" sz="3200" i="1" dirty="0"/>
          </a:p>
        </p:txBody>
      </p:sp>
      <p:sp>
        <p:nvSpPr>
          <p:cNvPr id="3" name="Content Placeholder 2"/>
          <p:cNvSpPr>
            <a:spLocks noGrp="1"/>
          </p:cNvSpPr>
          <p:nvPr>
            <p:ph idx="1"/>
          </p:nvPr>
        </p:nvSpPr>
        <p:spPr>
          <a:xfrm>
            <a:off x="865716" y="2011743"/>
            <a:ext cx="7571534" cy="4503170"/>
          </a:xfrm>
        </p:spPr>
        <p:txBody>
          <a:bodyPr>
            <a:normAutofit fontScale="92500" lnSpcReduction="20000"/>
          </a:bodyPr>
          <a:lstStyle/>
          <a:p>
            <a:r>
              <a:rPr lang="pt-BR" dirty="0" smtClean="0"/>
              <a:t>Ao utilizamos </a:t>
            </a:r>
            <a:r>
              <a:rPr lang="pt-BR" dirty="0" err="1" smtClean="0"/>
              <a:t>Viterbi</a:t>
            </a:r>
            <a:r>
              <a:rPr lang="pt-BR" dirty="0" smtClean="0"/>
              <a:t> Training temos uma mudança formal importante</a:t>
            </a:r>
          </a:p>
          <a:p>
            <a:r>
              <a:rPr lang="pt-BR" dirty="0" smtClean="0"/>
              <a:t>Em </a:t>
            </a:r>
            <a:r>
              <a:rPr lang="pt-BR" dirty="0" err="1" smtClean="0"/>
              <a:t>Baum-Welsh</a:t>
            </a:r>
            <a:r>
              <a:rPr lang="pt-BR" dirty="0" smtClean="0"/>
              <a:t> maximizávamos a verossimilhança global vista como uma função dos parâmetros do modelo(  )</a:t>
            </a:r>
          </a:p>
          <a:p>
            <a:endParaRPr lang="pt-BR" dirty="0" smtClean="0"/>
          </a:p>
          <a:p>
            <a:r>
              <a:rPr lang="pt-BR" dirty="0" smtClean="0"/>
              <a:t>Em </a:t>
            </a:r>
            <a:r>
              <a:rPr lang="pt-BR" dirty="0" err="1" smtClean="0"/>
              <a:t>Viterbi-Training</a:t>
            </a:r>
            <a:r>
              <a:rPr lang="pt-BR" dirty="0" smtClean="0"/>
              <a:t> encontramos o valor de    que maximiza a contribuição para a verossimilhança dos caminhos mais prováveis de cada sequência</a:t>
            </a:r>
          </a:p>
          <a:p>
            <a:endParaRPr lang="pt-BR" dirty="0" smtClean="0"/>
          </a:p>
          <a:p>
            <a:r>
              <a:rPr lang="pt-BR" dirty="0" smtClean="0"/>
              <a:t>Esta mudança é a explicação provável para a performance em geral inferior dos modelos treinados com este algoritmo.</a:t>
            </a:r>
          </a:p>
          <a:p>
            <a:r>
              <a:rPr lang="pt-BR" dirty="0" smtClean="0"/>
              <a:t>Mesmo assim é amplamente usado e podemos argumentar que ele é adequado se queremos gerar </a:t>
            </a:r>
            <a:r>
              <a:rPr lang="pt-BR" dirty="0" err="1" smtClean="0"/>
              <a:t>rotuladores</a:t>
            </a:r>
            <a:endParaRPr lang="pt-BR" dirty="0" smtClean="0"/>
          </a:p>
          <a:p>
            <a:endParaRPr lang="pt-BR" dirty="0" smtClean="0"/>
          </a:p>
          <a:p>
            <a:pPr lvl="1"/>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246</a:t>
            </a:fld>
            <a:endParaRPr lang="en-US"/>
          </a:p>
        </p:txBody>
      </p:sp>
      <p:pic>
        <p:nvPicPr>
          <p:cNvPr id="1852418" name="Picture 2"/>
          <p:cNvPicPr>
            <a:picLocks noChangeAspect="1" noChangeArrowheads="1"/>
          </p:cNvPicPr>
          <p:nvPr/>
        </p:nvPicPr>
        <mc:AlternateContent>
          <mc:Choice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2470150" y="3351213"/>
            <a:ext cx="1725613" cy="349250"/>
          </a:xfrm>
          <a:prstGeom prst="rect">
            <a:avLst/>
          </a:prstGeom>
          <a:noFill/>
        </p:spPr>
      </p:pic>
      <p:pic>
        <p:nvPicPr>
          <p:cNvPr id="1852419" name="Picture 3"/>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891213" y="2938463"/>
            <a:ext cx="209550" cy="255587"/>
          </a:xfrm>
          <a:prstGeom prst="rect">
            <a:avLst/>
          </a:prstGeom>
          <a:noFill/>
        </p:spPr>
      </p:pic>
      <p:pic>
        <p:nvPicPr>
          <p:cNvPr id="1852420" name="Picture 4"/>
          <p:cNvPicPr>
            <a:picLocks noChangeAspect="1" noChangeArrowheads="1"/>
          </p:cNvPicPr>
          <p:nvPr/>
        </p:nvPicPr>
        <mc:AlternateContent>
          <mc:Choice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1603375" y="4786313"/>
            <a:ext cx="4478338" cy="349250"/>
          </a:xfrm>
          <a:prstGeom prst="rect">
            <a:avLst/>
          </a:prstGeom>
          <a:noFill/>
        </p:spPr>
      </p:pic>
      <p:pic>
        <p:nvPicPr>
          <p:cNvPr id="1852421" name="Picture 5"/>
          <p:cNvPicPr>
            <a:picLocks noChangeAspect="1" noChangeArrowheads="1"/>
          </p:cNvPicPr>
          <p:nvPr/>
        </p:nvPicPr>
        <mc:AlternateContent>
          <mc:Choice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5995988" y="4125913"/>
            <a:ext cx="209550" cy="255587"/>
          </a:xfrm>
          <a:prstGeom prst="rect">
            <a:avLst/>
          </a:prstGeom>
          <a:noFill/>
        </p:spPr>
      </p:pic>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smtClean="0"/>
              <a:t>O </a:t>
            </a:r>
            <a:r>
              <a:rPr lang="en-US" sz="3200" dirty="0" err="1" smtClean="0"/>
              <a:t>Problema</a:t>
            </a:r>
            <a:r>
              <a:rPr lang="en-US" sz="3200" dirty="0" smtClean="0"/>
              <a:t> do </a:t>
            </a:r>
            <a:r>
              <a:rPr lang="en-US" sz="3200" dirty="0" err="1" smtClean="0"/>
              <a:t>cassino</a:t>
            </a:r>
            <a:r>
              <a:rPr lang="en-US" sz="3200" dirty="0" smtClean="0"/>
              <a:t> </a:t>
            </a:r>
            <a:r>
              <a:rPr lang="en-US" sz="3200" dirty="0" err="1" smtClean="0"/>
              <a:t>desonesto</a:t>
            </a:r>
            <a:r>
              <a:rPr lang="en-US" sz="3200" dirty="0" smtClean="0"/>
              <a:t>: </a:t>
            </a:r>
            <a:r>
              <a:rPr lang="en-US" sz="3200" dirty="0" err="1" smtClean="0"/>
              <a:t>escolhendo</a:t>
            </a:r>
            <a:r>
              <a:rPr lang="en-US" sz="3200" dirty="0" smtClean="0"/>
              <a:t> </a:t>
            </a:r>
            <a:r>
              <a:rPr lang="en-US" sz="3200" dirty="0" err="1" smtClean="0"/>
              <a:t>modelos</a:t>
            </a:r>
            <a:endParaRPr lang="en-US" sz="3200" i="1" dirty="0"/>
          </a:p>
        </p:txBody>
      </p:sp>
      <p:sp>
        <p:nvSpPr>
          <p:cNvPr id="3" name="Content Placeholder 2"/>
          <p:cNvSpPr>
            <a:spLocks noGrp="1"/>
          </p:cNvSpPr>
          <p:nvPr>
            <p:ph idx="1"/>
          </p:nvPr>
        </p:nvSpPr>
        <p:spPr>
          <a:xfrm>
            <a:off x="865716" y="2011743"/>
            <a:ext cx="7571534" cy="4503170"/>
          </a:xfrm>
        </p:spPr>
        <p:txBody>
          <a:bodyPr>
            <a:normAutofit/>
          </a:bodyPr>
          <a:lstStyle/>
          <a:p>
            <a:r>
              <a:rPr lang="pt-BR" dirty="0" smtClean="0"/>
              <a:t>Suponha que a polícia suspeita que de uma cassino que imagina operar como no modelo descrito anteriormente.</a:t>
            </a:r>
          </a:p>
          <a:p>
            <a:r>
              <a:rPr lang="pt-BR" dirty="0" smtClean="0"/>
              <a:t>Agentes disfarçados coletam os  resultados dos dados durante um longo período de investigações</a:t>
            </a:r>
          </a:p>
          <a:p>
            <a:r>
              <a:rPr lang="pt-BR" dirty="0" smtClean="0"/>
              <a:t>Assuma que os dados colhidos foram os 300 sorteios gerados pela simulação visa acima.</a:t>
            </a:r>
          </a:p>
          <a:p>
            <a:r>
              <a:rPr lang="pt-BR" dirty="0" smtClean="0"/>
              <a:t>Como não havia certeza de quais dados estavam sendo utilizados, os parâmetros do modelo foram estimados utilizando o algoritmo de </a:t>
            </a:r>
            <a:r>
              <a:rPr lang="pt-BR" dirty="0" err="1" smtClean="0"/>
              <a:t>Baum-Welsh</a:t>
            </a:r>
            <a:endParaRPr lang="pt-BR" dirty="0" smtClean="0"/>
          </a:p>
          <a:p>
            <a:pPr lvl="1"/>
            <a:r>
              <a:rPr lang="pt-BR" dirty="0" smtClean="0"/>
              <a:t>As probabilidades inicialmente foram </a:t>
            </a:r>
            <a:r>
              <a:rPr lang="pt-BR" dirty="0" err="1" smtClean="0"/>
              <a:t>atribuidas</a:t>
            </a:r>
            <a:r>
              <a:rPr lang="pt-BR" dirty="0" smtClean="0"/>
              <a:t> por sorteio, randomicamente</a:t>
            </a:r>
          </a:p>
          <a:p>
            <a:pPr>
              <a:buNone/>
            </a:pP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247</a:t>
            </a:fld>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smtClean="0"/>
              <a:t>Baum-Welsh </a:t>
            </a:r>
            <a:r>
              <a:rPr lang="en-US" sz="3200" dirty="0" err="1" smtClean="0"/>
              <a:t>e</a:t>
            </a:r>
            <a:r>
              <a:rPr lang="en-US" sz="3200" dirty="0" smtClean="0"/>
              <a:t> </a:t>
            </a:r>
            <a:r>
              <a:rPr lang="en-US" sz="3200" dirty="0" err="1" smtClean="0"/>
              <a:t>o</a:t>
            </a:r>
            <a:r>
              <a:rPr lang="en-US" sz="3200" dirty="0" smtClean="0"/>
              <a:t> </a:t>
            </a:r>
            <a:r>
              <a:rPr lang="en-US" sz="3200" dirty="0" err="1" smtClean="0"/>
              <a:t>problema</a:t>
            </a:r>
            <a:r>
              <a:rPr lang="en-US" sz="3200" dirty="0" smtClean="0"/>
              <a:t> do </a:t>
            </a:r>
            <a:r>
              <a:rPr lang="en-US" sz="3200" dirty="0" err="1" smtClean="0"/>
              <a:t>cassino</a:t>
            </a:r>
            <a:r>
              <a:rPr lang="en-US" sz="3200" dirty="0" smtClean="0"/>
              <a:t> </a:t>
            </a:r>
            <a:r>
              <a:rPr lang="en-US" sz="3200" dirty="0" err="1" smtClean="0"/>
              <a:t>desonesto</a:t>
            </a:r>
            <a:endParaRPr lang="en-US" sz="3200" i="1" dirty="0"/>
          </a:p>
        </p:txBody>
      </p:sp>
      <p:sp>
        <p:nvSpPr>
          <p:cNvPr id="3" name="Content Placeholder 2"/>
          <p:cNvSpPr>
            <a:spLocks noGrp="1"/>
          </p:cNvSpPr>
          <p:nvPr>
            <p:ph idx="1"/>
          </p:nvPr>
        </p:nvSpPr>
        <p:spPr>
          <a:xfrm>
            <a:off x="865716" y="2011743"/>
            <a:ext cx="7571534" cy="4503170"/>
          </a:xfrm>
        </p:spPr>
        <p:txBody>
          <a:bodyPr>
            <a:normAutofit/>
          </a:bodyPr>
          <a:lstStyle/>
          <a:p>
            <a:r>
              <a:rPr lang="pt-BR" dirty="0" smtClean="0"/>
              <a:t>A figura abaixo mostra o modelo original e aquele resultante da estimação dos parâmetros</a:t>
            </a:r>
          </a:p>
          <a:p>
            <a:endParaRPr lang="pt-BR" dirty="0" smtClean="0"/>
          </a:p>
          <a:p>
            <a:endParaRPr lang="pt-BR" dirty="0" smtClean="0"/>
          </a:p>
          <a:p>
            <a:endParaRPr lang="pt-BR" dirty="0" smtClean="0"/>
          </a:p>
          <a:p>
            <a:r>
              <a:rPr lang="pt-BR" dirty="0" smtClean="0"/>
              <a:t>Note que as probabilidades de emissão são bem semelhantes, embora as de transição sejam distintas</a:t>
            </a:r>
          </a:p>
          <a:p>
            <a:pPr lvl="1"/>
            <a:r>
              <a:rPr lang="pt-BR" dirty="0" smtClean="0"/>
              <a:t>Isso se deve em parte à questão dos máximos locais</a:t>
            </a:r>
          </a:p>
          <a:p>
            <a:pPr lvl="1"/>
            <a:r>
              <a:rPr lang="pt-BR" dirty="0" smtClean="0"/>
              <a:t>Porém, a partir de uma quantidade limitada de dados nunca é possível estimar os parâmetros com precisão.</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248</a:t>
            </a:fld>
            <a:endParaRPr lang="en-US"/>
          </a:p>
        </p:txBody>
      </p:sp>
      <p:pic>
        <p:nvPicPr>
          <p:cNvPr id="11" name="Picture 10" descr="bwtraining.tiff"/>
          <p:cNvPicPr>
            <a:picLocks noChangeAspect="1"/>
          </p:cNvPicPr>
          <p:nvPr/>
        </p:nvPicPr>
        <p:blipFill>
          <a:blip r:embed="rId3"/>
          <a:stretch>
            <a:fillRect/>
          </a:stretch>
        </p:blipFill>
        <p:spPr>
          <a:xfrm>
            <a:off x="1335358" y="2681267"/>
            <a:ext cx="4525391" cy="1368532"/>
          </a:xfrm>
          <a:prstGeom prst="rect">
            <a:avLst/>
          </a:prstGeom>
        </p:spPr>
      </p:pic>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smtClean="0"/>
              <a:t>Baum-Welsh </a:t>
            </a:r>
            <a:r>
              <a:rPr lang="en-US" sz="3200" dirty="0" err="1" smtClean="0"/>
              <a:t>e</a:t>
            </a:r>
            <a:r>
              <a:rPr lang="en-US" sz="3200" dirty="0" smtClean="0"/>
              <a:t> </a:t>
            </a:r>
            <a:r>
              <a:rPr lang="en-US" sz="3200" dirty="0" err="1" smtClean="0"/>
              <a:t>o</a:t>
            </a:r>
            <a:r>
              <a:rPr lang="en-US" sz="3200" dirty="0" smtClean="0"/>
              <a:t> </a:t>
            </a:r>
            <a:r>
              <a:rPr lang="en-US" sz="3200" dirty="0" err="1" smtClean="0"/>
              <a:t>problema</a:t>
            </a:r>
            <a:r>
              <a:rPr lang="en-US" sz="3200" dirty="0" smtClean="0"/>
              <a:t> do </a:t>
            </a:r>
            <a:r>
              <a:rPr lang="en-US" sz="3200" dirty="0" err="1" smtClean="0"/>
              <a:t>cassino</a:t>
            </a:r>
            <a:r>
              <a:rPr lang="en-US" sz="3200" dirty="0" smtClean="0"/>
              <a:t> </a:t>
            </a:r>
            <a:r>
              <a:rPr lang="en-US" sz="3200" dirty="0" err="1" smtClean="0"/>
              <a:t>desonesto</a:t>
            </a:r>
            <a:endParaRPr lang="en-US" sz="3200" i="1" dirty="0"/>
          </a:p>
        </p:txBody>
      </p:sp>
      <p:sp>
        <p:nvSpPr>
          <p:cNvPr id="3" name="Content Placeholder 2"/>
          <p:cNvSpPr>
            <a:spLocks noGrp="1"/>
          </p:cNvSpPr>
          <p:nvPr>
            <p:ph idx="1"/>
          </p:nvPr>
        </p:nvSpPr>
        <p:spPr>
          <a:xfrm>
            <a:off x="865716" y="2011742"/>
            <a:ext cx="7571534" cy="4717129"/>
          </a:xfrm>
        </p:spPr>
        <p:txBody>
          <a:bodyPr>
            <a:normAutofit fontScale="77500" lnSpcReduction="20000"/>
          </a:bodyPr>
          <a:lstStyle/>
          <a:p>
            <a:pPr>
              <a:spcBef>
                <a:spcPts val="600"/>
              </a:spcBef>
            </a:pPr>
            <a:r>
              <a:rPr lang="pt-BR" dirty="0" smtClean="0"/>
              <a:t>Veja abaixo o resultado do treinamento com </a:t>
            </a:r>
            <a:r>
              <a:rPr lang="pt-BR" dirty="0" err="1" smtClean="0"/>
              <a:t>Baum-welsh</a:t>
            </a:r>
            <a:r>
              <a:rPr lang="pt-BR" dirty="0" smtClean="0"/>
              <a:t> quando utilizamos 30.000 resultados simulados:</a:t>
            </a:r>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Não é difícil ver </a:t>
            </a:r>
            <a:r>
              <a:rPr lang="pt-BR" dirty="0" err="1" smtClean="0"/>
              <a:t>queos</a:t>
            </a:r>
            <a:r>
              <a:rPr lang="pt-BR" dirty="0" smtClean="0"/>
              <a:t> valores estão bem mais próximos do original</a:t>
            </a:r>
          </a:p>
          <a:p>
            <a:pPr>
              <a:spcBef>
                <a:spcPts val="600"/>
              </a:spcBef>
            </a:pPr>
            <a:r>
              <a:rPr lang="pt-BR" dirty="0" smtClean="0"/>
              <a:t>Para reforçar esta noção podemos calcular o escore </a:t>
            </a:r>
            <a:r>
              <a:rPr lang="pt-BR" dirty="0" err="1" smtClean="0"/>
              <a:t>logs-odd</a:t>
            </a:r>
            <a:r>
              <a:rPr lang="pt-BR" dirty="0" smtClean="0"/>
              <a:t> destes modelos contra aquele que apenas assume apenas um dado honesto</a:t>
            </a:r>
          </a:p>
          <a:p>
            <a:pPr>
              <a:spcBef>
                <a:spcPts val="600"/>
              </a:spcBef>
            </a:pPr>
            <a:r>
              <a:rPr lang="pt-BR" dirty="0" smtClean="0"/>
              <a:t>Utilizando o valor de </a:t>
            </a:r>
            <a:r>
              <a:rPr lang="pt-BR" i="1" dirty="0" smtClean="0"/>
              <a:t>bits por sorteio</a:t>
            </a:r>
            <a:r>
              <a:rPr lang="pt-BR" dirty="0" smtClean="0"/>
              <a:t> na simulação com 300 resultados</a:t>
            </a:r>
          </a:p>
          <a:p>
            <a:pPr lvl="1"/>
            <a:r>
              <a:rPr lang="pt-BR" dirty="0" smtClean="0"/>
              <a:t>Modelo correto: 0,101 bits</a:t>
            </a:r>
          </a:p>
          <a:p>
            <a:pPr lvl="1"/>
            <a:r>
              <a:rPr lang="pt-BR" dirty="0" smtClean="0"/>
              <a:t>Modelo estimado a partir de 300 resultados: 0,097 bits</a:t>
            </a:r>
          </a:p>
          <a:p>
            <a:pPr lvl="1"/>
            <a:r>
              <a:rPr lang="pt-BR" dirty="0" smtClean="0"/>
              <a:t>Modelo estimado a partir de 30 mil resultados: 0,100 bits.</a:t>
            </a:r>
          </a:p>
          <a:p>
            <a:pPr>
              <a:spcBef>
                <a:spcPts val="600"/>
              </a:spcBef>
            </a:pPr>
            <a:r>
              <a:rPr lang="pt-BR" dirty="0" smtClean="0"/>
              <a:t>O pior modelo ainda tem um valor parecido com os outros dois</a:t>
            </a:r>
          </a:p>
          <a:p>
            <a:pPr>
              <a:spcBef>
                <a:spcPts val="600"/>
              </a:spcBef>
            </a:pPr>
            <a:r>
              <a:rPr lang="pt-BR" dirty="0" smtClean="0"/>
              <a:t>Cuidado, isso se deve ao fato de termos calculado este valor a partir do conjunto onde o modelo foi treinado. O resultado seria bem inferior se </a:t>
            </a:r>
            <a:r>
              <a:rPr lang="pt-BR" dirty="0" err="1" smtClean="0"/>
              <a:t>utlizássemos</a:t>
            </a:r>
            <a:r>
              <a:rPr lang="pt-BR" dirty="0" smtClean="0"/>
              <a:t> uma simulação independente</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249</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L O C A L   S I M I L A R I T Y</a:t>
            </a:r>
          </a:p>
        </p:txBody>
      </p:sp>
      <p:sp>
        <p:nvSpPr>
          <p:cNvPr id="25" name="Date Placeholder 2"/>
          <p:cNvSpPr>
            <a:spLocks noGrp="1"/>
          </p:cNvSpPr>
          <p:nvPr>
            <p:ph type="dt" sz="half" idx="10"/>
          </p:nvPr>
        </p:nvSpPr>
        <p:spPr/>
        <p:txBody>
          <a:bodyPr/>
          <a:lstStyle/>
          <a:p>
            <a:fld id="{1FAE6DDE-D660-0E49-98AF-85422C04C692}" type="datetime1">
              <a:rPr lang="en-US" smtClean="0"/>
              <a:pPr/>
              <a:t>5/23/14</a:t>
            </a:fld>
            <a:endParaRPr lang="pt-BR"/>
          </a:p>
        </p:txBody>
      </p:sp>
      <p:sp>
        <p:nvSpPr>
          <p:cNvPr id="28674" name="Text Box 2"/>
          <p:cNvSpPr txBox="1">
            <a:spLocks noChangeArrowheads="1"/>
          </p:cNvSpPr>
          <p:nvPr/>
        </p:nvSpPr>
        <p:spPr bwMode="auto">
          <a:xfrm>
            <a:off x="7696200" y="64770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7.3</a:t>
            </a:r>
          </a:p>
        </p:txBody>
      </p:sp>
      <p:grpSp>
        <p:nvGrpSpPr>
          <p:cNvPr id="2" name="Group 3"/>
          <p:cNvGrpSpPr>
            <a:grpSpLocks/>
          </p:cNvGrpSpPr>
          <p:nvPr/>
        </p:nvGrpSpPr>
        <p:grpSpPr bwMode="auto">
          <a:xfrm>
            <a:off x="3048000" y="2286000"/>
            <a:ext cx="5561013" cy="396875"/>
            <a:chOff x="1920" y="1430"/>
            <a:chExt cx="3503" cy="250"/>
          </a:xfrm>
        </p:grpSpPr>
        <p:sp>
          <p:nvSpPr>
            <p:cNvPr id="28676" name="Text Box 4"/>
            <p:cNvSpPr txBox="1">
              <a:spLocks noChangeArrowheads="1"/>
            </p:cNvSpPr>
            <p:nvPr/>
          </p:nvSpPr>
          <p:spPr bwMode="auto">
            <a:xfrm>
              <a:off x="1920" y="1430"/>
              <a:ext cx="527" cy="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Lst>
              </a:pPr>
              <a:r>
                <a:rPr lang="pt-BR" sz="2000">
                  <a:solidFill>
                    <a:srgbClr val="000000"/>
                  </a:solidFill>
                  <a:ea typeface="Arial Unicode MS" pitchFamily="-1" charset="0"/>
                  <a:cs typeface="Arial Unicode MS" pitchFamily="-1" charset="0"/>
                </a:rPr>
                <a:t>F12</a:t>
              </a:r>
            </a:p>
          </p:txBody>
        </p:sp>
        <p:sp>
          <p:nvSpPr>
            <p:cNvPr id="28677" name="Line 5"/>
            <p:cNvSpPr>
              <a:spLocks noChangeShapeType="1"/>
            </p:cNvSpPr>
            <p:nvPr/>
          </p:nvSpPr>
          <p:spPr bwMode="auto">
            <a:xfrm>
              <a:off x="2448" y="1574"/>
              <a:ext cx="2975" cy="0"/>
            </a:xfrm>
            <a:prstGeom prst="line">
              <a:avLst/>
            </a:prstGeom>
            <a:noFill/>
            <a:ln w="57240" cap="sq">
              <a:solidFill>
                <a:srgbClr val="000000"/>
              </a:solidFill>
              <a:miter lim="800000"/>
              <a:headEnd/>
              <a:tailEnd/>
            </a:ln>
            <a:effectLst/>
          </p:spPr>
          <p:txBody>
            <a:bodyPr>
              <a:prstTxWarp prst="textNoShape">
                <a:avLst/>
              </a:prstTxWarp>
            </a:bodyPr>
            <a:lstStyle/>
            <a:p>
              <a:endParaRPr lang="en-US"/>
            </a:p>
          </p:txBody>
        </p:sp>
        <p:sp>
          <p:nvSpPr>
            <p:cNvPr id="28678" name="Rectangle 6"/>
            <p:cNvSpPr>
              <a:spLocks noChangeArrowheads="1"/>
            </p:cNvSpPr>
            <p:nvPr/>
          </p:nvSpPr>
          <p:spPr bwMode="auto">
            <a:xfrm>
              <a:off x="2668"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F2</a:t>
              </a:r>
            </a:p>
          </p:txBody>
        </p:sp>
        <p:sp>
          <p:nvSpPr>
            <p:cNvPr id="28679" name="Rectangle 7"/>
            <p:cNvSpPr>
              <a:spLocks noChangeArrowheads="1"/>
            </p:cNvSpPr>
            <p:nvPr/>
          </p:nvSpPr>
          <p:spPr bwMode="auto">
            <a:xfrm>
              <a:off x="2860"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28680" name="Rectangle 8"/>
            <p:cNvSpPr>
              <a:spLocks noChangeArrowheads="1"/>
            </p:cNvSpPr>
            <p:nvPr/>
          </p:nvSpPr>
          <p:spPr bwMode="auto">
            <a:xfrm>
              <a:off x="3052"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F1</a:t>
              </a:r>
            </a:p>
          </p:txBody>
        </p:sp>
        <p:sp>
          <p:nvSpPr>
            <p:cNvPr id="28681" name="Rectangle 9"/>
            <p:cNvSpPr>
              <a:spLocks noChangeArrowheads="1"/>
            </p:cNvSpPr>
            <p:nvPr/>
          </p:nvSpPr>
          <p:spPr bwMode="auto">
            <a:xfrm>
              <a:off x="3244"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28682" name="Rectangle 10"/>
            <p:cNvSpPr>
              <a:spLocks noChangeArrowheads="1"/>
            </p:cNvSpPr>
            <p:nvPr/>
          </p:nvSpPr>
          <p:spPr bwMode="auto">
            <a:xfrm>
              <a:off x="3456" y="1470"/>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28683" name="Rectangle 11"/>
            <p:cNvSpPr>
              <a:spLocks noChangeArrowheads="1"/>
            </p:cNvSpPr>
            <p:nvPr/>
          </p:nvSpPr>
          <p:spPr bwMode="auto">
            <a:xfrm>
              <a:off x="4224" y="1470"/>
              <a:ext cx="115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grpSp>
      <p:grpSp>
        <p:nvGrpSpPr>
          <p:cNvPr id="3" name="Group 12"/>
          <p:cNvGrpSpPr>
            <a:grpSpLocks/>
          </p:cNvGrpSpPr>
          <p:nvPr/>
        </p:nvGrpSpPr>
        <p:grpSpPr bwMode="auto">
          <a:xfrm>
            <a:off x="3125787" y="3124200"/>
            <a:ext cx="5332413" cy="396875"/>
            <a:chOff x="1920" y="2342"/>
            <a:chExt cx="3359" cy="250"/>
          </a:xfrm>
        </p:grpSpPr>
        <p:sp>
          <p:nvSpPr>
            <p:cNvPr id="28685" name="Text Box 13"/>
            <p:cNvSpPr txBox="1">
              <a:spLocks noChangeArrowheads="1"/>
            </p:cNvSpPr>
            <p:nvPr/>
          </p:nvSpPr>
          <p:spPr bwMode="auto">
            <a:xfrm>
              <a:off x="1920" y="2342"/>
              <a:ext cx="671" cy="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Lst>
              </a:pPr>
              <a:r>
                <a:rPr lang="pt-BR" sz="2000">
                  <a:solidFill>
                    <a:srgbClr val="000000"/>
                  </a:solidFill>
                  <a:ea typeface="Arial Unicode MS" pitchFamily="-1" charset="0"/>
                  <a:cs typeface="Arial Unicode MS" pitchFamily="-1" charset="0"/>
                </a:rPr>
                <a:t>PLAT</a:t>
              </a:r>
            </a:p>
          </p:txBody>
        </p:sp>
        <p:sp>
          <p:nvSpPr>
            <p:cNvPr id="28686" name="Line 14"/>
            <p:cNvSpPr>
              <a:spLocks noChangeShapeType="1"/>
            </p:cNvSpPr>
            <p:nvPr/>
          </p:nvSpPr>
          <p:spPr bwMode="auto">
            <a:xfrm>
              <a:off x="2448" y="2462"/>
              <a:ext cx="2831" cy="0"/>
            </a:xfrm>
            <a:prstGeom prst="line">
              <a:avLst/>
            </a:prstGeom>
            <a:noFill/>
            <a:ln w="57240" cap="sq">
              <a:solidFill>
                <a:srgbClr val="000000"/>
              </a:solidFill>
              <a:miter lim="800000"/>
              <a:headEnd/>
              <a:tailEnd/>
            </a:ln>
            <a:effectLst/>
          </p:spPr>
          <p:txBody>
            <a:bodyPr>
              <a:prstTxWarp prst="textNoShape">
                <a:avLst/>
              </a:prstTxWarp>
            </a:bodyPr>
            <a:lstStyle/>
            <a:p>
              <a:endParaRPr lang="en-US"/>
            </a:p>
          </p:txBody>
        </p:sp>
        <p:sp>
          <p:nvSpPr>
            <p:cNvPr id="28687" name="Rectangle 15"/>
            <p:cNvSpPr>
              <a:spLocks noChangeArrowheads="1"/>
            </p:cNvSpPr>
            <p:nvPr/>
          </p:nvSpPr>
          <p:spPr bwMode="auto">
            <a:xfrm>
              <a:off x="2640" y="2358"/>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F1</a:t>
              </a:r>
            </a:p>
          </p:txBody>
        </p:sp>
        <p:sp>
          <p:nvSpPr>
            <p:cNvPr id="28688" name="Rectangle 16"/>
            <p:cNvSpPr>
              <a:spLocks noChangeArrowheads="1"/>
            </p:cNvSpPr>
            <p:nvPr/>
          </p:nvSpPr>
          <p:spPr bwMode="auto">
            <a:xfrm>
              <a:off x="2832" y="2358"/>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28689" name="Rectangle 17"/>
            <p:cNvSpPr>
              <a:spLocks noChangeArrowheads="1"/>
            </p:cNvSpPr>
            <p:nvPr/>
          </p:nvSpPr>
          <p:spPr bwMode="auto">
            <a:xfrm>
              <a:off x="3504" y="2358"/>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28690" name="Rectangle 18"/>
            <p:cNvSpPr>
              <a:spLocks noChangeArrowheads="1"/>
            </p:cNvSpPr>
            <p:nvPr/>
          </p:nvSpPr>
          <p:spPr bwMode="auto">
            <a:xfrm>
              <a:off x="4080" y="2358"/>
              <a:ext cx="115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28691" name="Rectangle 19"/>
            <p:cNvSpPr>
              <a:spLocks noChangeArrowheads="1"/>
            </p:cNvSpPr>
            <p:nvPr/>
          </p:nvSpPr>
          <p:spPr bwMode="auto">
            <a:xfrm>
              <a:off x="3024" y="2358"/>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grpSp>
      <p:sp>
        <p:nvSpPr>
          <p:cNvPr id="28692" name="Text Box 20"/>
          <p:cNvSpPr txBox="1">
            <a:spLocks noChangeArrowheads="1"/>
          </p:cNvSpPr>
          <p:nvPr/>
        </p:nvSpPr>
        <p:spPr bwMode="auto">
          <a:xfrm>
            <a:off x="228600" y="1765300"/>
            <a:ext cx="2819400" cy="14351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Mix-and-match</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protein</a:t>
            </a:r>
            <a:r>
              <a:rPr lang="pt-BR" sz="2200" dirty="0">
                <a:solidFill>
                  <a:srgbClr val="A50021"/>
                </a:solidFill>
                <a:ea typeface="Arial Unicode MS" pitchFamily="-1" charset="0"/>
                <a:cs typeface="Arial Unicode MS" pitchFamily="-1" charset="0"/>
              </a:rPr>
              <a:t> modules </a:t>
            </a:r>
            <a:r>
              <a:rPr lang="pt-BR" sz="2200" dirty="0" err="1">
                <a:solidFill>
                  <a:srgbClr val="A50021"/>
                </a:solidFill>
                <a:ea typeface="Arial Unicode MS" pitchFamily="-1" charset="0"/>
                <a:cs typeface="Arial Unicode MS" pitchFamily="-1" charset="0"/>
              </a:rPr>
              <a:t>confound</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alignment</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algorithms</a:t>
            </a:r>
            <a:endParaRPr lang="pt-BR" sz="2200" dirty="0">
              <a:solidFill>
                <a:srgbClr val="A50021"/>
              </a:solidFill>
              <a:ea typeface="Arial Unicode MS" pitchFamily="-1" charset="0"/>
              <a:cs typeface="Arial Unicode MS" pitchFamily="-1" charset="0"/>
            </a:endParaRPr>
          </a:p>
        </p:txBody>
      </p:sp>
      <p:sp>
        <p:nvSpPr>
          <p:cNvPr id="28693" name="Text Box 21"/>
          <p:cNvSpPr txBox="1">
            <a:spLocks noChangeArrowheads="1"/>
          </p:cNvSpPr>
          <p:nvPr/>
        </p:nvSpPr>
        <p:spPr bwMode="auto">
          <a:xfrm>
            <a:off x="2971800" y="1339850"/>
            <a:ext cx="5943600" cy="64293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 pos="4343400" algn="l"/>
                <a:tab pos="5067300" algn="l"/>
                <a:tab pos="5791200" algn="l"/>
              </a:tabLst>
            </a:pPr>
            <a:r>
              <a:rPr lang="en-US">
                <a:solidFill>
                  <a:srgbClr val="5F5F5F"/>
                </a:solidFill>
                <a:ea typeface="Arial Unicode MS" pitchFamily="-1" charset="0"/>
                <a:cs typeface="Arial Unicode MS" pitchFamily="-1" charset="0"/>
              </a:rPr>
              <a:t>Protein modules in coagulation factor XII (F12) and tissue plasminogen activator (PLAT)</a:t>
            </a:r>
          </a:p>
        </p:txBody>
      </p:sp>
      <p:sp>
        <p:nvSpPr>
          <p:cNvPr id="28694" name="Text Box 22"/>
          <p:cNvSpPr txBox="1">
            <a:spLocks noChangeArrowheads="1"/>
          </p:cNvSpPr>
          <p:nvPr/>
        </p:nvSpPr>
        <p:spPr bwMode="auto">
          <a:xfrm>
            <a:off x="3200400" y="6292850"/>
            <a:ext cx="47244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28695" name="Text Box 23"/>
          <p:cNvSpPr txBox="1">
            <a:spLocks noChangeArrowheads="1"/>
          </p:cNvSpPr>
          <p:nvPr/>
        </p:nvSpPr>
        <p:spPr bwMode="auto">
          <a:xfrm>
            <a:off x="4267200" y="4343400"/>
            <a:ext cx="3200400" cy="956288"/>
          </a:xfrm>
          <a:prstGeom prst="rect">
            <a:avLst/>
          </a:prstGeom>
          <a:noFill/>
          <a:ln w="9360" cap="sq">
            <a:solidFill>
              <a:srgbClr val="5F5F5F"/>
            </a:solidFill>
            <a:miter lim="800000"/>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US" sz="1400" dirty="0">
                <a:solidFill>
                  <a:srgbClr val="FFFF00"/>
                </a:solidFill>
                <a:ea typeface="Arial Unicode MS" pitchFamily="-1" charset="0"/>
                <a:cs typeface="Arial Unicode MS" pitchFamily="-1" charset="0"/>
              </a:rPr>
              <a:t>F1,F2	</a:t>
            </a:r>
            <a:r>
              <a:rPr lang="en-US" sz="1400" dirty="0" err="1">
                <a:solidFill>
                  <a:srgbClr val="FFFF00"/>
                </a:solidFill>
                <a:ea typeface="Arial Unicode MS" pitchFamily="-1" charset="0"/>
                <a:cs typeface="Arial Unicode MS" pitchFamily="-1" charset="0"/>
              </a:rPr>
              <a:t>Fibronectin</a:t>
            </a:r>
            <a:r>
              <a:rPr lang="en-US" sz="1400" dirty="0">
                <a:solidFill>
                  <a:srgbClr val="FFFF00"/>
                </a:solidFill>
                <a:ea typeface="Arial Unicode MS" pitchFamily="-1" charset="0"/>
                <a:cs typeface="Arial Unicode MS" pitchFamily="-1" charset="0"/>
              </a:rPr>
              <a:t> repeats</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E	EGF similarity domain</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K	</a:t>
            </a:r>
            <a:r>
              <a:rPr lang="en-US" sz="1400" dirty="0" err="1">
                <a:solidFill>
                  <a:srgbClr val="FFFF00"/>
                </a:solidFill>
                <a:ea typeface="Arial Unicode MS" pitchFamily="-1" charset="0"/>
                <a:cs typeface="Arial Unicode MS" pitchFamily="-1" charset="0"/>
              </a:rPr>
              <a:t>Kringle</a:t>
            </a:r>
            <a:r>
              <a:rPr lang="en-US" sz="1400" dirty="0">
                <a:solidFill>
                  <a:srgbClr val="FFFF00"/>
                </a:solidFill>
                <a:ea typeface="Arial Unicode MS" pitchFamily="-1" charset="0"/>
                <a:cs typeface="Arial Unicode MS" pitchFamily="-1" charset="0"/>
              </a:rPr>
              <a:t> domain</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Catalytic	Serine protease </a:t>
            </a:r>
            <a:r>
              <a:rPr lang="en-US" sz="1400" dirty="0" err="1">
                <a:solidFill>
                  <a:srgbClr val="FFFF00"/>
                </a:solidFill>
                <a:ea typeface="Arial Unicode MS" pitchFamily="-1" charset="0"/>
                <a:cs typeface="Arial Unicode MS" pitchFamily="-1" charset="0"/>
              </a:rPr>
              <a:t>activitiy</a:t>
            </a:r>
            <a:endParaRPr lang="en-US" sz="1400" dirty="0">
              <a:solidFill>
                <a:srgbClr val="FFFF00"/>
              </a:solidFill>
              <a:ea typeface="Arial Unicode MS" pitchFamily="-1" charset="0"/>
              <a:cs typeface="Arial Unicode MS" pitchFamily="-1" charset="0"/>
            </a:endParaRPr>
          </a:p>
        </p:txBody>
      </p:sp>
      <p:sp>
        <p:nvSpPr>
          <p:cNvPr id="26" name="Slide Number Placeholder 25"/>
          <p:cNvSpPr>
            <a:spLocks noGrp="1"/>
          </p:cNvSpPr>
          <p:nvPr>
            <p:ph type="sldNum" sz="quarter" idx="12"/>
          </p:nvPr>
        </p:nvSpPr>
        <p:spPr/>
        <p:txBody>
          <a:bodyPr/>
          <a:lstStyle/>
          <a:p>
            <a:fld id="{41014A3E-976F-064B-B8F4-90A68719CBED}" type="slidenum">
              <a:rPr lang="en-US" smtClean="0"/>
              <a:pPr/>
              <a:t>25</a:t>
            </a:fld>
            <a:endParaRPr lang="en-US"/>
          </a:p>
        </p:txBody>
      </p:sp>
      <p:sp>
        <p:nvSpPr>
          <p:cNvPr id="27" name="Footer Placeholder 2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78666" y="456252"/>
            <a:ext cx="8104935" cy="1323041"/>
          </a:xfrm>
        </p:spPr>
        <p:txBody>
          <a:bodyPr/>
          <a:lstStyle/>
          <a:p>
            <a:r>
              <a:rPr lang="en-US" sz="3200" dirty="0" smtClean="0"/>
              <a:t>Baum-Welsh </a:t>
            </a:r>
            <a:r>
              <a:rPr lang="en-US" sz="3200" dirty="0" err="1" smtClean="0"/>
              <a:t>e</a:t>
            </a:r>
            <a:r>
              <a:rPr lang="en-US" sz="3200" dirty="0" smtClean="0"/>
              <a:t> </a:t>
            </a:r>
            <a:r>
              <a:rPr lang="en-US" sz="3200" dirty="0" err="1" smtClean="0"/>
              <a:t>o</a:t>
            </a:r>
            <a:r>
              <a:rPr lang="en-US" sz="3200" dirty="0" smtClean="0"/>
              <a:t> </a:t>
            </a:r>
            <a:r>
              <a:rPr lang="en-US" sz="3200" dirty="0" err="1" smtClean="0"/>
              <a:t>problema</a:t>
            </a:r>
            <a:r>
              <a:rPr lang="en-US" sz="3200" dirty="0" smtClean="0"/>
              <a:t> das </a:t>
            </a:r>
            <a:r>
              <a:rPr lang="en-US" sz="3200" dirty="0" err="1" smtClean="0"/>
              <a:t>ilhas</a:t>
            </a:r>
            <a:r>
              <a:rPr lang="en-US" sz="3200" dirty="0" smtClean="0"/>
              <a:t> </a:t>
            </a:r>
            <a:r>
              <a:rPr lang="en-US" sz="3200" dirty="0" err="1" smtClean="0"/>
              <a:t>CpG</a:t>
            </a:r>
            <a:endParaRPr lang="en-US" sz="3200" i="1" dirty="0"/>
          </a:p>
        </p:txBody>
      </p:sp>
      <p:sp>
        <p:nvSpPr>
          <p:cNvPr id="3" name="Content Placeholder 2"/>
          <p:cNvSpPr>
            <a:spLocks noGrp="1"/>
          </p:cNvSpPr>
          <p:nvPr>
            <p:ph idx="1"/>
          </p:nvPr>
        </p:nvSpPr>
        <p:spPr>
          <a:xfrm>
            <a:off x="865716" y="2011742"/>
            <a:ext cx="7571534" cy="4717129"/>
          </a:xfrm>
        </p:spPr>
        <p:txBody>
          <a:bodyPr>
            <a:normAutofit fontScale="77500" lnSpcReduction="20000"/>
          </a:bodyPr>
          <a:lstStyle/>
          <a:p>
            <a:pPr>
              <a:spcBef>
                <a:spcPts val="600"/>
              </a:spcBef>
            </a:pPr>
            <a:r>
              <a:rPr lang="pt-BR" dirty="0" smtClean="0"/>
              <a:t>Veja abaixo o resultado do treinamento com </a:t>
            </a:r>
            <a:r>
              <a:rPr lang="pt-BR" dirty="0" err="1" smtClean="0"/>
              <a:t>Baum-welsh</a:t>
            </a:r>
            <a:r>
              <a:rPr lang="pt-BR" dirty="0" smtClean="0"/>
              <a:t> quando utilizamos 30.000 resultados simulados:</a:t>
            </a:r>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Não é difícil ver </a:t>
            </a:r>
            <a:r>
              <a:rPr lang="pt-BR" dirty="0" err="1" smtClean="0"/>
              <a:t>queos</a:t>
            </a:r>
            <a:r>
              <a:rPr lang="pt-BR" dirty="0" smtClean="0"/>
              <a:t> valores estão bem mais próximos do original</a:t>
            </a:r>
          </a:p>
          <a:p>
            <a:pPr>
              <a:spcBef>
                <a:spcPts val="600"/>
              </a:spcBef>
            </a:pPr>
            <a:r>
              <a:rPr lang="pt-BR" dirty="0" smtClean="0"/>
              <a:t>Para reforçar esta noção podemos calcular o escore </a:t>
            </a:r>
            <a:r>
              <a:rPr lang="pt-BR" dirty="0" err="1" smtClean="0"/>
              <a:t>logs-odd</a:t>
            </a:r>
            <a:r>
              <a:rPr lang="pt-BR" dirty="0" smtClean="0"/>
              <a:t> destes modelos contra aquele que apenas assume apenas um dado honesto</a:t>
            </a:r>
          </a:p>
          <a:p>
            <a:pPr>
              <a:spcBef>
                <a:spcPts val="600"/>
              </a:spcBef>
            </a:pPr>
            <a:r>
              <a:rPr lang="pt-BR" dirty="0" smtClean="0"/>
              <a:t>Utilizando o valor de </a:t>
            </a:r>
            <a:r>
              <a:rPr lang="pt-BR" i="1" dirty="0" smtClean="0"/>
              <a:t>bits por sorteio</a:t>
            </a:r>
            <a:r>
              <a:rPr lang="pt-BR" dirty="0" smtClean="0"/>
              <a:t> na simulação com 300 resultados</a:t>
            </a:r>
          </a:p>
          <a:p>
            <a:pPr lvl="1"/>
            <a:r>
              <a:rPr lang="pt-BR" dirty="0" smtClean="0"/>
              <a:t>Modelo correto: 0,101 bits</a:t>
            </a:r>
          </a:p>
          <a:p>
            <a:pPr lvl="1"/>
            <a:r>
              <a:rPr lang="pt-BR" dirty="0" smtClean="0"/>
              <a:t>Modelo estimado a partir de 300 resultados: 0,097 bits</a:t>
            </a:r>
          </a:p>
          <a:p>
            <a:pPr lvl="1"/>
            <a:r>
              <a:rPr lang="pt-BR" dirty="0" smtClean="0"/>
              <a:t>Modelo estimado a partir de 30 mil resultados: 0,100 bits.</a:t>
            </a:r>
          </a:p>
          <a:p>
            <a:pPr>
              <a:spcBef>
                <a:spcPts val="600"/>
              </a:spcBef>
            </a:pPr>
            <a:r>
              <a:rPr lang="pt-BR" dirty="0" smtClean="0"/>
              <a:t>O pior modelo ainda tem um valor parecido com os outros dois</a:t>
            </a:r>
          </a:p>
          <a:p>
            <a:pPr>
              <a:spcBef>
                <a:spcPts val="600"/>
              </a:spcBef>
            </a:pPr>
            <a:r>
              <a:rPr lang="pt-BR" dirty="0" smtClean="0"/>
              <a:t>Cuidado, isso se deve ao fato de termos calculado este valor a partir do conjunto onde o modelo foi treinado. O resultado seria bem inferior se </a:t>
            </a:r>
            <a:r>
              <a:rPr lang="pt-BR" dirty="0" err="1" smtClean="0"/>
              <a:t>utlizássemos</a:t>
            </a:r>
            <a:r>
              <a:rPr lang="pt-BR" dirty="0" smtClean="0"/>
              <a:t> uma simulação independente</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250</a:t>
            </a:fld>
            <a:endParaRPr lang="en-US"/>
          </a:p>
        </p:txBody>
      </p:sp>
    </p:spTree>
  </p:cSld>
  <p:clrMapOvr>
    <a:masterClrMapping/>
  </p:clrMapOvr>
  <p:transition/>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1807710" y="2011743"/>
            <a:ext cx="6675890" cy="4138045"/>
          </a:xfrm>
        </p:spPr>
        <p:txBody>
          <a:bodyPr>
            <a:normAutofit/>
          </a:bodyPr>
          <a:lstStyle/>
          <a:p>
            <a:r>
              <a:rPr lang="pt-BR" dirty="0" smtClean="0"/>
              <a:t> Como dissemos anteriormente, uma vez calculado um modelo, precisamos verificar se ele é adequado ao nosso problema</a:t>
            </a:r>
          </a:p>
          <a:p>
            <a:r>
              <a:rPr lang="pt-BR" dirty="0" smtClean="0"/>
              <a:t>Para isso realizamos um processo de </a:t>
            </a:r>
            <a:r>
              <a:rPr lang="pt-BR" i="1" dirty="0" smtClean="0"/>
              <a:t>validação</a:t>
            </a:r>
          </a:p>
          <a:p>
            <a:r>
              <a:rPr lang="pt-BR" dirty="0" smtClean="0"/>
              <a:t>Cuidado, validação não é a mesma coisa que </a:t>
            </a:r>
            <a:r>
              <a:rPr lang="pt-BR" i="1" dirty="0" smtClean="0"/>
              <a:t>prova.</a:t>
            </a:r>
          </a:p>
          <a:p>
            <a:r>
              <a:rPr lang="pt-BR" i="1" dirty="0" smtClean="0"/>
              <a:t>Prova </a:t>
            </a:r>
            <a:r>
              <a:rPr lang="pt-BR" dirty="0" smtClean="0"/>
              <a:t>é uma demonstração matemática de que um algoritmo produz o resultado esperado</a:t>
            </a:r>
          </a:p>
          <a:p>
            <a:r>
              <a:rPr lang="pt-BR" i="1" dirty="0" smtClean="0"/>
              <a:t>Validação</a:t>
            </a:r>
            <a:r>
              <a:rPr lang="pt-BR" dirty="0" smtClean="0"/>
              <a:t> é um processo de verificação, no nosso caso baseado em exemplos conhecidos, que proporciona uma </a:t>
            </a:r>
            <a:r>
              <a:rPr lang="pt-BR" i="1" dirty="0" smtClean="0"/>
              <a:t>indicação </a:t>
            </a:r>
            <a:r>
              <a:rPr lang="pt-BR" dirty="0" smtClean="0"/>
              <a:t> da adequação ao modelo </a:t>
            </a:r>
            <a:endParaRPr lang="pt-BR" i="1" dirty="0" smtClean="0"/>
          </a:p>
          <a:p>
            <a:pPr lvl="1">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251</a:t>
            </a:fld>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1807710" y="2011743"/>
            <a:ext cx="6675890" cy="4138045"/>
          </a:xfrm>
        </p:spPr>
        <p:txBody>
          <a:bodyPr>
            <a:normAutofit fontScale="92500" lnSpcReduction="10000"/>
          </a:bodyPr>
          <a:lstStyle/>
          <a:p>
            <a:r>
              <a:rPr lang="pt-BR" dirty="0" smtClean="0"/>
              <a:t> Numa estratégia de validação temos dois conjuntos fundamentais</a:t>
            </a:r>
          </a:p>
          <a:p>
            <a:pPr lvl="1"/>
            <a:r>
              <a:rPr lang="pt-BR" i="1" dirty="0" smtClean="0"/>
              <a:t>Conjunto de treinamento</a:t>
            </a:r>
          </a:p>
          <a:p>
            <a:pPr lvl="1"/>
            <a:r>
              <a:rPr lang="pt-BR" i="1" dirty="0" smtClean="0"/>
              <a:t>Conjunto de validação.</a:t>
            </a:r>
          </a:p>
          <a:p>
            <a:r>
              <a:rPr lang="pt-BR" dirty="0" smtClean="0"/>
              <a:t>O conjunto de treinamento é utilizado para estimar os parâmetros do modelo</a:t>
            </a:r>
          </a:p>
          <a:p>
            <a:r>
              <a:rPr lang="pt-BR" dirty="0" smtClean="0"/>
              <a:t>O conjunto de validação é um conjunto para o qual conhecemos a solução do problema e deve ser distinto do conjunto de treinamento.</a:t>
            </a:r>
          </a:p>
          <a:p>
            <a:r>
              <a:rPr lang="pt-BR" dirty="0" smtClean="0"/>
              <a:t>A idéia do conjunto de validação é verificar se a estimação feita dos parâmetros do modelo a partir do conjunto </a:t>
            </a:r>
            <a:r>
              <a:rPr lang="pt-BR" smtClean="0"/>
              <a:t>de treinamento foi </a:t>
            </a:r>
            <a:r>
              <a:rPr lang="pt-BR" dirty="0" smtClean="0"/>
              <a:t>adequada</a:t>
            </a:r>
          </a:p>
          <a:p>
            <a:pPr lvl="1">
              <a:buNone/>
            </a:pP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252</a:t>
            </a:fld>
            <a:endParaRPr lang="en-US"/>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3" y="2011743"/>
            <a:ext cx="7824787" cy="4503170"/>
          </a:xfrm>
        </p:spPr>
        <p:txBody>
          <a:bodyPr>
            <a:normAutofit fontScale="85000" lnSpcReduction="20000"/>
          </a:bodyPr>
          <a:lstStyle/>
          <a:p>
            <a:r>
              <a:rPr lang="pt-BR" dirty="0" smtClean="0"/>
              <a:t> Numa estratégia de rotulação ou classificação, temos quatro conjuntos importantes, resultantes da análise realizada no conjunto de validação utilizando o modelo que queremos validar</a:t>
            </a:r>
          </a:p>
          <a:p>
            <a:r>
              <a:rPr lang="pt-BR" dirty="0" smtClean="0"/>
              <a:t>Estes conjuntos se baseiam na rotulação correta de certa categoria de símbolos (ou sequências)</a:t>
            </a:r>
          </a:p>
          <a:p>
            <a:r>
              <a:rPr lang="pt-BR" dirty="0" smtClean="0"/>
              <a:t>Os quatro conjuntos que utilizamos são</a:t>
            </a:r>
          </a:p>
          <a:p>
            <a:pPr lvl="1"/>
            <a:r>
              <a:rPr lang="pt-BR" dirty="0" smtClean="0"/>
              <a:t>Positivos verdadeiros (</a:t>
            </a:r>
            <a:r>
              <a:rPr lang="pt-BR" i="1" dirty="0" err="1" smtClean="0"/>
              <a:t>true</a:t>
            </a:r>
            <a:r>
              <a:rPr lang="pt-BR" i="1" dirty="0" smtClean="0"/>
              <a:t> positives)</a:t>
            </a:r>
            <a:r>
              <a:rPr lang="pt-BR" dirty="0" smtClean="0"/>
              <a:t>: aqueles elementos do problema que foram classificados corretamente pelo modelo como sendo da categoria de interesse</a:t>
            </a:r>
          </a:p>
          <a:p>
            <a:pPr lvl="1"/>
            <a:r>
              <a:rPr lang="pt-BR" dirty="0" smtClean="0"/>
              <a:t>Falsos positivos (</a:t>
            </a:r>
            <a:r>
              <a:rPr lang="pt-BR" dirty="0" err="1" smtClean="0"/>
              <a:t>false</a:t>
            </a:r>
            <a:r>
              <a:rPr lang="pt-BR" dirty="0" smtClean="0"/>
              <a:t> positives): aqueles elementos que foram classificados erroneamente pelo modelo como fazendo parte da categoria de interesse</a:t>
            </a:r>
          </a:p>
          <a:p>
            <a:pPr lvl="1"/>
            <a:r>
              <a:rPr lang="pt-BR" dirty="0" smtClean="0"/>
              <a:t>Negativos verdadeiros (</a:t>
            </a:r>
            <a:r>
              <a:rPr lang="pt-BR" dirty="0" err="1" smtClean="0"/>
              <a:t>true</a:t>
            </a:r>
            <a:r>
              <a:rPr lang="pt-BR" dirty="0" smtClean="0"/>
              <a:t> </a:t>
            </a:r>
            <a:r>
              <a:rPr lang="pt-BR" dirty="0" err="1" smtClean="0"/>
              <a:t>negatives</a:t>
            </a:r>
            <a:r>
              <a:rPr lang="pt-BR" dirty="0" smtClean="0"/>
              <a:t>): aqueles elementos do problema que foram classificados corretamente pelo modelo como NÃO sendo da categoria de interesse</a:t>
            </a:r>
          </a:p>
          <a:p>
            <a:pPr lvl="1"/>
            <a:r>
              <a:rPr lang="pt-BR" dirty="0" smtClean="0"/>
              <a:t>Falsos negativos (</a:t>
            </a:r>
            <a:r>
              <a:rPr lang="pt-BR" dirty="0" err="1" smtClean="0"/>
              <a:t>false</a:t>
            </a:r>
            <a:r>
              <a:rPr lang="pt-BR" dirty="0" smtClean="0"/>
              <a:t> </a:t>
            </a:r>
            <a:r>
              <a:rPr lang="pt-BR" dirty="0" err="1" smtClean="0"/>
              <a:t>negatives</a:t>
            </a:r>
            <a:r>
              <a:rPr lang="pt-BR" dirty="0" smtClean="0"/>
              <a:t>): aqueles elementos do problema que fazem parte da categoria de interesse mas foram classificados erroneamente como não fazendo parte da categoria de interesse</a:t>
            </a:r>
          </a:p>
          <a:p>
            <a:r>
              <a:rPr lang="pt-BR" dirty="0" smtClean="0"/>
              <a:t>Um pouco confuso, vejamos exemplos</a:t>
            </a:r>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253</a:t>
            </a:fld>
            <a:endParaRPr lang="en-US"/>
          </a:p>
        </p:txBody>
      </p:sp>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519137" y="2011743"/>
            <a:ext cx="7964463" cy="2104448"/>
          </a:xfrm>
        </p:spPr>
        <p:txBody>
          <a:bodyPr>
            <a:normAutofit fontScale="85000" lnSpcReduction="10000"/>
          </a:bodyPr>
          <a:lstStyle/>
          <a:p>
            <a:r>
              <a:rPr lang="pt-BR" dirty="0" smtClean="0"/>
              <a:t>No problema do cassino desonesto, em relação à categoria os sorteios com dados </a:t>
            </a:r>
            <a:r>
              <a:rPr lang="pt-BR" b="1" i="1" u="sng" dirty="0" smtClean="0"/>
              <a:t>honestos</a:t>
            </a:r>
          </a:p>
          <a:p>
            <a:pPr lvl="2"/>
            <a:r>
              <a:rPr lang="pt-BR" dirty="0" smtClean="0">
                <a:solidFill>
                  <a:srgbClr val="FF0000"/>
                </a:solidFill>
              </a:rPr>
              <a:t>Positivos Verdadeiros</a:t>
            </a:r>
            <a:r>
              <a:rPr lang="pt-BR" dirty="0" smtClean="0"/>
              <a:t>: sorteios que o modelo rotulou corretamente como honestos</a:t>
            </a:r>
          </a:p>
          <a:p>
            <a:pPr lvl="2"/>
            <a:r>
              <a:rPr lang="pt-BR" sz="1765" dirty="0" smtClean="0"/>
              <a:t>Falsos Positivos</a:t>
            </a:r>
            <a:r>
              <a:rPr lang="pt-BR" dirty="0" smtClean="0"/>
              <a:t>: sorteios desonestos que o modelo rotulou como honestos.</a:t>
            </a:r>
          </a:p>
          <a:p>
            <a:pPr lvl="2"/>
            <a:r>
              <a:rPr lang="pt-BR" sz="1765" dirty="0" smtClean="0"/>
              <a:t>Negativos verdadeiros</a:t>
            </a:r>
            <a:r>
              <a:rPr lang="pt-BR" dirty="0" smtClean="0"/>
              <a:t>: sorteios desonestos corretamente classificados pelo modelo</a:t>
            </a:r>
          </a:p>
          <a:p>
            <a:pPr lvl="2"/>
            <a:r>
              <a:rPr lang="pt-BR" dirty="0" smtClean="0"/>
              <a:t>Falsos negativos: sorteios honestos classificados pelo modelo como desonestos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254</a:t>
            </a:fld>
            <a:endParaRPr lang="en-US"/>
          </a:p>
        </p:txBody>
      </p:sp>
      <p:pic>
        <p:nvPicPr>
          <p:cNvPr id="19"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20" name="Rectangle 19"/>
          <p:cNvSpPr/>
          <p:nvPr/>
        </p:nvSpPr>
        <p:spPr>
          <a:xfrm>
            <a:off x="2957230" y="5247217"/>
            <a:ext cx="350138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21" name="Rectangle 20"/>
          <p:cNvSpPr/>
          <p:nvPr/>
        </p:nvSpPr>
        <p:spPr>
          <a:xfrm>
            <a:off x="2132173" y="3782168"/>
            <a:ext cx="3179713"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551675" y="4255252"/>
            <a:ext cx="86907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756400" y="4255252"/>
            <a:ext cx="70221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2113633" y="4732126"/>
            <a:ext cx="61200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607887" y="4732126"/>
            <a:ext cx="261249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2132173" y="5724091"/>
            <a:ext cx="1918952"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552756" y="5742633"/>
            <a:ext cx="887313"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519137" y="2011743"/>
            <a:ext cx="7964463" cy="2104448"/>
          </a:xfrm>
        </p:spPr>
        <p:txBody>
          <a:bodyPr>
            <a:normAutofit fontScale="85000" lnSpcReduction="10000"/>
          </a:bodyPr>
          <a:lstStyle/>
          <a:p>
            <a:r>
              <a:rPr lang="pt-BR" dirty="0" smtClean="0"/>
              <a:t>No problema do cassino desonesto, em relação à categoria os sorteios com dados </a:t>
            </a:r>
            <a:r>
              <a:rPr lang="pt-BR" b="1" i="1" u="sng" dirty="0" smtClean="0"/>
              <a:t>honestos</a:t>
            </a:r>
          </a:p>
          <a:p>
            <a:pPr lvl="2"/>
            <a:r>
              <a:rPr lang="pt-BR" dirty="0" smtClean="0"/>
              <a:t>Positivos Verdadeiros: sorteios que o modelo rotulou corretamente como honestos</a:t>
            </a:r>
          </a:p>
          <a:p>
            <a:pPr lvl="2"/>
            <a:r>
              <a:rPr lang="pt-BR" dirty="0" smtClean="0">
                <a:solidFill>
                  <a:srgbClr val="FF0000"/>
                </a:solidFill>
              </a:rPr>
              <a:t>Falsos Positivos</a:t>
            </a:r>
            <a:r>
              <a:rPr lang="pt-BR" dirty="0" smtClean="0"/>
              <a:t>: sorteios desonestos que o modelo rotulou como honestos.</a:t>
            </a:r>
          </a:p>
          <a:p>
            <a:pPr lvl="2"/>
            <a:r>
              <a:rPr lang="pt-BR" sz="1765" dirty="0" smtClean="0"/>
              <a:t>Negativos verdadeiros</a:t>
            </a:r>
            <a:r>
              <a:rPr lang="pt-BR" dirty="0" smtClean="0"/>
              <a:t>: sorteios desonestos corretamente classificados pelo modelo</a:t>
            </a:r>
          </a:p>
          <a:p>
            <a:pPr lvl="2"/>
            <a:r>
              <a:rPr lang="pt-BR" dirty="0" smtClean="0"/>
              <a:t>Falsos negativos: sorteios honestos classificados pelo modelo como desonestos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255</a:t>
            </a:fld>
            <a:endParaRPr lang="en-US"/>
          </a:p>
        </p:txBody>
      </p:sp>
      <p:pic>
        <p:nvPicPr>
          <p:cNvPr id="7"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8" name="Rectangle 7"/>
          <p:cNvSpPr/>
          <p:nvPr/>
        </p:nvSpPr>
        <p:spPr>
          <a:xfrm>
            <a:off x="5293353" y="3754356"/>
            <a:ext cx="213217"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701735" y="4787472"/>
            <a:ext cx="913685"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180869" y="4787472"/>
            <a:ext cx="104400"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039428" y="5750873"/>
            <a:ext cx="224914"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519137" y="2011743"/>
            <a:ext cx="7964463" cy="2104448"/>
          </a:xfrm>
        </p:spPr>
        <p:txBody>
          <a:bodyPr>
            <a:normAutofit fontScale="85000" lnSpcReduction="10000"/>
          </a:bodyPr>
          <a:lstStyle/>
          <a:p>
            <a:r>
              <a:rPr lang="pt-BR" dirty="0" smtClean="0"/>
              <a:t>No problema do cassino desonesto, em relação à categoria os sorteios com dados </a:t>
            </a:r>
            <a:r>
              <a:rPr lang="pt-BR" b="1" i="1" u="sng" dirty="0" smtClean="0"/>
              <a:t>honestos</a:t>
            </a:r>
          </a:p>
          <a:p>
            <a:pPr lvl="2"/>
            <a:r>
              <a:rPr lang="pt-BR" dirty="0" smtClean="0"/>
              <a:t>Positivos Verdadeiros: sorteios que o modelo rotulou corretamente como honestos</a:t>
            </a:r>
          </a:p>
          <a:p>
            <a:pPr lvl="2"/>
            <a:r>
              <a:rPr lang="pt-BR" dirty="0" smtClean="0"/>
              <a:t>Falsos Positivos: sorteios desonestos que o modelo rotulou como honestos.</a:t>
            </a:r>
          </a:p>
          <a:p>
            <a:pPr lvl="2"/>
            <a:r>
              <a:rPr lang="pt-BR" dirty="0" smtClean="0">
                <a:solidFill>
                  <a:srgbClr val="FF0000"/>
                </a:solidFill>
              </a:rPr>
              <a:t>Negativos verdadeiros</a:t>
            </a:r>
            <a:r>
              <a:rPr lang="pt-BR" dirty="0" smtClean="0"/>
              <a:t>: sorteios desonestos corretamente classificados pelo modelo</a:t>
            </a:r>
          </a:p>
          <a:p>
            <a:pPr lvl="2"/>
            <a:r>
              <a:rPr lang="pt-BR" dirty="0" smtClean="0"/>
              <a:t>Falsos negativos: sorteios honestos classificados pelo modelo como desonestos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256</a:t>
            </a:fld>
            <a:endParaRPr lang="en-US"/>
          </a:p>
        </p:txBody>
      </p:sp>
      <p:pic>
        <p:nvPicPr>
          <p:cNvPr id="7"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8" name="Rectangle 7"/>
          <p:cNvSpPr/>
          <p:nvPr/>
        </p:nvSpPr>
        <p:spPr>
          <a:xfrm>
            <a:off x="5478753" y="3745089"/>
            <a:ext cx="952047"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45517" y="4245982"/>
            <a:ext cx="431629" cy="46760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7008" y="4245981"/>
            <a:ext cx="1165722"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36002" y="4255252"/>
            <a:ext cx="983778"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45517" y="5265758"/>
            <a:ext cx="579954"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15193" y="5724090"/>
            <a:ext cx="137480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6236130" y="4778481"/>
            <a:ext cx="231751" cy="46760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519137" y="2011743"/>
            <a:ext cx="7964463" cy="2104448"/>
          </a:xfrm>
        </p:spPr>
        <p:txBody>
          <a:bodyPr>
            <a:normAutofit fontScale="85000" lnSpcReduction="10000"/>
          </a:bodyPr>
          <a:lstStyle/>
          <a:p>
            <a:r>
              <a:rPr lang="pt-BR" dirty="0" smtClean="0"/>
              <a:t>No problema do cassino desonesto, em relação à categoria os sorteios com dados </a:t>
            </a:r>
            <a:r>
              <a:rPr lang="pt-BR" b="1" i="1" u="sng" dirty="0" smtClean="0"/>
              <a:t>honestos</a:t>
            </a:r>
          </a:p>
          <a:p>
            <a:pPr lvl="2"/>
            <a:r>
              <a:rPr lang="pt-BR" dirty="0" smtClean="0"/>
              <a:t>Positivos Verdadeiros: sorteios que o modelo rotulou corretamente como honestos</a:t>
            </a:r>
          </a:p>
          <a:p>
            <a:pPr lvl="2"/>
            <a:r>
              <a:rPr lang="pt-BR" dirty="0" smtClean="0"/>
              <a:t>Falsos Positivos: sorteios desonestos que o modelo rotulou como honestos.</a:t>
            </a:r>
          </a:p>
          <a:p>
            <a:pPr lvl="2"/>
            <a:r>
              <a:rPr lang="pt-BR" sz="1765" dirty="0" smtClean="0"/>
              <a:t>Negativos verdadeiros</a:t>
            </a:r>
            <a:r>
              <a:rPr lang="pt-BR" dirty="0" smtClean="0"/>
              <a:t>: sorteios desonestos corretamente classificados pelo modelo</a:t>
            </a:r>
          </a:p>
          <a:p>
            <a:pPr lvl="2"/>
            <a:r>
              <a:rPr lang="pt-BR" dirty="0" smtClean="0">
                <a:solidFill>
                  <a:srgbClr val="FF0000"/>
                </a:solidFill>
              </a:rPr>
              <a:t>Falsos negativos</a:t>
            </a:r>
            <a:r>
              <a:rPr lang="pt-BR" dirty="0" smtClean="0"/>
              <a:t>: sorteios honestos classificados pelo modelo como desonestos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257</a:t>
            </a:fld>
            <a:endParaRPr lang="en-US"/>
          </a:p>
        </p:txBody>
      </p:sp>
      <p:pic>
        <p:nvPicPr>
          <p:cNvPr id="15"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16" name="Rectangle 15"/>
          <p:cNvSpPr/>
          <p:nvPr/>
        </p:nvSpPr>
        <p:spPr>
          <a:xfrm>
            <a:off x="2694403" y="5247217"/>
            <a:ext cx="299907"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507110" y="4255252"/>
            <a:ext cx="267099"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5691969" y="4255252"/>
            <a:ext cx="13355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3" y="1989705"/>
            <a:ext cx="7981114" cy="2126486"/>
          </a:xfrm>
        </p:spPr>
        <p:txBody>
          <a:bodyPr>
            <a:normAutofit fontScale="85000" lnSpcReduction="10000"/>
          </a:bodyPr>
          <a:lstStyle/>
          <a:p>
            <a:r>
              <a:rPr lang="pt-BR" dirty="0" smtClean="0"/>
              <a:t>No problema do cassino desonesto, em relação à categoria sorteios com dados </a:t>
            </a:r>
            <a:r>
              <a:rPr lang="pt-BR" b="1" i="1" u="sng" dirty="0" smtClean="0"/>
              <a:t>desonestos</a:t>
            </a:r>
          </a:p>
          <a:p>
            <a:pPr lvl="2"/>
            <a:r>
              <a:rPr lang="pt-BR" sz="1765" dirty="0" smtClean="0">
                <a:solidFill>
                  <a:srgbClr val="FF0000"/>
                </a:solidFill>
              </a:rPr>
              <a:t>Positivos Verdadeiros</a:t>
            </a:r>
            <a:r>
              <a:rPr lang="pt-BR" dirty="0" smtClean="0"/>
              <a:t>: sorteios que o modelo rotulou corretamente como desonestos</a:t>
            </a:r>
          </a:p>
          <a:p>
            <a:pPr lvl="2"/>
            <a:r>
              <a:rPr lang="pt-BR" dirty="0" smtClean="0"/>
              <a:t>Falsos Positivos: sorteios honesto que o modelo rotulou como desonestos.</a:t>
            </a:r>
          </a:p>
          <a:p>
            <a:pPr lvl="2"/>
            <a:r>
              <a:rPr lang="pt-BR" dirty="0" smtClean="0"/>
              <a:t>Negativos verdadeiros: sorteios honestos corretamente classificados pelo modelo</a:t>
            </a:r>
          </a:p>
          <a:p>
            <a:pPr lvl="2"/>
            <a:r>
              <a:rPr lang="pt-BR" dirty="0" smtClean="0"/>
              <a:t>Falsos negativos: sorteios desonestos classificados pelo modelo como honestos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258</a:t>
            </a:fld>
            <a:endParaRPr lang="en-US"/>
          </a:p>
        </p:txBody>
      </p:sp>
      <p:pic>
        <p:nvPicPr>
          <p:cNvPr id="7"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8" name="Rectangle 7"/>
          <p:cNvSpPr/>
          <p:nvPr/>
        </p:nvSpPr>
        <p:spPr>
          <a:xfrm>
            <a:off x="5475506" y="3782168"/>
            <a:ext cx="952047"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145517" y="4245982"/>
            <a:ext cx="431629" cy="46760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397008" y="4245981"/>
            <a:ext cx="1165722"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736002" y="4255252"/>
            <a:ext cx="983778"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145517" y="5265758"/>
            <a:ext cx="579954"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15193" y="5724090"/>
            <a:ext cx="137480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flipH="1">
            <a:off x="6236130" y="4778481"/>
            <a:ext cx="231751" cy="46760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3" y="1989705"/>
            <a:ext cx="7981114" cy="2126486"/>
          </a:xfrm>
        </p:spPr>
        <p:txBody>
          <a:bodyPr>
            <a:normAutofit fontScale="85000" lnSpcReduction="10000"/>
          </a:bodyPr>
          <a:lstStyle/>
          <a:p>
            <a:r>
              <a:rPr lang="pt-BR" dirty="0" smtClean="0"/>
              <a:t>No problema do cassino desonesto, em relação à categoria sorteios com dados </a:t>
            </a:r>
            <a:r>
              <a:rPr lang="pt-BR" b="1" i="1" u="sng" dirty="0" smtClean="0"/>
              <a:t>desonestos</a:t>
            </a:r>
          </a:p>
          <a:p>
            <a:pPr lvl="2"/>
            <a:r>
              <a:rPr lang="pt-BR" sz="1765" dirty="0" smtClean="0"/>
              <a:t>Positivos Verdadeiros</a:t>
            </a:r>
            <a:r>
              <a:rPr lang="pt-BR" dirty="0" smtClean="0"/>
              <a:t>: sorteios que o modelo rotulou corretamente como desonestos</a:t>
            </a:r>
          </a:p>
          <a:p>
            <a:pPr lvl="2"/>
            <a:r>
              <a:rPr lang="pt-BR" dirty="0" smtClean="0">
                <a:solidFill>
                  <a:srgbClr val="FF0000"/>
                </a:solidFill>
              </a:rPr>
              <a:t>Falsos Positivos</a:t>
            </a:r>
            <a:r>
              <a:rPr lang="pt-BR" dirty="0" smtClean="0"/>
              <a:t>: sorteios honesto que o modelo rotulou como desonestos.</a:t>
            </a:r>
          </a:p>
          <a:p>
            <a:pPr lvl="2"/>
            <a:r>
              <a:rPr lang="pt-BR" dirty="0" smtClean="0"/>
              <a:t>Negativos verdadeiros: sorteios honestos corretamente classificados pelo modelo</a:t>
            </a:r>
          </a:p>
          <a:p>
            <a:pPr lvl="2"/>
            <a:r>
              <a:rPr lang="pt-BR" dirty="0" smtClean="0"/>
              <a:t>Falsos negativos: sorteios desonestos classificados pelo modelo como honestos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259</a:t>
            </a:fld>
            <a:endParaRPr lang="en-US"/>
          </a:p>
        </p:txBody>
      </p:sp>
      <p:pic>
        <p:nvPicPr>
          <p:cNvPr id="7"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11" name="Rectangle 10"/>
          <p:cNvSpPr/>
          <p:nvPr/>
        </p:nvSpPr>
        <p:spPr>
          <a:xfrm>
            <a:off x="2694403" y="5247217"/>
            <a:ext cx="299907"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4507110" y="4255252"/>
            <a:ext cx="267099"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691969" y="4255252"/>
            <a:ext cx="13355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L O C A L   S I M I L A R I T Y</a:t>
            </a:r>
          </a:p>
        </p:txBody>
      </p:sp>
      <p:sp>
        <p:nvSpPr>
          <p:cNvPr id="29" name="Date Placeholder 2"/>
          <p:cNvSpPr>
            <a:spLocks noGrp="1"/>
          </p:cNvSpPr>
          <p:nvPr>
            <p:ph type="dt" sz="half" idx="10"/>
          </p:nvPr>
        </p:nvSpPr>
        <p:spPr/>
        <p:txBody>
          <a:bodyPr/>
          <a:lstStyle/>
          <a:p>
            <a:fld id="{6AA71520-9476-9041-9E5E-32DAC715F42E}" type="datetime1">
              <a:rPr lang="en-US" smtClean="0"/>
              <a:pPr/>
              <a:t>5/23/14</a:t>
            </a:fld>
            <a:endParaRPr lang="pt-BR"/>
          </a:p>
        </p:txBody>
      </p:sp>
      <p:sp>
        <p:nvSpPr>
          <p:cNvPr id="29698" name="Text Box 2"/>
          <p:cNvSpPr txBox="1">
            <a:spLocks noChangeArrowheads="1"/>
          </p:cNvSpPr>
          <p:nvPr/>
        </p:nvSpPr>
        <p:spPr bwMode="auto">
          <a:xfrm>
            <a:off x="7696200" y="64770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7.3</a:t>
            </a:r>
          </a:p>
        </p:txBody>
      </p:sp>
      <p:grpSp>
        <p:nvGrpSpPr>
          <p:cNvPr id="2" name="Group 3"/>
          <p:cNvGrpSpPr>
            <a:grpSpLocks/>
          </p:cNvGrpSpPr>
          <p:nvPr/>
        </p:nvGrpSpPr>
        <p:grpSpPr bwMode="auto">
          <a:xfrm>
            <a:off x="3048000" y="2270125"/>
            <a:ext cx="5561013" cy="396875"/>
            <a:chOff x="1920" y="1430"/>
            <a:chExt cx="3503" cy="250"/>
          </a:xfrm>
        </p:grpSpPr>
        <p:sp>
          <p:nvSpPr>
            <p:cNvPr id="29700" name="Text Box 4"/>
            <p:cNvSpPr txBox="1">
              <a:spLocks noChangeArrowheads="1"/>
            </p:cNvSpPr>
            <p:nvPr/>
          </p:nvSpPr>
          <p:spPr bwMode="auto">
            <a:xfrm>
              <a:off x="1920" y="1430"/>
              <a:ext cx="527" cy="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Lst>
              </a:pPr>
              <a:r>
                <a:rPr lang="pt-BR" sz="2000">
                  <a:solidFill>
                    <a:srgbClr val="000000"/>
                  </a:solidFill>
                  <a:ea typeface="Arial Unicode MS" pitchFamily="-1" charset="0"/>
                  <a:cs typeface="Arial Unicode MS" pitchFamily="-1" charset="0"/>
                </a:rPr>
                <a:t>F12</a:t>
              </a:r>
            </a:p>
          </p:txBody>
        </p:sp>
        <p:sp>
          <p:nvSpPr>
            <p:cNvPr id="29701" name="Line 5"/>
            <p:cNvSpPr>
              <a:spLocks noChangeShapeType="1"/>
            </p:cNvSpPr>
            <p:nvPr/>
          </p:nvSpPr>
          <p:spPr bwMode="auto">
            <a:xfrm>
              <a:off x="2448" y="1574"/>
              <a:ext cx="2975" cy="0"/>
            </a:xfrm>
            <a:prstGeom prst="line">
              <a:avLst/>
            </a:prstGeom>
            <a:noFill/>
            <a:ln w="57240" cap="sq">
              <a:solidFill>
                <a:srgbClr val="000000"/>
              </a:solidFill>
              <a:miter lim="800000"/>
              <a:headEnd/>
              <a:tailEnd/>
            </a:ln>
            <a:effectLst/>
          </p:spPr>
          <p:txBody>
            <a:bodyPr>
              <a:prstTxWarp prst="textNoShape">
                <a:avLst/>
              </a:prstTxWarp>
            </a:bodyPr>
            <a:lstStyle/>
            <a:p>
              <a:endParaRPr lang="en-US"/>
            </a:p>
          </p:txBody>
        </p:sp>
        <p:sp>
          <p:nvSpPr>
            <p:cNvPr id="29702" name="Rectangle 6"/>
            <p:cNvSpPr>
              <a:spLocks noChangeArrowheads="1"/>
            </p:cNvSpPr>
            <p:nvPr/>
          </p:nvSpPr>
          <p:spPr bwMode="auto">
            <a:xfrm>
              <a:off x="2668"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F2</a:t>
              </a:r>
            </a:p>
          </p:txBody>
        </p:sp>
        <p:sp>
          <p:nvSpPr>
            <p:cNvPr id="29703" name="Rectangle 7"/>
            <p:cNvSpPr>
              <a:spLocks noChangeArrowheads="1"/>
            </p:cNvSpPr>
            <p:nvPr/>
          </p:nvSpPr>
          <p:spPr bwMode="auto">
            <a:xfrm>
              <a:off x="2860"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29704" name="Rectangle 8"/>
            <p:cNvSpPr>
              <a:spLocks noChangeArrowheads="1"/>
            </p:cNvSpPr>
            <p:nvPr/>
          </p:nvSpPr>
          <p:spPr bwMode="auto">
            <a:xfrm>
              <a:off x="3052"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F1</a:t>
              </a:r>
            </a:p>
          </p:txBody>
        </p:sp>
        <p:sp>
          <p:nvSpPr>
            <p:cNvPr id="29705" name="Rectangle 9"/>
            <p:cNvSpPr>
              <a:spLocks noChangeArrowheads="1"/>
            </p:cNvSpPr>
            <p:nvPr/>
          </p:nvSpPr>
          <p:spPr bwMode="auto">
            <a:xfrm>
              <a:off x="3244"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29706" name="Rectangle 10"/>
            <p:cNvSpPr>
              <a:spLocks noChangeArrowheads="1"/>
            </p:cNvSpPr>
            <p:nvPr/>
          </p:nvSpPr>
          <p:spPr bwMode="auto">
            <a:xfrm>
              <a:off x="3456" y="1470"/>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29707" name="Rectangle 11"/>
            <p:cNvSpPr>
              <a:spLocks noChangeArrowheads="1"/>
            </p:cNvSpPr>
            <p:nvPr/>
          </p:nvSpPr>
          <p:spPr bwMode="auto">
            <a:xfrm>
              <a:off x="4224" y="1470"/>
              <a:ext cx="115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grpSp>
      <p:grpSp>
        <p:nvGrpSpPr>
          <p:cNvPr id="3" name="Group 12"/>
          <p:cNvGrpSpPr>
            <a:grpSpLocks/>
          </p:cNvGrpSpPr>
          <p:nvPr/>
        </p:nvGrpSpPr>
        <p:grpSpPr bwMode="auto">
          <a:xfrm>
            <a:off x="3048000" y="3717925"/>
            <a:ext cx="5332413" cy="396875"/>
            <a:chOff x="1920" y="2342"/>
            <a:chExt cx="3359" cy="250"/>
          </a:xfrm>
        </p:grpSpPr>
        <p:sp>
          <p:nvSpPr>
            <p:cNvPr id="29709" name="Text Box 13"/>
            <p:cNvSpPr txBox="1">
              <a:spLocks noChangeArrowheads="1"/>
            </p:cNvSpPr>
            <p:nvPr/>
          </p:nvSpPr>
          <p:spPr bwMode="auto">
            <a:xfrm>
              <a:off x="1920" y="2342"/>
              <a:ext cx="671" cy="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Lst>
              </a:pPr>
              <a:r>
                <a:rPr lang="pt-BR" sz="2000">
                  <a:solidFill>
                    <a:srgbClr val="000000"/>
                  </a:solidFill>
                  <a:ea typeface="Arial Unicode MS" pitchFamily="-1" charset="0"/>
                  <a:cs typeface="Arial Unicode MS" pitchFamily="-1" charset="0"/>
                </a:rPr>
                <a:t>PLAT</a:t>
              </a:r>
            </a:p>
          </p:txBody>
        </p:sp>
        <p:sp>
          <p:nvSpPr>
            <p:cNvPr id="29710" name="Line 14"/>
            <p:cNvSpPr>
              <a:spLocks noChangeShapeType="1"/>
            </p:cNvSpPr>
            <p:nvPr/>
          </p:nvSpPr>
          <p:spPr bwMode="auto">
            <a:xfrm>
              <a:off x="2448" y="2462"/>
              <a:ext cx="2831" cy="0"/>
            </a:xfrm>
            <a:prstGeom prst="line">
              <a:avLst/>
            </a:prstGeom>
            <a:noFill/>
            <a:ln w="57240" cap="sq">
              <a:solidFill>
                <a:srgbClr val="000000"/>
              </a:solidFill>
              <a:miter lim="800000"/>
              <a:headEnd/>
              <a:tailEnd/>
            </a:ln>
            <a:effectLst/>
          </p:spPr>
          <p:txBody>
            <a:bodyPr>
              <a:prstTxWarp prst="textNoShape">
                <a:avLst/>
              </a:prstTxWarp>
            </a:bodyPr>
            <a:lstStyle/>
            <a:p>
              <a:endParaRPr lang="en-US"/>
            </a:p>
          </p:txBody>
        </p:sp>
        <p:sp>
          <p:nvSpPr>
            <p:cNvPr id="29711" name="Rectangle 15"/>
            <p:cNvSpPr>
              <a:spLocks noChangeArrowheads="1"/>
            </p:cNvSpPr>
            <p:nvPr/>
          </p:nvSpPr>
          <p:spPr bwMode="auto">
            <a:xfrm>
              <a:off x="2640" y="2358"/>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F1</a:t>
              </a:r>
            </a:p>
          </p:txBody>
        </p:sp>
        <p:sp>
          <p:nvSpPr>
            <p:cNvPr id="29712" name="Rectangle 16"/>
            <p:cNvSpPr>
              <a:spLocks noChangeArrowheads="1"/>
            </p:cNvSpPr>
            <p:nvPr/>
          </p:nvSpPr>
          <p:spPr bwMode="auto">
            <a:xfrm>
              <a:off x="2832" y="2358"/>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29713" name="Rectangle 17"/>
            <p:cNvSpPr>
              <a:spLocks noChangeArrowheads="1"/>
            </p:cNvSpPr>
            <p:nvPr/>
          </p:nvSpPr>
          <p:spPr bwMode="auto">
            <a:xfrm>
              <a:off x="3504" y="2358"/>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29714" name="Rectangle 18"/>
            <p:cNvSpPr>
              <a:spLocks noChangeArrowheads="1"/>
            </p:cNvSpPr>
            <p:nvPr/>
          </p:nvSpPr>
          <p:spPr bwMode="auto">
            <a:xfrm>
              <a:off x="4080" y="2358"/>
              <a:ext cx="115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29715" name="Rectangle 19"/>
            <p:cNvSpPr>
              <a:spLocks noChangeArrowheads="1"/>
            </p:cNvSpPr>
            <p:nvPr/>
          </p:nvSpPr>
          <p:spPr bwMode="auto">
            <a:xfrm>
              <a:off x="3024" y="2358"/>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grpSp>
      <p:sp>
        <p:nvSpPr>
          <p:cNvPr id="29716" name="Text Box 20"/>
          <p:cNvSpPr txBox="1">
            <a:spLocks noChangeArrowheads="1"/>
          </p:cNvSpPr>
          <p:nvPr/>
        </p:nvSpPr>
        <p:spPr bwMode="auto">
          <a:xfrm>
            <a:off x="457200" y="1841500"/>
            <a:ext cx="2819400" cy="14351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Mix-and-match</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protein</a:t>
            </a:r>
            <a:r>
              <a:rPr lang="pt-BR" sz="2200" dirty="0">
                <a:solidFill>
                  <a:srgbClr val="A50021"/>
                </a:solidFill>
                <a:ea typeface="Arial Unicode MS" pitchFamily="-1" charset="0"/>
                <a:cs typeface="Arial Unicode MS" pitchFamily="-1" charset="0"/>
              </a:rPr>
              <a:t> modules </a:t>
            </a:r>
            <a:r>
              <a:rPr lang="pt-BR" sz="2200" dirty="0" err="1">
                <a:solidFill>
                  <a:srgbClr val="A50021"/>
                </a:solidFill>
                <a:ea typeface="Arial Unicode MS" pitchFamily="-1" charset="0"/>
                <a:cs typeface="Arial Unicode MS" pitchFamily="-1" charset="0"/>
              </a:rPr>
              <a:t>confound</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alignment</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algorithms</a:t>
            </a:r>
            <a:endParaRPr lang="pt-BR" sz="2200" dirty="0">
              <a:solidFill>
                <a:srgbClr val="A50021"/>
              </a:solidFill>
              <a:ea typeface="Arial Unicode MS" pitchFamily="-1" charset="0"/>
              <a:cs typeface="Arial Unicode MS" pitchFamily="-1" charset="0"/>
            </a:endParaRPr>
          </a:p>
        </p:txBody>
      </p:sp>
      <p:sp>
        <p:nvSpPr>
          <p:cNvPr id="29717" name="Text Box 21"/>
          <p:cNvSpPr txBox="1">
            <a:spLocks noChangeArrowheads="1"/>
          </p:cNvSpPr>
          <p:nvPr/>
        </p:nvSpPr>
        <p:spPr bwMode="auto">
          <a:xfrm>
            <a:off x="2971800" y="762000"/>
            <a:ext cx="5943600" cy="64293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 pos="4343400" algn="l"/>
                <a:tab pos="5067300" algn="l"/>
                <a:tab pos="5791200" algn="l"/>
              </a:tabLst>
            </a:pPr>
            <a:r>
              <a:rPr lang="en-US">
                <a:solidFill>
                  <a:srgbClr val="5F5F5F"/>
                </a:solidFill>
                <a:ea typeface="Arial Unicode MS" pitchFamily="-1" charset="0"/>
                <a:cs typeface="Arial Unicode MS" pitchFamily="-1" charset="0"/>
              </a:rPr>
              <a:t>Protein modules in coagulation factor XII (F12) and tissue plasminogen activator (PLAT)</a:t>
            </a:r>
          </a:p>
        </p:txBody>
      </p:sp>
      <p:sp>
        <p:nvSpPr>
          <p:cNvPr id="29718" name="Text Box 22"/>
          <p:cNvSpPr txBox="1">
            <a:spLocks noChangeArrowheads="1"/>
          </p:cNvSpPr>
          <p:nvPr/>
        </p:nvSpPr>
        <p:spPr bwMode="auto">
          <a:xfrm>
            <a:off x="3200400" y="5715000"/>
            <a:ext cx="47244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29719" name="Text Box 23"/>
          <p:cNvSpPr txBox="1">
            <a:spLocks noChangeArrowheads="1"/>
          </p:cNvSpPr>
          <p:nvPr/>
        </p:nvSpPr>
        <p:spPr bwMode="auto">
          <a:xfrm>
            <a:off x="4343400" y="4419600"/>
            <a:ext cx="3200400" cy="956288"/>
          </a:xfrm>
          <a:prstGeom prst="rect">
            <a:avLst/>
          </a:prstGeom>
          <a:noFill/>
          <a:ln w="9360" cap="sq">
            <a:solidFill>
              <a:srgbClr val="5F5F5F"/>
            </a:solidFill>
            <a:miter lim="800000"/>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US" sz="1400" dirty="0">
                <a:solidFill>
                  <a:srgbClr val="FFFF00"/>
                </a:solidFill>
                <a:ea typeface="Arial Unicode MS" pitchFamily="-1" charset="0"/>
                <a:cs typeface="Arial Unicode MS" pitchFamily="-1" charset="0"/>
              </a:rPr>
              <a:t>F1,F2	</a:t>
            </a:r>
            <a:r>
              <a:rPr lang="en-US" sz="1400" dirty="0" err="1">
                <a:solidFill>
                  <a:srgbClr val="FFFF00"/>
                </a:solidFill>
                <a:ea typeface="Arial Unicode MS" pitchFamily="-1" charset="0"/>
                <a:cs typeface="Arial Unicode MS" pitchFamily="-1" charset="0"/>
              </a:rPr>
              <a:t>Fibronectin</a:t>
            </a:r>
            <a:r>
              <a:rPr lang="en-US" sz="1400" dirty="0">
                <a:solidFill>
                  <a:srgbClr val="FFFF00"/>
                </a:solidFill>
                <a:ea typeface="Arial Unicode MS" pitchFamily="-1" charset="0"/>
                <a:cs typeface="Arial Unicode MS" pitchFamily="-1" charset="0"/>
              </a:rPr>
              <a:t> repeats</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E	EGF similarity domain</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K	</a:t>
            </a:r>
            <a:r>
              <a:rPr lang="en-US" sz="1400" dirty="0" err="1">
                <a:solidFill>
                  <a:srgbClr val="FFFF00"/>
                </a:solidFill>
                <a:ea typeface="Arial Unicode MS" pitchFamily="-1" charset="0"/>
                <a:cs typeface="Arial Unicode MS" pitchFamily="-1" charset="0"/>
              </a:rPr>
              <a:t>Kringle</a:t>
            </a:r>
            <a:r>
              <a:rPr lang="en-US" sz="1400" dirty="0">
                <a:solidFill>
                  <a:srgbClr val="FFFF00"/>
                </a:solidFill>
                <a:ea typeface="Arial Unicode MS" pitchFamily="-1" charset="0"/>
                <a:cs typeface="Arial Unicode MS" pitchFamily="-1" charset="0"/>
              </a:rPr>
              <a:t> domain</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Catalytic	Serine protease </a:t>
            </a:r>
            <a:r>
              <a:rPr lang="en-US" sz="1400" dirty="0" err="1">
                <a:solidFill>
                  <a:srgbClr val="FFFF00"/>
                </a:solidFill>
                <a:ea typeface="Arial Unicode MS" pitchFamily="-1" charset="0"/>
                <a:cs typeface="Arial Unicode MS" pitchFamily="-1" charset="0"/>
              </a:rPr>
              <a:t>activitiy</a:t>
            </a:r>
            <a:endParaRPr lang="en-US" sz="1400" dirty="0">
              <a:solidFill>
                <a:srgbClr val="FFFF00"/>
              </a:solidFill>
              <a:ea typeface="Arial Unicode MS" pitchFamily="-1" charset="0"/>
              <a:cs typeface="Arial Unicode MS" pitchFamily="-1" charset="0"/>
            </a:endParaRPr>
          </a:p>
        </p:txBody>
      </p:sp>
      <p:grpSp>
        <p:nvGrpSpPr>
          <p:cNvPr id="4" name="Group 24"/>
          <p:cNvGrpSpPr>
            <a:grpSpLocks/>
          </p:cNvGrpSpPr>
          <p:nvPr/>
        </p:nvGrpSpPr>
        <p:grpSpPr bwMode="auto">
          <a:xfrm>
            <a:off x="4341813" y="2667000"/>
            <a:ext cx="611187" cy="1065213"/>
            <a:chOff x="2735" y="1680"/>
            <a:chExt cx="385" cy="671"/>
          </a:xfrm>
        </p:grpSpPr>
        <p:sp>
          <p:nvSpPr>
            <p:cNvPr id="29721" name="Line 25"/>
            <p:cNvSpPr>
              <a:spLocks noChangeShapeType="1"/>
            </p:cNvSpPr>
            <p:nvPr/>
          </p:nvSpPr>
          <p:spPr bwMode="auto">
            <a:xfrm>
              <a:off x="2928" y="1680"/>
              <a:ext cx="0" cy="671"/>
            </a:xfrm>
            <a:prstGeom prst="line">
              <a:avLst/>
            </a:prstGeom>
            <a:noFill/>
            <a:ln w="19080" cap="sq">
              <a:solidFill>
                <a:srgbClr val="FF7C80"/>
              </a:solidFill>
              <a:miter lim="800000"/>
              <a:headEnd type="triangle" w="med" len="med"/>
              <a:tailEnd type="triangle" w="med" len="med"/>
            </a:ln>
            <a:effectLst/>
          </p:spPr>
          <p:txBody>
            <a:bodyPr>
              <a:prstTxWarp prst="textNoShape">
                <a:avLst/>
              </a:prstTxWarp>
            </a:bodyPr>
            <a:lstStyle/>
            <a:p>
              <a:endParaRPr lang="en-US"/>
            </a:p>
          </p:txBody>
        </p:sp>
        <p:sp>
          <p:nvSpPr>
            <p:cNvPr id="29722" name="Line 26"/>
            <p:cNvSpPr>
              <a:spLocks noChangeShapeType="1"/>
            </p:cNvSpPr>
            <p:nvPr/>
          </p:nvSpPr>
          <p:spPr bwMode="auto">
            <a:xfrm flipH="1">
              <a:off x="2734" y="1680"/>
              <a:ext cx="387" cy="671"/>
            </a:xfrm>
            <a:prstGeom prst="line">
              <a:avLst/>
            </a:prstGeom>
            <a:noFill/>
            <a:ln w="19080" cap="sq">
              <a:solidFill>
                <a:srgbClr val="FF7C80"/>
              </a:solidFill>
              <a:miter lim="800000"/>
              <a:headEnd type="triangle" w="med" len="med"/>
              <a:tailEnd type="triangle" w="med" len="med"/>
            </a:ln>
            <a:effectLst/>
          </p:spPr>
          <p:txBody>
            <a:bodyPr>
              <a:prstTxWarp prst="textNoShape">
                <a:avLst/>
              </a:prstTxWarp>
            </a:bodyPr>
            <a:lstStyle/>
            <a:p>
              <a:endParaRPr lang="en-US"/>
            </a:p>
          </p:txBody>
        </p:sp>
      </p:grpSp>
      <p:sp>
        <p:nvSpPr>
          <p:cNvPr id="29723" name="Text Box 27"/>
          <p:cNvSpPr txBox="1">
            <a:spLocks noChangeArrowheads="1"/>
          </p:cNvSpPr>
          <p:nvPr/>
        </p:nvSpPr>
        <p:spPr bwMode="auto">
          <a:xfrm>
            <a:off x="4267200" y="2895600"/>
            <a:ext cx="2514600" cy="7032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 pos="2171700" algn="l"/>
              </a:tabLst>
            </a:pPr>
            <a:r>
              <a:rPr lang="pt-BR" sz="2000">
                <a:solidFill>
                  <a:srgbClr val="FF7C80"/>
                </a:solidFill>
                <a:ea typeface="Arial Unicode MS" pitchFamily="-1" charset="0"/>
                <a:cs typeface="Arial Unicode MS" pitchFamily="-1" charset="0"/>
              </a:rPr>
              <a:t>modules in</a:t>
            </a:r>
            <a:br>
              <a:rPr lang="pt-BR" sz="2000">
                <a:solidFill>
                  <a:srgbClr val="FF7C80"/>
                </a:solidFill>
                <a:ea typeface="Arial Unicode MS" pitchFamily="-1" charset="0"/>
                <a:cs typeface="Arial Unicode MS" pitchFamily="-1" charset="0"/>
              </a:rPr>
            </a:br>
            <a:r>
              <a:rPr lang="pt-BR" sz="2000">
                <a:solidFill>
                  <a:srgbClr val="FF7C80"/>
                </a:solidFill>
                <a:ea typeface="Arial Unicode MS" pitchFamily="-1" charset="0"/>
                <a:cs typeface="Arial Unicode MS" pitchFamily="-1" charset="0"/>
              </a:rPr>
              <a:t>reverse order</a:t>
            </a:r>
          </a:p>
        </p:txBody>
      </p:sp>
      <p:sp>
        <p:nvSpPr>
          <p:cNvPr id="30" name="Slide Number Placeholder 29"/>
          <p:cNvSpPr>
            <a:spLocks noGrp="1"/>
          </p:cNvSpPr>
          <p:nvPr>
            <p:ph type="sldNum" sz="quarter" idx="12"/>
          </p:nvPr>
        </p:nvSpPr>
        <p:spPr/>
        <p:txBody>
          <a:bodyPr/>
          <a:lstStyle/>
          <a:p>
            <a:fld id="{41014A3E-976F-064B-B8F4-90A68719CBED}" type="slidenum">
              <a:rPr lang="en-US" smtClean="0"/>
              <a:pPr/>
              <a:t>26</a:t>
            </a:fld>
            <a:endParaRPr lang="en-US"/>
          </a:p>
        </p:txBody>
      </p:sp>
      <p:sp>
        <p:nvSpPr>
          <p:cNvPr id="31" name="Footer Placeholder 3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29723"/>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additive="repl">
                                        <p:cTn id="9" dur="1" fill="hold">
                                          <p:stCondLst>
                                            <p:cond delay="0"/>
                                          </p:stCondLst>
                                        </p:cTn>
                                        <p:tgtEl>
                                          <p:spTgt spid="4"/>
                                        </p:tgtEl>
                                        <p:attrNameLst>
                                          <p:attrName>style.visibility</p:attrName>
                                        </p:attrNameLst>
                                      </p:cBhvr>
                                      <p:to>
                                        <p:strVal val="visible"/>
                                      </p:to>
                                    </p:set>
                                    <p:animEffect transition="in" filter="box(out)">
                                      <p:cBhvr additive="repl">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3" y="1989705"/>
            <a:ext cx="7981114" cy="2126486"/>
          </a:xfrm>
        </p:spPr>
        <p:txBody>
          <a:bodyPr>
            <a:normAutofit fontScale="85000" lnSpcReduction="10000"/>
          </a:bodyPr>
          <a:lstStyle/>
          <a:p>
            <a:r>
              <a:rPr lang="pt-BR" dirty="0" smtClean="0"/>
              <a:t>No problema do cassino desonesto, em relação à categoria sorteios com dados </a:t>
            </a:r>
            <a:r>
              <a:rPr lang="pt-BR" b="1" i="1" u="sng" dirty="0" smtClean="0"/>
              <a:t>desonestos</a:t>
            </a:r>
          </a:p>
          <a:p>
            <a:pPr lvl="2"/>
            <a:r>
              <a:rPr lang="pt-BR" sz="1765" dirty="0" smtClean="0"/>
              <a:t>Positivos Verdadeiros</a:t>
            </a:r>
            <a:r>
              <a:rPr lang="pt-BR" dirty="0" smtClean="0"/>
              <a:t>: sorteios que o modelo rotulou corretamente como desonestos</a:t>
            </a:r>
          </a:p>
          <a:p>
            <a:pPr lvl="2"/>
            <a:r>
              <a:rPr lang="pt-BR" sz="1765" dirty="0" smtClean="0"/>
              <a:t>Falsos Positivos: </a:t>
            </a:r>
            <a:r>
              <a:rPr lang="pt-BR" dirty="0" smtClean="0"/>
              <a:t>sorteios honesto que o modelo rotulou como desonestos.</a:t>
            </a:r>
          </a:p>
          <a:p>
            <a:pPr lvl="2"/>
            <a:r>
              <a:rPr lang="pt-BR" dirty="0" smtClean="0">
                <a:solidFill>
                  <a:srgbClr val="FF0000"/>
                </a:solidFill>
              </a:rPr>
              <a:t>Negativos verdadeiros</a:t>
            </a:r>
            <a:r>
              <a:rPr lang="pt-BR" dirty="0" smtClean="0"/>
              <a:t>: sorteios honestos corretamente classificados pelo modelo</a:t>
            </a:r>
          </a:p>
          <a:p>
            <a:pPr lvl="2"/>
            <a:r>
              <a:rPr lang="pt-BR" dirty="0" smtClean="0"/>
              <a:t>Falsos negativos: sorteios desonestos classificados pelo modelo como honestos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260</a:t>
            </a:fld>
            <a:endParaRPr lang="en-US"/>
          </a:p>
        </p:txBody>
      </p:sp>
      <p:pic>
        <p:nvPicPr>
          <p:cNvPr id="7"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11" name="Rectangle 10"/>
          <p:cNvSpPr/>
          <p:nvPr/>
        </p:nvSpPr>
        <p:spPr>
          <a:xfrm>
            <a:off x="2957230" y="5247217"/>
            <a:ext cx="350138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0</a:t>
            </a:r>
            <a:endParaRPr lang="en-US" dirty="0"/>
          </a:p>
        </p:txBody>
      </p:sp>
      <p:sp>
        <p:nvSpPr>
          <p:cNvPr id="12" name="Rectangle 11"/>
          <p:cNvSpPr/>
          <p:nvPr/>
        </p:nvSpPr>
        <p:spPr>
          <a:xfrm>
            <a:off x="2132173" y="3782168"/>
            <a:ext cx="3179713"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551675" y="4255252"/>
            <a:ext cx="86907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5756400" y="4255252"/>
            <a:ext cx="70221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13633" y="4732126"/>
            <a:ext cx="61200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607887" y="4732126"/>
            <a:ext cx="2612490"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132173" y="5724091"/>
            <a:ext cx="1918952"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552756" y="5742633"/>
            <a:ext cx="887313" cy="45833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3" y="1989705"/>
            <a:ext cx="7981114" cy="2126486"/>
          </a:xfrm>
        </p:spPr>
        <p:txBody>
          <a:bodyPr>
            <a:normAutofit fontScale="85000" lnSpcReduction="10000"/>
          </a:bodyPr>
          <a:lstStyle/>
          <a:p>
            <a:r>
              <a:rPr lang="pt-BR" dirty="0" smtClean="0"/>
              <a:t>No problema do cassino desonesto, em relação à categoria sorteios com dados </a:t>
            </a:r>
            <a:r>
              <a:rPr lang="pt-BR" b="1" i="1" u="sng" dirty="0" smtClean="0"/>
              <a:t>desonestos</a:t>
            </a:r>
          </a:p>
          <a:p>
            <a:pPr lvl="2"/>
            <a:r>
              <a:rPr lang="pt-BR" sz="1765" dirty="0" smtClean="0"/>
              <a:t>Positivos Verdadeiros</a:t>
            </a:r>
            <a:r>
              <a:rPr lang="pt-BR" dirty="0" smtClean="0"/>
              <a:t>: sorteios que o modelo rotulou corretamente como desonestos</a:t>
            </a:r>
          </a:p>
          <a:p>
            <a:pPr lvl="2"/>
            <a:r>
              <a:rPr lang="pt-BR" sz="1765" dirty="0" smtClean="0"/>
              <a:t>Falsos Positivos</a:t>
            </a:r>
            <a:r>
              <a:rPr lang="pt-BR" dirty="0" smtClean="0"/>
              <a:t>: sorteios honesto que o modelo rotulou como desonestos.</a:t>
            </a:r>
          </a:p>
          <a:p>
            <a:pPr lvl="2"/>
            <a:r>
              <a:rPr lang="pt-BR" dirty="0" smtClean="0"/>
              <a:t>Negativos verdadeiros: sorteios honestos corretamente classificados pelo modelo</a:t>
            </a:r>
          </a:p>
          <a:p>
            <a:pPr lvl="2"/>
            <a:r>
              <a:rPr lang="pt-BR" dirty="0" smtClean="0">
                <a:solidFill>
                  <a:srgbClr val="FF0000"/>
                </a:solidFill>
              </a:rPr>
              <a:t>Falsos negativos</a:t>
            </a:r>
            <a:r>
              <a:rPr lang="pt-BR" dirty="0" smtClean="0"/>
              <a:t>: sorteios desonestos classificados pelo modelo como honestos </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261</a:t>
            </a:fld>
            <a:endParaRPr lang="en-US"/>
          </a:p>
        </p:txBody>
      </p:sp>
      <p:pic>
        <p:nvPicPr>
          <p:cNvPr id="13" name="Picture 2"/>
          <p:cNvPicPr>
            <a:picLocks noChangeAspect="1" noChangeArrowheads="1"/>
          </p:cNvPicPr>
          <p:nvPr/>
        </p:nvPicPr>
        <p:blipFill>
          <a:blip r:embed="rId2"/>
          <a:srcRect/>
          <a:stretch>
            <a:fillRect/>
          </a:stretch>
        </p:blipFill>
        <p:spPr bwMode="auto">
          <a:xfrm>
            <a:off x="1521484" y="3782168"/>
            <a:ext cx="4937126" cy="2506685"/>
          </a:xfrm>
          <a:prstGeom prst="rect">
            <a:avLst/>
          </a:prstGeom>
          <a:noFill/>
          <a:ln w="9525">
            <a:noFill/>
            <a:miter lim="800000"/>
            <a:headEnd/>
            <a:tailEnd/>
          </a:ln>
          <a:effectLst/>
        </p:spPr>
      </p:pic>
      <p:sp>
        <p:nvSpPr>
          <p:cNvPr id="15" name="Rectangle 14"/>
          <p:cNvSpPr/>
          <p:nvPr/>
        </p:nvSpPr>
        <p:spPr>
          <a:xfrm>
            <a:off x="5293353" y="3754356"/>
            <a:ext cx="213217"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701735" y="4787472"/>
            <a:ext cx="913685"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180869" y="4787472"/>
            <a:ext cx="104400"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039428" y="5750873"/>
            <a:ext cx="224914" cy="463812"/>
          </a:xfrm>
          <a:prstGeom prst="rect">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2" y="2002472"/>
            <a:ext cx="7824787" cy="1909763"/>
          </a:xfrm>
        </p:spPr>
        <p:txBody>
          <a:bodyPr>
            <a:normAutofit fontScale="85000" lnSpcReduction="20000"/>
          </a:bodyPr>
          <a:lstStyle/>
          <a:p>
            <a:r>
              <a:rPr lang="pt-BR" dirty="0" smtClean="0"/>
              <a:t>No problema das ilhas </a:t>
            </a:r>
            <a:r>
              <a:rPr lang="pt-BR" dirty="0" err="1" smtClean="0"/>
              <a:t>CpG</a:t>
            </a:r>
            <a:r>
              <a:rPr lang="pt-BR" dirty="0" smtClean="0"/>
              <a:t>, em relação à categoria das </a:t>
            </a:r>
            <a:r>
              <a:rPr lang="pt-BR" b="1" dirty="0" smtClean="0"/>
              <a:t>bases que foram classificadas com pertencentes a ilhas </a:t>
            </a:r>
            <a:r>
              <a:rPr lang="pt-BR" b="1" dirty="0" err="1" smtClean="0"/>
              <a:t>CpG</a:t>
            </a:r>
            <a:endParaRPr lang="pt-BR" b="1" dirty="0" smtClean="0"/>
          </a:p>
          <a:p>
            <a:pPr lvl="2"/>
            <a:r>
              <a:rPr lang="pt-BR" dirty="0" smtClean="0"/>
              <a:t>Positivos Verdadeiros: bases que o modelo rotulou corretamente como </a:t>
            </a:r>
            <a:r>
              <a:rPr lang="pt-BR" dirty="0" err="1" smtClean="0"/>
              <a:t>CpG</a:t>
            </a:r>
            <a:endParaRPr lang="pt-BR" dirty="0" smtClean="0"/>
          </a:p>
          <a:p>
            <a:pPr lvl="2"/>
            <a:r>
              <a:rPr lang="pt-BR" dirty="0" smtClean="0"/>
              <a:t>Falsos Positivos: bases que o modelo rotulou como ilha </a:t>
            </a:r>
            <a:r>
              <a:rPr lang="pt-BR" dirty="0" err="1" smtClean="0"/>
              <a:t>CpG</a:t>
            </a:r>
            <a:r>
              <a:rPr lang="pt-BR" dirty="0" smtClean="0"/>
              <a:t> mas que não fazem parte de uma ilha.</a:t>
            </a:r>
          </a:p>
          <a:p>
            <a:pPr lvl="2"/>
            <a:r>
              <a:rPr lang="pt-BR" dirty="0" smtClean="0"/>
              <a:t>Negativos verdadeiros: bases que o modelo rotulou corretamente como não </a:t>
            </a:r>
            <a:r>
              <a:rPr lang="pt-BR" dirty="0" err="1" smtClean="0"/>
              <a:t>CpG</a:t>
            </a:r>
            <a:r>
              <a:rPr lang="pt-BR" dirty="0" smtClean="0"/>
              <a:t>.</a:t>
            </a:r>
          </a:p>
          <a:p>
            <a:pPr lvl="2"/>
            <a:r>
              <a:rPr lang="pt-BR" dirty="0" smtClean="0"/>
              <a:t>Falos negativos: bases que pertencem a ilhas </a:t>
            </a:r>
            <a:r>
              <a:rPr lang="pt-BR" dirty="0" err="1" smtClean="0"/>
              <a:t>CpG</a:t>
            </a:r>
            <a:r>
              <a:rPr lang="pt-BR" dirty="0" smtClean="0"/>
              <a:t> mas foram classificadas como não </a:t>
            </a:r>
            <a:r>
              <a:rPr lang="pt-BR" dirty="0" err="1" smtClean="0"/>
              <a:t>CpG</a:t>
            </a:r>
            <a:r>
              <a:rPr lang="pt-BR" dirty="0" smtClean="0"/>
              <a:t>.</a:t>
            </a:r>
          </a:p>
          <a:p>
            <a:pPr lvl="2"/>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262</a:t>
            </a:fld>
            <a:endParaRPr lang="en-US"/>
          </a:p>
        </p:txBody>
      </p:sp>
      <p:sp>
        <p:nvSpPr>
          <p:cNvPr id="7" name="Content Placeholder 2"/>
          <p:cNvSpPr txBox="1">
            <a:spLocks/>
          </p:cNvSpPr>
          <p:nvPr/>
        </p:nvSpPr>
        <p:spPr>
          <a:xfrm>
            <a:off x="773016" y="4064635"/>
            <a:ext cx="7824787" cy="1909763"/>
          </a:xfrm>
          <a:prstGeom prst="rect">
            <a:avLst/>
          </a:prstGeom>
        </p:spPr>
        <p:txBody>
          <a:bodyPr vert="horz" lIns="91440" tIns="45720" rIns="91440" bIns="45720" rtlCol="0">
            <a:normAutofit fontScale="8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No problema das ilhas </a:t>
            </a:r>
            <a:r>
              <a:rPr kumimoji="0" lang="pt-BR" sz="20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em relação à categoria das </a:t>
            </a:r>
            <a:r>
              <a:rPr kumimoji="0" lang="pt-BR" sz="2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bases que foram classificadas com fora de ilhas </a:t>
            </a:r>
            <a:r>
              <a:rPr kumimoji="0" lang="pt-BR" sz="2000" b="1"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endParaRPr kumimoji="0" lang="pt-BR" sz="2000" b="1"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860425" marR="0" lvl="2"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Positivos Verdadeiros: bases que o modelo rotulou corretamente como não </a:t>
            </a:r>
            <a:r>
              <a:rPr kumimoji="0" lang="pt-BR" sz="1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endPar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860425" marR="0" lvl="2"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Falsos Positivos: bases que o modelo rotulou como não </a:t>
            </a:r>
            <a:r>
              <a:rPr kumimoji="0" lang="pt-BR" sz="1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mas que fazem parte de uma ilha.</a:t>
            </a:r>
          </a:p>
          <a:p>
            <a:pPr marL="860425" marR="0" lvl="2"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Negativos verdadeiros: bases que o modelo rotulou corretamente como </a:t>
            </a:r>
            <a:r>
              <a:rPr kumimoji="0" lang="pt-BR" sz="1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p>
          <a:p>
            <a:pPr marL="860425" marR="0" lvl="2"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Falos negativos: bases que não pertencem a ilhas </a:t>
            </a:r>
            <a:r>
              <a:rPr kumimoji="0" lang="pt-BR" sz="1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 mas foram classificadas como </a:t>
            </a:r>
            <a:r>
              <a:rPr kumimoji="0" lang="pt-BR" sz="1800" b="0" i="0" u="none" strike="noStrike" kern="1200" cap="none" spc="0" normalizeH="0" baseline="0" noProof="0" dirty="0" err="1" smtClean="0">
                <a:ln>
                  <a:noFill/>
                </a:ln>
                <a:solidFill>
                  <a:schemeClr val="tx1">
                    <a:lumMod val="85000"/>
                    <a:lumOff val="15000"/>
                  </a:schemeClr>
                </a:solidFill>
                <a:effectLst/>
                <a:uLnTx/>
                <a:uFillTx/>
                <a:latin typeface="+mn-lt"/>
                <a:ea typeface="+mn-ea"/>
                <a:cs typeface="+mn-cs"/>
              </a:rPr>
              <a:t>CpG</a:t>
            </a:r>
            <a:r>
              <a:rPr kumimoji="0" lang="pt-BR" sz="18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a:t>
            </a:r>
          </a:p>
          <a:p>
            <a:pPr marL="860425" marR="0" lvl="2"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endParaRPr kumimoji="0" lang="pt-BR" sz="18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Validação</a:t>
            </a:r>
            <a:endParaRPr lang="en-US" sz="4800" dirty="0"/>
          </a:p>
        </p:txBody>
      </p:sp>
      <p:sp>
        <p:nvSpPr>
          <p:cNvPr id="3" name="Content Placeholder 2"/>
          <p:cNvSpPr>
            <a:spLocks noGrp="1"/>
          </p:cNvSpPr>
          <p:nvPr>
            <p:ph idx="1"/>
          </p:nvPr>
        </p:nvSpPr>
        <p:spPr>
          <a:xfrm>
            <a:off x="658812" y="2002472"/>
            <a:ext cx="7824787" cy="3856610"/>
          </a:xfrm>
        </p:spPr>
        <p:txBody>
          <a:bodyPr>
            <a:normAutofit fontScale="92500" lnSpcReduction="20000"/>
          </a:bodyPr>
          <a:lstStyle/>
          <a:p>
            <a:r>
              <a:rPr lang="pt-BR" dirty="0" smtClean="0"/>
              <a:t>Com estas taxas calculamos várias medidas usadas para avaliar classificadores e </a:t>
            </a:r>
            <a:r>
              <a:rPr lang="pt-BR" dirty="0" err="1" smtClean="0"/>
              <a:t>rotuladores</a:t>
            </a:r>
            <a:endParaRPr lang="pt-BR" dirty="0" smtClean="0"/>
          </a:p>
          <a:p>
            <a:r>
              <a:rPr lang="pt-BR" dirty="0" smtClean="0"/>
              <a:t>Sensibilidade (</a:t>
            </a:r>
            <a:r>
              <a:rPr lang="pt-BR" i="1" dirty="0" err="1" smtClean="0"/>
              <a:t>Sensitivity</a:t>
            </a:r>
            <a:r>
              <a:rPr lang="pt-BR" i="1" dirty="0" smtClean="0"/>
              <a:t>, </a:t>
            </a:r>
            <a:r>
              <a:rPr lang="pt-BR" i="1" dirty="0" err="1" smtClean="0"/>
              <a:t>True</a:t>
            </a:r>
            <a:r>
              <a:rPr lang="pt-BR" i="1" dirty="0" smtClean="0"/>
              <a:t> Positive Rate – TPR, Recall)</a:t>
            </a:r>
          </a:p>
          <a:p>
            <a:endParaRPr lang="pt-BR" i="1" dirty="0" smtClean="0"/>
          </a:p>
          <a:p>
            <a:r>
              <a:rPr lang="pt-BR" dirty="0" smtClean="0"/>
              <a:t>Especificidade (</a:t>
            </a:r>
            <a:r>
              <a:rPr lang="pt-BR" i="1" dirty="0" err="1" smtClean="0"/>
              <a:t>Specificity</a:t>
            </a:r>
            <a:r>
              <a:rPr lang="pt-BR" i="1" dirty="0" smtClean="0"/>
              <a:t>, </a:t>
            </a:r>
            <a:r>
              <a:rPr lang="pt-BR" i="1" dirty="0" err="1" smtClean="0"/>
              <a:t>True</a:t>
            </a:r>
            <a:r>
              <a:rPr lang="pt-BR" i="1" dirty="0" smtClean="0"/>
              <a:t> </a:t>
            </a:r>
            <a:r>
              <a:rPr lang="pt-BR" i="1" dirty="0" err="1" smtClean="0"/>
              <a:t>Negative</a:t>
            </a:r>
            <a:r>
              <a:rPr lang="pt-BR" i="1" dirty="0" smtClean="0"/>
              <a:t> Rate – TNR)</a:t>
            </a:r>
          </a:p>
          <a:p>
            <a:endParaRPr lang="pt-BR" dirty="0" smtClean="0"/>
          </a:p>
          <a:p>
            <a:r>
              <a:rPr lang="pt-BR" dirty="0" smtClean="0"/>
              <a:t>Taxa de Falsos Positivos (</a:t>
            </a:r>
            <a:r>
              <a:rPr lang="pt-BR" i="1" dirty="0" err="1" smtClean="0"/>
              <a:t>False</a:t>
            </a:r>
            <a:r>
              <a:rPr lang="pt-BR" i="1" dirty="0" smtClean="0"/>
              <a:t> Positive Rate, </a:t>
            </a:r>
            <a:r>
              <a:rPr lang="pt-BR" i="1" dirty="0" err="1" smtClean="0"/>
              <a:t>Fall</a:t>
            </a:r>
            <a:r>
              <a:rPr lang="pt-BR" i="1" dirty="0" smtClean="0"/>
              <a:t> out)</a:t>
            </a:r>
            <a:endParaRPr lang="pt-BR" dirty="0" smtClean="0"/>
          </a:p>
          <a:p>
            <a:endParaRPr lang="pt-BR" i="1" dirty="0" smtClean="0"/>
          </a:p>
          <a:p>
            <a:r>
              <a:rPr lang="pt-BR" dirty="0" smtClean="0"/>
              <a:t>Precisão </a:t>
            </a:r>
            <a:r>
              <a:rPr lang="pt-BR" i="1" dirty="0" smtClean="0"/>
              <a:t>(</a:t>
            </a:r>
            <a:r>
              <a:rPr lang="pt-BR" i="1" dirty="0" err="1" smtClean="0"/>
              <a:t>Precision</a:t>
            </a:r>
            <a:r>
              <a:rPr lang="pt-BR" i="1" dirty="0" smtClean="0"/>
              <a:t>, Positive </a:t>
            </a:r>
            <a:r>
              <a:rPr lang="pt-BR" i="1" dirty="0" err="1" smtClean="0"/>
              <a:t>Predictive</a:t>
            </a:r>
            <a:r>
              <a:rPr lang="pt-BR" i="1" dirty="0" smtClean="0"/>
              <a:t> </a:t>
            </a:r>
            <a:r>
              <a:rPr lang="pt-BR" i="1" dirty="0" err="1" smtClean="0"/>
              <a:t>Value</a:t>
            </a:r>
            <a:r>
              <a:rPr lang="pt-BR" i="1" dirty="0" smtClean="0"/>
              <a:t> - PPV)</a:t>
            </a: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263</a:t>
            </a:fld>
            <a:endParaRPr lang="en-US"/>
          </a:p>
        </p:txBody>
      </p:sp>
      <p:pic>
        <p:nvPicPr>
          <p:cNvPr id="1826818"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2079625" y="3084513"/>
            <a:ext cx="1257300" cy="474662"/>
          </a:xfrm>
          <a:prstGeom prst="rect">
            <a:avLst/>
          </a:prstGeom>
          <a:noFill/>
        </p:spPr>
      </p:pic>
      <p:pic>
        <p:nvPicPr>
          <p:cNvPr id="1826820" name="Picture 4"/>
          <p:cNvPicPr>
            <a:picLocks noChangeAspect="1" noChangeArrowheads="1"/>
          </p:cNvPicPr>
          <p:nvPr/>
        </p:nvPicPr>
        <mc:AlternateContent>
          <mc:Choice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1944688" y="5864225"/>
            <a:ext cx="1392237" cy="476250"/>
          </a:xfrm>
          <a:prstGeom prst="rect">
            <a:avLst/>
          </a:prstGeom>
          <a:noFill/>
        </p:spPr>
      </p:pic>
      <p:pic>
        <p:nvPicPr>
          <p:cNvPr id="1826821" name="Picture 5"/>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1933575" y="4830763"/>
            <a:ext cx="2208213" cy="476250"/>
          </a:xfrm>
          <a:prstGeom prst="rect">
            <a:avLst/>
          </a:prstGeom>
          <a:noFill/>
        </p:spPr>
      </p:pic>
      <p:graphicFrame>
        <p:nvGraphicFramePr>
          <p:cNvPr id="11" name="Object 10"/>
          <p:cNvGraphicFramePr>
            <a:graphicFrameLocks noChangeAspect="1"/>
          </p:cNvGraphicFramePr>
          <p:nvPr/>
        </p:nvGraphicFramePr>
        <p:xfrm>
          <a:off x="2055928" y="3994015"/>
          <a:ext cx="1392237" cy="481267"/>
        </p:xfrm>
        <a:graphic>
          <a:graphicData uri="http://schemas.openxmlformats.org/presentationml/2006/ole">
            <p:oleObj spid="_x0000_s78850" name="Equation" r:id="rId9" imgW="1028700" imgH="355600" progId="Equation.3">
              <p:embed/>
            </p:oleObj>
          </a:graphicData>
        </a:graphic>
      </p:graphicFrame>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Avaliando</a:t>
            </a:r>
            <a:r>
              <a:rPr lang="en-US" sz="4800" dirty="0" smtClean="0"/>
              <a:t>  a </a:t>
            </a:r>
            <a:r>
              <a:rPr lang="en-US" sz="4800" dirty="0" err="1" smtClean="0"/>
              <a:t>qualidade</a:t>
            </a:r>
            <a:r>
              <a:rPr lang="en-US" sz="4800" dirty="0" smtClean="0"/>
              <a:t> </a:t>
            </a:r>
            <a:r>
              <a:rPr lang="en-US" sz="4800" dirty="0" err="1" smtClean="0"/>
              <a:t>da</a:t>
            </a:r>
            <a:r>
              <a:rPr lang="en-US" sz="4800" dirty="0" smtClean="0"/>
              <a:t> </a:t>
            </a:r>
            <a:r>
              <a:rPr lang="en-US" sz="4800" dirty="0" err="1" smtClean="0"/>
              <a:t>predição</a:t>
            </a:r>
            <a:endParaRPr lang="en-US" sz="4800" dirty="0"/>
          </a:p>
        </p:txBody>
      </p:sp>
      <p:sp>
        <p:nvSpPr>
          <p:cNvPr id="3" name="Content Placeholder 2"/>
          <p:cNvSpPr>
            <a:spLocks noGrp="1"/>
          </p:cNvSpPr>
          <p:nvPr>
            <p:ph idx="1"/>
          </p:nvPr>
        </p:nvSpPr>
        <p:spPr>
          <a:xfrm>
            <a:off x="378666" y="2002472"/>
            <a:ext cx="8104933" cy="2401110"/>
          </a:xfrm>
        </p:spPr>
        <p:txBody>
          <a:bodyPr>
            <a:normAutofit/>
          </a:bodyPr>
          <a:lstStyle/>
          <a:p>
            <a:r>
              <a:rPr lang="pt-BR" sz="1600" dirty="0" smtClean="0"/>
              <a:t>Uma medida comum que faz um balanço entre precisão e sensibilidade é o </a:t>
            </a:r>
            <a:r>
              <a:rPr lang="pt-BR" sz="1600" dirty="0" err="1" smtClean="0"/>
              <a:t>F-score</a:t>
            </a:r>
            <a:r>
              <a:rPr lang="pt-BR" sz="1600" dirty="0" smtClean="0"/>
              <a:t>: média harmônica entre precisão e sensibilidade</a:t>
            </a:r>
          </a:p>
          <a:p>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264</a:t>
            </a:fld>
            <a:endParaRPr lang="en-US"/>
          </a:p>
        </p:txBody>
      </p:sp>
      <p:graphicFrame>
        <p:nvGraphicFramePr>
          <p:cNvPr id="8" name="Object 7"/>
          <p:cNvGraphicFramePr>
            <a:graphicFrameLocks noChangeAspect="1"/>
          </p:cNvGraphicFramePr>
          <p:nvPr/>
        </p:nvGraphicFramePr>
        <p:xfrm>
          <a:off x="1592263" y="2741486"/>
          <a:ext cx="4618037" cy="914400"/>
        </p:xfrm>
        <a:graphic>
          <a:graphicData uri="http://schemas.openxmlformats.org/presentationml/2006/ole">
            <p:oleObj spid="_x0000_s2116610" name="Equation" r:id="rId3" imgW="3670300" imgH="723900" progId="Equation.3">
              <p:embed/>
            </p:oleObj>
          </a:graphicData>
        </a:graphic>
      </p:graphicFrame>
      <p:sp>
        <p:nvSpPr>
          <p:cNvPr id="10" name="Rectangle 9"/>
          <p:cNvSpPr/>
          <p:nvPr/>
        </p:nvSpPr>
        <p:spPr>
          <a:xfrm>
            <a:off x="1840411" y="2879411"/>
            <a:ext cx="1352659" cy="677920"/>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565923" y="6350720"/>
            <a:ext cx="1928733" cy="215444"/>
          </a:xfrm>
          <a:prstGeom prst="rect">
            <a:avLst/>
          </a:prstGeom>
          <a:noFill/>
        </p:spPr>
        <p:txBody>
          <a:bodyPr wrap="none" rtlCol="0">
            <a:spAutoFit/>
          </a:bodyPr>
          <a:lstStyle/>
          <a:p>
            <a:r>
              <a:rPr lang="en-US" sz="800" dirty="0" smtClean="0">
                <a:solidFill>
                  <a:srgbClr val="000000"/>
                </a:solidFill>
                <a:hlinkClick r:id="rId4"/>
              </a:rPr>
              <a:t>http://gim.unmc.edu/dxtests/roc3.htm</a:t>
            </a:r>
            <a:endParaRPr lang="en-US" sz="800" dirty="0" smtClean="0">
              <a:solidFill>
                <a:srgbClr val="000000"/>
              </a:solidFill>
            </a:endParaRPr>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Avaliando</a:t>
            </a:r>
            <a:r>
              <a:rPr lang="en-US" sz="4800" dirty="0" smtClean="0"/>
              <a:t>  a </a:t>
            </a:r>
            <a:r>
              <a:rPr lang="en-US" sz="4800" dirty="0" err="1" smtClean="0"/>
              <a:t>qualidade</a:t>
            </a:r>
            <a:r>
              <a:rPr lang="en-US" sz="4800" dirty="0" smtClean="0"/>
              <a:t> </a:t>
            </a:r>
            <a:r>
              <a:rPr lang="en-US" sz="4800" dirty="0" err="1" smtClean="0"/>
              <a:t>da</a:t>
            </a:r>
            <a:r>
              <a:rPr lang="en-US" sz="4800" dirty="0" smtClean="0"/>
              <a:t> </a:t>
            </a:r>
            <a:r>
              <a:rPr lang="en-US" sz="4800" dirty="0" err="1" smtClean="0"/>
              <a:t>predição</a:t>
            </a:r>
            <a:endParaRPr lang="en-US" sz="4800" dirty="0"/>
          </a:p>
        </p:txBody>
      </p:sp>
      <p:sp>
        <p:nvSpPr>
          <p:cNvPr id="3" name="Content Placeholder 2"/>
          <p:cNvSpPr>
            <a:spLocks noGrp="1"/>
          </p:cNvSpPr>
          <p:nvPr>
            <p:ph idx="1"/>
          </p:nvPr>
        </p:nvSpPr>
        <p:spPr>
          <a:xfrm>
            <a:off x="378666" y="2002472"/>
            <a:ext cx="8104933" cy="2401110"/>
          </a:xfrm>
        </p:spPr>
        <p:txBody>
          <a:bodyPr>
            <a:normAutofit/>
          </a:bodyPr>
          <a:lstStyle/>
          <a:p>
            <a:r>
              <a:rPr lang="pt-BR" sz="1600" dirty="0" smtClean="0"/>
              <a:t>Uma medida comum que faz um balanço entre precisão e sensibilidade é o </a:t>
            </a:r>
            <a:r>
              <a:rPr lang="pt-BR" sz="1600" dirty="0" err="1" smtClean="0"/>
              <a:t>F-score</a:t>
            </a:r>
            <a:r>
              <a:rPr lang="pt-BR" sz="1600" dirty="0" smtClean="0"/>
              <a:t>: média harmônica entre precisão e sensibilidade</a:t>
            </a:r>
          </a:p>
          <a:p>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265</a:t>
            </a:fld>
            <a:endParaRPr lang="en-US"/>
          </a:p>
        </p:txBody>
      </p:sp>
      <p:graphicFrame>
        <p:nvGraphicFramePr>
          <p:cNvPr id="8" name="Object 7"/>
          <p:cNvGraphicFramePr>
            <a:graphicFrameLocks noChangeAspect="1"/>
          </p:cNvGraphicFramePr>
          <p:nvPr/>
        </p:nvGraphicFramePr>
        <p:xfrm>
          <a:off x="1592263" y="2741486"/>
          <a:ext cx="4618037" cy="914400"/>
        </p:xfrm>
        <a:graphic>
          <a:graphicData uri="http://schemas.openxmlformats.org/presentationml/2006/ole">
            <p:oleObj spid="_x0000_s2119682" name="Equation" r:id="rId3" imgW="3670300" imgH="723900" progId="Equation.3">
              <p:embed/>
            </p:oleObj>
          </a:graphicData>
        </a:graphic>
      </p:graphicFrame>
      <p:sp>
        <p:nvSpPr>
          <p:cNvPr id="13" name="TextBox 12"/>
          <p:cNvSpPr txBox="1"/>
          <p:nvPr/>
        </p:nvSpPr>
        <p:spPr>
          <a:xfrm>
            <a:off x="5565923" y="6350720"/>
            <a:ext cx="1928733" cy="215444"/>
          </a:xfrm>
          <a:prstGeom prst="rect">
            <a:avLst/>
          </a:prstGeom>
          <a:noFill/>
        </p:spPr>
        <p:txBody>
          <a:bodyPr wrap="none" rtlCol="0">
            <a:spAutoFit/>
          </a:bodyPr>
          <a:lstStyle/>
          <a:p>
            <a:r>
              <a:rPr lang="en-US" sz="800" dirty="0" smtClean="0">
                <a:solidFill>
                  <a:srgbClr val="000000"/>
                </a:solidFill>
                <a:hlinkClick r:id="rId4"/>
              </a:rPr>
              <a:t>http://gim.unmc.edu/dxtests/roc3.htm</a:t>
            </a:r>
            <a:endParaRPr lang="en-US" sz="800" dirty="0" smtClean="0">
              <a:solidFill>
                <a:srgbClr val="000000"/>
              </a:solidFill>
            </a:endParaRPr>
          </a:p>
        </p:txBody>
      </p:sp>
      <p:sp>
        <p:nvSpPr>
          <p:cNvPr id="12" name="Rectangle 11"/>
          <p:cNvSpPr/>
          <p:nvPr/>
        </p:nvSpPr>
        <p:spPr>
          <a:xfrm>
            <a:off x="3355850" y="2741486"/>
            <a:ext cx="704543" cy="44763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210388" y="2954720"/>
            <a:ext cx="413109" cy="225134"/>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3193070" y="3218371"/>
            <a:ext cx="704543" cy="44763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075418" y="3227643"/>
            <a:ext cx="413109" cy="225134"/>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Avaliando</a:t>
            </a:r>
            <a:r>
              <a:rPr lang="en-US" sz="4800" dirty="0" smtClean="0"/>
              <a:t>  a </a:t>
            </a:r>
            <a:r>
              <a:rPr lang="en-US" sz="4800" dirty="0" err="1" smtClean="0"/>
              <a:t>qualidade</a:t>
            </a:r>
            <a:r>
              <a:rPr lang="en-US" sz="4800" dirty="0" smtClean="0"/>
              <a:t> </a:t>
            </a:r>
            <a:r>
              <a:rPr lang="en-US" sz="4800" dirty="0" err="1" smtClean="0"/>
              <a:t>da</a:t>
            </a:r>
            <a:r>
              <a:rPr lang="en-US" sz="4800" dirty="0" smtClean="0"/>
              <a:t> </a:t>
            </a:r>
            <a:r>
              <a:rPr lang="en-US" sz="4800" dirty="0" err="1" smtClean="0"/>
              <a:t>predição</a:t>
            </a:r>
            <a:endParaRPr lang="en-US" sz="4800" dirty="0"/>
          </a:p>
        </p:txBody>
      </p:sp>
      <p:sp>
        <p:nvSpPr>
          <p:cNvPr id="3" name="Content Placeholder 2"/>
          <p:cNvSpPr>
            <a:spLocks noGrp="1"/>
          </p:cNvSpPr>
          <p:nvPr>
            <p:ph idx="1"/>
          </p:nvPr>
        </p:nvSpPr>
        <p:spPr>
          <a:xfrm>
            <a:off x="378666" y="2002472"/>
            <a:ext cx="8104933" cy="2401110"/>
          </a:xfrm>
        </p:spPr>
        <p:txBody>
          <a:bodyPr>
            <a:normAutofit/>
          </a:bodyPr>
          <a:lstStyle/>
          <a:p>
            <a:r>
              <a:rPr lang="pt-BR" sz="1600" dirty="0" smtClean="0"/>
              <a:t>Uma medida comum que faz um balanço entre precisão e sensibilidade é o </a:t>
            </a:r>
            <a:r>
              <a:rPr lang="pt-BR" sz="1600" dirty="0" err="1" smtClean="0"/>
              <a:t>F-score</a:t>
            </a:r>
            <a:r>
              <a:rPr lang="pt-BR" sz="1600" dirty="0" smtClean="0"/>
              <a:t>: média harmônica entre precisão e sensibilidade</a:t>
            </a:r>
          </a:p>
          <a:p>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266</a:t>
            </a:fld>
            <a:endParaRPr lang="en-US"/>
          </a:p>
        </p:txBody>
      </p:sp>
      <p:graphicFrame>
        <p:nvGraphicFramePr>
          <p:cNvPr id="8" name="Object 7"/>
          <p:cNvGraphicFramePr>
            <a:graphicFrameLocks noChangeAspect="1"/>
          </p:cNvGraphicFramePr>
          <p:nvPr/>
        </p:nvGraphicFramePr>
        <p:xfrm>
          <a:off x="1592263" y="2741486"/>
          <a:ext cx="4618037" cy="914400"/>
        </p:xfrm>
        <a:graphic>
          <a:graphicData uri="http://schemas.openxmlformats.org/presentationml/2006/ole">
            <p:oleObj spid="_x0000_s2120706" name="Equation" r:id="rId3" imgW="3670300" imgH="723900" progId="Equation.3">
              <p:embed/>
            </p:oleObj>
          </a:graphicData>
        </a:graphic>
      </p:graphicFrame>
      <p:sp>
        <p:nvSpPr>
          <p:cNvPr id="13" name="TextBox 12"/>
          <p:cNvSpPr txBox="1"/>
          <p:nvPr/>
        </p:nvSpPr>
        <p:spPr>
          <a:xfrm>
            <a:off x="5565923" y="6350720"/>
            <a:ext cx="1928733" cy="215444"/>
          </a:xfrm>
          <a:prstGeom prst="rect">
            <a:avLst/>
          </a:prstGeom>
          <a:noFill/>
        </p:spPr>
        <p:txBody>
          <a:bodyPr wrap="none" rtlCol="0">
            <a:spAutoFit/>
          </a:bodyPr>
          <a:lstStyle/>
          <a:p>
            <a:r>
              <a:rPr lang="en-US" sz="800" dirty="0" smtClean="0">
                <a:solidFill>
                  <a:srgbClr val="000000"/>
                </a:solidFill>
                <a:hlinkClick r:id="rId4"/>
              </a:rPr>
              <a:t>http://gim.unmc.edu/dxtests/roc3.htm</a:t>
            </a:r>
            <a:endParaRPr lang="en-US" sz="800" dirty="0" smtClean="0">
              <a:solidFill>
                <a:srgbClr val="000000"/>
              </a:solidFill>
            </a:endParaRPr>
          </a:p>
        </p:txBody>
      </p:sp>
      <p:sp>
        <p:nvSpPr>
          <p:cNvPr id="14" name="Rectangle 13"/>
          <p:cNvSpPr/>
          <p:nvPr/>
        </p:nvSpPr>
        <p:spPr>
          <a:xfrm>
            <a:off x="4073720" y="2736279"/>
            <a:ext cx="704543" cy="44763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055180" y="3209100"/>
            <a:ext cx="704543" cy="44763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720238" y="2954720"/>
            <a:ext cx="278139" cy="225134"/>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2631618" y="3227643"/>
            <a:ext cx="260717" cy="201357"/>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Avaliando</a:t>
            </a:r>
            <a:r>
              <a:rPr lang="en-US" sz="4800" dirty="0" smtClean="0"/>
              <a:t>  a </a:t>
            </a:r>
            <a:r>
              <a:rPr lang="en-US" sz="4800" dirty="0" err="1" smtClean="0"/>
              <a:t>qualidade</a:t>
            </a:r>
            <a:r>
              <a:rPr lang="en-US" sz="4800" dirty="0" smtClean="0"/>
              <a:t> </a:t>
            </a:r>
            <a:r>
              <a:rPr lang="en-US" sz="4800" dirty="0" err="1" smtClean="0"/>
              <a:t>da</a:t>
            </a:r>
            <a:r>
              <a:rPr lang="en-US" sz="4800" dirty="0" smtClean="0"/>
              <a:t> </a:t>
            </a:r>
            <a:r>
              <a:rPr lang="en-US" sz="4800" dirty="0" err="1" smtClean="0"/>
              <a:t>predição</a:t>
            </a:r>
            <a:endParaRPr lang="en-US" sz="4800" dirty="0"/>
          </a:p>
        </p:txBody>
      </p:sp>
      <p:sp>
        <p:nvSpPr>
          <p:cNvPr id="3" name="Content Placeholder 2"/>
          <p:cNvSpPr>
            <a:spLocks noGrp="1"/>
          </p:cNvSpPr>
          <p:nvPr>
            <p:ph idx="1"/>
          </p:nvPr>
        </p:nvSpPr>
        <p:spPr>
          <a:xfrm>
            <a:off x="378666" y="2002472"/>
            <a:ext cx="8104933" cy="2401110"/>
          </a:xfrm>
        </p:spPr>
        <p:txBody>
          <a:bodyPr>
            <a:normAutofit/>
          </a:bodyPr>
          <a:lstStyle/>
          <a:p>
            <a:r>
              <a:rPr lang="pt-BR" sz="1600" dirty="0" smtClean="0"/>
              <a:t>Uma medida comum que faz um balanço entre precisão e sensibilidade é o </a:t>
            </a:r>
            <a:r>
              <a:rPr lang="pt-BR" sz="1600" dirty="0" err="1" smtClean="0"/>
              <a:t>F-score</a:t>
            </a:r>
            <a:r>
              <a:rPr lang="pt-BR" sz="1600" dirty="0" smtClean="0"/>
              <a:t>: média harmônica entre precisão e sensibilidade</a:t>
            </a:r>
          </a:p>
          <a:p>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267</a:t>
            </a:fld>
            <a:endParaRPr lang="en-US"/>
          </a:p>
        </p:txBody>
      </p:sp>
      <p:graphicFrame>
        <p:nvGraphicFramePr>
          <p:cNvPr id="8" name="Object 7"/>
          <p:cNvGraphicFramePr>
            <a:graphicFrameLocks noChangeAspect="1"/>
          </p:cNvGraphicFramePr>
          <p:nvPr/>
        </p:nvGraphicFramePr>
        <p:xfrm>
          <a:off x="1592263" y="2741486"/>
          <a:ext cx="4618037" cy="914400"/>
        </p:xfrm>
        <a:graphic>
          <a:graphicData uri="http://schemas.openxmlformats.org/presentationml/2006/ole">
            <p:oleObj spid="_x0000_s2121730" name="Equation" r:id="rId3" imgW="3670300" imgH="723900" progId="Equation.3">
              <p:embed/>
            </p:oleObj>
          </a:graphicData>
        </a:graphic>
      </p:graphicFrame>
      <p:sp>
        <p:nvSpPr>
          <p:cNvPr id="10" name="Rectangle 9"/>
          <p:cNvSpPr/>
          <p:nvPr/>
        </p:nvSpPr>
        <p:spPr>
          <a:xfrm>
            <a:off x="4931801" y="2852738"/>
            <a:ext cx="1352659" cy="677920"/>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565923" y="6350720"/>
            <a:ext cx="1928733" cy="215444"/>
          </a:xfrm>
          <a:prstGeom prst="rect">
            <a:avLst/>
          </a:prstGeom>
          <a:noFill/>
        </p:spPr>
        <p:txBody>
          <a:bodyPr wrap="none" rtlCol="0">
            <a:spAutoFit/>
          </a:bodyPr>
          <a:lstStyle/>
          <a:p>
            <a:r>
              <a:rPr lang="en-US" sz="800" dirty="0" smtClean="0">
                <a:solidFill>
                  <a:srgbClr val="000000"/>
                </a:solidFill>
                <a:hlinkClick r:id="rId4"/>
              </a:rPr>
              <a:t>http://gim.unmc.edu/dxtests/roc3.htm</a:t>
            </a:r>
            <a:endParaRPr lang="en-US" sz="800" dirty="0" smtClean="0">
              <a:solidFill>
                <a:srgbClr val="000000"/>
              </a:solidFill>
            </a:endParaRPr>
          </a:p>
        </p:txBody>
      </p:sp>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Avaliando</a:t>
            </a:r>
            <a:r>
              <a:rPr lang="en-US" sz="4800" dirty="0" smtClean="0"/>
              <a:t>  a </a:t>
            </a:r>
            <a:r>
              <a:rPr lang="en-US" sz="4800" dirty="0" err="1" smtClean="0"/>
              <a:t>qualidade</a:t>
            </a:r>
            <a:r>
              <a:rPr lang="en-US" sz="4800" dirty="0" smtClean="0"/>
              <a:t> </a:t>
            </a:r>
            <a:r>
              <a:rPr lang="en-US" sz="4800" dirty="0" err="1" smtClean="0"/>
              <a:t>da</a:t>
            </a:r>
            <a:r>
              <a:rPr lang="en-US" sz="4800" dirty="0" smtClean="0"/>
              <a:t> </a:t>
            </a:r>
            <a:r>
              <a:rPr lang="en-US" sz="4800" dirty="0" err="1" smtClean="0"/>
              <a:t>predição</a:t>
            </a:r>
            <a:endParaRPr lang="en-US" sz="4800" dirty="0"/>
          </a:p>
        </p:txBody>
      </p:sp>
      <p:sp>
        <p:nvSpPr>
          <p:cNvPr id="3" name="Content Placeholder 2"/>
          <p:cNvSpPr>
            <a:spLocks noGrp="1"/>
          </p:cNvSpPr>
          <p:nvPr>
            <p:ph idx="1"/>
          </p:nvPr>
        </p:nvSpPr>
        <p:spPr>
          <a:xfrm>
            <a:off x="378666" y="2002472"/>
            <a:ext cx="8104933" cy="2401110"/>
          </a:xfrm>
        </p:spPr>
        <p:txBody>
          <a:bodyPr>
            <a:normAutofit/>
          </a:bodyPr>
          <a:lstStyle/>
          <a:p>
            <a:r>
              <a:rPr lang="pt-BR" sz="1600" dirty="0" smtClean="0"/>
              <a:t>Uma medida comum que faz um balanço entre precisão e sensibilidade é o </a:t>
            </a:r>
            <a:r>
              <a:rPr lang="pt-BR" sz="1600" dirty="0" err="1" smtClean="0"/>
              <a:t>F-score</a:t>
            </a:r>
            <a:r>
              <a:rPr lang="pt-BR" sz="1600" dirty="0" smtClean="0"/>
              <a:t>: média harmônica entre precisão e sensibilidade</a:t>
            </a:r>
          </a:p>
          <a:p>
            <a:endParaRPr lang="pt-BR" dirty="0" smtClean="0"/>
          </a:p>
          <a:p>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268</a:t>
            </a:fld>
            <a:endParaRPr lang="en-US"/>
          </a:p>
        </p:txBody>
      </p:sp>
      <p:graphicFrame>
        <p:nvGraphicFramePr>
          <p:cNvPr id="8" name="Object 7"/>
          <p:cNvGraphicFramePr>
            <a:graphicFrameLocks noChangeAspect="1"/>
          </p:cNvGraphicFramePr>
          <p:nvPr/>
        </p:nvGraphicFramePr>
        <p:xfrm>
          <a:off x="1592263" y="2741486"/>
          <a:ext cx="4618037" cy="914400"/>
        </p:xfrm>
        <a:graphic>
          <a:graphicData uri="http://schemas.openxmlformats.org/presentationml/2006/ole">
            <p:oleObj spid="_x0000_s2122754" name="Equation" r:id="rId3" imgW="3670300" imgH="723900" progId="Equation.3">
              <p:embed/>
            </p:oleObj>
          </a:graphicData>
        </a:graphic>
      </p:graphicFrame>
      <p:sp>
        <p:nvSpPr>
          <p:cNvPr id="10" name="Rectangle 9"/>
          <p:cNvSpPr/>
          <p:nvPr/>
        </p:nvSpPr>
        <p:spPr>
          <a:xfrm>
            <a:off x="4931801" y="2852738"/>
            <a:ext cx="1352659" cy="677920"/>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318247" y="3893694"/>
            <a:ext cx="4849786" cy="2621219"/>
          </a:xfrm>
          <a:prstGeom prst="rect">
            <a:avLst/>
          </a:prstGeom>
        </p:spPr>
        <p:txBody>
          <a:bodyPr vert="horz" lIns="91440" tIns="45720" rIns="91440" bIns="45720" rtlCol="0">
            <a:normAutofit fontScale="775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pt-BR" sz="2000" dirty="0" smtClean="0">
                <a:solidFill>
                  <a:schemeClr val="tx1">
                    <a:lumMod val="85000"/>
                    <a:lumOff val="15000"/>
                  </a:schemeClr>
                </a:solidFill>
              </a:rPr>
              <a:t>Outra medida para avaliarmos um classificador binário é a curva ROC (</a:t>
            </a:r>
            <a:r>
              <a:rPr lang="pt-BR" sz="2000" i="1" dirty="0" err="1" smtClean="0">
                <a:solidFill>
                  <a:schemeClr val="tx1">
                    <a:lumMod val="85000"/>
                    <a:lumOff val="15000"/>
                  </a:schemeClr>
                </a:solidFill>
              </a:rPr>
              <a:t>Receiver</a:t>
            </a:r>
            <a:r>
              <a:rPr lang="pt-BR" sz="2000" i="1" dirty="0" smtClean="0">
                <a:solidFill>
                  <a:schemeClr val="tx1">
                    <a:lumMod val="85000"/>
                    <a:lumOff val="15000"/>
                  </a:schemeClr>
                </a:solidFill>
              </a:rPr>
              <a:t> </a:t>
            </a:r>
            <a:r>
              <a:rPr lang="pt-BR" sz="2000" i="1" dirty="0" err="1" smtClean="0">
                <a:solidFill>
                  <a:schemeClr val="tx1">
                    <a:lumMod val="85000"/>
                    <a:lumOff val="15000"/>
                  </a:schemeClr>
                </a:solidFill>
              </a:rPr>
              <a:t>Operative</a:t>
            </a:r>
            <a:r>
              <a:rPr lang="pt-BR" sz="2000" i="1" dirty="0" smtClean="0">
                <a:solidFill>
                  <a:schemeClr val="tx1">
                    <a:lumMod val="85000"/>
                    <a:lumOff val="15000"/>
                  </a:schemeClr>
                </a:solidFill>
              </a:rPr>
              <a:t> </a:t>
            </a:r>
            <a:r>
              <a:rPr lang="pt-BR" sz="2000" i="1" dirty="0" err="1" smtClean="0">
                <a:solidFill>
                  <a:schemeClr val="tx1">
                    <a:lumMod val="85000"/>
                    <a:lumOff val="15000"/>
                  </a:schemeClr>
                </a:solidFill>
              </a:rPr>
              <a:t>Characteristic</a:t>
            </a:r>
            <a:r>
              <a:rPr lang="pt-BR" sz="2000" dirty="0" smtClean="0">
                <a:solidFill>
                  <a:schemeClr val="tx1">
                    <a:lumMod val="85000"/>
                    <a:lumOff val="15000"/>
                  </a:schemeClr>
                </a:solidFill>
              </a:rPr>
              <a:t>), que avalia o classificador quando variamos algum dos seus parâmetros (ex. </a:t>
            </a:r>
            <a:r>
              <a:rPr lang="pt-BR" sz="2000" dirty="0" err="1" smtClean="0">
                <a:solidFill>
                  <a:schemeClr val="tx1">
                    <a:lumMod val="85000"/>
                    <a:lumOff val="15000"/>
                  </a:schemeClr>
                </a:solidFill>
              </a:rPr>
              <a:t>Threshold</a:t>
            </a:r>
            <a:r>
              <a:rPr lang="pt-BR" sz="2000" dirty="0" smtClean="0">
                <a:solidFill>
                  <a:schemeClr val="tx1">
                    <a:lumMod val="85000"/>
                    <a:lumOff val="15000"/>
                  </a:schemeClr>
                </a:solidFill>
              </a:rPr>
              <a:t>)</a:t>
            </a:r>
          </a:p>
          <a:p>
            <a:pPr marL="739775" lvl="1" indent="-282575" defTabSz="914400">
              <a:spcBef>
                <a:spcPts val="1800"/>
              </a:spcBef>
              <a:buClr>
                <a:schemeClr val="accent1"/>
              </a:buClr>
              <a:buSzPct val="75000"/>
              <a:buFont typeface="Wingdings" pitchFamily="2" charset="2"/>
              <a:buChar char="n"/>
            </a:pP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Resultado de um gráfico</a:t>
            </a:r>
            <a:r>
              <a:rPr kumimoji="0" lang="pt-BR" sz="20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a:t>
            </a:r>
            <a:r>
              <a:rPr kumimoji="0" lang="pt-BR" sz="2000" b="0" i="0" u="none" strike="noStrike" kern="1200" cap="none" spc="0" normalizeH="0" noProof="0" dirty="0" err="1" smtClean="0">
                <a:ln>
                  <a:noFill/>
                </a:ln>
                <a:solidFill>
                  <a:schemeClr val="tx1">
                    <a:lumMod val="85000"/>
                    <a:lumOff val="15000"/>
                  </a:schemeClr>
                </a:solidFill>
                <a:effectLst/>
                <a:uLnTx/>
                <a:uFillTx/>
                <a:latin typeface="+mn-lt"/>
                <a:ea typeface="+mn-ea"/>
                <a:cs typeface="+mn-cs"/>
              </a:rPr>
              <a:t>ond</a:t>
            </a:r>
            <a:r>
              <a:rPr lang="pt-BR" sz="2000" dirty="0" smtClean="0">
                <a:solidFill>
                  <a:schemeClr val="tx1">
                    <a:lumMod val="85000"/>
                    <a:lumOff val="15000"/>
                  </a:schemeClr>
                </a:solidFill>
              </a:rPr>
              <a:t>e </a:t>
            </a:r>
            <a:r>
              <a:rPr lang="pt-BR" sz="2000" dirty="0" err="1" smtClean="0">
                <a:solidFill>
                  <a:schemeClr val="tx1">
                    <a:lumMod val="85000"/>
                    <a:lumOff val="15000"/>
                  </a:schemeClr>
                </a:solidFill>
              </a:rPr>
              <a:t>plotamos</a:t>
            </a:r>
            <a:r>
              <a:rPr lang="pt-BR" sz="2000" dirty="0" smtClean="0">
                <a:solidFill>
                  <a:schemeClr val="tx1">
                    <a:lumMod val="85000"/>
                    <a:lumOff val="15000"/>
                  </a:schemeClr>
                </a:solidFill>
              </a:rPr>
              <a:t> a taxas de positivos verdadeiros contra a taxa de falsos positivos(FPR)</a:t>
            </a:r>
          </a:p>
          <a:p>
            <a:pPr marL="739775" lvl="1" indent="-282575" defTabSz="914400">
              <a:spcBef>
                <a:spcPts val="1800"/>
              </a:spcBef>
              <a:buClr>
                <a:schemeClr val="accent1"/>
              </a:buClr>
              <a:buSzPct val="75000"/>
              <a:buFont typeface="Wingdings" pitchFamily="2" charset="2"/>
              <a:buChar char="n"/>
            </a:pPr>
            <a:r>
              <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Medindo a área sob</a:t>
            </a:r>
            <a:r>
              <a:rPr kumimoji="0" lang="pt-BR" sz="20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a curva temos uma avaliação do classificador</a:t>
            </a:r>
            <a:endPar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endPar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endPar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
        <p:nvSpPr>
          <p:cNvPr id="13" name="TextBox 12"/>
          <p:cNvSpPr txBox="1"/>
          <p:nvPr/>
        </p:nvSpPr>
        <p:spPr>
          <a:xfrm>
            <a:off x="5565923" y="6350720"/>
            <a:ext cx="1928733" cy="215444"/>
          </a:xfrm>
          <a:prstGeom prst="rect">
            <a:avLst/>
          </a:prstGeom>
          <a:noFill/>
        </p:spPr>
        <p:txBody>
          <a:bodyPr wrap="none" rtlCol="0">
            <a:spAutoFit/>
          </a:bodyPr>
          <a:lstStyle/>
          <a:p>
            <a:r>
              <a:rPr lang="en-US" sz="800" dirty="0" smtClean="0">
                <a:solidFill>
                  <a:srgbClr val="000000"/>
                </a:solidFill>
                <a:hlinkClick r:id="rId4"/>
              </a:rPr>
              <a:t>http://gim.unmc.edu/dxtests/roc3.htm</a:t>
            </a:r>
            <a:endParaRPr lang="en-US" sz="800" dirty="0" smtClean="0">
              <a:solidFill>
                <a:srgbClr val="000000"/>
              </a:solidFill>
            </a:endParaRPr>
          </a:p>
        </p:txBody>
      </p:sp>
      <p:pic>
        <p:nvPicPr>
          <p:cNvPr id="1827846" name="Picture 6"/>
          <p:cNvPicPr>
            <a:picLocks noChangeAspect="1" noChangeArrowheads="1"/>
          </p:cNvPicPr>
          <p:nvPr/>
        </p:nvPicPr>
        <p:blipFill>
          <a:blip r:embed="rId5"/>
          <a:srcRect/>
          <a:stretch>
            <a:fillRect/>
          </a:stretch>
        </p:blipFill>
        <p:spPr bwMode="auto">
          <a:xfrm>
            <a:off x="5565922" y="3735122"/>
            <a:ext cx="2632637" cy="26326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p:txBody>
          <a:bodyPr>
            <a:normAutofit/>
          </a:bodyPr>
          <a:lstStyle/>
          <a:p>
            <a:r>
              <a:rPr lang="pt-BR" dirty="0" smtClean="0"/>
              <a:t>Como dissemos acima, o conjunto de treinamento deve refletir, da melhor maneira possível, o universo que se deseja caracterizar</a:t>
            </a:r>
          </a:p>
          <a:p>
            <a:pPr lvl="1"/>
            <a:r>
              <a:rPr lang="pt-BR" dirty="0" smtClean="0"/>
              <a:t>Proporção das ocorrências</a:t>
            </a:r>
          </a:p>
          <a:p>
            <a:pPr lvl="1"/>
            <a:r>
              <a:rPr lang="pt-BR" dirty="0" smtClean="0"/>
              <a:t>Variedade das ocorrências</a:t>
            </a:r>
          </a:p>
          <a:p>
            <a:r>
              <a:rPr lang="pt-BR" dirty="0" smtClean="0"/>
              <a:t>A </a:t>
            </a:r>
            <a:r>
              <a:rPr lang="pt-BR" dirty="0" err="1" smtClean="0"/>
              <a:t>curagem</a:t>
            </a:r>
            <a:r>
              <a:rPr lang="pt-BR" dirty="0" smtClean="0"/>
              <a:t> manual dos conjuntos de treinamento deve ser feita sempre que possível</a:t>
            </a:r>
          </a:p>
          <a:p>
            <a:pPr lvl="1"/>
            <a:r>
              <a:rPr lang="pt-BR" dirty="0" smtClean="0"/>
              <a:t>Eliminar o maior número possível de casos falsos ou duvidosos</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269</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L O C A L   S I M I L A R I T Y</a:t>
            </a:r>
          </a:p>
        </p:txBody>
      </p:sp>
      <p:sp>
        <p:nvSpPr>
          <p:cNvPr id="32" name="Date Placeholder 2"/>
          <p:cNvSpPr>
            <a:spLocks noGrp="1"/>
          </p:cNvSpPr>
          <p:nvPr>
            <p:ph type="dt" sz="half" idx="10"/>
          </p:nvPr>
        </p:nvSpPr>
        <p:spPr/>
        <p:txBody>
          <a:bodyPr/>
          <a:lstStyle/>
          <a:p>
            <a:fld id="{1A973872-C56A-5E48-B74D-1440F5F8E5DD}" type="datetime1">
              <a:rPr lang="en-US" smtClean="0"/>
              <a:pPr/>
              <a:t>5/23/14</a:t>
            </a:fld>
            <a:endParaRPr lang="pt-BR"/>
          </a:p>
        </p:txBody>
      </p:sp>
      <p:sp>
        <p:nvSpPr>
          <p:cNvPr id="30722" name="Text Box 2"/>
          <p:cNvSpPr txBox="1">
            <a:spLocks noChangeArrowheads="1"/>
          </p:cNvSpPr>
          <p:nvPr/>
        </p:nvSpPr>
        <p:spPr bwMode="auto">
          <a:xfrm>
            <a:off x="7696200" y="64770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7.3</a:t>
            </a:r>
          </a:p>
        </p:txBody>
      </p:sp>
      <p:grpSp>
        <p:nvGrpSpPr>
          <p:cNvPr id="2" name="Group 3"/>
          <p:cNvGrpSpPr>
            <a:grpSpLocks/>
          </p:cNvGrpSpPr>
          <p:nvPr/>
        </p:nvGrpSpPr>
        <p:grpSpPr bwMode="auto">
          <a:xfrm>
            <a:off x="3048000" y="2270125"/>
            <a:ext cx="5561013" cy="396875"/>
            <a:chOff x="1920" y="1430"/>
            <a:chExt cx="3503" cy="250"/>
          </a:xfrm>
        </p:grpSpPr>
        <p:sp>
          <p:nvSpPr>
            <p:cNvPr id="30724" name="Text Box 4"/>
            <p:cNvSpPr txBox="1">
              <a:spLocks noChangeArrowheads="1"/>
            </p:cNvSpPr>
            <p:nvPr/>
          </p:nvSpPr>
          <p:spPr bwMode="auto">
            <a:xfrm>
              <a:off x="1920" y="1430"/>
              <a:ext cx="527" cy="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Lst>
              </a:pPr>
              <a:r>
                <a:rPr lang="pt-BR" sz="2000">
                  <a:solidFill>
                    <a:srgbClr val="000000"/>
                  </a:solidFill>
                  <a:ea typeface="Arial Unicode MS" pitchFamily="-1" charset="0"/>
                  <a:cs typeface="Arial Unicode MS" pitchFamily="-1" charset="0"/>
                </a:rPr>
                <a:t>F12</a:t>
              </a:r>
            </a:p>
          </p:txBody>
        </p:sp>
        <p:sp>
          <p:nvSpPr>
            <p:cNvPr id="30725" name="Line 5"/>
            <p:cNvSpPr>
              <a:spLocks noChangeShapeType="1"/>
            </p:cNvSpPr>
            <p:nvPr/>
          </p:nvSpPr>
          <p:spPr bwMode="auto">
            <a:xfrm>
              <a:off x="2448" y="1574"/>
              <a:ext cx="2975" cy="0"/>
            </a:xfrm>
            <a:prstGeom prst="line">
              <a:avLst/>
            </a:prstGeom>
            <a:noFill/>
            <a:ln w="57240" cap="sq">
              <a:solidFill>
                <a:srgbClr val="000000"/>
              </a:solidFill>
              <a:miter lim="800000"/>
              <a:headEnd/>
              <a:tailEnd/>
            </a:ln>
            <a:effectLst/>
          </p:spPr>
          <p:txBody>
            <a:bodyPr>
              <a:prstTxWarp prst="textNoShape">
                <a:avLst/>
              </a:prstTxWarp>
            </a:bodyPr>
            <a:lstStyle/>
            <a:p>
              <a:endParaRPr lang="en-US"/>
            </a:p>
          </p:txBody>
        </p:sp>
        <p:sp>
          <p:nvSpPr>
            <p:cNvPr id="30726" name="Rectangle 6"/>
            <p:cNvSpPr>
              <a:spLocks noChangeArrowheads="1"/>
            </p:cNvSpPr>
            <p:nvPr/>
          </p:nvSpPr>
          <p:spPr bwMode="auto">
            <a:xfrm>
              <a:off x="2668"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F2</a:t>
              </a:r>
            </a:p>
          </p:txBody>
        </p:sp>
        <p:sp>
          <p:nvSpPr>
            <p:cNvPr id="30727" name="Rectangle 7"/>
            <p:cNvSpPr>
              <a:spLocks noChangeArrowheads="1"/>
            </p:cNvSpPr>
            <p:nvPr/>
          </p:nvSpPr>
          <p:spPr bwMode="auto">
            <a:xfrm>
              <a:off x="2860"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30728" name="Rectangle 8"/>
            <p:cNvSpPr>
              <a:spLocks noChangeArrowheads="1"/>
            </p:cNvSpPr>
            <p:nvPr/>
          </p:nvSpPr>
          <p:spPr bwMode="auto">
            <a:xfrm>
              <a:off x="3052"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F1</a:t>
              </a:r>
            </a:p>
          </p:txBody>
        </p:sp>
        <p:sp>
          <p:nvSpPr>
            <p:cNvPr id="30729" name="Rectangle 9"/>
            <p:cNvSpPr>
              <a:spLocks noChangeArrowheads="1"/>
            </p:cNvSpPr>
            <p:nvPr/>
          </p:nvSpPr>
          <p:spPr bwMode="auto">
            <a:xfrm>
              <a:off x="3244" y="1470"/>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30730" name="Rectangle 10"/>
            <p:cNvSpPr>
              <a:spLocks noChangeArrowheads="1"/>
            </p:cNvSpPr>
            <p:nvPr/>
          </p:nvSpPr>
          <p:spPr bwMode="auto">
            <a:xfrm>
              <a:off x="3456" y="1470"/>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30731" name="Rectangle 11"/>
            <p:cNvSpPr>
              <a:spLocks noChangeArrowheads="1"/>
            </p:cNvSpPr>
            <p:nvPr/>
          </p:nvSpPr>
          <p:spPr bwMode="auto">
            <a:xfrm>
              <a:off x="4224" y="1470"/>
              <a:ext cx="115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grpSp>
      <p:grpSp>
        <p:nvGrpSpPr>
          <p:cNvPr id="3" name="Group 12"/>
          <p:cNvGrpSpPr>
            <a:grpSpLocks/>
          </p:cNvGrpSpPr>
          <p:nvPr/>
        </p:nvGrpSpPr>
        <p:grpSpPr bwMode="auto">
          <a:xfrm>
            <a:off x="3048000" y="3717925"/>
            <a:ext cx="5332413" cy="396875"/>
            <a:chOff x="1920" y="2342"/>
            <a:chExt cx="3359" cy="250"/>
          </a:xfrm>
        </p:grpSpPr>
        <p:sp>
          <p:nvSpPr>
            <p:cNvPr id="30733" name="Text Box 13"/>
            <p:cNvSpPr txBox="1">
              <a:spLocks noChangeArrowheads="1"/>
            </p:cNvSpPr>
            <p:nvPr/>
          </p:nvSpPr>
          <p:spPr bwMode="auto">
            <a:xfrm>
              <a:off x="1920" y="2342"/>
              <a:ext cx="671" cy="2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Lst>
              </a:pPr>
              <a:r>
                <a:rPr lang="pt-BR" sz="2000">
                  <a:solidFill>
                    <a:srgbClr val="000000"/>
                  </a:solidFill>
                  <a:ea typeface="Arial Unicode MS" pitchFamily="-1" charset="0"/>
                  <a:cs typeface="Arial Unicode MS" pitchFamily="-1" charset="0"/>
                </a:rPr>
                <a:t>PLAT</a:t>
              </a:r>
            </a:p>
          </p:txBody>
        </p:sp>
        <p:sp>
          <p:nvSpPr>
            <p:cNvPr id="30734" name="Line 14"/>
            <p:cNvSpPr>
              <a:spLocks noChangeShapeType="1"/>
            </p:cNvSpPr>
            <p:nvPr/>
          </p:nvSpPr>
          <p:spPr bwMode="auto">
            <a:xfrm>
              <a:off x="2448" y="2462"/>
              <a:ext cx="2831" cy="0"/>
            </a:xfrm>
            <a:prstGeom prst="line">
              <a:avLst/>
            </a:prstGeom>
            <a:noFill/>
            <a:ln w="57240" cap="sq">
              <a:solidFill>
                <a:srgbClr val="000000"/>
              </a:solidFill>
              <a:miter lim="800000"/>
              <a:headEnd/>
              <a:tailEnd/>
            </a:ln>
            <a:effectLst/>
          </p:spPr>
          <p:txBody>
            <a:bodyPr>
              <a:prstTxWarp prst="textNoShape">
                <a:avLst/>
              </a:prstTxWarp>
            </a:bodyPr>
            <a:lstStyle/>
            <a:p>
              <a:endParaRPr lang="en-US"/>
            </a:p>
          </p:txBody>
        </p:sp>
        <p:sp>
          <p:nvSpPr>
            <p:cNvPr id="30735" name="Rectangle 15"/>
            <p:cNvSpPr>
              <a:spLocks noChangeArrowheads="1"/>
            </p:cNvSpPr>
            <p:nvPr/>
          </p:nvSpPr>
          <p:spPr bwMode="auto">
            <a:xfrm>
              <a:off x="2640" y="2358"/>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F1</a:t>
              </a:r>
            </a:p>
          </p:txBody>
        </p:sp>
        <p:sp>
          <p:nvSpPr>
            <p:cNvPr id="30736" name="Rectangle 16"/>
            <p:cNvSpPr>
              <a:spLocks noChangeArrowheads="1"/>
            </p:cNvSpPr>
            <p:nvPr/>
          </p:nvSpPr>
          <p:spPr bwMode="auto">
            <a:xfrm>
              <a:off x="2832" y="2358"/>
              <a:ext cx="163"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sp>
          <p:nvSpPr>
            <p:cNvPr id="30737" name="Rectangle 17"/>
            <p:cNvSpPr>
              <a:spLocks noChangeArrowheads="1"/>
            </p:cNvSpPr>
            <p:nvPr/>
          </p:nvSpPr>
          <p:spPr bwMode="auto">
            <a:xfrm>
              <a:off x="3504" y="2358"/>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30738" name="Rectangle 18"/>
            <p:cNvSpPr>
              <a:spLocks noChangeArrowheads="1"/>
            </p:cNvSpPr>
            <p:nvPr/>
          </p:nvSpPr>
          <p:spPr bwMode="auto">
            <a:xfrm>
              <a:off x="4080" y="2358"/>
              <a:ext cx="115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30739" name="Rectangle 19"/>
            <p:cNvSpPr>
              <a:spLocks noChangeArrowheads="1"/>
            </p:cNvSpPr>
            <p:nvPr/>
          </p:nvSpPr>
          <p:spPr bwMode="auto">
            <a:xfrm>
              <a:off x="3024" y="2358"/>
              <a:ext cx="431" cy="199"/>
            </a:xfrm>
            <a:prstGeom prst="rect">
              <a:avLst/>
            </a:prstGeom>
            <a:solidFill>
              <a:srgbClr val="FFFFFF"/>
            </a:solidFill>
            <a:ln w="9360" cap="sq">
              <a:solidFill>
                <a:srgbClr val="000000"/>
              </a:solidFill>
              <a:miter lim="800000"/>
              <a:headEnd/>
              <a:tailEnd/>
            </a:ln>
            <a:effectLst/>
          </p:spPr>
          <p:txBody>
            <a:bodyPr lIns="0" tIns="46800" rIns="0" bIns="46800" anchor="ctr">
              <a:prstTxWarp prst="textNoShape">
                <a:avLst/>
              </a:prstTxWarp>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grpSp>
      <p:sp>
        <p:nvSpPr>
          <p:cNvPr id="30740" name="Text Box 20"/>
          <p:cNvSpPr txBox="1">
            <a:spLocks noChangeArrowheads="1"/>
          </p:cNvSpPr>
          <p:nvPr/>
        </p:nvSpPr>
        <p:spPr bwMode="auto">
          <a:xfrm>
            <a:off x="381000" y="1905000"/>
            <a:ext cx="2819400" cy="14351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Mix-and-match</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protein</a:t>
            </a:r>
            <a:r>
              <a:rPr lang="pt-BR" sz="2200" dirty="0">
                <a:solidFill>
                  <a:srgbClr val="A50021"/>
                </a:solidFill>
                <a:ea typeface="Arial Unicode MS" pitchFamily="-1" charset="0"/>
                <a:cs typeface="Arial Unicode MS" pitchFamily="-1" charset="0"/>
              </a:rPr>
              <a:t> modules </a:t>
            </a:r>
            <a:r>
              <a:rPr lang="pt-BR" sz="2200" dirty="0" err="1">
                <a:solidFill>
                  <a:srgbClr val="A50021"/>
                </a:solidFill>
                <a:ea typeface="Arial Unicode MS" pitchFamily="-1" charset="0"/>
                <a:cs typeface="Arial Unicode MS" pitchFamily="-1" charset="0"/>
              </a:rPr>
              <a:t>confound</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alignment</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algorithms</a:t>
            </a:r>
            <a:endParaRPr lang="pt-BR" sz="2200" dirty="0">
              <a:solidFill>
                <a:srgbClr val="A50021"/>
              </a:solidFill>
              <a:ea typeface="Arial Unicode MS" pitchFamily="-1" charset="0"/>
              <a:cs typeface="Arial Unicode MS" pitchFamily="-1" charset="0"/>
            </a:endParaRPr>
          </a:p>
        </p:txBody>
      </p:sp>
      <p:sp>
        <p:nvSpPr>
          <p:cNvPr id="30741" name="Text Box 21"/>
          <p:cNvSpPr txBox="1">
            <a:spLocks noChangeArrowheads="1"/>
          </p:cNvSpPr>
          <p:nvPr/>
        </p:nvSpPr>
        <p:spPr bwMode="auto">
          <a:xfrm>
            <a:off x="2971800" y="762000"/>
            <a:ext cx="5943600" cy="64293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 pos="4343400" algn="l"/>
                <a:tab pos="5067300" algn="l"/>
                <a:tab pos="5791200" algn="l"/>
              </a:tabLst>
            </a:pPr>
            <a:r>
              <a:rPr lang="en-US">
                <a:solidFill>
                  <a:srgbClr val="5F5F5F"/>
                </a:solidFill>
                <a:ea typeface="Arial Unicode MS" pitchFamily="-1" charset="0"/>
                <a:cs typeface="Arial Unicode MS" pitchFamily="-1" charset="0"/>
              </a:rPr>
              <a:t>Protein modules in coagulation factor XII (F12) and tissue plasminogen activator (PLAT)</a:t>
            </a:r>
          </a:p>
        </p:txBody>
      </p:sp>
      <p:sp>
        <p:nvSpPr>
          <p:cNvPr id="30742" name="Text Box 22"/>
          <p:cNvSpPr txBox="1">
            <a:spLocks noChangeArrowheads="1"/>
          </p:cNvSpPr>
          <p:nvPr/>
        </p:nvSpPr>
        <p:spPr bwMode="auto">
          <a:xfrm>
            <a:off x="3200400" y="5715000"/>
            <a:ext cx="47244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30743" name="Text Box 23"/>
          <p:cNvSpPr txBox="1">
            <a:spLocks noChangeArrowheads="1"/>
          </p:cNvSpPr>
          <p:nvPr/>
        </p:nvSpPr>
        <p:spPr bwMode="auto">
          <a:xfrm>
            <a:off x="4343400" y="4495800"/>
            <a:ext cx="3200400" cy="956288"/>
          </a:xfrm>
          <a:prstGeom prst="rect">
            <a:avLst/>
          </a:prstGeom>
          <a:noFill/>
          <a:ln w="9360" cap="sq">
            <a:solidFill>
              <a:srgbClr val="5F5F5F"/>
            </a:solidFill>
            <a:miter lim="800000"/>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n-US" sz="1400" dirty="0">
                <a:solidFill>
                  <a:srgbClr val="FFFF00"/>
                </a:solidFill>
                <a:ea typeface="Arial Unicode MS" pitchFamily="-1" charset="0"/>
                <a:cs typeface="Arial Unicode MS" pitchFamily="-1" charset="0"/>
              </a:rPr>
              <a:t>F1,F2	</a:t>
            </a:r>
            <a:r>
              <a:rPr lang="en-US" sz="1400" dirty="0" err="1">
                <a:solidFill>
                  <a:srgbClr val="FFFF00"/>
                </a:solidFill>
                <a:ea typeface="Arial Unicode MS" pitchFamily="-1" charset="0"/>
                <a:cs typeface="Arial Unicode MS" pitchFamily="-1" charset="0"/>
              </a:rPr>
              <a:t>Fibronectin</a:t>
            </a:r>
            <a:r>
              <a:rPr lang="en-US" sz="1400" dirty="0">
                <a:solidFill>
                  <a:srgbClr val="FFFF00"/>
                </a:solidFill>
                <a:ea typeface="Arial Unicode MS" pitchFamily="-1" charset="0"/>
                <a:cs typeface="Arial Unicode MS" pitchFamily="-1" charset="0"/>
              </a:rPr>
              <a:t> repeats</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E	EGF similarity domain</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K	</a:t>
            </a:r>
            <a:r>
              <a:rPr lang="en-US" sz="1400" dirty="0" err="1">
                <a:solidFill>
                  <a:srgbClr val="FFFF00"/>
                </a:solidFill>
                <a:ea typeface="Arial Unicode MS" pitchFamily="-1" charset="0"/>
                <a:cs typeface="Arial Unicode MS" pitchFamily="-1" charset="0"/>
              </a:rPr>
              <a:t>Kringle</a:t>
            </a:r>
            <a:r>
              <a:rPr lang="en-US" sz="1400" dirty="0">
                <a:solidFill>
                  <a:srgbClr val="FFFF00"/>
                </a:solidFill>
                <a:ea typeface="Arial Unicode MS" pitchFamily="-1" charset="0"/>
                <a:cs typeface="Arial Unicode MS" pitchFamily="-1" charset="0"/>
              </a:rPr>
              <a:t> domain</a:t>
            </a:r>
            <a:br>
              <a:rPr lang="en-US" sz="1400" dirty="0">
                <a:solidFill>
                  <a:srgbClr val="FFFF00"/>
                </a:solidFill>
                <a:ea typeface="Arial Unicode MS" pitchFamily="-1" charset="0"/>
                <a:cs typeface="Arial Unicode MS" pitchFamily="-1" charset="0"/>
              </a:rPr>
            </a:br>
            <a:r>
              <a:rPr lang="en-US" sz="1400" dirty="0">
                <a:solidFill>
                  <a:srgbClr val="FFFF00"/>
                </a:solidFill>
                <a:ea typeface="Arial Unicode MS" pitchFamily="-1" charset="0"/>
                <a:cs typeface="Arial Unicode MS" pitchFamily="-1" charset="0"/>
              </a:rPr>
              <a:t>Catalytic	Serine protease </a:t>
            </a:r>
            <a:r>
              <a:rPr lang="en-US" sz="1400" dirty="0" err="1">
                <a:solidFill>
                  <a:srgbClr val="FFFF00"/>
                </a:solidFill>
                <a:ea typeface="Arial Unicode MS" pitchFamily="-1" charset="0"/>
                <a:cs typeface="Arial Unicode MS" pitchFamily="-1" charset="0"/>
              </a:rPr>
              <a:t>activitiy</a:t>
            </a:r>
            <a:endParaRPr lang="en-US" sz="1400" dirty="0">
              <a:solidFill>
                <a:srgbClr val="FFFF00"/>
              </a:solidFill>
              <a:ea typeface="Arial Unicode MS" pitchFamily="-1" charset="0"/>
              <a:cs typeface="Arial Unicode MS" pitchFamily="-1" charset="0"/>
            </a:endParaRPr>
          </a:p>
        </p:txBody>
      </p:sp>
      <p:grpSp>
        <p:nvGrpSpPr>
          <p:cNvPr id="4" name="Group 24"/>
          <p:cNvGrpSpPr>
            <a:grpSpLocks/>
          </p:cNvGrpSpPr>
          <p:nvPr/>
        </p:nvGrpSpPr>
        <p:grpSpPr bwMode="auto">
          <a:xfrm>
            <a:off x="5180013" y="2667000"/>
            <a:ext cx="687387" cy="1065213"/>
            <a:chOff x="3263" y="1680"/>
            <a:chExt cx="433" cy="671"/>
          </a:xfrm>
        </p:grpSpPr>
        <p:sp>
          <p:nvSpPr>
            <p:cNvPr id="30745" name="Line 25"/>
            <p:cNvSpPr>
              <a:spLocks noChangeShapeType="1"/>
            </p:cNvSpPr>
            <p:nvPr/>
          </p:nvSpPr>
          <p:spPr bwMode="auto">
            <a:xfrm>
              <a:off x="3696" y="1680"/>
              <a:ext cx="0" cy="671"/>
            </a:xfrm>
            <a:prstGeom prst="line">
              <a:avLst/>
            </a:prstGeom>
            <a:noFill/>
            <a:ln w="19080" cap="sq">
              <a:solidFill>
                <a:srgbClr val="FF7C80"/>
              </a:solidFill>
              <a:miter lim="800000"/>
              <a:headEnd/>
              <a:tailEnd type="triangle" w="med" len="med"/>
            </a:ln>
            <a:effectLst/>
          </p:spPr>
          <p:txBody>
            <a:bodyPr>
              <a:prstTxWarp prst="textNoShape">
                <a:avLst/>
              </a:prstTxWarp>
            </a:bodyPr>
            <a:lstStyle/>
            <a:p>
              <a:endParaRPr lang="en-US"/>
            </a:p>
          </p:txBody>
        </p:sp>
        <p:sp>
          <p:nvSpPr>
            <p:cNvPr id="30746" name="Line 26"/>
            <p:cNvSpPr>
              <a:spLocks noChangeShapeType="1"/>
            </p:cNvSpPr>
            <p:nvPr/>
          </p:nvSpPr>
          <p:spPr bwMode="auto">
            <a:xfrm flipH="1">
              <a:off x="3262" y="1680"/>
              <a:ext cx="435" cy="671"/>
            </a:xfrm>
            <a:prstGeom prst="line">
              <a:avLst/>
            </a:prstGeom>
            <a:noFill/>
            <a:ln w="19080" cap="sq">
              <a:solidFill>
                <a:srgbClr val="FF7C80"/>
              </a:solidFill>
              <a:miter lim="800000"/>
              <a:headEnd/>
              <a:tailEnd type="triangle" w="med" len="med"/>
            </a:ln>
            <a:effectLst/>
          </p:spPr>
          <p:txBody>
            <a:bodyPr>
              <a:prstTxWarp prst="textNoShape">
                <a:avLst/>
              </a:prstTxWarp>
            </a:bodyPr>
            <a:lstStyle/>
            <a:p>
              <a:endParaRPr lang="en-US"/>
            </a:p>
          </p:txBody>
        </p:sp>
      </p:grpSp>
      <p:grpSp>
        <p:nvGrpSpPr>
          <p:cNvPr id="5" name="Group 27"/>
          <p:cNvGrpSpPr>
            <a:grpSpLocks/>
          </p:cNvGrpSpPr>
          <p:nvPr/>
        </p:nvGrpSpPr>
        <p:grpSpPr bwMode="auto">
          <a:xfrm>
            <a:off x="4646613" y="2667000"/>
            <a:ext cx="611187" cy="1065213"/>
            <a:chOff x="2927" y="1680"/>
            <a:chExt cx="385" cy="671"/>
          </a:xfrm>
        </p:grpSpPr>
        <p:sp>
          <p:nvSpPr>
            <p:cNvPr id="30748" name="Line 28"/>
            <p:cNvSpPr>
              <a:spLocks noChangeShapeType="1"/>
            </p:cNvSpPr>
            <p:nvPr/>
          </p:nvSpPr>
          <p:spPr bwMode="auto">
            <a:xfrm flipH="1">
              <a:off x="2926" y="1680"/>
              <a:ext cx="387" cy="671"/>
            </a:xfrm>
            <a:prstGeom prst="line">
              <a:avLst/>
            </a:prstGeom>
            <a:noFill/>
            <a:ln w="19080" cap="sq">
              <a:solidFill>
                <a:srgbClr val="FF7C80"/>
              </a:solidFill>
              <a:miter lim="800000"/>
              <a:headEnd type="triangle" w="med" len="med"/>
              <a:tailEnd/>
            </a:ln>
            <a:effectLst/>
          </p:spPr>
          <p:txBody>
            <a:bodyPr>
              <a:prstTxWarp prst="textNoShape">
                <a:avLst/>
              </a:prstTxWarp>
            </a:bodyPr>
            <a:lstStyle/>
            <a:p>
              <a:endParaRPr lang="en-US"/>
            </a:p>
          </p:txBody>
        </p:sp>
        <p:sp>
          <p:nvSpPr>
            <p:cNvPr id="30749" name="Line 29"/>
            <p:cNvSpPr>
              <a:spLocks noChangeShapeType="1"/>
            </p:cNvSpPr>
            <p:nvPr/>
          </p:nvSpPr>
          <p:spPr bwMode="auto">
            <a:xfrm>
              <a:off x="2928" y="1680"/>
              <a:ext cx="0" cy="671"/>
            </a:xfrm>
            <a:prstGeom prst="line">
              <a:avLst/>
            </a:prstGeom>
            <a:noFill/>
            <a:ln w="19080" cap="sq">
              <a:solidFill>
                <a:srgbClr val="FF7C80"/>
              </a:solidFill>
              <a:miter lim="800000"/>
              <a:headEnd type="triangle" w="med" len="med"/>
              <a:tailEnd/>
            </a:ln>
            <a:effectLst/>
          </p:spPr>
          <p:txBody>
            <a:bodyPr>
              <a:prstTxWarp prst="textNoShape">
                <a:avLst/>
              </a:prstTxWarp>
            </a:bodyPr>
            <a:lstStyle/>
            <a:p>
              <a:endParaRPr lang="en-US"/>
            </a:p>
          </p:txBody>
        </p:sp>
      </p:grpSp>
      <p:sp>
        <p:nvSpPr>
          <p:cNvPr id="30750" name="Text Box 30"/>
          <p:cNvSpPr txBox="1">
            <a:spLocks noChangeArrowheads="1"/>
          </p:cNvSpPr>
          <p:nvPr/>
        </p:nvSpPr>
        <p:spPr bwMode="auto">
          <a:xfrm>
            <a:off x="5638800" y="2819400"/>
            <a:ext cx="1981200" cy="7032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Lst>
            </a:pPr>
            <a:r>
              <a:rPr lang="pt-BR" sz="2000">
                <a:solidFill>
                  <a:srgbClr val="FF7C80"/>
                </a:solidFill>
                <a:ea typeface="Arial Unicode MS" pitchFamily="-1" charset="0"/>
                <a:cs typeface="Arial Unicode MS" pitchFamily="-1" charset="0"/>
              </a:rPr>
              <a:t>repeated</a:t>
            </a:r>
            <a:br>
              <a:rPr lang="pt-BR" sz="2000">
                <a:solidFill>
                  <a:srgbClr val="FF7C80"/>
                </a:solidFill>
                <a:ea typeface="Arial Unicode MS" pitchFamily="-1" charset="0"/>
                <a:cs typeface="Arial Unicode MS" pitchFamily="-1" charset="0"/>
              </a:rPr>
            </a:br>
            <a:r>
              <a:rPr lang="pt-BR" sz="2000">
                <a:solidFill>
                  <a:srgbClr val="FF7C80"/>
                </a:solidFill>
                <a:ea typeface="Arial Unicode MS" pitchFamily="-1" charset="0"/>
                <a:cs typeface="Arial Unicode MS" pitchFamily="-1" charset="0"/>
              </a:rPr>
              <a:t>modules</a:t>
            </a:r>
          </a:p>
        </p:txBody>
      </p:sp>
      <p:sp>
        <p:nvSpPr>
          <p:cNvPr id="33" name="Slide Number Placeholder 32"/>
          <p:cNvSpPr>
            <a:spLocks noGrp="1"/>
          </p:cNvSpPr>
          <p:nvPr>
            <p:ph type="sldNum" sz="quarter" idx="12"/>
          </p:nvPr>
        </p:nvSpPr>
        <p:spPr/>
        <p:txBody>
          <a:bodyPr/>
          <a:lstStyle/>
          <a:p>
            <a:fld id="{41014A3E-976F-064B-B8F4-90A68719CBED}" type="slidenum">
              <a:rPr lang="en-US" smtClean="0"/>
              <a:pPr/>
              <a:t>27</a:t>
            </a:fld>
            <a:endParaRPr lang="en-US"/>
          </a:p>
        </p:txBody>
      </p:sp>
      <p:sp>
        <p:nvSpPr>
          <p:cNvPr id="34" name="Footer Placeholder 3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0750"/>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additive="repl">
                                        <p:cTn id="9" dur="1" fill="hold">
                                          <p:stCondLst>
                                            <p:cond delay="0"/>
                                          </p:stCondLst>
                                        </p:cTn>
                                        <p:tgtEl>
                                          <p:spTgt spid="4"/>
                                        </p:tgtEl>
                                        <p:attrNameLst>
                                          <p:attrName>style.visibility</p:attrName>
                                        </p:attrNameLst>
                                      </p:cBhvr>
                                      <p:to>
                                        <p:strVal val="visible"/>
                                      </p:to>
                                    </p:set>
                                    <p:animEffect transition="in" filter="wipe(up)">
                                      <p:cBhvr additive="repl">
                                        <p:cTn id="10" dur="500"/>
                                        <p:tgtEl>
                                          <p:spTgt spid="4"/>
                                        </p:tgtEl>
                                      </p:cBhvr>
                                    </p:animEffect>
                                  </p:childTnLst>
                                </p:cTn>
                              </p:par>
                            </p:childTnLst>
                          </p:cTn>
                        </p:par>
                        <p:par>
                          <p:cTn id="11" fill="hold">
                            <p:stCondLst>
                              <p:cond delay="0"/>
                            </p:stCondLst>
                            <p:childTnLst>
                              <p:par>
                                <p:cTn id="12" presetID="22" presetClass="entr" presetSubtype="4" fill="hold" nodeType="afterEffect">
                                  <p:stCondLst>
                                    <p:cond delay="0"/>
                                  </p:stCondLst>
                                  <p:childTnLst>
                                    <p:set>
                                      <p:cBhvr additive="repl">
                                        <p:cTn id="13" dur="1" fill="hold">
                                          <p:stCondLst>
                                            <p:cond delay="0"/>
                                          </p:stCondLst>
                                        </p:cTn>
                                        <p:tgtEl>
                                          <p:spTgt spid="5"/>
                                        </p:tgtEl>
                                        <p:attrNameLst>
                                          <p:attrName>style.visibility</p:attrName>
                                        </p:attrNameLst>
                                      </p:cBhvr>
                                      <p:to>
                                        <p:strVal val="visible"/>
                                      </p:to>
                                    </p:set>
                                    <p:animEffect transition="in" filter="wipe(down)">
                                      <p:cBhvr additive="repl">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p:txBody>
          <a:bodyPr>
            <a:normAutofit/>
          </a:bodyPr>
          <a:lstStyle/>
          <a:p>
            <a:r>
              <a:rPr lang="pt-BR" dirty="0" smtClean="0"/>
              <a:t>Porém, na maior parte das vezes, é difícil estabelecer quando um conjunto é variado o suficiente</a:t>
            </a:r>
          </a:p>
          <a:p>
            <a:r>
              <a:rPr lang="pt-BR" dirty="0" smtClean="0"/>
              <a:t>Da mesma maneira, difícil estabelecer quando temos variabilidade suficiente de nosso conjunto</a:t>
            </a:r>
          </a:p>
          <a:p>
            <a:r>
              <a:rPr lang="pt-BR" dirty="0" smtClean="0"/>
              <a:t>O ideal seria utilizar o maior conjunto possível, com </a:t>
            </a:r>
            <a:r>
              <a:rPr lang="pt-BR" dirty="0" err="1" smtClean="0"/>
              <a:t>curagem</a:t>
            </a:r>
            <a:r>
              <a:rPr lang="pt-BR" dirty="0" smtClean="0"/>
              <a:t> para remover defeitos mais óbvios</a:t>
            </a:r>
          </a:p>
          <a:p>
            <a:r>
              <a:rPr lang="pt-BR" dirty="0" smtClean="0"/>
              <a:t>Por outro lado, precisamos também de conjuntos de validação, ou de teste, para avaliar a capacidade de classificação e de generalização de nosso modelo</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270</a:t>
            </a:fld>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p:txBody>
          <a:bodyPr>
            <a:normAutofit/>
          </a:bodyPr>
          <a:lstStyle/>
          <a:p>
            <a:r>
              <a:rPr lang="pt-BR" dirty="0" smtClean="0"/>
              <a:t>Quando temos um conjunto de </a:t>
            </a:r>
            <a:r>
              <a:rPr lang="pt-BR" dirty="0" err="1" smtClean="0"/>
              <a:t>sequências</a:t>
            </a:r>
            <a:r>
              <a:rPr lang="pt-BR" dirty="0" smtClean="0"/>
              <a:t> para teste e validação precisamos em seguida separar os conjuntos de treinamento de validação</a:t>
            </a:r>
          </a:p>
          <a:p>
            <a:r>
              <a:rPr lang="pt-BR" dirty="0" smtClean="0"/>
              <a:t>Idealmente ambos os conjuntos devem conter representação boa do universo</a:t>
            </a:r>
          </a:p>
          <a:p>
            <a:r>
              <a:rPr lang="pt-BR" dirty="0" smtClean="0"/>
              <a:t>Além disso, conjunto de validação deve testar habilidade do algoritmo de realizar generalizações bem sucedidas</a:t>
            </a:r>
          </a:p>
          <a:p>
            <a:r>
              <a:rPr lang="pt-BR" dirty="0" smtClean="0"/>
              <a:t>Como então dividir o conjunto?</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271</a:t>
            </a:fld>
            <a:endParaRPr lang="en-US"/>
          </a:p>
        </p:txBody>
      </p:sp>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p:txBody>
          <a:bodyPr>
            <a:normAutofit lnSpcReduction="10000"/>
          </a:bodyPr>
          <a:lstStyle/>
          <a:p>
            <a:r>
              <a:rPr lang="pt-BR" dirty="0" smtClean="0"/>
              <a:t>Primeira solução dividimos conjunto </a:t>
            </a:r>
            <a:r>
              <a:rPr lang="pt-BR" dirty="0" err="1" smtClean="0"/>
              <a:t>aleatóriamente</a:t>
            </a:r>
            <a:r>
              <a:rPr lang="pt-BR" dirty="0" smtClean="0"/>
              <a:t> em dois sub-conjuntos, utilizamos um para treinamento outro para validação</a:t>
            </a:r>
          </a:p>
          <a:p>
            <a:pPr lvl="1"/>
            <a:r>
              <a:rPr lang="pt-BR" dirty="0" smtClean="0"/>
              <a:t>Porém divisão pode por mero acaso, beneficiar modelo</a:t>
            </a:r>
          </a:p>
          <a:p>
            <a:pPr lvl="2"/>
            <a:r>
              <a:rPr lang="pt-BR" dirty="0" smtClean="0"/>
              <a:t>conj. de treinamento cobre todo o universo, conjunto de validação são apenas repetições</a:t>
            </a:r>
          </a:p>
          <a:p>
            <a:pPr lvl="2"/>
            <a:r>
              <a:rPr lang="pt-BR" dirty="0" err="1" smtClean="0"/>
              <a:t>Overfitting</a:t>
            </a:r>
            <a:r>
              <a:rPr lang="pt-BR" dirty="0" smtClean="0"/>
              <a:t> não detectado</a:t>
            </a:r>
          </a:p>
          <a:p>
            <a:pPr lvl="1"/>
            <a:r>
              <a:rPr lang="pt-BR" dirty="0" smtClean="0"/>
              <a:t>Divisão pode, por mero acaso, prejudicar o modelo</a:t>
            </a:r>
          </a:p>
          <a:p>
            <a:pPr lvl="2"/>
            <a:r>
              <a:rPr lang="pt-BR" dirty="0" smtClean="0"/>
              <a:t>Conjunto de treinamento pouco variado, conjunto de validação contém grande número de casos não cobertos pelo conj. de treinamento</a:t>
            </a:r>
          </a:p>
          <a:p>
            <a:pPr lvl="1"/>
            <a:r>
              <a:rPr lang="pt-BR" dirty="0" smtClean="0"/>
              <a:t>Sub-avaliação do modelo pode causar seu descarte </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272</a:t>
            </a:fld>
            <a:endParaRPr lang="en-US"/>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9172" y="456252"/>
            <a:ext cx="7824788" cy="1323041"/>
          </a:xfrm>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a:xfrm>
            <a:off x="1348605" y="2286000"/>
            <a:ext cx="7134995" cy="4206875"/>
          </a:xfrm>
        </p:spPr>
        <p:txBody>
          <a:bodyPr>
            <a:normAutofit fontScale="92500" lnSpcReduction="20000"/>
          </a:bodyPr>
          <a:lstStyle/>
          <a:p>
            <a:r>
              <a:rPr lang="pt-BR" dirty="0" smtClean="0"/>
              <a:t>Estratégias mais comuns para </a:t>
            </a:r>
            <a:r>
              <a:rPr lang="pt-BR" dirty="0" err="1" smtClean="0"/>
              <a:t>particionamento</a:t>
            </a:r>
            <a:r>
              <a:rPr lang="pt-BR" dirty="0" smtClean="0"/>
              <a:t> do conjunto de treinamento/validação;</a:t>
            </a:r>
            <a:r>
              <a:rPr lang="pt-BR" i="1" dirty="0" err="1" smtClean="0"/>
              <a:t>k-fold</a:t>
            </a:r>
            <a:r>
              <a:rPr lang="pt-BR" i="1" dirty="0" smtClean="0"/>
              <a:t> </a:t>
            </a:r>
            <a:r>
              <a:rPr lang="pt-BR" i="1" dirty="0" err="1" smtClean="0"/>
              <a:t>cross</a:t>
            </a:r>
            <a:r>
              <a:rPr lang="pt-BR" i="1" dirty="0" smtClean="0"/>
              <a:t> </a:t>
            </a:r>
            <a:r>
              <a:rPr lang="pt-BR" i="1" dirty="0" err="1" smtClean="0"/>
              <a:t>validadation</a:t>
            </a:r>
            <a:r>
              <a:rPr lang="pt-BR" dirty="0" smtClean="0"/>
              <a:t> (validação cruzada)</a:t>
            </a:r>
          </a:p>
          <a:p>
            <a:pPr lvl="1"/>
            <a:r>
              <a:rPr lang="pt-BR" dirty="0" smtClean="0"/>
              <a:t>Conjunto dividido </a:t>
            </a:r>
            <a:r>
              <a:rPr lang="pt-BR" dirty="0" err="1" smtClean="0"/>
              <a:t>aleatóriamente</a:t>
            </a:r>
            <a:r>
              <a:rPr lang="pt-BR" dirty="0" smtClean="0"/>
              <a:t> em k subconjuntos de mesmo tamanho</a:t>
            </a:r>
          </a:p>
          <a:p>
            <a:pPr lvl="1"/>
            <a:r>
              <a:rPr lang="pt-BR" dirty="0" smtClean="0"/>
              <a:t>Treinamento e validação em k etapas:</a:t>
            </a:r>
          </a:p>
          <a:p>
            <a:pPr lvl="2"/>
            <a:r>
              <a:rPr lang="pt-BR" dirty="0" smtClean="0"/>
              <a:t>K-1 conjuntos usados para treinamento</a:t>
            </a:r>
          </a:p>
          <a:p>
            <a:pPr lvl="2"/>
            <a:r>
              <a:rPr lang="pt-BR" dirty="0" smtClean="0"/>
              <a:t>1 conjunto usado para validação</a:t>
            </a:r>
          </a:p>
          <a:p>
            <a:pPr lvl="2"/>
            <a:r>
              <a:rPr lang="pt-BR" dirty="0" smtClean="0"/>
              <a:t>Média e desvio padrão do resultado calculados</a:t>
            </a:r>
          </a:p>
          <a:p>
            <a:pPr lvl="1"/>
            <a:r>
              <a:rPr lang="pt-BR" dirty="0" smtClean="0"/>
              <a:t>Vantagens</a:t>
            </a:r>
          </a:p>
          <a:p>
            <a:pPr lvl="2"/>
            <a:r>
              <a:rPr lang="pt-BR" dirty="0" smtClean="0"/>
              <a:t>Uso de diferentes conjuntos de treinamento e validação minimiza chance de conjunto particularmente ruim</a:t>
            </a:r>
          </a:p>
          <a:p>
            <a:pPr lvl="2"/>
            <a:r>
              <a:rPr lang="pt-BR" dirty="0" smtClean="0"/>
              <a:t>Desvio  padrão permite avaliar  robustez do algoritmo/conjunto de treinamento</a:t>
            </a:r>
          </a:p>
          <a:p>
            <a:pPr lvl="1"/>
            <a:r>
              <a:rPr lang="pt-BR" dirty="0" smtClean="0"/>
              <a:t>Valores de k mais comuns: 5 e 10</a:t>
            </a:r>
          </a:p>
          <a:p>
            <a:pPr lvl="1"/>
            <a:endParaRPr lang="pt-BR" dirty="0" smtClean="0"/>
          </a:p>
          <a:p>
            <a:pPr lvl="2"/>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273</a:t>
            </a:fld>
            <a:endParaRPr lang="en-US"/>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9172" y="456252"/>
            <a:ext cx="7824788" cy="1323041"/>
          </a:xfrm>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a:xfrm>
            <a:off x="1348605" y="2286000"/>
            <a:ext cx="7134995" cy="4206875"/>
          </a:xfrm>
        </p:spPr>
        <p:txBody>
          <a:bodyPr>
            <a:normAutofit/>
          </a:bodyPr>
          <a:lstStyle/>
          <a:p>
            <a:r>
              <a:rPr lang="pt-BR" dirty="0" smtClean="0"/>
              <a:t>Variação de </a:t>
            </a:r>
            <a:r>
              <a:rPr lang="pt-BR" dirty="0" err="1" smtClean="0"/>
              <a:t>k-fold</a:t>
            </a:r>
            <a:r>
              <a:rPr lang="pt-BR" dirty="0" smtClean="0"/>
              <a:t>: </a:t>
            </a:r>
            <a:r>
              <a:rPr lang="pt-BR" i="1" dirty="0" err="1" smtClean="0"/>
              <a:t>leave-one-out</a:t>
            </a:r>
            <a:endParaRPr lang="pt-BR" dirty="0" smtClean="0"/>
          </a:p>
          <a:p>
            <a:pPr lvl="1"/>
            <a:r>
              <a:rPr lang="pt-BR" dirty="0" smtClean="0"/>
              <a:t>Para conjuntos de validação de tamanho </a:t>
            </a:r>
            <a:r>
              <a:rPr lang="pt-BR" i="1" dirty="0" smtClean="0"/>
              <a:t>n</a:t>
            </a:r>
            <a:r>
              <a:rPr lang="pt-BR" dirty="0" smtClean="0"/>
              <a:t>, equivalente a </a:t>
            </a:r>
            <a:r>
              <a:rPr lang="pt-BR" i="1" dirty="0" err="1" smtClean="0"/>
              <a:t>n-fold</a:t>
            </a:r>
            <a:r>
              <a:rPr lang="pt-BR" i="1" dirty="0" smtClean="0"/>
              <a:t>.</a:t>
            </a:r>
          </a:p>
          <a:p>
            <a:pPr lvl="1"/>
            <a:r>
              <a:rPr lang="pt-BR" dirty="0" smtClean="0"/>
              <a:t>Muito </a:t>
            </a:r>
            <a:r>
              <a:rPr lang="pt-BR" dirty="0" err="1" smtClean="0"/>
              <a:t>tabalhoso</a:t>
            </a:r>
            <a:r>
              <a:rPr lang="pt-BR" dirty="0" smtClean="0"/>
              <a:t>, em geral não é utilizado</a:t>
            </a:r>
          </a:p>
          <a:p>
            <a:pPr lvl="1"/>
            <a:endParaRPr lang="pt-BR" dirty="0" smtClean="0"/>
          </a:p>
          <a:p>
            <a:pPr lvl="2"/>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274</a:t>
            </a:fld>
            <a:endParaRPr lang="en-US"/>
          </a:p>
        </p:txBody>
      </p:sp>
      <p:sp>
        <p:nvSpPr>
          <p:cNvPr id="8" name="TextBox 7"/>
          <p:cNvSpPr txBox="1"/>
          <p:nvPr/>
        </p:nvSpPr>
        <p:spPr>
          <a:xfrm>
            <a:off x="2225853" y="4281749"/>
            <a:ext cx="184666" cy="369332"/>
          </a:xfrm>
          <a:prstGeom prst="rect">
            <a:avLst/>
          </a:prstGeom>
          <a:noFill/>
        </p:spPr>
        <p:txBody>
          <a:bodyPr wrap="none" rtlCol="0">
            <a:spAutoFit/>
          </a:bodyPr>
          <a:lstStyle/>
          <a:p>
            <a:endParaRPr lang="pt-BR" dirty="0"/>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9172" y="456252"/>
            <a:ext cx="7824788" cy="1323041"/>
          </a:xfrm>
        </p:spPr>
        <p:txBody>
          <a:bodyPr/>
          <a:lstStyle/>
          <a:p>
            <a:r>
              <a:rPr lang="pt-BR" dirty="0" smtClean="0"/>
              <a:t>A escolha dos conjuntos de treinamento e validação</a:t>
            </a:r>
            <a:endParaRPr lang="pt-BR" dirty="0"/>
          </a:p>
        </p:txBody>
      </p:sp>
      <p:sp>
        <p:nvSpPr>
          <p:cNvPr id="3" name="Content Placeholder 2"/>
          <p:cNvSpPr>
            <a:spLocks noGrp="1"/>
          </p:cNvSpPr>
          <p:nvPr>
            <p:ph idx="1"/>
          </p:nvPr>
        </p:nvSpPr>
        <p:spPr>
          <a:xfrm>
            <a:off x="917889" y="2042670"/>
            <a:ext cx="7565712" cy="4450206"/>
          </a:xfrm>
        </p:spPr>
        <p:txBody>
          <a:bodyPr>
            <a:normAutofit fontScale="92500" lnSpcReduction="20000"/>
          </a:bodyPr>
          <a:lstStyle/>
          <a:p>
            <a:r>
              <a:rPr lang="pt-BR" dirty="0" smtClean="0"/>
              <a:t>Problema final: como encontrar conjunto “negativo”?</a:t>
            </a:r>
          </a:p>
          <a:p>
            <a:pPr lvl="1"/>
            <a:r>
              <a:rPr lang="pt-BR" dirty="0" smtClean="0"/>
              <a:t>Muitos modelos precisam inclusive de conjunto negativo de treinamento (e.g. Redes neurais).</a:t>
            </a:r>
          </a:p>
          <a:p>
            <a:pPr lvl="1"/>
            <a:r>
              <a:rPr lang="pt-BR" dirty="0" smtClean="0"/>
              <a:t>Essencial para estimar Falsos positivos e Negativos verdadeiros</a:t>
            </a:r>
          </a:p>
          <a:p>
            <a:r>
              <a:rPr lang="pt-BR" dirty="0" smtClean="0"/>
              <a:t>O ideal é construção do conjunto negativo da mesma maneira que o positivo</a:t>
            </a:r>
          </a:p>
          <a:p>
            <a:pPr lvl="1"/>
            <a:r>
              <a:rPr lang="pt-BR" dirty="0" smtClean="0"/>
              <a:t>Maior variabilidade possível</a:t>
            </a:r>
          </a:p>
          <a:p>
            <a:pPr lvl="1"/>
            <a:r>
              <a:rPr lang="pt-BR" dirty="0" err="1" smtClean="0"/>
              <a:t>Curagem</a:t>
            </a:r>
            <a:endParaRPr lang="pt-BR" dirty="0" smtClean="0"/>
          </a:p>
          <a:p>
            <a:r>
              <a:rPr lang="pt-BR" dirty="0" smtClean="0"/>
              <a:t>Nem sempre construção do conjunto negativo é fácil</a:t>
            </a:r>
          </a:p>
          <a:p>
            <a:pPr lvl="1"/>
            <a:r>
              <a:rPr lang="pt-BR" dirty="0" smtClean="0"/>
              <a:t>Ex. </a:t>
            </a:r>
            <a:r>
              <a:rPr lang="pt-BR" dirty="0" err="1" smtClean="0"/>
              <a:t>ncRNAs</a:t>
            </a:r>
            <a:r>
              <a:rPr lang="pt-BR" dirty="0" smtClean="0"/>
              <a:t> (onde no genoma temos região que comprovadamente NÃO é </a:t>
            </a:r>
            <a:r>
              <a:rPr lang="pt-BR" dirty="0" err="1" smtClean="0"/>
              <a:t>ncRNA</a:t>
            </a:r>
            <a:r>
              <a:rPr lang="pt-BR" dirty="0" smtClean="0"/>
              <a:t>?)</a:t>
            </a:r>
          </a:p>
          <a:p>
            <a:r>
              <a:rPr lang="pt-BR" dirty="0" smtClean="0"/>
              <a:t>ALTERNATIVA: </a:t>
            </a:r>
            <a:r>
              <a:rPr lang="pt-BR" dirty="0" err="1" smtClean="0"/>
              <a:t>randomizar</a:t>
            </a:r>
            <a:r>
              <a:rPr lang="pt-BR" dirty="0" smtClean="0"/>
              <a:t> </a:t>
            </a:r>
            <a:r>
              <a:rPr lang="pt-BR" dirty="0" err="1" smtClean="0"/>
              <a:t>sequências</a:t>
            </a:r>
            <a:r>
              <a:rPr lang="pt-BR" dirty="0" smtClean="0"/>
              <a:t> positivas</a:t>
            </a:r>
          </a:p>
          <a:p>
            <a:pPr lvl="1"/>
            <a:r>
              <a:rPr lang="pt-BR" dirty="0" smtClean="0"/>
              <a:t>Chance de manter características é baixa</a:t>
            </a:r>
          </a:p>
          <a:p>
            <a:pPr lvl="1"/>
            <a:r>
              <a:rPr lang="pt-BR" dirty="0" smtClean="0"/>
              <a:t>Minimiza impacto do conteúdo GC na classificação</a:t>
            </a:r>
          </a:p>
          <a:p>
            <a:pPr lvl="1"/>
            <a:endParaRPr lang="pt-BR" dirty="0" smtClean="0"/>
          </a:p>
          <a:p>
            <a:pPr lvl="1"/>
            <a:endParaRPr lang="pt-BR" dirty="0" smtClean="0"/>
          </a:p>
          <a:p>
            <a:pPr lvl="2"/>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275</a:t>
            </a:fld>
            <a:endParaRPr lang="en-US"/>
          </a:p>
        </p:txBody>
      </p:sp>
      <p:sp>
        <p:nvSpPr>
          <p:cNvPr id="8" name="TextBox 7"/>
          <p:cNvSpPr txBox="1"/>
          <p:nvPr/>
        </p:nvSpPr>
        <p:spPr>
          <a:xfrm>
            <a:off x="2225853" y="4281749"/>
            <a:ext cx="184666" cy="369332"/>
          </a:xfrm>
          <a:prstGeom prst="rect">
            <a:avLst/>
          </a:prstGeom>
          <a:noFill/>
        </p:spPr>
        <p:txBody>
          <a:bodyPr wrap="none" rtlCol="0">
            <a:spAutoFit/>
          </a:bodyPr>
          <a:lstStyle/>
          <a:p>
            <a:endParaRPr lang="pt-BR" dirty="0"/>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a:t>
            </a:r>
            <a:r>
              <a:rPr lang="en-US" sz="4800" dirty="0" err="1" smtClean="0"/>
              <a:t>escolha</a:t>
            </a:r>
            <a:r>
              <a:rPr lang="en-US" sz="4800" dirty="0" smtClean="0"/>
              <a:t> </a:t>
            </a:r>
            <a:r>
              <a:rPr lang="en-US" sz="4800" dirty="0" err="1" smtClean="0"/>
              <a:t>da</a:t>
            </a:r>
            <a:r>
              <a:rPr lang="en-US" sz="4800" dirty="0" smtClean="0"/>
              <a:t> </a:t>
            </a:r>
            <a:r>
              <a:rPr lang="en-US" sz="4800" dirty="0" err="1" smtClean="0"/>
              <a:t>arquitetura</a:t>
            </a:r>
            <a:r>
              <a:rPr lang="en-US" sz="4800" dirty="0" smtClean="0"/>
              <a:t> de </a:t>
            </a:r>
            <a:r>
              <a:rPr lang="en-US" sz="4800" dirty="0" err="1" smtClean="0"/>
              <a:t>uma</a:t>
            </a:r>
            <a:r>
              <a:rPr lang="en-US" sz="4800" dirty="0" smtClean="0"/>
              <a:t> HMM</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r>
              <a:rPr lang="pt-BR" dirty="0" smtClean="0"/>
              <a:t>Até o momento utilizamos modelos onde transições eram possíveis entre quaisquer estados</a:t>
            </a:r>
          </a:p>
          <a:p>
            <a:r>
              <a:rPr lang="pt-BR" dirty="0" smtClean="0"/>
              <a:t>Apesar de, conceitualmente podermos sempre começar com modelos totalmente conexos e contar com que as probabilidades de transições impossíveis sejam baixas, na prática isso não ocorre</a:t>
            </a:r>
          </a:p>
          <a:p>
            <a:r>
              <a:rPr lang="pt-BR" dirty="0" smtClean="0"/>
              <a:t>O problema é, principalmente o dos Máximos locais: </a:t>
            </a:r>
          </a:p>
          <a:p>
            <a:pPr lvl="1"/>
            <a:r>
              <a:rPr lang="pt-BR" dirty="0" smtClean="0"/>
              <a:t>quanto menos o modelo inicial é limitado, mais severo se torna o problema</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276</a:t>
            </a:fld>
            <a:endParaRPr lang="en-US"/>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A </a:t>
            </a:r>
            <a:r>
              <a:rPr lang="en-US" sz="4800" dirty="0" err="1" smtClean="0"/>
              <a:t>escolha</a:t>
            </a:r>
            <a:r>
              <a:rPr lang="en-US" sz="4800" dirty="0" smtClean="0"/>
              <a:t> </a:t>
            </a:r>
            <a:r>
              <a:rPr lang="en-US" sz="4800" dirty="0" err="1" smtClean="0"/>
              <a:t>da</a:t>
            </a:r>
            <a:r>
              <a:rPr lang="en-US" sz="4800" dirty="0" smtClean="0"/>
              <a:t> </a:t>
            </a:r>
            <a:r>
              <a:rPr lang="en-US" sz="4800" dirty="0" err="1" smtClean="0"/>
              <a:t>arquitetura</a:t>
            </a:r>
            <a:r>
              <a:rPr lang="en-US" sz="4800" dirty="0" smtClean="0"/>
              <a:t> de </a:t>
            </a:r>
            <a:r>
              <a:rPr lang="en-US" sz="4800" dirty="0" err="1" smtClean="0"/>
              <a:t>uma</a:t>
            </a:r>
            <a:r>
              <a:rPr lang="en-US" sz="4800" dirty="0" smtClean="0"/>
              <a:t> HMM</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r>
              <a:rPr lang="pt-BR" dirty="0" smtClean="0"/>
              <a:t>Existem abordagens algorítmicas para adaptar a topologia do modelo criando e retirando transições baseado nos dados de treinamento</a:t>
            </a:r>
          </a:p>
          <a:p>
            <a:r>
              <a:rPr lang="pt-BR" dirty="0" smtClean="0"/>
              <a:t>Porém,na prática, </a:t>
            </a:r>
            <a:r>
              <a:rPr lang="pt-BR" dirty="0" err="1" smtClean="0"/>
              <a:t>HMMs</a:t>
            </a:r>
            <a:r>
              <a:rPr lang="pt-BR" dirty="0" smtClean="0"/>
              <a:t> bem sucedidas tem sua topologia desenhada manualmente, onde a colocação das transições é decidida  a partir de conhecimento do problema a ser modelado</a:t>
            </a:r>
          </a:p>
          <a:p>
            <a:pPr lvl="1"/>
            <a:r>
              <a:rPr lang="pt-BR" dirty="0" err="1" smtClean="0"/>
              <a:t>Baum-Welsh</a:t>
            </a:r>
            <a:r>
              <a:rPr lang="pt-BR" dirty="0" smtClean="0"/>
              <a:t>: matemática não muda, para retirar uma transição basta colocar sua probabilidade inicial como zero</a:t>
            </a:r>
          </a:p>
          <a:p>
            <a:pPr lvl="1"/>
            <a:r>
              <a:rPr lang="pt-BR" dirty="0" smtClean="0"/>
              <a:t>Futuras interações manterão este valor como zero, pois o número esperado de vezes que a transição será utilizada é zero também.</a:t>
            </a:r>
          </a:p>
          <a:p>
            <a:pPr lvl="1"/>
            <a:r>
              <a:rPr lang="pt-BR" dirty="0" smtClean="0"/>
              <a:t>Máxima verossimilhança: basta zerar os pseudo-contadores de transições</a:t>
            </a:r>
          </a:p>
          <a:p>
            <a:r>
              <a:rPr lang="pt-BR" dirty="0" smtClean="0"/>
              <a:t>Veremos a seguir algumas alternativas de modelagem</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277</a:t>
            </a:fld>
            <a:endParaRPr lang="en-US"/>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Modelando</a:t>
            </a:r>
            <a:r>
              <a:rPr lang="en-US" sz="4800" dirty="0" smtClean="0"/>
              <a:t> a </a:t>
            </a:r>
            <a:r>
              <a:rPr lang="en-US" sz="4800" dirty="0" err="1" smtClean="0"/>
              <a:t>duração</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r>
              <a:rPr lang="pt-BR" dirty="0" smtClean="0"/>
              <a:t> Quando modelamos um fenômeno biológico o modelo mais simples é modelarmos um estado para cada região de distribuição distinta de resíduos com uma auto-transição em um estado específico com probabilidade </a:t>
            </a:r>
            <a:r>
              <a:rPr lang="pt-BR" i="1" dirty="0" smtClean="0"/>
              <a:t>p</a:t>
            </a:r>
            <a:r>
              <a:rPr lang="pt-BR" dirty="0" smtClean="0"/>
              <a:t>. </a:t>
            </a:r>
          </a:p>
          <a:p>
            <a:pPr lvl="1"/>
            <a:r>
              <a:rPr lang="pt-BR" dirty="0" smtClean="0"/>
              <a:t>Fizemos isso em ambos os nossos exemplos anteriores (cassino desonesto e ilhas </a:t>
            </a:r>
            <a:r>
              <a:rPr lang="pt-BR" dirty="0" err="1" smtClean="0"/>
              <a:t>CpG</a:t>
            </a:r>
            <a:r>
              <a:rPr lang="pt-BR" dirty="0" smtClean="0"/>
              <a:t>)</a:t>
            </a:r>
          </a:p>
          <a:p>
            <a:r>
              <a:rPr lang="pt-BR" dirty="0" smtClean="0"/>
              <a:t>Desta maneira, após entrarmos em um estado a probabilidade de sairmos é </a:t>
            </a:r>
            <a:r>
              <a:rPr lang="pt-BR" i="1" dirty="0" smtClean="0"/>
              <a:t>1-p</a:t>
            </a:r>
            <a:r>
              <a:rPr lang="pt-BR" dirty="0" smtClean="0"/>
              <a:t>. Assim a probabilidade de ficarmos em um estado por </a:t>
            </a:r>
            <a:r>
              <a:rPr lang="pt-BR" i="1" dirty="0" smtClean="0"/>
              <a:t>l</a:t>
            </a:r>
            <a:r>
              <a:rPr lang="pt-BR" dirty="0" smtClean="0"/>
              <a:t> resíduos é:</a:t>
            </a:r>
          </a:p>
          <a:p>
            <a:endParaRPr lang="pt-BR" dirty="0" smtClean="0"/>
          </a:p>
          <a:p>
            <a:r>
              <a:rPr lang="pt-BR" dirty="0" smtClean="0"/>
              <a:t>Porém esta distribuição tem decaimento exponencial, o que pode muitas vezes não ser adequado.</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278</a:t>
            </a:fld>
            <a:endParaRPr lang="en-US"/>
          </a:p>
        </p:txBody>
      </p:sp>
      <p:graphicFrame>
        <p:nvGraphicFramePr>
          <p:cNvPr id="7" name="Object 6"/>
          <p:cNvGraphicFramePr>
            <a:graphicFrameLocks noChangeAspect="1"/>
          </p:cNvGraphicFramePr>
          <p:nvPr/>
        </p:nvGraphicFramePr>
        <p:xfrm>
          <a:off x="3790950" y="3340100"/>
          <a:ext cx="1562100" cy="177800"/>
        </p:xfrm>
        <a:graphic>
          <a:graphicData uri="http://schemas.openxmlformats.org/presentationml/2006/ole">
            <p:oleObj spid="_x0000_s2456578" name="Equation" r:id="rId3" imgW="1562100" imgH="177800" progId="Equation.3">
              <p:embed/>
            </p:oleObj>
          </a:graphicData>
        </a:graphic>
      </p:graphicFrame>
      <p:graphicFrame>
        <p:nvGraphicFramePr>
          <p:cNvPr id="8" name="Object 7"/>
          <p:cNvGraphicFramePr>
            <a:graphicFrameLocks noChangeAspect="1"/>
          </p:cNvGraphicFramePr>
          <p:nvPr/>
        </p:nvGraphicFramePr>
        <p:xfrm>
          <a:off x="2168578" y="5125678"/>
          <a:ext cx="3244743" cy="390345"/>
        </p:xfrm>
        <a:graphic>
          <a:graphicData uri="http://schemas.openxmlformats.org/presentationml/2006/ole">
            <p:oleObj spid="_x0000_s2456579" name="Equation" r:id="rId4" imgW="1689100" imgH="203200" progId="Equation.3">
              <p:embed/>
            </p:oleObj>
          </a:graphicData>
        </a:graphic>
      </p:graphicFrame>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Modelando</a:t>
            </a:r>
            <a:r>
              <a:rPr lang="en-US" sz="4800" dirty="0" smtClean="0"/>
              <a:t> a </a:t>
            </a:r>
            <a:r>
              <a:rPr lang="en-US" sz="4800" dirty="0" err="1" smtClean="0"/>
              <a:t>duração</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r>
              <a:rPr lang="pt-BR" dirty="0" smtClean="0"/>
              <a:t> Podemos fazer modelagens mais sofisticadas de duração replicando um determinado estado (mesma distribuição de emissões).</a:t>
            </a:r>
          </a:p>
          <a:p>
            <a:r>
              <a:rPr lang="pt-BR" dirty="0" smtClean="0"/>
              <a:t>Mínimo de 5 resíduos, decaimento exponencial após isso:</a:t>
            </a:r>
          </a:p>
          <a:p>
            <a:endParaRPr lang="pt-BR" dirty="0" smtClean="0"/>
          </a:p>
          <a:p>
            <a:endParaRPr lang="pt-BR" dirty="0" smtClean="0"/>
          </a:p>
          <a:p>
            <a:r>
              <a:rPr lang="pt-BR" dirty="0" smtClean="0"/>
              <a:t>Entre 2 e 10 resíduos</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279</a:t>
            </a:fld>
            <a:endParaRPr lang="en-US"/>
          </a:p>
        </p:txBody>
      </p:sp>
      <p:pic>
        <p:nvPicPr>
          <p:cNvPr id="9" name="Picture 8" descr="minimo5.tiff"/>
          <p:cNvPicPr>
            <a:picLocks noChangeAspect="1"/>
          </p:cNvPicPr>
          <p:nvPr/>
        </p:nvPicPr>
        <p:blipFill>
          <a:blip r:embed="rId3"/>
          <a:stretch>
            <a:fillRect/>
          </a:stretch>
        </p:blipFill>
        <p:spPr>
          <a:xfrm>
            <a:off x="1885951" y="3429000"/>
            <a:ext cx="3695700" cy="977900"/>
          </a:xfrm>
          <a:prstGeom prst="rect">
            <a:avLst/>
          </a:prstGeom>
        </p:spPr>
      </p:pic>
      <p:pic>
        <p:nvPicPr>
          <p:cNvPr id="10" name="Picture 9" descr="entre2e10.tiff"/>
          <p:cNvPicPr>
            <a:picLocks noChangeAspect="1"/>
          </p:cNvPicPr>
          <p:nvPr/>
        </p:nvPicPr>
        <p:blipFill>
          <a:blip r:embed="rId4"/>
          <a:stretch>
            <a:fillRect/>
          </a:stretch>
        </p:blipFill>
        <p:spPr>
          <a:xfrm>
            <a:off x="1229785" y="4808477"/>
            <a:ext cx="4582346" cy="177199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O T    P L O T S</a:t>
            </a:r>
          </a:p>
        </p:txBody>
      </p:sp>
      <p:sp>
        <p:nvSpPr>
          <p:cNvPr id="57" name="Date Placeholder 2"/>
          <p:cNvSpPr>
            <a:spLocks noGrp="1"/>
          </p:cNvSpPr>
          <p:nvPr>
            <p:ph type="dt" sz="half" idx="10"/>
          </p:nvPr>
        </p:nvSpPr>
        <p:spPr/>
        <p:txBody>
          <a:bodyPr/>
          <a:lstStyle/>
          <a:p>
            <a:fld id="{29887180-61D5-3740-BA35-2563479DA13D}" type="datetime1">
              <a:rPr lang="en-US" smtClean="0"/>
              <a:pPr/>
              <a:t>5/23/14</a:t>
            </a:fld>
            <a:endParaRPr lang="pt-BR"/>
          </a:p>
        </p:txBody>
      </p:sp>
      <p:sp>
        <p:nvSpPr>
          <p:cNvPr id="31746" name="Text Box 2"/>
          <p:cNvSpPr txBox="1">
            <a:spLocks noChangeArrowheads="1"/>
          </p:cNvSpPr>
          <p:nvPr/>
        </p:nvSpPr>
        <p:spPr bwMode="auto">
          <a:xfrm>
            <a:off x="7696200" y="65532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7.4</a:t>
            </a:r>
          </a:p>
        </p:txBody>
      </p:sp>
      <p:sp>
        <p:nvSpPr>
          <p:cNvPr id="31747" name="Rectangle 3"/>
          <p:cNvSpPr>
            <a:spLocks noChangeArrowheads="1"/>
          </p:cNvSpPr>
          <p:nvPr/>
        </p:nvSpPr>
        <p:spPr bwMode="auto">
          <a:xfrm>
            <a:off x="3581400" y="1676400"/>
            <a:ext cx="4572000" cy="4191000"/>
          </a:xfrm>
          <a:prstGeom prst="rect">
            <a:avLst/>
          </a:prstGeom>
          <a:solidFill>
            <a:srgbClr val="FFFFFF"/>
          </a:solidFill>
          <a:ln w="9525" cap="flat">
            <a:noFill/>
            <a:round/>
            <a:headEnd/>
            <a:tailEnd/>
          </a:ln>
          <a:effectLst/>
        </p:spPr>
        <p:txBody>
          <a:bodyPr wrap="none" anchor="ctr">
            <a:prstTxWarp prst="textNoShape">
              <a:avLst/>
            </a:prstTxWarp>
          </a:bodyPr>
          <a:lstStyle/>
          <a:p>
            <a:endParaRPr lang="en-US"/>
          </a:p>
        </p:txBody>
      </p:sp>
      <p:sp>
        <p:nvSpPr>
          <p:cNvPr id="31748" name="Text Box 4"/>
          <p:cNvSpPr txBox="1">
            <a:spLocks noChangeArrowheads="1"/>
          </p:cNvSpPr>
          <p:nvPr/>
        </p:nvSpPr>
        <p:spPr bwMode="auto">
          <a:xfrm>
            <a:off x="2895600" y="685800"/>
            <a:ext cx="7391400" cy="3365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 pos="5067300" algn="l"/>
                <a:tab pos="5791200" algn="l"/>
                <a:tab pos="6515100" algn="l"/>
                <a:tab pos="7239000" algn="l"/>
              </a:tabLst>
            </a:pPr>
            <a:r>
              <a:rPr lang="en-US" sz="1600">
                <a:solidFill>
                  <a:srgbClr val="000000"/>
                </a:solidFill>
                <a:ea typeface="Arial Unicode MS" pitchFamily="-1" charset="0"/>
                <a:cs typeface="Arial Unicode MS" pitchFamily="-1" charset="0"/>
              </a:rPr>
              <a:t>Dot-plot Fitch : Biochem. Genet. (1969)3,99-108</a:t>
            </a:r>
          </a:p>
        </p:txBody>
      </p:sp>
      <p:grpSp>
        <p:nvGrpSpPr>
          <p:cNvPr id="2" name="Group 5"/>
          <p:cNvGrpSpPr>
            <a:grpSpLocks/>
          </p:cNvGrpSpPr>
          <p:nvPr/>
        </p:nvGrpSpPr>
        <p:grpSpPr bwMode="auto">
          <a:xfrm>
            <a:off x="3276600" y="2057400"/>
            <a:ext cx="4875213" cy="4035425"/>
            <a:chOff x="2064" y="1296"/>
            <a:chExt cx="3071" cy="2542"/>
          </a:xfrm>
        </p:grpSpPr>
        <p:sp>
          <p:nvSpPr>
            <p:cNvPr id="31750" name="Rectangle 6"/>
            <p:cNvSpPr>
              <a:spLocks noChangeArrowheads="1"/>
            </p:cNvSpPr>
            <p:nvPr/>
          </p:nvSpPr>
          <p:spPr bwMode="auto">
            <a:xfrm>
              <a:off x="2438" y="1659"/>
              <a:ext cx="2696" cy="2179"/>
            </a:xfrm>
            <a:prstGeom prst="rect">
              <a:avLst/>
            </a:prstGeom>
            <a:solidFill>
              <a:srgbClr val="FFFFCC"/>
            </a:solidFill>
            <a:ln w="9360" cap="sq">
              <a:solidFill>
                <a:srgbClr val="000000"/>
              </a:solidFill>
              <a:miter lim="800000"/>
              <a:headEnd/>
              <a:tailEnd/>
            </a:ln>
            <a:effectLst/>
          </p:spPr>
          <p:txBody>
            <a:bodyPr wrap="none" anchor="ctr">
              <a:prstTxWarp prst="textNoShape">
                <a:avLst/>
              </a:prstTxWarp>
            </a:bodyPr>
            <a:lstStyle/>
            <a:p>
              <a:endParaRPr lang="en-US"/>
            </a:p>
          </p:txBody>
        </p:sp>
        <p:sp>
          <p:nvSpPr>
            <p:cNvPr id="31751" name="Line 7"/>
            <p:cNvSpPr>
              <a:spLocks noChangeShapeType="1"/>
            </p:cNvSpPr>
            <p:nvPr/>
          </p:nvSpPr>
          <p:spPr bwMode="auto">
            <a:xfrm>
              <a:off x="3750"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2" name="Line 8"/>
            <p:cNvSpPr>
              <a:spLocks noChangeShapeType="1"/>
            </p:cNvSpPr>
            <p:nvPr/>
          </p:nvSpPr>
          <p:spPr bwMode="auto">
            <a:xfrm>
              <a:off x="4424"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3" name="Line 9"/>
            <p:cNvSpPr>
              <a:spLocks noChangeShapeType="1"/>
            </p:cNvSpPr>
            <p:nvPr/>
          </p:nvSpPr>
          <p:spPr bwMode="auto">
            <a:xfrm>
              <a:off x="3075"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4" name="Line 10"/>
            <p:cNvSpPr>
              <a:spLocks noChangeShapeType="1"/>
            </p:cNvSpPr>
            <p:nvPr/>
          </p:nvSpPr>
          <p:spPr bwMode="auto">
            <a:xfrm>
              <a:off x="2738"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5" name="Line 11"/>
            <p:cNvSpPr>
              <a:spLocks noChangeShapeType="1"/>
            </p:cNvSpPr>
            <p:nvPr/>
          </p:nvSpPr>
          <p:spPr bwMode="auto">
            <a:xfrm>
              <a:off x="3413"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6" name="Line 12"/>
            <p:cNvSpPr>
              <a:spLocks noChangeShapeType="1"/>
            </p:cNvSpPr>
            <p:nvPr/>
          </p:nvSpPr>
          <p:spPr bwMode="auto">
            <a:xfrm>
              <a:off x="4087"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7" name="Line 13"/>
            <p:cNvSpPr>
              <a:spLocks noChangeShapeType="1"/>
            </p:cNvSpPr>
            <p:nvPr/>
          </p:nvSpPr>
          <p:spPr bwMode="auto">
            <a:xfrm>
              <a:off x="4761" y="1659"/>
              <a:ext cx="0" cy="2179"/>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8" name="Line 14"/>
            <p:cNvSpPr>
              <a:spLocks noChangeShapeType="1"/>
            </p:cNvSpPr>
            <p:nvPr/>
          </p:nvSpPr>
          <p:spPr bwMode="auto">
            <a:xfrm>
              <a:off x="2438" y="2750"/>
              <a:ext cx="2696"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59" name="Line 15"/>
            <p:cNvSpPr>
              <a:spLocks noChangeShapeType="1"/>
            </p:cNvSpPr>
            <p:nvPr/>
          </p:nvSpPr>
          <p:spPr bwMode="auto">
            <a:xfrm>
              <a:off x="2438" y="3295"/>
              <a:ext cx="2696"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60" name="Line 16"/>
            <p:cNvSpPr>
              <a:spLocks noChangeShapeType="1"/>
            </p:cNvSpPr>
            <p:nvPr/>
          </p:nvSpPr>
          <p:spPr bwMode="auto">
            <a:xfrm>
              <a:off x="2438" y="2204"/>
              <a:ext cx="2696"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1761" name="Text Box 17"/>
            <p:cNvSpPr txBox="1">
              <a:spLocks noChangeArrowheads="1"/>
            </p:cNvSpPr>
            <p:nvPr/>
          </p:nvSpPr>
          <p:spPr bwMode="auto">
            <a:xfrm>
              <a:off x="2064" y="1796"/>
              <a:ext cx="261"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A</a:t>
              </a:r>
            </a:p>
          </p:txBody>
        </p:sp>
        <p:sp>
          <p:nvSpPr>
            <p:cNvPr id="31762" name="Text Box 18"/>
            <p:cNvSpPr txBox="1">
              <a:spLocks noChangeArrowheads="1"/>
            </p:cNvSpPr>
            <p:nvPr/>
          </p:nvSpPr>
          <p:spPr bwMode="auto">
            <a:xfrm>
              <a:off x="2064" y="2341"/>
              <a:ext cx="261"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C</a:t>
              </a:r>
            </a:p>
          </p:txBody>
        </p:sp>
        <p:sp>
          <p:nvSpPr>
            <p:cNvPr id="31763" name="Text Box 19"/>
            <p:cNvSpPr txBox="1">
              <a:spLocks noChangeArrowheads="1"/>
            </p:cNvSpPr>
            <p:nvPr/>
          </p:nvSpPr>
          <p:spPr bwMode="auto">
            <a:xfrm>
              <a:off x="2064" y="2886"/>
              <a:ext cx="261"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G</a:t>
              </a:r>
            </a:p>
          </p:txBody>
        </p:sp>
        <p:sp>
          <p:nvSpPr>
            <p:cNvPr id="31764" name="Text Box 20"/>
            <p:cNvSpPr txBox="1">
              <a:spLocks noChangeArrowheads="1"/>
            </p:cNvSpPr>
            <p:nvPr/>
          </p:nvSpPr>
          <p:spPr bwMode="auto">
            <a:xfrm>
              <a:off x="2064" y="3431"/>
              <a:ext cx="261"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T</a:t>
              </a:r>
            </a:p>
          </p:txBody>
        </p:sp>
        <p:sp>
          <p:nvSpPr>
            <p:cNvPr id="31765" name="Text Box 21"/>
            <p:cNvSpPr txBox="1">
              <a:spLocks noChangeArrowheads="1"/>
            </p:cNvSpPr>
            <p:nvPr/>
          </p:nvSpPr>
          <p:spPr bwMode="auto">
            <a:xfrm>
              <a:off x="2401" y="1296"/>
              <a:ext cx="2734"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 C     G    T    A    C     C    G    T</a:t>
              </a:r>
            </a:p>
          </p:txBody>
        </p:sp>
        <p:sp>
          <p:nvSpPr>
            <p:cNvPr id="31766" name="Text Box 22"/>
            <p:cNvSpPr txBox="1">
              <a:spLocks noChangeArrowheads="1"/>
            </p:cNvSpPr>
            <p:nvPr/>
          </p:nvSpPr>
          <p:spPr bwMode="auto">
            <a:xfrm>
              <a:off x="2514" y="1796"/>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67" name="Text Box 23"/>
            <p:cNvSpPr txBox="1">
              <a:spLocks noChangeArrowheads="1"/>
            </p:cNvSpPr>
            <p:nvPr/>
          </p:nvSpPr>
          <p:spPr bwMode="auto">
            <a:xfrm>
              <a:off x="2851" y="1796"/>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68" name="Text Box 24"/>
            <p:cNvSpPr txBox="1">
              <a:spLocks noChangeArrowheads="1"/>
            </p:cNvSpPr>
            <p:nvPr/>
          </p:nvSpPr>
          <p:spPr bwMode="auto">
            <a:xfrm>
              <a:off x="3188" y="1796"/>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69" name="Text Box 25"/>
            <p:cNvSpPr txBox="1">
              <a:spLocks noChangeArrowheads="1"/>
            </p:cNvSpPr>
            <p:nvPr/>
          </p:nvSpPr>
          <p:spPr bwMode="auto">
            <a:xfrm>
              <a:off x="3525" y="1796"/>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70" name="Text Box 26"/>
            <p:cNvSpPr txBox="1">
              <a:spLocks noChangeArrowheads="1"/>
            </p:cNvSpPr>
            <p:nvPr/>
          </p:nvSpPr>
          <p:spPr bwMode="auto">
            <a:xfrm>
              <a:off x="3862" y="1796"/>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1" name="Text Box 27"/>
            <p:cNvSpPr txBox="1">
              <a:spLocks noChangeArrowheads="1"/>
            </p:cNvSpPr>
            <p:nvPr/>
          </p:nvSpPr>
          <p:spPr bwMode="auto">
            <a:xfrm>
              <a:off x="4198" y="1796"/>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2" name="Text Box 28"/>
            <p:cNvSpPr txBox="1">
              <a:spLocks noChangeArrowheads="1"/>
            </p:cNvSpPr>
            <p:nvPr/>
          </p:nvSpPr>
          <p:spPr bwMode="auto">
            <a:xfrm>
              <a:off x="4537" y="1796"/>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3" name="Text Box 29"/>
            <p:cNvSpPr txBox="1">
              <a:spLocks noChangeArrowheads="1"/>
            </p:cNvSpPr>
            <p:nvPr/>
          </p:nvSpPr>
          <p:spPr bwMode="auto">
            <a:xfrm>
              <a:off x="4874" y="1796"/>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4" name="Text Box 30"/>
            <p:cNvSpPr txBox="1">
              <a:spLocks noChangeArrowheads="1"/>
            </p:cNvSpPr>
            <p:nvPr/>
          </p:nvSpPr>
          <p:spPr bwMode="auto">
            <a:xfrm>
              <a:off x="2514" y="2341"/>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75" name="Text Box 31"/>
            <p:cNvSpPr txBox="1">
              <a:spLocks noChangeArrowheads="1"/>
            </p:cNvSpPr>
            <p:nvPr/>
          </p:nvSpPr>
          <p:spPr bwMode="auto">
            <a:xfrm>
              <a:off x="2514" y="2886"/>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6" name="Text Box 32"/>
            <p:cNvSpPr txBox="1">
              <a:spLocks noChangeArrowheads="1"/>
            </p:cNvSpPr>
            <p:nvPr/>
          </p:nvSpPr>
          <p:spPr bwMode="auto">
            <a:xfrm>
              <a:off x="2514" y="3431"/>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7" name="Text Box 33"/>
            <p:cNvSpPr txBox="1">
              <a:spLocks noChangeArrowheads="1"/>
            </p:cNvSpPr>
            <p:nvPr/>
          </p:nvSpPr>
          <p:spPr bwMode="auto">
            <a:xfrm>
              <a:off x="2851" y="2341"/>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8" name="Text Box 34"/>
            <p:cNvSpPr txBox="1">
              <a:spLocks noChangeArrowheads="1"/>
            </p:cNvSpPr>
            <p:nvPr/>
          </p:nvSpPr>
          <p:spPr bwMode="auto">
            <a:xfrm>
              <a:off x="3188" y="2341"/>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79" name="Text Box 35"/>
            <p:cNvSpPr txBox="1">
              <a:spLocks noChangeArrowheads="1"/>
            </p:cNvSpPr>
            <p:nvPr/>
          </p:nvSpPr>
          <p:spPr bwMode="auto">
            <a:xfrm>
              <a:off x="3525" y="2341"/>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0" name="Text Box 36"/>
            <p:cNvSpPr txBox="1">
              <a:spLocks noChangeArrowheads="1"/>
            </p:cNvSpPr>
            <p:nvPr/>
          </p:nvSpPr>
          <p:spPr bwMode="auto">
            <a:xfrm>
              <a:off x="3862" y="2341"/>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81" name="Text Box 37"/>
            <p:cNvSpPr txBox="1">
              <a:spLocks noChangeArrowheads="1"/>
            </p:cNvSpPr>
            <p:nvPr/>
          </p:nvSpPr>
          <p:spPr bwMode="auto">
            <a:xfrm>
              <a:off x="4198" y="2341"/>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82" name="Text Box 38"/>
            <p:cNvSpPr txBox="1">
              <a:spLocks noChangeArrowheads="1"/>
            </p:cNvSpPr>
            <p:nvPr/>
          </p:nvSpPr>
          <p:spPr bwMode="auto">
            <a:xfrm>
              <a:off x="4537" y="2341"/>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3" name="Text Box 39"/>
            <p:cNvSpPr txBox="1">
              <a:spLocks noChangeArrowheads="1"/>
            </p:cNvSpPr>
            <p:nvPr/>
          </p:nvSpPr>
          <p:spPr bwMode="auto">
            <a:xfrm>
              <a:off x="4874" y="2341"/>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4" name="Text Box 40"/>
            <p:cNvSpPr txBox="1">
              <a:spLocks noChangeArrowheads="1"/>
            </p:cNvSpPr>
            <p:nvPr/>
          </p:nvSpPr>
          <p:spPr bwMode="auto">
            <a:xfrm>
              <a:off x="2851" y="2886"/>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85" name="Text Box 41"/>
            <p:cNvSpPr txBox="1">
              <a:spLocks noChangeArrowheads="1"/>
            </p:cNvSpPr>
            <p:nvPr/>
          </p:nvSpPr>
          <p:spPr bwMode="auto">
            <a:xfrm>
              <a:off x="3188" y="2886"/>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6" name="Text Box 42"/>
            <p:cNvSpPr txBox="1">
              <a:spLocks noChangeArrowheads="1"/>
            </p:cNvSpPr>
            <p:nvPr/>
          </p:nvSpPr>
          <p:spPr bwMode="auto">
            <a:xfrm>
              <a:off x="3525" y="2886"/>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7" name="Text Box 43"/>
            <p:cNvSpPr txBox="1">
              <a:spLocks noChangeArrowheads="1"/>
            </p:cNvSpPr>
            <p:nvPr/>
          </p:nvSpPr>
          <p:spPr bwMode="auto">
            <a:xfrm>
              <a:off x="3862" y="2886"/>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8" name="Text Box 44"/>
            <p:cNvSpPr txBox="1">
              <a:spLocks noChangeArrowheads="1"/>
            </p:cNvSpPr>
            <p:nvPr/>
          </p:nvSpPr>
          <p:spPr bwMode="auto">
            <a:xfrm>
              <a:off x="4198" y="2886"/>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89" name="Text Box 45"/>
            <p:cNvSpPr txBox="1">
              <a:spLocks noChangeArrowheads="1"/>
            </p:cNvSpPr>
            <p:nvPr/>
          </p:nvSpPr>
          <p:spPr bwMode="auto">
            <a:xfrm>
              <a:off x="4537" y="2886"/>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90" name="Text Box 46"/>
            <p:cNvSpPr txBox="1">
              <a:spLocks noChangeArrowheads="1"/>
            </p:cNvSpPr>
            <p:nvPr/>
          </p:nvSpPr>
          <p:spPr bwMode="auto">
            <a:xfrm>
              <a:off x="4874" y="2886"/>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91" name="Text Box 47"/>
            <p:cNvSpPr txBox="1">
              <a:spLocks noChangeArrowheads="1"/>
            </p:cNvSpPr>
            <p:nvPr/>
          </p:nvSpPr>
          <p:spPr bwMode="auto">
            <a:xfrm>
              <a:off x="2851" y="3431"/>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92" name="Text Box 48"/>
            <p:cNvSpPr txBox="1">
              <a:spLocks noChangeArrowheads="1"/>
            </p:cNvSpPr>
            <p:nvPr/>
          </p:nvSpPr>
          <p:spPr bwMode="auto">
            <a:xfrm>
              <a:off x="3188" y="3431"/>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1793" name="Text Box 49"/>
            <p:cNvSpPr txBox="1">
              <a:spLocks noChangeArrowheads="1"/>
            </p:cNvSpPr>
            <p:nvPr/>
          </p:nvSpPr>
          <p:spPr bwMode="auto">
            <a:xfrm>
              <a:off x="3525" y="3431"/>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94" name="Text Box 50"/>
            <p:cNvSpPr txBox="1">
              <a:spLocks noChangeArrowheads="1"/>
            </p:cNvSpPr>
            <p:nvPr/>
          </p:nvSpPr>
          <p:spPr bwMode="auto">
            <a:xfrm>
              <a:off x="3862" y="3431"/>
              <a:ext cx="149"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95" name="Text Box 51"/>
            <p:cNvSpPr txBox="1">
              <a:spLocks noChangeArrowheads="1"/>
            </p:cNvSpPr>
            <p:nvPr/>
          </p:nvSpPr>
          <p:spPr bwMode="auto">
            <a:xfrm>
              <a:off x="4198" y="3431"/>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96" name="Text Box 52"/>
            <p:cNvSpPr txBox="1">
              <a:spLocks noChangeArrowheads="1"/>
            </p:cNvSpPr>
            <p:nvPr/>
          </p:nvSpPr>
          <p:spPr bwMode="auto">
            <a:xfrm>
              <a:off x="4537" y="3431"/>
              <a:ext cx="147"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1797" name="Text Box 53"/>
            <p:cNvSpPr txBox="1">
              <a:spLocks noChangeArrowheads="1"/>
            </p:cNvSpPr>
            <p:nvPr/>
          </p:nvSpPr>
          <p:spPr bwMode="auto">
            <a:xfrm>
              <a:off x="4874" y="3431"/>
              <a:ext cx="150" cy="28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grpSp>
      <p:sp>
        <p:nvSpPr>
          <p:cNvPr id="31798" name="Text Box 54"/>
          <p:cNvSpPr txBox="1">
            <a:spLocks noChangeArrowheads="1"/>
          </p:cNvSpPr>
          <p:nvPr/>
        </p:nvSpPr>
        <p:spPr bwMode="auto">
          <a:xfrm>
            <a:off x="76200" y="14478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Horizontal axis is coordinates for one sequence</a:t>
            </a:r>
          </a:p>
        </p:txBody>
      </p:sp>
      <p:sp>
        <p:nvSpPr>
          <p:cNvPr id="31799" name="Text Box 55"/>
          <p:cNvSpPr txBox="1">
            <a:spLocks noChangeArrowheads="1"/>
          </p:cNvSpPr>
          <p:nvPr/>
        </p:nvSpPr>
        <p:spPr bwMode="auto">
          <a:xfrm>
            <a:off x="76200" y="31242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Vertical axis is coordinates for the other</a:t>
            </a:r>
          </a:p>
        </p:txBody>
      </p:sp>
      <p:sp>
        <p:nvSpPr>
          <p:cNvPr id="58" name="Slide Number Placeholder 57"/>
          <p:cNvSpPr>
            <a:spLocks noGrp="1"/>
          </p:cNvSpPr>
          <p:nvPr>
            <p:ph type="sldNum" sz="quarter" idx="12"/>
          </p:nvPr>
        </p:nvSpPr>
        <p:spPr/>
        <p:txBody>
          <a:bodyPr/>
          <a:lstStyle/>
          <a:p>
            <a:fld id="{41014A3E-976F-064B-B8F4-90A68719CBED}" type="slidenum">
              <a:rPr lang="en-US" smtClean="0"/>
              <a:pPr/>
              <a:t>28</a:t>
            </a:fld>
            <a:endParaRPr lang="en-US"/>
          </a:p>
        </p:txBody>
      </p:sp>
      <p:sp>
        <p:nvSpPr>
          <p:cNvPr id="59" name="Footer Placeholder 5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1798"/>
                                        </p:tgtEl>
                                        <p:attrNameLst>
                                          <p:attrName>style.visibility</p:attrName>
                                        </p:attrNameLst>
                                      </p:cBhvr>
                                      <p:to>
                                        <p:strVal val="visible"/>
                                      </p:to>
                                    </p:set>
                                  </p:childTnLst>
                                </p:cTn>
                              </p:par>
                            </p:childTnLst>
                          </p:cTn>
                        </p:par>
                        <p:par>
                          <p:cTn id="7" fill="hold">
                            <p:stCondLst>
                              <p:cond delay="0"/>
                            </p:stCondLst>
                            <p:childTnLst>
                              <p:par>
                                <p:cTn id="8" presetID="1" presetClass="entr" fill="hold" nodeType="afterEffect">
                                  <p:stCondLst>
                                    <p:cond delay="0"/>
                                  </p:stCondLst>
                                  <p:childTnLst>
                                    <p:set>
                                      <p:cBhvr additive="repl">
                                        <p:cTn id="9" dur="1" fill="hold">
                                          <p:stCondLst>
                                            <p:cond delay="0"/>
                                          </p:stCondLst>
                                        </p:cTn>
                                        <p:tgtEl>
                                          <p:spTgt spid="31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Modelando</a:t>
            </a:r>
            <a:r>
              <a:rPr lang="en-US" sz="4800" dirty="0" smtClean="0"/>
              <a:t> a </a:t>
            </a:r>
            <a:r>
              <a:rPr lang="en-US" sz="4800" dirty="0" err="1" smtClean="0"/>
              <a:t>duração</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r>
              <a:rPr lang="pt-BR" dirty="0" smtClean="0"/>
              <a:t>Uma maneira mais sutil de obter uma distribuição não geométrica é utilizar uma </a:t>
            </a:r>
            <a:r>
              <a:rPr lang="pt-BR" dirty="0" err="1" smtClean="0"/>
              <a:t>sériede</a:t>
            </a:r>
            <a:r>
              <a:rPr lang="pt-BR" dirty="0" smtClean="0"/>
              <a:t> </a:t>
            </a:r>
            <a:r>
              <a:rPr lang="pt-BR" i="1" dirty="0" smtClean="0"/>
              <a:t>n</a:t>
            </a:r>
            <a:r>
              <a:rPr lang="pt-BR" dirty="0" smtClean="0"/>
              <a:t> estados, cada um com auto-transição com probabilidade </a:t>
            </a:r>
            <a:r>
              <a:rPr lang="pt-BR" i="1" dirty="0" smtClean="0"/>
              <a:t>p</a:t>
            </a:r>
            <a:r>
              <a:rPr lang="pt-BR" dirty="0" smtClean="0"/>
              <a:t> e probabilidade de transição </a:t>
            </a:r>
            <a:r>
              <a:rPr lang="pt-BR" i="1" dirty="0" smtClean="0"/>
              <a:t>1-p </a:t>
            </a:r>
            <a:r>
              <a:rPr lang="pt-BR" dirty="0" smtClean="0"/>
              <a:t>ao próximo estado</a:t>
            </a:r>
          </a:p>
          <a:p>
            <a:r>
              <a:rPr lang="pt-BR" dirty="0" smtClean="0"/>
              <a:t> Mínimo de 5 resíduos, decaimento exponencial após isso:</a:t>
            </a:r>
          </a:p>
          <a:p>
            <a:endParaRPr lang="pt-BR" dirty="0" smtClean="0"/>
          </a:p>
          <a:p>
            <a:endParaRPr lang="pt-BR" dirty="0" smtClean="0"/>
          </a:p>
          <a:p>
            <a:r>
              <a:rPr lang="pt-BR" dirty="0" smtClean="0"/>
              <a:t>Tamanho mínimo será </a:t>
            </a:r>
            <a:r>
              <a:rPr lang="pt-BR" smtClean="0"/>
              <a:t>de 4 </a:t>
            </a:r>
            <a:r>
              <a:rPr lang="pt-BR" dirty="0" smtClean="0"/>
              <a:t>resíduos. </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280</a:t>
            </a:fld>
            <a:endParaRPr lang="en-US"/>
          </a:p>
        </p:txBody>
      </p:sp>
      <p:pic>
        <p:nvPicPr>
          <p:cNvPr id="11" name="Picture 10" descr="conjuntoExponenciais.tiff"/>
          <p:cNvPicPr>
            <a:picLocks noChangeAspect="1"/>
          </p:cNvPicPr>
          <p:nvPr/>
        </p:nvPicPr>
        <p:blipFill>
          <a:blip r:embed="rId2"/>
          <a:stretch>
            <a:fillRect/>
          </a:stretch>
        </p:blipFill>
        <p:spPr>
          <a:xfrm>
            <a:off x="2549163" y="3563000"/>
            <a:ext cx="3810000" cy="1041400"/>
          </a:xfrm>
          <a:prstGeom prst="rect">
            <a:avLst/>
          </a:prstGeom>
        </p:spPr>
      </p:pic>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Modelando</a:t>
            </a:r>
            <a:r>
              <a:rPr lang="en-US" sz="4800" dirty="0" smtClean="0"/>
              <a:t> a </a:t>
            </a:r>
            <a:r>
              <a:rPr lang="en-US" sz="4800" dirty="0" err="1" smtClean="0"/>
              <a:t>duração</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endParaRPr lang="pt-BR" dirty="0" smtClean="0"/>
          </a:p>
          <a:p>
            <a:endParaRPr lang="pt-BR" dirty="0" smtClean="0"/>
          </a:p>
          <a:p>
            <a:r>
              <a:rPr lang="pt-BR" dirty="0" smtClean="0"/>
              <a:t>Para qualquer caminho de tamanho </a:t>
            </a:r>
            <a:r>
              <a:rPr lang="pt-BR" i="1" dirty="0" smtClean="0"/>
              <a:t>l</a:t>
            </a:r>
            <a:r>
              <a:rPr lang="pt-BR" dirty="0" smtClean="0"/>
              <a:t> iremos utilizar </a:t>
            </a:r>
            <a:r>
              <a:rPr lang="pt-BR" i="1" dirty="0" smtClean="0"/>
              <a:t>n </a:t>
            </a:r>
            <a:r>
              <a:rPr lang="pt-BR" dirty="0" smtClean="0"/>
              <a:t>vezes as transições de probabilidade </a:t>
            </a:r>
            <a:r>
              <a:rPr lang="pt-BR" i="1" dirty="0" smtClean="0"/>
              <a:t>1-p</a:t>
            </a:r>
            <a:r>
              <a:rPr lang="pt-BR" dirty="0" smtClean="0"/>
              <a:t>, e </a:t>
            </a:r>
            <a:r>
              <a:rPr lang="pt-BR" i="1" dirty="0" smtClean="0"/>
              <a:t>(l-n) </a:t>
            </a:r>
            <a:r>
              <a:rPr lang="pt-BR" dirty="0" smtClean="0"/>
              <a:t>vezes as transições de probabilidade </a:t>
            </a:r>
            <a:r>
              <a:rPr lang="pt-BR" i="1" dirty="0" smtClean="0"/>
              <a:t>p</a:t>
            </a:r>
            <a:r>
              <a:rPr lang="pt-BR" dirty="0" smtClean="0"/>
              <a:t>.</a:t>
            </a:r>
          </a:p>
          <a:p>
            <a:r>
              <a:rPr lang="pt-BR" dirty="0" smtClean="0"/>
              <a:t>O número de possíveis caminhos pelo modelo é </a:t>
            </a:r>
          </a:p>
          <a:p>
            <a:r>
              <a:rPr lang="pt-BR" dirty="0" smtClean="0"/>
              <a:t>Desta maneira a probabilidade de termos uma sequência com </a:t>
            </a:r>
            <a:r>
              <a:rPr lang="pt-BR" i="1" dirty="0" smtClean="0"/>
              <a:t>l</a:t>
            </a:r>
            <a:r>
              <a:rPr lang="pt-BR" dirty="0" smtClean="0"/>
              <a:t> resíduos é: </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281</a:t>
            </a:fld>
            <a:endParaRPr lang="en-US"/>
          </a:p>
        </p:txBody>
      </p:sp>
      <p:pic>
        <p:nvPicPr>
          <p:cNvPr id="11" name="Picture 10" descr="conjuntoExponenciais.tiff"/>
          <p:cNvPicPr>
            <a:picLocks noChangeAspect="1"/>
          </p:cNvPicPr>
          <p:nvPr/>
        </p:nvPicPr>
        <p:blipFill>
          <a:blip r:embed="rId3"/>
          <a:stretch>
            <a:fillRect/>
          </a:stretch>
        </p:blipFill>
        <p:spPr>
          <a:xfrm>
            <a:off x="2549163" y="2002471"/>
            <a:ext cx="3810000" cy="1041400"/>
          </a:xfrm>
          <a:prstGeom prst="rect">
            <a:avLst/>
          </a:prstGeom>
        </p:spPr>
      </p:pic>
      <p:graphicFrame>
        <p:nvGraphicFramePr>
          <p:cNvPr id="8" name="Object 7"/>
          <p:cNvGraphicFramePr>
            <a:graphicFrameLocks noChangeAspect="1"/>
          </p:cNvGraphicFramePr>
          <p:nvPr/>
        </p:nvGraphicFramePr>
        <p:xfrm>
          <a:off x="6234647" y="4046056"/>
          <a:ext cx="455713" cy="614222"/>
        </p:xfrm>
        <a:graphic>
          <a:graphicData uri="http://schemas.openxmlformats.org/presentationml/2006/ole">
            <p:oleObj spid="_x0000_s2459650" name="Equation" r:id="rId4" imgW="292100" imgH="393700" progId="Equation.3">
              <p:embed/>
            </p:oleObj>
          </a:graphicData>
        </a:graphic>
      </p:graphicFrame>
      <p:graphicFrame>
        <p:nvGraphicFramePr>
          <p:cNvPr id="2459651" name="Object 3"/>
          <p:cNvGraphicFramePr>
            <a:graphicFrameLocks noChangeAspect="1"/>
          </p:cNvGraphicFramePr>
          <p:nvPr/>
        </p:nvGraphicFramePr>
        <p:xfrm>
          <a:off x="2389188" y="5535613"/>
          <a:ext cx="3171825" cy="614362"/>
        </p:xfrm>
        <a:graphic>
          <a:graphicData uri="http://schemas.openxmlformats.org/presentationml/2006/ole">
            <p:oleObj spid="_x0000_s2459651" name="Equation" r:id="rId5" imgW="2032000" imgH="393700" progId="Equation.3">
              <p:embed/>
            </p:oleObj>
          </a:graphicData>
        </a:graphic>
      </p:graphicFrame>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smtClean="0"/>
              <a:t>Modelando</a:t>
            </a:r>
            <a:r>
              <a:rPr lang="en-US" sz="4800" dirty="0" smtClean="0"/>
              <a:t> a </a:t>
            </a:r>
            <a:r>
              <a:rPr lang="en-US" sz="4800" dirty="0" err="1" smtClean="0"/>
              <a:t>duração</a:t>
            </a:r>
            <a:endParaRPr lang="en-US" sz="4800" dirty="0"/>
          </a:p>
        </p:txBody>
      </p:sp>
      <p:sp>
        <p:nvSpPr>
          <p:cNvPr id="3" name="Content Placeholder 2"/>
          <p:cNvSpPr>
            <a:spLocks noGrp="1"/>
          </p:cNvSpPr>
          <p:nvPr>
            <p:ph idx="1"/>
          </p:nvPr>
        </p:nvSpPr>
        <p:spPr>
          <a:xfrm>
            <a:off x="658812" y="2002471"/>
            <a:ext cx="7824787" cy="4490403"/>
          </a:xfrm>
        </p:spPr>
        <p:txBody>
          <a:bodyPr>
            <a:normAutofit/>
          </a:bodyPr>
          <a:lstStyle/>
          <a:p>
            <a:endParaRPr lang="pt-BR" dirty="0" smtClean="0"/>
          </a:p>
          <a:p>
            <a:endParaRPr lang="pt-BR" dirty="0" smtClean="0"/>
          </a:p>
          <a:p>
            <a:endParaRPr lang="pt-BR" dirty="0" smtClean="0"/>
          </a:p>
          <a:p>
            <a:r>
              <a:rPr lang="pt-BR" dirty="0" smtClean="0"/>
              <a:t>A variação na escolha de</a:t>
            </a:r>
            <a:r>
              <a:rPr lang="pt-BR" i="1" dirty="0" smtClean="0"/>
              <a:t> n</a:t>
            </a:r>
            <a:r>
              <a:rPr lang="pt-BR" dirty="0" smtClean="0"/>
              <a:t> nos permitirá ajustar a distribuição dos tamanhos:</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282</a:t>
            </a:fld>
            <a:endParaRPr lang="en-US"/>
          </a:p>
        </p:txBody>
      </p:sp>
      <p:pic>
        <p:nvPicPr>
          <p:cNvPr id="11" name="Picture 10" descr="conjuntoExponenciais.tiff"/>
          <p:cNvPicPr>
            <a:picLocks noChangeAspect="1"/>
          </p:cNvPicPr>
          <p:nvPr/>
        </p:nvPicPr>
        <p:blipFill>
          <a:blip r:embed="rId3"/>
          <a:stretch>
            <a:fillRect/>
          </a:stretch>
        </p:blipFill>
        <p:spPr>
          <a:xfrm>
            <a:off x="658813" y="2185788"/>
            <a:ext cx="3810000" cy="1041400"/>
          </a:xfrm>
          <a:prstGeom prst="rect">
            <a:avLst/>
          </a:prstGeom>
        </p:spPr>
      </p:pic>
      <p:graphicFrame>
        <p:nvGraphicFramePr>
          <p:cNvPr id="2459651" name="Object 3"/>
          <p:cNvGraphicFramePr>
            <a:graphicFrameLocks noChangeAspect="1"/>
          </p:cNvGraphicFramePr>
          <p:nvPr/>
        </p:nvGraphicFramePr>
        <p:xfrm>
          <a:off x="5102288" y="2316728"/>
          <a:ext cx="3171825" cy="614362"/>
        </p:xfrm>
        <a:graphic>
          <a:graphicData uri="http://schemas.openxmlformats.org/presentationml/2006/ole">
            <p:oleObj spid="_x0000_s2460675" name="Equation" r:id="rId4" imgW="2032000" imgH="393700" progId="Equation.3">
              <p:embed/>
            </p:oleObj>
          </a:graphicData>
        </a:graphic>
      </p:graphicFrame>
      <p:pic>
        <p:nvPicPr>
          <p:cNvPr id="12" name="Picture 11" descr="curvasMultiExponencial.tiff"/>
          <p:cNvPicPr>
            <a:picLocks noChangeAspect="1"/>
          </p:cNvPicPr>
          <p:nvPr/>
        </p:nvPicPr>
        <p:blipFill>
          <a:blip r:embed="rId5"/>
          <a:stretch>
            <a:fillRect/>
          </a:stretch>
        </p:blipFill>
        <p:spPr>
          <a:xfrm>
            <a:off x="2797293" y="4164534"/>
            <a:ext cx="3893067" cy="2407760"/>
          </a:xfrm>
          <a:prstGeom prst="rect">
            <a:avLst/>
          </a:prstGeom>
        </p:spPr>
      </p:pic>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a:t>
            </a:r>
            <a:r>
              <a:rPr lang="en-US" sz="4000" dirty="0" err="1" smtClean="0"/>
              <a:t>escolha</a:t>
            </a:r>
            <a:r>
              <a:rPr lang="en-US" sz="4000" dirty="0" smtClean="0"/>
              <a:t> </a:t>
            </a:r>
            <a:r>
              <a:rPr lang="en-US" sz="4000" dirty="0" err="1" smtClean="0"/>
              <a:t>da</a:t>
            </a:r>
            <a:r>
              <a:rPr lang="en-US" sz="4000" dirty="0" smtClean="0"/>
              <a:t> </a:t>
            </a:r>
            <a:r>
              <a:rPr lang="en-US" sz="4000" dirty="0" err="1" smtClean="0"/>
              <a:t>arquitetura</a:t>
            </a:r>
            <a:r>
              <a:rPr lang="en-US" sz="4000" dirty="0" smtClean="0"/>
              <a:t> de </a:t>
            </a:r>
            <a:r>
              <a:rPr lang="en-US" sz="4000" dirty="0" err="1" smtClean="0"/>
              <a:t>uma</a:t>
            </a:r>
            <a:r>
              <a:rPr lang="en-US" sz="4000" dirty="0" smtClean="0"/>
              <a:t> </a:t>
            </a:r>
            <a:r>
              <a:rPr lang="en-US" sz="4000" dirty="0" err="1" smtClean="0"/>
              <a:t>HMM:estados</a:t>
            </a:r>
            <a:r>
              <a:rPr lang="en-US" sz="4000" dirty="0" smtClean="0"/>
              <a:t> </a:t>
            </a:r>
            <a:r>
              <a:rPr lang="en-US" sz="4000" dirty="0" err="1" smtClean="0"/>
              <a:t>silenciosos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283</a:t>
            </a:fld>
            <a:endParaRPr lang="en-US"/>
          </a:p>
        </p:txBody>
      </p:sp>
      <p:sp>
        <p:nvSpPr>
          <p:cNvPr id="8" name="Content Placeholder 7"/>
          <p:cNvSpPr>
            <a:spLocks noGrp="1"/>
          </p:cNvSpPr>
          <p:nvPr>
            <p:ph idx="1"/>
          </p:nvPr>
        </p:nvSpPr>
        <p:spPr>
          <a:xfrm>
            <a:off x="912067" y="2286001"/>
            <a:ext cx="7571534" cy="3134930"/>
          </a:xfrm>
        </p:spPr>
        <p:txBody>
          <a:bodyPr>
            <a:normAutofit lnSpcReduction="10000"/>
          </a:bodyPr>
          <a:lstStyle/>
          <a:p>
            <a:r>
              <a:rPr lang="pt-BR" dirty="0" smtClean="0"/>
              <a:t>Já vimos acima estados que não emitem símbolos no início e no final de </a:t>
            </a:r>
            <a:r>
              <a:rPr lang="pt-BR" dirty="0" err="1" smtClean="0"/>
              <a:t>HMMs</a:t>
            </a:r>
            <a:endParaRPr lang="pt-BR" dirty="0" smtClean="0"/>
          </a:p>
          <a:p>
            <a:r>
              <a:rPr lang="pt-BR" dirty="0" smtClean="0"/>
              <a:t>Chamamos estes estados de estados silenciosos</a:t>
            </a:r>
          </a:p>
          <a:p>
            <a:r>
              <a:rPr lang="pt-BR" dirty="0" smtClean="0"/>
              <a:t>Estados silenciosos podem ser úteis em outros pontos de uma HMM</a:t>
            </a:r>
          </a:p>
          <a:p>
            <a:r>
              <a:rPr lang="pt-BR" dirty="0" smtClean="0"/>
              <a:t>Uma maneira de modelar a ausência de emissões de um estado em uma cadeia de estados é colocar uma transição do estado anterior ao próximo: </a:t>
            </a:r>
            <a:endParaRPr lang="pt-BR" dirty="0"/>
          </a:p>
        </p:txBody>
      </p:sp>
      <p:pic>
        <p:nvPicPr>
          <p:cNvPr id="7" name="Picture 6" descr="forwardConnected.tiff"/>
          <p:cNvPicPr>
            <a:picLocks noChangeAspect="1"/>
          </p:cNvPicPr>
          <p:nvPr/>
        </p:nvPicPr>
        <p:blipFill>
          <a:blip r:embed="rId2"/>
          <a:stretch>
            <a:fillRect/>
          </a:stretch>
        </p:blipFill>
        <p:spPr>
          <a:xfrm>
            <a:off x="3895822" y="5025861"/>
            <a:ext cx="3860800" cy="1384300"/>
          </a:xfrm>
          <a:prstGeom prst="rect">
            <a:avLst/>
          </a:prstGeom>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a:t>
            </a:r>
            <a:r>
              <a:rPr lang="en-US" sz="4000" dirty="0" err="1" smtClean="0"/>
              <a:t>escolha</a:t>
            </a:r>
            <a:r>
              <a:rPr lang="en-US" sz="4000" dirty="0" smtClean="0"/>
              <a:t> </a:t>
            </a:r>
            <a:r>
              <a:rPr lang="en-US" sz="4000" dirty="0" err="1" smtClean="0"/>
              <a:t>da</a:t>
            </a:r>
            <a:r>
              <a:rPr lang="en-US" sz="4000" dirty="0" smtClean="0"/>
              <a:t> </a:t>
            </a:r>
            <a:r>
              <a:rPr lang="en-US" sz="4000" dirty="0" err="1" smtClean="0"/>
              <a:t>arquitetura</a:t>
            </a:r>
            <a:r>
              <a:rPr lang="en-US" sz="4000" dirty="0" smtClean="0"/>
              <a:t> de </a:t>
            </a:r>
            <a:r>
              <a:rPr lang="en-US" sz="4000" dirty="0" err="1" smtClean="0"/>
              <a:t>uma</a:t>
            </a:r>
            <a:r>
              <a:rPr lang="en-US" sz="4000" dirty="0" smtClean="0"/>
              <a:t> </a:t>
            </a:r>
            <a:r>
              <a:rPr lang="en-US" sz="4000" dirty="0" err="1" smtClean="0"/>
              <a:t>HMM:estados</a:t>
            </a:r>
            <a:r>
              <a:rPr lang="en-US" sz="4000" dirty="0" smtClean="0"/>
              <a:t> </a:t>
            </a:r>
            <a:r>
              <a:rPr lang="en-US" sz="4000" dirty="0" err="1" smtClean="0"/>
              <a:t>silenciosos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284</a:t>
            </a:fld>
            <a:endParaRPr lang="en-US"/>
          </a:p>
        </p:txBody>
      </p:sp>
      <p:sp>
        <p:nvSpPr>
          <p:cNvPr id="8" name="Content Placeholder 7"/>
          <p:cNvSpPr>
            <a:spLocks noGrp="1"/>
          </p:cNvSpPr>
          <p:nvPr>
            <p:ph idx="1"/>
          </p:nvPr>
        </p:nvSpPr>
        <p:spPr>
          <a:xfrm>
            <a:off x="912067" y="2286000"/>
            <a:ext cx="7571534" cy="3863787"/>
          </a:xfrm>
        </p:spPr>
        <p:txBody>
          <a:bodyPr>
            <a:normAutofit fontScale="92500" lnSpcReduction="10000"/>
          </a:bodyPr>
          <a:lstStyle/>
          <a:p>
            <a:r>
              <a:rPr lang="pt-BR" dirty="0" smtClean="0"/>
              <a:t>O problema desta arquitetura é o número de transições que adicionamos ao modelo: cada transição será um parâmetro a mais de treinamento, o que exigirá conjuntos potencialmente enormes de treinamento</a:t>
            </a:r>
          </a:p>
          <a:p>
            <a:r>
              <a:rPr lang="pt-BR" dirty="0" smtClean="0"/>
              <a:t>Em nosso exemplo com 5 estados temos 10 transições.</a:t>
            </a:r>
          </a:p>
          <a:p>
            <a:endParaRPr lang="pt-BR" dirty="0" smtClean="0"/>
          </a:p>
          <a:p>
            <a:endParaRPr lang="pt-BR" dirty="0" smtClean="0"/>
          </a:p>
          <a:p>
            <a:endParaRPr lang="pt-BR" dirty="0" smtClean="0"/>
          </a:p>
          <a:p>
            <a:r>
              <a:rPr lang="pt-BR" dirty="0" smtClean="0"/>
              <a:t>Uma sequência de 200 estados vai exigir da ordem de 20.000 transições</a:t>
            </a:r>
            <a:endParaRPr lang="pt-BR" dirty="0"/>
          </a:p>
        </p:txBody>
      </p:sp>
      <p:pic>
        <p:nvPicPr>
          <p:cNvPr id="7" name="Picture 6" descr="forwardConnected.tiff"/>
          <p:cNvPicPr>
            <a:picLocks noChangeAspect="1"/>
          </p:cNvPicPr>
          <p:nvPr/>
        </p:nvPicPr>
        <p:blipFill>
          <a:blip r:embed="rId2"/>
          <a:stretch>
            <a:fillRect/>
          </a:stretch>
        </p:blipFill>
        <p:spPr>
          <a:xfrm>
            <a:off x="1965422" y="3931877"/>
            <a:ext cx="3860800" cy="1384300"/>
          </a:xfrm>
          <a:prstGeom prst="rect">
            <a:avLst/>
          </a:prstGeom>
        </p:spPr>
      </p:pic>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a:t>
            </a:r>
            <a:r>
              <a:rPr lang="en-US" sz="4000" dirty="0" err="1" smtClean="0"/>
              <a:t>escolha</a:t>
            </a:r>
            <a:r>
              <a:rPr lang="en-US" sz="4000" dirty="0" smtClean="0"/>
              <a:t> </a:t>
            </a:r>
            <a:r>
              <a:rPr lang="en-US" sz="4000" dirty="0" err="1" smtClean="0"/>
              <a:t>da</a:t>
            </a:r>
            <a:r>
              <a:rPr lang="en-US" sz="4000" dirty="0" smtClean="0"/>
              <a:t> </a:t>
            </a:r>
            <a:r>
              <a:rPr lang="en-US" sz="4000" dirty="0" err="1" smtClean="0"/>
              <a:t>arquitetura</a:t>
            </a:r>
            <a:r>
              <a:rPr lang="en-US" sz="4000" dirty="0" smtClean="0"/>
              <a:t> de </a:t>
            </a:r>
            <a:r>
              <a:rPr lang="en-US" sz="4000" dirty="0" err="1" smtClean="0"/>
              <a:t>uma</a:t>
            </a:r>
            <a:r>
              <a:rPr lang="en-US" sz="4000" dirty="0" smtClean="0"/>
              <a:t> </a:t>
            </a:r>
            <a:r>
              <a:rPr lang="en-US" sz="4000" dirty="0" err="1" smtClean="0"/>
              <a:t>HMM:estados</a:t>
            </a:r>
            <a:r>
              <a:rPr lang="en-US" sz="4000" dirty="0" smtClean="0"/>
              <a:t> </a:t>
            </a:r>
            <a:r>
              <a:rPr lang="en-US" sz="4000" dirty="0" err="1" smtClean="0"/>
              <a:t>silenciosos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285</a:t>
            </a:fld>
            <a:endParaRPr lang="en-US"/>
          </a:p>
        </p:txBody>
      </p:sp>
      <p:sp>
        <p:nvSpPr>
          <p:cNvPr id="8" name="Content Placeholder 7"/>
          <p:cNvSpPr>
            <a:spLocks noGrp="1"/>
          </p:cNvSpPr>
          <p:nvPr>
            <p:ph idx="1"/>
          </p:nvPr>
        </p:nvSpPr>
        <p:spPr>
          <a:xfrm>
            <a:off x="912067" y="2286000"/>
            <a:ext cx="7571534" cy="3863787"/>
          </a:xfrm>
        </p:spPr>
        <p:txBody>
          <a:bodyPr>
            <a:normAutofit lnSpcReduction="10000"/>
          </a:bodyPr>
          <a:lstStyle/>
          <a:p>
            <a:r>
              <a:rPr lang="pt-BR" dirty="0" smtClean="0"/>
              <a:t>Uma alternativa é utilizarmos uma cadeia paralela de </a:t>
            </a:r>
            <a:r>
              <a:rPr lang="pt-BR" i="1" dirty="0" smtClean="0"/>
              <a:t>estados silencioso</a:t>
            </a:r>
            <a:r>
              <a:rPr lang="pt-BR" dirty="0" smtClean="0"/>
              <a:t>s</a:t>
            </a:r>
            <a:endParaRPr lang="pt-BR" i="1" dirty="0" smtClean="0"/>
          </a:p>
          <a:p>
            <a:endParaRPr lang="pt-BR" i="1" dirty="0" smtClean="0"/>
          </a:p>
          <a:p>
            <a:endParaRPr lang="pt-BR" i="1" dirty="0" smtClean="0"/>
          </a:p>
          <a:p>
            <a:endParaRPr lang="pt-BR" i="1" dirty="0" smtClean="0"/>
          </a:p>
          <a:p>
            <a:r>
              <a:rPr lang="pt-BR" dirty="0" smtClean="0"/>
              <a:t>Para uma cadeia original de </a:t>
            </a:r>
            <a:r>
              <a:rPr lang="pt-BR" i="1" dirty="0" smtClean="0"/>
              <a:t>n </a:t>
            </a:r>
            <a:r>
              <a:rPr lang="pt-BR" dirty="0" smtClean="0"/>
              <a:t>estados teremos agora </a:t>
            </a:r>
            <a:r>
              <a:rPr lang="pt-BR" i="1" dirty="0" smtClean="0"/>
              <a:t>3(n-1)</a:t>
            </a:r>
            <a:r>
              <a:rPr lang="pt-BR" dirty="0" smtClean="0"/>
              <a:t> transições</a:t>
            </a:r>
          </a:p>
          <a:p>
            <a:pPr lvl="1"/>
            <a:r>
              <a:rPr lang="pt-BR" dirty="0" smtClean="0"/>
              <a:t>Em nosso exemplo temos agora 12 transições</a:t>
            </a:r>
          </a:p>
          <a:p>
            <a:pPr lvl="1"/>
            <a:r>
              <a:rPr lang="pt-BR" dirty="0" smtClean="0"/>
              <a:t>Numa série de 200 estados teremos agora mas numa cadeia de 200 estados teremos 597 transições (ao invés de 20.000!!!!!)</a:t>
            </a:r>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dirty="0"/>
          </a:p>
        </p:txBody>
      </p:sp>
      <p:pic>
        <p:nvPicPr>
          <p:cNvPr id="7" name="Picture 6" descr="forwardConnected.tiff"/>
          <p:cNvPicPr>
            <a:picLocks noChangeAspect="1"/>
          </p:cNvPicPr>
          <p:nvPr/>
        </p:nvPicPr>
        <p:blipFill>
          <a:blip r:embed="rId2"/>
          <a:stretch>
            <a:fillRect/>
          </a:stretch>
        </p:blipFill>
        <p:spPr>
          <a:xfrm>
            <a:off x="378666" y="3239727"/>
            <a:ext cx="3860800" cy="1384300"/>
          </a:xfrm>
          <a:prstGeom prst="rect">
            <a:avLst/>
          </a:prstGeom>
        </p:spPr>
      </p:pic>
      <p:cxnSp>
        <p:nvCxnSpPr>
          <p:cNvPr id="10" name="Straight Arrow Connector 9"/>
          <p:cNvCxnSpPr/>
          <p:nvPr/>
        </p:nvCxnSpPr>
        <p:spPr>
          <a:xfrm flipV="1">
            <a:off x="4239466" y="3928210"/>
            <a:ext cx="578851" cy="13094"/>
          </a:xfrm>
          <a:prstGeom prst="straightConnector1">
            <a:avLst/>
          </a:prstGeom>
          <a:ln w="95250">
            <a:tailEnd type="arrow"/>
          </a:ln>
        </p:spPr>
        <p:style>
          <a:lnRef idx="2">
            <a:schemeClr val="accent1"/>
          </a:lnRef>
          <a:fillRef idx="0">
            <a:schemeClr val="accent1"/>
          </a:fillRef>
          <a:effectRef idx="1">
            <a:schemeClr val="accent1"/>
          </a:effectRef>
          <a:fontRef idx="minor">
            <a:schemeClr val="tx1"/>
          </a:fontRef>
        </p:style>
      </p:cxnSp>
      <p:pic>
        <p:nvPicPr>
          <p:cNvPr id="11" name="Picture 10" descr="estadosSilenciosos.tiff"/>
          <p:cNvPicPr>
            <a:picLocks noChangeAspect="1"/>
          </p:cNvPicPr>
          <p:nvPr/>
        </p:nvPicPr>
        <p:blipFill>
          <a:blip r:embed="rId3"/>
          <a:stretch>
            <a:fillRect/>
          </a:stretch>
        </p:blipFill>
        <p:spPr>
          <a:xfrm>
            <a:off x="4972716" y="3128110"/>
            <a:ext cx="3746500" cy="1600200"/>
          </a:xfrm>
          <a:prstGeom prst="rect">
            <a:avLst/>
          </a:prstGeom>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a:t>
            </a:r>
            <a:r>
              <a:rPr lang="en-US" sz="4000" dirty="0" err="1" smtClean="0"/>
              <a:t>escolha</a:t>
            </a:r>
            <a:r>
              <a:rPr lang="en-US" sz="4000" dirty="0" smtClean="0"/>
              <a:t> </a:t>
            </a:r>
            <a:r>
              <a:rPr lang="en-US" sz="4000" dirty="0" err="1" smtClean="0"/>
              <a:t>da</a:t>
            </a:r>
            <a:r>
              <a:rPr lang="en-US" sz="4000" dirty="0" smtClean="0"/>
              <a:t> </a:t>
            </a:r>
            <a:r>
              <a:rPr lang="en-US" sz="4000" dirty="0" err="1" smtClean="0"/>
              <a:t>arquitetura</a:t>
            </a:r>
            <a:r>
              <a:rPr lang="en-US" sz="4000" dirty="0" smtClean="0"/>
              <a:t> de </a:t>
            </a:r>
            <a:r>
              <a:rPr lang="en-US" sz="4000" dirty="0" err="1" smtClean="0"/>
              <a:t>uma</a:t>
            </a:r>
            <a:r>
              <a:rPr lang="en-US" sz="4000" dirty="0" smtClean="0"/>
              <a:t> </a:t>
            </a:r>
            <a:r>
              <a:rPr lang="en-US" sz="4000" dirty="0" err="1" smtClean="0"/>
              <a:t>HMM:estados</a:t>
            </a:r>
            <a:r>
              <a:rPr lang="en-US" sz="4000" dirty="0" smtClean="0"/>
              <a:t> </a:t>
            </a:r>
            <a:r>
              <a:rPr lang="en-US" sz="4000" dirty="0" err="1" smtClean="0"/>
              <a:t>silenciosos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286</a:t>
            </a:fld>
            <a:endParaRPr lang="en-US"/>
          </a:p>
        </p:txBody>
      </p:sp>
      <p:sp>
        <p:nvSpPr>
          <p:cNvPr id="8" name="Content Placeholder 7"/>
          <p:cNvSpPr>
            <a:spLocks noGrp="1"/>
          </p:cNvSpPr>
          <p:nvPr>
            <p:ph idx="1"/>
          </p:nvPr>
        </p:nvSpPr>
        <p:spPr>
          <a:xfrm>
            <a:off x="912067" y="2194342"/>
            <a:ext cx="7571534" cy="3863787"/>
          </a:xfrm>
        </p:spPr>
        <p:txBody>
          <a:bodyPr>
            <a:normAutofit/>
          </a:bodyPr>
          <a:lstStyle/>
          <a:p>
            <a:r>
              <a:rPr lang="pt-BR" dirty="0" smtClean="0"/>
              <a:t>Pagamos um preço com a redução de parâmetros, no modelo </a:t>
            </a:r>
            <a:r>
              <a:rPr lang="pt-BR" dirty="0" err="1" smtClean="0"/>
              <a:t>orginal</a:t>
            </a:r>
            <a:r>
              <a:rPr lang="pt-BR" dirty="0" smtClean="0"/>
              <a:t> podemos, por exemplo, ter alta probabilidade de ir do estado 1 ao 5 e baixa probabilidade de ir do estado 2 ao 4  e baixa probabilidade de ir do estado 1 ao 4 e 2 ao 5, Isso não é possível com estados silenciosos</a:t>
            </a:r>
            <a:endParaRPr lang="pt-BR" i="1" dirty="0" smtClean="0"/>
          </a:p>
          <a:p>
            <a:endParaRPr lang="pt-BR" i="1" dirty="0" smtClean="0"/>
          </a:p>
          <a:p>
            <a:endParaRPr lang="pt-BR" i="1" dirty="0" smtClean="0"/>
          </a:p>
          <a:p>
            <a:endParaRPr lang="pt-BR" i="1" dirty="0" smtClean="0"/>
          </a:p>
          <a:p>
            <a:pPr lvl="1"/>
            <a:endParaRPr lang="pt-BR" dirty="0" smtClean="0"/>
          </a:p>
          <a:p>
            <a:pPr>
              <a:buNone/>
            </a:pPr>
            <a:endParaRPr lang="pt-BR" dirty="0" smtClean="0"/>
          </a:p>
          <a:p>
            <a:pPr>
              <a:buNone/>
            </a:pPr>
            <a:endParaRPr lang="pt-BR" dirty="0" smtClean="0"/>
          </a:p>
          <a:p>
            <a:pPr>
              <a:buNone/>
            </a:pPr>
            <a:endParaRPr lang="pt-BR" dirty="0" smtClean="0"/>
          </a:p>
          <a:p>
            <a:pPr>
              <a:buNone/>
            </a:pPr>
            <a:endParaRPr lang="pt-BR" dirty="0" smtClean="0"/>
          </a:p>
          <a:p>
            <a:pPr>
              <a:buNone/>
            </a:pPr>
            <a:endParaRPr lang="pt-BR" dirty="0"/>
          </a:p>
        </p:txBody>
      </p:sp>
      <p:pic>
        <p:nvPicPr>
          <p:cNvPr id="7" name="Picture 6" descr="forwardConnected.tiff"/>
          <p:cNvPicPr>
            <a:picLocks noChangeAspect="1"/>
          </p:cNvPicPr>
          <p:nvPr/>
        </p:nvPicPr>
        <p:blipFill>
          <a:blip r:embed="rId2"/>
          <a:stretch>
            <a:fillRect/>
          </a:stretch>
        </p:blipFill>
        <p:spPr>
          <a:xfrm>
            <a:off x="378666" y="3907521"/>
            <a:ext cx="3860800" cy="1384300"/>
          </a:xfrm>
          <a:prstGeom prst="rect">
            <a:avLst/>
          </a:prstGeom>
        </p:spPr>
      </p:pic>
      <p:cxnSp>
        <p:nvCxnSpPr>
          <p:cNvPr id="10" name="Straight Arrow Connector 9"/>
          <p:cNvCxnSpPr/>
          <p:nvPr/>
        </p:nvCxnSpPr>
        <p:spPr>
          <a:xfrm flipV="1">
            <a:off x="4239466" y="4569816"/>
            <a:ext cx="578851" cy="13094"/>
          </a:xfrm>
          <a:prstGeom prst="straightConnector1">
            <a:avLst/>
          </a:prstGeom>
          <a:ln w="95250">
            <a:tailEnd type="arrow"/>
          </a:ln>
        </p:spPr>
        <p:style>
          <a:lnRef idx="2">
            <a:schemeClr val="accent1"/>
          </a:lnRef>
          <a:fillRef idx="0">
            <a:schemeClr val="accent1"/>
          </a:fillRef>
          <a:effectRef idx="1">
            <a:schemeClr val="accent1"/>
          </a:effectRef>
          <a:fontRef idx="minor">
            <a:schemeClr val="tx1"/>
          </a:fontRef>
        </p:style>
      </p:cxnSp>
      <p:pic>
        <p:nvPicPr>
          <p:cNvPr id="11" name="Picture 10" descr="estadosSilenciosos.tiff"/>
          <p:cNvPicPr>
            <a:picLocks noChangeAspect="1"/>
          </p:cNvPicPr>
          <p:nvPr/>
        </p:nvPicPr>
        <p:blipFill>
          <a:blip r:embed="rId3"/>
          <a:stretch>
            <a:fillRect/>
          </a:stretch>
        </p:blipFill>
        <p:spPr>
          <a:xfrm>
            <a:off x="4972716" y="3743528"/>
            <a:ext cx="3746500" cy="1600200"/>
          </a:xfrm>
          <a:prstGeom prst="rect">
            <a:avLst/>
          </a:prstGeom>
        </p:spPr>
      </p:pic>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Caracterizando</a:t>
            </a:r>
            <a:r>
              <a:rPr lang="en-US" sz="4000" dirty="0" smtClean="0"/>
              <a:t> </a:t>
            </a:r>
            <a:r>
              <a:rPr lang="en-US" sz="4000" dirty="0" err="1" smtClean="0"/>
              <a:t>familias</a:t>
            </a:r>
            <a:r>
              <a:rPr lang="en-US" sz="4000" dirty="0" smtClean="0"/>
              <a:t> de </a:t>
            </a:r>
            <a:r>
              <a:rPr lang="en-US" sz="4000" dirty="0" err="1" smtClean="0"/>
              <a:t>sequências</a:t>
            </a:r>
            <a:r>
              <a:rPr lang="en-US" sz="4000" dirty="0" smtClean="0"/>
              <a:t>: </a:t>
            </a:r>
            <a:r>
              <a:rPr lang="en-US" sz="4000" dirty="0" err="1" smtClean="0"/>
              <a:t>modelos</a:t>
            </a:r>
            <a:r>
              <a:rPr lang="en-US" sz="4000" dirty="0" smtClean="0"/>
              <a:t> </a:t>
            </a:r>
            <a:r>
              <a:rPr lang="en-US" sz="4000" dirty="0" err="1" smtClean="0"/>
              <a:t>posicionais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287</a:t>
            </a:fld>
            <a:endParaRPr lang="en-US"/>
          </a:p>
        </p:txBody>
      </p:sp>
      <p:sp>
        <p:nvSpPr>
          <p:cNvPr id="8" name="Content Placeholder 7"/>
          <p:cNvSpPr>
            <a:spLocks noGrp="1"/>
          </p:cNvSpPr>
          <p:nvPr>
            <p:ph idx="1"/>
          </p:nvPr>
        </p:nvSpPr>
        <p:spPr>
          <a:xfrm>
            <a:off x="912067" y="2286000"/>
            <a:ext cx="7571534" cy="3840163"/>
          </a:xfrm>
        </p:spPr>
        <p:txBody>
          <a:bodyPr>
            <a:normAutofit fontScale="85000" lnSpcReduction="20000"/>
          </a:bodyPr>
          <a:lstStyle/>
          <a:p>
            <a:r>
              <a:rPr lang="pt-BR" dirty="0" smtClean="0"/>
              <a:t>Muitas </a:t>
            </a:r>
            <a:r>
              <a:rPr lang="pt-BR" dirty="0" err="1" smtClean="0"/>
              <a:t>sequências</a:t>
            </a:r>
            <a:r>
              <a:rPr lang="pt-BR" dirty="0" smtClean="0"/>
              <a:t> biológicas fazem parte de famílias de </a:t>
            </a:r>
            <a:r>
              <a:rPr lang="pt-BR" dirty="0" err="1" smtClean="0"/>
              <a:t>sequências</a:t>
            </a:r>
            <a:r>
              <a:rPr lang="pt-BR" dirty="0" smtClean="0"/>
              <a:t> com funcionalidade semelhante</a:t>
            </a:r>
          </a:p>
          <a:p>
            <a:r>
              <a:rPr lang="pt-BR" dirty="0" smtClean="0"/>
              <a:t>Criar identificadores de cada uma destas famílias possibilita a busca por novas </a:t>
            </a:r>
            <a:r>
              <a:rPr lang="pt-BR" dirty="0" err="1" smtClean="0"/>
              <a:t>sequências</a:t>
            </a:r>
            <a:r>
              <a:rPr lang="pt-BR" dirty="0" smtClean="0"/>
              <a:t> da mesma família.</a:t>
            </a:r>
          </a:p>
          <a:p>
            <a:r>
              <a:rPr lang="pt-BR" dirty="0" smtClean="0"/>
              <a:t>Submeter </a:t>
            </a:r>
            <a:r>
              <a:rPr lang="pt-BR" dirty="0" err="1" smtClean="0"/>
              <a:t>sequências</a:t>
            </a:r>
            <a:r>
              <a:rPr lang="pt-BR" dirty="0" smtClean="0"/>
              <a:t> a uma classificação que permita identificar se elas pertencem  a alguma família já conhecida pode ajudar muito na tarefa de anotação e no processo de descoberta da função e do papel desta sequência no seu organismo. </a:t>
            </a:r>
          </a:p>
          <a:p>
            <a:r>
              <a:rPr lang="pt-BR" dirty="0" smtClean="0"/>
              <a:t>Se conhecemos uma família de </a:t>
            </a:r>
            <a:r>
              <a:rPr lang="pt-BR" dirty="0" err="1" smtClean="0"/>
              <a:t>sequências</a:t>
            </a:r>
            <a:r>
              <a:rPr lang="pt-BR" dirty="0" smtClean="0"/>
              <a:t>, podemos utilizar busca de similaridade para </a:t>
            </a:r>
            <a:r>
              <a:rPr lang="pt-BR" dirty="0" err="1" smtClean="0"/>
              <a:t>encontar</a:t>
            </a:r>
            <a:r>
              <a:rPr lang="pt-BR" dirty="0" smtClean="0"/>
              <a:t> mais membros desta família</a:t>
            </a:r>
          </a:p>
          <a:p>
            <a:r>
              <a:rPr lang="pt-BR" dirty="0" smtClean="0"/>
              <a:t>Porém a busca por similaridade pode não encontrar </a:t>
            </a:r>
            <a:r>
              <a:rPr lang="pt-BR" dirty="0" err="1" smtClean="0"/>
              <a:t>sequências</a:t>
            </a:r>
            <a:r>
              <a:rPr lang="pt-BR" dirty="0" smtClean="0"/>
              <a:t> mais divergentes da família, quando estas já tiveram um processo de evolução que, apesar de manter a função, acarretou em maior mudança na sequência.</a:t>
            </a:r>
            <a:endParaRPr lang="pt-BR" dirty="0"/>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Caracterizando</a:t>
            </a:r>
            <a:r>
              <a:rPr lang="en-US" sz="4000" dirty="0" smtClean="0"/>
              <a:t> </a:t>
            </a:r>
            <a:r>
              <a:rPr lang="en-US" sz="4000" dirty="0" err="1" smtClean="0"/>
              <a:t>familias</a:t>
            </a:r>
            <a:r>
              <a:rPr lang="en-US" sz="4000" dirty="0" smtClean="0"/>
              <a:t> de </a:t>
            </a:r>
            <a:r>
              <a:rPr lang="en-US" sz="4000" dirty="0" err="1" smtClean="0"/>
              <a:t>sequências</a:t>
            </a:r>
            <a:r>
              <a:rPr lang="en-US" sz="4000" dirty="0" smtClean="0"/>
              <a:t>: </a:t>
            </a:r>
            <a:r>
              <a:rPr lang="en-US" sz="4000" dirty="0" err="1" smtClean="0"/>
              <a:t>modelos</a:t>
            </a:r>
            <a:r>
              <a:rPr lang="en-US" sz="4000" dirty="0" smtClean="0"/>
              <a:t> </a:t>
            </a:r>
            <a:r>
              <a:rPr lang="en-US" sz="4000" dirty="0" err="1" smtClean="0"/>
              <a:t>posicionais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288</a:t>
            </a:fld>
            <a:endParaRPr lang="en-US"/>
          </a:p>
        </p:txBody>
      </p:sp>
      <p:sp>
        <p:nvSpPr>
          <p:cNvPr id="8" name="Content Placeholder 7"/>
          <p:cNvSpPr>
            <a:spLocks noGrp="1"/>
          </p:cNvSpPr>
          <p:nvPr>
            <p:ph idx="1"/>
          </p:nvPr>
        </p:nvSpPr>
        <p:spPr>
          <a:xfrm>
            <a:off x="912067" y="2286000"/>
            <a:ext cx="7571534" cy="3840163"/>
          </a:xfrm>
        </p:spPr>
        <p:txBody>
          <a:bodyPr>
            <a:normAutofit/>
          </a:bodyPr>
          <a:lstStyle/>
          <a:p>
            <a:r>
              <a:rPr lang="pt-BR" dirty="0" smtClean="0"/>
              <a:t>Uma alternativa é construir um modelo probabilístico de características que consideramos importantes na sequência e utilizar este modelo para procurar novos membros da família</a:t>
            </a:r>
          </a:p>
          <a:p>
            <a:r>
              <a:rPr lang="pt-BR" dirty="0" smtClean="0"/>
              <a:t>De maneira similar, quando está certo que um conjunto de sequência pertence à mesma família, um alinhamento mais acurado pode ser encontrado se nos concentrarmos nas característica mais relevantes da família. </a:t>
            </a:r>
            <a:endParaRPr lang="pt-BR" dirty="0"/>
          </a:p>
        </p:txBody>
      </p:sp>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Caracterizando</a:t>
            </a:r>
            <a:r>
              <a:rPr lang="en-US" sz="4000" dirty="0" smtClean="0"/>
              <a:t> </a:t>
            </a:r>
            <a:r>
              <a:rPr lang="en-US" sz="4000" dirty="0" err="1" smtClean="0"/>
              <a:t>familias</a:t>
            </a:r>
            <a:r>
              <a:rPr lang="en-US" sz="4000" dirty="0" smtClean="0"/>
              <a:t> de </a:t>
            </a:r>
            <a:r>
              <a:rPr lang="en-US" sz="4000" dirty="0" err="1" smtClean="0"/>
              <a:t>sequências</a:t>
            </a:r>
            <a:r>
              <a:rPr lang="en-US" sz="4000" dirty="0" smtClean="0"/>
              <a:t>: </a:t>
            </a:r>
            <a:r>
              <a:rPr lang="en-US" sz="4000" dirty="0" err="1" smtClean="0"/>
              <a:t>modelos</a:t>
            </a:r>
            <a:r>
              <a:rPr lang="en-US" sz="4000" dirty="0" smtClean="0"/>
              <a:t> </a:t>
            </a:r>
            <a:r>
              <a:rPr lang="en-US" sz="4000" dirty="0" err="1" smtClean="0"/>
              <a:t>posicionais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289</a:t>
            </a:fld>
            <a:endParaRPr lang="en-US"/>
          </a:p>
        </p:txBody>
      </p:sp>
      <p:sp>
        <p:nvSpPr>
          <p:cNvPr id="8" name="Content Placeholder 7"/>
          <p:cNvSpPr>
            <a:spLocks noGrp="1"/>
          </p:cNvSpPr>
          <p:nvPr>
            <p:ph idx="1"/>
          </p:nvPr>
        </p:nvSpPr>
        <p:spPr>
          <a:xfrm>
            <a:off x="912067" y="2286000"/>
            <a:ext cx="7571534" cy="1700401"/>
          </a:xfrm>
        </p:spPr>
        <p:txBody>
          <a:bodyPr>
            <a:normAutofit fontScale="92500" lnSpcReduction="10000"/>
          </a:bodyPr>
          <a:lstStyle/>
          <a:p>
            <a:r>
              <a:rPr lang="pt-BR" dirty="0" smtClean="0"/>
              <a:t>Como encontrar estas características?</a:t>
            </a:r>
          </a:p>
          <a:p>
            <a:r>
              <a:rPr lang="pt-BR" dirty="0" smtClean="0"/>
              <a:t>Assim como um alinhamento de duas </a:t>
            </a:r>
            <a:r>
              <a:rPr lang="pt-BR" dirty="0" err="1" smtClean="0"/>
              <a:t>sequências</a:t>
            </a:r>
            <a:r>
              <a:rPr lang="pt-BR" dirty="0" smtClean="0"/>
              <a:t> pode mostrar como duas </a:t>
            </a:r>
            <a:r>
              <a:rPr lang="pt-BR" dirty="0" err="1" smtClean="0"/>
              <a:t>sequências</a:t>
            </a:r>
            <a:r>
              <a:rPr lang="pt-BR" dirty="0" smtClean="0"/>
              <a:t> estão relacionadas, um alinhamento múltiplo de </a:t>
            </a:r>
            <a:r>
              <a:rPr lang="pt-BR" dirty="0" err="1" smtClean="0"/>
              <a:t>sequências</a:t>
            </a:r>
            <a:r>
              <a:rPr lang="pt-BR" dirty="0" smtClean="0"/>
              <a:t> </a:t>
            </a:r>
            <a:r>
              <a:rPr lang="pt-BR" smtClean="0"/>
              <a:t>pode colocar </a:t>
            </a:r>
            <a:r>
              <a:rPr lang="pt-BR" dirty="0" smtClean="0"/>
              <a:t>em evidência as características mais importantes de uma família de </a:t>
            </a:r>
            <a:r>
              <a:rPr lang="pt-BR" dirty="0" err="1" smtClean="0"/>
              <a:t>sequências</a:t>
            </a:r>
            <a:r>
              <a:rPr lang="pt-BR" dirty="0" smtClean="0"/>
              <a:t>. </a:t>
            </a:r>
            <a:endParaRPr lang="pt-BR" dirty="0"/>
          </a:p>
        </p:txBody>
      </p:sp>
      <p:pic>
        <p:nvPicPr>
          <p:cNvPr id="2783234" name="Picture 2"/>
          <p:cNvPicPr>
            <a:picLocks noChangeAspect="1" noChangeArrowheads="1"/>
          </p:cNvPicPr>
          <p:nvPr/>
        </p:nvPicPr>
        <p:blipFill>
          <a:blip r:embed="rId2"/>
          <a:srcRect/>
          <a:stretch>
            <a:fillRect/>
          </a:stretch>
        </p:blipFill>
        <p:spPr bwMode="auto">
          <a:xfrm>
            <a:off x="796164" y="4098114"/>
            <a:ext cx="4804659" cy="2416799"/>
          </a:xfrm>
          <a:prstGeom prst="rect">
            <a:avLst/>
          </a:prstGeom>
          <a:noFill/>
          <a:ln w="9525">
            <a:noFill/>
            <a:miter lim="800000"/>
            <a:headEnd/>
            <a:tailEnd/>
          </a:ln>
          <a:effectLst/>
        </p:spPr>
      </p:pic>
      <p:sp>
        <p:nvSpPr>
          <p:cNvPr id="9" name="TextBox 8"/>
          <p:cNvSpPr txBox="1"/>
          <p:nvPr/>
        </p:nvSpPr>
        <p:spPr>
          <a:xfrm>
            <a:off x="5592086" y="6226580"/>
            <a:ext cx="3241467" cy="184666"/>
          </a:xfrm>
          <a:prstGeom prst="rect">
            <a:avLst/>
          </a:prstGeom>
          <a:noFill/>
        </p:spPr>
        <p:txBody>
          <a:bodyPr wrap="none" rtlCol="0">
            <a:spAutoFit/>
          </a:bodyPr>
          <a:lstStyle/>
          <a:p>
            <a:r>
              <a:rPr lang="en-US" sz="600" dirty="0" err="1" smtClean="0"/>
              <a:t>Fonte:http://what-when-how.com/molecular-biology/aligning-sequences-molecular-biology/</a:t>
            </a:r>
            <a:endParaRPr lang="en-US" sz="600" dirty="0"/>
          </a:p>
        </p:txBody>
      </p:sp>
      <p:sp>
        <p:nvSpPr>
          <p:cNvPr id="11" name="Content Placeholder 7"/>
          <p:cNvSpPr txBox="1">
            <a:spLocks/>
          </p:cNvSpPr>
          <p:nvPr/>
        </p:nvSpPr>
        <p:spPr>
          <a:xfrm>
            <a:off x="5600823" y="3819528"/>
            <a:ext cx="3085456" cy="2330260"/>
          </a:xfrm>
          <a:prstGeom prst="rect">
            <a:avLst/>
          </a:prstGeom>
        </p:spPr>
        <p:txBody>
          <a:bodyPr vert="horz" lIns="91440" tIns="45720" rIns="91440" bIns="45720" rtlCol="0">
            <a:normAutofit fontScale="85000" lnSpcReduction="20000"/>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x-none"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Posições conservadas revelam potenciais</a:t>
            </a:r>
            <a:r>
              <a:rPr kumimoji="0" lang="x-none" sz="20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sítios relevantes</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x-none" sz="2000" baseline="0" dirty="0" smtClean="0">
                <a:solidFill>
                  <a:schemeClr val="tx1">
                    <a:lumMod val="85000"/>
                    <a:lumOff val="15000"/>
                  </a:schemeClr>
                </a:solidFill>
              </a:rPr>
              <a:t>Iremos</a:t>
            </a:r>
            <a:r>
              <a:rPr lang="x-none" sz="2000" dirty="0" smtClean="0">
                <a:solidFill>
                  <a:schemeClr val="tx1">
                    <a:lumMod val="85000"/>
                    <a:lumOff val="15000"/>
                  </a:schemeClr>
                </a:solidFill>
              </a:rPr>
              <a:t> descrever um modelos probabilísticos para caracterização deste tipo de famílias utilizando uma variação de HMMs: PSSMs e profileHMMs.</a:t>
            </a:r>
            <a:endParaRPr kumimoji="0" lang="pt-BR" sz="20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O T    P L O T S</a:t>
            </a:r>
          </a:p>
        </p:txBody>
      </p:sp>
      <p:sp>
        <p:nvSpPr>
          <p:cNvPr id="33" name="Date Placeholder 2"/>
          <p:cNvSpPr>
            <a:spLocks noGrp="1"/>
          </p:cNvSpPr>
          <p:nvPr>
            <p:ph type="dt" sz="half" idx="10"/>
          </p:nvPr>
        </p:nvSpPr>
        <p:spPr/>
        <p:txBody>
          <a:bodyPr/>
          <a:lstStyle/>
          <a:p>
            <a:fld id="{1B38B3D8-AB22-CB40-B30D-3483CC8B8941}" type="datetime1">
              <a:rPr lang="en-US" smtClean="0"/>
              <a:pPr/>
              <a:t>5/23/14</a:t>
            </a:fld>
            <a:endParaRPr lang="pt-BR"/>
          </a:p>
        </p:txBody>
      </p:sp>
      <p:sp>
        <p:nvSpPr>
          <p:cNvPr id="32769" name="Rectangle 1"/>
          <p:cNvSpPr>
            <a:spLocks noChangeArrowheads="1"/>
          </p:cNvSpPr>
          <p:nvPr/>
        </p:nvSpPr>
        <p:spPr bwMode="auto">
          <a:xfrm>
            <a:off x="3886200" y="2590800"/>
            <a:ext cx="3124200" cy="1752600"/>
          </a:xfrm>
          <a:prstGeom prst="rect">
            <a:avLst/>
          </a:prstGeom>
          <a:solidFill>
            <a:srgbClr val="009999"/>
          </a:solidFill>
          <a:ln w="9525" cap="flat">
            <a:noFill/>
            <a:round/>
            <a:headEnd/>
            <a:tailEnd/>
          </a:ln>
          <a:effectLst/>
        </p:spPr>
        <p:txBody>
          <a:bodyPr wrap="none" anchor="ctr">
            <a:prstTxWarp prst="textNoShape">
              <a:avLst/>
            </a:prstTxWarp>
          </a:bodyPr>
          <a:lstStyle/>
          <a:p>
            <a:endParaRPr lang="en-US"/>
          </a:p>
        </p:txBody>
      </p:sp>
      <p:sp>
        <p:nvSpPr>
          <p:cNvPr id="32771" name="Text Box 3"/>
          <p:cNvSpPr txBox="1">
            <a:spLocks noChangeArrowheads="1"/>
          </p:cNvSpPr>
          <p:nvPr/>
        </p:nvSpPr>
        <p:spPr bwMode="auto">
          <a:xfrm>
            <a:off x="7696200" y="65532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723900" algn="l"/>
              </a:tabLst>
            </a:pPr>
            <a:r>
              <a:rPr lang="en-US" sz="1400">
                <a:solidFill>
                  <a:srgbClr val="000000"/>
                </a:solidFill>
                <a:ea typeface="Arial Unicode MS" pitchFamily="-1" charset="0"/>
                <a:cs typeface="Arial Unicode MS" pitchFamily="-1" charset="0"/>
              </a:rPr>
              <a:t>Figure 7.4</a:t>
            </a:r>
            <a:r>
              <a:rPr lang="pt-BR" sz="1400">
                <a:solidFill>
                  <a:srgbClr val="000000"/>
                </a:solidFill>
                <a:ea typeface="Arial Unicode MS" pitchFamily="-1" charset="0"/>
                <a:cs typeface="Arial Unicode MS" pitchFamily="-1" charset="0"/>
              </a:rPr>
              <a:t>b</a:t>
            </a:r>
          </a:p>
        </p:txBody>
      </p:sp>
      <p:sp>
        <p:nvSpPr>
          <p:cNvPr id="32772" name="Text Box 4"/>
          <p:cNvSpPr txBox="1">
            <a:spLocks noChangeArrowheads="1"/>
          </p:cNvSpPr>
          <p:nvPr/>
        </p:nvSpPr>
        <p:spPr bwMode="auto">
          <a:xfrm>
            <a:off x="2895600" y="609600"/>
            <a:ext cx="6019800" cy="11938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 pos="5067300" algn="l"/>
                <a:tab pos="5791200" algn="l"/>
              </a:tabLst>
            </a:pPr>
            <a:r>
              <a:rPr lang="en-US" sz="1600">
                <a:solidFill>
                  <a:srgbClr val="000000"/>
                </a:solidFill>
                <a:ea typeface="Arial Unicode MS" pitchFamily="-1" charset="0"/>
                <a:cs typeface="Arial Unicode MS" pitchFamily="-1" charset="0"/>
              </a:rPr>
              <a:t>Dot-plot Fitch : Biochem. Genet. (1969)3,99-108</a:t>
            </a:r>
          </a:p>
          <a:p>
            <a:pPr>
              <a:lnSpc>
                <a:spcPct val="100000"/>
              </a:lnSpc>
              <a:spcBef>
                <a:spcPts val="1000"/>
              </a:spcBef>
              <a:buClrTx/>
              <a:buFontTx/>
              <a:buNone/>
              <a:tabLst>
                <a:tab pos="723900" algn="l"/>
                <a:tab pos="1447800" algn="l"/>
                <a:tab pos="2171700" algn="l"/>
                <a:tab pos="2895600" algn="l"/>
                <a:tab pos="3619500" algn="l"/>
                <a:tab pos="4343400" algn="l"/>
                <a:tab pos="5067300" algn="l"/>
                <a:tab pos="5791200" algn="l"/>
              </a:tabLst>
            </a:pPr>
            <a:r>
              <a:rPr lang="pt-BR" sz="1600">
                <a:solidFill>
                  <a:srgbClr val="000000"/>
                </a:solidFill>
                <a:ea typeface="Arial Unicode MS" pitchFamily="-1" charset="0"/>
                <a:cs typeface="Arial Unicode MS" pitchFamily="-1" charset="0"/>
              </a:rPr>
              <a:t>Can also score not 1 position at a time, but in sliding window. For example a window of 3 nucleotides where we score 1 for identical triplets and 0 for all other combinations yields.</a:t>
            </a:r>
          </a:p>
        </p:txBody>
      </p:sp>
      <p:sp>
        <p:nvSpPr>
          <p:cNvPr id="32773" name="Line 5"/>
          <p:cNvSpPr>
            <a:spLocks noChangeShapeType="1"/>
          </p:cNvSpPr>
          <p:nvPr/>
        </p:nvSpPr>
        <p:spPr bwMode="auto">
          <a:xfrm flipH="1">
            <a:off x="5940425" y="2633663"/>
            <a:ext cx="15875" cy="17097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74" name="Line 6"/>
          <p:cNvSpPr>
            <a:spLocks noChangeShapeType="1"/>
          </p:cNvSpPr>
          <p:nvPr/>
        </p:nvSpPr>
        <p:spPr bwMode="auto">
          <a:xfrm flipH="1">
            <a:off x="7007225" y="2633663"/>
            <a:ext cx="19050" cy="17097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75" name="Line 7"/>
          <p:cNvSpPr>
            <a:spLocks noChangeShapeType="1"/>
          </p:cNvSpPr>
          <p:nvPr/>
        </p:nvSpPr>
        <p:spPr bwMode="auto">
          <a:xfrm flipH="1">
            <a:off x="4873625" y="2633663"/>
            <a:ext cx="12700" cy="17097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76" name="Line 8"/>
          <p:cNvSpPr>
            <a:spLocks noChangeShapeType="1"/>
          </p:cNvSpPr>
          <p:nvPr/>
        </p:nvSpPr>
        <p:spPr bwMode="auto">
          <a:xfrm flipH="1">
            <a:off x="4340225" y="2633663"/>
            <a:ext cx="9525" cy="17097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77" name="Line 9"/>
          <p:cNvSpPr>
            <a:spLocks noChangeShapeType="1"/>
          </p:cNvSpPr>
          <p:nvPr/>
        </p:nvSpPr>
        <p:spPr bwMode="auto">
          <a:xfrm>
            <a:off x="5410200" y="2590800"/>
            <a:ext cx="1588" cy="182880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78" name="Line 10"/>
          <p:cNvSpPr>
            <a:spLocks noChangeShapeType="1"/>
          </p:cNvSpPr>
          <p:nvPr/>
        </p:nvSpPr>
        <p:spPr bwMode="auto">
          <a:xfrm flipH="1">
            <a:off x="6473825" y="2557463"/>
            <a:ext cx="17463" cy="17859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79" name="Line 11"/>
          <p:cNvSpPr>
            <a:spLocks noChangeShapeType="1"/>
          </p:cNvSpPr>
          <p:nvPr/>
        </p:nvSpPr>
        <p:spPr bwMode="auto">
          <a:xfrm flipV="1">
            <a:off x="3871913" y="4340225"/>
            <a:ext cx="3138487" cy="2857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80" name="Line 12"/>
          <p:cNvSpPr>
            <a:spLocks noChangeShapeType="1"/>
          </p:cNvSpPr>
          <p:nvPr/>
        </p:nvSpPr>
        <p:spPr bwMode="auto">
          <a:xfrm>
            <a:off x="3886200" y="3505200"/>
            <a:ext cx="3138488" cy="4763"/>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2781" name="Text Box 13"/>
          <p:cNvSpPr txBox="1">
            <a:spLocks noChangeArrowheads="1"/>
          </p:cNvSpPr>
          <p:nvPr/>
        </p:nvSpPr>
        <p:spPr bwMode="auto">
          <a:xfrm>
            <a:off x="3276600" y="2851150"/>
            <a:ext cx="4159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A</a:t>
            </a:r>
          </a:p>
        </p:txBody>
      </p:sp>
      <p:sp>
        <p:nvSpPr>
          <p:cNvPr id="32782" name="Text Box 14"/>
          <p:cNvSpPr txBox="1">
            <a:spLocks noChangeArrowheads="1"/>
          </p:cNvSpPr>
          <p:nvPr/>
        </p:nvSpPr>
        <p:spPr bwMode="auto">
          <a:xfrm>
            <a:off x="3276600" y="3716338"/>
            <a:ext cx="4159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C</a:t>
            </a:r>
          </a:p>
        </p:txBody>
      </p:sp>
      <p:sp>
        <p:nvSpPr>
          <p:cNvPr id="32783" name="Text Box 15"/>
          <p:cNvSpPr txBox="1">
            <a:spLocks noChangeArrowheads="1"/>
          </p:cNvSpPr>
          <p:nvPr/>
        </p:nvSpPr>
        <p:spPr bwMode="auto">
          <a:xfrm>
            <a:off x="3276600" y="4581525"/>
            <a:ext cx="4159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G</a:t>
            </a:r>
          </a:p>
        </p:txBody>
      </p:sp>
      <p:sp>
        <p:nvSpPr>
          <p:cNvPr id="32784" name="Text Box 16"/>
          <p:cNvSpPr txBox="1">
            <a:spLocks noChangeArrowheads="1"/>
          </p:cNvSpPr>
          <p:nvPr/>
        </p:nvSpPr>
        <p:spPr bwMode="auto">
          <a:xfrm>
            <a:off x="3276600" y="5446713"/>
            <a:ext cx="4159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T</a:t>
            </a:r>
          </a:p>
        </p:txBody>
      </p:sp>
      <p:sp>
        <p:nvSpPr>
          <p:cNvPr id="32785" name="Text Box 17"/>
          <p:cNvSpPr txBox="1">
            <a:spLocks noChangeArrowheads="1"/>
          </p:cNvSpPr>
          <p:nvPr/>
        </p:nvSpPr>
        <p:spPr bwMode="auto">
          <a:xfrm>
            <a:off x="3811588" y="2057400"/>
            <a:ext cx="4341812"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 C     G    T    A    C     C    G    T</a:t>
            </a:r>
          </a:p>
        </p:txBody>
      </p:sp>
      <p:sp>
        <p:nvSpPr>
          <p:cNvPr id="32786" name="Text Box 18"/>
          <p:cNvSpPr txBox="1">
            <a:spLocks noChangeArrowheads="1"/>
          </p:cNvSpPr>
          <p:nvPr/>
        </p:nvSpPr>
        <p:spPr bwMode="auto">
          <a:xfrm>
            <a:off x="3990975" y="2851150"/>
            <a:ext cx="236538"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87" name="Text Box 19"/>
          <p:cNvSpPr txBox="1">
            <a:spLocks noChangeArrowheads="1"/>
          </p:cNvSpPr>
          <p:nvPr/>
        </p:nvSpPr>
        <p:spPr bwMode="auto">
          <a:xfrm>
            <a:off x="4525963" y="2851150"/>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88" name="Text Box 20"/>
          <p:cNvSpPr txBox="1">
            <a:spLocks noChangeArrowheads="1"/>
          </p:cNvSpPr>
          <p:nvPr/>
        </p:nvSpPr>
        <p:spPr bwMode="auto">
          <a:xfrm>
            <a:off x="5060950" y="2851150"/>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89" name="Text Box 21"/>
          <p:cNvSpPr txBox="1">
            <a:spLocks noChangeArrowheads="1"/>
          </p:cNvSpPr>
          <p:nvPr/>
        </p:nvSpPr>
        <p:spPr bwMode="auto">
          <a:xfrm>
            <a:off x="5595938" y="2851150"/>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0" name="Text Box 22"/>
          <p:cNvSpPr txBox="1">
            <a:spLocks noChangeArrowheads="1"/>
          </p:cNvSpPr>
          <p:nvPr/>
        </p:nvSpPr>
        <p:spPr bwMode="auto">
          <a:xfrm>
            <a:off x="6130925" y="2851150"/>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1" name="Text Box 23"/>
          <p:cNvSpPr txBox="1">
            <a:spLocks noChangeArrowheads="1"/>
          </p:cNvSpPr>
          <p:nvPr/>
        </p:nvSpPr>
        <p:spPr bwMode="auto">
          <a:xfrm>
            <a:off x="6665913" y="2851150"/>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2" name="Text Box 24"/>
          <p:cNvSpPr txBox="1">
            <a:spLocks noChangeArrowheads="1"/>
          </p:cNvSpPr>
          <p:nvPr/>
        </p:nvSpPr>
        <p:spPr bwMode="auto">
          <a:xfrm>
            <a:off x="3990975" y="3716338"/>
            <a:ext cx="236538"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2793" name="Text Box 25"/>
          <p:cNvSpPr txBox="1">
            <a:spLocks noChangeArrowheads="1"/>
          </p:cNvSpPr>
          <p:nvPr/>
        </p:nvSpPr>
        <p:spPr bwMode="auto">
          <a:xfrm>
            <a:off x="4525963" y="3716338"/>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4" name="Text Box 26"/>
          <p:cNvSpPr txBox="1">
            <a:spLocks noChangeArrowheads="1"/>
          </p:cNvSpPr>
          <p:nvPr/>
        </p:nvSpPr>
        <p:spPr bwMode="auto">
          <a:xfrm>
            <a:off x="5060950" y="3716338"/>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5" name="Text Box 27"/>
          <p:cNvSpPr txBox="1">
            <a:spLocks noChangeArrowheads="1"/>
          </p:cNvSpPr>
          <p:nvPr/>
        </p:nvSpPr>
        <p:spPr bwMode="auto">
          <a:xfrm>
            <a:off x="5595938" y="3716338"/>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6" name="Text Box 28"/>
          <p:cNvSpPr txBox="1">
            <a:spLocks noChangeArrowheads="1"/>
          </p:cNvSpPr>
          <p:nvPr/>
        </p:nvSpPr>
        <p:spPr bwMode="auto">
          <a:xfrm>
            <a:off x="6130925" y="3716338"/>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0</a:t>
            </a:r>
          </a:p>
        </p:txBody>
      </p:sp>
      <p:sp>
        <p:nvSpPr>
          <p:cNvPr id="32797" name="Text Box 29"/>
          <p:cNvSpPr txBox="1">
            <a:spLocks noChangeArrowheads="1"/>
          </p:cNvSpPr>
          <p:nvPr/>
        </p:nvSpPr>
        <p:spPr bwMode="auto">
          <a:xfrm>
            <a:off x="6665913" y="3716338"/>
            <a:ext cx="238125"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pPr>
            <a:r>
              <a:rPr lang="pt-BR">
                <a:solidFill>
                  <a:srgbClr val="000000"/>
                </a:solidFill>
                <a:ea typeface="Arial Unicode MS" pitchFamily="-1" charset="0"/>
                <a:cs typeface="Arial Unicode MS" pitchFamily="-1" charset="0"/>
              </a:rPr>
              <a:t>1</a:t>
            </a:r>
          </a:p>
        </p:txBody>
      </p:sp>
      <p:sp>
        <p:nvSpPr>
          <p:cNvPr id="32798" name="Text Box 30"/>
          <p:cNvSpPr txBox="1">
            <a:spLocks noChangeArrowheads="1"/>
          </p:cNvSpPr>
          <p:nvPr/>
        </p:nvSpPr>
        <p:spPr bwMode="auto">
          <a:xfrm>
            <a:off x="76200" y="14478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Horizontal axis is coordinates for one sequence</a:t>
            </a:r>
          </a:p>
        </p:txBody>
      </p:sp>
      <p:sp>
        <p:nvSpPr>
          <p:cNvPr id="32799" name="Text Box 31"/>
          <p:cNvSpPr txBox="1">
            <a:spLocks noChangeArrowheads="1"/>
          </p:cNvSpPr>
          <p:nvPr/>
        </p:nvSpPr>
        <p:spPr bwMode="auto">
          <a:xfrm>
            <a:off x="76200" y="31242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Vertical axis is coordinates for the other</a:t>
            </a:r>
          </a:p>
        </p:txBody>
      </p:sp>
      <p:sp>
        <p:nvSpPr>
          <p:cNvPr id="34" name="Slide Number Placeholder 33"/>
          <p:cNvSpPr>
            <a:spLocks noGrp="1"/>
          </p:cNvSpPr>
          <p:nvPr>
            <p:ph type="sldNum" sz="quarter" idx="12"/>
          </p:nvPr>
        </p:nvSpPr>
        <p:spPr/>
        <p:txBody>
          <a:bodyPr/>
          <a:lstStyle/>
          <a:p>
            <a:fld id="{41014A3E-976F-064B-B8F4-90A68719CBED}" type="slidenum">
              <a:rPr lang="en-US" smtClean="0"/>
              <a:pPr/>
              <a:t>29</a:t>
            </a:fld>
            <a:endParaRPr lang="en-US"/>
          </a:p>
        </p:txBody>
      </p:sp>
      <p:sp>
        <p:nvSpPr>
          <p:cNvPr id="35" name="Footer Placeholder 34"/>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2798"/>
                                        </p:tgtEl>
                                        <p:attrNameLst>
                                          <p:attrName>style.visibility</p:attrName>
                                        </p:attrNameLst>
                                      </p:cBhvr>
                                      <p:to>
                                        <p:strVal val="visible"/>
                                      </p:to>
                                    </p:set>
                                  </p:childTnLst>
                                </p:cTn>
                              </p:par>
                            </p:childTnLst>
                          </p:cTn>
                        </p:par>
                        <p:par>
                          <p:cTn id="7" fill="hold">
                            <p:stCondLst>
                              <p:cond delay="0"/>
                            </p:stCondLst>
                            <p:childTnLst>
                              <p:par>
                                <p:cTn id="8" presetID="1" presetClass="entr" fill="hold" nodeType="afterEffect">
                                  <p:stCondLst>
                                    <p:cond delay="0"/>
                                  </p:stCondLst>
                                  <p:childTnLst>
                                    <p:set>
                                      <p:cBhvr additive="repl">
                                        <p:cTn id="9" dur="1" fill="hold">
                                          <p:stCondLst>
                                            <p:cond delay="0"/>
                                          </p:stCondLst>
                                        </p:cTn>
                                        <p:tgtEl>
                                          <p:spTgt spid="32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Caracterizando</a:t>
            </a:r>
            <a:r>
              <a:rPr lang="en-US" sz="4000" dirty="0" smtClean="0"/>
              <a:t> </a:t>
            </a:r>
            <a:r>
              <a:rPr lang="en-US" sz="4000" dirty="0" err="1" smtClean="0"/>
              <a:t>familias</a:t>
            </a:r>
            <a:r>
              <a:rPr lang="en-US" sz="4000" dirty="0" smtClean="0"/>
              <a:t> de </a:t>
            </a:r>
            <a:r>
              <a:rPr lang="en-US" sz="4000" dirty="0" err="1" smtClean="0"/>
              <a:t>sequências</a:t>
            </a:r>
            <a:r>
              <a:rPr lang="en-US" sz="4000" dirty="0" smtClean="0"/>
              <a:t>: </a:t>
            </a:r>
            <a:r>
              <a:rPr lang="en-US" sz="4000" dirty="0" err="1" smtClean="0"/>
              <a:t>modelos</a:t>
            </a:r>
            <a:r>
              <a:rPr lang="en-US" sz="4000" dirty="0" smtClean="0"/>
              <a:t> </a:t>
            </a:r>
            <a:r>
              <a:rPr lang="en-US" sz="4000" dirty="0" err="1" smtClean="0"/>
              <a:t>posicionais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290</a:t>
            </a:fld>
            <a:endParaRPr lang="en-US"/>
          </a:p>
        </p:txBody>
      </p:sp>
      <p:sp>
        <p:nvSpPr>
          <p:cNvPr id="8" name="Content Placeholder 7"/>
          <p:cNvSpPr>
            <a:spLocks noGrp="1"/>
          </p:cNvSpPr>
          <p:nvPr>
            <p:ph idx="1"/>
          </p:nvPr>
        </p:nvSpPr>
        <p:spPr>
          <a:xfrm>
            <a:off x="912067" y="2286000"/>
            <a:ext cx="7571534" cy="3840163"/>
          </a:xfrm>
        </p:spPr>
        <p:txBody>
          <a:bodyPr>
            <a:normAutofit fontScale="85000" lnSpcReduction="20000"/>
          </a:bodyPr>
          <a:lstStyle/>
          <a:p>
            <a:r>
              <a:rPr lang="pt-BR" dirty="0" smtClean="0"/>
              <a:t>Existem vários sinais biológicos que podem ser modelados como regiões contínuas na </a:t>
            </a:r>
            <a:r>
              <a:rPr lang="pt-BR" dirty="0" err="1" smtClean="0"/>
              <a:t>sequência</a:t>
            </a:r>
            <a:r>
              <a:rPr lang="pt-BR" dirty="0" smtClean="0"/>
              <a:t> biológica.</a:t>
            </a:r>
          </a:p>
          <a:p>
            <a:r>
              <a:rPr lang="pt-BR" dirty="0" smtClean="0"/>
              <a:t>Em particular proteínas de uma mesma família tendem a apresentar regiões de alinhamentos sem </a:t>
            </a:r>
            <a:r>
              <a:rPr lang="pt-BR" dirty="0" err="1" smtClean="0"/>
              <a:t>gaps</a:t>
            </a:r>
            <a:r>
              <a:rPr lang="pt-BR" dirty="0" smtClean="0"/>
              <a:t>.</a:t>
            </a:r>
          </a:p>
          <a:p>
            <a:r>
              <a:rPr lang="pt-BR" dirty="0" smtClean="0"/>
              <a:t>Outros exemplos incluem sítios de </a:t>
            </a:r>
            <a:r>
              <a:rPr lang="pt-BR" dirty="0" err="1" smtClean="0"/>
              <a:t>splicing</a:t>
            </a:r>
            <a:r>
              <a:rPr lang="pt-BR" dirty="0" smtClean="0"/>
              <a:t> em genes, sítios de </a:t>
            </a:r>
            <a:r>
              <a:rPr lang="pt-BR" i="1" dirty="0" err="1" smtClean="0"/>
              <a:t>binding</a:t>
            </a:r>
            <a:r>
              <a:rPr lang="pt-BR" dirty="0" smtClean="0"/>
              <a:t> para fatores de transcrição (TFBS)</a:t>
            </a:r>
          </a:p>
          <a:p>
            <a:r>
              <a:rPr lang="pt-BR" dirty="0" smtClean="0"/>
              <a:t>Um modelo probabilístico intuitivo para estas regiões é especificar distribuições independentes </a:t>
            </a:r>
            <a:r>
              <a:rPr lang="pt-BR" i="1" dirty="0" err="1" smtClean="0"/>
              <a:t>e</a:t>
            </a:r>
            <a:r>
              <a:rPr lang="pt-BR" i="1" baseline="-25000" dirty="0" err="1" smtClean="0"/>
              <a:t>i</a:t>
            </a:r>
            <a:r>
              <a:rPr lang="pt-BR" i="1" dirty="0" smtClean="0"/>
              <a:t>(x) </a:t>
            </a:r>
            <a:r>
              <a:rPr lang="pt-BR" dirty="0" smtClean="0"/>
              <a:t>sobre os resíduos em cada posição da região. </a:t>
            </a:r>
          </a:p>
          <a:p>
            <a:r>
              <a:rPr lang="pt-BR" dirty="0" smtClean="0"/>
              <a:t>Desta maneira a probabilidade de uma </a:t>
            </a:r>
            <a:r>
              <a:rPr lang="pt-BR" dirty="0" err="1" smtClean="0"/>
              <a:t>sequência</a:t>
            </a:r>
            <a:r>
              <a:rPr lang="pt-BR" dirty="0" smtClean="0"/>
              <a:t>  (de tamanho fixo) será dada por</a:t>
            </a:r>
          </a:p>
          <a:p>
            <a:pPr lvl="1">
              <a:buNone/>
            </a:pPr>
            <a:r>
              <a:rPr lang="pt-BR" dirty="0" smtClean="0"/>
              <a:t> </a:t>
            </a:r>
          </a:p>
          <a:p>
            <a:pPr lvl="1">
              <a:buNone/>
            </a:pPr>
            <a:r>
              <a:rPr lang="pt-BR" dirty="0" smtClean="0"/>
              <a:t> </a:t>
            </a:r>
          </a:p>
          <a:p>
            <a:pPr lvl="1">
              <a:buNone/>
            </a:pPr>
            <a:endParaRPr lang="pt-BR" dirty="0" smtClean="0"/>
          </a:p>
          <a:p>
            <a:pPr lvl="1">
              <a:buNone/>
            </a:pPr>
            <a:endParaRPr lang="pt-BR" dirty="0" smtClean="0"/>
          </a:p>
          <a:p>
            <a:pPr lvl="1">
              <a:buNone/>
            </a:pPr>
            <a:endParaRPr lang="pt-BR" dirty="0"/>
          </a:p>
        </p:txBody>
      </p:sp>
      <p:graphicFrame>
        <p:nvGraphicFramePr>
          <p:cNvPr id="7" name="Object 6"/>
          <p:cNvGraphicFramePr>
            <a:graphicFrameLocks noChangeAspect="1"/>
          </p:cNvGraphicFramePr>
          <p:nvPr/>
        </p:nvGraphicFramePr>
        <p:xfrm>
          <a:off x="2762249" y="5479229"/>
          <a:ext cx="1585525" cy="584141"/>
        </p:xfrm>
        <a:graphic>
          <a:graphicData uri="http://schemas.openxmlformats.org/presentationml/2006/ole">
            <p:oleObj spid="_x0000_s2469890" name="Equation" r:id="rId3" imgW="1206500" imgH="444500" progId="Equation.3">
              <p:embed/>
            </p:oleObj>
          </a:graphicData>
        </a:graphic>
      </p:graphicFrame>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posicionais:PSSMs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291</a:t>
            </a:fld>
            <a:endParaRPr lang="en-US"/>
          </a:p>
        </p:txBody>
      </p:sp>
      <p:sp>
        <p:nvSpPr>
          <p:cNvPr id="8" name="Content Placeholder 7"/>
          <p:cNvSpPr>
            <a:spLocks noGrp="1"/>
          </p:cNvSpPr>
          <p:nvPr>
            <p:ph idx="1"/>
          </p:nvPr>
        </p:nvSpPr>
        <p:spPr>
          <a:xfrm>
            <a:off x="912066" y="2286000"/>
            <a:ext cx="7911893" cy="4206875"/>
          </a:xfrm>
        </p:spPr>
        <p:txBody>
          <a:bodyPr>
            <a:normAutofit fontScale="70000" lnSpcReduction="20000"/>
          </a:bodyPr>
          <a:lstStyle/>
          <a:p>
            <a:r>
              <a:rPr lang="pt-BR" dirty="0" smtClean="0"/>
              <a:t>Existem vários sinais biológicos que podem ser modelados como regiões contínuas na </a:t>
            </a:r>
            <a:r>
              <a:rPr lang="pt-BR" dirty="0" err="1" smtClean="0"/>
              <a:t>sequência</a:t>
            </a:r>
            <a:r>
              <a:rPr lang="pt-BR" dirty="0" smtClean="0"/>
              <a:t> biológica.</a:t>
            </a:r>
          </a:p>
          <a:p>
            <a:r>
              <a:rPr lang="pt-BR" dirty="0" smtClean="0"/>
              <a:t>Em particular proteínas de uma mesma família tendem a apresentar regiões de alinhamentos sem </a:t>
            </a:r>
            <a:r>
              <a:rPr lang="pt-BR" dirty="0" err="1" smtClean="0"/>
              <a:t>gaps</a:t>
            </a:r>
            <a:r>
              <a:rPr lang="pt-BR" dirty="0" smtClean="0"/>
              <a:t>.</a:t>
            </a:r>
          </a:p>
          <a:p>
            <a:r>
              <a:rPr lang="pt-BR" dirty="0" smtClean="0"/>
              <a:t>Outros exemplos incluem sítios de </a:t>
            </a:r>
            <a:r>
              <a:rPr lang="pt-BR" dirty="0" err="1" smtClean="0"/>
              <a:t>splicing</a:t>
            </a:r>
            <a:r>
              <a:rPr lang="pt-BR" dirty="0" smtClean="0"/>
              <a:t> em genes, sítios de </a:t>
            </a:r>
            <a:r>
              <a:rPr lang="pt-BR" i="1" dirty="0" err="1" smtClean="0"/>
              <a:t>binding</a:t>
            </a:r>
            <a:r>
              <a:rPr lang="pt-BR" dirty="0" smtClean="0"/>
              <a:t> para fatores de transcrição (TFBS)</a:t>
            </a:r>
          </a:p>
          <a:p>
            <a:r>
              <a:rPr lang="pt-BR" dirty="0" smtClean="0"/>
              <a:t>Um modelo probabilístico intuitivo para estas regiões é especificar distribuições independentes </a:t>
            </a:r>
            <a:r>
              <a:rPr lang="pt-BR" i="1" dirty="0" err="1" smtClean="0"/>
              <a:t>e</a:t>
            </a:r>
            <a:r>
              <a:rPr lang="pt-BR" i="1" baseline="-25000" dirty="0" err="1" smtClean="0"/>
              <a:t>i</a:t>
            </a:r>
            <a:r>
              <a:rPr lang="pt-BR" i="1" dirty="0" smtClean="0"/>
              <a:t>(x) </a:t>
            </a:r>
            <a:r>
              <a:rPr lang="pt-BR" dirty="0" smtClean="0"/>
              <a:t>sobre os resíduos em cada posição da região. </a:t>
            </a:r>
          </a:p>
          <a:p>
            <a:r>
              <a:rPr lang="pt-BR" dirty="0" smtClean="0"/>
              <a:t>Desta maneira a probabilidade de uma </a:t>
            </a:r>
            <a:r>
              <a:rPr lang="pt-BR" dirty="0" err="1" smtClean="0"/>
              <a:t>sequência</a:t>
            </a:r>
            <a:r>
              <a:rPr lang="pt-BR" dirty="0" smtClean="0"/>
              <a:t>  (de tamanho fixo) será dada por</a:t>
            </a:r>
          </a:p>
          <a:p>
            <a:pPr>
              <a:buNone/>
            </a:pPr>
            <a:endParaRPr lang="pt-BR" dirty="0" smtClean="0"/>
          </a:p>
          <a:p>
            <a:r>
              <a:rPr lang="pt-BR" dirty="0" smtClean="0"/>
              <a:t>Como em geral estamos interessados na comparação com outro modelo probabilístico alternativo (e.g. Modelo nulo), utilizamos um escore </a:t>
            </a:r>
            <a:r>
              <a:rPr lang="pt-BR" dirty="0" err="1" smtClean="0"/>
              <a:t>logs-odd</a:t>
            </a:r>
            <a:r>
              <a:rPr lang="pt-BR" dirty="0" smtClean="0"/>
              <a:t> para testar se uma </a:t>
            </a:r>
            <a:r>
              <a:rPr lang="pt-BR" dirty="0" err="1" smtClean="0"/>
              <a:t>sequência</a:t>
            </a:r>
            <a:r>
              <a:rPr lang="pt-BR" dirty="0" smtClean="0"/>
              <a:t> pertence à família que estamos caracterizando</a:t>
            </a:r>
          </a:p>
          <a:p>
            <a:pPr>
              <a:buNone/>
            </a:pPr>
            <a:r>
              <a:rPr lang="pt-BR" dirty="0" smtClean="0"/>
              <a:t> </a:t>
            </a:r>
          </a:p>
        </p:txBody>
      </p:sp>
      <p:graphicFrame>
        <p:nvGraphicFramePr>
          <p:cNvPr id="7" name="Object 6"/>
          <p:cNvGraphicFramePr>
            <a:graphicFrameLocks noChangeAspect="1"/>
          </p:cNvGraphicFramePr>
          <p:nvPr/>
        </p:nvGraphicFramePr>
        <p:xfrm>
          <a:off x="2259521" y="4804950"/>
          <a:ext cx="1474280" cy="543156"/>
        </p:xfrm>
        <a:graphic>
          <a:graphicData uri="http://schemas.openxmlformats.org/presentationml/2006/ole">
            <p:oleObj spid="_x0000_s2470914" name="Equation" r:id="rId3" imgW="1206500" imgH="444500" progId="Equation.3">
              <p:embed/>
            </p:oleObj>
          </a:graphicData>
        </a:graphic>
      </p:graphicFrame>
      <p:graphicFrame>
        <p:nvGraphicFramePr>
          <p:cNvPr id="2470915" name="Object 3"/>
          <p:cNvGraphicFramePr>
            <a:graphicFrameLocks noChangeAspect="1"/>
          </p:cNvGraphicFramePr>
          <p:nvPr/>
        </p:nvGraphicFramePr>
        <p:xfrm>
          <a:off x="2393961" y="5934075"/>
          <a:ext cx="1195387" cy="558800"/>
        </p:xfrm>
        <a:graphic>
          <a:graphicData uri="http://schemas.openxmlformats.org/presentationml/2006/ole">
            <p:oleObj spid="_x0000_s2470915" name="Equation" r:id="rId4" imgW="977900" imgH="457200" progId="Equation.3">
              <p:embed/>
            </p:oleObj>
          </a:graphicData>
        </a:graphic>
      </p:graphicFrame>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posicionais:PSSMs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292</a:t>
            </a:fld>
            <a:endParaRPr lang="en-US"/>
          </a:p>
        </p:txBody>
      </p:sp>
      <p:sp>
        <p:nvSpPr>
          <p:cNvPr id="8" name="Content Placeholder 7"/>
          <p:cNvSpPr>
            <a:spLocks noGrp="1"/>
          </p:cNvSpPr>
          <p:nvPr>
            <p:ph idx="1"/>
          </p:nvPr>
        </p:nvSpPr>
        <p:spPr>
          <a:xfrm>
            <a:off x="912066" y="2286000"/>
            <a:ext cx="7911893" cy="4206875"/>
          </a:xfrm>
        </p:spPr>
        <p:txBody>
          <a:bodyPr>
            <a:normAutofit/>
          </a:bodyPr>
          <a:lstStyle/>
          <a:p>
            <a:r>
              <a:rPr lang="pt-BR" dirty="0" smtClean="0"/>
              <a:t>Os valores             são como elementos em uma matriz de pontuação s(a,b). </a:t>
            </a:r>
          </a:p>
          <a:p>
            <a:r>
              <a:rPr lang="pt-BR" dirty="0" smtClean="0"/>
              <a:t>Por este motivo chamamos a este modelo probabilístico de </a:t>
            </a:r>
            <a:r>
              <a:rPr lang="pt-BR" i="1" dirty="0" smtClean="0"/>
              <a:t>Matriz de Pontuação Posição-específica, ou </a:t>
            </a:r>
            <a:r>
              <a:rPr lang="pt-BR" i="1" dirty="0" err="1" smtClean="0"/>
              <a:t>Position-specific</a:t>
            </a:r>
            <a:r>
              <a:rPr lang="pt-BR" i="1" dirty="0" smtClean="0"/>
              <a:t> </a:t>
            </a:r>
            <a:r>
              <a:rPr lang="pt-BR" i="1" dirty="0" err="1" smtClean="0"/>
              <a:t>Score</a:t>
            </a:r>
            <a:r>
              <a:rPr lang="pt-BR" i="1" dirty="0" smtClean="0"/>
              <a:t> </a:t>
            </a:r>
            <a:r>
              <a:rPr lang="pt-BR" i="1" dirty="0" err="1" smtClean="0"/>
              <a:t>Matrix</a:t>
            </a:r>
            <a:r>
              <a:rPr lang="pt-BR" i="1" dirty="0" smtClean="0"/>
              <a:t> </a:t>
            </a:r>
            <a:r>
              <a:rPr lang="pt-BR" dirty="0" smtClean="0"/>
              <a:t>(PSSM)</a:t>
            </a:r>
          </a:p>
          <a:p>
            <a:r>
              <a:rPr lang="pt-BR" dirty="0" smtClean="0"/>
              <a:t>Podemos utilizar uma PSSM para busca em uma </a:t>
            </a:r>
            <a:r>
              <a:rPr lang="pt-BR" dirty="0" err="1" smtClean="0"/>
              <a:t>sequência</a:t>
            </a:r>
            <a:r>
              <a:rPr lang="pt-BR" dirty="0" smtClean="0"/>
              <a:t> maior fazendo a avaliação da pontuação </a:t>
            </a:r>
            <a:r>
              <a:rPr lang="pt-BR" dirty="0" err="1" smtClean="0"/>
              <a:t>S</a:t>
            </a:r>
            <a:r>
              <a:rPr lang="pt-BR" baseline="-25000" dirty="0" err="1" smtClean="0"/>
              <a:t>j</a:t>
            </a:r>
            <a:r>
              <a:rPr lang="pt-BR" dirty="0" smtClean="0"/>
              <a:t>, com j iniciando em 1 e indo até L-N+1 (onde 	N é o tamanho da PSSM </a:t>
            </a:r>
            <a:r>
              <a:rPr lang="pt-BR" smtClean="0"/>
              <a:t>e L </a:t>
            </a:r>
            <a:r>
              <a:rPr lang="pt-BR" dirty="0" smtClean="0"/>
              <a:t>o tamanho da </a:t>
            </a:r>
            <a:r>
              <a:rPr lang="pt-BR" dirty="0" err="1" smtClean="0"/>
              <a:t>sequência</a:t>
            </a:r>
            <a:r>
              <a:rPr lang="pt-BR" dirty="0" smtClean="0"/>
              <a:t>)</a:t>
            </a:r>
          </a:p>
        </p:txBody>
      </p:sp>
      <p:graphicFrame>
        <p:nvGraphicFramePr>
          <p:cNvPr id="2470915" name="Object 3"/>
          <p:cNvGraphicFramePr>
            <a:graphicFrameLocks noChangeAspect="1"/>
          </p:cNvGraphicFramePr>
          <p:nvPr/>
        </p:nvGraphicFramePr>
        <p:xfrm>
          <a:off x="2510484" y="2286000"/>
          <a:ext cx="682625" cy="511175"/>
        </p:xfrm>
        <a:graphic>
          <a:graphicData uri="http://schemas.openxmlformats.org/presentationml/2006/ole">
            <p:oleObj spid="_x0000_s2781187" name="Equation" r:id="rId3" imgW="558800" imgH="419100" progId="Equation.3">
              <p:embed/>
            </p:oleObj>
          </a:graphicData>
        </a:graphic>
      </p:graphicFrame>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posicionais:PSSMs</a:t>
            </a:r>
            <a:r>
              <a:rPr lang="en-US" sz="4000" dirty="0" smtClean="0"/>
              <a:t> </a:t>
            </a:r>
            <a:r>
              <a:rPr lang="en-US" sz="4000" dirty="0" err="1" smtClean="0"/>
              <a:t>e</a:t>
            </a:r>
            <a:r>
              <a:rPr lang="en-US" sz="4000" dirty="0" smtClean="0"/>
              <a:t> </a:t>
            </a:r>
            <a:r>
              <a:rPr lang="en-US" sz="4000" dirty="0" err="1" smtClean="0"/>
              <a:t>LOGOs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293</a:t>
            </a:fld>
            <a:endParaRPr lang="en-US"/>
          </a:p>
        </p:txBody>
      </p:sp>
      <p:sp>
        <p:nvSpPr>
          <p:cNvPr id="8" name="Content Placeholder 7"/>
          <p:cNvSpPr>
            <a:spLocks noGrp="1"/>
          </p:cNvSpPr>
          <p:nvPr>
            <p:ph idx="1"/>
          </p:nvPr>
        </p:nvSpPr>
        <p:spPr>
          <a:xfrm>
            <a:off x="912066" y="2286000"/>
            <a:ext cx="7911893" cy="4206875"/>
          </a:xfrm>
        </p:spPr>
        <p:txBody>
          <a:bodyPr>
            <a:normAutofit/>
          </a:bodyPr>
          <a:lstStyle/>
          <a:p>
            <a:r>
              <a:rPr lang="pt-BR" dirty="0" smtClean="0"/>
              <a:t>Uma maneira visual de representação e uma PSSM em </a:t>
            </a:r>
            <a:r>
              <a:rPr lang="pt-BR" dirty="0" err="1" smtClean="0"/>
              <a:t>sequências</a:t>
            </a:r>
            <a:r>
              <a:rPr lang="pt-BR" dirty="0" smtClean="0"/>
              <a:t> de nucleotídeos é  o </a:t>
            </a:r>
            <a:r>
              <a:rPr lang="pt-BR" i="1" dirty="0" smtClean="0"/>
              <a:t>logo.</a:t>
            </a:r>
          </a:p>
          <a:p>
            <a:r>
              <a:rPr lang="pt-BR" dirty="0" smtClean="0"/>
              <a:t>Nele os resíduos são representados com altura </a:t>
            </a:r>
            <a:r>
              <a:rPr lang="pt-BR" dirty="0" err="1" smtClean="0"/>
              <a:t>poporcional</a:t>
            </a:r>
            <a:r>
              <a:rPr lang="pt-BR" dirty="0" smtClean="0"/>
              <a:t> ao valor de seu  escore</a:t>
            </a:r>
          </a:p>
        </p:txBody>
      </p:sp>
      <p:pic>
        <p:nvPicPr>
          <p:cNvPr id="9" name="Picture 8" descr="logoexample.tiff"/>
          <p:cNvPicPr>
            <a:picLocks noChangeAspect="1"/>
          </p:cNvPicPr>
          <p:nvPr/>
        </p:nvPicPr>
        <p:blipFill>
          <a:blip r:embed="rId2"/>
          <a:stretch>
            <a:fillRect/>
          </a:stretch>
        </p:blipFill>
        <p:spPr>
          <a:xfrm>
            <a:off x="912066" y="5111468"/>
            <a:ext cx="3997708" cy="1168114"/>
          </a:xfrm>
          <a:prstGeom prst="rect">
            <a:avLst/>
          </a:prstGeom>
        </p:spPr>
      </p:pic>
      <p:pic>
        <p:nvPicPr>
          <p:cNvPr id="10" name="Picture 9" descr="pssmExample.tiff"/>
          <p:cNvPicPr>
            <a:picLocks noChangeAspect="1"/>
          </p:cNvPicPr>
          <p:nvPr/>
        </p:nvPicPr>
        <p:blipFill>
          <a:blip r:embed="rId3"/>
          <a:stretch>
            <a:fillRect/>
          </a:stretch>
        </p:blipFill>
        <p:spPr>
          <a:xfrm>
            <a:off x="796738" y="3934957"/>
            <a:ext cx="5762885" cy="1037446"/>
          </a:xfrm>
          <a:prstGeom prst="rect">
            <a:avLst/>
          </a:prstGeom>
        </p:spPr>
      </p:pic>
      <p:sp>
        <p:nvSpPr>
          <p:cNvPr id="11" name="TextBox 10"/>
          <p:cNvSpPr txBox="1"/>
          <p:nvPr/>
        </p:nvSpPr>
        <p:spPr>
          <a:xfrm>
            <a:off x="5326286" y="5444446"/>
            <a:ext cx="886856" cy="369332"/>
          </a:xfrm>
          <a:prstGeom prst="rect">
            <a:avLst/>
          </a:prstGeom>
          <a:noFill/>
        </p:spPr>
        <p:txBody>
          <a:bodyPr wrap="none" rtlCol="0">
            <a:spAutoFit/>
          </a:bodyPr>
          <a:lstStyle/>
          <a:p>
            <a:r>
              <a:rPr lang="en-US" dirty="0" smtClean="0">
                <a:solidFill>
                  <a:srgbClr val="FF0000"/>
                </a:solidFill>
              </a:rPr>
              <a:t>LOGO</a:t>
            </a:r>
            <a:endParaRPr lang="en-US" dirty="0">
              <a:solidFill>
                <a:srgbClr val="FF0000"/>
              </a:solidFill>
            </a:endParaRPr>
          </a:p>
        </p:txBody>
      </p:sp>
      <p:sp>
        <p:nvSpPr>
          <p:cNvPr id="12" name="TextBox 11"/>
          <p:cNvSpPr txBox="1"/>
          <p:nvPr/>
        </p:nvSpPr>
        <p:spPr>
          <a:xfrm>
            <a:off x="6842760" y="4299185"/>
            <a:ext cx="805141" cy="369332"/>
          </a:xfrm>
          <a:prstGeom prst="rect">
            <a:avLst/>
          </a:prstGeom>
          <a:noFill/>
        </p:spPr>
        <p:txBody>
          <a:bodyPr wrap="none" rtlCol="0">
            <a:spAutoFit/>
          </a:bodyPr>
          <a:lstStyle/>
          <a:p>
            <a:r>
              <a:rPr lang="en-US" dirty="0" smtClean="0">
                <a:solidFill>
                  <a:srgbClr val="FF0000"/>
                </a:solidFill>
              </a:rPr>
              <a:t>PSSM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294</a:t>
            </a:fld>
            <a:endParaRPr lang="en-US"/>
          </a:p>
        </p:txBody>
      </p:sp>
      <p:sp>
        <p:nvSpPr>
          <p:cNvPr id="8" name="Content Placeholder 7"/>
          <p:cNvSpPr>
            <a:spLocks noGrp="1"/>
          </p:cNvSpPr>
          <p:nvPr>
            <p:ph idx="1"/>
          </p:nvPr>
        </p:nvSpPr>
        <p:spPr>
          <a:xfrm>
            <a:off x="912066" y="2286000"/>
            <a:ext cx="7911893" cy="4206875"/>
          </a:xfrm>
        </p:spPr>
        <p:txBody>
          <a:bodyPr>
            <a:normAutofit/>
          </a:bodyPr>
          <a:lstStyle/>
          <a:p>
            <a:r>
              <a:rPr lang="pt-BR" dirty="0" smtClean="0"/>
              <a:t>Embora </a:t>
            </a:r>
            <a:r>
              <a:rPr lang="pt-BR" dirty="0" err="1" smtClean="0"/>
              <a:t>PSSMs</a:t>
            </a:r>
            <a:r>
              <a:rPr lang="pt-BR" dirty="0" smtClean="0"/>
              <a:t> possam ser úteis para reconhecer sinais de tamanho fixo, claramente elas são inadequadas para caracterizar alinhamentos múltiplos onde é comum que algumas posições não estejam presentes em todas as </a:t>
            </a:r>
            <a:r>
              <a:rPr lang="pt-BR" dirty="0" err="1" smtClean="0"/>
              <a:t>sequências</a:t>
            </a:r>
            <a:r>
              <a:rPr lang="pt-BR" dirty="0" smtClean="0"/>
              <a:t>.</a:t>
            </a:r>
          </a:p>
          <a:p>
            <a:r>
              <a:rPr lang="pt-BR" dirty="0" smtClean="0"/>
              <a:t>Para isso iremos construir uma HMM de arquitetura bem definida: uma </a:t>
            </a:r>
            <a:r>
              <a:rPr lang="pt-BR" i="1" dirty="0" err="1" smtClean="0"/>
              <a:t>profile</a:t>
            </a:r>
            <a:r>
              <a:rPr lang="pt-BR" i="1" dirty="0" smtClean="0"/>
              <a:t> HMM.</a:t>
            </a:r>
            <a:endParaRPr lang="pt-BR" dirty="0" smtClean="0"/>
          </a:p>
          <a:p>
            <a:r>
              <a:rPr lang="pt-BR" dirty="0" smtClean="0"/>
              <a:t>Inicialmente cabe observar que uma PSSM corresponde a uma HMM trivial, com um estado para cada posição da PSSM.</a:t>
            </a:r>
          </a:p>
        </p:txBody>
      </p:sp>
      <p:graphicFrame>
        <p:nvGraphicFramePr>
          <p:cNvPr id="2470915" name="Object 3"/>
          <p:cNvGraphicFramePr>
            <a:graphicFrameLocks noChangeAspect="1"/>
          </p:cNvGraphicFramePr>
          <p:nvPr/>
        </p:nvGraphicFramePr>
        <p:xfrm>
          <a:off x="-873178" y="5215541"/>
          <a:ext cx="682625" cy="511175"/>
        </p:xfrm>
        <a:graphic>
          <a:graphicData uri="http://schemas.openxmlformats.org/presentationml/2006/ole">
            <p:oleObj spid="_x0000_s2784258" name="Equation" r:id="rId3" imgW="558800" imgH="419100" progId="Equation.3">
              <p:embed/>
            </p:oleObj>
          </a:graphicData>
        </a:graphic>
      </p:graphicFrame>
      <p:pic>
        <p:nvPicPr>
          <p:cNvPr id="9" name="Picture 8" descr="matchStates.tiff"/>
          <p:cNvPicPr>
            <a:picLocks noChangeAspect="1"/>
          </p:cNvPicPr>
          <p:nvPr/>
        </p:nvPicPr>
        <p:blipFill>
          <a:blip r:embed="rId4"/>
          <a:stretch>
            <a:fillRect/>
          </a:stretch>
        </p:blipFill>
        <p:spPr>
          <a:xfrm>
            <a:off x="1923303" y="5396516"/>
            <a:ext cx="4889500" cy="660400"/>
          </a:xfrm>
          <a:prstGeom prst="rect">
            <a:avLst/>
          </a:prstGeom>
        </p:spPr>
      </p:pic>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295</a:t>
            </a:fld>
            <a:endParaRPr lang="en-US"/>
          </a:p>
        </p:txBody>
      </p:sp>
      <p:sp>
        <p:nvSpPr>
          <p:cNvPr id="8" name="Content Placeholder 7"/>
          <p:cNvSpPr>
            <a:spLocks noGrp="1"/>
          </p:cNvSpPr>
          <p:nvPr>
            <p:ph idx="1"/>
          </p:nvPr>
        </p:nvSpPr>
        <p:spPr>
          <a:xfrm>
            <a:off x="912066" y="2002472"/>
            <a:ext cx="7911893" cy="4490404"/>
          </a:xfrm>
        </p:spPr>
        <p:txBody>
          <a:bodyPr>
            <a:normAutofit fontScale="77500" lnSpcReduction="20000"/>
          </a:bodyPr>
          <a:lstStyle/>
          <a:p>
            <a:r>
              <a:rPr lang="pt-BR" dirty="0" smtClean="0"/>
              <a:t>Em </a:t>
            </a:r>
            <a:r>
              <a:rPr lang="pt-BR" dirty="0" err="1" smtClean="0"/>
              <a:t>sequida</a:t>
            </a:r>
            <a:r>
              <a:rPr lang="pt-BR" dirty="0" smtClean="0"/>
              <a:t> precisamos modelar os</a:t>
            </a:r>
            <a:r>
              <a:rPr lang="pt-BR" i="1" dirty="0" smtClean="0"/>
              <a:t> </a:t>
            </a:r>
            <a:r>
              <a:rPr lang="pt-BR" i="1" dirty="0" err="1" smtClean="0"/>
              <a:t>gaps</a:t>
            </a:r>
            <a:r>
              <a:rPr lang="pt-BR" dirty="0" smtClean="0"/>
              <a:t>. </a:t>
            </a:r>
          </a:p>
          <a:p>
            <a:r>
              <a:rPr lang="pt-BR" dirty="0" smtClean="0"/>
              <a:t>Iremos tratar inserções e deleções </a:t>
            </a:r>
            <a:r>
              <a:rPr lang="pt-BR" dirty="0" err="1" smtClean="0"/>
              <a:t>separadamento</a:t>
            </a:r>
            <a:endParaRPr lang="pt-BR" dirty="0" smtClean="0"/>
          </a:p>
          <a:p>
            <a:r>
              <a:rPr lang="pt-BR" dirty="0" smtClean="0"/>
              <a:t>Inserções podem ser modeladas com estados adicionais associados a cada posição, modelando novos resíduos após o resíduo da posição </a:t>
            </a:r>
            <a:r>
              <a:rPr lang="pt-BR" i="1" dirty="0" smtClean="0"/>
              <a:t>“consenso”</a:t>
            </a:r>
            <a:r>
              <a:rPr lang="pt-BR" dirty="0" smtClean="0"/>
              <a:t>.</a:t>
            </a:r>
          </a:p>
          <a:p>
            <a:r>
              <a:rPr lang="pt-BR" dirty="0" smtClean="0"/>
              <a:t>Representamos inserções como losangos</a:t>
            </a:r>
          </a:p>
          <a:p>
            <a:endParaRPr lang="pt-BR" dirty="0" smtClean="0"/>
          </a:p>
          <a:p>
            <a:endParaRPr lang="pt-BR" dirty="0" smtClean="0"/>
          </a:p>
          <a:p>
            <a:r>
              <a:rPr lang="pt-BR" dirty="0" smtClean="0"/>
              <a:t>Assumindo que as emissões em inserções seguem a mesma distribuição de fundo, temos que o </a:t>
            </a:r>
            <a:r>
              <a:rPr lang="pt-BR" dirty="0" err="1" smtClean="0"/>
              <a:t>log-odds</a:t>
            </a:r>
            <a:r>
              <a:rPr lang="pt-BR" dirty="0" smtClean="0"/>
              <a:t> </a:t>
            </a:r>
            <a:r>
              <a:rPr lang="pt-BR" dirty="0" err="1" smtClean="0"/>
              <a:t>score</a:t>
            </a:r>
            <a:r>
              <a:rPr lang="pt-BR" dirty="0" smtClean="0"/>
              <a:t> de cada posição é zero (</a:t>
            </a:r>
            <a:r>
              <a:rPr lang="pt-BR" dirty="0" err="1" smtClean="0"/>
              <a:t>log</a:t>
            </a:r>
            <a:r>
              <a:rPr lang="pt-BR" dirty="0" smtClean="0"/>
              <a:t> 1), e que a contribuição dos estados de </a:t>
            </a:r>
            <a:r>
              <a:rPr lang="pt-BR" dirty="0" err="1" smtClean="0"/>
              <a:t>inserçao</a:t>
            </a:r>
            <a:r>
              <a:rPr lang="pt-BR" dirty="0" smtClean="0"/>
              <a:t> para o escore final é pelas transições, ou seja devido ao tamanho. Para </a:t>
            </a:r>
            <a:r>
              <a:rPr lang="pt-BR" dirty="0" err="1" smtClean="0"/>
              <a:t>gaps</a:t>
            </a:r>
            <a:r>
              <a:rPr lang="pt-BR" dirty="0" smtClean="0"/>
              <a:t> de tamanho k:</a:t>
            </a:r>
          </a:p>
          <a:p>
            <a:endParaRPr lang="pt-BR" dirty="0" smtClean="0"/>
          </a:p>
          <a:p>
            <a:r>
              <a:rPr lang="pt-BR" dirty="0" smtClean="0"/>
              <a:t> é fácil ver que o modelo corresponde ao do alinhamento com </a:t>
            </a:r>
            <a:r>
              <a:rPr lang="pt-BR" i="1" dirty="0" err="1" smtClean="0"/>
              <a:t>affine</a:t>
            </a:r>
            <a:r>
              <a:rPr lang="pt-BR" i="1" dirty="0" smtClean="0"/>
              <a:t> </a:t>
            </a:r>
            <a:r>
              <a:rPr lang="pt-BR" i="1" dirty="0" err="1" smtClean="0"/>
              <a:t>gaps</a:t>
            </a:r>
            <a:endParaRPr lang="pt-BR" dirty="0" smtClean="0"/>
          </a:p>
        </p:txBody>
      </p:sp>
      <p:graphicFrame>
        <p:nvGraphicFramePr>
          <p:cNvPr id="2470915" name="Object 3"/>
          <p:cNvGraphicFramePr>
            <a:graphicFrameLocks noChangeAspect="1"/>
          </p:cNvGraphicFramePr>
          <p:nvPr/>
        </p:nvGraphicFramePr>
        <p:xfrm>
          <a:off x="1698625" y="5762625"/>
          <a:ext cx="1658938" cy="263525"/>
        </p:xfrm>
        <a:graphic>
          <a:graphicData uri="http://schemas.openxmlformats.org/presentationml/2006/ole">
            <p:oleObj spid="_x0000_s2785282" name="Equation" r:id="rId3" imgW="1358900" imgH="215900" progId="Equation.3">
              <p:embed/>
            </p:oleObj>
          </a:graphicData>
        </a:graphic>
      </p:graphicFrame>
      <p:pic>
        <p:nvPicPr>
          <p:cNvPr id="9" name="Picture 8" descr="insertionState.tiff"/>
          <p:cNvPicPr>
            <a:picLocks noChangeAspect="1"/>
          </p:cNvPicPr>
          <p:nvPr/>
        </p:nvPicPr>
        <p:blipFill>
          <a:blip r:embed="rId4"/>
          <a:stretch>
            <a:fillRect/>
          </a:stretch>
        </p:blipFill>
        <p:spPr>
          <a:xfrm>
            <a:off x="2506756" y="3697850"/>
            <a:ext cx="2989172" cy="1076560"/>
          </a:xfrm>
          <a:prstGeom prst="rect">
            <a:avLst/>
          </a:prstGeom>
        </p:spPr>
      </p:pic>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296</a:t>
            </a:fld>
            <a:endParaRPr lang="en-US"/>
          </a:p>
        </p:txBody>
      </p:sp>
      <p:sp>
        <p:nvSpPr>
          <p:cNvPr id="8" name="Content Placeholder 7"/>
          <p:cNvSpPr>
            <a:spLocks noGrp="1"/>
          </p:cNvSpPr>
          <p:nvPr>
            <p:ph idx="1"/>
          </p:nvPr>
        </p:nvSpPr>
        <p:spPr>
          <a:xfrm>
            <a:off x="912066" y="2286000"/>
            <a:ext cx="7911893" cy="4206875"/>
          </a:xfrm>
        </p:spPr>
        <p:txBody>
          <a:bodyPr>
            <a:normAutofit/>
          </a:bodyPr>
          <a:lstStyle/>
          <a:p>
            <a:r>
              <a:rPr lang="pt-BR" dirty="0" smtClean="0"/>
              <a:t> Para tratar remoções (deleções) das posições “consenso” iremos poderíamos utilizar transições, como visto acima:\</a:t>
            </a:r>
          </a:p>
          <a:p>
            <a:r>
              <a:rPr lang="pt-BR" dirty="0" smtClean="0"/>
              <a:t>Porém isso acarretará em um número excessivo de transições.</a:t>
            </a:r>
          </a:p>
          <a:p>
            <a:r>
              <a:rPr lang="pt-BR" dirty="0" smtClean="0"/>
              <a:t>Em </a:t>
            </a:r>
            <a:r>
              <a:rPr lang="pt-BR" dirty="0" err="1" smtClean="0"/>
              <a:t>profileHMMs</a:t>
            </a:r>
            <a:r>
              <a:rPr lang="pt-BR" dirty="0" smtClean="0"/>
              <a:t> utilizamos estados silenciosos para modelar a exclusão de cada uma das posições “consenso”</a:t>
            </a:r>
          </a:p>
        </p:txBody>
      </p:sp>
      <p:pic>
        <p:nvPicPr>
          <p:cNvPr id="9" name="Picture 8" descr="deletionState.tiff"/>
          <p:cNvPicPr>
            <a:picLocks noChangeAspect="1"/>
          </p:cNvPicPr>
          <p:nvPr/>
        </p:nvPicPr>
        <p:blipFill>
          <a:blip r:embed="rId2"/>
          <a:stretch>
            <a:fillRect/>
          </a:stretch>
        </p:blipFill>
        <p:spPr>
          <a:xfrm>
            <a:off x="2220260" y="4503002"/>
            <a:ext cx="3479800" cy="1117600"/>
          </a:xfrm>
          <a:prstGeom prst="rect">
            <a:avLst/>
          </a:prstGeom>
        </p:spPr>
      </p:pic>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297</a:t>
            </a:fld>
            <a:endParaRPr lang="en-US"/>
          </a:p>
        </p:txBody>
      </p:sp>
      <p:sp>
        <p:nvSpPr>
          <p:cNvPr id="8" name="Content Placeholder 7"/>
          <p:cNvSpPr>
            <a:spLocks noGrp="1"/>
          </p:cNvSpPr>
          <p:nvPr>
            <p:ph idx="1"/>
          </p:nvPr>
        </p:nvSpPr>
        <p:spPr>
          <a:xfrm>
            <a:off x="912066" y="2286000"/>
            <a:ext cx="7911893" cy="4206875"/>
          </a:xfrm>
        </p:spPr>
        <p:txBody>
          <a:bodyPr>
            <a:normAutofit/>
          </a:bodyPr>
          <a:lstStyle/>
          <a:p>
            <a:r>
              <a:rPr lang="pt-BR" dirty="0" smtClean="0"/>
              <a:t> Para o modelo completo utilizamos então estados de “match” para as posições </a:t>
            </a:r>
            <a:r>
              <a:rPr lang="pt-BR" dirty="0" err="1" smtClean="0"/>
              <a:t>consendo</a:t>
            </a:r>
            <a:r>
              <a:rPr lang="pt-BR" dirty="0" smtClean="0"/>
              <a:t> e, para cada uma destas, um estado de inserção de um de remoção (estado silencioso):</a:t>
            </a:r>
          </a:p>
          <a:p>
            <a:endParaRPr lang="pt-BR" dirty="0" smtClean="0"/>
          </a:p>
          <a:p>
            <a:endParaRPr lang="pt-BR" dirty="0" smtClean="0"/>
          </a:p>
        </p:txBody>
      </p:sp>
      <p:pic>
        <p:nvPicPr>
          <p:cNvPr id="7" name="Picture 6" descr="completeModel.tiff"/>
          <p:cNvPicPr>
            <a:picLocks noChangeAspect="1"/>
          </p:cNvPicPr>
          <p:nvPr/>
        </p:nvPicPr>
        <p:blipFill>
          <a:blip r:embed="rId2"/>
          <a:stretch>
            <a:fillRect/>
          </a:stretch>
        </p:blipFill>
        <p:spPr>
          <a:xfrm>
            <a:off x="2169160" y="3897329"/>
            <a:ext cx="4521200" cy="1955800"/>
          </a:xfrm>
          <a:prstGeom prst="rect">
            <a:avLst/>
          </a:prstGeom>
        </p:spPr>
      </p:pic>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298</a:t>
            </a:fld>
            <a:endParaRPr lang="en-US"/>
          </a:p>
        </p:txBody>
      </p:sp>
      <p:sp>
        <p:nvSpPr>
          <p:cNvPr id="8" name="Content Placeholder 7"/>
          <p:cNvSpPr>
            <a:spLocks noGrp="1"/>
          </p:cNvSpPr>
          <p:nvPr>
            <p:ph idx="1"/>
          </p:nvPr>
        </p:nvSpPr>
        <p:spPr>
          <a:xfrm>
            <a:off x="912066" y="2286000"/>
            <a:ext cx="7911893" cy="4206875"/>
          </a:xfrm>
        </p:spPr>
        <p:txBody>
          <a:bodyPr>
            <a:normAutofit/>
          </a:bodyPr>
          <a:lstStyle/>
          <a:p>
            <a:r>
              <a:rPr lang="pt-BR" dirty="0" smtClean="0"/>
              <a:t> </a:t>
            </a:r>
            <a:r>
              <a:rPr lang="pt-BR" dirty="0" err="1" smtClean="0"/>
              <a:t>profileHMMs</a:t>
            </a:r>
            <a:r>
              <a:rPr lang="pt-BR" dirty="0" smtClean="0"/>
              <a:t> podem ser construídas a partir de alinhamentos múltiplos</a:t>
            </a:r>
          </a:p>
          <a:p>
            <a:r>
              <a:rPr lang="pt-BR" dirty="0" smtClean="0"/>
              <a:t>Primeiro passo é decidir quais são as colunas consenso. Uma heurística simples é utilizar aquelas colunas do alinhamento onde a maioria das </a:t>
            </a:r>
            <a:r>
              <a:rPr lang="pt-BR" dirty="0" err="1" smtClean="0"/>
              <a:t>sequências</a:t>
            </a:r>
            <a:r>
              <a:rPr lang="pt-BR" dirty="0" smtClean="0"/>
              <a:t> tem um resíduo:</a:t>
            </a:r>
          </a:p>
        </p:txBody>
      </p:sp>
      <p:pic>
        <p:nvPicPr>
          <p:cNvPr id="7" name="Picture 2"/>
          <p:cNvPicPr>
            <a:picLocks noChangeAspect="1" noChangeArrowheads="1"/>
          </p:cNvPicPr>
          <p:nvPr/>
        </p:nvPicPr>
        <p:blipFill>
          <a:blip r:embed="rId2"/>
          <a:srcRect/>
          <a:stretch>
            <a:fillRect/>
          </a:stretch>
        </p:blipFill>
        <p:spPr bwMode="auto">
          <a:xfrm>
            <a:off x="796164" y="4227908"/>
            <a:ext cx="4804659" cy="2416799"/>
          </a:xfrm>
          <a:prstGeom prst="rect">
            <a:avLst/>
          </a:prstGeom>
          <a:noFill/>
          <a:ln w="9525">
            <a:noFill/>
            <a:miter lim="800000"/>
            <a:headEnd/>
            <a:tailEnd/>
          </a:ln>
          <a:effectLst/>
        </p:spPr>
      </p:pic>
      <p:sp>
        <p:nvSpPr>
          <p:cNvPr id="9" name="Rectangle 8"/>
          <p:cNvSpPr/>
          <p:nvPr/>
        </p:nvSpPr>
        <p:spPr>
          <a:xfrm>
            <a:off x="3733801" y="4227908"/>
            <a:ext cx="1867022" cy="1921880"/>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635651" y="4227908"/>
            <a:ext cx="1464709" cy="1921880"/>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299</a:t>
            </a:fld>
            <a:endParaRPr lang="en-US"/>
          </a:p>
        </p:txBody>
      </p:sp>
      <p:sp>
        <p:nvSpPr>
          <p:cNvPr id="8" name="Content Placeholder 7"/>
          <p:cNvSpPr>
            <a:spLocks noGrp="1"/>
          </p:cNvSpPr>
          <p:nvPr>
            <p:ph idx="1"/>
          </p:nvPr>
        </p:nvSpPr>
        <p:spPr>
          <a:xfrm>
            <a:off x="378666" y="1998600"/>
            <a:ext cx="8445293" cy="2404974"/>
          </a:xfrm>
        </p:spPr>
        <p:txBody>
          <a:bodyPr>
            <a:normAutofit fontScale="92500" lnSpcReduction="20000"/>
          </a:bodyPr>
          <a:lstStyle/>
          <a:p>
            <a:r>
              <a:rPr lang="pt-BR" dirty="0" smtClean="0"/>
              <a:t>O próximo passo é estimar os parâmetros de probabilidade</a:t>
            </a:r>
          </a:p>
          <a:p>
            <a:r>
              <a:rPr lang="pt-BR" dirty="0" smtClean="0"/>
              <a:t>Uma vez determinadas as </a:t>
            </a:r>
            <a:r>
              <a:rPr lang="pt-BR" dirty="0" err="1" smtClean="0"/>
              <a:t>posícões</a:t>
            </a:r>
            <a:r>
              <a:rPr lang="pt-BR" dirty="0" smtClean="0"/>
              <a:t> “consenso” podemos rotular cada </a:t>
            </a:r>
            <a:r>
              <a:rPr lang="pt-BR" dirty="0" err="1" smtClean="0"/>
              <a:t>sequência</a:t>
            </a:r>
            <a:r>
              <a:rPr lang="pt-BR" dirty="0" smtClean="0"/>
              <a:t> de maneira simples</a:t>
            </a:r>
          </a:p>
          <a:p>
            <a:pPr lvl="1"/>
            <a:r>
              <a:rPr lang="pt-BR" dirty="0" smtClean="0"/>
              <a:t>Posições nos consensos são rotuladas com o estado de </a:t>
            </a:r>
            <a:r>
              <a:rPr lang="pt-BR" i="1" dirty="0" smtClean="0"/>
              <a:t>Match</a:t>
            </a:r>
            <a:r>
              <a:rPr lang="pt-BR" dirty="0" smtClean="0"/>
              <a:t> correspondente</a:t>
            </a:r>
          </a:p>
          <a:p>
            <a:pPr lvl="1"/>
            <a:r>
              <a:rPr lang="pt-BR" dirty="0" err="1" smtClean="0"/>
              <a:t>Gaps</a:t>
            </a:r>
            <a:r>
              <a:rPr lang="pt-BR" dirty="0" smtClean="0"/>
              <a:t> em posições de consenso são rotulados com o estado de deleção correspondente ao estado de Match apropriado</a:t>
            </a:r>
          </a:p>
          <a:p>
            <a:pPr lvl="1"/>
            <a:r>
              <a:rPr lang="pt-BR" dirty="0" smtClean="0"/>
              <a:t>Resíduos fora dos consensos são rotulados com o estado de inserção correspondente à posição de consenso anterior  </a:t>
            </a:r>
          </a:p>
        </p:txBody>
      </p:sp>
      <p:pic>
        <p:nvPicPr>
          <p:cNvPr id="9" name="Picture 2"/>
          <p:cNvPicPr>
            <a:picLocks noChangeAspect="1" noChangeArrowheads="1"/>
          </p:cNvPicPr>
          <p:nvPr/>
        </p:nvPicPr>
        <p:blipFill>
          <a:blip r:embed="rId2"/>
          <a:srcRect/>
          <a:stretch>
            <a:fillRect/>
          </a:stretch>
        </p:blipFill>
        <p:spPr bwMode="auto">
          <a:xfrm>
            <a:off x="796164" y="4227908"/>
            <a:ext cx="4804659" cy="2416799"/>
          </a:xfrm>
          <a:prstGeom prst="rect">
            <a:avLst/>
          </a:prstGeom>
          <a:noFill/>
          <a:ln w="9525">
            <a:noFill/>
            <a:miter lim="800000"/>
            <a:headEnd/>
            <a:tailEnd/>
          </a:ln>
          <a:effectLst/>
        </p:spPr>
      </p:pic>
      <p:sp>
        <p:nvSpPr>
          <p:cNvPr id="10" name="Rectangle 9"/>
          <p:cNvSpPr/>
          <p:nvPr/>
        </p:nvSpPr>
        <p:spPr>
          <a:xfrm>
            <a:off x="3029258" y="4227908"/>
            <a:ext cx="704543" cy="843165"/>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030197" y="5840534"/>
            <a:ext cx="176136" cy="176150"/>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6248188" y="5840534"/>
            <a:ext cx="1006894" cy="369332"/>
          </a:xfrm>
          <a:prstGeom prst="rect">
            <a:avLst/>
          </a:prstGeom>
          <a:noFill/>
        </p:spPr>
        <p:txBody>
          <a:bodyPr wrap="none" rtlCol="0">
            <a:spAutoFit/>
          </a:bodyPr>
          <a:lstStyle/>
          <a:p>
            <a:r>
              <a:rPr lang="en-US" dirty="0" err="1" smtClean="0">
                <a:solidFill>
                  <a:srgbClr val="FF0000"/>
                </a:solidFill>
              </a:rPr>
              <a:t>deleções</a:t>
            </a:r>
            <a:endParaRPr lang="en-US" dirty="0">
              <a:solidFill>
                <a:srgbClr val="FF0000"/>
              </a:solidFill>
            </a:endParaRPr>
          </a:p>
        </p:txBody>
      </p:sp>
      <p:sp>
        <p:nvSpPr>
          <p:cNvPr id="13" name="TextBox 12"/>
          <p:cNvSpPr txBox="1"/>
          <p:nvPr/>
        </p:nvSpPr>
        <p:spPr>
          <a:xfrm>
            <a:off x="6427126" y="4255992"/>
            <a:ext cx="1076211" cy="369332"/>
          </a:xfrm>
          <a:prstGeom prst="rect">
            <a:avLst/>
          </a:prstGeom>
          <a:noFill/>
        </p:spPr>
        <p:txBody>
          <a:bodyPr wrap="none" rtlCol="0">
            <a:spAutoFit/>
          </a:bodyPr>
          <a:lstStyle/>
          <a:p>
            <a:r>
              <a:rPr lang="en-US" dirty="0" err="1" smtClean="0">
                <a:solidFill>
                  <a:srgbClr val="FF0000"/>
                </a:solidFill>
              </a:rPr>
              <a:t>inserções</a:t>
            </a:r>
            <a:endParaRPr lang="en-US" dirty="0">
              <a:solidFill>
                <a:srgbClr val="FF0000"/>
              </a:solidFill>
            </a:endParaRPr>
          </a:p>
        </p:txBody>
      </p:sp>
      <p:cxnSp>
        <p:nvCxnSpPr>
          <p:cNvPr id="15" name="Straight Arrow Connector 14"/>
          <p:cNvCxnSpPr>
            <a:stCxn id="13" idx="1"/>
          </p:cNvCxnSpPr>
          <p:nvPr/>
        </p:nvCxnSpPr>
        <p:spPr>
          <a:xfrm rot="10800000" flipV="1">
            <a:off x="3733802" y="4440657"/>
            <a:ext cx="2693325"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1"/>
          </p:cNvCxnSpPr>
          <p:nvPr/>
        </p:nvCxnSpPr>
        <p:spPr>
          <a:xfrm rot="10800000">
            <a:off x="2206334" y="6016684"/>
            <a:ext cx="4041855" cy="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Programa</a:t>
            </a:r>
            <a:endParaRPr lang="pt-BR" dirty="0"/>
          </a:p>
        </p:txBody>
      </p:sp>
      <p:sp>
        <p:nvSpPr>
          <p:cNvPr id="3" name="Content Placeholder 2"/>
          <p:cNvSpPr>
            <a:spLocks noGrp="1"/>
          </p:cNvSpPr>
          <p:nvPr>
            <p:ph idx="1"/>
          </p:nvPr>
        </p:nvSpPr>
        <p:spPr>
          <a:xfrm>
            <a:off x="2286000" y="2116834"/>
            <a:ext cx="6197600" cy="4505058"/>
          </a:xfrm>
        </p:spPr>
        <p:txBody>
          <a:bodyPr>
            <a:normAutofit fontScale="62500" lnSpcReduction="20000"/>
          </a:bodyPr>
          <a:lstStyle/>
          <a:p>
            <a:r>
              <a:rPr lang="en-US" dirty="0" err="1" smtClean="0"/>
              <a:t>Alinhamento</a:t>
            </a:r>
            <a:r>
              <a:rPr lang="en-US" dirty="0" smtClean="0"/>
              <a:t> de pares </a:t>
            </a:r>
            <a:r>
              <a:rPr lang="en-US" dirty="0" err="1" smtClean="0"/>
              <a:t>sequências</a:t>
            </a:r>
            <a:r>
              <a:rPr lang="en-US" dirty="0" smtClean="0"/>
              <a:t> </a:t>
            </a:r>
          </a:p>
          <a:p>
            <a:pPr lvl="1"/>
            <a:r>
              <a:rPr lang="en-US" dirty="0" err="1" smtClean="0"/>
              <a:t>Avaliação</a:t>
            </a:r>
            <a:r>
              <a:rPr lang="en-US" dirty="0" smtClean="0"/>
              <a:t> de </a:t>
            </a:r>
            <a:r>
              <a:rPr lang="en-US" dirty="0" err="1" smtClean="0"/>
              <a:t>alinhamentos</a:t>
            </a:r>
            <a:r>
              <a:rPr lang="en-US" dirty="0" smtClean="0"/>
              <a:t> (</a:t>
            </a:r>
            <a:r>
              <a:rPr lang="en-US" dirty="0" err="1" smtClean="0"/>
              <a:t>significado</a:t>
            </a:r>
            <a:r>
              <a:rPr lang="en-US" dirty="0" smtClean="0"/>
              <a:t> </a:t>
            </a:r>
            <a:r>
              <a:rPr lang="en-US" dirty="0" err="1" smtClean="0"/>
              <a:t>biológico</a:t>
            </a:r>
            <a:r>
              <a:rPr lang="en-US" dirty="0" smtClean="0"/>
              <a:t> dos </a:t>
            </a:r>
            <a:r>
              <a:rPr lang="en-US" dirty="0" err="1" smtClean="0"/>
              <a:t>alinhamentos</a:t>
            </a:r>
            <a:r>
              <a:rPr lang="en-US" dirty="0" smtClean="0"/>
              <a:t>, </a:t>
            </a:r>
            <a:r>
              <a:rPr lang="en-US" dirty="0" err="1" smtClean="0"/>
              <a:t>matrizes</a:t>
            </a:r>
            <a:r>
              <a:rPr lang="en-US" dirty="0" smtClean="0"/>
              <a:t> de </a:t>
            </a:r>
            <a:r>
              <a:rPr lang="en-US" dirty="0" err="1" smtClean="0"/>
              <a:t>substituição</a:t>
            </a:r>
            <a:r>
              <a:rPr lang="en-US" dirty="0" smtClean="0"/>
              <a:t>, </a:t>
            </a:r>
            <a:r>
              <a:rPr lang="en-US" dirty="0" err="1" smtClean="0"/>
              <a:t>e</a:t>
            </a:r>
            <a:r>
              <a:rPr lang="en-US" dirty="0" smtClean="0"/>
              <a:t>-values), </a:t>
            </a:r>
          </a:p>
          <a:p>
            <a:pPr lvl="1"/>
            <a:r>
              <a:rPr lang="en-US" dirty="0" err="1" smtClean="0"/>
              <a:t>Algoritmos</a:t>
            </a:r>
            <a:r>
              <a:rPr lang="en-US" dirty="0" smtClean="0"/>
              <a:t> de </a:t>
            </a:r>
            <a:r>
              <a:rPr lang="en-US" dirty="0" err="1" smtClean="0"/>
              <a:t>alinhamento</a:t>
            </a:r>
            <a:r>
              <a:rPr lang="en-US" dirty="0" smtClean="0"/>
              <a:t> (</a:t>
            </a:r>
            <a:r>
              <a:rPr lang="en-US" dirty="0" err="1" smtClean="0"/>
              <a:t>alinhamento</a:t>
            </a:r>
            <a:r>
              <a:rPr lang="en-US" dirty="0" smtClean="0"/>
              <a:t> local, global </a:t>
            </a:r>
            <a:r>
              <a:rPr lang="en-US" dirty="0" err="1" smtClean="0"/>
              <a:t>e</a:t>
            </a:r>
            <a:r>
              <a:rPr lang="en-US" dirty="0" smtClean="0"/>
              <a:t> semi-global, </a:t>
            </a:r>
            <a:r>
              <a:rPr lang="en-US" dirty="0" err="1" smtClean="0"/>
              <a:t>alinhamento</a:t>
            </a:r>
            <a:r>
              <a:rPr lang="en-US" dirty="0" smtClean="0"/>
              <a:t> com </a:t>
            </a:r>
            <a:r>
              <a:rPr lang="en-US" dirty="0" err="1" smtClean="0"/>
              <a:t>modelos</a:t>
            </a:r>
            <a:r>
              <a:rPr lang="en-US" dirty="0" smtClean="0"/>
              <a:t> </a:t>
            </a:r>
            <a:r>
              <a:rPr lang="en-US" dirty="0" err="1" smtClean="0"/>
              <a:t>mais</a:t>
            </a:r>
            <a:r>
              <a:rPr lang="en-US" dirty="0" smtClean="0"/>
              <a:t> </a:t>
            </a:r>
            <a:r>
              <a:rPr lang="en-US" dirty="0" err="1" smtClean="0"/>
              <a:t>complexos</a:t>
            </a:r>
            <a:r>
              <a:rPr lang="en-US" dirty="0" smtClean="0"/>
              <a:t>) </a:t>
            </a:r>
          </a:p>
          <a:p>
            <a:pPr lvl="1"/>
            <a:r>
              <a:rPr lang="en-US" dirty="0" err="1" smtClean="0"/>
              <a:t>Alinhamento</a:t>
            </a:r>
            <a:r>
              <a:rPr lang="en-US" dirty="0" smtClean="0"/>
              <a:t> de mRNAs contra </a:t>
            </a:r>
            <a:r>
              <a:rPr lang="en-US" dirty="0" err="1" smtClean="0"/>
              <a:t>sequências</a:t>
            </a:r>
            <a:r>
              <a:rPr lang="en-US" dirty="0" smtClean="0"/>
              <a:t> </a:t>
            </a:r>
            <a:r>
              <a:rPr lang="en-US" dirty="0" err="1" smtClean="0"/>
              <a:t>genômicas</a:t>
            </a:r>
            <a:r>
              <a:rPr lang="en-US" dirty="0" smtClean="0"/>
              <a:t>, Sim-4, Exonerate.</a:t>
            </a:r>
          </a:p>
          <a:p>
            <a:r>
              <a:rPr lang="en-US" dirty="0" err="1" smtClean="0"/>
              <a:t>Alinhamentos</a:t>
            </a:r>
            <a:r>
              <a:rPr lang="en-US" dirty="0" smtClean="0"/>
              <a:t> </a:t>
            </a:r>
            <a:r>
              <a:rPr lang="en-US" dirty="0" err="1" smtClean="0"/>
              <a:t>múltiplos</a:t>
            </a:r>
            <a:r>
              <a:rPr lang="en-US" dirty="0" smtClean="0"/>
              <a:t> </a:t>
            </a:r>
          </a:p>
          <a:p>
            <a:pPr lvl="1"/>
            <a:r>
              <a:rPr lang="en-US" dirty="0" err="1" smtClean="0"/>
              <a:t>Programação</a:t>
            </a:r>
            <a:r>
              <a:rPr lang="en-US" dirty="0" smtClean="0"/>
              <a:t> </a:t>
            </a:r>
            <a:r>
              <a:rPr lang="en-US" dirty="0" err="1" smtClean="0"/>
              <a:t>dinâmica</a:t>
            </a:r>
            <a:r>
              <a:rPr lang="en-US" dirty="0" smtClean="0"/>
              <a:t> multidimensional </a:t>
            </a:r>
          </a:p>
          <a:p>
            <a:pPr lvl="1"/>
            <a:r>
              <a:rPr lang="en-US" dirty="0" err="1" smtClean="0"/>
              <a:t>Avaliação</a:t>
            </a:r>
            <a:r>
              <a:rPr lang="en-US" dirty="0" smtClean="0"/>
              <a:t> de </a:t>
            </a:r>
            <a:r>
              <a:rPr lang="en-US" dirty="0" err="1" smtClean="0"/>
              <a:t>alinhamentos</a:t>
            </a:r>
            <a:r>
              <a:rPr lang="en-US" dirty="0" smtClean="0"/>
              <a:t> </a:t>
            </a:r>
            <a:r>
              <a:rPr lang="en-US" dirty="0" err="1" smtClean="0"/>
              <a:t>múltiplos</a:t>
            </a:r>
            <a:r>
              <a:rPr lang="en-US" dirty="0" smtClean="0"/>
              <a:t> </a:t>
            </a:r>
            <a:r>
              <a:rPr lang="en-US" dirty="0" err="1" smtClean="0"/>
              <a:t>por</a:t>
            </a:r>
            <a:r>
              <a:rPr lang="en-US" dirty="0" smtClean="0"/>
              <a:t> soma de pares </a:t>
            </a:r>
          </a:p>
          <a:p>
            <a:pPr lvl="1"/>
            <a:r>
              <a:rPr lang="en-US" dirty="0" err="1" smtClean="0"/>
              <a:t>Métodos</a:t>
            </a:r>
            <a:r>
              <a:rPr lang="en-US" dirty="0" smtClean="0"/>
              <a:t> de </a:t>
            </a:r>
            <a:r>
              <a:rPr lang="en-US" dirty="0" err="1" smtClean="0"/>
              <a:t>alinhamento</a:t>
            </a:r>
            <a:r>
              <a:rPr lang="en-US" dirty="0" smtClean="0"/>
              <a:t> </a:t>
            </a:r>
            <a:r>
              <a:rPr lang="en-US" dirty="0" err="1" smtClean="0"/>
              <a:t>progressivo</a:t>
            </a:r>
            <a:r>
              <a:rPr lang="en-US" dirty="0" smtClean="0"/>
              <a:t> </a:t>
            </a:r>
          </a:p>
          <a:p>
            <a:r>
              <a:rPr lang="en-US" dirty="0" err="1" smtClean="0"/>
              <a:t>Cadeias</a:t>
            </a:r>
            <a:r>
              <a:rPr lang="en-US" dirty="0" smtClean="0"/>
              <a:t> de Markov </a:t>
            </a:r>
            <a:r>
              <a:rPr lang="en-US" dirty="0" err="1" smtClean="0"/>
              <a:t>e</a:t>
            </a:r>
            <a:r>
              <a:rPr lang="en-US" dirty="0" smtClean="0"/>
              <a:t> </a:t>
            </a:r>
            <a:r>
              <a:rPr lang="en-US" dirty="0" err="1" smtClean="0"/>
              <a:t>Modelos</a:t>
            </a:r>
            <a:r>
              <a:rPr lang="en-US" dirty="0" smtClean="0"/>
              <a:t> </a:t>
            </a:r>
            <a:r>
              <a:rPr lang="en-US" dirty="0" err="1" smtClean="0"/>
              <a:t>ocultos</a:t>
            </a:r>
            <a:r>
              <a:rPr lang="en-US" dirty="0" smtClean="0"/>
              <a:t> de Markov (HMM) </a:t>
            </a:r>
          </a:p>
          <a:p>
            <a:pPr lvl="1"/>
            <a:r>
              <a:rPr lang="en-US" dirty="0" err="1" smtClean="0"/>
              <a:t>Estimação</a:t>
            </a:r>
            <a:r>
              <a:rPr lang="en-US" dirty="0" smtClean="0"/>
              <a:t> de </a:t>
            </a:r>
            <a:r>
              <a:rPr lang="en-US" dirty="0" err="1" smtClean="0"/>
              <a:t>Parâmetros</a:t>
            </a:r>
            <a:r>
              <a:rPr lang="en-US" dirty="0" smtClean="0"/>
              <a:t> </a:t>
            </a:r>
            <a:r>
              <a:rPr lang="en-US" dirty="0" err="1" smtClean="0"/>
              <a:t>para</a:t>
            </a:r>
            <a:r>
              <a:rPr lang="en-US" dirty="0" smtClean="0"/>
              <a:t> </a:t>
            </a:r>
            <a:r>
              <a:rPr lang="en-US" dirty="0" err="1" smtClean="0"/>
              <a:t>HMMs</a:t>
            </a:r>
            <a:r>
              <a:rPr lang="en-US" dirty="0" smtClean="0"/>
              <a:t> </a:t>
            </a:r>
          </a:p>
          <a:p>
            <a:pPr lvl="1"/>
            <a:r>
              <a:rPr lang="en-US" dirty="0" err="1" smtClean="0"/>
              <a:t>Modelos</a:t>
            </a:r>
            <a:r>
              <a:rPr lang="en-US" dirty="0" smtClean="0"/>
              <a:t> </a:t>
            </a:r>
            <a:r>
              <a:rPr lang="en-US" dirty="0" err="1" smtClean="0"/>
              <a:t>markovianos</a:t>
            </a:r>
            <a:r>
              <a:rPr lang="en-US" dirty="0" smtClean="0"/>
              <a:t> </a:t>
            </a:r>
            <a:r>
              <a:rPr lang="en-US" dirty="0" err="1" smtClean="0"/>
              <a:t>mais</a:t>
            </a:r>
            <a:r>
              <a:rPr lang="en-US" dirty="0" smtClean="0"/>
              <a:t> </a:t>
            </a:r>
            <a:r>
              <a:rPr lang="en-US" dirty="0" err="1" smtClean="0"/>
              <a:t>complexos</a:t>
            </a:r>
            <a:r>
              <a:rPr lang="en-US" dirty="0" smtClean="0"/>
              <a:t>, </a:t>
            </a:r>
          </a:p>
          <a:p>
            <a:pPr lvl="1"/>
            <a:r>
              <a:rPr lang="en-US" dirty="0" err="1" smtClean="0"/>
              <a:t>predição</a:t>
            </a:r>
            <a:r>
              <a:rPr lang="en-US" dirty="0" smtClean="0"/>
              <a:t> de genes </a:t>
            </a:r>
          </a:p>
          <a:p>
            <a:pPr lvl="1"/>
            <a:r>
              <a:rPr lang="en-US" dirty="0" err="1" smtClean="0"/>
              <a:t>Alinhamento</a:t>
            </a:r>
            <a:r>
              <a:rPr lang="en-US" dirty="0" smtClean="0"/>
              <a:t> local </a:t>
            </a:r>
            <a:r>
              <a:rPr lang="en-US" dirty="0" err="1" smtClean="0"/>
              <a:t>e</a:t>
            </a:r>
            <a:r>
              <a:rPr lang="en-US" dirty="0" smtClean="0"/>
              <a:t> global de pares de </a:t>
            </a:r>
            <a:r>
              <a:rPr lang="en-US" dirty="0" err="1" smtClean="0"/>
              <a:t>sequencia</a:t>
            </a:r>
            <a:r>
              <a:rPr lang="en-US" dirty="0" smtClean="0"/>
              <a:t> </a:t>
            </a:r>
            <a:r>
              <a:rPr lang="en-US" dirty="0" err="1" smtClean="0"/>
              <a:t>utilizando</a:t>
            </a:r>
            <a:r>
              <a:rPr lang="en-US" dirty="0" smtClean="0"/>
              <a:t> </a:t>
            </a:r>
            <a:r>
              <a:rPr lang="en-US" dirty="0" err="1" smtClean="0"/>
              <a:t>HMMs</a:t>
            </a:r>
            <a:r>
              <a:rPr lang="en-US" dirty="0" smtClean="0"/>
              <a:t> </a:t>
            </a:r>
          </a:p>
          <a:p>
            <a:pPr lvl="1"/>
            <a:r>
              <a:rPr lang="en-US" dirty="0" smtClean="0"/>
              <a:t>Profile-</a:t>
            </a:r>
            <a:r>
              <a:rPr lang="en-US" dirty="0" err="1" smtClean="0"/>
              <a:t>HMMs</a:t>
            </a:r>
            <a:r>
              <a:rPr lang="en-US" dirty="0" smtClean="0"/>
              <a:t> </a:t>
            </a:r>
            <a:r>
              <a:rPr lang="en-US" dirty="0" err="1" smtClean="0"/>
              <a:t>para</a:t>
            </a:r>
            <a:r>
              <a:rPr lang="en-US" dirty="0" smtClean="0"/>
              <a:t> </a:t>
            </a:r>
            <a:r>
              <a:rPr lang="en-US" dirty="0" err="1" smtClean="0"/>
              <a:t>caracterização</a:t>
            </a:r>
            <a:r>
              <a:rPr lang="en-US" dirty="0" smtClean="0"/>
              <a:t> de </a:t>
            </a:r>
            <a:r>
              <a:rPr lang="en-US" dirty="0" err="1" smtClean="0"/>
              <a:t>famílias</a:t>
            </a:r>
            <a:r>
              <a:rPr lang="en-US" dirty="0" smtClean="0"/>
              <a:t> de </a:t>
            </a:r>
            <a:r>
              <a:rPr lang="en-US" dirty="0" err="1" smtClean="0"/>
              <a:t>sequências</a:t>
            </a:r>
            <a:r>
              <a:rPr lang="en-US" dirty="0" smtClean="0"/>
              <a:t>. HMMER </a:t>
            </a:r>
            <a:r>
              <a:rPr lang="en-US" dirty="0" err="1" smtClean="0"/>
              <a:t>e</a:t>
            </a:r>
            <a:r>
              <a:rPr lang="en-US" dirty="0" smtClean="0"/>
              <a:t> PFAM</a:t>
            </a:r>
          </a:p>
          <a:p>
            <a:r>
              <a:rPr lang="en-US" dirty="0" err="1" smtClean="0"/>
              <a:t>Modelos</a:t>
            </a:r>
            <a:r>
              <a:rPr lang="en-US" dirty="0" smtClean="0"/>
              <a:t> de </a:t>
            </a:r>
            <a:r>
              <a:rPr lang="en-US" dirty="0" err="1" smtClean="0"/>
              <a:t>Covariância</a:t>
            </a:r>
            <a:endParaRPr lang="en-US" dirty="0" smtClean="0"/>
          </a:p>
          <a:p>
            <a:pPr lvl="1"/>
            <a:r>
              <a:rPr lang="en-US" dirty="0" err="1" smtClean="0"/>
              <a:t>Caracterização</a:t>
            </a:r>
            <a:r>
              <a:rPr lang="en-US" dirty="0" smtClean="0"/>
              <a:t> de </a:t>
            </a:r>
            <a:r>
              <a:rPr lang="en-US" dirty="0" err="1" smtClean="0"/>
              <a:t>famílias</a:t>
            </a:r>
            <a:r>
              <a:rPr lang="en-US" dirty="0" smtClean="0"/>
              <a:t> de </a:t>
            </a:r>
            <a:r>
              <a:rPr lang="en-US" dirty="0" err="1" smtClean="0"/>
              <a:t>ncRNAs</a:t>
            </a:r>
            <a:r>
              <a:rPr lang="en-US" dirty="0" smtClean="0"/>
              <a:t>, RFAM</a:t>
            </a:r>
            <a:endParaRPr lang="pt-BR" dirty="0"/>
          </a:p>
        </p:txBody>
      </p:sp>
      <p:sp>
        <p:nvSpPr>
          <p:cNvPr id="4" name="Date Placeholder 3"/>
          <p:cNvSpPr>
            <a:spLocks noGrp="1"/>
          </p:cNvSpPr>
          <p:nvPr>
            <p:ph type="dt" sz="half" idx="10"/>
          </p:nvPr>
        </p:nvSpPr>
        <p:spPr/>
        <p:txBody>
          <a:bodyPr/>
          <a:lstStyle/>
          <a:p>
            <a:fld id="{CAAE8E9B-83FC-3B44-B886-86FFD040EBF7}"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O T    P L O T S</a:t>
            </a:r>
          </a:p>
        </p:txBody>
      </p:sp>
      <p:sp>
        <p:nvSpPr>
          <p:cNvPr id="10" name="Date Placeholder 2"/>
          <p:cNvSpPr>
            <a:spLocks noGrp="1"/>
          </p:cNvSpPr>
          <p:nvPr>
            <p:ph type="dt" sz="half" idx="10"/>
          </p:nvPr>
        </p:nvSpPr>
        <p:spPr/>
        <p:txBody>
          <a:bodyPr/>
          <a:lstStyle/>
          <a:p>
            <a:fld id="{9F6107F9-327B-E94D-9EB0-C7B7DFB45AF5}" type="datetime1">
              <a:rPr lang="en-US" smtClean="0"/>
              <a:pPr/>
              <a:t>5/23/14</a:t>
            </a:fld>
            <a:endParaRPr lang="pt-BR"/>
          </a:p>
        </p:txBody>
      </p:sp>
      <p:pic>
        <p:nvPicPr>
          <p:cNvPr id="33793" name="Picture 1"/>
          <p:cNvPicPr>
            <a:picLocks noChangeAspect="1" noChangeArrowheads="1"/>
          </p:cNvPicPr>
          <p:nvPr/>
        </p:nvPicPr>
        <p:blipFill>
          <a:blip r:embed="rId3"/>
          <a:srcRect/>
          <a:stretch>
            <a:fillRect/>
          </a:stretch>
        </p:blipFill>
        <p:spPr bwMode="auto">
          <a:xfrm>
            <a:off x="3200400" y="1422400"/>
            <a:ext cx="5119688" cy="4597400"/>
          </a:xfrm>
          <a:prstGeom prst="rect">
            <a:avLst/>
          </a:prstGeom>
          <a:noFill/>
          <a:ln w="9525" cap="flat">
            <a:noFill/>
            <a:round/>
            <a:headEnd/>
            <a:tailEnd/>
          </a:ln>
          <a:effectLst/>
        </p:spPr>
      </p:pic>
      <p:sp>
        <p:nvSpPr>
          <p:cNvPr id="33795" name="Text Box 3"/>
          <p:cNvSpPr txBox="1">
            <a:spLocks noChangeArrowheads="1"/>
          </p:cNvSpPr>
          <p:nvPr/>
        </p:nvSpPr>
        <p:spPr bwMode="auto">
          <a:xfrm rot="16200000">
            <a:off x="838994" y="3656806"/>
            <a:ext cx="44196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 pos="2895600" algn="l"/>
                <a:tab pos="3619500" algn="l"/>
                <a:tab pos="4343400" algn="l"/>
              </a:tabLst>
            </a:pPr>
            <a:r>
              <a:rPr lang="en-US" sz="1400">
                <a:solidFill>
                  <a:srgbClr val="000000"/>
                </a:solidFill>
                <a:ea typeface="Arial Unicode MS" pitchFamily="-1" charset="0"/>
                <a:cs typeface="Arial Unicode MS" pitchFamily="-1" charset="0"/>
              </a:rPr>
              <a:t>Tissue Plasminogen Activator (PLAT)</a:t>
            </a:r>
          </a:p>
        </p:txBody>
      </p:sp>
      <p:sp>
        <p:nvSpPr>
          <p:cNvPr id="33796" name="Text Box 4"/>
          <p:cNvSpPr txBox="1">
            <a:spLocks noChangeArrowheads="1"/>
          </p:cNvSpPr>
          <p:nvPr/>
        </p:nvSpPr>
        <p:spPr bwMode="auto">
          <a:xfrm>
            <a:off x="3657600" y="1066800"/>
            <a:ext cx="44958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 pos="2895600" algn="l"/>
                <a:tab pos="3619500" algn="l"/>
                <a:tab pos="4343400" algn="l"/>
              </a:tabLst>
            </a:pPr>
            <a:r>
              <a:rPr lang="pt-BR" sz="1400">
                <a:solidFill>
                  <a:srgbClr val="000000"/>
                </a:solidFill>
                <a:ea typeface="Arial Unicode MS" pitchFamily="-1" charset="0"/>
                <a:cs typeface="Arial Unicode MS" pitchFamily="-1" charset="0"/>
              </a:rPr>
              <a:t>Coagulation Factor XII  (F12)</a:t>
            </a:r>
          </a:p>
        </p:txBody>
      </p:sp>
      <p:sp>
        <p:nvSpPr>
          <p:cNvPr id="33797" name="Text Box 5"/>
          <p:cNvSpPr txBox="1">
            <a:spLocks noChangeArrowheads="1"/>
          </p:cNvSpPr>
          <p:nvPr/>
        </p:nvSpPr>
        <p:spPr bwMode="auto">
          <a:xfrm>
            <a:off x="7696200" y="65532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7.4</a:t>
            </a:r>
          </a:p>
        </p:txBody>
      </p:sp>
      <p:sp>
        <p:nvSpPr>
          <p:cNvPr id="33798" name="Text Box 6"/>
          <p:cNvSpPr txBox="1">
            <a:spLocks noChangeArrowheads="1"/>
          </p:cNvSpPr>
          <p:nvPr/>
        </p:nvSpPr>
        <p:spPr bwMode="auto">
          <a:xfrm>
            <a:off x="76200" y="14478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Horizontal axis is coordinates for one sequence</a:t>
            </a:r>
          </a:p>
        </p:txBody>
      </p:sp>
      <p:sp>
        <p:nvSpPr>
          <p:cNvPr id="33799" name="Rectangle 7"/>
          <p:cNvSpPr>
            <a:spLocks noChangeArrowheads="1"/>
          </p:cNvSpPr>
          <p:nvPr/>
        </p:nvSpPr>
        <p:spPr bwMode="auto">
          <a:xfrm>
            <a:off x="3581400" y="1676400"/>
            <a:ext cx="4572000" cy="4191000"/>
          </a:xfrm>
          <a:prstGeom prst="rect">
            <a:avLst/>
          </a:prstGeom>
          <a:solidFill>
            <a:srgbClr val="FFFFFF"/>
          </a:solidFill>
          <a:ln w="9525" cap="flat">
            <a:noFill/>
            <a:round/>
            <a:headEnd/>
            <a:tailEnd/>
          </a:ln>
          <a:effectLst/>
        </p:spPr>
        <p:txBody>
          <a:bodyPr wrap="none" anchor="ctr">
            <a:prstTxWarp prst="textNoShape">
              <a:avLst/>
            </a:prstTxWarp>
          </a:bodyPr>
          <a:lstStyle/>
          <a:p>
            <a:endParaRPr lang="en-US"/>
          </a:p>
        </p:txBody>
      </p:sp>
      <p:sp>
        <p:nvSpPr>
          <p:cNvPr id="33800" name="Text Box 8"/>
          <p:cNvSpPr txBox="1">
            <a:spLocks noChangeArrowheads="1"/>
          </p:cNvSpPr>
          <p:nvPr/>
        </p:nvSpPr>
        <p:spPr bwMode="auto">
          <a:xfrm>
            <a:off x="76200" y="31242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Vertical axis is coordinates for the other</a:t>
            </a:r>
          </a:p>
        </p:txBody>
      </p:sp>
      <p:sp>
        <p:nvSpPr>
          <p:cNvPr id="11" name="Slide Number Placeholder 10"/>
          <p:cNvSpPr>
            <a:spLocks noGrp="1"/>
          </p:cNvSpPr>
          <p:nvPr>
            <p:ph type="sldNum" sz="quarter" idx="12"/>
          </p:nvPr>
        </p:nvSpPr>
        <p:spPr/>
        <p:txBody>
          <a:bodyPr/>
          <a:lstStyle/>
          <a:p>
            <a:fld id="{41014A3E-976F-064B-B8F4-90A68719CBED}" type="slidenum">
              <a:rPr lang="en-US" smtClean="0"/>
              <a:pPr/>
              <a:t>30</a:t>
            </a:fld>
            <a:endParaRPr lang="en-US"/>
          </a:p>
        </p:txBody>
      </p:sp>
      <p:sp>
        <p:nvSpPr>
          <p:cNvPr id="12" name="Footer Placeholder 1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3798"/>
                                        </p:tgtEl>
                                        <p:attrNameLst>
                                          <p:attrName>style.visibility</p:attrName>
                                        </p:attrNameLst>
                                      </p:cBhvr>
                                      <p:to>
                                        <p:strVal val="visible"/>
                                      </p:to>
                                    </p:set>
                                  </p:childTnLst>
                                </p:cTn>
                              </p:par>
                            </p:childTnLst>
                          </p:cTn>
                        </p:par>
                        <p:par>
                          <p:cTn id="7" fill="hold">
                            <p:stCondLst>
                              <p:cond delay="0"/>
                            </p:stCondLst>
                            <p:childTnLst>
                              <p:par>
                                <p:cTn id="8" presetID="23" presetClass="entr" presetSubtype="528" fill="hold" nodeType="afterEffect">
                                  <p:stCondLst>
                                    <p:cond delay="0"/>
                                  </p:stCondLst>
                                  <p:childTnLst>
                                    <p:set>
                                      <p:cBhvr additive="repl">
                                        <p:cTn id="9" dur="1" fill="hold">
                                          <p:stCondLst>
                                            <p:cond delay="0"/>
                                          </p:stCondLst>
                                        </p:cTn>
                                        <p:tgtEl>
                                          <p:spTgt spid="33796"/>
                                        </p:tgtEl>
                                        <p:attrNameLst>
                                          <p:attrName>style.visibility</p:attrName>
                                        </p:attrNameLst>
                                      </p:cBhvr>
                                      <p:to>
                                        <p:strVal val="visible"/>
                                      </p:to>
                                    </p:set>
                                    <p:anim calcmode="lin" valueType="num">
                                      <p:cBhvr additive="repl">
                                        <p:cTn id="10" dur="500" fill="hold"/>
                                        <p:tgtEl>
                                          <p:spTgt spid="33796"/>
                                        </p:tgtEl>
                                        <p:attrNameLst>
                                          <p:attrName>ppt_w</p:attrName>
                                        </p:attrNameLst>
                                      </p:cBhvr>
                                      <p:tavLst>
                                        <p:tav tm="100000">
                                          <p:val>
                                            <p:strVal val="0"/>
                                          </p:val>
                                        </p:tav>
                                        <p:tav>
                                          <p:val>
                                            <p:strVal val="#ppt_w"/>
                                          </p:val>
                                        </p:tav>
                                      </p:tavLst>
                                    </p:anim>
                                    <p:anim calcmode="lin" valueType="num">
                                      <p:cBhvr additive="repl">
                                        <p:cTn id="11" dur="500" fill="hold"/>
                                        <p:tgtEl>
                                          <p:spTgt spid="33796"/>
                                        </p:tgtEl>
                                        <p:attrNameLst>
                                          <p:attrName>ppt_h</p:attrName>
                                        </p:attrNameLst>
                                      </p:cBhvr>
                                      <p:tavLst>
                                        <p:tav tm="100000">
                                          <p:val>
                                            <p:strVal val="0"/>
                                          </p:val>
                                        </p:tav>
                                        <p:tav>
                                          <p:val>
                                            <p:strVal val="#ppt_h"/>
                                          </p:val>
                                        </p:tav>
                                      </p:tavLst>
                                    </p:anim>
                                    <p:anim calcmode="lin" valueType="num">
                                      <p:cBhvr additive="repl">
                                        <p:cTn id="12" dur="500" fill="hold"/>
                                        <p:tgtEl>
                                          <p:spTgt spid="33796"/>
                                        </p:tgtEl>
                                        <p:attrNameLst>
                                          <p:attrName>ppt_x</p:attrName>
                                        </p:attrNameLst>
                                      </p:cBhvr>
                                      <p:tavLst>
                                        <p:tav tm="100000">
                                          <p:val>
                                            <p:strVal val="0.5"/>
                                          </p:val>
                                        </p:tav>
                                        <p:tav>
                                          <p:val>
                                            <p:strVal val="#ppt_x"/>
                                          </p:val>
                                        </p:tav>
                                      </p:tavLst>
                                    </p:anim>
                                    <p:anim calcmode="lin" valueType="num">
                                      <p:cBhvr additive="repl">
                                        <p:cTn id="13" dur="500" fill="hold"/>
                                        <p:tgtEl>
                                          <p:spTgt spid="33796"/>
                                        </p:tgtEl>
                                        <p:attrNameLst>
                                          <p:attrName>ppt_y</p:attrName>
                                        </p:attrNameLst>
                                      </p:cBhvr>
                                      <p:tavLst>
                                        <p:tav tm="100000">
                                          <p:val>
                                            <p:strVal val="0.5"/>
                                          </p:val>
                                        </p:tav>
                                        <p:tav>
                                          <p:val>
                                            <p:strVal val="#ppt_y"/>
                                          </p:val>
                                        </p:tav>
                                      </p:tavLst>
                                    </p:anim>
                                  </p:childTnLst>
                                </p:cTn>
                              </p:par>
                            </p:childTnLst>
                          </p:cTn>
                        </p:par>
                        <p:par>
                          <p:cTn id="14" fill="hold">
                            <p:stCondLst>
                              <p:cond delay="0"/>
                            </p:stCondLst>
                            <p:childTnLst>
                              <p:par>
                                <p:cTn id="15" presetID="1" presetClass="entr" fill="hold" nodeType="afterEffect">
                                  <p:stCondLst>
                                    <p:cond delay="0"/>
                                  </p:stCondLst>
                                  <p:childTnLst>
                                    <p:set>
                                      <p:cBhvr additive="repl">
                                        <p:cTn id="16" dur="1" fill="hold">
                                          <p:stCondLst>
                                            <p:cond delay="0"/>
                                          </p:stCondLst>
                                        </p:cTn>
                                        <p:tgtEl>
                                          <p:spTgt spid="33800"/>
                                        </p:tgtEl>
                                        <p:attrNameLst>
                                          <p:attrName>style.visibility</p:attrName>
                                        </p:attrNameLst>
                                      </p:cBhvr>
                                      <p:to>
                                        <p:strVal val="visible"/>
                                      </p:to>
                                    </p:set>
                                  </p:childTnLst>
                                </p:cTn>
                              </p:par>
                            </p:childTnLst>
                          </p:cTn>
                        </p:par>
                        <p:par>
                          <p:cTn id="17" fill="hold">
                            <p:stCondLst>
                              <p:cond delay="0"/>
                            </p:stCondLst>
                            <p:childTnLst>
                              <p:par>
                                <p:cTn id="18" presetID="23" presetClass="entr" presetSubtype="528" fill="hold" nodeType="afterEffect">
                                  <p:stCondLst>
                                    <p:cond delay="0"/>
                                  </p:stCondLst>
                                  <p:childTnLst>
                                    <p:set>
                                      <p:cBhvr additive="repl">
                                        <p:cTn id="19" dur="1" fill="hold">
                                          <p:stCondLst>
                                            <p:cond delay="0"/>
                                          </p:stCondLst>
                                        </p:cTn>
                                        <p:tgtEl>
                                          <p:spTgt spid="33795"/>
                                        </p:tgtEl>
                                        <p:attrNameLst>
                                          <p:attrName>style.visibility</p:attrName>
                                        </p:attrNameLst>
                                      </p:cBhvr>
                                      <p:to>
                                        <p:strVal val="visible"/>
                                      </p:to>
                                    </p:set>
                                    <p:anim calcmode="lin" valueType="num">
                                      <p:cBhvr additive="repl">
                                        <p:cTn id="20" dur="500" fill="hold"/>
                                        <p:tgtEl>
                                          <p:spTgt spid="33795"/>
                                        </p:tgtEl>
                                        <p:attrNameLst>
                                          <p:attrName>ppt_w</p:attrName>
                                        </p:attrNameLst>
                                      </p:cBhvr>
                                      <p:tavLst>
                                        <p:tav tm="100000">
                                          <p:val>
                                            <p:strVal val="0"/>
                                          </p:val>
                                        </p:tav>
                                        <p:tav>
                                          <p:val>
                                            <p:strVal val="#ppt_w"/>
                                          </p:val>
                                        </p:tav>
                                      </p:tavLst>
                                    </p:anim>
                                    <p:anim calcmode="lin" valueType="num">
                                      <p:cBhvr additive="repl">
                                        <p:cTn id="21" dur="500" fill="hold"/>
                                        <p:tgtEl>
                                          <p:spTgt spid="33795"/>
                                        </p:tgtEl>
                                        <p:attrNameLst>
                                          <p:attrName>ppt_h</p:attrName>
                                        </p:attrNameLst>
                                      </p:cBhvr>
                                      <p:tavLst>
                                        <p:tav tm="100000">
                                          <p:val>
                                            <p:strVal val="0"/>
                                          </p:val>
                                        </p:tav>
                                        <p:tav>
                                          <p:val>
                                            <p:strVal val="#ppt_h"/>
                                          </p:val>
                                        </p:tav>
                                      </p:tavLst>
                                    </p:anim>
                                    <p:anim calcmode="lin" valueType="num">
                                      <p:cBhvr additive="repl">
                                        <p:cTn id="22" dur="500" fill="hold"/>
                                        <p:tgtEl>
                                          <p:spTgt spid="33795"/>
                                        </p:tgtEl>
                                        <p:attrNameLst>
                                          <p:attrName>ppt_x</p:attrName>
                                        </p:attrNameLst>
                                      </p:cBhvr>
                                      <p:tavLst>
                                        <p:tav tm="100000">
                                          <p:val>
                                            <p:strVal val="0.5"/>
                                          </p:val>
                                        </p:tav>
                                        <p:tav>
                                          <p:val>
                                            <p:strVal val="#ppt_x"/>
                                          </p:val>
                                        </p:tav>
                                      </p:tavLst>
                                    </p:anim>
                                    <p:anim calcmode="lin" valueType="num">
                                      <p:cBhvr additive="repl">
                                        <p:cTn id="23" dur="500" fill="hold"/>
                                        <p:tgtEl>
                                          <p:spTgt spid="33795"/>
                                        </p:tgtEl>
                                        <p:attrNameLst>
                                          <p:attrName>ppt_y</p:attrName>
                                        </p:attrNameLst>
                                      </p:cBhvr>
                                      <p:tavLst>
                                        <p:tav tm="100000">
                                          <p:val>
                                            <p:str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300</a:t>
            </a:fld>
            <a:endParaRPr lang="en-US"/>
          </a:p>
        </p:txBody>
      </p:sp>
      <p:sp>
        <p:nvSpPr>
          <p:cNvPr id="8" name="Content Placeholder 7"/>
          <p:cNvSpPr>
            <a:spLocks noGrp="1"/>
          </p:cNvSpPr>
          <p:nvPr>
            <p:ph idx="1"/>
          </p:nvPr>
        </p:nvSpPr>
        <p:spPr>
          <a:xfrm>
            <a:off x="378666" y="1998600"/>
            <a:ext cx="8445293" cy="2404974"/>
          </a:xfrm>
        </p:spPr>
        <p:txBody>
          <a:bodyPr>
            <a:normAutofit/>
          </a:bodyPr>
          <a:lstStyle/>
          <a:p>
            <a:r>
              <a:rPr lang="pt-BR" dirty="0" smtClean="0"/>
              <a:t>Podemos agora fazer a estimação dos parâmetros por máxima verossimilhança</a:t>
            </a:r>
          </a:p>
          <a:p>
            <a:r>
              <a:rPr lang="pt-BR" dirty="0" smtClean="0"/>
              <a:t>Os mesmos problemas que tivemos anteriormente continuam em questão, em particular a capacidade de generalização de nosso modelo</a:t>
            </a:r>
          </a:p>
          <a:p>
            <a:pPr lvl="1"/>
            <a:r>
              <a:rPr lang="pt-BR" dirty="0" smtClean="0"/>
              <a:t>Uso de pseudo-contadores</a:t>
            </a:r>
          </a:p>
          <a:p>
            <a:pPr lvl="1"/>
            <a:r>
              <a:rPr lang="pt-BR" dirty="0" smtClean="0"/>
              <a:t>Como default podemos utilizar o valor 1.</a:t>
            </a:r>
          </a:p>
          <a:p>
            <a:pPr lvl="1"/>
            <a:endParaRPr lang="pt-BR" dirty="0" smtClean="0"/>
          </a:p>
        </p:txBody>
      </p:sp>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301</a:t>
            </a:fld>
            <a:endParaRPr lang="en-US"/>
          </a:p>
        </p:txBody>
      </p:sp>
      <p:sp>
        <p:nvSpPr>
          <p:cNvPr id="8" name="Content Placeholder 7"/>
          <p:cNvSpPr>
            <a:spLocks noGrp="1"/>
          </p:cNvSpPr>
          <p:nvPr>
            <p:ph idx="1"/>
          </p:nvPr>
        </p:nvSpPr>
        <p:spPr>
          <a:xfrm>
            <a:off x="912066" y="2286000"/>
            <a:ext cx="7911893" cy="1987791"/>
          </a:xfrm>
        </p:spPr>
        <p:txBody>
          <a:bodyPr>
            <a:normAutofit fontScale="85000" lnSpcReduction="10000"/>
          </a:bodyPr>
          <a:lstStyle/>
          <a:p>
            <a:r>
              <a:rPr lang="pt-BR" dirty="0" smtClean="0"/>
              <a:t>Note que, com a adição dos estados de inserção e remoção, uma </a:t>
            </a:r>
            <a:r>
              <a:rPr lang="pt-BR" dirty="0" err="1" smtClean="0"/>
              <a:t>profile</a:t>
            </a:r>
            <a:r>
              <a:rPr lang="pt-BR" dirty="0" smtClean="0"/>
              <a:t> HMM pode rotular qualquer </a:t>
            </a:r>
            <a:r>
              <a:rPr lang="pt-BR" dirty="0" err="1" smtClean="0"/>
              <a:t>sequências</a:t>
            </a:r>
            <a:r>
              <a:rPr lang="pt-BR" dirty="0" smtClean="0"/>
              <a:t>.</a:t>
            </a:r>
          </a:p>
          <a:p>
            <a:r>
              <a:rPr lang="pt-BR" dirty="0" smtClean="0"/>
              <a:t>Não é difícil ver que a rotulação dada por uma </a:t>
            </a:r>
            <a:r>
              <a:rPr lang="pt-BR" dirty="0" err="1" smtClean="0"/>
              <a:t>profile</a:t>
            </a:r>
            <a:r>
              <a:rPr lang="pt-BR" dirty="0" smtClean="0"/>
              <a:t> HMM a um conjunto de </a:t>
            </a:r>
            <a:r>
              <a:rPr lang="pt-BR" dirty="0" err="1" smtClean="0"/>
              <a:t>sequências</a:t>
            </a:r>
            <a:r>
              <a:rPr lang="pt-BR" dirty="0" smtClean="0"/>
              <a:t> induz um alinhamento múltiplo deste conjunto de </a:t>
            </a:r>
            <a:r>
              <a:rPr lang="pt-BR" dirty="0" err="1" smtClean="0"/>
              <a:t>sequências</a:t>
            </a:r>
            <a:r>
              <a:rPr lang="pt-BR" dirty="0" smtClean="0"/>
              <a:t>.</a:t>
            </a:r>
          </a:p>
          <a:p>
            <a:pPr lvl="1"/>
            <a:r>
              <a:rPr lang="pt-BR" dirty="0" smtClean="0"/>
              <a:t>Basta alinharmos as posições rotuladas como o mesmo estado de </a:t>
            </a:r>
            <a:r>
              <a:rPr lang="pt-BR" i="1" dirty="0" smtClean="0"/>
              <a:t>Match, </a:t>
            </a:r>
            <a:r>
              <a:rPr lang="pt-BR" dirty="0" smtClean="0"/>
              <a:t>colocar </a:t>
            </a:r>
            <a:r>
              <a:rPr lang="pt-BR" dirty="0" err="1" smtClean="0"/>
              <a:t>gaps</a:t>
            </a:r>
            <a:r>
              <a:rPr lang="pt-BR" dirty="0" smtClean="0"/>
              <a:t> em uma </a:t>
            </a:r>
            <a:r>
              <a:rPr lang="pt-BR" dirty="0" err="1" smtClean="0"/>
              <a:t>sequência</a:t>
            </a:r>
            <a:r>
              <a:rPr lang="pt-BR" dirty="0" smtClean="0"/>
              <a:t> quando foi utilizado um estado silencioso e quando outras </a:t>
            </a:r>
            <a:r>
              <a:rPr lang="pt-BR" dirty="0" err="1" smtClean="0"/>
              <a:t>sequências</a:t>
            </a:r>
            <a:r>
              <a:rPr lang="pt-BR" dirty="0" smtClean="0"/>
              <a:t> utilizaram estados de inserção que são ignorados por ela.</a:t>
            </a:r>
          </a:p>
        </p:txBody>
      </p:sp>
      <p:pic>
        <p:nvPicPr>
          <p:cNvPr id="7" name="Picture 2"/>
          <p:cNvPicPr>
            <a:picLocks noChangeAspect="1" noChangeArrowheads="1"/>
          </p:cNvPicPr>
          <p:nvPr/>
        </p:nvPicPr>
        <p:blipFill>
          <a:blip r:embed="rId2"/>
          <a:srcRect/>
          <a:stretch>
            <a:fillRect/>
          </a:stretch>
        </p:blipFill>
        <p:spPr bwMode="auto">
          <a:xfrm>
            <a:off x="796164" y="4227908"/>
            <a:ext cx="4804659" cy="24167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302</a:t>
            </a:fld>
            <a:endParaRPr lang="en-US"/>
          </a:p>
        </p:txBody>
      </p:sp>
      <p:sp>
        <p:nvSpPr>
          <p:cNvPr id="8" name="Content Placeholder 7"/>
          <p:cNvSpPr>
            <a:spLocks noGrp="1"/>
          </p:cNvSpPr>
          <p:nvPr>
            <p:ph idx="1"/>
          </p:nvPr>
        </p:nvSpPr>
        <p:spPr>
          <a:xfrm>
            <a:off x="378666" y="1998600"/>
            <a:ext cx="8445293" cy="4151188"/>
          </a:xfrm>
        </p:spPr>
        <p:txBody>
          <a:bodyPr>
            <a:normAutofit lnSpcReduction="10000"/>
          </a:bodyPr>
          <a:lstStyle/>
          <a:p>
            <a:r>
              <a:rPr lang="pt-BR" dirty="0" err="1" smtClean="0"/>
              <a:t>Profile</a:t>
            </a:r>
            <a:r>
              <a:rPr lang="pt-BR" dirty="0" smtClean="0"/>
              <a:t> </a:t>
            </a:r>
            <a:r>
              <a:rPr lang="pt-BR" dirty="0" err="1" smtClean="0"/>
              <a:t>HMMs</a:t>
            </a:r>
            <a:r>
              <a:rPr lang="pt-BR" dirty="0" smtClean="0"/>
              <a:t> são usadas rotineiramente para classificação, ou seja, para decidir se uma </a:t>
            </a:r>
            <a:r>
              <a:rPr lang="pt-BR" dirty="0" err="1" smtClean="0"/>
              <a:t>sequência</a:t>
            </a:r>
            <a:r>
              <a:rPr lang="pt-BR" dirty="0" smtClean="0"/>
              <a:t> de aminoácidos pertence ou não a uma família caracterizada.</a:t>
            </a:r>
          </a:p>
          <a:p>
            <a:r>
              <a:rPr lang="pt-BR" dirty="0" smtClean="0"/>
              <a:t>Nestes casos ao utilizarmos o nosso modelo, a probabilidade sempre será diferente de zero</a:t>
            </a:r>
          </a:p>
          <a:p>
            <a:r>
              <a:rPr lang="pt-BR" dirty="0" smtClean="0"/>
              <a:t>Desta maneira é podemos utilizar um modelo alternativo para realizar a classificação </a:t>
            </a:r>
          </a:p>
          <a:p>
            <a:pPr lvl="1"/>
            <a:r>
              <a:rPr lang="pt-BR" dirty="0" err="1" smtClean="0"/>
              <a:t>RazãoLogs-odd</a:t>
            </a:r>
            <a:r>
              <a:rPr lang="pt-BR" dirty="0" smtClean="0"/>
              <a:t> </a:t>
            </a:r>
          </a:p>
          <a:p>
            <a:r>
              <a:rPr lang="pt-BR" dirty="0" smtClean="0"/>
              <a:t>Nestes casos podemos utilizar tanto a probabilidade do caminho mais provável (</a:t>
            </a:r>
            <a:r>
              <a:rPr lang="pt-BR" dirty="0" err="1" smtClean="0"/>
              <a:t>Viterbi</a:t>
            </a:r>
            <a:r>
              <a:rPr lang="pt-BR" dirty="0" smtClean="0"/>
              <a:t>) quando a probabilidade total da </a:t>
            </a:r>
            <a:r>
              <a:rPr lang="pt-BR" dirty="0" err="1" smtClean="0"/>
              <a:t>sequência</a:t>
            </a:r>
            <a:r>
              <a:rPr lang="pt-BR" dirty="0" smtClean="0"/>
              <a:t> dado o modelo (</a:t>
            </a:r>
            <a:r>
              <a:rPr lang="pt-BR" dirty="0" err="1" smtClean="0"/>
              <a:t>Forward</a:t>
            </a:r>
            <a:r>
              <a:rPr lang="pt-BR" dirty="0" smtClean="0"/>
              <a:t>)</a:t>
            </a:r>
          </a:p>
          <a:p>
            <a:pPr lvl="1"/>
            <a:endParaRPr lang="pt-BR" dirty="0" smtClean="0"/>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303</a:t>
            </a:fld>
            <a:endParaRPr lang="en-US"/>
          </a:p>
        </p:txBody>
      </p:sp>
      <p:sp>
        <p:nvSpPr>
          <p:cNvPr id="8" name="Content Placeholder 7"/>
          <p:cNvSpPr>
            <a:spLocks noGrp="1"/>
          </p:cNvSpPr>
          <p:nvPr>
            <p:ph idx="1"/>
          </p:nvPr>
        </p:nvSpPr>
        <p:spPr>
          <a:xfrm>
            <a:off x="378666" y="1998600"/>
            <a:ext cx="8445293" cy="1570619"/>
          </a:xfrm>
        </p:spPr>
        <p:txBody>
          <a:bodyPr>
            <a:normAutofit fontScale="85000" lnSpcReduction="20000"/>
          </a:bodyPr>
          <a:lstStyle/>
          <a:p>
            <a:r>
              <a:rPr lang="pt-BR" dirty="0" smtClean="0"/>
              <a:t>Uma alternativa é utilizar diretamente o </a:t>
            </a:r>
            <a:r>
              <a:rPr lang="pt-BR" dirty="0" err="1" smtClean="0"/>
              <a:t>log</a:t>
            </a:r>
            <a:r>
              <a:rPr lang="pt-BR" dirty="0" smtClean="0"/>
              <a:t> do valor da probabilidade juntamente com um </a:t>
            </a:r>
            <a:r>
              <a:rPr lang="pt-BR" dirty="0" err="1" smtClean="0"/>
              <a:t>threshold</a:t>
            </a:r>
            <a:endParaRPr lang="pt-BR" dirty="0" smtClean="0"/>
          </a:p>
          <a:p>
            <a:r>
              <a:rPr lang="pt-BR" dirty="0" smtClean="0"/>
              <a:t>Como este depende do tamanho </a:t>
            </a:r>
            <a:r>
              <a:rPr lang="pt-BR" dirty="0" err="1" smtClean="0"/>
              <a:t>sequência</a:t>
            </a:r>
            <a:r>
              <a:rPr lang="pt-BR" dirty="0" smtClean="0"/>
              <a:t> temos duas alternativas</a:t>
            </a:r>
          </a:p>
          <a:p>
            <a:pPr lvl="1"/>
            <a:r>
              <a:rPr lang="pt-BR" dirty="0" smtClean="0"/>
              <a:t>Dividir o escore pelo tamanho da </a:t>
            </a:r>
            <a:r>
              <a:rPr lang="pt-BR" dirty="0" err="1" smtClean="0"/>
              <a:t>sequência</a:t>
            </a:r>
            <a:r>
              <a:rPr lang="pt-BR" dirty="0" smtClean="0"/>
              <a:t> (ruim, podemos ter variação por tamanho)</a:t>
            </a:r>
          </a:p>
          <a:p>
            <a:pPr lvl="1"/>
            <a:r>
              <a:rPr lang="pt-BR" dirty="0" smtClean="0"/>
              <a:t>Estabelecer um </a:t>
            </a:r>
            <a:r>
              <a:rPr lang="pt-BR" dirty="0" err="1" smtClean="0"/>
              <a:t>threshold</a:t>
            </a:r>
            <a:r>
              <a:rPr lang="pt-BR" dirty="0" smtClean="0"/>
              <a:t> para cada tamanho: </a:t>
            </a:r>
            <a:r>
              <a:rPr lang="pt-BR" dirty="0" err="1" smtClean="0"/>
              <a:t>Z-score</a:t>
            </a:r>
            <a:r>
              <a:rPr lang="pt-BR" dirty="0" smtClean="0"/>
              <a:t> </a:t>
            </a:r>
          </a:p>
          <a:p>
            <a:pPr lvl="1"/>
            <a:endParaRPr lang="pt-BR" dirty="0" smtClean="0"/>
          </a:p>
        </p:txBody>
      </p:sp>
      <p:pic>
        <p:nvPicPr>
          <p:cNvPr id="7" name="Picture 6" descr="scorevaries.tiff"/>
          <p:cNvPicPr>
            <a:picLocks noChangeAspect="1"/>
          </p:cNvPicPr>
          <p:nvPr/>
        </p:nvPicPr>
        <p:blipFill>
          <a:blip r:embed="rId2"/>
          <a:stretch>
            <a:fillRect/>
          </a:stretch>
        </p:blipFill>
        <p:spPr>
          <a:xfrm>
            <a:off x="658812" y="3553035"/>
            <a:ext cx="5428287" cy="2939840"/>
          </a:xfrm>
          <a:prstGeom prst="rect">
            <a:avLst/>
          </a:prstGeom>
        </p:spPr>
      </p:pic>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304</a:t>
            </a:fld>
            <a:endParaRPr lang="en-US"/>
          </a:p>
        </p:txBody>
      </p:sp>
      <p:sp>
        <p:nvSpPr>
          <p:cNvPr id="8" name="Content Placeholder 7"/>
          <p:cNvSpPr>
            <a:spLocks noGrp="1"/>
          </p:cNvSpPr>
          <p:nvPr>
            <p:ph idx="1"/>
          </p:nvPr>
        </p:nvSpPr>
        <p:spPr>
          <a:xfrm>
            <a:off x="378666" y="1998600"/>
            <a:ext cx="8445293" cy="4151188"/>
          </a:xfrm>
        </p:spPr>
        <p:txBody>
          <a:bodyPr>
            <a:normAutofit/>
          </a:bodyPr>
          <a:lstStyle/>
          <a:p>
            <a:r>
              <a:rPr lang="pt-BR" dirty="0" smtClean="0"/>
              <a:t>Para </a:t>
            </a:r>
            <a:r>
              <a:rPr lang="pt-BR" dirty="0" err="1" smtClean="0"/>
              <a:t>profile</a:t>
            </a:r>
            <a:r>
              <a:rPr lang="pt-BR" dirty="0" smtClean="0"/>
              <a:t> </a:t>
            </a:r>
            <a:r>
              <a:rPr lang="pt-BR" dirty="0" err="1" smtClean="0"/>
              <a:t>HMMs</a:t>
            </a:r>
            <a:r>
              <a:rPr lang="pt-BR" dirty="0" smtClean="0"/>
              <a:t>, temos fórmulas diferentes para o algoritmo de </a:t>
            </a:r>
            <a:r>
              <a:rPr lang="pt-BR" dirty="0" err="1" smtClean="0"/>
              <a:t>Viterbi</a:t>
            </a:r>
            <a:r>
              <a:rPr lang="pt-BR" dirty="0" smtClean="0"/>
              <a:t>, dependendo do tipo de estado</a:t>
            </a:r>
          </a:p>
          <a:p>
            <a:pPr lvl="1"/>
            <a:endParaRPr lang="pt-BR" dirty="0" smtClean="0"/>
          </a:p>
        </p:txBody>
      </p:sp>
      <p:graphicFrame>
        <p:nvGraphicFramePr>
          <p:cNvPr id="7" name="Object 6"/>
          <p:cNvGraphicFramePr>
            <a:graphicFrameLocks noChangeAspect="1"/>
          </p:cNvGraphicFramePr>
          <p:nvPr/>
        </p:nvGraphicFramePr>
        <p:xfrm>
          <a:off x="520836" y="3338715"/>
          <a:ext cx="3745993" cy="1198111"/>
        </p:xfrm>
        <a:graphic>
          <a:graphicData uri="http://schemas.openxmlformats.org/presentationml/2006/ole">
            <p:oleObj spid="_x0000_s76802" name="Equation" r:id="rId3" imgW="3136900" imgH="1003300" progId="Equation.3">
              <p:embed/>
            </p:oleObj>
          </a:graphicData>
        </a:graphic>
      </p:graphicFrame>
      <p:sp>
        <p:nvSpPr>
          <p:cNvPr id="21" name="TextBox 20"/>
          <p:cNvSpPr txBox="1"/>
          <p:nvPr/>
        </p:nvSpPr>
        <p:spPr>
          <a:xfrm>
            <a:off x="1597097" y="3030938"/>
            <a:ext cx="153118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match</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305</a:t>
            </a:fld>
            <a:endParaRPr lang="en-US"/>
          </a:p>
        </p:txBody>
      </p:sp>
      <p:sp>
        <p:nvSpPr>
          <p:cNvPr id="8" name="Content Placeholder 7"/>
          <p:cNvSpPr>
            <a:spLocks noGrp="1"/>
          </p:cNvSpPr>
          <p:nvPr>
            <p:ph idx="1"/>
          </p:nvPr>
        </p:nvSpPr>
        <p:spPr>
          <a:xfrm>
            <a:off x="378666" y="1998600"/>
            <a:ext cx="8445293" cy="4151188"/>
          </a:xfrm>
        </p:spPr>
        <p:txBody>
          <a:bodyPr>
            <a:normAutofit/>
          </a:bodyPr>
          <a:lstStyle/>
          <a:p>
            <a:r>
              <a:rPr lang="pt-BR" dirty="0" smtClean="0"/>
              <a:t>Para </a:t>
            </a:r>
            <a:r>
              <a:rPr lang="pt-BR" dirty="0" err="1" smtClean="0"/>
              <a:t>profile</a:t>
            </a:r>
            <a:r>
              <a:rPr lang="pt-BR" dirty="0" smtClean="0"/>
              <a:t> </a:t>
            </a:r>
            <a:r>
              <a:rPr lang="pt-BR" dirty="0" err="1" smtClean="0"/>
              <a:t>HMMs</a:t>
            </a:r>
            <a:r>
              <a:rPr lang="pt-BR" dirty="0" smtClean="0"/>
              <a:t>, temos fórmulas diferentes para o algoritmo de </a:t>
            </a:r>
            <a:r>
              <a:rPr lang="pt-BR" dirty="0" err="1" smtClean="0"/>
              <a:t>Viterbi</a:t>
            </a:r>
            <a:r>
              <a:rPr lang="pt-BR" dirty="0" smtClean="0"/>
              <a:t>, dependendo do tipo de estado</a:t>
            </a:r>
          </a:p>
          <a:p>
            <a:pPr lvl="1"/>
            <a:endParaRPr lang="pt-BR" dirty="0" smtClean="0"/>
          </a:p>
        </p:txBody>
      </p:sp>
      <p:graphicFrame>
        <p:nvGraphicFramePr>
          <p:cNvPr id="76803" name="Object 3"/>
          <p:cNvGraphicFramePr>
            <a:graphicFrameLocks noChangeAspect="1"/>
          </p:cNvGraphicFramePr>
          <p:nvPr/>
        </p:nvGraphicFramePr>
        <p:xfrm>
          <a:off x="4873625" y="3678238"/>
          <a:ext cx="3471863" cy="1200150"/>
        </p:xfrm>
        <a:graphic>
          <a:graphicData uri="http://schemas.openxmlformats.org/presentationml/2006/ole">
            <p:oleObj spid="_x0000_s2790403" name="Equation" r:id="rId3" imgW="2908300" imgH="1003300" progId="Equation.3">
              <p:embed/>
            </p:oleObj>
          </a:graphicData>
        </a:graphic>
      </p:graphicFrame>
      <p:sp>
        <p:nvSpPr>
          <p:cNvPr id="10" name="TextBox 9"/>
          <p:cNvSpPr txBox="1"/>
          <p:nvPr/>
        </p:nvSpPr>
        <p:spPr>
          <a:xfrm>
            <a:off x="5497293" y="3429000"/>
            <a:ext cx="168056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inserção</a:t>
            </a:r>
            <a:endParaRPr lang="en-US" sz="1400" dirty="0">
              <a:solidFill>
                <a:srgbClr val="FF0000"/>
              </a:solidFill>
            </a:endParaRPr>
          </a:p>
        </p:txBody>
      </p:sp>
      <p:sp>
        <p:nvSpPr>
          <p:cNvPr id="11" name="Oval 10"/>
          <p:cNvSpPr/>
          <p:nvPr/>
        </p:nvSpPr>
        <p:spPr>
          <a:xfrm>
            <a:off x="6870337" y="4144003"/>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920559" y="4435468"/>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892957" y="4732346"/>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4" name="Oval 13"/>
          <p:cNvSpPr/>
          <p:nvPr/>
        </p:nvSpPr>
        <p:spPr>
          <a:xfrm>
            <a:off x="8017175" y="4181911"/>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7961059" y="4457512"/>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7999723" y="4761544"/>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306</a:t>
            </a:fld>
            <a:endParaRPr lang="en-US"/>
          </a:p>
        </p:txBody>
      </p:sp>
      <p:sp>
        <p:nvSpPr>
          <p:cNvPr id="8" name="Content Placeholder 7"/>
          <p:cNvSpPr>
            <a:spLocks noGrp="1"/>
          </p:cNvSpPr>
          <p:nvPr>
            <p:ph idx="1"/>
          </p:nvPr>
        </p:nvSpPr>
        <p:spPr>
          <a:xfrm>
            <a:off x="698707" y="2069505"/>
            <a:ext cx="8445293" cy="4151188"/>
          </a:xfrm>
        </p:spPr>
        <p:txBody>
          <a:bodyPr>
            <a:normAutofit/>
          </a:bodyPr>
          <a:lstStyle/>
          <a:p>
            <a:r>
              <a:rPr lang="pt-BR" dirty="0" smtClean="0"/>
              <a:t>Para </a:t>
            </a:r>
            <a:r>
              <a:rPr lang="pt-BR" dirty="0" err="1" smtClean="0"/>
              <a:t>profile</a:t>
            </a:r>
            <a:r>
              <a:rPr lang="pt-BR" dirty="0" smtClean="0"/>
              <a:t> </a:t>
            </a:r>
            <a:r>
              <a:rPr lang="pt-BR" dirty="0" err="1" smtClean="0"/>
              <a:t>HMMs</a:t>
            </a:r>
            <a:r>
              <a:rPr lang="pt-BR" dirty="0" smtClean="0"/>
              <a:t>, temos fórmulas diferentes para o algoritmo de </a:t>
            </a:r>
            <a:r>
              <a:rPr lang="pt-BR" dirty="0" err="1" smtClean="0"/>
              <a:t>Viterbi</a:t>
            </a:r>
            <a:r>
              <a:rPr lang="pt-BR" dirty="0" smtClean="0"/>
              <a:t>, dependendo do tipo de estado</a:t>
            </a:r>
          </a:p>
          <a:p>
            <a:pPr lvl="1"/>
            <a:endParaRPr lang="pt-BR" dirty="0" smtClean="0"/>
          </a:p>
        </p:txBody>
      </p:sp>
      <p:graphicFrame>
        <p:nvGraphicFramePr>
          <p:cNvPr id="76804" name="Object 4"/>
          <p:cNvGraphicFramePr>
            <a:graphicFrameLocks noChangeAspect="1"/>
          </p:cNvGraphicFramePr>
          <p:nvPr/>
        </p:nvGraphicFramePr>
        <p:xfrm>
          <a:off x="1008063" y="5020543"/>
          <a:ext cx="2486025" cy="1200150"/>
        </p:xfrm>
        <a:graphic>
          <a:graphicData uri="http://schemas.openxmlformats.org/presentationml/2006/ole">
            <p:oleObj spid="_x0000_s2791428" name="Equation" r:id="rId3" imgW="2082800" imgH="1003300" progId="Equation.3">
              <p:embed/>
            </p:oleObj>
          </a:graphicData>
        </a:graphic>
      </p:graphicFrame>
      <p:sp>
        <p:nvSpPr>
          <p:cNvPr id="17" name="Oval 16"/>
          <p:cNvSpPr/>
          <p:nvPr/>
        </p:nvSpPr>
        <p:spPr>
          <a:xfrm flipH="1" flipV="1">
            <a:off x="2321466" y="5376781"/>
            <a:ext cx="152323" cy="158987"/>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a:t>
            </a:r>
            <a:endParaRPr lang="en-US" dirty="0"/>
          </a:p>
        </p:txBody>
      </p:sp>
      <p:sp>
        <p:nvSpPr>
          <p:cNvPr id="18" name="Oval 17"/>
          <p:cNvSpPr/>
          <p:nvPr/>
        </p:nvSpPr>
        <p:spPr>
          <a:xfrm flipH="1" flipV="1">
            <a:off x="2350652" y="5699767"/>
            <a:ext cx="152323" cy="158987"/>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a:t>
            </a:r>
            <a:endParaRPr lang="en-US" dirty="0"/>
          </a:p>
        </p:txBody>
      </p:sp>
      <p:sp>
        <p:nvSpPr>
          <p:cNvPr id="19" name="Oval 18"/>
          <p:cNvSpPr/>
          <p:nvPr/>
        </p:nvSpPr>
        <p:spPr>
          <a:xfrm flipH="1" flipV="1">
            <a:off x="2341926" y="5975368"/>
            <a:ext cx="152323" cy="158987"/>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a:t>
            </a:r>
            <a:endParaRPr lang="en-US" dirty="0"/>
          </a:p>
        </p:txBody>
      </p:sp>
      <p:sp>
        <p:nvSpPr>
          <p:cNvPr id="20" name="TextBox 19"/>
          <p:cNvSpPr txBox="1"/>
          <p:nvPr/>
        </p:nvSpPr>
        <p:spPr>
          <a:xfrm>
            <a:off x="1444697" y="4653439"/>
            <a:ext cx="1626655"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deleção</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307</a:t>
            </a:fld>
            <a:endParaRPr lang="en-US"/>
          </a:p>
        </p:txBody>
      </p:sp>
      <p:sp>
        <p:nvSpPr>
          <p:cNvPr id="8" name="Content Placeholder 7"/>
          <p:cNvSpPr>
            <a:spLocks noGrp="1"/>
          </p:cNvSpPr>
          <p:nvPr>
            <p:ph idx="1"/>
          </p:nvPr>
        </p:nvSpPr>
        <p:spPr>
          <a:xfrm>
            <a:off x="378666" y="1998600"/>
            <a:ext cx="8445293" cy="4151188"/>
          </a:xfrm>
        </p:spPr>
        <p:txBody>
          <a:bodyPr>
            <a:normAutofit/>
          </a:bodyPr>
          <a:lstStyle/>
          <a:p>
            <a:r>
              <a:rPr lang="pt-BR" dirty="0" smtClean="0"/>
              <a:t>Para </a:t>
            </a:r>
            <a:r>
              <a:rPr lang="pt-BR" dirty="0" err="1" smtClean="0"/>
              <a:t>profile</a:t>
            </a:r>
            <a:r>
              <a:rPr lang="pt-BR" dirty="0" smtClean="0"/>
              <a:t> </a:t>
            </a:r>
            <a:r>
              <a:rPr lang="pt-BR" dirty="0" err="1" smtClean="0"/>
              <a:t>HMMs</a:t>
            </a:r>
            <a:r>
              <a:rPr lang="pt-BR" dirty="0" smtClean="0"/>
              <a:t>, temos fórmulas diferentes para o algoritmo de </a:t>
            </a:r>
            <a:r>
              <a:rPr lang="pt-BR" dirty="0" err="1" smtClean="0"/>
              <a:t>Viterbi</a:t>
            </a:r>
            <a:r>
              <a:rPr lang="pt-BR" dirty="0" smtClean="0"/>
              <a:t>, dependendo do tipo de estado</a:t>
            </a:r>
          </a:p>
          <a:p>
            <a:pPr lvl="1"/>
            <a:endParaRPr lang="pt-BR" dirty="0" smtClean="0"/>
          </a:p>
        </p:txBody>
      </p:sp>
      <p:graphicFrame>
        <p:nvGraphicFramePr>
          <p:cNvPr id="7" name="Object 6"/>
          <p:cNvGraphicFramePr>
            <a:graphicFrameLocks noChangeAspect="1"/>
          </p:cNvGraphicFramePr>
          <p:nvPr/>
        </p:nvGraphicFramePr>
        <p:xfrm>
          <a:off x="520836" y="3338715"/>
          <a:ext cx="3745993" cy="1198111"/>
        </p:xfrm>
        <a:graphic>
          <a:graphicData uri="http://schemas.openxmlformats.org/presentationml/2006/ole">
            <p:oleObj spid="_x0000_s2792450" name="Equation" r:id="rId3" imgW="3136900" imgH="1003300" progId="Equation.3">
              <p:embed/>
            </p:oleObj>
          </a:graphicData>
        </a:graphic>
      </p:graphicFrame>
      <p:graphicFrame>
        <p:nvGraphicFramePr>
          <p:cNvPr id="76803" name="Object 3"/>
          <p:cNvGraphicFramePr>
            <a:graphicFrameLocks noChangeAspect="1"/>
          </p:cNvGraphicFramePr>
          <p:nvPr/>
        </p:nvGraphicFramePr>
        <p:xfrm>
          <a:off x="4873625" y="3678238"/>
          <a:ext cx="3471863" cy="1200150"/>
        </p:xfrm>
        <a:graphic>
          <a:graphicData uri="http://schemas.openxmlformats.org/presentationml/2006/ole">
            <p:oleObj spid="_x0000_s2792451" name="Equation" r:id="rId4" imgW="2908300" imgH="1003300" progId="Equation.3">
              <p:embed/>
            </p:oleObj>
          </a:graphicData>
        </a:graphic>
      </p:graphicFrame>
      <p:graphicFrame>
        <p:nvGraphicFramePr>
          <p:cNvPr id="76804" name="Object 4"/>
          <p:cNvGraphicFramePr>
            <a:graphicFrameLocks noChangeAspect="1"/>
          </p:cNvGraphicFramePr>
          <p:nvPr/>
        </p:nvGraphicFramePr>
        <p:xfrm>
          <a:off x="1008063" y="5020543"/>
          <a:ext cx="2486025" cy="1200150"/>
        </p:xfrm>
        <a:graphic>
          <a:graphicData uri="http://schemas.openxmlformats.org/presentationml/2006/ole">
            <p:oleObj spid="_x0000_s2792452" name="Equation" r:id="rId5" imgW="2082800" imgH="1003300" progId="Equation.3">
              <p:embed/>
            </p:oleObj>
          </a:graphicData>
        </a:graphic>
      </p:graphicFrame>
      <p:sp>
        <p:nvSpPr>
          <p:cNvPr id="10" name="TextBox 9"/>
          <p:cNvSpPr txBox="1"/>
          <p:nvPr/>
        </p:nvSpPr>
        <p:spPr>
          <a:xfrm>
            <a:off x="5497293" y="3429000"/>
            <a:ext cx="168056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inserção</a:t>
            </a:r>
            <a:endParaRPr lang="en-US" sz="1400" dirty="0">
              <a:solidFill>
                <a:srgbClr val="FF0000"/>
              </a:solidFill>
            </a:endParaRPr>
          </a:p>
        </p:txBody>
      </p:sp>
      <p:sp>
        <p:nvSpPr>
          <p:cNvPr id="20" name="TextBox 19"/>
          <p:cNvSpPr txBox="1"/>
          <p:nvPr/>
        </p:nvSpPr>
        <p:spPr>
          <a:xfrm>
            <a:off x="1444697" y="4653439"/>
            <a:ext cx="1626655"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deleção</a:t>
            </a:r>
            <a:endParaRPr lang="en-US" sz="1400" dirty="0">
              <a:solidFill>
                <a:srgbClr val="FF0000"/>
              </a:solidFill>
            </a:endParaRPr>
          </a:p>
        </p:txBody>
      </p:sp>
      <p:sp>
        <p:nvSpPr>
          <p:cNvPr id="21" name="TextBox 20"/>
          <p:cNvSpPr txBox="1"/>
          <p:nvPr/>
        </p:nvSpPr>
        <p:spPr>
          <a:xfrm>
            <a:off x="1597097" y="3030938"/>
            <a:ext cx="153118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match</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308</a:t>
            </a:fld>
            <a:endParaRPr lang="en-US"/>
          </a:p>
        </p:txBody>
      </p:sp>
      <p:sp>
        <p:nvSpPr>
          <p:cNvPr id="8" name="Content Placeholder 7"/>
          <p:cNvSpPr>
            <a:spLocks noGrp="1"/>
          </p:cNvSpPr>
          <p:nvPr>
            <p:ph idx="1"/>
          </p:nvPr>
        </p:nvSpPr>
        <p:spPr>
          <a:xfrm>
            <a:off x="378666" y="1998600"/>
            <a:ext cx="8445293" cy="4151188"/>
          </a:xfrm>
        </p:spPr>
        <p:txBody>
          <a:bodyPr>
            <a:normAutofit/>
          </a:bodyPr>
          <a:lstStyle/>
          <a:p>
            <a:r>
              <a:rPr lang="pt-BR" dirty="0" smtClean="0"/>
              <a:t>O algoritmo </a:t>
            </a:r>
            <a:r>
              <a:rPr lang="pt-BR" dirty="0" err="1" smtClean="0"/>
              <a:t>Forward</a:t>
            </a:r>
            <a:r>
              <a:rPr lang="pt-BR" dirty="0" smtClean="0"/>
              <a:t> é similar, dependendo do tipo de estado</a:t>
            </a:r>
          </a:p>
          <a:p>
            <a:pPr lvl="1"/>
            <a:endParaRPr lang="pt-BR" dirty="0" smtClean="0"/>
          </a:p>
        </p:txBody>
      </p:sp>
      <p:graphicFrame>
        <p:nvGraphicFramePr>
          <p:cNvPr id="7" name="Object 6"/>
          <p:cNvGraphicFramePr>
            <a:graphicFrameLocks noChangeAspect="1"/>
          </p:cNvGraphicFramePr>
          <p:nvPr/>
        </p:nvGraphicFramePr>
        <p:xfrm>
          <a:off x="691440" y="2980368"/>
          <a:ext cx="7053263" cy="546100"/>
        </p:xfrm>
        <a:graphic>
          <a:graphicData uri="http://schemas.openxmlformats.org/presentationml/2006/ole">
            <p:oleObj spid="_x0000_s2789378" name="Equation" r:id="rId3" imgW="5905500" imgH="457200" progId="Equation.3">
              <p:embed/>
            </p:oleObj>
          </a:graphicData>
        </a:graphic>
      </p:graphicFrame>
      <p:sp>
        <p:nvSpPr>
          <p:cNvPr id="21" name="TextBox 20"/>
          <p:cNvSpPr txBox="1"/>
          <p:nvPr/>
        </p:nvSpPr>
        <p:spPr>
          <a:xfrm>
            <a:off x="3040812" y="2549390"/>
            <a:ext cx="153118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match</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309</a:t>
            </a:fld>
            <a:endParaRPr lang="en-US"/>
          </a:p>
        </p:txBody>
      </p:sp>
      <p:sp>
        <p:nvSpPr>
          <p:cNvPr id="8" name="Content Placeholder 7"/>
          <p:cNvSpPr>
            <a:spLocks noGrp="1"/>
          </p:cNvSpPr>
          <p:nvPr>
            <p:ph idx="1"/>
          </p:nvPr>
        </p:nvSpPr>
        <p:spPr>
          <a:xfrm>
            <a:off x="378666" y="1998600"/>
            <a:ext cx="8445293" cy="4151188"/>
          </a:xfrm>
        </p:spPr>
        <p:txBody>
          <a:bodyPr>
            <a:normAutofit/>
          </a:bodyPr>
          <a:lstStyle/>
          <a:p>
            <a:r>
              <a:rPr lang="pt-BR" dirty="0" smtClean="0"/>
              <a:t>O algoritmo </a:t>
            </a:r>
            <a:r>
              <a:rPr lang="pt-BR" dirty="0" err="1" smtClean="0"/>
              <a:t>Forward</a:t>
            </a:r>
            <a:r>
              <a:rPr lang="pt-BR" dirty="0" smtClean="0"/>
              <a:t> é similar, dependendo do tipo de estado</a:t>
            </a:r>
          </a:p>
          <a:p>
            <a:pPr lvl="1"/>
            <a:endParaRPr lang="pt-BR" dirty="0" smtClean="0"/>
          </a:p>
        </p:txBody>
      </p:sp>
      <p:graphicFrame>
        <p:nvGraphicFramePr>
          <p:cNvPr id="7" name="Object 6"/>
          <p:cNvGraphicFramePr>
            <a:graphicFrameLocks noChangeAspect="1"/>
          </p:cNvGraphicFramePr>
          <p:nvPr/>
        </p:nvGraphicFramePr>
        <p:xfrm>
          <a:off x="691440" y="2980368"/>
          <a:ext cx="7053263" cy="546100"/>
        </p:xfrm>
        <a:graphic>
          <a:graphicData uri="http://schemas.openxmlformats.org/presentationml/2006/ole">
            <p:oleObj spid="_x0000_s2798594" name="Equation" r:id="rId3" imgW="5905500" imgH="457200" progId="Equation.3">
              <p:embed/>
            </p:oleObj>
          </a:graphicData>
        </a:graphic>
      </p:graphicFrame>
      <p:sp>
        <p:nvSpPr>
          <p:cNvPr id="21" name="TextBox 20"/>
          <p:cNvSpPr txBox="1"/>
          <p:nvPr/>
        </p:nvSpPr>
        <p:spPr>
          <a:xfrm>
            <a:off x="3040812" y="2549390"/>
            <a:ext cx="153118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match</a:t>
            </a:r>
            <a:endParaRPr lang="en-US" sz="1400" dirty="0">
              <a:solidFill>
                <a:srgbClr val="FF0000"/>
              </a:solidFill>
            </a:endParaRPr>
          </a:p>
        </p:txBody>
      </p:sp>
      <p:sp>
        <p:nvSpPr>
          <p:cNvPr id="32" name="Rectangle 31"/>
          <p:cNvSpPr/>
          <p:nvPr/>
        </p:nvSpPr>
        <p:spPr>
          <a:xfrm>
            <a:off x="3105702" y="3133495"/>
            <a:ext cx="352121" cy="249150"/>
          </a:xfrm>
          <a:prstGeom prst="rect">
            <a:avLst/>
          </a:prstGeom>
          <a:solidFill>
            <a:srgbClr val="FF777D">
              <a:alpha val="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815514" y="3152049"/>
            <a:ext cx="352121" cy="249150"/>
          </a:xfrm>
          <a:prstGeom prst="rect">
            <a:avLst/>
          </a:prstGeom>
          <a:solidFill>
            <a:srgbClr val="FF777D">
              <a:alpha val="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4" name="Rectangle 33"/>
          <p:cNvSpPr/>
          <p:nvPr/>
        </p:nvSpPr>
        <p:spPr>
          <a:xfrm>
            <a:off x="6542109" y="3152049"/>
            <a:ext cx="352121" cy="249150"/>
          </a:xfrm>
          <a:prstGeom prst="rect">
            <a:avLst/>
          </a:prstGeom>
          <a:solidFill>
            <a:srgbClr val="FF777D">
              <a:alpha val="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TextBox 11"/>
          <p:cNvSpPr txBox="1"/>
          <p:nvPr/>
        </p:nvSpPr>
        <p:spPr>
          <a:xfrm>
            <a:off x="2233052" y="5250416"/>
            <a:ext cx="5869165" cy="307777"/>
          </a:xfrm>
          <a:prstGeom prst="rect">
            <a:avLst/>
          </a:prstGeom>
          <a:noFill/>
        </p:spPr>
        <p:txBody>
          <a:bodyPr wrap="none" rtlCol="0">
            <a:spAutoFit/>
          </a:bodyPr>
          <a:lstStyle/>
          <a:p>
            <a:r>
              <a:rPr lang="en-US" sz="1400" dirty="0" smtClean="0">
                <a:solidFill>
                  <a:srgbClr val="FF0000"/>
                </a:solidFill>
              </a:rPr>
              <a:t>Note </a:t>
            </a:r>
            <a:r>
              <a:rPr lang="en-US" sz="1400" dirty="0" err="1" smtClean="0">
                <a:solidFill>
                  <a:srgbClr val="FF0000"/>
                </a:solidFill>
              </a:rPr>
              <a:t>que</a:t>
            </a:r>
            <a:r>
              <a:rPr lang="en-US" sz="1400" dirty="0" smtClean="0">
                <a:solidFill>
                  <a:srgbClr val="FF0000"/>
                </a:solidFill>
              </a:rPr>
              <a:t> </a:t>
            </a:r>
            <a:r>
              <a:rPr lang="en-US" sz="1400" dirty="0" err="1" smtClean="0">
                <a:solidFill>
                  <a:srgbClr val="FF0000"/>
                </a:solidFill>
              </a:rPr>
              <a:t>usamos</a:t>
            </a:r>
            <a:r>
              <a:rPr lang="en-US" sz="1400" dirty="0" smtClean="0">
                <a:solidFill>
                  <a:srgbClr val="FF0000"/>
                </a:solidFill>
              </a:rPr>
              <a:t> a </a:t>
            </a:r>
            <a:r>
              <a:rPr lang="en-US" sz="1400" dirty="0" err="1" smtClean="0">
                <a:solidFill>
                  <a:srgbClr val="FF0000"/>
                </a:solidFill>
              </a:rPr>
              <a:t>operação</a:t>
            </a:r>
            <a:r>
              <a:rPr lang="en-US" sz="1400" dirty="0" smtClean="0">
                <a:solidFill>
                  <a:srgbClr val="FF0000"/>
                </a:solidFill>
              </a:rPr>
              <a:t> </a:t>
            </a:r>
            <a:r>
              <a:rPr lang="en-US" sz="1400" dirty="0" err="1" smtClean="0">
                <a:solidFill>
                  <a:srgbClr val="FF0000"/>
                </a:solidFill>
              </a:rPr>
              <a:t>inversa</a:t>
            </a:r>
            <a:r>
              <a:rPr lang="en-US" sz="1400" dirty="0" smtClean="0">
                <a:solidFill>
                  <a:srgbClr val="FF0000"/>
                </a:solidFill>
              </a:rPr>
              <a:t> de log </a:t>
            </a:r>
            <a:r>
              <a:rPr lang="en-US" sz="1400" dirty="0" err="1" smtClean="0">
                <a:solidFill>
                  <a:srgbClr val="FF0000"/>
                </a:solidFill>
              </a:rPr>
              <a:t>para</a:t>
            </a:r>
            <a:r>
              <a:rPr lang="en-US" sz="1400" dirty="0" smtClean="0">
                <a:solidFill>
                  <a:srgbClr val="FF0000"/>
                </a:solidFill>
              </a:rPr>
              <a:t> </a:t>
            </a:r>
            <a:r>
              <a:rPr lang="en-US" sz="1400" dirty="0" err="1" smtClean="0">
                <a:solidFill>
                  <a:srgbClr val="FF0000"/>
                </a:solidFill>
              </a:rPr>
              <a:t>podermos</a:t>
            </a:r>
            <a:r>
              <a:rPr lang="en-US" sz="1400" dirty="0" smtClean="0">
                <a:solidFill>
                  <a:srgbClr val="FF0000"/>
                </a:solidFill>
              </a:rPr>
              <a:t> </a:t>
            </a:r>
            <a:r>
              <a:rPr lang="en-US" sz="1400" dirty="0" err="1" smtClean="0">
                <a:solidFill>
                  <a:srgbClr val="FF0000"/>
                </a:solidFill>
              </a:rPr>
              <a:t>utlizar</a:t>
            </a:r>
            <a:r>
              <a:rPr lang="en-US" sz="1400" dirty="0" smtClean="0">
                <a:solidFill>
                  <a:srgbClr val="FF0000"/>
                </a:solidFill>
              </a:rPr>
              <a:t> logs-odd</a:t>
            </a:r>
            <a:endParaRPr lang="en-US" sz="1400" dirty="0">
              <a:solidFill>
                <a:srgbClr val="FF0000"/>
              </a:solidFill>
            </a:endParaRPr>
          </a:p>
        </p:txBody>
      </p:sp>
      <p:cxnSp>
        <p:nvCxnSpPr>
          <p:cNvPr id="14" name="Straight Arrow Connector 13"/>
          <p:cNvCxnSpPr>
            <a:stCxn id="12" idx="0"/>
          </p:cNvCxnSpPr>
          <p:nvPr/>
        </p:nvCxnSpPr>
        <p:spPr>
          <a:xfrm rot="16200000" flipV="1">
            <a:off x="3402021" y="3484802"/>
            <a:ext cx="1821416" cy="17098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0"/>
            <a:endCxn id="33" idx="2"/>
          </p:cNvCxnSpPr>
          <p:nvPr/>
        </p:nvCxnSpPr>
        <p:spPr>
          <a:xfrm rot="16200000" flipV="1">
            <a:off x="4154997" y="4237778"/>
            <a:ext cx="1849217" cy="1760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0"/>
            <a:endCxn id="34" idx="2"/>
          </p:cNvCxnSpPr>
          <p:nvPr/>
        </p:nvCxnSpPr>
        <p:spPr>
          <a:xfrm rot="5400000" flipH="1" flipV="1">
            <a:off x="5018294" y="3550541"/>
            <a:ext cx="1849217" cy="1550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O T    P L O T S</a:t>
            </a:r>
          </a:p>
        </p:txBody>
      </p:sp>
      <p:sp>
        <p:nvSpPr>
          <p:cNvPr id="65" name="Date Placeholder 2"/>
          <p:cNvSpPr>
            <a:spLocks noGrp="1"/>
          </p:cNvSpPr>
          <p:nvPr>
            <p:ph type="dt" sz="half" idx="10"/>
          </p:nvPr>
        </p:nvSpPr>
        <p:spPr/>
        <p:txBody>
          <a:bodyPr/>
          <a:lstStyle/>
          <a:p>
            <a:fld id="{3A21CD34-7E28-5E42-A577-4AD953886F65}" type="datetime1">
              <a:rPr lang="en-US" smtClean="0"/>
              <a:pPr/>
              <a:t>5/23/14</a:t>
            </a:fld>
            <a:endParaRPr lang="pt-BR"/>
          </a:p>
        </p:txBody>
      </p:sp>
      <p:pic>
        <p:nvPicPr>
          <p:cNvPr id="34817" name="Picture 1"/>
          <p:cNvPicPr>
            <a:picLocks noChangeAspect="1" noChangeArrowheads="1"/>
          </p:cNvPicPr>
          <p:nvPr/>
        </p:nvPicPr>
        <p:blipFill>
          <a:blip r:embed="rId3"/>
          <a:srcRect/>
          <a:stretch>
            <a:fillRect/>
          </a:stretch>
        </p:blipFill>
        <p:spPr bwMode="auto">
          <a:xfrm>
            <a:off x="3200400" y="1422400"/>
            <a:ext cx="5119688" cy="4597400"/>
          </a:xfrm>
          <a:prstGeom prst="rect">
            <a:avLst/>
          </a:prstGeom>
          <a:noFill/>
          <a:ln w="9525" cap="flat">
            <a:noFill/>
            <a:round/>
            <a:headEnd/>
            <a:tailEnd/>
          </a:ln>
          <a:effectLst/>
        </p:spPr>
      </p:pic>
      <p:sp>
        <p:nvSpPr>
          <p:cNvPr id="34819" name="Text Box 3"/>
          <p:cNvSpPr txBox="1">
            <a:spLocks noChangeArrowheads="1"/>
          </p:cNvSpPr>
          <p:nvPr/>
        </p:nvSpPr>
        <p:spPr bwMode="auto">
          <a:xfrm rot="16200000">
            <a:off x="838994" y="3656806"/>
            <a:ext cx="44196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 pos="2895600" algn="l"/>
                <a:tab pos="3619500" algn="l"/>
                <a:tab pos="4343400" algn="l"/>
              </a:tabLst>
            </a:pPr>
            <a:r>
              <a:rPr lang="en-US" sz="1400">
                <a:solidFill>
                  <a:srgbClr val="000000"/>
                </a:solidFill>
                <a:ea typeface="Arial Unicode MS" pitchFamily="-1" charset="0"/>
                <a:cs typeface="Arial Unicode MS" pitchFamily="-1" charset="0"/>
              </a:rPr>
              <a:t>Tissue Plasminogen Activator (PLAT)</a:t>
            </a:r>
          </a:p>
        </p:txBody>
      </p:sp>
      <p:sp>
        <p:nvSpPr>
          <p:cNvPr id="34820" name="Text Box 4"/>
          <p:cNvSpPr txBox="1">
            <a:spLocks noChangeArrowheads="1"/>
          </p:cNvSpPr>
          <p:nvPr/>
        </p:nvSpPr>
        <p:spPr bwMode="auto">
          <a:xfrm>
            <a:off x="3657600" y="1066800"/>
            <a:ext cx="44958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 pos="2895600" algn="l"/>
                <a:tab pos="3619500" algn="l"/>
                <a:tab pos="4343400" algn="l"/>
              </a:tabLst>
            </a:pPr>
            <a:r>
              <a:rPr lang="pt-BR" sz="1400">
                <a:solidFill>
                  <a:srgbClr val="000000"/>
                </a:solidFill>
                <a:ea typeface="Arial Unicode MS" pitchFamily="-1" charset="0"/>
                <a:cs typeface="Arial Unicode MS" pitchFamily="-1" charset="0"/>
              </a:rPr>
              <a:t>Coagulation Factor XII  (F12)</a:t>
            </a:r>
          </a:p>
        </p:txBody>
      </p:sp>
      <p:sp>
        <p:nvSpPr>
          <p:cNvPr id="34821" name="Text Box 5"/>
          <p:cNvSpPr txBox="1">
            <a:spLocks noChangeArrowheads="1"/>
          </p:cNvSpPr>
          <p:nvPr/>
        </p:nvSpPr>
        <p:spPr bwMode="auto">
          <a:xfrm>
            <a:off x="7696200" y="65532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7.4</a:t>
            </a:r>
          </a:p>
        </p:txBody>
      </p:sp>
      <p:grpSp>
        <p:nvGrpSpPr>
          <p:cNvPr id="2" name="Group 6"/>
          <p:cNvGrpSpPr>
            <a:grpSpLocks/>
          </p:cNvGrpSpPr>
          <p:nvPr/>
        </p:nvGrpSpPr>
        <p:grpSpPr bwMode="auto">
          <a:xfrm>
            <a:off x="3810000" y="1789113"/>
            <a:ext cx="4954588" cy="4735512"/>
            <a:chOff x="2400" y="1127"/>
            <a:chExt cx="3121" cy="2983"/>
          </a:xfrm>
        </p:grpSpPr>
        <p:grpSp>
          <p:nvGrpSpPr>
            <p:cNvPr id="3" name="Group 7"/>
            <p:cNvGrpSpPr>
              <a:grpSpLocks/>
            </p:cNvGrpSpPr>
            <p:nvPr/>
          </p:nvGrpSpPr>
          <p:grpSpPr bwMode="auto">
            <a:xfrm>
              <a:off x="3264" y="3840"/>
              <a:ext cx="384" cy="95"/>
              <a:chOff x="3264" y="3840"/>
              <a:chExt cx="384" cy="95"/>
            </a:xfrm>
          </p:grpSpPr>
          <p:sp>
            <p:nvSpPr>
              <p:cNvPr id="34824" name="Line 8"/>
              <p:cNvSpPr>
                <a:spLocks noChangeShapeType="1"/>
              </p:cNvSpPr>
              <p:nvPr/>
            </p:nvSpPr>
            <p:spPr bwMode="auto">
              <a:xfrm>
                <a:off x="3264" y="3888"/>
                <a:ext cx="383" cy="0"/>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25" name="Line 9"/>
              <p:cNvSpPr>
                <a:spLocks noChangeShapeType="1"/>
              </p:cNvSpPr>
              <p:nvPr/>
            </p:nvSpPr>
            <p:spPr bwMode="auto">
              <a:xfrm>
                <a:off x="3264"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26" name="Line 10"/>
              <p:cNvSpPr>
                <a:spLocks noChangeShapeType="1"/>
              </p:cNvSpPr>
              <p:nvPr/>
            </p:nvSpPr>
            <p:spPr bwMode="auto">
              <a:xfrm>
                <a:off x="3648"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5280" y="1631"/>
              <a:ext cx="95" cy="385"/>
              <a:chOff x="5280" y="1631"/>
              <a:chExt cx="95" cy="385"/>
            </a:xfrm>
          </p:grpSpPr>
          <p:sp>
            <p:nvSpPr>
              <p:cNvPr id="34828" name="Line 12"/>
              <p:cNvSpPr>
                <a:spLocks noChangeShapeType="1"/>
              </p:cNvSpPr>
              <p:nvPr/>
            </p:nvSpPr>
            <p:spPr bwMode="auto">
              <a:xfrm flipV="1">
                <a:off x="5328" y="1630"/>
                <a:ext cx="0" cy="387"/>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29" name="Line 13"/>
              <p:cNvSpPr>
                <a:spLocks noChangeShapeType="1"/>
              </p:cNvSpPr>
              <p:nvPr/>
            </p:nvSpPr>
            <p:spPr bwMode="auto">
              <a:xfrm>
                <a:off x="5280" y="2016"/>
                <a:ext cx="9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30" name="Line 14"/>
              <p:cNvSpPr>
                <a:spLocks noChangeShapeType="1"/>
              </p:cNvSpPr>
              <p:nvPr/>
            </p:nvSpPr>
            <p:spPr bwMode="auto">
              <a:xfrm>
                <a:off x="5280" y="1632"/>
                <a:ext cx="9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grpSp>
          <p:nvGrpSpPr>
            <p:cNvPr id="5" name="Group 15"/>
            <p:cNvGrpSpPr>
              <a:grpSpLocks/>
            </p:cNvGrpSpPr>
            <p:nvPr/>
          </p:nvGrpSpPr>
          <p:grpSpPr bwMode="auto">
            <a:xfrm>
              <a:off x="5280" y="2063"/>
              <a:ext cx="95" cy="385"/>
              <a:chOff x="5280" y="2063"/>
              <a:chExt cx="95" cy="385"/>
            </a:xfrm>
          </p:grpSpPr>
          <p:sp>
            <p:nvSpPr>
              <p:cNvPr id="34832" name="Line 16"/>
              <p:cNvSpPr>
                <a:spLocks noChangeShapeType="1"/>
              </p:cNvSpPr>
              <p:nvPr/>
            </p:nvSpPr>
            <p:spPr bwMode="auto">
              <a:xfrm flipV="1">
                <a:off x="5328" y="2062"/>
                <a:ext cx="0" cy="387"/>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33" name="Line 17"/>
              <p:cNvSpPr>
                <a:spLocks noChangeShapeType="1"/>
              </p:cNvSpPr>
              <p:nvPr/>
            </p:nvSpPr>
            <p:spPr bwMode="auto">
              <a:xfrm>
                <a:off x="5280" y="2448"/>
                <a:ext cx="9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34" name="Line 18"/>
              <p:cNvSpPr>
                <a:spLocks noChangeShapeType="1"/>
              </p:cNvSpPr>
              <p:nvPr/>
            </p:nvSpPr>
            <p:spPr bwMode="auto">
              <a:xfrm>
                <a:off x="5280" y="2064"/>
                <a:ext cx="9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35" name="Text Box 19"/>
            <p:cNvSpPr txBox="1">
              <a:spLocks noChangeArrowheads="1"/>
            </p:cNvSpPr>
            <p:nvPr/>
          </p:nvSpPr>
          <p:spPr bwMode="auto">
            <a:xfrm>
              <a:off x="3342" y="3918"/>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sp>
          <p:nvSpPr>
            <p:cNvPr id="34836" name="Text Box 20"/>
            <p:cNvSpPr txBox="1">
              <a:spLocks noChangeArrowheads="1"/>
            </p:cNvSpPr>
            <p:nvPr/>
          </p:nvSpPr>
          <p:spPr bwMode="auto">
            <a:xfrm rot="16200000">
              <a:off x="5304" y="2160"/>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grpSp>
          <p:nvGrpSpPr>
            <p:cNvPr id="6" name="Group 21"/>
            <p:cNvGrpSpPr>
              <a:grpSpLocks/>
            </p:cNvGrpSpPr>
            <p:nvPr/>
          </p:nvGrpSpPr>
          <p:grpSpPr bwMode="auto">
            <a:xfrm>
              <a:off x="3984" y="3840"/>
              <a:ext cx="1199" cy="95"/>
              <a:chOff x="3984" y="3840"/>
              <a:chExt cx="1199" cy="95"/>
            </a:xfrm>
          </p:grpSpPr>
          <p:sp>
            <p:nvSpPr>
              <p:cNvPr id="34838" name="Line 22"/>
              <p:cNvSpPr>
                <a:spLocks noChangeShapeType="1"/>
              </p:cNvSpPr>
              <p:nvPr/>
            </p:nvSpPr>
            <p:spPr bwMode="auto">
              <a:xfrm>
                <a:off x="3984" y="3888"/>
                <a:ext cx="1198" cy="0"/>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39" name="Line 23"/>
              <p:cNvSpPr>
                <a:spLocks noChangeShapeType="1"/>
              </p:cNvSpPr>
              <p:nvPr/>
            </p:nvSpPr>
            <p:spPr bwMode="auto">
              <a:xfrm>
                <a:off x="3984"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40" name="Line 24"/>
              <p:cNvSpPr>
                <a:spLocks noChangeShapeType="1"/>
              </p:cNvSpPr>
              <p:nvPr/>
            </p:nvSpPr>
            <p:spPr bwMode="auto">
              <a:xfrm>
                <a:off x="5183"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grpSp>
          <p:nvGrpSpPr>
            <p:cNvPr id="7" name="Group 25"/>
            <p:cNvGrpSpPr>
              <a:grpSpLocks/>
            </p:cNvGrpSpPr>
            <p:nvPr/>
          </p:nvGrpSpPr>
          <p:grpSpPr bwMode="auto">
            <a:xfrm>
              <a:off x="5177" y="2951"/>
              <a:ext cx="299" cy="385"/>
              <a:chOff x="5177" y="2951"/>
              <a:chExt cx="299" cy="385"/>
            </a:xfrm>
          </p:grpSpPr>
          <p:sp>
            <p:nvSpPr>
              <p:cNvPr id="34842" name="Line 26"/>
              <p:cNvSpPr>
                <a:spLocks noChangeShapeType="1"/>
              </p:cNvSpPr>
              <p:nvPr/>
            </p:nvSpPr>
            <p:spPr bwMode="auto">
              <a:xfrm flipV="1">
                <a:off x="5328" y="2950"/>
                <a:ext cx="0" cy="387"/>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43" name="Line 27"/>
              <p:cNvSpPr>
                <a:spLocks noChangeShapeType="1"/>
              </p:cNvSpPr>
              <p:nvPr/>
            </p:nvSpPr>
            <p:spPr bwMode="auto">
              <a:xfrm>
                <a:off x="5177" y="3336"/>
                <a:ext cx="299"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44" name="Line 28"/>
              <p:cNvSpPr>
                <a:spLocks noChangeShapeType="1"/>
              </p:cNvSpPr>
              <p:nvPr/>
            </p:nvSpPr>
            <p:spPr bwMode="auto">
              <a:xfrm>
                <a:off x="5177" y="2952"/>
                <a:ext cx="299"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45" name="Text Box 29"/>
            <p:cNvSpPr txBox="1">
              <a:spLocks noChangeArrowheads="1"/>
            </p:cNvSpPr>
            <p:nvPr/>
          </p:nvSpPr>
          <p:spPr bwMode="auto">
            <a:xfrm>
              <a:off x="4080" y="3918"/>
              <a:ext cx="1007"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34846" name="Text Box 30"/>
            <p:cNvSpPr txBox="1">
              <a:spLocks noChangeArrowheads="1"/>
            </p:cNvSpPr>
            <p:nvPr/>
          </p:nvSpPr>
          <p:spPr bwMode="auto">
            <a:xfrm rot="16200000">
              <a:off x="4920" y="3024"/>
              <a:ext cx="1007"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34847" name="Text Box 31"/>
            <p:cNvSpPr txBox="1">
              <a:spLocks noChangeArrowheads="1"/>
            </p:cNvSpPr>
            <p:nvPr/>
          </p:nvSpPr>
          <p:spPr bwMode="auto">
            <a:xfrm rot="16200000">
              <a:off x="5304" y="1752"/>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K</a:t>
              </a:r>
            </a:p>
          </p:txBody>
        </p:sp>
        <p:grpSp>
          <p:nvGrpSpPr>
            <p:cNvPr id="8" name="Group 32"/>
            <p:cNvGrpSpPr>
              <a:grpSpLocks/>
            </p:cNvGrpSpPr>
            <p:nvPr/>
          </p:nvGrpSpPr>
          <p:grpSpPr bwMode="auto">
            <a:xfrm>
              <a:off x="3072" y="3840"/>
              <a:ext cx="144" cy="95"/>
              <a:chOff x="3072" y="3840"/>
              <a:chExt cx="144" cy="95"/>
            </a:xfrm>
          </p:grpSpPr>
          <p:sp>
            <p:nvSpPr>
              <p:cNvPr id="34849" name="Line 33"/>
              <p:cNvSpPr>
                <a:spLocks noChangeShapeType="1"/>
              </p:cNvSpPr>
              <p:nvPr/>
            </p:nvSpPr>
            <p:spPr bwMode="auto">
              <a:xfrm>
                <a:off x="3072" y="3888"/>
                <a:ext cx="143" cy="0"/>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50" name="Line 34"/>
              <p:cNvSpPr>
                <a:spLocks noChangeShapeType="1"/>
              </p:cNvSpPr>
              <p:nvPr/>
            </p:nvSpPr>
            <p:spPr bwMode="auto">
              <a:xfrm>
                <a:off x="3072"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51" name="Line 35"/>
              <p:cNvSpPr>
                <a:spLocks noChangeShapeType="1"/>
              </p:cNvSpPr>
              <p:nvPr/>
            </p:nvSpPr>
            <p:spPr bwMode="auto">
              <a:xfrm>
                <a:off x="3216"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52" name="Text Box 36"/>
            <p:cNvSpPr txBox="1">
              <a:spLocks noChangeArrowheads="1"/>
            </p:cNvSpPr>
            <p:nvPr/>
          </p:nvSpPr>
          <p:spPr bwMode="auto">
            <a:xfrm>
              <a:off x="3024" y="3918"/>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grpSp>
          <p:nvGrpSpPr>
            <p:cNvPr id="9" name="Group 37"/>
            <p:cNvGrpSpPr>
              <a:grpSpLocks/>
            </p:cNvGrpSpPr>
            <p:nvPr/>
          </p:nvGrpSpPr>
          <p:grpSpPr bwMode="auto">
            <a:xfrm>
              <a:off x="2880" y="3840"/>
              <a:ext cx="144" cy="95"/>
              <a:chOff x="2880" y="3840"/>
              <a:chExt cx="144" cy="95"/>
            </a:xfrm>
          </p:grpSpPr>
          <p:sp>
            <p:nvSpPr>
              <p:cNvPr id="34854" name="Line 38"/>
              <p:cNvSpPr>
                <a:spLocks noChangeShapeType="1"/>
              </p:cNvSpPr>
              <p:nvPr/>
            </p:nvSpPr>
            <p:spPr bwMode="auto">
              <a:xfrm>
                <a:off x="2880" y="3888"/>
                <a:ext cx="143" cy="0"/>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55" name="Line 39"/>
              <p:cNvSpPr>
                <a:spLocks noChangeShapeType="1"/>
              </p:cNvSpPr>
              <p:nvPr/>
            </p:nvSpPr>
            <p:spPr bwMode="auto">
              <a:xfrm>
                <a:off x="2880"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56" name="Line 40"/>
              <p:cNvSpPr>
                <a:spLocks noChangeShapeType="1"/>
              </p:cNvSpPr>
              <p:nvPr/>
            </p:nvSpPr>
            <p:spPr bwMode="auto">
              <a:xfrm>
                <a:off x="3024"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57" name="Text Box 41"/>
            <p:cNvSpPr txBox="1">
              <a:spLocks noChangeArrowheads="1"/>
            </p:cNvSpPr>
            <p:nvPr/>
          </p:nvSpPr>
          <p:spPr bwMode="auto">
            <a:xfrm>
              <a:off x="2832" y="3918"/>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625"/>
                </a:spcBef>
                <a:buClrTx/>
                <a:buFontTx/>
                <a:buNone/>
              </a:pPr>
              <a:r>
                <a:rPr lang="pt-BR" sz="1400">
                  <a:solidFill>
                    <a:srgbClr val="000000"/>
                  </a:solidFill>
                  <a:ea typeface="Arial Unicode MS" pitchFamily="-1" charset="0"/>
                  <a:cs typeface="Arial Unicode MS" pitchFamily="-1" charset="0"/>
                </a:rPr>
                <a:t>F</a:t>
              </a:r>
              <a:r>
                <a:rPr lang="pt-BR" sz="1000">
                  <a:solidFill>
                    <a:srgbClr val="000000"/>
                  </a:solidFill>
                  <a:ea typeface="Arial Unicode MS" pitchFamily="-1" charset="0"/>
                  <a:cs typeface="Arial Unicode MS" pitchFamily="-1" charset="0"/>
                </a:rPr>
                <a:t>1</a:t>
              </a:r>
            </a:p>
          </p:txBody>
        </p:sp>
        <p:grpSp>
          <p:nvGrpSpPr>
            <p:cNvPr id="10" name="Group 42"/>
            <p:cNvGrpSpPr>
              <a:grpSpLocks/>
            </p:cNvGrpSpPr>
            <p:nvPr/>
          </p:nvGrpSpPr>
          <p:grpSpPr bwMode="auto">
            <a:xfrm>
              <a:off x="2688" y="3840"/>
              <a:ext cx="144" cy="95"/>
              <a:chOff x="2688" y="3840"/>
              <a:chExt cx="144" cy="95"/>
            </a:xfrm>
          </p:grpSpPr>
          <p:sp>
            <p:nvSpPr>
              <p:cNvPr id="34859" name="Line 43"/>
              <p:cNvSpPr>
                <a:spLocks noChangeShapeType="1"/>
              </p:cNvSpPr>
              <p:nvPr/>
            </p:nvSpPr>
            <p:spPr bwMode="auto">
              <a:xfrm>
                <a:off x="2688" y="3888"/>
                <a:ext cx="143" cy="0"/>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60" name="Line 44"/>
              <p:cNvSpPr>
                <a:spLocks noChangeShapeType="1"/>
              </p:cNvSpPr>
              <p:nvPr/>
            </p:nvSpPr>
            <p:spPr bwMode="auto">
              <a:xfrm>
                <a:off x="2688"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61" name="Line 45"/>
              <p:cNvSpPr>
                <a:spLocks noChangeShapeType="1"/>
              </p:cNvSpPr>
              <p:nvPr/>
            </p:nvSpPr>
            <p:spPr bwMode="auto">
              <a:xfrm>
                <a:off x="2832"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62" name="Text Box 46"/>
            <p:cNvSpPr txBox="1">
              <a:spLocks noChangeArrowheads="1"/>
            </p:cNvSpPr>
            <p:nvPr/>
          </p:nvSpPr>
          <p:spPr bwMode="auto">
            <a:xfrm>
              <a:off x="2640" y="3918"/>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grpSp>
          <p:nvGrpSpPr>
            <p:cNvPr id="11" name="Group 47"/>
            <p:cNvGrpSpPr>
              <a:grpSpLocks/>
            </p:cNvGrpSpPr>
            <p:nvPr/>
          </p:nvGrpSpPr>
          <p:grpSpPr bwMode="auto">
            <a:xfrm>
              <a:off x="2496" y="3840"/>
              <a:ext cx="144" cy="95"/>
              <a:chOff x="2496" y="3840"/>
              <a:chExt cx="144" cy="95"/>
            </a:xfrm>
          </p:grpSpPr>
          <p:sp>
            <p:nvSpPr>
              <p:cNvPr id="34864" name="Line 48"/>
              <p:cNvSpPr>
                <a:spLocks noChangeShapeType="1"/>
              </p:cNvSpPr>
              <p:nvPr/>
            </p:nvSpPr>
            <p:spPr bwMode="auto">
              <a:xfrm>
                <a:off x="2496" y="3888"/>
                <a:ext cx="143" cy="0"/>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65" name="Line 49"/>
              <p:cNvSpPr>
                <a:spLocks noChangeShapeType="1"/>
              </p:cNvSpPr>
              <p:nvPr/>
            </p:nvSpPr>
            <p:spPr bwMode="auto">
              <a:xfrm>
                <a:off x="2496"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66" name="Line 50"/>
              <p:cNvSpPr>
                <a:spLocks noChangeShapeType="1"/>
              </p:cNvSpPr>
              <p:nvPr/>
            </p:nvSpPr>
            <p:spPr bwMode="auto">
              <a:xfrm>
                <a:off x="2640" y="3840"/>
                <a:ext cx="0" cy="95"/>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67" name="Text Box 51"/>
            <p:cNvSpPr txBox="1">
              <a:spLocks noChangeArrowheads="1"/>
            </p:cNvSpPr>
            <p:nvPr/>
          </p:nvSpPr>
          <p:spPr bwMode="auto">
            <a:xfrm>
              <a:off x="2400" y="3918"/>
              <a:ext cx="287"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625"/>
                </a:spcBef>
                <a:buClrTx/>
                <a:buFontTx/>
                <a:buNone/>
              </a:pPr>
              <a:r>
                <a:rPr lang="pt-BR" sz="1400">
                  <a:solidFill>
                    <a:srgbClr val="000000"/>
                  </a:solidFill>
                  <a:ea typeface="Arial Unicode MS" pitchFamily="-1" charset="0"/>
                  <a:cs typeface="Arial Unicode MS" pitchFamily="-1" charset="0"/>
                </a:rPr>
                <a:t>F</a:t>
              </a:r>
              <a:r>
                <a:rPr lang="pt-BR" sz="1000">
                  <a:solidFill>
                    <a:srgbClr val="000000"/>
                  </a:solidFill>
                  <a:ea typeface="Arial Unicode MS" pitchFamily="-1" charset="0"/>
                  <a:cs typeface="Arial Unicode MS" pitchFamily="-1" charset="0"/>
                </a:rPr>
                <a:t>2</a:t>
              </a:r>
            </a:p>
          </p:txBody>
        </p:sp>
        <p:grpSp>
          <p:nvGrpSpPr>
            <p:cNvPr id="12" name="Group 52"/>
            <p:cNvGrpSpPr>
              <a:grpSpLocks/>
            </p:cNvGrpSpPr>
            <p:nvPr/>
          </p:nvGrpSpPr>
          <p:grpSpPr bwMode="auto">
            <a:xfrm>
              <a:off x="5310" y="1319"/>
              <a:ext cx="35" cy="385"/>
              <a:chOff x="5310" y="1319"/>
              <a:chExt cx="35" cy="385"/>
            </a:xfrm>
          </p:grpSpPr>
          <p:sp>
            <p:nvSpPr>
              <p:cNvPr id="34869" name="Line 53"/>
              <p:cNvSpPr>
                <a:spLocks noChangeShapeType="1"/>
              </p:cNvSpPr>
              <p:nvPr/>
            </p:nvSpPr>
            <p:spPr bwMode="auto">
              <a:xfrm flipV="1">
                <a:off x="5328" y="1318"/>
                <a:ext cx="0" cy="387"/>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70" name="Line 54"/>
              <p:cNvSpPr>
                <a:spLocks noChangeShapeType="1"/>
              </p:cNvSpPr>
              <p:nvPr/>
            </p:nvSpPr>
            <p:spPr bwMode="auto">
              <a:xfrm>
                <a:off x="5310" y="1704"/>
                <a:ext cx="3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71" name="Line 55"/>
              <p:cNvSpPr>
                <a:spLocks noChangeShapeType="1"/>
              </p:cNvSpPr>
              <p:nvPr/>
            </p:nvSpPr>
            <p:spPr bwMode="auto">
              <a:xfrm>
                <a:off x="5310" y="1320"/>
                <a:ext cx="3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72" name="Text Box 56"/>
            <p:cNvSpPr txBox="1">
              <a:spLocks noChangeArrowheads="1"/>
            </p:cNvSpPr>
            <p:nvPr/>
          </p:nvSpPr>
          <p:spPr bwMode="auto">
            <a:xfrm rot="16200000">
              <a:off x="5304" y="1416"/>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grpSp>
          <p:nvGrpSpPr>
            <p:cNvPr id="13" name="Group 57"/>
            <p:cNvGrpSpPr>
              <a:grpSpLocks/>
            </p:cNvGrpSpPr>
            <p:nvPr/>
          </p:nvGrpSpPr>
          <p:grpSpPr bwMode="auto">
            <a:xfrm>
              <a:off x="5310" y="1127"/>
              <a:ext cx="35" cy="385"/>
              <a:chOff x="5310" y="1127"/>
              <a:chExt cx="35" cy="385"/>
            </a:xfrm>
          </p:grpSpPr>
          <p:sp>
            <p:nvSpPr>
              <p:cNvPr id="34874" name="Line 58"/>
              <p:cNvSpPr>
                <a:spLocks noChangeShapeType="1"/>
              </p:cNvSpPr>
              <p:nvPr/>
            </p:nvSpPr>
            <p:spPr bwMode="auto">
              <a:xfrm flipV="1">
                <a:off x="5328" y="1126"/>
                <a:ext cx="0" cy="387"/>
              </a:xfrm>
              <a:prstGeom prst="line">
                <a:avLst/>
              </a:prstGeom>
              <a:noFill/>
              <a:ln w="28440" cap="sq">
                <a:solidFill>
                  <a:srgbClr val="000000"/>
                </a:solidFill>
                <a:miter lim="800000"/>
                <a:headEnd/>
                <a:tailEnd/>
              </a:ln>
              <a:effectLst/>
            </p:spPr>
            <p:txBody>
              <a:bodyPr>
                <a:prstTxWarp prst="textNoShape">
                  <a:avLst/>
                </a:prstTxWarp>
              </a:bodyPr>
              <a:lstStyle/>
              <a:p>
                <a:endParaRPr lang="en-US"/>
              </a:p>
            </p:txBody>
          </p:sp>
          <p:sp>
            <p:nvSpPr>
              <p:cNvPr id="34875" name="Line 59"/>
              <p:cNvSpPr>
                <a:spLocks noChangeShapeType="1"/>
              </p:cNvSpPr>
              <p:nvPr/>
            </p:nvSpPr>
            <p:spPr bwMode="auto">
              <a:xfrm>
                <a:off x="5310" y="1512"/>
                <a:ext cx="3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4876" name="Line 60"/>
              <p:cNvSpPr>
                <a:spLocks noChangeShapeType="1"/>
              </p:cNvSpPr>
              <p:nvPr/>
            </p:nvSpPr>
            <p:spPr bwMode="auto">
              <a:xfrm>
                <a:off x="5310" y="1128"/>
                <a:ext cx="35" cy="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grpSp>
        <p:sp>
          <p:nvSpPr>
            <p:cNvPr id="34877" name="Text Box 61"/>
            <p:cNvSpPr txBox="1">
              <a:spLocks noChangeArrowheads="1"/>
            </p:cNvSpPr>
            <p:nvPr/>
          </p:nvSpPr>
          <p:spPr bwMode="auto">
            <a:xfrm rot="16200000">
              <a:off x="5304" y="1223"/>
              <a:ext cx="239"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625"/>
                </a:spcBef>
                <a:buClrTx/>
                <a:buFontTx/>
                <a:buNone/>
              </a:pPr>
              <a:r>
                <a:rPr lang="pt-BR" sz="1400">
                  <a:solidFill>
                    <a:srgbClr val="000000"/>
                  </a:solidFill>
                  <a:ea typeface="Arial Unicode MS" pitchFamily="-1" charset="0"/>
                  <a:cs typeface="Arial Unicode MS" pitchFamily="-1" charset="0"/>
                </a:rPr>
                <a:t>F</a:t>
              </a:r>
              <a:r>
                <a:rPr lang="pt-BR" sz="1000">
                  <a:solidFill>
                    <a:srgbClr val="000000"/>
                  </a:solidFill>
                  <a:ea typeface="Arial Unicode MS" pitchFamily="-1" charset="0"/>
                  <a:cs typeface="Arial Unicode MS" pitchFamily="-1" charset="0"/>
                </a:rPr>
                <a:t>1</a:t>
              </a:r>
            </a:p>
          </p:txBody>
        </p:sp>
      </p:grpSp>
      <p:sp>
        <p:nvSpPr>
          <p:cNvPr id="34878" name="Text Box 62"/>
          <p:cNvSpPr txBox="1">
            <a:spLocks noChangeArrowheads="1"/>
          </p:cNvSpPr>
          <p:nvPr/>
        </p:nvSpPr>
        <p:spPr bwMode="auto">
          <a:xfrm>
            <a:off x="76200" y="1447800"/>
            <a:ext cx="2667000" cy="11001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A50021"/>
                </a:solidFill>
                <a:ea typeface="Arial Unicode MS" pitchFamily="-1" charset="0"/>
                <a:cs typeface="Arial Unicode MS" pitchFamily="-1" charset="0"/>
              </a:rPr>
              <a:t>Plot dots for high similarity within a short window</a:t>
            </a:r>
          </a:p>
        </p:txBody>
      </p:sp>
      <p:sp>
        <p:nvSpPr>
          <p:cNvPr id="34879" name="Text Box 63"/>
          <p:cNvSpPr txBox="1">
            <a:spLocks noChangeArrowheads="1"/>
          </p:cNvSpPr>
          <p:nvPr/>
        </p:nvSpPr>
        <p:spPr bwMode="auto">
          <a:xfrm>
            <a:off x="76200" y="2971800"/>
            <a:ext cx="2743200" cy="11001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A50021"/>
                </a:solidFill>
                <a:ea typeface="Arial Unicode MS" pitchFamily="-1" charset="0"/>
                <a:cs typeface="Arial Unicode MS" pitchFamily="-1" charset="0"/>
              </a:rPr>
              <a:t>Adjacent dots merge to form diagonal segments</a:t>
            </a:r>
          </a:p>
        </p:txBody>
      </p:sp>
      <p:sp>
        <p:nvSpPr>
          <p:cNvPr id="66" name="Slide Number Placeholder 65"/>
          <p:cNvSpPr>
            <a:spLocks noGrp="1"/>
          </p:cNvSpPr>
          <p:nvPr>
            <p:ph type="sldNum" sz="quarter" idx="12"/>
          </p:nvPr>
        </p:nvSpPr>
        <p:spPr/>
        <p:txBody>
          <a:bodyPr/>
          <a:lstStyle/>
          <a:p>
            <a:fld id="{41014A3E-976F-064B-B8F4-90A68719CBED}" type="slidenum">
              <a:rPr lang="en-US" smtClean="0"/>
              <a:pPr/>
              <a:t>31</a:t>
            </a:fld>
            <a:endParaRPr lang="en-US"/>
          </a:p>
        </p:txBody>
      </p:sp>
      <p:sp>
        <p:nvSpPr>
          <p:cNvPr id="67" name="Footer Placeholder 6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4879"/>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nodeType="afterEffect">
                                  <p:stCondLst>
                                    <p:cond delay="0"/>
                                  </p:stCondLst>
                                  <p:childTnLst>
                                    <p:set>
                                      <p:cBhvr additive="repl">
                                        <p:cTn id="9" dur="1" fill="hold">
                                          <p:stCondLst>
                                            <p:cond delay="0"/>
                                          </p:stCondLst>
                                        </p:cTn>
                                        <p:tgtEl>
                                          <p:spTgt spid="2"/>
                                        </p:tgtEl>
                                        <p:attrNameLst>
                                          <p:attrName>style.visibility</p:attrName>
                                        </p:attrNameLst>
                                      </p:cBhvr>
                                      <p:to>
                                        <p:strVal val="visible"/>
                                      </p:to>
                                    </p:set>
                                    <p:animEffect transition="in" filter="strips(downRight)">
                                      <p:cBhvr additive="repl">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310</a:t>
            </a:fld>
            <a:endParaRPr lang="en-US"/>
          </a:p>
        </p:txBody>
      </p:sp>
      <p:sp>
        <p:nvSpPr>
          <p:cNvPr id="8" name="Content Placeholder 7"/>
          <p:cNvSpPr>
            <a:spLocks noGrp="1"/>
          </p:cNvSpPr>
          <p:nvPr>
            <p:ph idx="1"/>
          </p:nvPr>
        </p:nvSpPr>
        <p:spPr>
          <a:xfrm>
            <a:off x="378666" y="1998600"/>
            <a:ext cx="8445293" cy="4151188"/>
          </a:xfrm>
        </p:spPr>
        <p:txBody>
          <a:bodyPr>
            <a:normAutofit/>
          </a:bodyPr>
          <a:lstStyle/>
          <a:p>
            <a:r>
              <a:rPr lang="pt-BR" dirty="0" smtClean="0"/>
              <a:t>O algoritmo </a:t>
            </a:r>
            <a:r>
              <a:rPr lang="pt-BR" dirty="0" err="1" smtClean="0"/>
              <a:t>Forward</a:t>
            </a:r>
            <a:r>
              <a:rPr lang="pt-BR" dirty="0" smtClean="0"/>
              <a:t> é similar, dependendo do tipo de estado</a:t>
            </a:r>
          </a:p>
          <a:p>
            <a:pPr lvl="1"/>
            <a:endParaRPr lang="pt-BR" dirty="0" smtClean="0"/>
          </a:p>
        </p:txBody>
      </p:sp>
      <p:graphicFrame>
        <p:nvGraphicFramePr>
          <p:cNvPr id="7" name="Object 6"/>
          <p:cNvGraphicFramePr>
            <a:graphicFrameLocks noChangeAspect="1"/>
          </p:cNvGraphicFramePr>
          <p:nvPr/>
        </p:nvGraphicFramePr>
        <p:xfrm>
          <a:off x="691440" y="2980368"/>
          <a:ext cx="7053263" cy="546100"/>
        </p:xfrm>
        <a:graphic>
          <a:graphicData uri="http://schemas.openxmlformats.org/presentationml/2006/ole">
            <p:oleObj spid="_x0000_s2793474" name="Equation" r:id="rId3" imgW="5905500" imgH="457200" progId="Equation.3">
              <p:embed/>
            </p:oleObj>
          </a:graphicData>
        </a:graphic>
      </p:graphicFrame>
      <p:sp>
        <p:nvSpPr>
          <p:cNvPr id="10" name="TextBox 9"/>
          <p:cNvSpPr txBox="1"/>
          <p:nvPr/>
        </p:nvSpPr>
        <p:spPr>
          <a:xfrm>
            <a:off x="3040812" y="3736777"/>
            <a:ext cx="168056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inserção</a:t>
            </a:r>
            <a:endParaRPr lang="en-US" sz="1400" dirty="0">
              <a:solidFill>
                <a:srgbClr val="FF0000"/>
              </a:solidFill>
            </a:endParaRPr>
          </a:p>
        </p:txBody>
      </p:sp>
      <p:sp>
        <p:nvSpPr>
          <p:cNvPr id="16" name="Oval 15"/>
          <p:cNvSpPr/>
          <p:nvPr/>
        </p:nvSpPr>
        <p:spPr>
          <a:xfrm>
            <a:off x="3194121" y="4514079"/>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040812" y="2549390"/>
            <a:ext cx="153118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match</a:t>
            </a:r>
            <a:endParaRPr lang="en-US" sz="1400" dirty="0">
              <a:solidFill>
                <a:srgbClr val="FF0000"/>
              </a:solidFill>
            </a:endParaRPr>
          </a:p>
        </p:txBody>
      </p:sp>
      <p:graphicFrame>
        <p:nvGraphicFramePr>
          <p:cNvPr id="2789381" name="Object 5"/>
          <p:cNvGraphicFramePr>
            <a:graphicFrameLocks noChangeAspect="1"/>
          </p:cNvGraphicFramePr>
          <p:nvPr/>
        </p:nvGraphicFramePr>
        <p:xfrm>
          <a:off x="1155700" y="4191000"/>
          <a:ext cx="6430963" cy="546100"/>
        </p:xfrm>
        <a:graphic>
          <a:graphicData uri="http://schemas.openxmlformats.org/presentationml/2006/ole">
            <p:oleObj spid="_x0000_s2793475" name="Equation" r:id="rId4" imgW="5384800" imgH="457200" progId="Equation.3">
              <p:embed/>
            </p:oleObj>
          </a:graphicData>
        </a:graphic>
      </p:graphicFrame>
      <p:sp>
        <p:nvSpPr>
          <p:cNvPr id="24" name="Oval 23"/>
          <p:cNvSpPr/>
          <p:nvPr/>
        </p:nvSpPr>
        <p:spPr>
          <a:xfrm>
            <a:off x="3820421" y="4486416"/>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4731061" y="4525092"/>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376317" y="4487952"/>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258523" y="4517151"/>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894301" y="4489488"/>
            <a:ext cx="120514" cy="129789"/>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311</a:t>
            </a:fld>
            <a:endParaRPr lang="en-US"/>
          </a:p>
        </p:txBody>
      </p:sp>
      <p:sp>
        <p:nvSpPr>
          <p:cNvPr id="8" name="Content Placeholder 7"/>
          <p:cNvSpPr>
            <a:spLocks noGrp="1"/>
          </p:cNvSpPr>
          <p:nvPr>
            <p:ph idx="1"/>
          </p:nvPr>
        </p:nvSpPr>
        <p:spPr>
          <a:xfrm>
            <a:off x="318247" y="2115406"/>
            <a:ext cx="8445293" cy="4151188"/>
          </a:xfrm>
        </p:spPr>
        <p:txBody>
          <a:bodyPr>
            <a:normAutofit/>
          </a:bodyPr>
          <a:lstStyle/>
          <a:p>
            <a:r>
              <a:rPr lang="pt-BR" dirty="0" smtClean="0"/>
              <a:t>O algoritmo </a:t>
            </a:r>
            <a:r>
              <a:rPr lang="pt-BR" dirty="0" err="1" smtClean="0"/>
              <a:t>Forward</a:t>
            </a:r>
            <a:r>
              <a:rPr lang="pt-BR" dirty="0" smtClean="0"/>
              <a:t> é similar, dependendo do tipo de estado</a:t>
            </a:r>
          </a:p>
          <a:p>
            <a:pPr lvl="1"/>
            <a:endParaRPr lang="pt-BR" dirty="0" smtClean="0"/>
          </a:p>
        </p:txBody>
      </p:sp>
      <p:graphicFrame>
        <p:nvGraphicFramePr>
          <p:cNvPr id="7" name="Object 6"/>
          <p:cNvGraphicFramePr>
            <a:graphicFrameLocks noChangeAspect="1"/>
          </p:cNvGraphicFramePr>
          <p:nvPr/>
        </p:nvGraphicFramePr>
        <p:xfrm>
          <a:off x="691440" y="2980368"/>
          <a:ext cx="7053263" cy="546100"/>
        </p:xfrm>
        <a:graphic>
          <a:graphicData uri="http://schemas.openxmlformats.org/presentationml/2006/ole">
            <p:oleObj spid="_x0000_s2794498" name="Equation" r:id="rId3" imgW="5905500" imgH="457200" progId="Equation.3">
              <p:embed/>
            </p:oleObj>
          </a:graphicData>
        </a:graphic>
      </p:graphicFrame>
      <p:sp>
        <p:nvSpPr>
          <p:cNvPr id="10" name="TextBox 9"/>
          <p:cNvSpPr txBox="1"/>
          <p:nvPr/>
        </p:nvSpPr>
        <p:spPr>
          <a:xfrm>
            <a:off x="3040812" y="3736777"/>
            <a:ext cx="168056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inserção</a:t>
            </a:r>
            <a:endParaRPr lang="en-US" sz="1400" dirty="0">
              <a:solidFill>
                <a:srgbClr val="FF0000"/>
              </a:solidFill>
            </a:endParaRPr>
          </a:p>
        </p:txBody>
      </p:sp>
      <p:sp>
        <p:nvSpPr>
          <p:cNvPr id="19" name="Oval 18"/>
          <p:cNvSpPr/>
          <p:nvPr/>
        </p:nvSpPr>
        <p:spPr>
          <a:xfrm flipH="1" flipV="1">
            <a:off x="3864773" y="5628963"/>
            <a:ext cx="152323" cy="158987"/>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a:t>
            </a:r>
            <a:endParaRPr lang="en-US" dirty="0"/>
          </a:p>
        </p:txBody>
      </p:sp>
      <p:sp>
        <p:nvSpPr>
          <p:cNvPr id="20" name="TextBox 19"/>
          <p:cNvSpPr txBox="1"/>
          <p:nvPr/>
        </p:nvSpPr>
        <p:spPr>
          <a:xfrm>
            <a:off x="2945345" y="4917507"/>
            <a:ext cx="1626655"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a:t>
            </a:r>
            <a:r>
              <a:rPr lang="en-US" sz="1400" dirty="0" err="1" smtClean="0">
                <a:solidFill>
                  <a:srgbClr val="FF0000"/>
                </a:solidFill>
              </a:rPr>
              <a:t>deleção</a:t>
            </a:r>
            <a:endParaRPr lang="en-US" sz="1400" dirty="0">
              <a:solidFill>
                <a:srgbClr val="FF0000"/>
              </a:solidFill>
            </a:endParaRPr>
          </a:p>
        </p:txBody>
      </p:sp>
      <p:sp>
        <p:nvSpPr>
          <p:cNvPr id="21" name="TextBox 20"/>
          <p:cNvSpPr txBox="1"/>
          <p:nvPr/>
        </p:nvSpPr>
        <p:spPr>
          <a:xfrm>
            <a:off x="3040812" y="2549390"/>
            <a:ext cx="1531188" cy="307777"/>
          </a:xfrm>
          <a:prstGeom prst="rect">
            <a:avLst/>
          </a:prstGeom>
          <a:noFill/>
        </p:spPr>
        <p:txBody>
          <a:bodyPr wrap="none" rtlCol="0">
            <a:spAutoFit/>
          </a:bodyPr>
          <a:lstStyle/>
          <a:p>
            <a:r>
              <a:rPr lang="en-US" sz="1400" dirty="0" err="1" smtClean="0">
                <a:solidFill>
                  <a:srgbClr val="FF0000"/>
                </a:solidFill>
              </a:rPr>
              <a:t>Estados</a:t>
            </a:r>
            <a:r>
              <a:rPr lang="en-US" sz="1400" dirty="0" smtClean="0">
                <a:solidFill>
                  <a:srgbClr val="FF0000"/>
                </a:solidFill>
              </a:rPr>
              <a:t> de match</a:t>
            </a:r>
            <a:endParaRPr lang="en-US" sz="1400" dirty="0">
              <a:solidFill>
                <a:srgbClr val="FF0000"/>
              </a:solidFill>
            </a:endParaRPr>
          </a:p>
        </p:txBody>
      </p:sp>
      <p:graphicFrame>
        <p:nvGraphicFramePr>
          <p:cNvPr id="2789382" name="Object 6"/>
          <p:cNvGraphicFramePr>
            <a:graphicFrameLocks noChangeAspect="1"/>
          </p:cNvGraphicFramePr>
          <p:nvPr/>
        </p:nvGraphicFramePr>
        <p:xfrm>
          <a:off x="1706563" y="5527675"/>
          <a:ext cx="5384800" cy="349250"/>
        </p:xfrm>
        <a:graphic>
          <a:graphicData uri="http://schemas.openxmlformats.org/presentationml/2006/ole">
            <p:oleObj spid="_x0000_s2794500" name="Equation" r:id="rId4" imgW="4508500" imgH="292100" progId="Equation.3">
              <p:embed/>
            </p:oleObj>
          </a:graphicData>
        </a:graphic>
      </p:graphicFrame>
      <p:sp>
        <p:nvSpPr>
          <p:cNvPr id="29" name="Oval 28"/>
          <p:cNvSpPr/>
          <p:nvPr/>
        </p:nvSpPr>
        <p:spPr>
          <a:xfrm flipH="1" flipV="1">
            <a:off x="5319111" y="5626053"/>
            <a:ext cx="152323" cy="158987"/>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a:t>
            </a:r>
            <a:endParaRPr lang="en-US" dirty="0"/>
          </a:p>
        </p:txBody>
      </p:sp>
      <p:sp>
        <p:nvSpPr>
          <p:cNvPr id="30" name="Oval 29"/>
          <p:cNvSpPr/>
          <p:nvPr/>
        </p:nvSpPr>
        <p:spPr>
          <a:xfrm flipH="1" flipV="1">
            <a:off x="6799183" y="5628963"/>
            <a:ext cx="152323" cy="158987"/>
          </a:xfrm>
          <a:prstGeom prst="ellipse">
            <a:avLst/>
          </a:prstGeom>
          <a:solidFill>
            <a:schemeClr val="accent1">
              <a:alpha val="0"/>
            </a:scheme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v</a:t>
            </a:r>
            <a:endParaRPr lang="en-US" dirty="0"/>
          </a:p>
        </p:txBody>
      </p:sp>
      <p:graphicFrame>
        <p:nvGraphicFramePr>
          <p:cNvPr id="2794501" name="Object 5"/>
          <p:cNvGraphicFramePr>
            <a:graphicFrameLocks noChangeAspect="1"/>
          </p:cNvGraphicFramePr>
          <p:nvPr/>
        </p:nvGraphicFramePr>
        <p:xfrm>
          <a:off x="1155700" y="4191000"/>
          <a:ext cx="6430963" cy="546100"/>
        </p:xfrm>
        <a:graphic>
          <a:graphicData uri="http://schemas.openxmlformats.org/presentationml/2006/ole">
            <p:oleObj spid="_x0000_s2794501" name="Equation" r:id="rId5" imgW="5384800" imgH="457200" progId="Equation.3">
              <p:embed/>
            </p:oleObj>
          </a:graphicData>
        </a:graphic>
      </p:graphicFrame>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variantes</a:t>
            </a:r>
            <a:r>
              <a:rPr lang="en-US" sz="4000" dirty="0" smtClean="0"/>
              <a:t> de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312</a:t>
            </a:fld>
            <a:endParaRPr lang="en-US"/>
          </a:p>
        </p:txBody>
      </p:sp>
      <p:sp>
        <p:nvSpPr>
          <p:cNvPr id="8" name="Content Placeholder 7"/>
          <p:cNvSpPr>
            <a:spLocks noGrp="1"/>
          </p:cNvSpPr>
          <p:nvPr>
            <p:ph idx="1"/>
          </p:nvPr>
        </p:nvSpPr>
        <p:spPr>
          <a:xfrm>
            <a:off x="378666" y="1998599"/>
            <a:ext cx="8445293" cy="4516314"/>
          </a:xfrm>
        </p:spPr>
        <p:txBody>
          <a:bodyPr>
            <a:normAutofit fontScale="70000" lnSpcReduction="20000"/>
          </a:bodyPr>
          <a:lstStyle/>
          <a:p>
            <a:pPr>
              <a:spcBef>
                <a:spcPts val="600"/>
              </a:spcBef>
            </a:pPr>
            <a:r>
              <a:rPr lang="pt-BR" dirty="0" smtClean="0"/>
              <a:t>Podemos ajustar uma </a:t>
            </a:r>
            <a:r>
              <a:rPr lang="pt-BR" dirty="0" err="1" smtClean="0"/>
              <a:t>profileHMM</a:t>
            </a:r>
            <a:r>
              <a:rPr lang="pt-BR" dirty="0" smtClean="0"/>
              <a:t> para realizar um alinhamento local, ou seja, um alinhamento onde partes do alinhamento original não são considerados, veja abaixo:</a:t>
            </a:r>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buNone/>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Note que agora qualquer parte do modelo pode ser excluída dos caminhos</a:t>
            </a:r>
          </a:p>
          <a:p>
            <a:pPr>
              <a:spcBef>
                <a:spcPts val="600"/>
              </a:spcBef>
            </a:pPr>
            <a:r>
              <a:rPr lang="pt-BR" dirty="0" smtClean="0"/>
              <a:t>A auto-transição dos estados </a:t>
            </a:r>
            <a:r>
              <a:rPr lang="pt-BR" dirty="0" err="1" smtClean="0"/>
              <a:t>flanqueadores</a:t>
            </a:r>
            <a:r>
              <a:rPr lang="pt-BR" dirty="0" smtClean="0"/>
              <a:t> deve ter probabilidade perto de 1 para permitir que modele longos trechos de resíduos. Chamemos este valor de</a:t>
            </a:r>
          </a:p>
          <a:p>
            <a:pPr>
              <a:spcBef>
                <a:spcPts val="600"/>
              </a:spcBef>
            </a:pPr>
            <a:r>
              <a:rPr lang="pt-BR" dirty="0" smtClean="0"/>
              <a:t>Par designarmos as probabilidades das transições para os estados de match podemos simplesmente usar o valor             ou utilizar um valor maior para o estado de match inicial do modelo</a:t>
            </a:r>
          </a:p>
          <a:p>
            <a:pPr>
              <a:spcBef>
                <a:spcPts val="600"/>
              </a:spcBef>
            </a:pPr>
            <a:r>
              <a:rPr lang="pt-BR" dirty="0" smtClean="0"/>
              <a:t>O pacote HMMER utiliza o valor             para a transição ao estado de match inicial e o valor                para os restantes.</a:t>
            </a:r>
          </a:p>
        </p:txBody>
      </p:sp>
      <p:pic>
        <p:nvPicPr>
          <p:cNvPr id="16" name="Picture 15" descr="profHMMlocal.tiff"/>
          <p:cNvPicPr>
            <a:picLocks noChangeAspect="1"/>
          </p:cNvPicPr>
          <p:nvPr/>
        </p:nvPicPr>
        <p:blipFill>
          <a:blip r:embed="rId3"/>
          <a:stretch>
            <a:fillRect/>
          </a:stretch>
        </p:blipFill>
        <p:spPr>
          <a:xfrm>
            <a:off x="1489991" y="2414726"/>
            <a:ext cx="3009409" cy="2025564"/>
          </a:xfrm>
          <a:prstGeom prst="rect">
            <a:avLst/>
          </a:prstGeom>
        </p:spPr>
      </p:pic>
      <p:sp>
        <p:nvSpPr>
          <p:cNvPr id="17" name="Diamond 16"/>
          <p:cNvSpPr/>
          <p:nvPr/>
        </p:nvSpPr>
        <p:spPr>
          <a:xfrm>
            <a:off x="2159078" y="4062437"/>
            <a:ext cx="197140" cy="203900"/>
          </a:xfrm>
          <a:prstGeom prst="diamond">
            <a:avLst/>
          </a:prstGeom>
          <a:solidFill>
            <a:schemeClr val="accent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iamond 17"/>
          <p:cNvSpPr/>
          <p:nvPr/>
        </p:nvSpPr>
        <p:spPr>
          <a:xfrm>
            <a:off x="3765310" y="4062437"/>
            <a:ext cx="197140" cy="203900"/>
          </a:xfrm>
          <a:prstGeom prst="diamond">
            <a:avLst/>
          </a:prstGeom>
          <a:solidFill>
            <a:schemeClr val="accent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411838" y="3718573"/>
            <a:ext cx="211222" cy="208137"/>
          </a:xfrm>
          <a:prstGeom prst="ellipse">
            <a:avLst/>
          </a:prstGeom>
          <a:solidFill>
            <a:srgbClr val="FF7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506168" y="3718573"/>
            <a:ext cx="211222" cy="208137"/>
          </a:xfrm>
          <a:prstGeom prst="ellipse">
            <a:avLst/>
          </a:prstGeom>
          <a:solidFill>
            <a:srgbClr val="FF7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nvGraphicFramePr>
        <p:xfrm>
          <a:off x="4687973" y="5105471"/>
          <a:ext cx="543868" cy="203951"/>
        </p:xfrm>
        <a:graphic>
          <a:graphicData uri="http://schemas.openxmlformats.org/presentationml/2006/ole">
            <p:oleObj spid="_x0000_s2795525" name="Equation" r:id="rId4" imgW="406400" imgH="152400" progId="Equation.3">
              <p:embed/>
            </p:oleObj>
          </a:graphicData>
        </a:graphic>
      </p:graphicFrame>
      <p:graphicFrame>
        <p:nvGraphicFramePr>
          <p:cNvPr id="2795527" name="Object 7"/>
          <p:cNvGraphicFramePr>
            <a:graphicFrameLocks noChangeAspect="1"/>
          </p:cNvGraphicFramePr>
          <p:nvPr/>
        </p:nvGraphicFramePr>
        <p:xfrm>
          <a:off x="1152525" y="5497513"/>
          <a:ext cx="544513" cy="222250"/>
        </p:xfrm>
        <a:graphic>
          <a:graphicData uri="http://schemas.openxmlformats.org/presentationml/2006/ole">
            <p:oleObj spid="_x0000_s2795527" name="Equation" r:id="rId5" imgW="406400" imgH="165100" progId="Equation.3">
              <p:embed/>
            </p:oleObj>
          </a:graphicData>
        </a:graphic>
      </p:graphicFrame>
      <p:graphicFrame>
        <p:nvGraphicFramePr>
          <p:cNvPr id="2795529" name="Object 9"/>
          <p:cNvGraphicFramePr>
            <a:graphicFrameLocks noChangeAspect="1"/>
          </p:cNvGraphicFramePr>
          <p:nvPr/>
        </p:nvGraphicFramePr>
        <p:xfrm>
          <a:off x="3370263" y="5732463"/>
          <a:ext cx="476250" cy="222250"/>
        </p:xfrm>
        <a:graphic>
          <a:graphicData uri="http://schemas.openxmlformats.org/presentationml/2006/ole">
            <p:oleObj spid="_x0000_s2795529" name="Equation" r:id="rId6" imgW="355600" imgH="165100" progId="Equation.3">
              <p:embed/>
            </p:oleObj>
          </a:graphicData>
        </a:graphic>
      </p:graphicFrame>
      <p:graphicFrame>
        <p:nvGraphicFramePr>
          <p:cNvPr id="2795530" name="Object 10"/>
          <p:cNvGraphicFramePr>
            <a:graphicFrameLocks noChangeAspect="1"/>
          </p:cNvGraphicFramePr>
          <p:nvPr/>
        </p:nvGraphicFramePr>
        <p:xfrm>
          <a:off x="7779096" y="5741861"/>
          <a:ext cx="1038225" cy="222250"/>
        </p:xfrm>
        <a:graphic>
          <a:graphicData uri="http://schemas.openxmlformats.org/presentationml/2006/ole">
            <p:oleObj spid="_x0000_s2795530" name="Equation" r:id="rId7" imgW="774700" imgH="165100" progId="Equation.3">
              <p:embed/>
            </p:oleObj>
          </a:graphicData>
        </a:graphic>
      </p:graphicFrame>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Modelos</a:t>
            </a:r>
            <a:r>
              <a:rPr lang="en-US" sz="4000" dirty="0" smtClean="0"/>
              <a:t> </a:t>
            </a:r>
            <a:r>
              <a:rPr lang="en-US" sz="4000" dirty="0" err="1" smtClean="0"/>
              <a:t>posicionais</a:t>
            </a:r>
            <a:r>
              <a:rPr lang="en-US" sz="4000" dirty="0" smtClean="0"/>
              <a:t>: </a:t>
            </a:r>
            <a:r>
              <a:rPr lang="en-US" sz="4000" dirty="0" err="1" smtClean="0"/>
              <a:t>variantes</a:t>
            </a:r>
            <a:r>
              <a:rPr lang="en-US" sz="4000" dirty="0" smtClean="0"/>
              <a:t> de </a:t>
            </a:r>
            <a:r>
              <a:rPr lang="en-US" sz="4000" dirty="0" err="1" smtClean="0"/>
              <a:t>profileHMMs</a:t>
            </a:r>
            <a:endParaRPr lang="en-US" sz="4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313</a:t>
            </a:fld>
            <a:endParaRPr lang="en-US"/>
          </a:p>
        </p:txBody>
      </p:sp>
      <p:sp>
        <p:nvSpPr>
          <p:cNvPr id="8" name="Content Placeholder 7"/>
          <p:cNvSpPr>
            <a:spLocks noGrp="1"/>
          </p:cNvSpPr>
          <p:nvPr>
            <p:ph idx="1"/>
          </p:nvPr>
        </p:nvSpPr>
        <p:spPr>
          <a:xfrm>
            <a:off x="378666" y="1998599"/>
            <a:ext cx="8445293" cy="4516314"/>
          </a:xfrm>
        </p:spPr>
        <p:txBody>
          <a:bodyPr>
            <a:normAutofit fontScale="77500" lnSpcReduction="20000"/>
          </a:bodyPr>
          <a:lstStyle/>
          <a:p>
            <a:pPr>
              <a:spcBef>
                <a:spcPts val="600"/>
              </a:spcBef>
            </a:pPr>
            <a:r>
              <a:rPr lang="pt-BR" dirty="0" smtClean="0"/>
              <a:t>Uma alternativa é considerarmos que o modelo inteiro precisa ser encontrado, designando toda a probabilidade par o primeiro estado. Assim encontraríamos apenas o modelo todo, não partes dele:</a:t>
            </a:r>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Uma opção final seria permitir repetições de trechos do modelo, neste caso podemos utilizar a arquitetura abaixo</a:t>
            </a:r>
          </a:p>
          <a:p>
            <a:pPr>
              <a:spcBef>
                <a:spcPts val="600"/>
              </a:spcBef>
              <a:buNone/>
            </a:pPr>
            <a:r>
              <a:rPr lang="pt-BR" dirty="0" smtClean="0"/>
              <a:t>  </a:t>
            </a:r>
          </a:p>
          <a:p>
            <a:pPr>
              <a:spcBef>
                <a:spcPts val="600"/>
              </a:spcBef>
              <a:buNone/>
            </a:pPr>
            <a:r>
              <a:rPr lang="pt-BR" dirty="0" smtClean="0"/>
              <a:t> </a:t>
            </a:r>
          </a:p>
          <a:p>
            <a:pPr>
              <a:spcBef>
                <a:spcPts val="600"/>
              </a:spcBef>
              <a:buNone/>
            </a:pPr>
            <a:r>
              <a:rPr lang="pt-BR" dirty="0" smtClean="0"/>
              <a:t> </a:t>
            </a:r>
          </a:p>
          <a:p>
            <a:pPr>
              <a:spcBef>
                <a:spcPts val="600"/>
              </a:spcBef>
              <a:buNone/>
            </a:pPr>
            <a:r>
              <a:rPr lang="pt-BR" dirty="0" smtClean="0"/>
              <a:t> </a:t>
            </a:r>
          </a:p>
          <a:p>
            <a:pPr>
              <a:spcBef>
                <a:spcPts val="600"/>
              </a:spcBef>
              <a:buNone/>
            </a:pPr>
            <a:r>
              <a:rPr lang="pt-BR" dirty="0" smtClean="0"/>
              <a:t> </a:t>
            </a:r>
          </a:p>
          <a:p>
            <a:pPr>
              <a:spcBef>
                <a:spcPts val="600"/>
              </a:spcBef>
              <a:buNone/>
            </a:pPr>
            <a:r>
              <a:rPr lang="pt-BR" dirty="0" smtClean="0"/>
              <a:t> </a:t>
            </a:r>
          </a:p>
          <a:p>
            <a:pPr>
              <a:spcBef>
                <a:spcPts val="600"/>
              </a:spcBef>
              <a:buNone/>
            </a:pPr>
            <a:r>
              <a:rPr lang="pt-BR" dirty="0" smtClean="0"/>
              <a:t> </a:t>
            </a:r>
          </a:p>
        </p:txBody>
      </p:sp>
      <p:sp>
        <p:nvSpPr>
          <p:cNvPr id="18" name="Diamond 17"/>
          <p:cNvSpPr/>
          <p:nvPr/>
        </p:nvSpPr>
        <p:spPr>
          <a:xfrm>
            <a:off x="2548900" y="3141661"/>
            <a:ext cx="197140" cy="203900"/>
          </a:xfrm>
          <a:prstGeom prst="diamond">
            <a:avLst/>
          </a:prstGeom>
          <a:solidFill>
            <a:schemeClr val="accent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411838" y="3718573"/>
            <a:ext cx="211222" cy="208137"/>
          </a:xfrm>
          <a:prstGeom prst="ellipse">
            <a:avLst/>
          </a:prstGeom>
          <a:solidFill>
            <a:srgbClr val="FF7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506168" y="3718573"/>
            <a:ext cx="211222" cy="208137"/>
          </a:xfrm>
          <a:prstGeom prst="ellipse">
            <a:avLst/>
          </a:prstGeom>
          <a:solidFill>
            <a:srgbClr val="FF7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phmmlocal2.tiff"/>
          <p:cNvPicPr>
            <a:picLocks noChangeAspect="1"/>
          </p:cNvPicPr>
          <p:nvPr/>
        </p:nvPicPr>
        <p:blipFill>
          <a:blip r:embed="rId2"/>
          <a:stretch>
            <a:fillRect/>
          </a:stretch>
        </p:blipFill>
        <p:spPr>
          <a:xfrm>
            <a:off x="1669353" y="2603500"/>
            <a:ext cx="3562488" cy="1323210"/>
          </a:xfrm>
          <a:prstGeom prst="rect">
            <a:avLst/>
          </a:prstGeom>
        </p:spPr>
      </p:pic>
      <p:sp>
        <p:nvSpPr>
          <p:cNvPr id="20" name="Diamond 19"/>
          <p:cNvSpPr/>
          <p:nvPr/>
        </p:nvSpPr>
        <p:spPr>
          <a:xfrm>
            <a:off x="1869238" y="3141661"/>
            <a:ext cx="197140" cy="203900"/>
          </a:xfrm>
          <a:prstGeom prst="diamond">
            <a:avLst/>
          </a:prstGeom>
          <a:solidFill>
            <a:schemeClr val="accent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descr="phmmlocal3.tiff"/>
          <p:cNvPicPr>
            <a:picLocks noChangeAspect="1"/>
          </p:cNvPicPr>
          <p:nvPr/>
        </p:nvPicPr>
        <p:blipFill>
          <a:blip r:embed="rId3"/>
          <a:stretch>
            <a:fillRect/>
          </a:stretch>
        </p:blipFill>
        <p:spPr>
          <a:xfrm>
            <a:off x="2623060" y="4344320"/>
            <a:ext cx="2926425" cy="2170593"/>
          </a:xfrm>
          <a:prstGeom prst="rect">
            <a:avLst/>
          </a:prstGeom>
        </p:spPr>
      </p:pic>
      <p:sp>
        <p:nvSpPr>
          <p:cNvPr id="25" name="Diamond 24"/>
          <p:cNvSpPr/>
          <p:nvPr/>
        </p:nvSpPr>
        <p:spPr>
          <a:xfrm>
            <a:off x="3960034" y="6103464"/>
            <a:ext cx="197140" cy="203900"/>
          </a:xfrm>
          <a:prstGeom prst="diamond">
            <a:avLst/>
          </a:prstGeom>
          <a:solidFill>
            <a:schemeClr val="accent1">
              <a:alpha val="51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4512739" y="5756992"/>
            <a:ext cx="211222" cy="208137"/>
          </a:xfrm>
          <a:prstGeom prst="ellipse">
            <a:avLst/>
          </a:prstGeom>
          <a:solidFill>
            <a:srgbClr val="FF7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3419097" y="5749808"/>
            <a:ext cx="211222" cy="208137"/>
          </a:xfrm>
          <a:prstGeom prst="ellipse">
            <a:avLst/>
          </a:prstGeom>
          <a:solidFill>
            <a:srgbClr val="FF777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rot="19863775">
            <a:off x="4157174" y="5939403"/>
            <a:ext cx="355565" cy="191843"/>
          </a:xfrm>
          <a:prstGeom prst="ellipse">
            <a:avLst/>
          </a:prstGeom>
          <a:solidFill>
            <a:srgbClr val="FF777D">
              <a:alpha val="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415479"/>
          </a:xfrm>
        </p:spPr>
        <p:txBody>
          <a:bodyPr>
            <a:normAutofit/>
          </a:bodyPr>
          <a:lstStyle/>
          <a:p>
            <a:pPr>
              <a:spcBef>
                <a:spcPts val="600"/>
              </a:spcBef>
            </a:pPr>
            <a:r>
              <a:rPr lang="pt-BR" dirty="0" smtClean="0"/>
              <a:t>Podemos alterar um pouco a estrutura de uma HMM para que ela possa efetuar o alinhamento de duas </a:t>
            </a:r>
            <a:r>
              <a:rPr lang="pt-BR" dirty="0" err="1" smtClean="0"/>
              <a:t>sequências</a:t>
            </a:r>
            <a:r>
              <a:rPr lang="pt-BR" dirty="0" smtClean="0"/>
              <a:t>.</a:t>
            </a:r>
          </a:p>
          <a:p>
            <a:pPr>
              <a:spcBef>
                <a:spcPts val="600"/>
              </a:spcBef>
            </a:pPr>
            <a:r>
              <a:rPr lang="pt-BR" dirty="0" smtClean="0"/>
              <a:t>Neste novo modelo temos duas saídas e cada estado emite símbolos nas duas saídas simultaneamente. </a:t>
            </a:r>
          </a:p>
          <a:p>
            <a:pPr>
              <a:spcBef>
                <a:spcPts val="600"/>
              </a:spcBef>
            </a:pPr>
            <a:r>
              <a:rPr lang="pt-BR" dirty="0" smtClean="0"/>
              <a:t>Para modelarmos um alinhamento agora precisaremos inicialmente de 3 estados, um para alinhar dois resíduos dois para associar resíduos em uma </a:t>
            </a:r>
            <a:r>
              <a:rPr lang="pt-BR" dirty="0" err="1" smtClean="0"/>
              <a:t>sequência</a:t>
            </a:r>
            <a:r>
              <a:rPr lang="pt-BR" dirty="0" smtClean="0"/>
              <a:t> a </a:t>
            </a:r>
            <a:r>
              <a:rPr lang="pt-BR" i="1" dirty="0" err="1" smtClean="0"/>
              <a:t>gaps</a:t>
            </a:r>
            <a:r>
              <a:rPr lang="pt-BR" dirty="0" smtClean="0"/>
              <a:t> na outra </a:t>
            </a:r>
            <a:r>
              <a:rPr lang="pt-BR" dirty="0" err="1" smtClean="0"/>
              <a:t>sequência</a:t>
            </a:r>
            <a:r>
              <a:rPr lang="pt-BR" dirty="0" smtClean="0"/>
              <a:t>.</a:t>
            </a:r>
          </a:p>
          <a:p>
            <a:pPr>
              <a:spcBef>
                <a:spcPts val="600"/>
              </a:spcBef>
            </a:pPr>
            <a:r>
              <a:rPr lang="pt-BR" dirty="0" smtClean="0"/>
              <a:t>Podemos agora utilizar um modelo semelhante ao do alinhamento com “</a:t>
            </a:r>
            <a:r>
              <a:rPr lang="pt-BR" dirty="0" err="1" smtClean="0"/>
              <a:t>affine</a:t>
            </a:r>
            <a:r>
              <a:rPr lang="pt-BR" dirty="0" smtClean="0"/>
              <a:t> </a:t>
            </a:r>
            <a:r>
              <a:rPr lang="pt-BR" dirty="0" err="1" smtClean="0"/>
              <a:t>gaps</a:t>
            </a:r>
            <a:r>
              <a:rPr lang="pt-BR" dirty="0" smtClean="0"/>
              <a:t>”, que utiliza “penalidades” distintas para abertura e extensão de </a:t>
            </a:r>
            <a:r>
              <a:rPr lang="pt-BR" dirty="0" err="1" smtClean="0"/>
              <a:t>gaps</a:t>
            </a:r>
            <a:r>
              <a:rPr lang="pt-BR" dirty="0" smtClean="0"/>
              <a:t>.</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314</a:t>
            </a:fld>
            <a:endParaRPr lang="en-US"/>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1"/>
            <a:ext cx="7824787" cy="1913626"/>
          </a:xfrm>
        </p:spPr>
        <p:txBody>
          <a:bodyPr>
            <a:normAutofit lnSpcReduction="10000"/>
          </a:bodyPr>
          <a:lstStyle/>
          <a:p>
            <a:pPr>
              <a:spcBef>
                <a:spcPts val="600"/>
              </a:spcBef>
            </a:pPr>
            <a:r>
              <a:rPr lang="pt-BR" dirty="0" smtClean="0"/>
              <a:t>Como estamos em um modelo probabilístico vamos modelar a probabilidade de dois resíduos </a:t>
            </a:r>
            <a:r>
              <a:rPr lang="pt-BR" i="1" dirty="0" smtClean="0"/>
              <a:t>x </a:t>
            </a:r>
            <a:r>
              <a:rPr lang="pt-BR" dirty="0" smtClean="0"/>
              <a:t>e </a:t>
            </a:r>
            <a:r>
              <a:rPr lang="pt-BR" i="1" dirty="0" smtClean="0"/>
              <a:t>y </a:t>
            </a:r>
            <a:r>
              <a:rPr lang="pt-BR" dirty="0" smtClean="0"/>
              <a:t>estarem alinhados, </a:t>
            </a:r>
            <a:r>
              <a:rPr lang="pt-BR" i="1" dirty="0" err="1" smtClean="0"/>
              <a:t>P</a:t>
            </a:r>
            <a:r>
              <a:rPr lang="pt-BR" i="1" baseline="-25000" dirty="0" err="1" smtClean="0"/>
              <a:t>xy</a:t>
            </a:r>
            <a:r>
              <a:rPr lang="pt-BR" i="1" baseline="-25000" dirty="0" smtClean="0"/>
              <a:t> </a:t>
            </a:r>
            <a:r>
              <a:rPr lang="pt-BR" dirty="0" smtClean="0"/>
              <a:t> , a probabilidade de iniciar um </a:t>
            </a:r>
            <a:r>
              <a:rPr lang="pt-BR" i="1" dirty="0" err="1" smtClean="0"/>
              <a:t>gap</a:t>
            </a:r>
            <a:r>
              <a:rPr lang="pt-BR" i="1" dirty="0" smtClean="0"/>
              <a:t> </a:t>
            </a:r>
            <a:r>
              <a:rPr lang="pt-BR" dirty="0" smtClean="0"/>
              <a:t>em cada uma das </a:t>
            </a:r>
            <a:r>
              <a:rPr lang="pt-BR" dirty="0" err="1" smtClean="0"/>
              <a:t>sequencias</a:t>
            </a:r>
            <a:r>
              <a:rPr lang="pt-BR" dirty="0" smtClean="0"/>
              <a:t>,   , e a probabilidade de um </a:t>
            </a:r>
            <a:r>
              <a:rPr lang="pt-BR" i="1" dirty="0" err="1" smtClean="0"/>
              <a:t>gap</a:t>
            </a:r>
            <a:r>
              <a:rPr lang="pt-BR" dirty="0" smtClean="0"/>
              <a:t> ser estendido, </a:t>
            </a:r>
          </a:p>
          <a:p>
            <a:pPr>
              <a:spcBef>
                <a:spcPts val="600"/>
              </a:spcBef>
            </a:pPr>
            <a:r>
              <a:rPr lang="pt-BR" dirty="0" smtClean="0"/>
              <a:t>Com isso, podemos representar um alinhamento com o modelo abaixo</a:t>
            </a:r>
            <a:endParaRPr lang="pt-BR" baseline="-25000"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315</a:t>
            </a:fld>
            <a:endParaRPr lang="en-US"/>
          </a:p>
        </p:txBody>
      </p:sp>
      <p:pic>
        <p:nvPicPr>
          <p:cNvPr id="2796546" name="Picture 2"/>
          <p:cNvPicPr>
            <a:picLocks noChangeAspect="1" noChangeArrowheads="1"/>
          </p:cNvPicPr>
          <p:nvPr/>
        </p:nvPicPr>
        <p:blipFill>
          <a:blip r:embed="rId3"/>
          <a:srcRect/>
          <a:stretch>
            <a:fillRect/>
          </a:stretch>
        </p:blipFill>
        <p:spPr bwMode="auto">
          <a:xfrm>
            <a:off x="2542481" y="4105275"/>
            <a:ext cx="3416300" cy="2387600"/>
          </a:xfrm>
          <a:prstGeom prst="rect">
            <a:avLst/>
          </a:prstGeom>
          <a:noFill/>
          <a:ln w="9525">
            <a:noFill/>
            <a:miter lim="800000"/>
            <a:headEnd/>
            <a:tailEnd/>
          </a:ln>
          <a:effectLst/>
        </p:spPr>
      </p:pic>
      <p:graphicFrame>
        <p:nvGraphicFramePr>
          <p:cNvPr id="8" name="Object 7"/>
          <p:cNvGraphicFramePr>
            <a:graphicFrameLocks noChangeAspect="1"/>
          </p:cNvGraphicFramePr>
          <p:nvPr/>
        </p:nvGraphicFramePr>
        <p:xfrm>
          <a:off x="7550854" y="2875102"/>
          <a:ext cx="228963" cy="286204"/>
        </p:xfrm>
        <a:graphic>
          <a:graphicData uri="http://schemas.openxmlformats.org/presentationml/2006/ole">
            <p:oleObj spid="_x0000_s2799618" name="Equation" r:id="rId4" imgW="101600" imgH="127000" progId="Equation.3">
              <p:embed/>
            </p:oleObj>
          </a:graphicData>
        </a:graphic>
      </p:graphicFrame>
      <p:graphicFrame>
        <p:nvGraphicFramePr>
          <p:cNvPr id="2799619" name="Object 3"/>
          <p:cNvGraphicFramePr>
            <a:graphicFrameLocks noChangeAspect="1"/>
          </p:cNvGraphicFramePr>
          <p:nvPr/>
        </p:nvGraphicFramePr>
        <p:xfrm>
          <a:off x="5174407" y="3170618"/>
          <a:ext cx="230187" cy="257175"/>
        </p:xfrm>
        <a:graphic>
          <a:graphicData uri="http://schemas.openxmlformats.org/presentationml/2006/ole">
            <p:oleObj spid="_x0000_s2799619" name="Equation" r:id="rId5" imgW="101600" imgH="114300" progId="Equation.3">
              <p:embed/>
            </p:oleObj>
          </a:graphicData>
        </a:graphic>
      </p:graphicFrame>
      <p:sp>
        <p:nvSpPr>
          <p:cNvPr id="10" name="TextBox 9"/>
          <p:cNvSpPr txBox="1"/>
          <p:nvPr/>
        </p:nvSpPr>
        <p:spPr>
          <a:xfrm>
            <a:off x="4978879" y="6409376"/>
            <a:ext cx="3634328" cy="200055"/>
          </a:xfrm>
          <a:prstGeom prst="rect">
            <a:avLst/>
          </a:prstGeom>
          <a:noFill/>
        </p:spPr>
        <p:txBody>
          <a:bodyPr wrap="none" rtlCol="0">
            <a:spAutoFit/>
          </a:bodyPr>
          <a:lstStyle/>
          <a:p>
            <a:r>
              <a:rPr lang="en-US" sz="700" dirty="0" smtClean="0"/>
              <a:t>Fonte:http://www.springerimages.com/Images/LifeSciences/5-10.1186_1471-2105-9-33-2</a:t>
            </a:r>
            <a:endParaRPr lang="en-US" sz="700" dirty="0"/>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1"/>
            <a:ext cx="7824787" cy="1913626"/>
          </a:xfrm>
        </p:spPr>
        <p:txBody>
          <a:bodyPr>
            <a:normAutofit fontScale="85000" lnSpcReduction="10000"/>
          </a:bodyPr>
          <a:lstStyle/>
          <a:p>
            <a:pPr>
              <a:spcBef>
                <a:spcPts val="600"/>
              </a:spcBef>
            </a:pPr>
            <a:r>
              <a:rPr lang="pt-BR" dirty="0" smtClean="0"/>
              <a:t>Para que nosso modelo gere  uma distribuição de probabilidade sobre </a:t>
            </a:r>
            <a:r>
              <a:rPr lang="pt-BR" b="1" dirty="0" smtClean="0"/>
              <a:t>todas </a:t>
            </a:r>
            <a:r>
              <a:rPr lang="pt-BR" dirty="0" smtClean="0"/>
              <a:t>as </a:t>
            </a:r>
            <a:r>
              <a:rPr lang="pt-BR" dirty="0" err="1" smtClean="0"/>
              <a:t>sequências</a:t>
            </a:r>
            <a:r>
              <a:rPr lang="pt-BR" dirty="0" smtClean="0"/>
              <a:t>, precisamos </a:t>
            </a:r>
            <a:r>
              <a:rPr lang="pt-BR" dirty="0" err="1" smtClean="0"/>
              <a:t>instroduzir</a:t>
            </a:r>
            <a:r>
              <a:rPr lang="pt-BR" dirty="0" smtClean="0"/>
              <a:t> um estado inicial e um final.</a:t>
            </a:r>
          </a:p>
          <a:p>
            <a:pPr>
              <a:spcBef>
                <a:spcPts val="600"/>
              </a:spcBef>
            </a:pPr>
            <a:r>
              <a:rPr lang="pt-BR" dirty="0" smtClean="0"/>
              <a:t>A probabilidade de transição para o estado final irá modelar o tamanho de nosso alinhamentos</a:t>
            </a:r>
          </a:p>
          <a:p>
            <a:pPr>
              <a:spcBef>
                <a:spcPts val="600"/>
              </a:spcBef>
            </a:pPr>
            <a:r>
              <a:rPr lang="pt-BR" dirty="0" smtClean="0"/>
              <a:t>Chamamos este novo modelo de </a:t>
            </a:r>
            <a:r>
              <a:rPr lang="pt-BR" i="1" dirty="0" err="1" smtClean="0"/>
              <a:t>pairHMM</a:t>
            </a:r>
            <a:r>
              <a:rPr lang="pt-BR" dirty="0" smtClean="0"/>
              <a:t> </a:t>
            </a:r>
          </a:p>
          <a:p>
            <a:pPr>
              <a:spcBef>
                <a:spcPts val="600"/>
              </a:spcBef>
              <a:buNone/>
            </a:pPr>
            <a:r>
              <a:rPr lang="pt-BR" dirty="0" smtClean="0"/>
              <a:t> </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316</a:t>
            </a:fld>
            <a:endParaRPr lang="en-US"/>
          </a:p>
        </p:txBody>
      </p:sp>
      <p:pic>
        <p:nvPicPr>
          <p:cNvPr id="2800644" name="Picture 4"/>
          <p:cNvPicPr>
            <a:picLocks noChangeAspect="1" noChangeArrowheads="1"/>
          </p:cNvPicPr>
          <p:nvPr/>
        </p:nvPicPr>
        <p:blipFill>
          <a:blip r:embed="rId2"/>
          <a:srcRect/>
          <a:stretch>
            <a:fillRect/>
          </a:stretch>
        </p:blipFill>
        <p:spPr bwMode="auto">
          <a:xfrm>
            <a:off x="1359379" y="3914982"/>
            <a:ext cx="3619500" cy="2247900"/>
          </a:xfrm>
          <a:prstGeom prst="rect">
            <a:avLst/>
          </a:prstGeom>
          <a:noFill/>
          <a:ln w="9525">
            <a:noFill/>
            <a:miter lim="800000"/>
            <a:headEnd/>
            <a:tailEnd/>
          </a:ln>
          <a:effectLst/>
        </p:spPr>
      </p:pic>
      <p:sp>
        <p:nvSpPr>
          <p:cNvPr id="11" name="TextBox 10"/>
          <p:cNvSpPr txBox="1"/>
          <p:nvPr/>
        </p:nvSpPr>
        <p:spPr>
          <a:xfrm>
            <a:off x="4978879" y="6149788"/>
            <a:ext cx="3365024" cy="200055"/>
          </a:xfrm>
          <a:prstGeom prst="rect">
            <a:avLst/>
          </a:prstGeom>
          <a:noFill/>
        </p:spPr>
        <p:txBody>
          <a:bodyPr wrap="none" rtlCol="0">
            <a:spAutoFit/>
          </a:bodyPr>
          <a:lstStyle/>
          <a:p>
            <a:r>
              <a:rPr lang="en-US" sz="700" dirty="0" err="1" smtClean="0"/>
              <a:t>Fonte:http://openi.nlm.nih.gov/detailedresult.php?img</a:t>
            </a:r>
            <a:r>
              <a:rPr lang="en-US" sz="700" dirty="0" smtClean="0"/>
              <a:t>=3159474_gkr334f2&amp;req=4</a:t>
            </a:r>
            <a:endParaRPr lang="en-US" sz="700" dirty="0"/>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O algoritmo de </a:t>
            </a:r>
            <a:r>
              <a:rPr lang="pt-BR" dirty="0" err="1" smtClean="0"/>
              <a:t>Viterbi</a:t>
            </a:r>
            <a:r>
              <a:rPr lang="pt-BR" dirty="0" smtClean="0"/>
              <a:t>, adaptado para </a:t>
            </a:r>
            <a:r>
              <a:rPr lang="pt-BR" dirty="0" err="1" smtClean="0"/>
              <a:t>pairHMM</a:t>
            </a:r>
            <a:r>
              <a:rPr lang="pt-BR" dirty="0" smtClean="0"/>
              <a:t> nos dá o caminho mais provável em um </a:t>
            </a:r>
            <a:r>
              <a:rPr lang="pt-BR" dirty="0" err="1" smtClean="0"/>
              <a:t>pairHMM</a:t>
            </a:r>
            <a:r>
              <a:rPr lang="pt-BR" dirty="0" smtClean="0"/>
              <a:t> dadas duas </a:t>
            </a:r>
            <a:r>
              <a:rPr lang="pt-BR" dirty="0" err="1" smtClean="0"/>
              <a:t>sequências</a:t>
            </a:r>
            <a:r>
              <a:rPr lang="pt-BR" dirty="0" smtClean="0"/>
              <a:t> </a:t>
            </a:r>
            <a:r>
              <a:rPr lang="pt-BR" i="1" dirty="0" smtClean="0"/>
              <a:t>x</a:t>
            </a:r>
            <a:r>
              <a:rPr lang="pt-BR" dirty="0" smtClean="0"/>
              <a:t> e </a:t>
            </a:r>
            <a:r>
              <a:rPr lang="pt-BR" i="1" dirty="0" smtClean="0"/>
              <a:t>y.</a:t>
            </a:r>
          </a:p>
          <a:p>
            <a:pPr>
              <a:spcBef>
                <a:spcPts val="600"/>
              </a:spcBef>
            </a:pPr>
            <a:r>
              <a:rPr lang="pt-BR" dirty="0" smtClean="0"/>
              <a:t>As recursões do algoritmo ficam da </a:t>
            </a:r>
            <a:r>
              <a:rPr lang="pt-BR" dirty="0" err="1" smtClean="0"/>
              <a:t>sequinte</a:t>
            </a:r>
            <a:r>
              <a:rPr lang="pt-BR" dirty="0" smtClean="0"/>
              <a:t> maneira:</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317</a:t>
            </a:fld>
            <a:endParaRPr lang="en-US"/>
          </a:p>
        </p:txBody>
      </p:sp>
      <p:graphicFrame>
        <p:nvGraphicFramePr>
          <p:cNvPr id="2801666" name="Object 2"/>
          <p:cNvGraphicFramePr>
            <a:graphicFrameLocks noChangeAspect="1"/>
          </p:cNvGraphicFramePr>
          <p:nvPr/>
        </p:nvGraphicFramePr>
        <p:xfrm>
          <a:off x="863600" y="3403600"/>
          <a:ext cx="3546475" cy="1139825"/>
        </p:xfrm>
        <a:graphic>
          <a:graphicData uri="http://schemas.openxmlformats.org/presentationml/2006/ole">
            <p:oleObj spid="_x0000_s2801666" name="Equation" r:id="rId3" imgW="2971800" imgH="952500" progId="Equation.3">
              <p:embed/>
            </p:oleObj>
          </a:graphicData>
        </a:graphic>
      </p:graphicFrame>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O algoritmo de </a:t>
            </a:r>
            <a:r>
              <a:rPr lang="pt-BR" dirty="0" err="1" smtClean="0"/>
              <a:t>Viterbi</a:t>
            </a:r>
            <a:r>
              <a:rPr lang="pt-BR" dirty="0" smtClean="0"/>
              <a:t>, adaptado para </a:t>
            </a:r>
            <a:r>
              <a:rPr lang="pt-BR" dirty="0" err="1" smtClean="0"/>
              <a:t>pairHMM</a:t>
            </a:r>
            <a:r>
              <a:rPr lang="pt-BR" dirty="0" smtClean="0"/>
              <a:t> nos dá o caminho mais provável em um </a:t>
            </a:r>
            <a:r>
              <a:rPr lang="pt-BR" dirty="0" err="1" smtClean="0"/>
              <a:t>pairHMM</a:t>
            </a:r>
            <a:r>
              <a:rPr lang="pt-BR" dirty="0" smtClean="0"/>
              <a:t> dadas duas </a:t>
            </a:r>
            <a:r>
              <a:rPr lang="pt-BR" dirty="0" err="1" smtClean="0"/>
              <a:t>sequências</a:t>
            </a:r>
            <a:r>
              <a:rPr lang="pt-BR" dirty="0" smtClean="0"/>
              <a:t> </a:t>
            </a:r>
            <a:r>
              <a:rPr lang="pt-BR" i="1" dirty="0" smtClean="0"/>
              <a:t>x</a:t>
            </a:r>
            <a:r>
              <a:rPr lang="pt-BR" dirty="0" smtClean="0"/>
              <a:t> e </a:t>
            </a:r>
            <a:r>
              <a:rPr lang="pt-BR" i="1" dirty="0" smtClean="0"/>
              <a:t>y.</a:t>
            </a:r>
          </a:p>
          <a:p>
            <a:pPr>
              <a:spcBef>
                <a:spcPts val="600"/>
              </a:spcBef>
            </a:pPr>
            <a:r>
              <a:rPr lang="pt-BR" dirty="0" smtClean="0"/>
              <a:t>As recursões do algoritmo ficam da </a:t>
            </a:r>
            <a:r>
              <a:rPr lang="pt-BR" dirty="0" err="1" smtClean="0"/>
              <a:t>sequinte</a:t>
            </a:r>
            <a:r>
              <a:rPr lang="pt-BR" dirty="0" smtClean="0"/>
              <a:t> maneira:</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318</a:t>
            </a:fld>
            <a:endParaRPr lang="en-US"/>
          </a:p>
        </p:txBody>
      </p:sp>
      <p:graphicFrame>
        <p:nvGraphicFramePr>
          <p:cNvPr id="2801666" name="Object 2"/>
          <p:cNvGraphicFramePr>
            <a:graphicFrameLocks noChangeAspect="1"/>
          </p:cNvGraphicFramePr>
          <p:nvPr/>
        </p:nvGraphicFramePr>
        <p:xfrm>
          <a:off x="658813" y="3373374"/>
          <a:ext cx="3957637" cy="1200150"/>
        </p:xfrm>
        <a:graphic>
          <a:graphicData uri="http://schemas.openxmlformats.org/presentationml/2006/ole">
            <p:oleObj spid="_x0000_s2803714" name="Equation" r:id="rId3" imgW="3314700" imgH="1003300" progId="Equation.3">
              <p:embed/>
            </p:oleObj>
          </a:graphicData>
        </a:graphic>
      </p:graphicFrame>
      <p:graphicFrame>
        <p:nvGraphicFramePr>
          <p:cNvPr id="2801667" name="Object 3"/>
          <p:cNvGraphicFramePr>
            <a:graphicFrameLocks noChangeAspect="1"/>
          </p:cNvGraphicFramePr>
          <p:nvPr/>
        </p:nvGraphicFramePr>
        <p:xfrm>
          <a:off x="658813" y="4744181"/>
          <a:ext cx="2471738" cy="593725"/>
        </p:xfrm>
        <a:graphic>
          <a:graphicData uri="http://schemas.openxmlformats.org/presentationml/2006/ole">
            <p:oleObj spid="_x0000_s2803715" name="Equation" r:id="rId4" imgW="2070100" imgH="495300" progId="Equation.3">
              <p:embed/>
            </p:oleObj>
          </a:graphicData>
        </a:graphic>
      </p:graphicFrame>
      <p:graphicFrame>
        <p:nvGraphicFramePr>
          <p:cNvPr id="2801668" name="Object 4"/>
          <p:cNvGraphicFramePr>
            <a:graphicFrameLocks noChangeAspect="1"/>
          </p:cNvGraphicFramePr>
          <p:nvPr/>
        </p:nvGraphicFramePr>
        <p:xfrm>
          <a:off x="658814" y="5526850"/>
          <a:ext cx="2471737" cy="593725"/>
        </p:xfrm>
        <a:graphic>
          <a:graphicData uri="http://schemas.openxmlformats.org/presentationml/2006/ole">
            <p:oleObj spid="_x0000_s2803716" name="Equation" r:id="rId5" imgW="2070100" imgH="495300" progId="Equation.3">
              <p:embed/>
            </p:oleObj>
          </a:graphicData>
        </a:graphic>
      </p:graphicFrame>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O algoritmo de </a:t>
            </a:r>
            <a:r>
              <a:rPr lang="pt-BR" dirty="0" err="1" smtClean="0"/>
              <a:t>Viterbi</a:t>
            </a:r>
            <a:r>
              <a:rPr lang="pt-BR" dirty="0" smtClean="0"/>
              <a:t>, adaptado para </a:t>
            </a:r>
            <a:r>
              <a:rPr lang="pt-BR" dirty="0" err="1" smtClean="0"/>
              <a:t>pairHMM</a:t>
            </a:r>
            <a:r>
              <a:rPr lang="pt-BR" dirty="0" smtClean="0"/>
              <a:t> nos dá o caminho mais provável em um </a:t>
            </a:r>
            <a:r>
              <a:rPr lang="pt-BR" dirty="0" err="1" smtClean="0"/>
              <a:t>pairHMM</a:t>
            </a:r>
            <a:r>
              <a:rPr lang="pt-BR" dirty="0" smtClean="0"/>
              <a:t> dadas duas </a:t>
            </a:r>
            <a:r>
              <a:rPr lang="pt-BR" dirty="0" err="1" smtClean="0"/>
              <a:t>sequências</a:t>
            </a:r>
            <a:r>
              <a:rPr lang="pt-BR" dirty="0" smtClean="0"/>
              <a:t> </a:t>
            </a:r>
            <a:r>
              <a:rPr lang="pt-BR" i="1" dirty="0" smtClean="0"/>
              <a:t>x</a:t>
            </a:r>
            <a:r>
              <a:rPr lang="pt-BR" dirty="0" smtClean="0"/>
              <a:t> e </a:t>
            </a:r>
            <a:r>
              <a:rPr lang="pt-BR" i="1" dirty="0" smtClean="0"/>
              <a:t>y.</a:t>
            </a:r>
          </a:p>
          <a:p>
            <a:pPr>
              <a:spcBef>
                <a:spcPts val="600"/>
              </a:spcBef>
            </a:pPr>
            <a:r>
              <a:rPr lang="pt-BR" dirty="0" smtClean="0"/>
              <a:t>As recursões do algoritmo ficam da </a:t>
            </a:r>
            <a:r>
              <a:rPr lang="pt-BR" dirty="0" err="1" smtClean="0"/>
              <a:t>sequinte</a:t>
            </a:r>
            <a:r>
              <a:rPr lang="pt-BR" dirty="0" smtClean="0"/>
              <a:t> maneira:</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319</a:t>
            </a:fld>
            <a:endParaRPr lang="en-US"/>
          </a:p>
        </p:txBody>
      </p:sp>
      <p:graphicFrame>
        <p:nvGraphicFramePr>
          <p:cNvPr id="2801666" name="Object 2"/>
          <p:cNvGraphicFramePr>
            <a:graphicFrameLocks noChangeAspect="1"/>
          </p:cNvGraphicFramePr>
          <p:nvPr/>
        </p:nvGraphicFramePr>
        <p:xfrm>
          <a:off x="658813" y="3373374"/>
          <a:ext cx="3957637" cy="1200150"/>
        </p:xfrm>
        <a:graphic>
          <a:graphicData uri="http://schemas.openxmlformats.org/presentationml/2006/ole">
            <p:oleObj spid="_x0000_s2804738" name="Equation" r:id="rId3" imgW="3314700" imgH="1003300" progId="Equation.3">
              <p:embed/>
            </p:oleObj>
          </a:graphicData>
        </a:graphic>
      </p:graphicFrame>
      <p:graphicFrame>
        <p:nvGraphicFramePr>
          <p:cNvPr id="2801667" name="Object 3"/>
          <p:cNvGraphicFramePr>
            <a:graphicFrameLocks noChangeAspect="1"/>
          </p:cNvGraphicFramePr>
          <p:nvPr/>
        </p:nvGraphicFramePr>
        <p:xfrm>
          <a:off x="658813" y="4744181"/>
          <a:ext cx="2471738" cy="593725"/>
        </p:xfrm>
        <a:graphic>
          <a:graphicData uri="http://schemas.openxmlformats.org/presentationml/2006/ole">
            <p:oleObj spid="_x0000_s2804739" name="Equation" r:id="rId4" imgW="2070100" imgH="495300" progId="Equation.3">
              <p:embed/>
            </p:oleObj>
          </a:graphicData>
        </a:graphic>
      </p:graphicFrame>
      <p:graphicFrame>
        <p:nvGraphicFramePr>
          <p:cNvPr id="2801668" name="Object 4"/>
          <p:cNvGraphicFramePr>
            <a:graphicFrameLocks noChangeAspect="1"/>
          </p:cNvGraphicFramePr>
          <p:nvPr/>
        </p:nvGraphicFramePr>
        <p:xfrm>
          <a:off x="658814" y="5526850"/>
          <a:ext cx="2471737" cy="593725"/>
        </p:xfrm>
        <a:graphic>
          <a:graphicData uri="http://schemas.openxmlformats.org/presentationml/2006/ole">
            <p:oleObj spid="_x0000_s2804740" name="Equation" r:id="rId5" imgW="2070100" imgH="495300" progId="Equation.3">
              <p:embed/>
            </p:oleObj>
          </a:graphicData>
        </a:graphic>
      </p:graphicFrame>
      <p:sp>
        <p:nvSpPr>
          <p:cNvPr id="11" name="Content Placeholder 2"/>
          <p:cNvSpPr txBox="1">
            <a:spLocks/>
          </p:cNvSpPr>
          <p:nvPr/>
        </p:nvSpPr>
        <p:spPr>
          <a:xfrm>
            <a:off x="4666290" y="3611404"/>
            <a:ext cx="4092780" cy="2708818"/>
          </a:xfrm>
          <a:prstGeom prst="rect">
            <a:avLst/>
          </a:prstGeom>
        </p:spPr>
        <p:txBody>
          <a:bodyPr vert="horz" lIns="91440" tIns="45720" rIns="91440" bIns="45720" rtlCol="0">
            <a:normAutofit fontScale="92500" lnSpcReduction="10000"/>
          </a:bodyPr>
          <a:lstStyle/>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lang="pt-BR" sz="2000" dirty="0" smtClean="0">
                <a:solidFill>
                  <a:schemeClr val="tx1">
                    <a:lumMod val="85000"/>
                    <a:lumOff val="15000"/>
                  </a:schemeClr>
                </a:solidFill>
              </a:rPr>
              <a:t>O algoritmo funcionará de maneira semelhante ao de </a:t>
            </a:r>
            <a:r>
              <a:rPr lang="pt-BR" sz="2000" dirty="0" err="1" smtClean="0">
                <a:solidFill>
                  <a:schemeClr val="tx1">
                    <a:lumMod val="85000"/>
                    <a:lumOff val="15000"/>
                  </a:schemeClr>
                </a:solidFill>
              </a:rPr>
              <a:t>HMMs</a:t>
            </a:r>
            <a:r>
              <a:rPr lang="pt-BR" sz="2000" dirty="0" smtClean="0">
                <a:solidFill>
                  <a:schemeClr val="tx1">
                    <a:lumMod val="85000"/>
                    <a:lumOff val="15000"/>
                  </a:schemeClr>
                </a:solidFill>
              </a:rPr>
              <a:t>, mas agora teremos uma tabela com tri-dimensional: estados vs. símbolos em X vs. símbolos em Y. </a:t>
            </a:r>
            <a:endParaRPr kumimoji="0" lang="pt-BR" sz="2000" b="0" i="1"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lang="pt-BR" sz="2000" noProof="0" dirty="0" smtClean="0">
                <a:solidFill>
                  <a:schemeClr val="tx1">
                    <a:lumMod val="85000"/>
                    <a:lumOff val="15000"/>
                  </a:schemeClr>
                </a:solidFill>
              </a:rPr>
              <a:t>A alinhamento mais provável será obtido fazendo-se o </a:t>
            </a:r>
            <a:r>
              <a:rPr lang="pt-BR" sz="2000" i="1" noProof="0" dirty="0" err="1" smtClean="0">
                <a:solidFill>
                  <a:schemeClr val="tx1">
                    <a:lumMod val="85000"/>
                    <a:lumOff val="15000"/>
                  </a:schemeClr>
                </a:solidFill>
              </a:rPr>
              <a:t>traceback</a:t>
            </a:r>
            <a:endParaRPr lang="pt-BR" sz="2000" dirty="0" smtClean="0">
              <a:solidFill>
                <a:schemeClr val="tx1">
                  <a:lumMod val="85000"/>
                  <a:lumOff val="15000"/>
                </a:schemeClr>
              </a:solidFill>
            </a:endParaRPr>
          </a:p>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lang="pt-BR" sz="2000" dirty="0" smtClean="0">
                <a:solidFill>
                  <a:schemeClr val="tx1">
                    <a:lumMod val="85000"/>
                    <a:lumOff val="15000"/>
                  </a:schemeClr>
                </a:solidFill>
              </a:rPr>
              <a:t>O algoritmo de </a:t>
            </a:r>
            <a:r>
              <a:rPr lang="pt-BR" sz="2000" dirty="0" err="1" smtClean="0">
                <a:solidFill>
                  <a:schemeClr val="tx1">
                    <a:lumMod val="85000"/>
                    <a:lumOff val="15000"/>
                  </a:schemeClr>
                </a:solidFill>
              </a:rPr>
              <a:t>viterbi</a:t>
            </a:r>
            <a:r>
              <a:rPr lang="pt-BR" sz="2000" dirty="0" smtClean="0">
                <a:solidFill>
                  <a:schemeClr val="tx1">
                    <a:lumMod val="85000"/>
                    <a:lumOff val="15000"/>
                  </a:schemeClr>
                </a:solidFill>
              </a:rPr>
              <a:t> agora tem complexidade O(L</a:t>
            </a:r>
            <a:r>
              <a:rPr lang="pt-BR" sz="2054" baseline="-25000" dirty="0" smtClean="0">
                <a:solidFill>
                  <a:schemeClr val="tx1">
                    <a:lumMod val="85000"/>
                    <a:lumOff val="15000"/>
                  </a:schemeClr>
                </a:solidFill>
              </a:rPr>
              <a:t>X</a:t>
            </a:r>
            <a:r>
              <a:rPr lang="pt-BR" sz="2000" dirty="0" smtClean="0">
                <a:solidFill>
                  <a:schemeClr val="tx1">
                    <a:lumMod val="85000"/>
                    <a:lumOff val="15000"/>
                  </a:schemeClr>
                </a:solidFill>
              </a:rPr>
              <a:t>L</a:t>
            </a:r>
            <a:r>
              <a:rPr lang="pt-BR" sz="2000" baseline="-25000" dirty="0" smtClean="0">
                <a:solidFill>
                  <a:schemeClr val="tx1">
                    <a:lumMod val="85000"/>
                    <a:lumOff val="15000"/>
                  </a:schemeClr>
                </a:solidFill>
              </a:rPr>
              <a:t>Y</a:t>
            </a:r>
            <a:r>
              <a:rPr lang="pt-BR" sz="2000" dirty="0" smtClean="0">
                <a:solidFill>
                  <a:schemeClr val="tx1">
                    <a:lumMod val="85000"/>
                    <a:lumOff val="15000"/>
                  </a:schemeClr>
                </a:solidFill>
              </a:rPr>
              <a:t>N)</a:t>
            </a:r>
            <a:endPar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5" name="Rectangle 5"/>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O T    P L O T S</a:t>
            </a:r>
          </a:p>
        </p:txBody>
      </p:sp>
      <p:sp>
        <p:nvSpPr>
          <p:cNvPr id="66" name="Date Placeholder 2"/>
          <p:cNvSpPr>
            <a:spLocks noGrp="1"/>
          </p:cNvSpPr>
          <p:nvPr>
            <p:ph type="dt" sz="half" idx="10"/>
          </p:nvPr>
        </p:nvSpPr>
        <p:spPr/>
        <p:txBody>
          <a:bodyPr/>
          <a:lstStyle/>
          <a:p>
            <a:fld id="{F41BAB86-63E6-F84F-B2DB-D4A2D0E00ADD}" type="datetime1">
              <a:rPr lang="en-US" smtClean="0"/>
              <a:pPr/>
              <a:t>5/23/14</a:t>
            </a:fld>
            <a:endParaRPr lang="pt-BR"/>
          </a:p>
        </p:txBody>
      </p:sp>
      <p:sp>
        <p:nvSpPr>
          <p:cNvPr id="35841" name="Rectangle 1"/>
          <p:cNvSpPr>
            <a:spLocks noChangeArrowheads="1"/>
          </p:cNvSpPr>
          <p:nvPr/>
        </p:nvSpPr>
        <p:spPr bwMode="auto">
          <a:xfrm rot="16200000">
            <a:off x="6511925" y="1257300"/>
            <a:ext cx="609600" cy="32766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sp>
        <p:nvSpPr>
          <p:cNvPr id="35842" name="Rectangle 2"/>
          <p:cNvSpPr>
            <a:spLocks noChangeArrowheads="1"/>
          </p:cNvSpPr>
          <p:nvPr/>
        </p:nvSpPr>
        <p:spPr bwMode="auto">
          <a:xfrm rot="16200000">
            <a:off x="6511925" y="1943100"/>
            <a:ext cx="609600" cy="32766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sp>
        <p:nvSpPr>
          <p:cNvPr id="35843" name="Rectangle 3"/>
          <p:cNvSpPr>
            <a:spLocks noChangeArrowheads="1"/>
          </p:cNvSpPr>
          <p:nvPr/>
        </p:nvSpPr>
        <p:spPr bwMode="auto">
          <a:xfrm>
            <a:off x="5181600" y="2590800"/>
            <a:ext cx="609600" cy="35814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pic>
        <p:nvPicPr>
          <p:cNvPr id="35844" name="Picture 4"/>
          <p:cNvPicPr>
            <a:picLocks noChangeAspect="1" noChangeArrowheads="1"/>
          </p:cNvPicPr>
          <p:nvPr/>
        </p:nvPicPr>
        <p:blipFill>
          <a:blip r:embed="rId3"/>
          <a:srcRect/>
          <a:stretch>
            <a:fillRect/>
          </a:stretch>
        </p:blipFill>
        <p:spPr bwMode="auto">
          <a:xfrm>
            <a:off x="3200400" y="1422400"/>
            <a:ext cx="5119688" cy="4597400"/>
          </a:xfrm>
          <a:prstGeom prst="rect">
            <a:avLst/>
          </a:prstGeom>
          <a:noFill/>
          <a:ln w="9525" cap="flat">
            <a:noFill/>
            <a:round/>
            <a:headEnd/>
            <a:tailEnd/>
          </a:ln>
          <a:effectLst/>
        </p:spPr>
      </p:pic>
      <p:sp>
        <p:nvSpPr>
          <p:cNvPr id="35846" name="Text Box 6"/>
          <p:cNvSpPr txBox="1">
            <a:spLocks noChangeArrowheads="1"/>
          </p:cNvSpPr>
          <p:nvPr/>
        </p:nvSpPr>
        <p:spPr bwMode="auto">
          <a:xfrm rot="16200000">
            <a:off x="838994" y="3656806"/>
            <a:ext cx="44196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 pos="2895600" algn="l"/>
                <a:tab pos="3619500" algn="l"/>
                <a:tab pos="4343400" algn="l"/>
              </a:tabLst>
            </a:pPr>
            <a:r>
              <a:rPr lang="en-US" sz="1400">
                <a:solidFill>
                  <a:srgbClr val="000000"/>
                </a:solidFill>
                <a:ea typeface="Arial Unicode MS" pitchFamily="-1" charset="0"/>
                <a:cs typeface="Arial Unicode MS" pitchFamily="-1" charset="0"/>
              </a:rPr>
              <a:t>Tissue Plasminogen Activator (PLAT)</a:t>
            </a:r>
          </a:p>
        </p:txBody>
      </p:sp>
      <p:sp>
        <p:nvSpPr>
          <p:cNvPr id="35847" name="Text Box 7"/>
          <p:cNvSpPr txBox="1">
            <a:spLocks noChangeArrowheads="1"/>
          </p:cNvSpPr>
          <p:nvPr/>
        </p:nvSpPr>
        <p:spPr bwMode="auto">
          <a:xfrm>
            <a:off x="3657600" y="1066800"/>
            <a:ext cx="44958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 pos="2895600" algn="l"/>
                <a:tab pos="3619500" algn="l"/>
                <a:tab pos="4343400" algn="l"/>
              </a:tabLst>
            </a:pPr>
            <a:r>
              <a:rPr lang="pt-BR" sz="1400">
                <a:solidFill>
                  <a:srgbClr val="000000"/>
                </a:solidFill>
                <a:ea typeface="Arial Unicode MS" pitchFamily="-1" charset="0"/>
                <a:cs typeface="Arial Unicode MS" pitchFamily="-1" charset="0"/>
              </a:rPr>
              <a:t>Coagulation Factor XII  (F12)</a:t>
            </a:r>
          </a:p>
        </p:txBody>
      </p:sp>
      <p:sp>
        <p:nvSpPr>
          <p:cNvPr id="35848" name="Text Box 8"/>
          <p:cNvSpPr txBox="1">
            <a:spLocks noChangeArrowheads="1"/>
          </p:cNvSpPr>
          <p:nvPr/>
        </p:nvSpPr>
        <p:spPr bwMode="auto">
          <a:xfrm>
            <a:off x="7696200" y="65532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7.4</a:t>
            </a:r>
          </a:p>
        </p:txBody>
      </p:sp>
      <p:grpSp>
        <p:nvGrpSpPr>
          <p:cNvPr id="2" name="Group 9"/>
          <p:cNvGrpSpPr>
            <a:grpSpLocks/>
          </p:cNvGrpSpPr>
          <p:nvPr/>
        </p:nvGrpSpPr>
        <p:grpSpPr bwMode="auto">
          <a:xfrm>
            <a:off x="5181600" y="6096000"/>
            <a:ext cx="609600" cy="150813"/>
            <a:chOff x="3264" y="3840"/>
            <a:chExt cx="384" cy="95"/>
          </a:xfrm>
        </p:grpSpPr>
        <p:sp>
          <p:nvSpPr>
            <p:cNvPr id="35850" name="Line 10"/>
            <p:cNvSpPr>
              <a:spLocks noChangeShapeType="1"/>
            </p:cNvSpPr>
            <p:nvPr/>
          </p:nvSpPr>
          <p:spPr bwMode="auto">
            <a:xfrm>
              <a:off x="3264" y="3888"/>
              <a:ext cx="383" cy="0"/>
            </a:xfrm>
            <a:prstGeom prst="line">
              <a:avLst/>
            </a:prstGeom>
            <a:noFill/>
            <a:ln w="28440" cap="sq">
              <a:solidFill>
                <a:srgbClr val="A50021"/>
              </a:solidFill>
              <a:miter lim="800000"/>
              <a:headEnd/>
              <a:tailEnd/>
            </a:ln>
            <a:effectLst/>
          </p:spPr>
          <p:txBody>
            <a:bodyPr>
              <a:prstTxWarp prst="textNoShape">
                <a:avLst/>
              </a:prstTxWarp>
            </a:bodyPr>
            <a:lstStyle/>
            <a:p>
              <a:endParaRPr lang="en-US"/>
            </a:p>
          </p:txBody>
        </p:sp>
        <p:sp>
          <p:nvSpPr>
            <p:cNvPr id="35851" name="Line 11"/>
            <p:cNvSpPr>
              <a:spLocks noChangeShapeType="1"/>
            </p:cNvSpPr>
            <p:nvPr/>
          </p:nvSpPr>
          <p:spPr bwMode="auto">
            <a:xfrm>
              <a:off x="3264" y="3840"/>
              <a:ext cx="0" cy="95"/>
            </a:xfrm>
            <a:prstGeom prst="line">
              <a:avLst/>
            </a:prstGeom>
            <a:noFill/>
            <a:ln w="9360" cap="sq">
              <a:solidFill>
                <a:srgbClr val="A50021"/>
              </a:solidFill>
              <a:miter lim="800000"/>
              <a:headEnd/>
              <a:tailEnd/>
            </a:ln>
            <a:effectLst/>
          </p:spPr>
          <p:txBody>
            <a:bodyPr>
              <a:prstTxWarp prst="textNoShape">
                <a:avLst/>
              </a:prstTxWarp>
            </a:bodyPr>
            <a:lstStyle/>
            <a:p>
              <a:endParaRPr lang="en-US"/>
            </a:p>
          </p:txBody>
        </p:sp>
        <p:sp>
          <p:nvSpPr>
            <p:cNvPr id="35852" name="Line 12"/>
            <p:cNvSpPr>
              <a:spLocks noChangeShapeType="1"/>
            </p:cNvSpPr>
            <p:nvPr/>
          </p:nvSpPr>
          <p:spPr bwMode="auto">
            <a:xfrm>
              <a:off x="3648" y="3840"/>
              <a:ext cx="0" cy="95"/>
            </a:xfrm>
            <a:prstGeom prst="line">
              <a:avLst/>
            </a:prstGeom>
            <a:noFill/>
            <a:ln w="9360" cap="sq">
              <a:solidFill>
                <a:srgbClr val="A50021"/>
              </a:solidFill>
              <a:miter lim="800000"/>
              <a:headEnd/>
              <a:tailEnd/>
            </a:ln>
            <a:effectLst/>
          </p:spPr>
          <p:txBody>
            <a:bodyPr>
              <a:prstTxWarp prst="textNoShape">
                <a:avLst/>
              </a:prstTxWarp>
            </a:bodyPr>
            <a:lstStyle/>
            <a:p>
              <a:endParaRPr lang="en-US"/>
            </a:p>
          </p:txBody>
        </p:sp>
      </p:grpSp>
      <p:grpSp>
        <p:nvGrpSpPr>
          <p:cNvPr id="3" name="Group 13"/>
          <p:cNvGrpSpPr>
            <a:grpSpLocks/>
          </p:cNvGrpSpPr>
          <p:nvPr/>
        </p:nvGrpSpPr>
        <p:grpSpPr bwMode="auto">
          <a:xfrm>
            <a:off x="8382000" y="2589213"/>
            <a:ext cx="150813" cy="611187"/>
            <a:chOff x="5280" y="1631"/>
            <a:chExt cx="95" cy="385"/>
          </a:xfrm>
        </p:grpSpPr>
        <p:sp>
          <p:nvSpPr>
            <p:cNvPr id="35854" name="Line 14"/>
            <p:cNvSpPr>
              <a:spLocks noChangeShapeType="1"/>
            </p:cNvSpPr>
            <p:nvPr/>
          </p:nvSpPr>
          <p:spPr bwMode="auto">
            <a:xfrm flipV="1">
              <a:off x="5328" y="1630"/>
              <a:ext cx="0" cy="387"/>
            </a:xfrm>
            <a:prstGeom prst="line">
              <a:avLst/>
            </a:prstGeom>
            <a:noFill/>
            <a:ln w="28440" cap="sq">
              <a:solidFill>
                <a:srgbClr val="A50021"/>
              </a:solidFill>
              <a:miter lim="800000"/>
              <a:headEnd/>
              <a:tailEnd/>
            </a:ln>
            <a:effectLst/>
          </p:spPr>
          <p:txBody>
            <a:bodyPr>
              <a:prstTxWarp prst="textNoShape">
                <a:avLst/>
              </a:prstTxWarp>
            </a:bodyPr>
            <a:lstStyle/>
            <a:p>
              <a:endParaRPr lang="en-US"/>
            </a:p>
          </p:txBody>
        </p:sp>
        <p:sp>
          <p:nvSpPr>
            <p:cNvPr id="35855" name="Line 15"/>
            <p:cNvSpPr>
              <a:spLocks noChangeShapeType="1"/>
            </p:cNvSpPr>
            <p:nvPr/>
          </p:nvSpPr>
          <p:spPr bwMode="auto">
            <a:xfrm>
              <a:off x="5280" y="2016"/>
              <a:ext cx="95" cy="0"/>
            </a:xfrm>
            <a:prstGeom prst="line">
              <a:avLst/>
            </a:prstGeom>
            <a:noFill/>
            <a:ln w="9360" cap="sq">
              <a:solidFill>
                <a:srgbClr val="A50021"/>
              </a:solidFill>
              <a:miter lim="800000"/>
              <a:headEnd/>
              <a:tailEnd/>
            </a:ln>
            <a:effectLst/>
          </p:spPr>
          <p:txBody>
            <a:bodyPr>
              <a:prstTxWarp prst="textNoShape">
                <a:avLst/>
              </a:prstTxWarp>
            </a:bodyPr>
            <a:lstStyle/>
            <a:p>
              <a:endParaRPr lang="en-US"/>
            </a:p>
          </p:txBody>
        </p:sp>
        <p:sp>
          <p:nvSpPr>
            <p:cNvPr id="35856" name="Line 16"/>
            <p:cNvSpPr>
              <a:spLocks noChangeShapeType="1"/>
            </p:cNvSpPr>
            <p:nvPr/>
          </p:nvSpPr>
          <p:spPr bwMode="auto">
            <a:xfrm>
              <a:off x="5280" y="1632"/>
              <a:ext cx="95" cy="0"/>
            </a:xfrm>
            <a:prstGeom prst="line">
              <a:avLst/>
            </a:prstGeom>
            <a:noFill/>
            <a:ln w="9360" cap="sq">
              <a:solidFill>
                <a:srgbClr val="A50021"/>
              </a:solidFill>
              <a:miter lim="800000"/>
              <a:headEnd/>
              <a:tailEnd/>
            </a:ln>
            <a:effectLst/>
          </p:spPr>
          <p:txBody>
            <a:bodyPr>
              <a:prstTxWarp prst="textNoShape">
                <a:avLst/>
              </a:prstTxWarp>
            </a:bodyPr>
            <a:lstStyle/>
            <a:p>
              <a:endParaRPr lang="en-US"/>
            </a:p>
          </p:txBody>
        </p:sp>
      </p:grpSp>
      <p:grpSp>
        <p:nvGrpSpPr>
          <p:cNvPr id="4" name="Group 17"/>
          <p:cNvGrpSpPr>
            <a:grpSpLocks/>
          </p:cNvGrpSpPr>
          <p:nvPr/>
        </p:nvGrpSpPr>
        <p:grpSpPr bwMode="auto">
          <a:xfrm>
            <a:off x="8382000" y="3275013"/>
            <a:ext cx="150813" cy="611187"/>
            <a:chOff x="5280" y="2063"/>
            <a:chExt cx="95" cy="385"/>
          </a:xfrm>
        </p:grpSpPr>
        <p:sp>
          <p:nvSpPr>
            <p:cNvPr id="35858" name="Line 18"/>
            <p:cNvSpPr>
              <a:spLocks noChangeShapeType="1"/>
            </p:cNvSpPr>
            <p:nvPr/>
          </p:nvSpPr>
          <p:spPr bwMode="auto">
            <a:xfrm flipV="1">
              <a:off x="5328" y="2062"/>
              <a:ext cx="0" cy="387"/>
            </a:xfrm>
            <a:prstGeom prst="line">
              <a:avLst/>
            </a:prstGeom>
            <a:noFill/>
            <a:ln w="28440" cap="sq">
              <a:solidFill>
                <a:srgbClr val="A50021"/>
              </a:solidFill>
              <a:miter lim="800000"/>
              <a:headEnd/>
              <a:tailEnd/>
            </a:ln>
            <a:effectLst/>
          </p:spPr>
          <p:txBody>
            <a:bodyPr>
              <a:prstTxWarp prst="textNoShape">
                <a:avLst/>
              </a:prstTxWarp>
            </a:bodyPr>
            <a:lstStyle/>
            <a:p>
              <a:endParaRPr lang="en-US"/>
            </a:p>
          </p:txBody>
        </p:sp>
        <p:sp>
          <p:nvSpPr>
            <p:cNvPr id="35859" name="Line 19"/>
            <p:cNvSpPr>
              <a:spLocks noChangeShapeType="1"/>
            </p:cNvSpPr>
            <p:nvPr/>
          </p:nvSpPr>
          <p:spPr bwMode="auto">
            <a:xfrm>
              <a:off x="5280" y="2448"/>
              <a:ext cx="95" cy="0"/>
            </a:xfrm>
            <a:prstGeom prst="line">
              <a:avLst/>
            </a:prstGeom>
            <a:noFill/>
            <a:ln w="9360" cap="sq">
              <a:solidFill>
                <a:srgbClr val="A50021"/>
              </a:solidFill>
              <a:miter lim="800000"/>
              <a:headEnd/>
              <a:tailEnd/>
            </a:ln>
            <a:effectLst/>
          </p:spPr>
          <p:txBody>
            <a:bodyPr>
              <a:prstTxWarp prst="textNoShape">
                <a:avLst/>
              </a:prstTxWarp>
            </a:bodyPr>
            <a:lstStyle/>
            <a:p>
              <a:endParaRPr lang="en-US"/>
            </a:p>
          </p:txBody>
        </p:sp>
        <p:sp>
          <p:nvSpPr>
            <p:cNvPr id="35860" name="Line 20"/>
            <p:cNvSpPr>
              <a:spLocks noChangeShapeType="1"/>
            </p:cNvSpPr>
            <p:nvPr/>
          </p:nvSpPr>
          <p:spPr bwMode="auto">
            <a:xfrm>
              <a:off x="5280" y="2064"/>
              <a:ext cx="95" cy="0"/>
            </a:xfrm>
            <a:prstGeom prst="line">
              <a:avLst/>
            </a:prstGeom>
            <a:noFill/>
            <a:ln w="9360" cap="sq">
              <a:solidFill>
                <a:srgbClr val="A50021"/>
              </a:solidFill>
              <a:miter lim="800000"/>
              <a:headEnd/>
              <a:tailEnd/>
            </a:ln>
            <a:effectLst/>
          </p:spPr>
          <p:txBody>
            <a:bodyPr>
              <a:prstTxWarp prst="textNoShape">
                <a:avLst/>
              </a:prstTxWarp>
            </a:bodyPr>
            <a:lstStyle/>
            <a:p>
              <a:endParaRPr lang="en-US"/>
            </a:p>
          </p:txBody>
        </p:sp>
      </p:grpSp>
      <p:sp>
        <p:nvSpPr>
          <p:cNvPr id="35861" name="Text Box 21"/>
          <p:cNvSpPr txBox="1">
            <a:spLocks noChangeArrowheads="1"/>
          </p:cNvSpPr>
          <p:nvPr/>
        </p:nvSpPr>
        <p:spPr bwMode="auto">
          <a:xfrm>
            <a:off x="5305425" y="6219825"/>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A50021"/>
                </a:solidFill>
                <a:ea typeface="Arial Unicode MS" pitchFamily="-1" charset="0"/>
                <a:cs typeface="Arial Unicode MS" pitchFamily="-1" charset="0"/>
              </a:rPr>
              <a:t>K</a:t>
            </a:r>
          </a:p>
        </p:txBody>
      </p:sp>
      <p:sp>
        <p:nvSpPr>
          <p:cNvPr id="35862" name="Text Box 22"/>
          <p:cNvSpPr txBox="1">
            <a:spLocks noChangeArrowheads="1"/>
          </p:cNvSpPr>
          <p:nvPr/>
        </p:nvSpPr>
        <p:spPr bwMode="auto">
          <a:xfrm rot="16200000">
            <a:off x="8420894" y="3428206"/>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A50021"/>
                </a:solidFill>
                <a:ea typeface="Arial Unicode MS" pitchFamily="-1" charset="0"/>
                <a:cs typeface="Arial Unicode MS" pitchFamily="-1" charset="0"/>
              </a:rPr>
              <a:t>K</a:t>
            </a:r>
          </a:p>
        </p:txBody>
      </p:sp>
      <p:grpSp>
        <p:nvGrpSpPr>
          <p:cNvPr id="5" name="Group 23"/>
          <p:cNvGrpSpPr>
            <a:grpSpLocks/>
          </p:cNvGrpSpPr>
          <p:nvPr/>
        </p:nvGrpSpPr>
        <p:grpSpPr bwMode="auto">
          <a:xfrm>
            <a:off x="6324600" y="6096000"/>
            <a:ext cx="1903413" cy="150813"/>
            <a:chOff x="3984" y="3840"/>
            <a:chExt cx="1199" cy="95"/>
          </a:xfrm>
        </p:grpSpPr>
        <p:sp>
          <p:nvSpPr>
            <p:cNvPr id="35864" name="Line 24"/>
            <p:cNvSpPr>
              <a:spLocks noChangeShapeType="1"/>
            </p:cNvSpPr>
            <p:nvPr/>
          </p:nvSpPr>
          <p:spPr bwMode="auto">
            <a:xfrm>
              <a:off x="3984" y="3888"/>
              <a:ext cx="1198" cy="0"/>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65" name="Line 25"/>
            <p:cNvSpPr>
              <a:spLocks noChangeShapeType="1"/>
            </p:cNvSpPr>
            <p:nvPr/>
          </p:nvSpPr>
          <p:spPr bwMode="auto">
            <a:xfrm>
              <a:off x="3984"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66" name="Line 26"/>
            <p:cNvSpPr>
              <a:spLocks noChangeShapeType="1"/>
            </p:cNvSpPr>
            <p:nvPr/>
          </p:nvSpPr>
          <p:spPr bwMode="auto">
            <a:xfrm>
              <a:off x="5183"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grpSp>
        <p:nvGrpSpPr>
          <p:cNvPr id="6" name="Group 27"/>
          <p:cNvGrpSpPr>
            <a:grpSpLocks/>
          </p:cNvGrpSpPr>
          <p:nvPr/>
        </p:nvGrpSpPr>
        <p:grpSpPr bwMode="auto">
          <a:xfrm>
            <a:off x="8218488" y="4684713"/>
            <a:ext cx="474662" cy="611187"/>
            <a:chOff x="5177" y="2951"/>
            <a:chExt cx="299" cy="385"/>
          </a:xfrm>
        </p:grpSpPr>
        <p:sp>
          <p:nvSpPr>
            <p:cNvPr id="35868" name="Line 28"/>
            <p:cNvSpPr>
              <a:spLocks noChangeShapeType="1"/>
            </p:cNvSpPr>
            <p:nvPr/>
          </p:nvSpPr>
          <p:spPr bwMode="auto">
            <a:xfrm flipV="1">
              <a:off x="5328" y="2950"/>
              <a:ext cx="0" cy="387"/>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69" name="Line 29"/>
            <p:cNvSpPr>
              <a:spLocks noChangeShapeType="1"/>
            </p:cNvSpPr>
            <p:nvPr/>
          </p:nvSpPr>
          <p:spPr bwMode="auto">
            <a:xfrm>
              <a:off x="5177" y="3336"/>
              <a:ext cx="299" cy="0"/>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70" name="Line 30"/>
            <p:cNvSpPr>
              <a:spLocks noChangeShapeType="1"/>
            </p:cNvSpPr>
            <p:nvPr/>
          </p:nvSpPr>
          <p:spPr bwMode="auto">
            <a:xfrm>
              <a:off x="5177" y="2952"/>
              <a:ext cx="299" cy="0"/>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871" name="Text Box 31"/>
          <p:cNvSpPr txBox="1">
            <a:spLocks noChangeArrowheads="1"/>
          </p:cNvSpPr>
          <p:nvPr/>
        </p:nvSpPr>
        <p:spPr bwMode="auto">
          <a:xfrm>
            <a:off x="6477000" y="6219825"/>
            <a:ext cx="16002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35872" name="Text Box 32"/>
          <p:cNvSpPr txBox="1">
            <a:spLocks noChangeArrowheads="1"/>
          </p:cNvSpPr>
          <p:nvPr/>
        </p:nvSpPr>
        <p:spPr bwMode="auto">
          <a:xfrm rot="16200000">
            <a:off x="7811294" y="4799806"/>
            <a:ext cx="16002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Lst>
            </a:pPr>
            <a:r>
              <a:rPr lang="pt-BR" sz="1400">
                <a:solidFill>
                  <a:srgbClr val="000000"/>
                </a:solidFill>
                <a:ea typeface="Arial Unicode MS" pitchFamily="-1" charset="0"/>
                <a:cs typeface="Arial Unicode MS" pitchFamily="-1" charset="0"/>
              </a:rPr>
              <a:t>Catalytic</a:t>
            </a:r>
          </a:p>
        </p:txBody>
      </p:sp>
      <p:sp>
        <p:nvSpPr>
          <p:cNvPr id="35873" name="Text Box 33"/>
          <p:cNvSpPr txBox="1">
            <a:spLocks noChangeArrowheads="1"/>
          </p:cNvSpPr>
          <p:nvPr/>
        </p:nvSpPr>
        <p:spPr bwMode="auto">
          <a:xfrm rot="16200000">
            <a:off x="8420894" y="2780506"/>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A50021"/>
                </a:solidFill>
                <a:ea typeface="Arial Unicode MS" pitchFamily="-1" charset="0"/>
                <a:cs typeface="Arial Unicode MS" pitchFamily="-1" charset="0"/>
              </a:rPr>
              <a:t>K</a:t>
            </a:r>
          </a:p>
        </p:txBody>
      </p:sp>
      <p:grpSp>
        <p:nvGrpSpPr>
          <p:cNvPr id="7" name="Group 34"/>
          <p:cNvGrpSpPr>
            <a:grpSpLocks/>
          </p:cNvGrpSpPr>
          <p:nvPr/>
        </p:nvGrpSpPr>
        <p:grpSpPr bwMode="auto">
          <a:xfrm>
            <a:off x="4876800" y="6096000"/>
            <a:ext cx="228600" cy="150813"/>
            <a:chOff x="3072" y="3840"/>
            <a:chExt cx="144" cy="95"/>
          </a:xfrm>
        </p:grpSpPr>
        <p:sp>
          <p:nvSpPr>
            <p:cNvPr id="35875" name="Line 35"/>
            <p:cNvSpPr>
              <a:spLocks noChangeShapeType="1"/>
            </p:cNvSpPr>
            <p:nvPr/>
          </p:nvSpPr>
          <p:spPr bwMode="auto">
            <a:xfrm>
              <a:off x="3072" y="3888"/>
              <a:ext cx="143" cy="0"/>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76" name="Line 36"/>
            <p:cNvSpPr>
              <a:spLocks noChangeShapeType="1"/>
            </p:cNvSpPr>
            <p:nvPr/>
          </p:nvSpPr>
          <p:spPr bwMode="auto">
            <a:xfrm>
              <a:off x="3072"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77" name="Line 37"/>
            <p:cNvSpPr>
              <a:spLocks noChangeShapeType="1"/>
            </p:cNvSpPr>
            <p:nvPr/>
          </p:nvSpPr>
          <p:spPr bwMode="auto">
            <a:xfrm>
              <a:off x="3216"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878" name="Text Box 38"/>
          <p:cNvSpPr txBox="1">
            <a:spLocks noChangeArrowheads="1"/>
          </p:cNvSpPr>
          <p:nvPr/>
        </p:nvSpPr>
        <p:spPr bwMode="auto">
          <a:xfrm>
            <a:off x="4800600" y="6219825"/>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grpSp>
        <p:nvGrpSpPr>
          <p:cNvPr id="8" name="Group 39"/>
          <p:cNvGrpSpPr>
            <a:grpSpLocks/>
          </p:cNvGrpSpPr>
          <p:nvPr/>
        </p:nvGrpSpPr>
        <p:grpSpPr bwMode="auto">
          <a:xfrm>
            <a:off x="4572000" y="6096000"/>
            <a:ext cx="228600" cy="150813"/>
            <a:chOff x="2880" y="3840"/>
            <a:chExt cx="144" cy="95"/>
          </a:xfrm>
        </p:grpSpPr>
        <p:sp>
          <p:nvSpPr>
            <p:cNvPr id="35880" name="Line 40"/>
            <p:cNvSpPr>
              <a:spLocks noChangeShapeType="1"/>
            </p:cNvSpPr>
            <p:nvPr/>
          </p:nvSpPr>
          <p:spPr bwMode="auto">
            <a:xfrm>
              <a:off x="2880" y="3888"/>
              <a:ext cx="143" cy="0"/>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81" name="Line 41"/>
            <p:cNvSpPr>
              <a:spLocks noChangeShapeType="1"/>
            </p:cNvSpPr>
            <p:nvPr/>
          </p:nvSpPr>
          <p:spPr bwMode="auto">
            <a:xfrm>
              <a:off x="2880"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82" name="Line 42"/>
            <p:cNvSpPr>
              <a:spLocks noChangeShapeType="1"/>
            </p:cNvSpPr>
            <p:nvPr/>
          </p:nvSpPr>
          <p:spPr bwMode="auto">
            <a:xfrm>
              <a:off x="3024"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883" name="Text Box 43"/>
          <p:cNvSpPr txBox="1">
            <a:spLocks noChangeArrowheads="1"/>
          </p:cNvSpPr>
          <p:nvPr/>
        </p:nvSpPr>
        <p:spPr bwMode="auto">
          <a:xfrm>
            <a:off x="4495800" y="6219825"/>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625"/>
              </a:spcBef>
              <a:buClrTx/>
              <a:buFontTx/>
              <a:buNone/>
            </a:pPr>
            <a:r>
              <a:rPr lang="pt-BR" sz="1400">
                <a:solidFill>
                  <a:srgbClr val="000000"/>
                </a:solidFill>
                <a:ea typeface="Arial Unicode MS" pitchFamily="-1" charset="0"/>
                <a:cs typeface="Arial Unicode MS" pitchFamily="-1" charset="0"/>
              </a:rPr>
              <a:t>F</a:t>
            </a:r>
            <a:r>
              <a:rPr lang="pt-BR" sz="1000">
                <a:solidFill>
                  <a:srgbClr val="000000"/>
                </a:solidFill>
                <a:ea typeface="Arial Unicode MS" pitchFamily="-1" charset="0"/>
                <a:cs typeface="Arial Unicode MS" pitchFamily="-1" charset="0"/>
              </a:rPr>
              <a:t>1</a:t>
            </a:r>
          </a:p>
        </p:txBody>
      </p:sp>
      <p:grpSp>
        <p:nvGrpSpPr>
          <p:cNvPr id="9" name="Group 44"/>
          <p:cNvGrpSpPr>
            <a:grpSpLocks/>
          </p:cNvGrpSpPr>
          <p:nvPr/>
        </p:nvGrpSpPr>
        <p:grpSpPr bwMode="auto">
          <a:xfrm>
            <a:off x="4267200" y="6096000"/>
            <a:ext cx="228600" cy="150813"/>
            <a:chOff x="2688" y="3840"/>
            <a:chExt cx="144" cy="95"/>
          </a:xfrm>
        </p:grpSpPr>
        <p:sp>
          <p:nvSpPr>
            <p:cNvPr id="35885" name="Line 45"/>
            <p:cNvSpPr>
              <a:spLocks noChangeShapeType="1"/>
            </p:cNvSpPr>
            <p:nvPr/>
          </p:nvSpPr>
          <p:spPr bwMode="auto">
            <a:xfrm>
              <a:off x="2688" y="3888"/>
              <a:ext cx="143" cy="0"/>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86" name="Line 46"/>
            <p:cNvSpPr>
              <a:spLocks noChangeShapeType="1"/>
            </p:cNvSpPr>
            <p:nvPr/>
          </p:nvSpPr>
          <p:spPr bwMode="auto">
            <a:xfrm>
              <a:off x="2688"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87" name="Line 47"/>
            <p:cNvSpPr>
              <a:spLocks noChangeShapeType="1"/>
            </p:cNvSpPr>
            <p:nvPr/>
          </p:nvSpPr>
          <p:spPr bwMode="auto">
            <a:xfrm>
              <a:off x="2832"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888" name="Text Box 48"/>
          <p:cNvSpPr txBox="1">
            <a:spLocks noChangeArrowheads="1"/>
          </p:cNvSpPr>
          <p:nvPr/>
        </p:nvSpPr>
        <p:spPr bwMode="auto">
          <a:xfrm>
            <a:off x="4191000" y="6219825"/>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grpSp>
        <p:nvGrpSpPr>
          <p:cNvPr id="10" name="Group 49"/>
          <p:cNvGrpSpPr>
            <a:grpSpLocks/>
          </p:cNvGrpSpPr>
          <p:nvPr/>
        </p:nvGrpSpPr>
        <p:grpSpPr bwMode="auto">
          <a:xfrm>
            <a:off x="3962400" y="6096000"/>
            <a:ext cx="228600" cy="150813"/>
            <a:chOff x="2496" y="3840"/>
            <a:chExt cx="144" cy="95"/>
          </a:xfrm>
        </p:grpSpPr>
        <p:sp>
          <p:nvSpPr>
            <p:cNvPr id="35890" name="Line 50"/>
            <p:cNvSpPr>
              <a:spLocks noChangeShapeType="1"/>
            </p:cNvSpPr>
            <p:nvPr/>
          </p:nvSpPr>
          <p:spPr bwMode="auto">
            <a:xfrm>
              <a:off x="2496" y="3888"/>
              <a:ext cx="143" cy="0"/>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91" name="Line 51"/>
            <p:cNvSpPr>
              <a:spLocks noChangeShapeType="1"/>
            </p:cNvSpPr>
            <p:nvPr/>
          </p:nvSpPr>
          <p:spPr bwMode="auto">
            <a:xfrm>
              <a:off x="2496"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92" name="Line 52"/>
            <p:cNvSpPr>
              <a:spLocks noChangeShapeType="1"/>
            </p:cNvSpPr>
            <p:nvPr/>
          </p:nvSpPr>
          <p:spPr bwMode="auto">
            <a:xfrm>
              <a:off x="2640" y="3840"/>
              <a:ext cx="0" cy="95"/>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893" name="Text Box 53"/>
          <p:cNvSpPr txBox="1">
            <a:spLocks noChangeArrowheads="1"/>
          </p:cNvSpPr>
          <p:nvPr/>
        </p:nvSpPr>
        <p:spPr bwMode="auto">
          <a:xfrm>
            <a:off x="3810000" y="6219825"/>
            <a:ext cx="4572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625"/>
              </a:spcBef>
              <a:buClrTx/>
              <a:buFontTx/>
              <a:buNone/>
            </a:pPr>
            <a:r>
              <a:rPr lang="pt-BR" sz="1400">
                <a:solidFill>
                  <a:srgbClr val="000000"/>
                </a:solidFill>
                <a:ea typeface="Arial Unicode MS" pitchFamily="-1" charset="0"/>
                <a:cs typeface="Arial Unicode MS" pitchFamily="-1" charset="0"/>
              </a:rPr>
              <a:t>F</a:t>
            </a:r>
            <a:r>
              <a:rPr lang="pt-BR" sz="1000">
                <a:solidFill>
                  <a:srgbClr val="000000"/>
                </a:solidFill>
                <a:ea typeface="Arial Unicode MS" pitchFamily="-1" charset="0"/>
                <a:cs typeface="Arial Unicode MS" pitchFamily="-1" charset="0"/>
              </a:rPr>
              <a:t>2</a:t>
            </a:r>
          </a:p>
        </p:txBody>
      </p:sp>
      <p:grpSp>
        <p:nvGrpSpPr>
          <p:cNvPr id="11" name="Group 54"/>
          <p:cNvGrpSpPr>
            <a:grpSpLocks/>
          </p:cNvGrpSpPr>
          <p:nvPr/>
        </p:nvGrpSpPr>
        <p:grpSpPr bwMode="auto">
          <a:xfrm>
            <a:off x="8429625" y="2093913"/>
            <a:ext cx="55563" cy="611187"/>
            <a:chOff x="5310" y="1319"/>
            <a:chExt cx="35" cy="385"/>
          </a:xfrm>
        </p:grpSpPr>
        <p:sp>
          <p:nvSpPr>
            <p:cNvPr id="35895" name="Line 55"/>
            <p:cNvSpPr>
              <a:spLocks noChangeShapeType="1"/>
            </p:cNvSpPr>
            <p:nvPr/>
          </p:nvSpPr>
          <p:spPr bwMode="auto">
            <a:xfrm flipV="1">
              <a:off x="5328" y="1318"/>
              <a:ext cx="0" cy="387"/>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896" name="Line 56"/>
            <p:cNvSpPr>
              <a:spLocks noChangeShapeType="1"/>
            </p:cNvSpPr>
            <p:nvPr/>
          </p:nvSpPr>
          <p:spPr bwMode="auto">
            <a:xfrm>
              <a:off x="5310" y="1704"/>
              <a:ext cx="35" cy="0"/>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897" name="Line 57"/>
            <p:cNvSpPr>
              <a:spLocks noChangeShapeType="1"/>
            </p:cNvSpPr>
            <p:nvPr/>
          </p:nvSpPr>
          <p:spPr bwMode="auto">
            <a:xfrm>
              <a:off x="5310" y="1320"/>
              <a:ext cx="35" cy="0"/>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898" name="Text Box 58"/>
          <p:cNvSpPr txBox="1">
            <a:spLocks noChangeArrowheads="1"/>
          </p:cNvSpPr>
          <p:nvPr/>
        </p:nvSpPr>
        <p:spPr bwMode="auto">
          <a:xfrm rot="16200000">
            <a:off x="8420894" y="2247106"/>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pPr>
            <a:r>
              <a:rPr lang="pt-BR" sz="1400">
                <a:solidFill>
                  <a:srgbClr val="000000"/>
                </a:solidFill>
                <a:ea typeface="Arial Unicode MS" pitchFamily="-1" charset="0"/>
                <a:cs typeface="Arial Unicode MS" pitchFamily="-1" charset="0"/>
              </a:rPr>
              <a:t>E</a:t>
            </a:r>
          </a:p>
        </p:txBody>
      </p:sp>
      <p:grpSp>
        <p:nvGrpSpPr>
          <p:cNvPr id="12" name="Group 59"/>
          <p:cNvGrpSpPr>
            <a:grpSpLocks/>
          </p:cNvGrpSpPr>
          <p:nvPr/>
        </p:nvGrpSpPr>
        <p:grpSpPr bwMode="auto">
          <a:xfrm>
            <a:off x="8429625" y="1789113"/>
            <a:ext cx="55563" cy="611187"/>
            <a:chOff x="5310" y="1127"/>
            <a:chExt cx="35" cy="385"/>
          </a:xfrm>
        </p:grpSpPr>
        <p:sp>
          <p:nvSpPr>
            <p:cNvPr id="35900" name="Line 60"/>
            <p:cNvSpPr>
              <a:spLocks noChangeShapeType="1"/>
            </p:cNvSpPr>
            <p:nvPr/>
          </p:nvSpPr>
          <p:spPr bwMode="auto">
            <a:xfrm flipV="1">
              <a:off x="5328" y="1126"/>
              <a:ext cx="0" cy="387"/>
            </a:xfrm>
            <a:prstGeom prst="line">
              <a:avLst/>
            </a:prstGeom>
            <a:noFill/>
            <a:ln w="28440" cap="sq">
              <a:solidFill>
                <a:srgbClr val="666699"/>
              </a:solidFill>
              <a:miter lim="800000"/>
              <a:headEnd/>
              <a:tailEnd/>
            </a:ln>
            <a:effectLst/>
          </p:spPr>
          <p:txBody>
            <a:bodyPr>
              <a:prstTxWarp prst="textNoShape">
                <a:avLst/>
              </a:prstTxWarp>
            </a:bodyPr>
            <a:lstStyle/>
            <a:p>
              <a:endParaRPr lang="en-US"/>
            </a:p>
          </p:txBody>
        </p:sp>
        <p:sp>
          <p:nvSpPr>
            <p:cNvPr id="35901" name="Line 61"/>
            <p:cNvSpPr>
              <a:spLocks noChangeShapeType="1"/>
            </p:cNvSpPr>
            <p:nvPr/>
          </p:nvSpPr>
          <p:spPr bwMode="auto">
            <a:xfrm>
              <a:off x="5310" y="1512"/>
              <a:ext cx="35" cy="0"/>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sp>
          <p:nvSpPr>
            <p:cNvPr id="35902" name="Line 62"/>
            <p:cNvSpPr>
              <a:spLocks noChangeShapeType="1"/>
            </p:cNvSpPr>
            <p:nvPr/>
          </p:nvSpPr>
          <p:spPr bwMode="auto">
            <a:xfrm>
              <a:off x="5310" y="1128"/>
              <a:ext cx="35" cy="0"/>
            </a:xfrm>
            <a:prstGeom prst="line">
              <a:avLst/>
            </a:prstGeom>
            <a:noFill/>
            <a:ln w="9360" cap="sq">
              <a:solidFill>
                <a:srgbClr val="666699"/>
              </a:solidFill>
              <a:miter lim="800000"/>
              <a:headEnd/>
              <a:tailEnd/>
            </a:ln>
            <a:effectLst/>
          </p:spPr>
          <p:txBody>
            <a:bodyPr>
              <a:prstTxWarp prst="textNoShape">
                <a:avLst/>
              </a:prstTxWarp>
            </a:bodyPr>
            <a:lstStyle/>
            <a:p>
              <a:endParaRPr lang="en-US"/>
            </a:p>
          </p:txBody>
        </p:sp>
      </p:grpSp>
      <p:sp>
        <p:nvSpPr>
          <p:cNvPr id="35903" name="Text Box 63"/>
          <p:cNvSpPr txBox="1">
            <a:spLocks noChangeArrowheads="1"/>
          </p:cNvSpPr>
          <p:nvPr/>
        </p:nvSpPr>
        <p:spPr bwMode="auto">
          <a:xfrm rot="16200000">
            <a:off x="8420894" y="1940719"/>
            <a:ext cx="381000" cy="306388"/>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625"/>
              </a:spcBef>
              <a:buClrTx/>
              <a:buFontTx/>
              <a:buNone/>
            </a:pPr>
            <a:r>
              <a:rPr lang="pt-BR" sz="1400">
                <a:solidFill>
                  <a:srgbClr val="000000"/>
                </a:solidFill>
                <a:ea typeface="Arial Unicode MS" pitchFamily="-1" charset="0"/>
                <a:cs typeface="Arial Unicode MS" pitchFamily="-1" charset="0"/>
              </a:rPr>
              <a:t>F</a:t>
            </a:r>
            <a:r>
              <a:rPr lang="pt-BR" sz="1000">
                <a:solidFill>
                  <a:srgbClr val="000000"/>
                </a:solidFill>
                <a:ea typeface="Arial Unicode MS" pitchFamily="-1" charset="0"/>
                <a:cs typeface="Arial Unicode MS" pitchFamily="-1" charset="0"/>
              </a:rPr>
              <a:t>1</a:t>
            </a:r>
          </a:p>
        </p:txBody>
      </p:sp>
      <p:sp>
        <p:nvSpPr>
          <p:cNvPr id="35904" name="Text Box 64"/>
          <p:cNvSpPr txBox="1">
            <a:spLocks noChangeArrowheads="1"/>
          </p:cNvSpPr>
          <p:nvPr/>
        </p:nvSpPr>
        <p:spPr bwMode="auto">
          <a:xfrm>
            <a:off x="76200" y="1447800"/>
            <a:ext cx="2667000" cy="14795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Repeated domains show a characteristic </a:t>
            </a:r>
            <a:r>
              <a:rPr lang="pt-BR" sz="2200">
                <a:solidFill>
                  <a:srgbClr val="A50021"/>
                </a:solidFill>
                <a:ea typeface="Arial Unicode MS" pitchFamily="-1" charset="0"/>
                <a:cs typeface="Arial Unicode MS" pitchFamily="-1" charset="0"/>
              </a:rPr>
              <a:t>pattern</a:t>
            </a:r>
          </a:p>
        </p:txBody>
      </p:sp>
      <p:sp>
        <p:nvSpPr>
          <p:cNvPr id="67" name="Slide Number Placeholder 66"/>
          <p:cNvSpPr>
            <a:spLocks noGrp="1"/>
          </p:cNvSpPr>
          <p:nvPr>
            <p:ph type="sldNum" sz="quarter" idx="12"/>
          </p:nvPr>
        </p:nvSpPr>
        <p:spPr/>
        <p:txBody>
          <a:bodyPr/>
          <a:lstStyle/>
          <a:p>
            <a:fld id="{41014A3E-976F-064B-B8F4-90A68719CBED}" type="slidenum">
              <a:rPr lang="en-US" smtClean="0"/>
              <a:pPr/>
              <a:t>32</a:t>
            </a:fld>
            <a:endParaRPr lang="en-US"/>
          </a:p>
        </p:txBody>
      </p:sp>
      <p:sp>
        <p:nvSpPr>
          <p:cNvPr id="68" name="Footer Placeholder 6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5904"/>
                                        </p:tgtEl>
                                        <p:attrNameLst>
                                          <p:attrName>style.visibility</p:attrName>
                                        </p:attrNameLst>
                                      </p:cBhvr>
                                      <p:to>
                                        <p:strVal val="visible"/>
                                      </p:to>
                                    </p:set>
                                  </p:childTnLst>
                                </p:cTn>
                              </p:par>
                            </p:childTnLst>
                          </p:cTn>
                        </p:par>
                        <p:par>
                          <p:cTn id="7" fill="hold">
                            <p:stCondLst>
                              <p:cond delay="0"/>
                            </p:stCondLst>
                            <p:childTnLst>
                              <p:par>
                                <p:cTn id="8" presetID="17" presetClass="entr" presetSubtype="4" fill="hold" grpId="0" nodeType="afterEffect">
                                  <p:stCondLst>
                                    <p:cond delay="0"/>
                                  </p:stCondLst>
                                  <p:childTnLst>
                                    <p:set>
                                      <p:cBhvr additive="repl">
                                        <p:cTn id="9" dur="1" fill="hold">
                                          <p:stCondLst>
                                            <p:cond delay="0"/>
                                          </p:stCondLst>
                                        </p:cTn>
                                        <p:tgtEl>
                                          <p:spTgt spid="35843"/>
                                        </p:tgtEl>
                                        <p:attrNameLst>
                                          <p:attrName>style.visibility</p:attrName>
                                        </p:attrNameLst>
                                      </p:cBhvr>
                                      <p:to>
                                        <p:strVal val="visible"/>
                                      </p:to>
                                    </p:set>
                                    <p:anim calcmode="lin" valueType="num">
                                      <p:cBhvr additive="repl">
                                        <p:cTn id="10" dur="500" fill="hold"/>
                                        <p:tgtEl>
                                          <p:spTgt spid="35843"/>
                                        </p:tgtEl>
                                        <p:attrNameLst>
                                          <p:attrName>ppt_x</p:attrName>
                                        </p:attrNameLst>
                                      </p:cBhvr>
                                      <p:tavLst>
                                        <p:tav tm="100000">
                                          <p:val>
                                            <p:strVal val="#ppt_x"/>
                                          </p:val>
                                        </p:tav>
                                        <p:tav>
                                          <p:val>
                                            <p:strVal val="#ppt_x"/>
                                          </p:val>
                                        </p:tav>
                                      </p:tavLst>
                                    </p:anim>
                                    <p:anim calcmode="lin" valueType="num">
                                      <p:cBhvr additive="repl">
                                        <p:cTn id="11" dur="500" fill="hold"/>
                                        <p:tgtEl>
                                          <p:spTgt spid="35843"/>
                                        </p:tgtEl>
                                        <p:attrNameLst>
                                          <p:attrName>ppt_y</p:attrName>
                                        </p:attrNameLst>
                                      </p:cBhvr>
                                      <p:tavLst>
                                        <p:tav tm="100000">
                                          <p:val>
                                            <p:strVal val="#ppt_y+#ppt_h/2"/>
                                          </p:val>
                                        </p:tav>
                                        <p:tav>
                                          <p:val>
                                            <p:strVal val="#ppt_y"/>
                                          </p:val>
                                        </p:tav>
                                      </p:tavLst>
                                    </p:anim>
                                    <p:anim calcmode="lin" valueType="num">
                                      <p:cBhvr additive="repl">
                                        <p:cTn id="12" dur="500" fill="hold"/>
                                        <p:tgtEl>
                                          <p:spTgt spid="35843"/>
                                        </p:tgtEl>
                                        <p:attrNameLst>
                                          <p:attrName>ppt_w</p:attrName>
                                        </p:attrNameLst>
                                      </p:cBhvr>
                                      <p:tavLst>
                                        <p:tav tm="100000">
                                          <p:val>
                                            <p:strVal val="#ppt_w"/>
                                          </p:val>
                                        </p:tav>
                                        <p:tav>
                                          <p:val>
                                            <p:strVal val="#ppt_w"/>
                                          </p:val>
                                        </p:tav>
                                      </p:tavLst>
                                    </p:anim>
                                    <p:anim calcmode="lin" valueType="num">
                                      <p:cBhvr additive="repl">
                                        <p:cTn id="13" dur="500" fill="hold"/>
                                        <p:tgtEl>
                                          <p:spTgt spid="35843"/>
                                        </p:tgtEl>
                                        <p:attrNameLst>
                                          <p:attrName>ppt_h</p:attrName>
                                        </p:attrNameLst>
                                      </p:cBhvr>
                                      <p:tavLst>
                                        <p:tav tm="100000">
                                          <p:val>
                                            <p:strVal val="0"/>
                                          </p:val>
                                        </p:tav>
                                        <p:tav>
                                          <p:val>
                                            <p:strVal val="#ppt_h"/>
                                          </p:val>
                                        </p:tav>
                                      </p:tavLst>
                                    </p:anim>
                                  </p:childTnLst>
                                </p:cTn>
                              </p:par>
                            </p:childTnLst>
                          </p:cTn>
                        </p:par>
                        <p:par>
                          <p:cTn id="14" fill="hold">
                            <p:stCondLst>
                              <p:cond delay="0"/>
                            </p:stCondLst>
                            <p:childTnLst>
                              <p:par>
                                <p:cTn id="15" presetID="17" presetClass="entr" presetSubtype="8" fill="hold" grpId="0" nodeType="afterEffect">
                                  <p:stCondLst>
                                    <p:cond delay="0"/>
                                  </p:stCondLst>
                                  <p:childTnLst>
                                    <p:set>
                                      <p:cBhvr additive="repl">
                                        <p:cTn id="16" dur="1" fill="hold">
                                          <p:stCondLst>
                                            <p:cond delay="0"/>
                                          </p:stCondLst>
                                        </p:cTn>
                                        <p:tgtEl>
                                          <p:spTgt spid="35842"/>
                                        </p:tgtEl>
                                        <p:attrNameLst>
                                          <p:attrName>style.visibility</p:attrName>
                                        </p:attrNameLst>
                                      </p:cBhvr>
                                      <p:to>
                                        <p:strVal val="visible"/>
                                      </p:to>
                                    </p:set>
                                    <p:anim calcmode="lin" valueType="num">
                                      <p:cBhvr additive="repl">
                                        <p:cTn id="17" dur="500" fill="hold"/>
                                        <p:tgtEl>
                                          <p:spTgt spid="35842"/>
                                        </p:tgtEl>
                                        <p:attrNameLst>
                                          <p:attrName>ppt_x</p:attrName>
                                        </p:attrNameLst>
                                      </p:cBhvr>
                                      <p:tavLst>
                                        <p:tav tm="100000">
                                          <p:val>
                                            <p:strVal val="#ppt_x-#ppt_w/2"/>
                                          </p:val>
                                        </p:tav>
                                        <p:tav>
                                          <p:val>
                                            <p:strVal val="#ppt_x"/>
                                          </p:val>
                                        </p:tav>
                                      </p:tavLst>
                                    </p:anim>
                                    <p:anim calcmode="lin" valueType="num">
                                      <p:cBhvr additive="repl">
                                        <p:cTn id="18" dur="500" fill="hold"/>
                                        <p:tgtEl>
                                          <p:spTgt spid="35842"/>
                                        </p:tgtEl>
                                        <p:attrNameLst>
                                          <p:attrName>ppt_y</p:attrName>
                                        </p:attrNameLst>
                                      </p:cBhvr>
                                      <p:tavLst>
                                        <p:tav tm="100000">
                                          <p:val>
                                            <p:strVal val="#ppt_y"/>
                                          </p:val>
                                        </p:tav>
                                        <p:tav>
                                          <p:val>
                                            <p:strVal val="#ppt_y"/>
                                          </p:val>
                                        </p:tav>
                                      </p:tavLst>
                                    </p:anim>
                                    <p:anim calcmode="lin" valueType="num">
                                      <p:cBhvr additive="repl">
                                        <p:cTn id="19" dur="500" fill="hold"/>
                                        <p:tgtEl>
                                          <p:spTgt spid="35842"/>
                                        </p:tgtEl>
                                        <p:attrNameLst>
                                          <p:attrName>ppt_w</p:attrName>
                                        </p:attrNameLst>
                                      </p:cBhvr>
                                      <p:tavLst>
                                        <p:tav tm="100000">
                                          <p:val>
                                            <p:strVal val="0"/>
                                          </p:val>
                                        </p:tav>
                                        <p:tav>
                                          <p:val>
                                            <p:strVal val="#ppt_w"/>
                                          </p:val>
                                        </p:tav>
                                      </p:tavLst>
                                    </p:anim>
                                    <p:anim calcmode="lin" valueType="num">
                                      <p:cBhvr additive="repl">
                                        <p:cTn id="20" dur="500" fill="hold"/>
                                        <p:tgtEl>
                                          <p:spTgt spid="35842"/>
                                        </p:tgtEl>
                                        <p:attrNameLst>
                                          <p:attrName>ppt_h</p:attrName>
                                        </p:attrNameLst>
                                      </p:cBhvr>
                                      <p:tavLst>
                                        <p:tav tm="100000">
                                          <p:val>
                                            <p:strVal val="#ppt_h"/>
                                          </p:val>
                                        </p:tav>
                                        <p:tav>
                                          <p:val>
                                            <p:strVal val="#ppt_h"/>
                                          </p:val>
                                        </p:tav>
                                      </p:tavLst>
                                    </p:anim>
                                  </p:childTnLst>
                                </p:cTn>
                              </p:par>
                            </p:childTnLst>
                          </p:cTn>
                        </p:par>
                        <p:par>
                          <p:cTn id="21" fill="hold">
                            <p:stCondLst>
                              <p:cond delay="0"/>
                            </p:stCondLst>
                            <p:childTnLst>
                              <p:par>
                                <p:cTn id="22" presetID="17" presetClass="entr" presetSubtype="8" fill="hold" grpId="0" nodeType="afterEffect">
                                  <p:stCondLst>
                                    <p:cond delay="0"/>
                                  </p:stCondLst>
                                  <p:childTnLst>
                                    <p:set>
                                      <p:cBhvr additive="repl">
                                        <p:cTn id="23" dur="1" fill="hold">
                                          <p:stCondLst>
                                            <p:cond delay="0"/>
                                          </p:stCondLst>
                                        </p:cTn>
                                        <p:tgtEl>
                                          <p:spTgt spid="35841"/>
                                        </p:tgtEl>
                                        <p:attrNameLst>
                                          <p:attrName>style.visibility</p:attrName>
                                        </p:attrNameLst>
                                      </p:cBhvr>
                                      <p:to>
                                        <p:strVal val="visible"/>
                                      </p:to>
                                    </p:set>
                                    <p:anim calcmode="lin" valueType="num">
                                      <p:cBhvr additive="repl">
                                        <p:cTn id="24" dur="500" fill="hold"/>
                                        <p:tgtEl>
                                          <p:spTgt spid="35841"/>
                                        </p:tgtEl>
                                        <p:attrNameLst>
                                          <p:attrName>ppt_x</p:attrName>
                                        </p:attrNameLst>
                                      </p:cBhvr>
                                      <p:tavLst>
                                        <p:tav tm="100000">
                                          <p:val>
                                            <p:strVal val="#ppt_x-#ppt_w/2"/>
                                          </p:val>
                                        </p:tav>
                                        <p:tav>
                                          <p:val>
                                            <p:strVal val="#ppt_x"/>
                                          </p:val>
                                        </p:tav>
                                      </p:tavLst>
                                    </p:anim>
                                    <p:anim calcmode="lin" valueType="num">
                                      <p:cBhvr additive="repl">
                                        <p:cTn id="25" dur="500" fill="hold"/>
                                        <p:tgtEl>
                                          <p:spTgt spid="35841"/>
                                        </p:tgtEl>
                                        <p:attrNameLst>
                                          <p:attrName>ppt_y</p:attrName>
                                        </p:attrNameLst>
                                      </p:cBhvr>
                                      <p:tavLst>
                                        <p:tav tm="100000">
                                          <p:val>
                                            <p:strVal val="#ppt_y"/>
                                          </p:val>
                                        </p:tav>
                                        <p:tav>
                                          <p:val>
                                            <p:strVal val="#ppt_y"/>
                                          </p:val>
                                        </p:tav>
                                      </p:tavLst>
                                    </p:anim>
                                    <p:anim calcmode="lin" valueType="num">
                                      <p:cBhvr additive="repl">
                                        <p:cTn id="26" dur="500" fill="hold"/>
                                        <p:tgtEl>
                                          <p:spTgt spid="35841"/>
                                        </p:tgtEl>
                                        <p:attrNameLst>
                                          <p:attrName>ppt_w</p:attrName>
                                        </p:attrNameLst>
                                      </p:cBhvr>
                                      <p:tavLst>
                                        <p:tav tm="100000">
                                          <p:val>
                                            <p:strVal val="0"/>
                                          </p:val>
                                        </p:tav>
                                        <p:tav>
                                          <p:val>
                                            <p:strVal val="#ppt_w"/>
                                          </p:val>
                                        </p:tav>
                                      </p:tavLst>
                                    </p:anim>
                                    <p:anim calcmode="lin" valueType="num">
                                      <p:cBhvr additive="repl">
                                        <p:cTn id="27" dur="500" fill="hold"/>
                                        <p:tgtEl>
                                          <p:spTgt spid="35841"/>
                                        </p:tgtEl>
                                        <p:attrNameLst>
                                          <p:attrName>ppt_h</p:attrName>
                                        </p:attrNameLst>
                                      </p:cBhvr>
                                      <p:tavLst>
                                        <p:tav tm="100000">
                                          <p:val>
                                            <p:strVal val="#ppt_h"/>
                                          </p:val>
                                        </p:tav>
                                        <p:tav>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animBg="1"/>
      <p:bldP spid="35842" grpId="0" animBg="1"/>
      <p:bldP spid="35843" grpId="0" animBg="1"/>
    </p:bld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fontScale="92500" lnSpcReduction="10000"/>
          </a:bodyPr>
          <a:lstStyle/>
          <a:p>
            <a:pPr>
              <a:spcBef>
                <a:spcPts val="600"/>
              </a:spcBef>
            </a:pPr>
            <a:r>
              <a:rPr lang="pt-BR" dirty="0" smtClean="0"/>
              <a:t>Para realizarmos o alinhamento com alguma evidência de que ele é significativo, utilizamos novamente um modelo alternativo, ou modelo nulo. </a:t>
            </a:r>
          </a:p>
          <a:p>
            <a:pPr>
              <a:spcBef>
                <a:spcPts val="600"/>
              </a:spcBef>
            </a:pPr>
            <a:r>
              <a:rPr lang="pt-BR" dirty="0" smtClean="0"/>
              <a:t>Em nosso caso o modelo nulo pode ser descrito como:</a:t>
            </a:r>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Ou seja, um alinhamento apenas com </a:t>
            </a:r>
            <a:r>
              <a:rPr lang="pt-BR" dirty="0" err="1" smtClean="0"/>
              <a:t>gaps</a:t>
            </a:r>
            <a:r>
              <a:rPr lang="pt-BR" dirty="0" smtClean="0"/>
              <a:t> associados a cada resíduo</a:t>
            </a:r>
          </a:p>
          <a:p>
            <a:pPr>
              <a:spcBef>
                <a:spcPts val="600"/>
              </a:spcBef>
            </a:pPr>
            <a:r>
              <a:rPr lang="pt-BR" dirty="0" smtClean="0"/>
              <a:t>Note que as probabilidades de emissão são aquelas de fundo e que os tamanhos são modelados como anteriormente</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320</a:t>
            </a:fld>
            <a:endParaRPr lang="en-US"/>
          </a:p>
        </p:txBody>
      </p:sp>
      <p:pic>
        <p:nvPicPr>
          <p:cNvPr id="12" name="Picture 11" descr="nullmodel.tiff"/>
          <p:cNvPicPr>
            <a:picLocks noChangeAspect="1"/>
          </p:cNvPicPr>
          <p:nvPr/>
        </p:nvPicPr>
        <p:blipFill>
          <a:blip r:embed="rId2"/>
          <a:stretch>
            <a:fillRect/>
          </a:stretch>
        </p:blipFill>
        <p:spPr>
          <a:xfrm>
            <a:off x="1937667" y="3588872"/>
            <a:ext cx="4508500" cy="1536700"/>
          </a:xfrm>
          <a:prstGeom prst="rect">
            <a:avLst/>
          </a:prstGeom>
        </p:spPr>
      </p:pic>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A probabilidade de um par de </a:t>
            </a:r>
            <a:r>
              <a:rPr lang="pt-BR" dirty="0" err="1" smtClean="0"/>
              <a:t>sequências</a:t>
            </a:r>
            <a:r>
              <a:rPr lang="pt-BR" dirty="0" smtClean="0"/>
              <a:t> segundo este modelo é</a:t>
            </a:r>
          </a:p>
          <a:p>
            <a:pPr>
              <a:spcBef>
                <a:spcPts val="600"/>
              </a:spcBef>
            </a:pP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321</a:t>
            </a:fld>
            <a:endParaRPr lang="en-US"/>
          </a:p>
        </p:txBody>
      </p:sp>
      <p:pic>
        <p:nvPicPr>
          <p:cNvPr id="12" name="Picture 11" descr="nullmodel.tiff"/>
          <p:cNvPicPr>
            <a:picLocks noChangeAspect="1"/>
          </p:cNvPicPr>
          <p:nvPr/>
        </p:nvPicPr>
        <p:blipFill>
          <a:blip r:embed="rId3"/>
          <a:stretch>
            <a:fillRect/>
          </a:stretch>
        </p:blipFill>
        <p:spPr>
          <a:xfrm>
            <a:off x="1759896" y="1986702"/>
            <a:ext cx="4508500" cy="1536700"/>
          </a:xfrm>
          <a:prstGeom prst="rect">
            <a:avLst/>
          </a:prstGeom>
        </p:spPr>
      </p:pic>
      <p:graphicFrame>
        <p:nvGraphicFramePr>
          <p:cNvPr id="2819074" name="Object 2"/>
          <p:cNvGraphicFramePr>
            <a:graphicFrameLocks noChangeAspect="1"/>
          </p:cNvGraphicFramePr>
          <p:nvPr/>
        </p:nvGraphicFramePr>
        <p:xfrm>
          <a:off x="1759896" y="3985747"/>
          <a:ext cx="4416990" cy="1566123"/>
        </p:xfrm>
        <a:graphic>
          <a:graphicData uri="http://schemas.openxmlformats.org/presentationml/2006/ole">
            <p:oleObj spid="_x0000_s2819074" name="Equation" r:id="rId4" imgW="2692400" imgH="952500" progId="Equation.3">
              <p:embed/>
            </p:oleObj>
          </a:graphicData>
        </a:graphic>
      </p:graphicFrame>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Ora, podemos, se utilizarmos </a:t>
            </a:r>
            <a:r>
              <a:rPr lang="pt-BR" dirty="0" err="1" smtClean="0"/>
              <a:t>logs-odd</a:t>
            </a:r>
            <a:r>
              <a:rPr lang="pt-BR" dirty="0" smtClean="0"/>
              <a:t>, calcular um sistema de escores para um alinhamento tradicional, vejamos</a:t>
            </a:r>
          </a:p>
          <a:p>
            <a:pPr>
              <a:spcBef>
                <a:spcPts val="600"/>
              </a:spcBef>
            </a:pPr>
            <a:r>
              <a:rPr lang="pt-BR" dirty="0" smtClean="0"/>
              <a:t>Para isso </a:t>
            </a:r>
            <a:r>
              <a:rPr lang="pt-BR" dirty="0" err="1" smtClean="0"/>
              <a:t>distribuimos</a:t>
            </a:r>
            <a:r>
              <a:rPr lang="pt-BR" dirty="0" smtClean="0"/>
              <a:t> cada fator da probabilidade do modelo “randômico)</a:t>
            </a:r>
          </a:p>
          <a:p>
            <a:pPr>
              <a:spcBef>
                <a:spcPts val="600"/>
              </a:spcBef>
            </a:pP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322</a:t>
            </a:fld>
            <a:endParaRPr lang="en-US"/>
          </a:p>
        </p:txBody>
      </p:sp>
      <p:pic>
        <p:nvPicPr>
          <p:cNvPr id="12" name="Picture 11" descr="nullmodel.tiff"/>
          <p:cNvPicPr>
            <a:picLocks noChangeAspect="1"/>
          </p:cNvPicPr>
          <p:nvPr/>
        </p:nvPicPr>
        <p:blipFill>
          <a:blip r:embed="rId3"/>
          <a:stretch>
            <a:fillRect/>
          </a:stretch>
        </p:blipFill>
        <p:spPr>
          <a:xfrm>
            <a:off x="1759896" y="1986702"/>
            <a:ext cx="4508500" cy="1536700"/>
          </a:xfrm>
          <a:prstGeom prst="rect">
            <a:avLst/>
          </a:prstGeom>
        </p:spPr>
      </p:pic>
      <p:graphicFrame>
        <p:nvGraphicFramePr>
          <p:cNvPr id="2819074" name="Object 2"/>
          <p:cNvGraphicFramePr>
            <a:graphicFrameLocks noChangeAspect="1"/>
          </p:cNvGraphicFramePr>
          <p:nvPr/>
        </p:nvGraphicFramePr>
        <p:xfrm>
          <a:off x="684999" y="4920114"/>
          <a:ext cx="3395663" cy="647700"/>
        </p:xfrm>
        <a:graphic>
          <a:graphicData uri="http://schemas.openxmlformats.org/presentationml/2006/ole">
            <p:oleObj spid="_x0000_s3167234" name="Equation" r:id="rId4" imgW="2070100" imgH="393700" progId="Equation.3">
              <p:embed/>
            </p:oleObj>
          </a:graphicData>
        </a:graphic>
      </p:graphicFrame>
      <p:graphicFrame>
        <p:nvGraphicFramePr>
          <p:cNvPr id="3167235" name="Object 3"/>
          <p:cNvGraphicFramePr>
            <a:graphicFrameLocks noChangeAspect="1"/>
          </p:cNvGraphicFramePr>
          <p:nvPr/>
        </p:nvGraphicFramePr>
        <p:xfrm>
          <a:off x="5346700" y="4748213"/>
          <a:ext cx="2686050" cy="647700"/>
        </p:xfrm>
        <a:graphic>
          <a:graphicData uri="http://schemas.openxmlformats.org/presentationml/2006/ole">
            <p:oleObj spid="_x0000_s3167235" name="Equation" r:id="rId5" imgW="1638300" imgH="393700" progId="Equation.3">
              <p:embed/>
            </p:oleObj>
          </a:graphicData>
        </a:graphic>
      </p:graphicFrame>
      <p:graphicFrame>
        <p:nvGraphicFramePr>
          <p:cNvPr id="3167236" name="Object 4"/>
          <p:cNvGraphicFramePr>
            <a:graphicFrameLocks noChangeAspect="1"/>
          </p:cNvGraphicFramePr>
          <p:nvPr/>
        </p:nvGraphicFramePr>
        <p:xfrm>
          <a:off x="4565650" y="5837049"/>
          <a:ext cx="1562100" cy="625475"/>
        </p:xfrm>
        <a:graphic>
          <a:graphicData uri="http://schemas.openxmlformats.org/presentationml/2006/ole">
            <p:oleObj spid="_x0000_s3167236" name="Equation" r:id="rId6" imgW="952500" imgH="381000" progId="Equation.3">
              <p:embed/>
            </p:oleObj>
          </a:graphicData>
        </a:graphic>
      </p:graphicFrame>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3656647" cy="3551049"/>
          </a:xfrm>
        </p:spPr>
        <p:txBody>
          <a:bodyPr>
            <a:normAutofit/>
          </a:bodyPr>
          <a:lstStyle/>
          <a:p>
            <a:pPr>
              <a:spcBef>
                <a:spcPts val="600"/>
              </a:spcBef>
            </a:pPr>
            <a:r>
              <a:rPr lang="pt-BR" dirty="0" smtClean="0"/>
              <a:t>Com isso temos agora:</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323</a:t>
            </a:fld>
            <a:endParaRPr lang="en-US"/>
          </a:p>
        </p:txBody>
      </p:sp>
      <p:graphicFrame>
        <p:nvGraphicFramePr>
          <p:cNvPr id="3168261" name="Object 5"/>
          <p:cNvGraphicFramePr>
            <a:graphicFrameLocks noChangeAspect="1"/>
          </p:cNvGraphicFramePr>
          <p:nvPr/>
        </p:nvGraphicFramePr>
        <p:xfrm>
          <a:off x="776381" y="2892934"/>
          <a:ext cx="3094037" cy="1139825"/>
        </p:xfrm>
        <a:graphic>
          <a:graphicData uri="http://schemas.openxmlformats.org/presentationml/2006/ole">
            <p:oleObj spid="_x0000_s3168261" name="Equation" r:id="rId3" imgW="2590800" imgH="952500" progId="Equation.3">
              <p:embed/>
            </p:oleObj>
          </a:graphicData>
        </a:graphic>
      </p:graphicFrame>
      <p:graphicFrame>
        <p:nvGraphicFramePr>
          <p:cNvPr id="3168262" name="Object 6"/>
          <p:cNvGraphicFramePr>
            <a:graphicFrameLocks noChangeAspect="1"/>
          </p:cNvGraphicFramePr>
          <p:nvPr/>
        </p:nvGraphicFramePr>
        <p:xfrm>
          <a:off x="711200" y="4219690"/>
          <a:ext cx="2365375" cy="593725"/>
        </p:xfrm>
        <a:graphic>
          <a:graphicData uri="http://schemas.openxmlformats.org/presentationml/2006/ole">
            <p:oleObj spid="_x0000_s3168262" name="Equation" r:id="rId4" imgW="1981200" imgH="495300" progId="Equation.3">
              <p:embed/>
            </p:oleObj>
          </a:graphicData>
        </a:graphic>
      </p:graphicFrame>
      <p:graphicFrame>
        <p:nvGraphicFramePr>
          <p:cNvPr id="3168263" name="Object 7"/>
          <p:cNvGraphicFramePr>
            <a:graphicFrameLocks noChangeAspect="1"/>
          </p:cNvGraphicFramePr>
          <p:nvPr/>
        </p:nvGraphicFramePr>
        <p:xfrm>
          <a:off x="719138" y="5002328"/>
          <a:ext cx="2349500" cy="593725"/>
        </p:xfrm>
        <a:graphic>
          <a:graphicData uri="http://schemas.openxmlformats.org/presentationml/2006/ole">
            <p:oleObj spid="_x0000_s3168263" name="Equation" r:id="rId5" imgW="1968500" imgH="495300" progId="Equation.3">
              <p:embed/>
            </p:oleObj>
          </a:graphicData>
        </a:graphic>
      </p:graphicFrame>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100887" cy="3551049"/>
          </a:xfrm>
        </p:spPr>
        <p:txBody>
          <a:bodyPr>
            <a:normAutofit/>
          </a:bodyPr>
          <a:lstStyle/>
          <a:p>
            <a:pPr>
              <a:spcBef>
                <a:spcPts val="600"/>
              </a:spcBef>
            </a:pPr>
            <a:r>
              <a:rPr lang="pt-BR" dirty="0" smtClean="0"/>
              <a:t>Vejamos as fórmulas para entender:</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324</a:t>
            </a:fld>
            <a:endParaRPr lang="en-US"/>
          </a:p>
        </p:txBody>
      </p:sp>
      <p:graphicFrame>
        <p:nvGraphicFramePr>
          <p:cNvPr id="3168261" name="Object 5"/>
          <p:cNvGraphicFramePr>
            <a:graphicFrameLocks noChangeAspect="1"/>
          </p:cNvGraphicFramePr>
          <p:nvPr/>
        </p:nvGraphicFramePr>
        <p:xfrm>
          <a:off x="776288" y="2892425"/>
          <a:ext cx="3094037" cy="1139825"/>
        </p:xfrm>
        <a:graphic>
          <a:graphicData uri="http://schemas.openxmlformats.org/presentationml/2006/ole">
            <p:oleObj spid="_x0000_s3169285" name="Equation" r:id="rId3" imgW="2590800" imgH="952500" progId="Equation.3">
              <p:embed/>
            </p:oleObj>
          </a:graphicData>
        </a:graphic>
      </p:graphicFrame>
      <p:graphicFrame>
        <p:nvGraphicFramePr>
          <p:cNvPr id="3168264" name="Object 8"/>
          <p:cNvGraphicFramePr>
            <a:graphicFrameLocks noChangeAspect="1"/>
          </p:cNvGraphicFramePr>
          <p:nvPr/>
        </p:nvGraphicFramePr>
        <p:xfrm>
          <a:off x="819150" y="4341813"/>
          <a:ext cx="3427413" cy="1138237"/>
        </p:xfrm>
        <a:graphic>
          <a:graphicData uri="http://schemas.openxmlformats.org/presentationml/2006/ole">
            <p:oleObj spid="_x0000_s3169288" name="Equation" r:id="rId4" imgW="2870200" imgH="952500" progId="Equation.3">
              <p:embed/>
            </p:oleObj>
          </a:graphicData>
        </a:graphic>
      </p:graphicFrame>
      <p:pic>
        <p:nvPicPr>
          <p:cNvPr id="16" name="Picture 4"/>
          <p:cNvPicPr>
            <a:picLocks noChangeAspect="1" noChangeArrowheads="1"/>
          </p:cNvPicPr>
          <p:nvPr/>
        </p:nvPicPr>
        <p:blipFill>
          <a:blip r:embed="rId5"/>
          <a:srcRect/>
          <a:stretch>
            <a:fillRect/>
          </a:stretch>
        </p:blipFill>
        <p:spPr bwMode="auto">
          <a:xfrm>
            <a:off x="4856163" y="2780604"/>
            <a:ext cx="3257071" cy="2022813"/>
          </a:xfrm>
          <a:prstGeom prst="rect">
            <a:avLst/>
          </a:prstGeom>
          <a:noFill/>
          <a:ln w="9525">
            <a:noFill/>
            <a:miter lim="800000"/>
            <a:headEnd/>
            <a:tailEnd/>
          </a:ln>
          <a:effectLst/>
        </p:spPr>
      </p:pic>
      <p:graphicFrame>
        <p:nvGraphicFramePr>
          <p:cNvPr id="3169291" name="Object 11"/>
          <p:cNvGraphicFramePr>
            <a:graphicFrameLocks noChangeAspect="1"/>
          </p:cNvGraphicFramePr>
          <p:nvPr/>
        </p:nvGraphicFramePr>
        <p:xfrm>
          <a:off x="6473825" y="4970463"/>
          <a:ext cx="2339975" cy="447675"/>
        </p:xfrm>
        <a:graphic>
          <a:graphicData uri="http://schemas.openxmlformats.org/presentationml/2006/ole">
            <p:oleObj spid="_x0000_s3169291" name="Equation" r:id="rId6" imgW="2070100" imgH="393700" progId="Equation.3">
              <p:embed/>
            </p:oleObj>
          </a:graphicData>
        </a:graphic>
      </p:graphicFrame>
      <p:graphicFrame>
        <p:nvGraphicFramePr>
          <p:cNvPr id="3169292" name="Object 12"/>
          <p:cNvGraphicFramePr>
            <a:graphicFrameLocks noChangeAspect="1"/>
          </p:cNvGraphicFramePr>
          <p:nvPr/>
        </p:nvGraphicFramePr>
        <p:xfrm>
          <a:off x="6473825" y="5418138"/>
          <a:ext cx="1806575" cy="434975"/>
        </p:xfrm>
        <a:graphic>
          <a:graphicData uri="http://schemas.openxmlformats.org/presentationml/2006/ole">
            <p:oleObj spid="_x0000_s3169292" name="Equation" r:id="rId7" imgW="1638300" imgH="393700" progId="Equation.3">
              <p:embed/>
            </p:oleObj>
          </a:graphicData>
        </a:graphic>
      </p:graphicFrame>
      <p:graphicFrame>
        <p:nvGraphicFramePr>
          <p:cNvPr id="3169293" name="Object 13"/>
          <p:cNvGraphicFramePr>
            <a:graphicFrameLocks noChangeAspect="1"/>
          </p:cNvGraphicFramePr>
          <p:nvPr/>
        </p:nvGraphicFramePr>
        <p:xfrm>
          <a:off x="6591300" y="5837238"/>
          <a:ext cx="1168400" cy="468312"/>
        </p:xfrm>
        <a:graphic>
          <a:graphicData uri="http://schemas.openxmlformats.org/presentationml/2006/ole">
            <p:oleObj spid="_x0000_s3169293" name="Equation" r:id="rId8" imgW="952500" imgH="381000" progId="Equation.3">
              <p:embed/>
            </p:oleObj>
          </a:graphicData>
        </a:graphic>
      </p:graphicFrame>
      <p:sp>
        <p:nvSpPr>
          <p:cNvPr id="20" name="Rectangle 19"/>
          <p:cNvSpPr/>
          <p:nvPr/>
        </p:nvSpPr>
        <p:spPr>
          <a:xfrm>
            <a:off x="593348" y="2892425"/>
            <a:ext cx="3884544" cy="2587701"/>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Podemos também adaptar nosso modelo para produzir um alinhamento local.</a:t>
            </a:r>
          </a:p>
          <a:p>
            <a:pPr>
              <a:spcBef>
                <a:spcPts val="600"/>
              </a:spcBef>
            </a:pPr>
            <a:r>
              <a:rPr lang="pt-BR" dirty="0" smtClean="0"/>
              <a:t>Para isto basta adicionarmos o modelo nulo em ambas as extremidades de nosso </a:t>
            </a:r>
            <a:r>
              <a:rPr lang="pt-BR" smtClean="0"/>
              <a:t>modelo original</a:t>
            </a:r>
            <a:r>
              <a:rPr lang="pt-BR" dirty="0" smtClean="0"/>
              <a:t>:</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325</a:t>
            </a:fld>
            <a:endParaRPr lang="en-US"/>
          </a:p>
        </p:txBody>
      </p:sp>
      <p:pic>
        <p:nvPicPr>
          <p:cNvPr id="8" name="Picture 7" descr="pairHMMlocal.tiff"/>
          <p:cNvPicPr>
            <a:picLocks noChangeAspect="1"/>
          </p:cNvPicPr>
          <p:nvPr/>
        </p:nvPicPr>
        <p:blipFill>
          <a:blip r:embed="rId2"/>
          <a:stretch>
            <a:fillRect/>
          </a:stretch>
        </p:blipFill>
        <p:spPr>
          <a:xfrm>
            <a:off x="1271800" y="3619313"/>
            <a:ext cx="6007100" cy="2895600"/>
          </a:xfrm>
          <a:prstGeom prst="rect">
            <a:avLst/>
          </a:prstGeom>
        </p:spPr>
      </p:pic>
      <p:sp>
        <p:nvSpPr>
          <p:cNvPr id="9" name="Rectangle 8"/>
          <p:cNvSpPr/>
          <p:nvPr/>
        </p:nvSpPr>
        <p:spPr>
          <a:xfrm>
            <a:off x="1464709" y="3711593"/>
            <a:ext cx="1798439" cy="2781282"/>
          </a:xfrm>
          <a:prstGeom prst="rect">
            <a:avLst/>
          </a:prstGeom>
          <a:solidFill>
            <a:srgbClr val="FF777D">
              <a:alpha val="0"/>
            </a:srgb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33801" y="6296127"/>
            <a:ext cx="1305716" cy="307777"/>
          </a:xfrm>
          <a:prstGeom prst="rect">
            <a:avLst/>
          </a:prstGeom>
        </p:spPr>
        <p:txBody>
          <a:bodyPr wrap="none">
            <a:spAutoFit/>
          </a:bodyPr>
          <a:lstStyle/>
          <a:p>
            <a:pPr lvl="0"/>
            <a:r>
              <a:rPr lang="en-US" sz="1400" dirty="0" err="1" smtClean="0">
                <a:solidFill>
                  <a:srgbClr val="FF0000"/>
                </a:solidFill>
              </a:rPr>
              <a:t>Modelos</a:t>
            </a:r>
            <a:r>
              <a:rPr lang="en-US" sz="1400" dirty="0" smtClean="0">
                <a:solidFill>
                  <a:srgbClr val="FF0000"/>
                </a:solidFill>
              </a:rPr>
              <a:t> </a:t>
            </a:r>
            <a:r>
              <a:rPr lang="en-US" sz="1400" dirty="0" err="1" smtClean="0">
                <a:solidFill>
                  <a:srgbClr val="FF0000"/>
                </a:solidFill>
              </a:rPr>
              <a:t>nulos</a:t>
            </a:r>
            <a:endParaRPr lang="en-US" sz="1400" dirty="0">
              <a:solidFill>
                <a:srgbClr val="FF0000"/>
              </a:solidFill>
            </a:endParaRPr>
          </a:p>
        </p:txBody>
      </p:sp>
      <p:sp>
        <p:nvSpPr>
          <p:cNvPr id="11" name="Rectangle 10"/>
          <p:cNvSpPr/>
          <p:nvPr/>
        </p:nvSpPr>
        <p:spPr>
          <a:xfrm>
            <a:off x="5359951" y="3619313"/>
            <a:ext cx="1798439" cy="2781282"/>
          </a:xfrm>
          <a:prstGeom prst="rect">
            <a:avLst/>
          </a:prstGeom>
          <a:solidFill>
            <a:srgbClr val="FF777D">
              <a:alpha val="0"/>
            </a:srgb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326</a:t>
            </a:fld>
            <a:endParaRPr lang="en-US"/>
          </a:p>
        </p:txBody>
      </p:sp>
      <p:graphicFrame>
        <p:nvGraphicFramePr>
          <p:cNvPr id="2819074" name="Object 2"/>
          <p:cNvGraphicFramePr>
            <a:graphicFrameLocks noChangeAspect="1"/>
          </p:cNvGraphicFramePr>
          <p:nvPr/>
        </p:nvGraphicFramePr>
        <p:xfrm>
          <a:off x="6473378" y="4970935"/>
          <a:ext cx="2340422" cy="446419"/>
        </p:xfrm>
        <a:graphic>
          <a:graphicData uri="http://schemas.openxmlformats.org/presentationml/2006/ole">
            <p:oleObj spid="_x0000_s3170306" name="Equation" r:id="rId3" imgW="2070100" imgH="393700" progId="Equation.3">
              <p:embed/>
            </p:oleObj>
          </a:graphicData>
        </a:graphic>
      </p:graphicFrame>
      <p:graphicFrame>
        <p:nvGraphicFramePr>
          <p:cNvPr id="3167235" name="Object 3"/>
          <p:cNvGraphicFramePr>
            <a:graphicFrameLocks noChangeAspect="1"/>
          </p:cNvGraphicFramePr>
          <p:nvPr/>
        </p:nvGraphicFramePr>
        <p:xfrm>
          <a:off x="6473378" y="5417354"/>
          <a:ext cx="1806761" cy="435673"/>
        </p:xfrm>
        <a:graphic>
          <a:graphicData uri="http://schemas.openxmlformats.org/presentationml/2006/ole">
            <p:oleObj spid="_x0000_s3170307" name="Equation" r:id="rId4" imgW="1638300" imgH="393700" progId="Equation.3">
              <p:embed/>
            </p:oleObj>
          </a:graphicData>
        </a:graphic>
      </p:graphicFrame>
      <p:graphicFrame>
        <p:nvGraphicFramePr>
          <p:cNvPr id="3167236" name="Object 4"/>
          <p:cNvGraphicFramePr>
            <a:graphicFrameLocks noChangeAspect="1"/>
          </p:cNvGraphicFramePr>
          <p:nvPr/>
        </p:nvGraphicFramePr>
        <p:xfrm>
          <a:off x="6591215" y="5837049"/>
          <a:ext cx="1169192" cy="468152"/>
        </p:xfrm>
        <a:graphic>
          <a:graphicData uri="http://schemas.openxmlformats.org/presentationml/2006/ole">
            <p:oleObj spid="_x0000_s3170308" name="Equation" r:id="rId5" imgW="952500" imgH="381000" progId="Equation.3">
              <p:embed/>
            </p:oleObj>
          </a:graphicData>
        </a:graphic>
      </p:graphicFrame>
      <p:graphicFrame>
        <p:nvGraphicFramePr>
          <p:cNvPr id="3168262" name="Object 6"/>
          <p:cNvGraphicFramePr>
            <a:graphicFrameLocks noChangeAspect="1"/>
          </p:cNvGraphicFramePr>
          <p:nvPr/>
        </p:nvGraphicFramePr>
        <p:xfrm>
          <a:off x="658813" y="3159074"/>
          <a:ext cx="2365375" cy="593725"/>
        </p:xfrm>
        <a:graphic>
          <a:graphicData uri="http://schemas.openxmlformats.org/presentationml/2006/ole">
            <p:oleObj spid="_x0000_s3170310" name="Equation" r:id="rId6" imgW="1981200" imgH="495300" progId="Equation.3">
              <p:embed/>
            </p:oleObj>
          </a:graphicData>
        </a:graphic>
      </p:graphicFrame>
      <p:graphicFrame>
        <p:nvGraphicFramePr>
          <p:cNvPr id="3168263" name="Object 7"/>
          <p:cNvGraphicFramePr>
            <a:graphicFrameLocks noChangeAspect="1"/>
          </p:cNvGraphicFramePr>
          <p:nvPr/>
        </p:nvGraphicFramePr>
        <p:xfrm>
          <a:off x="719138" y="5224926"/>
          <a:ext cx="2349500" cy="593725"/>
        </p:xfrm>
        <a:graphic>
          <a:graphicData uri="http://schemas.openxmlformats.org/presentationml/2006/ole">
            <p:oleObj spid="_x0000_s3170311" name="Equation" r:id="rId7" imgW="1968500" imgH="495300" progId="Equation.3">
              <p:embed/>
            </p:oleObj>
          </a:graphicData>
        </a:graphic>
      </p:graphicFrame>
      <p:graphicFrame>
        <p:nvGraphicFramePr>
          <p:cNvPr id="3168265" name="Object 9"/>
          <p:cNvGraphicFramePr>
            <a:graphicFrameLocks noChangeAspect="1"/>
          </p:cNvGraphicFramePr>
          <p:nvPr/>
        </p:nvGraphicFramePr>
        <p:xfrm>
          <a:off x="619534" y="3849567"/>
          <a:ext cx="2471737" cy="593725"/>
        </p:xfrm>
        <a:graphic>
          <a:graphicData uri="http://schemas.openxmlformats.org/presentationml/2006/ole">
            <p:oleObj spid="_x0000_s3170313" name="Equation" r:id="rId8" imgW="2070100" imgH="495300" progId="Equation.3">
              <p:embed/>
            </p:oleObj>
          </a:graphicData>
        </a:graphic>
      </p:graphicFrame>
      <p:graphicFrame>
        <p:nvGraphicFramePr>
          <p:cNvPr id="3168266" name="Object 10"/>
          <p:cNvGraphicFramePr>
            <a:graphicFrameLocks noChangeAspect="1"/>
          </p:cNvGraphicFramePr>
          <p:nvPr/>
        </p:nvGraphicFramePr>
        <p:xfrm>
          <a:off x="593348" y="4600420"/>
          <a:ext cx="2471737" cy="593725"/>
        </p:xfrm>
        <a:graphic>
          <a:graphicData uri="http://schemas.openxmlformats.org/presentationml/2006/ole">
            <p:oleObj spid="_x0000_s3170314" name="Equation" r:id="rId9" imgW="2070100" imgH="495300" progId="Equation.3">
              <p:embed/>
            </p:oleObj>
          </a:graphicData>
        </a:graphic>
      </p:graphicFrame>
      <p:pic>
        <p:nvPicPr>
          <p:cNvPr id="16" name="Picture 4"/>
          <p:cNvPicPr>
            <a:picLocks noChangeAspect="1" noChangeArrowheads="1"/>
          </p:cNvPicPr>
          <p:nvPr/>
        </p:nvPicPr>
        <p:blipFill>
          <a:blip r:embed="rId10"/>
          <a:srcRect/>
          <a:stretch>
            <a:fillRect/>
          </a:stretch>
        </p:blipFill>
        <p:spPr bwMode="auto">
          <a:xfrm>
            <a:off x="4856163" y="2780604"/>
            <a:ext cx="3257071" cy="2022813"/>
          </a:xfrm>
          <a:prstGeom prst="rect">
            <a:avLst/>
          </a:prstGeom>
          <a:noFill/>
          <a:ln w="9525">
            <a:noFill/>
            <a:miter lim="800000"/>
            <a:headEnd/>
            <a:tailEnd/>
          </a:ln>
          <a:effectLst/>
        </p:spPr>
      </p:pic>
      <p:sp>
        <p:nvSpPr>
          <p:cNvPr id="17" name="Rectangle 16"/>
          <p:cNvSpPr/>
          <p:nvPr/>
        </p:nvSpPr>
        <p:spPr>
          <a:xfrm>
            <a:off x="593348" y="3159074"/>
            <a:ext cx="2497923" cy="128421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8" name="Rectangle 17"/>
          <p:cNvSpPr/>
          <p:nvPr/>
        </p:nvSpPr>
        <p:spPr>
          <a:xfrm>
            <a:off x="593348" y="4552831"/>
            <a:ext cx="2497923" cy="1284218"/>
          </a:xfrm>
          <a:prstGeom prst="rect">
            <a:avLst/>
          </a:prstGeom>
          <a:solidFill>
            <a:schemeClr val="accent1">
              <a:alpha val="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20" name="Content Placeholder 2"/>
          <p:cNvSpPr txBox="1">
            <a:spLocks/>
          </p:cNvSpPr>
          <p:nvPr/>
        </p:nvSpPr>
        <p:spPr>
          <a:xfrm>
            <a:off x="658813" y="2286000"/>
            <a:ext cx="7100887" cy="3551049"/>
          </a:xfrm>
          <a:prstGeom prst="rect">
            <a:avLst/>
          </a:prstGeom>
        </p:spPr>
        <p:txBody>
          <a:bodyPr vert="horz" lIns="91440" tIns="45720" rIns="91440" bIns="45720" rtlCol="0">
            <a:normAutofit/>
          </a:bodyPr>
          <a:lstStyle/>
          <a:p>
            <a:pPr marL="282575" marR="0" lvl="0" indent="-282575" algn="l" defTabSz="914400" rtl="0" eaLnBrk="1" fontAlgn="auto" latinLnBrk="0" hangingPunct="1">
              <a:lnSpc>
                <a:spcPct val="100000"/>
              </a:lnSpc>
              <a:spcBef>
                <a:spcPts val="600"/>
              </a:spcBef>
              <a:spcAft>
                <a:spcPts val="0"/>
              </a:spcAft>
              <a:buClr>
                <a:schemeClr val="accent1"/>
              </a:buClr>
              <a:buSzPct val="75000"/>
              <a:buFont typeface="Wingdings" pitchFamily="2" charset="2"/>
              <a:buChar char="n"/>
              <a:tabLst/>
              <a:defRPr/>
            </a:pPr>
            <a:r>
              <a:rPr kumimoji="0" lang="pt-BR" sz="2000" b="0" i="0" u="none" strike="noStrike" kern="1200" cap="none" spc="0" normalizeH="0" baseline="0" noProof="0" smtClean="0">
                <a:ln>
                  <a:noFill/>
                </a:ln>
                <a:solidFill>
                  <a:schemeClr val="tx1">
                    <a:lumMod val="85000"/>
                    <a:lumOff val="15000"/>
                  </a:schemeClr>
                </a:solidFill>
                <a:effectLst/>
                <a:uLnTx/>
                <a:uFillTx/>
                <a:latin typeface="+mn-lt"/>
                <a:ea typeface="+mn-ea"/>
                <a:cs typeface="+mn-cs"/>
              </a:rPr>
              <a:t>Vejamos as fórmulas para entender:</a:t>
            </a:r>
            <a:endParaRPr kumimoji="0" lang="pt-BR" sz="20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Podemos também adaptar nosso modelo para produzir um alinhamento local.</a:t>
            </a:r>
          </a:p>
          <a:p>
            <a:pPr>
              <a:spcBef>
                <a:spcPts val="600"/>
              </a:spcBef>
            </a:pPr>
            <a:r>
              <a:rPr lang="pt-BR" dirty="0" smtClean="0"/>
              <a:t>Para isto basta adicionarmos o modelo nulo em ambas as extremidades de nosso modelo original:</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327</a:t>
            </a:fld>
            <a:endParaRPr lang="en-US"/>
          </a:p>
        </p:txBody>
      </p:sp>
      <p:pic>
        <p:nvPicPr>
          <p:cNvPr id="8" name="Picture 7" descr="pairHMMlocal.tiff"/>
          <p:cNvPicPr>
            <a:picLocks noChangeAspect="1"/>
          </p:cNvPicPr>
          <p:nvPr/>
        </p:nvPicPr>
        <p:blipFill>
          <a:blip r:embed="rId2"/>
          <a:stretch>
            <a:fillRect/>
          </a:stretch>
        </p:blipFill>
        <p:spPr>
          <a:xfrm>
            <a:off x="1271800" y="3619313"/>
            <a:ext cx="6007100" cy="2895600"/>
          </a:xfrm>
          <a:prstGeom prst="rect">
            <a:avLst/>
          </a:prstGeom>
        </p:spPr>
      </p:pic>
      <p:sp>
        <p:nvSpPr>
          <p:cNvPr id="9" name="Rectangle 8"/>
          <p:cNvSpPr/>
          <p:nvPr/>
        </p:nvSpPr>
        <p:spPr>
          <a:xfrm>
            <a:off x="2929417" y="3884423"/>
            <a:ext cx="2688390" cy="2438194"/>
          </a:xfrm>
          <a:prstGeom prst="rect">
            <a:avLst/>
          </a:prstGeom>
          <a:solidFill>
            <a:srgbClr val="FF777D">
              <a:alpha val="0"/>
            </a:srgbClr>
          </a:solid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930102" y="6296127"/>
            <a:ext cx="1412666" cy="307777"/>
          </a:xfrm>
          <a:prstGeom prst="rect">
            <a:avLst/>
          </a:prstGeom>
        </p:spPr>
        <p:txBody>
          <a:bodyPr wrap="none">
            <a:spAutoFit/>
          </a:bodyPr>
          <a:lstStyle/>
          <a:p>
            <a:pPr lvl="0"/>
            <a:r>
              <a:rPr lang="en-US" sz="1400" dirty="0" err="1" smtClean="0">
                <a:solidFill>
                  <a:srgbClr val="FF0000"/>
                </a:solidFill>
              </a:rPr>
              <a:t>Modelo</a:t>
            </a:r>
            <a:r>
              <a:rPr lang="en-US" sz="1400" dirty="0" smtClean="0">
                <a:solidFill>
                  <a:srgbClr val="FF0000"/>
                </a:solidFill>
              </a:rPr>
              <a:t> original</a:t>
            </a:r>
            <a:endParaRPr lang="en-US" sz="1400" dirty="0">
              <a:solidFill>
                <a:srgbClr val="FF0000"/>
              </a:solidFill>
            </a:endParaRPr>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Podemos também adaptar nosso modelo para produzir um alinhamento local.</a:t>
            </a:r>
          </a:p>
          <a:p>
            <a:pPr>
              <a:spcBef>
                <a:spcPts val="600"/>
              </a:spcBef>
            </a:pPr>
            <a:r>
              <a:rPr lang="pt-BR" dirty="0" smtClean="0"/>
              <a:t>Para isto basta adicionarmos o modelo nulo em ambas as extremidades de nosso </a:t>
            </a:r>
            <a:r>
              <a:rPr lang="pt-BR" smtClean="0"/>
              <a:t>modelo original</a:t>
            </a:r>
            <a:r>
              <a:rPr lang="pt-BR" dirty="0" smtClean="0"/>
              <a:t>:</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328</a:t>
            </a:fld>
            <a:endParaRPr lang="en-US"/>
          </a:p>
        </p:txBody>
      </p:sp>
      <p:pic>
        <p:nvPicPr>
          <p:cNvPr id="8" name="Picture 7" descr="pairHMMlocal.tiff"/>
          <p:cNvPicPr>
            <a:picLocks noChangeAspect="1"/>
          </p:cNvPicPr>
          <p:nvPr/>
        </p:nvPicPr>
        <p:blipFill>
          <a:blip r:embed="rId2"/>
          <a:stretch>
            <a:fillRect/>
          </a:stretch>
        </p:blipFill>
        <p:spPr>
          <a:xfrm>
            <a:off x="1271800" y="3619313"/>
            <a:ext cx="6007100" cy="2895600"/>
          </a:xfrm>
          <a:prstGeom prst="rect">
            <a:avLst/>
          </a:prstGeom>
        </p:spPr>
      </p:pic>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3863787"/>
          </a:xfrm>
        </p:spPr>
        <p:txBody>
          <a:bodyPr>
            <a:normAutofit/>
          </a:bodyPr>
          <a:lstStyle/>
          <a:p>
            <a:pPr>
              <a:spcBef>
                <a:spcPts val="600"/>
              </a:spcBef>
            </a:pPr>
            <a:r>
              <a:rPr lang="pt-BR" dirty="0" smtClean="0"/>
              <a:t>Com </a:t>
            </a:r>
            <a:r>
              <a:rPr lang="pt-BR" dirty="0" err="1" smtClean="0"/>
              <a:t>pairHMMs</a:t>
            </a:r>
            <a:r>
              <a:rPr lang="pt-BR" dirty="0" smtClean="0"/>
              <a:t> temos mais do que somente uma visão alternativa de um alinhamento de pares de </a:t>
            </a:r>
            <a:r>
              <a:rPr lang="pt-BR" dirty="0" err="1" smtClean="0"/>
              <a:t>sequencias</a:t>
            </a:r>
            <a:endParaRPr lang="pt-BR" dirty="0" smtClean="0"/>
          </a:p>
          <a:p>
            <a:pPr>
              <a:spcBef>
                <a:spcPts val="600"/>
              </a:spcBef>
            </a:pPr>
            <a:r>
              <a:rPr lang="pt-BR" dirty="0" smtClean="0"/>
              <a:t>Quando a similaridade é pequena, é difícil identificar o alinhamento correto para, a partir do escore, avaliar a significância da similaridade</a:t>
            </a:r>
          </a:p>
          <a:p>
            <a:pPr>
              <a:spcBef>
                <a:spcPts val="600"/>
              </a:spcBef>
            </a:pPr>
            <a:r>
              <a:rPr lang="pt-BR" dirty="0" smtClean="0"/>
              <a:t>Com </a:t>
            </a:r>
            <a:r>
              <a:rPr lang="pt-BR" dirty="0" err="1" smtClean="0"/>
              <a:t>pairHMMs</a:t>
            </a:r>
            <a:r>
              <a:rPr lang="pt-BR" dirty="0" smtClean="0"/>
              <a:t> podemos </a:t>
            </a:r>
            <a:r>
              <a:rPr lang="pt-BR" dirty="0" err="1" smtClean="0"/>
              <a:t>clacular</a:t>
            </a:r>
            <a:r>
              <a:rPr lang="pt-BR" dirty="0" smtClean="0"/>
              <a:t> a probabilidade de um par de </a:t>
            </a:r>
            <a:r>
              <a:rPr lang="pt-BR" dirty="0" err="1" smtClean="0"/>
              <a:t>sequências</a:t>
            </a:r>
            <a:r>
              <a:rPr lang="pt-BR" dirty="0" smtClean="0"/>
              <a:t> ser relacionado a partir das probabilidades de </a:t>
            </a:r>
            <a:r>
              <a:rPr lang="pt-BR" i="1" dirty="0" smtClean="0"/>
              <a:t>qualquer</a:t>
            </a:r>
            <a:r>
              <a:rPr lang="pt-BR" dirty="0" smtClean="0"/>
              <a:t> alinhamento</a:t>
            </a:r>
          </a:p>
          <a:p>
            <a:pPr>
              <a:spcBef>
                <a:spcPts val="600"/>
              </a:spcBef>
            </a:pPr>
            <a:r>
              <a:rPr lang="pt-BR" dirty="0" smtClean="0"/>
              <a:t>Em outras palavras, podemos calcular</a:t>
            </a:r>
          </a:p>
          <a:p>
            <a:pPr>
              <a:spcBef>
                <a:spcPts val="600"/>
              </a:spcBef>
            </a:pP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329</a:t>
            </a:fld>
            <a:endParaRPr lang="en-US"/>
          </a:p>
        </p:txBody>
      </p:sp>
      <p:graphicFrame>
        <p:nvGraphicFramePr>
          <p:cNvPr id="8" name="Object 7"/>
          <p:cNvGraphicFramePr>
            <a:graphicFrameLocks noChangeAspect="1"/>
          </p:cNvGraphicFramePr>
          <p:nvPr/>
        </p:nvGraphicFramePr>
        <p:xfrm>
          <a:off x="4521200" y="3340100"/>
          <a:ext cx="101600" cy="177800"/>
        </p:xfrm>
        <a:graphic>
          <a:graphicData uri="http://schemas.openxmlformats.org/presentationml/2006/ole">
            <p:oleObj spid="_x0000_s2809859" name="Equation" r:id="rId3" imgW="101600" imgH="177800" progId="Equation.3">
              <p:embed/>
            </p:oleObj>
          </a:graphicData>
        </a:graphic>
      </p:graphicFrame>
      <p:graphicFrame>
        <p:nvGraphicFramePr>
          <p:cNvPr id="9" name="Object 8"/>
          <p:cNvGraphicFramePr>
            <a:graphicFrameLocks noChangeAspect="1"/>
          </p:cNvGraphicFramePr>
          <p:nvPr/>
        </p:nvGraphicFramePr>
        <p:xfrm>
          <a:off x="2651837" y="5461000"/>
          <a:ext cx="3025747" cy="688788"/>
        </p:xfrm>
        <a:graphic>
          <a:graphicData uri="http://schemas.openxmlformats.org/presentationml/2006/ole">
            <p:oleObj spid="_x0000_s2809860" name="Equation" r:id="rId4" imgW="1562100" imgH="355600" progId="Equation.3">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P A T H    G R A P H S</a:t>
            </a:r>
          </a:p>
        </p:txBody>
      </p:sp>
      <p:sp>
        <p:nvSpPr>
          <p:cNvPr id="30" name="Date Placeholder 2"/>
          <p:cNvSpPr>
            <a:spLocks noGrp="1"/>
          </p:cNvSpPr>
          <p:nvPr>
            <p:ph type="dt" sz="half" idx="10"/>
          </p:nvPr>
        </p:nvSpPr>
        <p:spPr/>
        <p:txBody>
          <a:bodyPr/>
          <a:lstStyle/>
          <a:p>
            <a:fld id="{170F9C99-3AFB-7C42-8FC0-292090A5F19A}" type="datetime1">
              <a:rPr lang="en-US" smtClean="0"/>
              <a:pPr/>
              <a:t>5/23/14</a:t>
            </a:fld>
            <a:endParaRPr lang="pt-BR"/>
          </a:p>
        </p:txBody>
      </p:sp>
      <p:sp>
        <p:nvSpPr>
          <p:cNvPr id="36866" name="Text Box 2"/>
          <p:cNvSpPr txBox="1">
            <a:spLocks noChangeArrowheads="1"/>
          </p:cNvSpPr>
          <p:nvPr/>
        </p:nvSpPr>
        <p:spPr bwMode="auto">
          <a:xfrm>
            <a:off x="7696200" y="64770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7.5</a:t>
            </a:r>
          </a:p>
        </p:txBody>
      </p:sp>
      <p:sp>
        <p:nvSpPr>
          <p:cNvPr id="36867" name="Text Box 3"/>
          <p:cNvSpPr txBox="1">
            <a:spLocks noChangeArrowheads="1"/>
          </p:cNvSpPr>
          <p:nvPr/>
        </p:nvSpPr>
        <p:spPr bwMode="auto">
          <a:xfrm>
            <a:off x="3041650" y="18923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90</a:t>
            </a:r>
          </a:p>
        </p:txBody>
      </p:sp>
      <p:sp>
        <p:nvSpPr>
          <p:cNvPr id="36868" name="Line 4"/>
          <p:cNvSpPr>
            <a:spLocks noChangeShapeType="1"/>
          </p:cNvSpPr>
          <p:nvPr/>
        </p:nvSpPr>
        <p:spPr bwMode="auto">
          <a:xfrm flipV="1">
            <a:off x="3233738" y="2117725"/>
            <a:ext cx="1587" cy="8255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69" name="Text Box 5"/>
          <p:cNvSpPr txBox="1">
            <a:spLocks noChangeArrowheads="1"/>
          </p:cNvSpPr>
          <p:nvPr/>
        </p:nvSpPr>
        <p:spPr bwMode="auto">
          <a:xfrm>
            <a:off x="5334000" y="19050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137</a:t>
            </a:r>
          </a:p>
        </p:txBody>
      </p:sp>
      <p:sp>
        <p:nvSpPr>
          <p:cNvPr id="36870" name="Line 6"/>
          <p:cNvSpPr>
            <a:spLocks noChangeShapeType="1"/>
          </p:cNvSpPr>
          <p:nvPr/>
        </p:nvSpPr>
        <p:spPr bwMode="auto">
          <a:xfrm flipV="1">
            <a:off x="5526088" y="2130425"/>
            <a:ext cx="1587" cy="8255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71" name="Text Box 7"/>
          <p:cNvSpPr txBox="1">
            <a:spLocks noChangeArrowheads="1"/>
          </p:cNvSpPr>
          <p:nvPr/>
        </p:nvSpPr>
        <p:spPr bwMode="auto">
          <a:xfrm rot="16200000">
            <a:off x="2841626" y="44704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72</a:t>
            </a:r>
          </a:p>
        </p:txBody>
      </p:sp>
      <p:sp>
        <p:nvSpPr>
          <p:cNvPr id="36872" name="Line 8"/>
          <p:cNvSpPr>
            <a:spLocks noChangeShapeType="1"/>
          </p:cNvSpPr>
          <p:nvPr/>
        </p:nvSpPr>
        <p:spPr bwMode="auto">
          <a:xfrm flipH="1" flipV="1">
            <a:off x="3119438" y="4600575"/>
            <a:ext cx="82550" cy="7938"/>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73" name="Text Box 9"/>
          <p:cNvSpPr txBox="1">
            <a:spLocks noChangeArrowheads="1"/>
          </p:cNvSpPr>
          <p:nvPr/>
        </p:nvSpPr>
        <p:spPr bwMode="auto">
          <a:xfrm rot="16200000">
            <a:off x="2854326" y="217805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23</a:t>
            </a:r>
          </a:p>
        </p:txBody>
      </p:sp>
      <p:sp>
        <p:nvSpPr>
          <p:cNvPr id="36874" name="Line 10"/>
          <p:cNvSpPr>
            <a:spLocks noChangeShapeType="1"/>
          </p:cNvSpPr>
          <p:nvPr/>
        </p:nvSpPr>
        <p:spPr bwMode="auto">
          <a:xfrm flipH="1" flipV="1">
            <a:off x="3132138" y="2308225"/>
            <a:ext cx="82550" cy="7938"/>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pic>
        <p:nvPicPr>
          <p:cNvPr id="36875" name="Picture 11"/>
          <p:cNvPicPr>
            <a:picLocks noChangeAspect="1" noChangeArrowheads="1"/>
          </p:cNvPicPr>
          <p:nvPr/>
        </p:nvPicPr>
        <p:blipFill>
          <a:blip r:embed="rId3"/>
          <a:srcRect/>
          <a:stretch>
            <a:fillRect/>
          </a:stretch>
        </p:blipFill>
        <p:spPr bwMode="auto">
          <a:xfrm>
            <a:off x="3200400" y="2209800"/>
            <a:ext cx="2376488" cy="2478088"/>
          </a:xfrm>
          <a:prstGeom prst="rect">
            <a:avLst/>
          </a:prstGeom>
          <a:noFill/>
          <a:ln w="9525" cap="flat">
            <a:noFill/>
            <a:round/>
            <a:headEnd/>
            <a:tailEnd/>
          </a:ln>
          <a:effectLst/>
        </p:spPr>
      </p:pic>
      <p:grpSp>
        <p:nvGrpSpPr>
          <p:cNvPr id="2" name="Group 12"/>
          <p:cNvGrpSpPr>
            <a:grpSpLocks/>
          </p:cNvGrpSpPr>
          <p:nvPr/>
        </p:nvGrpSpPr>
        <p:grpSpPr bwMode="auto">
          <a:xfrm>
            <a:off x="5867400" y="1905000"/>
            <a:ext cx="2824163" cy="2900363"/>
            <a:chOff x="3696" y="1200"/>
            <a:chExt cx="1779" cy="1827"/>
          </a:xfrm>
        </p:grpSpPr>
        <p:sp>
          <p:nvSpPr>
            <p:cNvPr id="36877" name="Text Box 13"/>
            <p:cNvSpPr txBox="1">
              <a:spLocks noChangeArrowheads="1"/>
            </p:cNvSpPr>
            <p:nvPr/>
          </p:nvSpPr>
          <p:spPr bwMode="auto">
            <a:xfrm>
              <a:off x="3792" y="1200"/>
              <a:ext cx="239" cy="173"/>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90</a:t>
              </a:r>
            </a:p>
          </p:txBody>
        </p:sp>
        <p:sp>
          <p:nvSpPr>
            <p:cNvPr id="36878" name="Line 14"/>
            <p:cNvSpPr>
              <a:spLocks noChangeShapeType="1"/>
            </p:cNvSpPr>
            <p:nvPr/>
          </p:nvSpPr>
          <p:spPr bwMode="auto">
            <a:xfrm flipV="1">
              <a:off x="3913" y="1342"/>
              <a:ext cx="0" cy="51"/>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79" name="Text Box 15"/>
            <p:cNvSpPr txBox="1">
              <a:spLocks noChangeArrowheads="1"/>
            </p:cNvSpPr>
            <p:nvPr/>
          </p:nvSpPr>
          <p:spPr bwMode="auto">
            <a:xfrm>
              <a:off x="5236" y="1208"/>
              <a:ext cx="239" cy="173"/>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137</a:t>
              </a:r>
            </a:p>
          </p:txBody>
        </p:sp>
        <p:sp>
          <p:nvSpPr>
            <p:cNvPr id="36880" name="Line 16"/>
            <p:cNvSpPr>
              <a:spLocks noChangeShapeType="1"/>
            </p:cNvSpPr>
            <p:nvPr/>
          </p:nvSpPr>
          <p:spPr bwMode="auto">
            <a:xfrm flipV="1">
              <a:off x="5357" y="1350"/>
              <a:ext cx="0" cy="51"/>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81" name="Text Box 17"/>
            <p:cNvSpPr txBox="1">
              <a:spLocks noChangeArrowheads="1"/>
            </p:cNvSpPr>
            <p:nvPr/>
          </p:nvSpPr>
          <p:spPr bwMode="auto">
            <a:xfrm rot="16200000">
              <a:off x="3663" y="2821"/>
              <a:ext cx="239" cy="173"/>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72</a:t>
              </a:r>
            </a:p>
          </p:txBody>
        </p:sp>
        <p:sp>
          <p:nvSpPr>
            <p:cNvPr id="36882" name="Line 18"/>
            <p:cNvSpPr>
              <a:spLocks noChangeShapeType="1"/>
            </p:cNvSpPr>
            <p:nvPr/>
          </p:nvSpPr>
          <p:spPr bwMode="auto">
            <a:xfrm flipH="1" flipV="1">
              <a:off x="3838" y="2903"/>
              <a:ext cx="51" cy="4"/>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83" name="Text Box 19"/>
            <p:cNvSpPr txBox="1">
              <a:spLocks noChangeArrowheads="1"/>
            </p:cNvSpPr>
            <p:nvPr/>
          </p:nvSpPr>
          <p:spPr bwMode="auto">
            <a:xfrm rot="16200000">
              <a:off x="3673" y="1375"/>
              <a:ext cx="239" cy="173"/>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23</a:t>
              </a:r>
            </a:p>
          </p:txBody>
        </p:sp>
        <p:sp>
          <p:nvSpPr>
            <p:cNvPr id="36884" name="Line 20"/>
            <p:cNvSpPr>
              <a:spLocks noChangeShapeType="1"/>
            </p:cNvSpPr>
            <p:nvPr/>
          </p:nvSpPr>
          <p:spPr bwMode="auto">
            <a:xfrm flipH="1" flipV="1">
              <a:off x="3846" y="1459"/>
              <a:ext cx="51" cy="4"/>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6885" name="Rectangle 21"/>
            <p:cNvSpPr>
              <a:spLocks noChangeArrowheads="1"/>
            </p:cNvSpPr>
            <p:nvPr/>
          </p:nvSpPr>
          <p:spPr bwMode="auto">
            <a:xfrm>
              <a:off x="3888" y="1392"/>
              <a:ext cx="1487" cy="1565"/>
            </a:xfrm>
            <a:prstGeom prst="rect">
              <a:avLst/>
            </a:prstGeom>
            <a:solidFill>
              <a:srgbClr val="FFFFFF"/>
            </a:solidFill>
            <a:ln w="9360" cap="sq">
              <a:solidFill>
                <a:srgbClr val="000000"/>
              </a:solidFill>
              <a:miter lim="800000"/>
              <a:headEnd/>
              <a:tailEnd/>
            </a:ln>
            <a:effectLst/>
          </p:spPr>
          <p:txBody>
            <a:bodyPr wrap="none" anchor="ctr">
              <a:prstTxWarp prst="textNoShape">
                <a:avLst/>
              </a:prstTxWarp>
            </a:bodyPr>
            <a:lstStyle/>
            <a:p>
              <a:endParaRPr lang="en-US"/>
            </a:p>
          </p:txBody>
        </p:sp>
        <p:sp>
          <p:nvSpPr>
            <p:cNvPr id="36886" name="Freeform 22"/>
            <p:cNvSpPr>
              <a:spLocks noChangeArrowheads="1"/>
            </p:cNvSpPr>
            <p:nvPr/>
          </p:nvSpPr>
          <p:spPr bwMode="auto">
            <a:xfrm>
              <a:off x="3916" y="1432"/>
              <a:ext cx="1439" cy="1487"/>
            </a:xfrm>
            <a:custGeom>
              <a:avLst/>
              <a:gdLst/>
              <a:ahLst/>
              <a:cxnLst>
                <a:cxn ang="0">
                  <a:pos x="0" y="0"/>
                </a:cxn>
                <a:cxn ang="0">
                  <a:pos x="192" y="192"/>
                </a:cxn>
                <a:cxn ang="0">
                  <a:pos x="336" y="192"/>
                </a:cxn>
                <a:cxn ang="0">
                  <a:pos x="672" y="528"/>
                </a:cxn>
                <a:cxn ang="0">
                  <a:pos x="672" y="576"/>
                </a:cxn>
                <a:cxn ang="0">
                  <a:pos x="816" y="720"/>
                </a:cxn>
                <a:cxn ang="0">
                  <a:pos x="816" y="768"/>
                </a:cxn>
                <a:cxn ang="0">
                  <a:pos x="1296" y="1248"/>
                </a:cxn>
                <a:cxn ang="0">
                  <a:pos x="1296" y="1344"/>
                </a:cxn>
                <a:cxn ang="0">
                  <a:pos x="1440" y="1488"/>
                </a:cxn>
              </a:cxnLst>
              <a:rect l="0" t="0" r="r" b="b"/>
              <a:pathLst>
                <a:path w="1440" h="1488">
                  <a:moveTo>
                    <a:pt x="0" y="0"/>
                  </a:moveTo>
                  <a:lnTo>
                    <a:pt x="192" y="192"/>
                  </a:lnTo>
                  <a:lnTo>
                    <a:pt x="336" y="192"/>
                  </a:lnTo>
                  <a:lnTo>
                    <a:pt x="672" y="528"/>
                  </a:lnTo>
                  <a:lnTo>
                    <a:pt x="672" y="576"/>
                  </a:lnTo>
                  <a:lnTo>
                    <a:pt x="816" y="720"/>
                  </a:lnTo>
                  <a:lnTo>
                    <a:pt x="816" y="768"/>
                  </a:lnTo>
                  <a:lnTo>
                    <a:pt x="1296" y="1248"/>
                  </a:lnTo>
                  <a:lnTo>
                    <a:pt x="1296" y="1344"/>
                  </a:lnTo>
                  <a:lnTo>
                    <a:pt x="1440" y="1488"/>
                  </a:lnTo>
                </a:path>
              </a:pathLst>
            </a:custGeom>
            <a:noFill/>
            <a:ln w="38160" cap="sq">
              <a:solidFill>
                <a:srgbClr val="5F5F5F"/>
              </a:solidFill>
              <a:round/>
              <a:headEnd/>
              <a:tailEnd/>
            </a:ln>
            <a:effectLst/>
          </p:spPr>
          <p:txBody>
            <a:bodyPr wrap="none" anchor="ctr">
              <a:prstTxWarp prst="textNoShape">
                <a:avLst/>
              </a:prstTxWarp>
            </a:bodyPr>
            <a:lstStyle/>
            <a:p>
              <a:endParaRPr lang="en-US"/>
            </a:p>
          </p:txBody>
        </p:sp>
      </p:grpSp>
      <p:sp>
        <p:nvSpPr>
          <p:cNvPr id="36887" name="Freeform 23"/>
          <p:cNvSpPr>
            <a:spLocks noChangeArrowheads="1"/>
          </p:cNvSpPr>
          <p:nvPr/>
        </p:nvSpPr>
        <p:spPr bwMode="auto">
          <a:xfrm>
            <a:off x="3251200" y="2286000"/>
            <a:ext cx="2286000" cy="2362200"/>
          </a:xfrm>
          <a:custGeom>
            <a:avLst/>
            <a:gdLst/>
            <a:ahLst/>
            <a:cxnLst>
              <a:cxn ang="0">
                <a:pos x="0" y="0"/>
              </a:cxn>
              <a:cxn ang="0">
                <a:pos x="192" y="192"/>
              </a:cxn>
              <a:cxn ang="0">
                <a:pos x="336" y="192"/>
              </a:cxn>
              <a:cxn ang="0">
                <a:pos x="672" y="528"/>
              </a:cxn>
              <a:cxn ang="0">
                <a:pos x="672" y="576"/>
              </a:cxn>
              <a:cxn ang="0">
                <a:pos x="816" y="720"/>
              </a:cxn>
              <a:cxn ang="0">
                <a:pos x="816" y="768"/>
              </a:cxn>
              <a:cxn ang="0">
                <a:pos x="1296" y="1248"/>
              </a:cxn>
              <a:cxn ang="0">
                <a:pos x="1296" y="1344"/>
              </a:cxn>
              <a:cxn ang="0">
                <a:pos x="1440" y="1488"/>
              </a:cxn>
            </a:cxnLst>
            <a:rect l="0" t="0" r="r" b="b"/>
            <a:pathLst>
              <a:path w="1440" h="1488">
                <a:moveTo>
                  <a:pt x="0" y="0"/>
                </a:moveTo>
                <a:lnTo>
                  <a:pt x="192" y="192"/>
                </a:lnTo>
                <a:lnTo>
                  <a:pt x="336" y="192"/>
                </a:lnTo>
                <a:lnTo>
                  <a:pt x="672" y="528"/>
                </a:lnTo>
                <a:lnTo>
                  <a:pt x="672" y="576"/>
                </a:lnTo>
                <a:lnTo>
                  <a:pt x="816" y="720"/>
                </a:lnTo>
                <a:lnTo>
                  <a:pt x="816" y="768"/>
                </a:lnTo>
                <a:lnTo>
                  <a:pt x="1296" y="1248"/>
                </a:lnTo>
                <a:lnTo>
                  <a:pt x="1296" y="1344"/>
                </a:lnTo>
                <a:lnTo>
                  <a:pt x="1440" y="1488"/>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36888" name="Text Box 24"/>
          <p:cNvSpPr txBox="1">
            <a:spLocks noChangeArrowheads="1"/>
          </p:cNvSpPr>
          <p:nvPr/>
        </p:nvSpPr>
        <p:spPr bwMode="auto">
          <a:xfrm>
            <a:off x="2209800" y="5410200"/>
            <a:ext cx="6705600" cy="4587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750"/>
              </a:spcBef>
              <a:buClrTx/>
              <a:buFontTx/>
              <a:buNone/>
              <a:tabLst>
                <a:tab pos="723900" algn="l"/>
                <a:tab pos="1447800" algn="l"/>
                <a:tab pos="2171700" algn="l"/>
                <a:tab pos="2895600" algn="l"/>
                <a:tab pos="3619500" algn="l"/>
                <a:tab pos="4343400" algn="l"/>
                <a:tab pos="5067300" algn="l"/>
                <a:tab pos="5791200" algn="l"/>
                <a:tab pos="6515100" algn="l"/>
              </a:tabLst>
            </a:pPr>
            <a:r>
              <a:rPr lang="pt-BR" sz="1200" i="1">
                <a:solidFill>
                  <a:srgbClr val="000000"/>
                </a:solidFill>
                <a:latin typeface="Courier New" pitchFamily="-1" charset="0"/>
                <a:ea typeface="Arial Unicode MS" pitchFamily="-1" charset="0"/>
                <a:cs typeface="Arial Unicode MS" pitchFamily="-1" charset="0"/>
              </a:rPr>
              <a:t>PLAU  90</a:t>
            </a:r>
            <a:r>
              <a:rPr lang="pt-BR" sz="1200" b="1">
                <a:solidFill>
                  <a:srgbClr val="000000"/>
                </a:solidFill>
                <a:latin typeface="Courier New" pitchFamily="-1" charset="0"/>
                <a:ea typeface="Arial Unicode MS" pitchFamily="-1" charset="0"/>
                <a:cs typeface="Arial Unicode MS" pitchFamily="-1" charset="0"/>
              </a:rPr>
              <a:t>  EPKKVKDHCSKHSPCQKGGTCVNMP--SGPH-CLCPQHLTGNHCQKEK---CFE  </a:t>
            </a:r>
            <a:r>
              <a:rPr lang="pt-BR" sz="1200" i="1">
                <a:solidFill>
                  <a:srgbClr val="000000"/>
                </a:solidFill>
                <a:latin typeface="Courier New" pitchFamily="-1" charset="0"/>
                <a:ea typeface="Arial Unicode MS" pitchFamily="-1" charset="0"/>
                <a:cs typeface="Arial Unicode MS" pitchFamily="-1" charset="0"/>
              </a:rPr>
              <a:t>137</a:t>
            </a:r>
            <a:br>
              <a:rPr lang="pt-BR" sz="1200" i="1">
                <a:solidFill>
                  <a:srgbClr val="000000"/>
                </a:solidFill>
                <a:latin typeface="Courier New" pitchFamily="-1" charset="0"/>
                <a:ea typeface="Arial Unicode MS" pitchFamily="-1" charset="0"/>
                <a:cs typeface="Arial Unicode MS" pitchFamily="-1" charset="0"/>
              </a:rPr>
            </a:br>
            <a:r>
              <a:rPr lang="pt-BR" sz="1200" i="1">
                <a:solidFill>
                  <a:srgbClr val="000000"/>
                </a:solidFill>
                <a:latin typeface="Courier New" pitchFamily="-1" charset="0"/>
                <a:ea typeface="Arial Unicode MS" pitchFamily="-1" charset="0"/>
                <a:cs typeface="Arial Unicode MS" pitchFamily="-1" charset="0"/>
              </a:rPr>
              <a:t>PLAT  23</a:t>
            </a:r>
            <a:r>
              <a:rPr lang="pt-BR" sz="1200" b="1">
                <a:solidFill>
                  <a:srgbClr val="000000"/>
                </a:solidFill>
                <a:latin typeface="Courier New" pitchFamily="-1" charset="0"/>
                <a:ea typeface="Arial Unicode MS" pitchFamily="-1" charset="0"/>
                <a:cs typeface="Arial Unicode MS" pitchFamily="-1" charset="0"/>
              </a:rPr>
              <a:t>  ELHQVPSNCD----CLNGGTCVSNKYFSNIHWCNCPKKFGGQHCEIDKSKTCYE   </a:t>
            </a:r>
            <a:r>
              <a:rPr lang="pt-BR" sz="1200" i="1">
                <a:solidFill>
                  <a:srgbClr val="000000"/>
                </a:solidFill>
                <a:latin typeface="Courier New" pitchFamily="-1" charset="0"/>
                <a:ea typeface="Arial Unicode MS" pitchFamily="-1" charset="0"/>
                <a:cs typeface="Arial Unicode MS" pitchFamily="-1" charset="0"/>
              </a:rPr>
              <a:t>72</a:t>
            </a:r>
          </a:p>
        </p:txBody>
      </p:sp>
      <p:sp>
        <p:nvSpPr>
          <p:cNvPr id="36889" name="Text Box 25"/>
          <p:cNvSpPr txBox="1">
            <a:spLocks noChangeArrowheads="1"/>
          </p:cNvSpPr>
          <p:nvPr/>
        </p:nvSpPr>
        <p:spPr bwMode="auto">
          <a:xfrm>
            <a:off x="2971800" y="866775"/>
            <a:ext cx="5943600" cy="581025"/>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000"/>
              </a:spcBef>
              <a:buClrTx/>
              <a:buFontTx/>
              <a:buNone/>
              <a:tabLst>
                <a:tab pos="723900" algn="l"/>
                <a:tab pos="1447800" algn="l"/>
                <a:tab pos="2171700" algn="l"/>
                <a:tab pos="2895600" algn="l"/>
                <a:tab pos="3619500" algn="l"/>
                <a:tab pos="4343400" algn="l"/>
                <a:tab pos="5067300" algn="l"/>
                <a:tab pos="5791200" algn="l"/>
              </a:tabLst>
            </a:pPr>
            <a:r>
              <a:rPr lang="en-US" sz="1600">
                <a:solidFill>
                  <a:srgbClr val="5F5F5F"/>
                </a:solidFill>
                <a:ea typeface="Arial Unicode MS" pitchFamily="-1" charset="0"/>
                <a:cs typeface="Arial Unicode MS" pitchFamily="-1" charset="0"/>
              </a:rPr>
              <a:t>EGF similarity domains of urokinse plasminogen activator (PLAU) and  tissue plasminogen activator (PLAT)</a:t>
            </a:r>
          </a:p>
        </p:txBody>
      </p:sp>
      <p:sp>
        <p:nvSpPr>
          <p:cNvPr id="36890" name="Text Box 26"/>
          <p:cNvSpPr txBox="1">
            <a:spLocks noChangeArrowheads="1"/>
          </p:cNvSpPr>
          <p:nvPr/>
        </p:nvSpPr>
        <p:spPr bwMode="auto">
          <a:xfrm>
            <a:off x="76200" y="8382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Dot plots suggest paths through the alignment space</a:t>
            </a:r>
          </a:p>
        </p:txBody>
      </p:sp>
      <p:sp>
        <p:nvSpPr>
          <p:cNvPr id="36891" name="Text Box 27"/>
          <p:cNvSpPr txBox="1">
            <a:spLocks noChangeArrowheads="1"/>
          </p:cNvSpPr>
          <p:nvPr/>
        </p:nvSpPr>
        <p:spPr bwMode="auto">
          <a:xfrm>
            <a:off x="76200" y="24384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Path graphs are more explicit representations</a:t>
            </a:r>
          </a:p>
        </p:txBody>
      </p:sp>
      <p:sp>
        <p:nvSpPr>
          <p:cNvPr id="36892" name="Text Box 28"/>
          <p:cNvSpPr txBox="1">
            <a:spLocks noChangeArrowheads="1"/>
          </p:cNvSpPr>
          <p:nvPr/>
        </p:nvSpPr>
        <p:spPr bwMode="auto">
          <a:xfrm>
            <a:off x="76200" y="4114800"/>
            <a:ext cx="2667000" cy="7937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Each path is a unique alignment</a:t>
            </a:r>
          </a:p>
        </p:txBody>
      </p:sp>
      <p:sp>
        <p:nvSpPr>
          <p:cNvPr id="31" name="Slide Number Placeholder 30"/>
          <p:cNvSpPr>
            <a:spLocks noGrp="1"/>
          </p:cNvSpPr>
          <p:nvPr>
            <p:ph type="sldNum" sz="quarter" idx="12"/>
          </p:nvPr>
        </p:nvSpPr>
        <p:spPr/>
        <p:txBody>
          <a:bodyPr/>
          <a:lstStyle/>
          <a:p>
            <a:fld id="{41014A3E-976F-064B-B8F4-90A68719CBED}" type="slidenum">
              <a:rPr lang="en-US" smtClean="0"/>
              <a:pPr/>
              <a:t>33</a:t>
            </a:fld>
            <a:endParaRPr lang="en-US"/>
          </a:p>
        </p:txBody>
      </p:sp>
      <p:sp>
        <p:nvSpPr>
          <p:cNvPr id="32" name="Footer Placeholder 3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additive="repl">
                                        <p:cTn id="6" dur="1" fill="hold">
                                          <p:stCondLst>
                                            <p:cond delay="0"/>
                                          </p:stCondLst>
                                        </p:cTn>
                                        <p:tgtEl>
                                          <p:spTgt spid="36887"/>
                                        </p:tgtEl>
                                        <p:attrNameLst>
                                          <p:attrName>style.visibility</p:attrName>
                                        </p:attrNameLst>
                                      </p:cBhvr>
                                      <p:to>
                                        <p:strVal val="visible"/>
                                      </p:to>
                                    </p:set>
                                    <p:animEffect transition="in" filter="strips(downRight)">
                                      <p:cBhvr additive="repl">
                                        <p:cTn id="7" dur="500"/>
                                        <p:tgtEl>
                                          <p:spTgt spid="36887"/>
                                        </p:tgtEl>
                                      </p:cBhvr>
                                    </p:animEffect>
                                  </p:childTnLst>
                                  <p:subTnLst>
                                    <p:set>
                                      <p:cBhvr override="childStyle">
                                        <p:cTn dur="1" fill="hold" display="0" masterRel="nextClick" afterEffect="1"/>
                                        <p:tgtEl>
                                          <p:spTgt spid="3688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additive="repl">
                                        <p:cTn id="11" dur="1" fill="hold">
                                          <p:stCondLst>
                                            <p:cond delay="0"/>
                                          </p:stCondLst>
                                        </p:cTn>
                                        <p:tgtEl>
                                          <p:spTgt spid="36891"/>
                                        </p:tgtEl>
                                        <p:attrNameLst>
                                          <p:attrName>style.visibility</p:attrName>
                                        </p:attrNameLst>
                                      </p:cBhvr>
                                      <p:to>
                                        <p:strVal val="visible"/>
                                      </p:to>
                                    </p:set>
                                  </p:childTnLst>
                                </p:cTn>
                              </p:par>
                            </p:childTnLst>
                          </p:cTn>
                        </p:par>
                        <p:par>
                          <p:cTn id="12" fill="hold">
                            <p:stCondLst>
                              <p:cond delay="0"/>
                            </p:stCondLst>
                            <p:childTnLst>
                              <p:par>
                                <p:cTn id="13" presetID="1" presetClass="entr" fill="hold" nodeType="afterEffect">
                                  <p:stCondLst>
                                    <p:cond delay="0"/>
                                  </p:stCondLst>
                                  <p:childTnLst>
                                    <p:set>
                                      <p:cBhvr additive="repl">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36892"/>
                                        </p:tgtEl>
                                        <p:attrNameLst>
                                          <p:attrName>style.visibility</p:attrName>
                                        </p:attrNameLst>
                                      </p:cBhvr>
                                      <p:to>
                                        <p:strVal val="visible"/>
                                      </p:to>
                                    </p:set>
                                  </p:childTnLst>
                                </p:cTn>
                              </p:par>
                            </p:childTnLst>
                          </p:cTn>
                        </p:par>
                        <p:par>
                          <p:cTn id="19" fill="hold">
                            <p:stCondLst>
                              <p:cond delay="0"/>
                            </p:stCondLst>
                            <p:childTnLst>
                              <p:par>
                                <p:cTn id="20" presetID="1" presetClass="entr" fill="hold" nodeType="afterEffect">
                                  <p:stCondLst>
                                    <p:cond delay="0"/>
                                  </p:stCondLst>
                                  <p:childTnLst>
                                    <p:set>
                                      <p:cBhvr additive="repl">
                                        <p:cTn id="21" dur="1" fill="hold">
                                          <p:stCondLst>
                                            <p:cond delay="0"/>
                                          </p:stCondLst>
                                        </p:cTn>
                                        <p:tgtEl>
                                          <p:spTgt spid="368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7" grpId="0" animBg="1"/>
    </p:bld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4206875"/>
          </a:xfrm>
        </p:spPr>
        <p:txBody>
          <a:bodyPr>
            <a:normAutofit fontScale="92500" lnSpcReduction="10000"/>
          </a:bodyPr>
          <a:lstStyle/>
          <a:p>
            <a:pPr>
              <a:spcBef>
                <a:spcPts val="600"/>
              </a:spcBef>
            </a:pPr>
            <a:r>
              <a:rPr lang="pt-BR" dirty="0" smtClean="0"/>
              <a:t>Para calcular esta probabilidade, basta usar o algoritmo </a:t>
            </a:r>
            <a:r>
              <a:rPr lang="pt-BR" i="1" dirty="0" err="1" smtClean="0"/>
              <a:t>Forward</a:t>
            </a:r>
            <a:endParaRPr lang="pt-BR" i="1" dirty="0" smtClean="0"/>
          </a:p>
          <a:p>
            <a:pPr>
              <a:spcBef>
                <a:spcPts val="600"/>
              </a:spcBef>
            </a:pPr>
            <a:endParaRPr lang="pt-BR" i="1" dirty="0" smtClean="0"/>
          </a:p>
          <a:p>
            <a:pPr>
              <a:spcBef>
                <a:spcPts val="600"/>
              </a:spcBef>
            </a:pPr>
            <a:endParaRPr lang="pt-BR" i="1" dirty="0" smtClean="0"/>
          </a:p>
          <a:p>
            <a:pPr>
              <a:spcBef>
                <a:spcPts val="600"/>
              </a:spcBef>
            </a:pPr>
            <a:endParaRPr lang="pt-BR" i="1" dirty="0" smtClean="0"/>
          </a:p>
          <a:p>
            <a:pPr>
              <a:spcBef>
                <a:spcPts val="600"/>
              </a:spcBef>
            </a:pPr>
            <a:endParaRPr lang="pt-BR" i="1" dirty="0" smtClean="0"/>
          </a:p>
          <a:p>
            <a:pPr>
              <a:spcBef>
                <a:spcPts val="600"/>
              </a:spcBef>
            </a:pPr>
            <a:endParaRPr lang="pt-BR" i="1" dirty="0" smtClean="0"/>
          </a:p>
          <a:p>
            <a:pPr>
              <a:spcBef>
                <a:spcPts val="600"/>
              </a:spcBef>
            </a:pPr>
            <a:endParaRPr lang="pt-BR" i="1" dirty="0" smtClean="0"/>
          </a:p>
          <a:p>
            <a:pPr>
              <a:spcBef>
                <a:spcPts val="600"/>
              </a:spcBef>
            </a:pPr>
            <a:r>
              <a:rPr lang="pt-BR" dirty="0" smtClean="0"/>
              <a:t>Devemos assinalar que, se existe um alinhamento muito melhor que todos os outros ele deve concentrar a maior parte do valor desta probabilidade</a:t>
            </a:r>
          </a:p>
          <a:p>
            <a:pPr>
              <a:spcBef>
                <a:spcPts val="600"/>
              </a:spcBef>
            </a:pPr>
            <a:r>
              <a:rPr lang="pt-BR" dirty="0" smtClean="0"/>
              <a:t>Agora, de maneira similar ao que fizemos anteriormente,  podemos utilizar um escore </a:t>
            </a:r>
            <a:r>
              <a:rPr lang="pt-BR" dirty="0" err="1" smtClean="0"/>
              <a:t>logs-odd</a:t>
            </a:r>
            <a:r>
              <a:rPr lang="pt-BR" dirty="0" smtClean="0"/>
              <a:t> para calcular a chance de duas </a:t>
            </a:r>
            <a:r>
              <a:rPr lang="pt-BR" dirty="0" err="1" smtClean="0"/>
              <a:t>sequências</a:t>
            </a:r>
            <a:r>
              <a:rPr lang="pt-BR" dirty="0" smtClean="0"/>
              <a:t> estarem relacionadas por algum alinhamento</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330</a:t>
            </a:fld>
            <a:endParaRPr lang="en-US"/>
          </a:p>
        </p:txBody>
      </p:sp>
      <p:graphicFrame>
        <p:nvGraphicFramePr>
          <p:cNvPr id="8" name="Object 7"/>
          <p:cNvGraphicFramePr>
            <a:graphicFrameLocks/>
          </p:cNvGraphicFramePr>
          <p:nvPr/>
        </p:nvGraphicFramePr>
        <p:xfrm>
          <a:off x="1143000" y="1397000"/>
          <a:ext cx="6858000" cy="4064000"/>
        </p:xfrm>
        <a:graphic>
          <a:graphicData uri="http://schemas.openxmlformats.org/presentationml/2006/ole">
            <p:oleObj spid="_x0000_s3172354" name="Equation" r:id="rId3" imgW="0" imgH="0" progId="Equation.3">
              <p:embed/>
            </p:oleObj>
          </a:graphicData>
        </a:graphic>
      </p:graphicFrame>
      <p:sp>
        <p:nvSpPr>
          <p:cNvPr id="10" name="Slide Number Placeholder 5"/>
          <p:cNvSpPr txBox="1">
            <a:spLocks/>
          </p:cNvSpPr>
          <p:nvPr/>
        </p:nvSpPr>
        <p:spPr>
          <a:xfrm>
            <a:off x="378666" y="6149788"/>
            <a:ext cx="533400" cy="365125"/>
          </a:xfrm>
          <a:prstGeom prst="rect">
            <a:avLst/>
          </a:prstGeom>
        </p:spPr>
        <p:txBody>
          <a:bodyPr vert="horz" lIns="91440" tIns="91440" rIns="91440" bIns="914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41014A3E-976F-064B-B8F4-90A68719CBED}" type="slidenum">
              <a:rPr kumimoji="0" lang="en-US" sz="1800" b="0" i="0" u="none" strike="noStrike" kern="1200" cap="none" spc="0" normalizeH="0" baseline="0" noProof="0" smtClean="0">
                <a:ln>
                  <a:noFill/>
                </a:ln>
                <a:solidFill>
                  <a:schemeClr val="accent1"/>
                </a:solidFill>
                <a:effectLst/>
                <a:uLnTx/>
                <a:uFillTx/>
                <a:latin typeface="Calibri"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330</a:t>
            </a:fld>
            <a:endParaRPr kumimoji="0" lang="en-US" sz="1800" b="0" i="0" u="none" strike="noStrike" kern="1200" cap="none" spc="0" normalizeH="0" baseline="0" noProof="0">
              <a:ln>
                <a:noFill/>
              </a:ln>
              <a:solidFill>
                <a:schemeClr val="accent1"/>
              </a:solidFill>
              <a:effectLst/>
              <a:uLnTx/>
              <a:uFillTx/>
              <a:latin typeface="Calibri" pitchFamily="34" charset="0"/>
              <a:ea typeface="+mn-ea"/>
              <a:cs typeface="+mn-cs"/>
            </a:endParaRPr>
          </a:p>
        </p:txBody>
      </p:sp>
      <p:graphicFrame>
        <p:nvGraphicFramePr>
          <p:cNvPr id="11" name="Object 10"/>
          <p:cNvGraphicFramePr>
            <a:graphicFrameLocks noChangeAspect="1"/>
          </p:cNvGraphicFramePr>
          <p:nvPr/>
        </p:nvGraphicFramePr>
        <p:xfrm>
          <a:off x="193675" y="3133725"/>
          <a:ext cx="8724900" cy="358775"/>
        </p:xfrm>
        <a:graphic>
          <a:graphicData uri="http://schemas.openxmlformats.org/presentationml/2006/ole">
            <p:oleObj spid="_x0000_s3172356" name="Equation" r:id="rId4" imgW="5118100" imgH="254000" progId="Equation.3">
              <p:embed/>
            </p:oleObj>
          </a:graphicData>
        </a:graphic>
      </p:graphicFrame>
      <p:graphicFrame>
        <p:nvGraphicFramePr>
          <p:cNvPr id="3172359" name="Object 7"/>
          <p:cNvGraphicFramePr>
            <a:graphicFrameLocks noChangeAspect="1"/>
          </p:cNvGraphicFramePr>
          <p:nvPr/>
        </p:nvGraphicFramePr>
        <p:xfrm>
          <a:off x="484822" y="3649662"/>
          <a:ext cx="4137025" cy="341313"/>
        </p:xfrm>
        <a:graphic>
          <a:graphicData uri="http://schemas.openxmlformats.org/presentationml/2006/ole">
            <p:oleObj spid="_x0000_s3172359" name="Equation" r:id="rId5" imgW="2425700" imgH="241300" progId="Equation.3">
              <p:embed/>
            </p:oleObj>
          </a:graphicData>
        </a:graphic>
      </p:graphicFrame>
      <p:graphicFrame>
        <p:nvGraphicFramePr>
          <p:cNvPr id="3172360" name="Object 8"/>
          <p:cNvGraphicFramePr>
            <a:graphicFrameLocks noChangeAspect="1"/>
          </p:cNvGraphicFramePr>
          <p:nvPr/>
        </p:nvGraphicFramePr>
        <p:xfrm>
          <a:off x="504825" y="4335463"/>
          <a:ext cx="4094163" cy="341312"/>
        </p:xfrm>
        <a:graphic>
          <a:graphicData uri="http://schemas.openxmlformats.org/presentationml/2006/ole">
            <p:oleObj spid="_x0000_s3172360" name="Equation" r:id="rId6" imgW="2400300" imgH="241300" progId="Equation.3">
              <p:embed/>
            </p:oleObj>
          </a:graphicData>
        </a:graphic>
      </p:graphicFrame>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4206875"/>
          </a:xfrm>
        </p:spPr>
        <p:txBody>
          <a:bodyPr>
            <a:normAutofit/>
          </a:bodyPr>
          <a:lstStyle/>
          <a:p>
            <a:pPr>
              <a:spcBef>
                <a:spcPts val="600"/>
              </a:spcBef>
            </a:pPr>
            <a:r>
              <a:rPr lang="pt-BR" dirty="0" smtClean="0"/>
              <a:t>Podemos agora definir a probabilidade </a:t>
            </a:r>
            <a:r>
              <a:rPr lang="pt-BR" i="1" dirty="0" smtClean="0"/>
              <a:t>a </a:t>
            </a:r>
            <a:r>
              <a:rPr lang="pt-BR" i="1" dirty="0" err="1" smtClean="0"/>
              <a:t>posteriori</a:t>
            </a:r>
            <a:r>
              <a:rPr lang="pt-BR" dirty="0" smtClean="0"/>
              <a:t> de um alinhamento dado um par de </a:t>
            </a:r>
            <a:r>
              <a:rPr lang="pt-BR" dirty="0" err="1" smtClean="0"/>
              <a:t>sequências</a:t>
            </a:r>
            <a:endParaRPr lang="pt-BR" i="1" dirty="0" smtClean="0"/>
          </a:p>
          <a:p>
            <a:pPr>
              <a:spcBef>
                <a:spcPts val="600"/>
              </a:spcBef>
            </a:pPr>
            <a:endParaRPr lang="pt-BR" i="1" dirty="0" smtClean="0"/>
          </a:p>
          <a:p>
            <a:pPr>
              <a:spcBef>
                <a:spcPts val="600"/>
              </a:spcBef>
              <a:buNone/>
            </a:pPr>
            <a:endParaRPr lang="pt-BR" i="1" dirty="0" smtClean="0"/>
          </a:p>
          <a:p>
            <a:pPr>
              <a:spcBef>
                <a:spcPts val="600"/>
              </a:spcBef>
            </a:pPr>
            <a:endParaRPr lang="pt-BR" i="1" dirty="0" smtClean="0"/>
          </a:p>
          <a:p>
            <a:pPr>
              <a:spcBef>
                <a:spcPts val="600"/>
              </a:spcBef>
            </a:pPr>
            <a:r>
              <a:rPr lang="pt-BR" dirty="0" smtClean="0"/>
              <a:t>Se utilizarmos a fórmula acima para o caminho de </a:t>
            </a:r>
            <a:r>
              <a:rPr lang="pt-BR" dirty="0" err="1" smtClean="0"/>
              <a:t>Viterbi</a:t>
            </a:r>
            <a:r>
              <a:rPr lang="pt-BR" dirty="0" smtClean="0"/>
              <a:t>, então obtemos a probabilidade </a:t>
            </a:r>
            <a:r>
              <a:rPr lang="pt-BR" i="1" dirty="0" smtClean="0"/>
              <a:t>a </a:t>
            </a:r>
            <a:r>
              <a:rPr lang="pt-BR" i="1" dirty="0" err="1" smtClean="0"/>
              <a:t>posteriori</a:t>
            </a:r>
            <a:r>
              <a:rPr lang="pt-BR" i="1" dirty="0" smtClean="0"/>
              <a:t> </a:t>
            </a:r>
            <a:r>
              <a:rPr lang="pt-BR" dirty="0" smtClean="0"/>
              <a:t>do caminho mais provável de acordo com o modelo, que podemos interpretar como a probabilidade do alinhamento mais provável estar “correto”. </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331</a:t>
            </a:fld>
            <a:endParaRPr lang="en-US"/>
          </a:p>
        </p:txBody>
      </p:sp>
      <p:graphicFrame>
        <p:nvGraphicFramePr>
          <p:cNvPr id="8" name="Object 7"/>
          <p:cNvGraphicFramePr>
            <a:graphicFrameLocks/>
          </p:cNvGraphicFramePr>
          <p:nvPr/>
        </p:nvGraphicFramePr>
        <p:xfrm>
          <a:off x="1143000" y="1397000"/>
          <a:ext cx="6858000" cy="4064000"/>
        </p:xfrm>
        <a:graphic>
          <a:graphicData uri="http://schemas.openxmlformats.org/presentationml/2006/ole">
            <p:oleObj spid="_x0000_s3175426" name="Equation" r:id="rId3" imgW="0" imgH="0" progId="Equation.3">
              <p:embed/>
            </p:oleObj>
          </a:graphicData>
        </a:graphic>
      </p:graphicFrame>
      <p:sp>
        <p:nvSpPr>
          <p:cNvPr id="10" name="Slide Number Placeholder 5"/>
          <p:cNvSpPr txBox="1">
            <a:spLocks/>
          </p:cNvSpPr>
          <p:nvPr/>
        </p:nvSpPr>
        <p:spPr>
          <a:xfrm>
            <a:off x="378666" y="6149788"/>
            <a:ext cx="533400" cy="365125"/>
          </a:xfrm>
          <a:prstGeom prst="rect">
            <a:avLst/>
          </a:prstGeom>
        </p:spPr>
        <p:txBody>
          <a:bodyPr vert="horz" lIns="91440" tIns="91440" rIns="91440" bIns="914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41014A3E-976F-064B-B8F4-90A68719CBED}" type="slidenum">
              <a:rPr kumimoji="0" lang="en-US" sz="1800" b="0" i="0" u="none" strike="noStrike" kern="1200" cap="none" spc="0" normalizeH="0" baseline="0" noProof="0" smtClean="0">
                <a:ln>
                  <a:noFill/>
                </a:ln>
                <a:solidFill>
                  <a:schemeClr val="accent1"/>
                </a:solidFill>
                <a:effectLst/>
                <a:uLnTx/>
                <a:uFillTx/>
                <a:latin typeface="Calibri"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331</a:t>
            </a:fld>
            <a:endParaRPr kumimoji="0" lang="en-US" sz="1800" b="0" i="0" u="none" strike="noStrike" kern="1200" cap="none" spc="0" normalizeH="0" baseline="0" noProof="0">
              <a:ln>
                <a:noFill/>
              </a:ln>
              <a:solidFill>
                <a:schemeClr val="accent1"/>
              </a:solidFill>
              <a:effectLst/>
              <a:uLnTx/>
              <a:uFillTx/>
              <a:latin typeface="Calibri" pitchFamily="34" charset="0"/>
              <a:ea typeface="+mn-ea"/>
              <a:cs typeface="+mn-cs"/>
            </a:endParaRPr>
          </a:p>
        </p:txBody>
      </p:sp>
      <p:graphicFrame>
        <p:nvGraphicFramePr>
          <p:cNvPr id="12" name="Object 11"/>
          <p:cNvGraphicFramePr>
            <a:graphicFrameLocks noChangeAspect="1"/>
          </p:cNvGraphicFramePr>
          <p:nvPr/>
        </p:nvGraphicFramePr>
        <p:xfrm>
          <a:off x="1552452" y="3080530"/>
          <a:ext cx="2333748" cy="669872"/>
        </p:xfrm>
        <a:graphic>
          <a:graphicData uri="http://schemas.openxmlformats.org/presentationml/2006/ole">
            <p:oleObj spid="_x0000_s3175427" name="Equation" r:id="rId4" imgW="1371600" imgH="393700" progId="Equation.3">
              <p:embed/>
            </p:oleObj>
          </a:graphicData>
        </a:graphic>
      </p:graphicFrame>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4206875"/>
          </a:xfrm>
        </p:spPr>
        <p:txBody>
          <a:bodyPr>
            <a:normAutofit/>
          </a:bodyPr>
          <a:lstStyle/>
          <a:p>
            <a:pPr>
              <a:spcBef>
                <a:spcPts val="600"/>
              </a:spcBef>
            </a:pPr>
            <a:r>
              <a:rPr lang="pt-BR" dirty="0" smtClean="0"/>
              <a:t>Utilizando </a:t>
            </a:r>
            <a:r>
              <a:rPr lang="pt-BR" dirty="0" err="1" smtClean="0"/>
              <a:t>pairHMMs</a:t>
            </a:r>
            <a:r>
              <a:rPr lang="pt-BR" dirty="0" smtClean="0"/>
              <a:t> podemos calcular também a probabilidade de dois resíduos </a:t>
            </a:r>
            <a:r>
              <a:rPr lang="pt-BR" i="1" dirty="0" smtClean="0"/>
              <a:t>x</a:t>
            </a:r>
            <a:r>
              <a:rPr lang="pt-BR" i="1" baseline="-25000" dirty="0" smtClean="0"/>
              <a:t>i</a:t>
            </a:r>
            <a:r>
              <a:rPr lang="pt-BR" dirty="0" smtClean="0"/>
              <a:t> e</a:t>
            </a:r>
            <a:r>
              <a:rPr lang="pt-BR" i="1" dirty="0" smtClean="0"/>
              <a:t> </a:t>
            </a:r>
            <a:r>
              <a:rPr lang="pt-BR" i="1" dirty="0" err="1" smtClean="0"/>
              <a:t>y</a:t>
            </a:r>
            <a:r>
              <a:rPr lang="pt-BR" baseline="-25000" dirty="0" err="1" smtClean="0"/>
              <a:t>j</a:t>
            </a:r>
            <a:r>
              <a:rPr lang="pt-BR" dirty="0" smtClean="0"/>
              <a:t> estarem alinhados</a:t>
            </a:r>
          </a:p>
          <a:p>
            <a:pPr>
              <a:spcBef>
                <a:spcPts val="600"/>
              </a:spcBef>
            </a:pPr>
            <a:r>
              <a:rPr lang="pt-BR" dirty="0" smtClean="0"/>
              <a:t>Isso equivale a calcularmos a probabilidade </a:t>
            </a:r>
            <a:r>
              <a:rPr lang="pt-BR" i="1" dirty="0" smtClean="0"/>
              <a:t>a </a:t>
            </a:r>
            <a:r>
              <a:rPr lang="pt-BR" i="1" dirty="0" err="1" smtClean="0"/>
              <a:t>posteriori</a:t>
            </a:r>
            <a:r>
              <a:rPr lang="pt-BR" i="1" dirty="0" smtClean="0"/>
              <a:t> </a:t>
            </a:r>
            <a:r>
              <a:rPr lang="pt-BR" dirty="0" smtClean="0"/>
              <a:t> de um par de resíduos arbitrários estar rotulado com um estado de Match, sendo emitidos no mesmo momento.</a:t>
            </a:r>
          </a:p>
          <a:p>
            <a:pPr>
              <a:spcBef>
                <a:spcPts val="600"/>
              </a:spcBef>
            </a:pPr>
            <a:r>
              <a:rPr lang="pt-BR" dirty="0" err="1" smtClean="0"/>
              <a:t>Análogamente</a:t>
            </a:r>
            <a:r>
              <a:rPr lang="pt-BR" dirty="0" smtClean="0"/>
              <a:t> ao que fizemos com </a:t>
            </a:r>
            <a:r>
              <a:rPr lang="pt-BR" dirty="0" err="1" smtClean="0"/>
              <a:t>HMMs</a:t>
            </a:r>
            <a:r>
              <a:rPr lang="pt-BR" dirty="0" smtClean="0"/>
              <a:t>, vamos precisar para isso calcular o valor do algoritmo </a:t>
            </a:r>
            <a:r>
              <a:rPr lang="pt-BR" i="1" dirty="0" err="1" smtClean="0"/>
              <a:t>Backward</a:t>
            </a:r>
            <a:r>
              <a:rPr lang="pt-BR" i="1" dirty="0" smtClean="0"/>
              <a:t>.</a:t>
            </a:r>
            <a:endParaRPr lang="pt-BR" dirty="0" smtClean="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332</a:t>
            </a:fld>
            <a:endParaRPr lang="en-US"/>
          </a:p>
        </p:txBody>
      </p:sp>
      <p:graphicFrame>
        <p:nvGraphicFramePr>
          <p:cNvPr id="8" name="Object 7"/>
          <p:cNvGraphicFramePr>
            <a:graphicFrameLocks/>
          </p:cNvGraphicFramePr>
          <p:nvPr/>
        </p:nvGraphicFramePr>
        <p:xfrm>
          <a:off x="1143000" y="1397000"/>
          <a:ext cx="6858000" cy="4064000"/>
        </p:xfrm>
        <a:graphic>
          <a:graphicData uri="http://schemas.openxmlformats.org/presentationml/2006/ole">
            <p:oleObj spid="_x0000_s3173378" name="Equation" r:id="rId3" imgW="0" imgH="0" progId="Equation.3">
              <p:embed/>
            </p:oleObj>
          </a:graphicData>
        </a:graphic>
      </p:graphicFrame>
      <p:sp>
        <p:nvSpPr>
          <p:cNvPr id="10" name="Slide Number Placeholder 5"/>
          <p:cNvSpPr txBox="1">
            <a:spLocks/>
          </p:cNvSpPr>
          <p:nvPr/>
        </p:nvSpPr>
        <p:spPr>
          <a:xfrm>
            <a:off x="378666" y="6149788"/>
            <a:ext cx="533400" cy="365125"/>
          </a:xfrm>
          <a:prstGeom prst="rect">
            <a:avLst/>
          </a:prstGeom>
        </p:spPr>
        <p:txBody>
          <a:bodyPr vert="horz" lIns="91440" tIns="91440" rIns="91440" bIns="914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41014A3E-976F-064B-B8F4-90A68719CBED}" type="slidenum">
              <a:rPr kumimoji="0" lang="en-US" sz="1800" b="0" i="0" u="none" strike="noStrike" kern="1200" cap="none" spc="0" normalizeH="0" baseline="0" noProof="0" smtClean="0">
                <a:ln>
                  <a:noFill/>
                </a:ln>
                <a:solidFill>
                  <a:schemeClr val="accent1"/>
                </a:solidFill>
                <a:effectLst/>
                <a:uLnTx/>
                <a:uFillTx/>
                <a:latin typeface="Calibri"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332</a:t>
            </a:fld>
            <a:endParaRPr kumimoji="0" lang="en-US" sz="1800" b="0" i="0" u="none" strike="noStrike" kern="1200" cap="none" spc="0" normalizeH="0" baseline="0" noProof="0">
              <a:ln>
                <a:noFill/>
              </a:ln>
              <a:solidFill>
                <a:schemeClr val="accent1"/>
              </a:solidFill>
              <a:effectLst/>
              <a:uLnTx/>
              <a:uFillTx/>
              <a:latin typeface="Calibri" pitchFamily="34" charset="0"/>
              <a:ea typeface="+mn-ea"/>
              <a:cs typeface="+mn-cs"/>
            </a:endParaRP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4206875"/>
          </a:xfrm>
        </p:spPr>
        <p:txBody>
          <a:bodyPr>
            <a:normAutofit/>
          </a:bodyPr>
          <a:lstStyle/>
          <a:p>
            <a:pPr>
              <a:spcBef>
                <a:spcPts val="600"/>
              </a:spcBef>
            </a:pPr>
            <a:r>
              <a:rPr lang="pt-BR" dirty="0" smtClean="0"/>
              <a:t>O algoritmo </a:t>
            </a:r>
            <a:r>
              <a:rPr lang="pt-BR" i="1" dirty="0" err="1" smtClean="0"/>
              <a:t>Backward</a:t>
            </a:r>
            <a:r>
              <a:rPr lang="pt-BR" dirty="0" smtClean="0"/>
              <a:t> é semelhante ao </a:t>
            </a:r>
            <a:r>
              <a:rPr lang="pt-BR" dirty="0" err="1" smtClean="0"/>
              <a:t>forward</a:t>
            </a:r>
            <a:r>
              <a:rPr lang="pt-BR" dirty="0" smtClean="0"/>
              <a:t>:</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333</a:t>
            </a:fld>
            <a:endParaRPr lang="en-US"/>
          </a:p>
        </p:txBody>
      </p:sp>
      <p:graphicFrame>
        <p:nvGraphicFramePr>
          <p:cNvPr id="8" name="Object 7"/>
          <p:cNvGraphicFramePr>
            <a:graphicFrameLocks/>
          </p:cNvGraphicFramePr>
          <p:nvPr/>
        </p:nvGraphicFramePr>
        <p:xfrm>
          <a:off x="1143000" y="1397000"/>
          <a:ext cx="6858000" cy="4064000"/>
        </p:xfrm>
        <a:graphic>
          <a:graphicData uri="http://schemas.openxmlformats.org/presentationml/2006/ole">
            <p:oleObj spid="_x0000_s3176450" name="Equation" r:id="rId3" imgW="0" imgH="0" progId="Equation.3">
              <p:embed/>
            </p:oleObj>
          </a:graphicData>
        </a:graphic>
      </p:graphicFrame>
      <p:sp>
        <p:nvSpPr>
          <p:cNvPr id="10" name="Slide Number Placeholder 5"/>
          <p:cNvSpPr txBox="1">
            <a:spLocks/>
          </p:cNvSpPr>
          <p:nvPr/>
        </p:nvSpPr>
        <p:spPr>
          <a:xfrm>
            <a:off x="378666" y="6149788"/>
            <a:ext cx="533400" cy="365125"/>
          </a:xfrm>
          <a:prstGeom prst="rect">
            <a:avLst/>
          </a:prstGeom>
        </p:spPr>
        <p:txBody>
          <a:bodyPr vert="horz" lIns="91440" tIns="91440" rIns="91440" bIns="914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41014A3E-976F-064B-B8F4-90A68719CBED}" type="slidenum">
              <a:rPr kumimoji="0" lang="en-US" sz="1800" b="0" i="0" u="none" strike="noStrike" kern="1200" cap="none" spc="0" normalizeH="0" baseline="0" noProof="0" smtClean="0">
                <a:ln>
                  <a:noFill/>
                </a:ln>
                <a:solidFill>
                  <a:schemeClr val="accent1"/>
                </a:solidFill>
                <a:effectLst/>
                <a:uLnTx/>
                <a:uFillTx/>
                <a:latin typeface="Calibri"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333</a:t>
            </a:fld>
            <a:endParaRPr kumimoji="0" lang="en-US" sz="1800" b="0" i="0" u="none" strike="noStrike" kern="1200" cap="none" spc="0" normalizeH="0" baseline="0" noProof="0">
              <a:ln>
                <a:noFill/>
              </a:ln>
              <a:solidFill>
                <a:schemeClr val="accent1"/>
              </a:solidFill>
              <a:effectLst/>
              <a:uLnTx/>
              <a:uFillTx/>
              <a:latin typeface="Calibri" pitchFamily="34" charset="0"/>
              <a:ea typeface="+mn-ea"/>
              <a:cs typeface="+mn-cs"/>
            </a:endParaRPr>
          </a:p>
        </p:txBody>
      </p:sp>
      <p:graphicFrame>
        <p:nvGraphicFramePr>
          <p:cNvPr id="3176451" name="Object 3"/>
          <p:cNvGraphicFramePr>
            <a:graphicFrameLocks noChangeAspect="1"/>
          </p:cNvGraphicFramePr>
          <p:nvPr/>
        </p:nvGraphicFramePr>
        <p:xfrm>
          <a:off x="378666" y="2759458"/>
          <a:ext cx="8594725" cy="412750"/>
        </p:xfrm>
        <a:graphic>
          <a:graphicData uri="http://schemas.openxmlformats.org/presentationml/2006/ole">
            <p:oleObj spid="_x0000_s3176451" name="Equation" r:id="rId4" imgW="5041900" imgH="292100" progId="Equation.3">
              <p:embed/>
            </p:oleObj>
          </a:graphicData>
        </a:graphic>
      </p:graphicFrame>
      <p:graphicFrame>
        <p:nvGraphicFramePr>
          <p:cNvPr id="3176452" name="Object 4"/>
          <p:cNvGraphicFramePr>
            <a:graphicFrameLocks noChangeAspect="1"/>
          </p:cNvGraphicFramePr>
          <p:nvPr/>
        </p:nvGraphicFramePr>
        <p:xfrm>
          <a:off x="340356" y="3387783"/>
          <a:ext cx="5522913" cy="341312"/>
        </p:xfrm>
        <a:graphic>
          <a:graphicData uri="http://schemas.openxmlformats.org/presentationml/2006/ole">
            <p:oleObj spid="_x0000_s3176452" name="Equation" r:id="rId5" imgW="3238500" imgH="241300" progId="Equation.3">
              <p:embed/>
            </p:oleObj>
          </a:graphicData>
        </a:graphic>
      </p:graphicFrame>
      <p:graphicFrame>
        <p:nvGraphicFramePr>
          <p:cNvPr id="3176454" name="Object 6"/>
          <p:cNvGraphicFramePr>
            <a:graphicFrameLocks noChangeAspect="1"/>
          </p:cNvGraphicFramePr>
          <p:nvPr/>
        </p:nvGraphicFramePr>
        <p:xfrm>
          <a:off x="420688" y="3881438"/>
          <a:ext cx="5480050" cy="341312"/>
        </p:xfrm>
        <a:graphic>
          <a:graphicData uri="http://schemas.openxmlformats.org/presentationml/2006/ole">
            <p:oleObj spid="_x0000_s3176454" name="Equation" r:id="rId6" imgW="3213100" imgH="241300" progId="Equation.3">
              <p:embed/>
            </p:oleObj>
          </a:graphicData>
        </a:graphic>
      </p:graphicFrame>
      <p:pic>
        <p:nvPicPr>
          <p:cNvPr id="13" name="Picture 4"/>
          <p:cNvPicPr>
            <a:picLocks noChangeAspect="1" noChangeArrowheads="1"/>
          </p:cNvPicPr>
          <p:nvPr/>
        </p:nvPicPr>
        <p:blipFill>
          <a:blip r:embed="rId7"/>
          <a:srcRect/>
          <a:stretch>
            <a:fillRect/>
          </a:stretch>
        </p:blipFill>
        <p:spPr bwMode="auto">
          <a:xfrm>
            <a:off x="4272202" y="4449593"/>
            <a:ext cx="3257071" cy="2022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a:t>
            </a:r>
            <a:r>
              <a:rPr lang="en-US" dirty="0" smtClean="0"/>
              <a:t> </a:t>
            </a:r>
            <a:r>
              <a:rPr lang="en-US" dirty="0" err="1" smtClean="0"/>
              <a:t>usando</a:t>
            </a:r>
            <a:r>
              <a:rPr lang="en-US" dirty="0" smtClean="0"/>
              <a:t> </a:t>
            </a:r>
            <a:r>
              <a:rPr lang="en-US" dirty="0" err="1" smtClean="0"/>
              <a:t>pairHMMs</a:t>
            </a:r>
            <a:endParaRPr lang="en-US" dirty="0"/>
          </a:p>
        </p:txBody>
      </p:sp>
      <p:sp>
        <p:nvSpPr>
          <p:cNvPr id="3" name="Content Placeholder 2"/>
          <p:cNvSpPr>
            <a:spLocks noGrp="1"/>
          </p:cNvSpPr>
          <p:nvPr>
            <p:ph idx="1"/>
          </p:nvPr>
        </p:nvSpPr>
        <p:spPr>
          <a:xfrm>
            <a:off x="658813" y="2286000"/>
            <a:ext cx="7824787" cy="4206875"/>
          </a:xfrm>
        </p:spPr>
        <p:txBody>
          <a:bodyPr>
            <a:normAutofit/>
          </a:bodyPr>
          <a:lstStyle/>
          <a:p>
            <a:pPr>
              <a:spcBef>
                <a:spcPts val="600"/>
              </a:spcBef>
            </a:pPr>
            <a:r>
              <a:rPr lang="pt-BR" dirty="0" smtClean="0"/>
              <a:t>Agora a partir do  algoritmo </a:t>
            </a:r>
            <a:r>
              <a:rPr lang="pt-BR" i="1" dirty="0" err="1" smtClean="0"/>
              <a:t>Backward</a:t>
            </a:r>
            <a:r>
              <a:rPr lang="pt-BR" i="1" dirty="0" smtClean="0"/>
              <a:t> </a:t>
            </a:r>
            <a:r>
              <a:rPr lang="pt-BR" dirty="0" smtClean="0"/>
              <a:t>obtemos</a:t>
            </a:r>
          </a:p>
          <a:p>
            <a:pPr>
              <a:spcBef>
                <a:spcPts val="600"/>
              </a:spcBef>
            </a:pPr>
            <a:endParaRPr lang="pt-BR" dirty="0" smtClean="0"/>
          </a:p>
          <a:p>
            <a:pPr>
              <a:spcBef>
                <a:spcPts val="600"/>
              </a:spcBef>
            </a:pPr>
            <a:endParaRPr lang="pt-BR" dirty="0" smtClean="0"/>
          </a:p>
          <a:p>
            <a:pPr>
              <a:spcBef>
                <a:spcPts val="600"/>
              </a:spcBef>
            </a:pPr>
            <a:r>
              <a:rPr lang="pt-BR" dirty="0" smtClean="0"/>
              <a:t>Para calcularmos o que queremos, utilizamos a regra de </a:t>
            </a:r>
            <a:r>
              <a:rPr lang="pt-BR" dirty="0" err="1" smtClean="0"/>
              <a:t>Bayes</a:t>
            </a:r>
            <a:endParaRPr lang="pt-BR" dirty="0" smtClean="0"/>
          </a:p>
          <a:p>
            <a:pPr>
              <a:spcBef>
                <a:spcPts val="600"/>
              </a:spcBef>
            </a:pPr>
            <a:endParaRPr lang="pt-BR" dirty="0" smtClean="0"/>
          </a:p>
          <a:p>
            <a:pPr>
              <a:spcBef>
                <a:spcPts val="600"/>
              </a:spcBef>
            </a:pPr>
            <a:endParaRPr lang="pt-BR" dirty="0" smtClean="0"/>
          </a:p>
          <a:p>
            <a:pPr>
              <a:spcBef>
                <a:spcPts val="600"/>
              </a:spcBef>
            </a:pPr>
            <a:endParaRPr lang="pt-BR" dirty="0" smtClean="0"/>
          </a:p>
          <a:p>
            <a:pPr>
              <a:spcBef>
                <a:spcPts val="600"/>
              </a:spcBef>
            </a:pPr>
            <a:r>
              <a:rPr lang="pt-BR" dirty="0" smtClean="0"/>
              <a:t>Este cálculo será particularmente útil adiante para um algoritmo de cálculo de alinhamentos múltiplos</a:t>
            </a:r>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334</a:t>
            </a:fld>
            <a:endParaRPr lang="en-US"/>
          </a:p>
        </p:txBody>
      </p:sp>
      <p:graphicFrame>
        <p:nvGraphicFramePr>
          <p:cNvPr id="8" name="Object 7"/>
          <p:cNvGraphicFramePr>
            <a:graphicFrameLocks/>
          </p:cNvGraphicFramePr>
          <p:nvPr/>
        </p:nvGraphicFramePr>
        <p:xfrm>
          <a:off x="1143000" y="1397000"/>
          <a:ext cx="6858000" cy="4064000"/>
        </p:xfrm>
        <a:graphic>
          <a:graphicData uri="http://schemas.openxmlformats.org/presentationml/2006/ole">
            <p:oleObj spid="_x0000_s3177474" name="Equation" r:id="rId3" imgW="0" imgH="0" progId="Equation.3">
              <p:embed/>
            </p:oleObj>
          </a:graphicData>
        </a:graphic>
      </p:graphicFrame>
      <p:sp>
        <p:nvSpPr>
          <p:cNvPr id="10" name="Slide Number Placeholder 5"/>
          <p:cNvSpPr txBox="1">
            <a:spLocks/>
          </p:cNvSpPr>
          <p:nvPr/>
        </p:nvSpPr>
        <p:spPr>
          <a:xfrm>
            <a:off x="378666" y="6149788"/>
            <a:ext cx="533400" cy="365125"/>
          </a:xfrm>
          <a:prstGeom prst="rect">
            <a:avLst/>
          </a:prstGeom>
        </p:spPr>
        <p:txBody>
          <a:bodyPr vert="horz" lIns="91440" tIns="91440" rIns="91440" bIns="9144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fld id="{41014A3E-976F-064B-B8F4-90A68719CBED}" type="slidenum">
              <a:rPr kumimoji="0" lang="en-US" sz="1800" b="0" i="0" u="none" strike="noStrike" kern="1200" cap="none" spc="0" normalizeH="0" baseline="0" noProof="0" smtClean="0">
                <a:ln>
                  <a:noFill/>
                </a:ln>
                <a:solidFill>
                  <a:schemeClr val="accent1"/>
                </a:solidFill>
                <a:effectLst/>
                <a:uLnTx/>
                <a:uFillTx/>
                <a:latin typeface="Calibri"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334</a:t>
            </a:fld>
            <a:endParaRPr kumimoji="0" lang="en-US" sz="1800" b="0" i="0" u="none" strike="noStrike" kern="1200" cap="none" spc="0" normalizeH="0" baseline="0" noProof="0">
              <a:ln>
                <a:noFill/>
              </a:ln>
              <a:solidFill>
                <a:schemeClr val="accent1"/>
              </a:solidFill>
              <a:effectLst/>
              <a:uLnTx/>
              <a:uFillTx/>
              <a:latin typeface="Calibri" pitchFamily="34" charset="0"/>
              <a:ea typeface="+mn-ea"/>
              <a:cs typeface="+mn-cs"/>
            </a:endParaRPr>
          </a:p>
        </p:txBody>
      </p:sp>
      <p:graphicFrame>
        <p:nvGraphicFramePr>
          <p:cNvPr id="14" name="Object 13"/>
          <p:cNvGraphicFramePr>
            <a:graphicFrameLocks noChangeAspect="1"/>
          </p:cNvGraphicFramePr>
          <p:nvPr/>
        </p:nvGraphicFramePr>
        <p:xfrm>
          <a:off x="2333406" y="2909906"/>
          <a:ext cx="1800443" cy="417494"/>
        </p:xfrm>
        <a:graphic>
          <a:graphicData uri="http://schemas.openxmlformats.org/presentationml/2006/ole">
            <p:oleObj spid="_x0000_s3177478" name="Equation" r:id="rId4" imgW="876300" imgH="203200" progId="Equation.3">
              <p:embed/>
            </p:oleObj>
          </a:graphicData>
        </a:graphic>
      </p:graphicFrame>
      <p:graphicFrame>
        <p:nvGraphicFramePr>
          <p:cNvPr id="3177479" name="Object 7"/>
          <p:cNvGraphicFramePr>
            <a:graphicFrameLocks noChangeAspect="1"/>
          </p:cNvGraphicFramePr>
          <p:nvPr/>
        </p:nvGraphicFramePr>
        <p:xfrm>
          <a:off x="1238250" y="3873500"/>
          <a:ext cx="3990975" cy="862013"/>
        </p:xfrm>
        <a:graphic>
          <a:graphicData uri="http://schemas.openxmlformats.org/presentationml/2006/ole">
            <p:oleObj spid="_x0000_s3177479" name="Equation" r:id="rId5" imgW="1943100" imgH="419100" progId="Equation.3">
              <p:embed/>
            </p:oleObj>
          </a:graphicData>
        </a:graphic>
      </p:graphicFrame>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 seguir	</a:t>
            </a:r>
            <a:endParaRPr lang="pt-BR" dirty="0"/>
          </a:p>
        </p:txBody>
      </p:sp>
      <p:sp>
        <p:nvSpPr>
          <p:cNvPr id="3" name="Content Placeholder 2"/>
          <p:cNvSpPr>
            <a:spLocks noGrp="1"/>
          </p:cNvSpPr>
          <p:nvPr>
            <p:ph idx="1"/>
          </p:nvPr>
        </p:nvSpPr>
        <p:spPr/>
        <p:txBody>
          <a:bodyPr/>
          <a:lstStyle/>
          <a:p>
            <a:r>
              <a:rPr lang="pt-BR" dirty="0" smtClean="0"/>
              <a:t>Modelos de Covariância</a:t>
            </a:r>
          </a:p>
          <a:p>
            <a:r>
              <a:rPr lang="pt-BR" dirty="0" smtClean="0"/>
              <a:t>Alinhamentos Múltiplos</a:t>
            </a:r>
          </a:p>
          <a:p>
            <a:endParaRPr lang="pt-BR" dirty="0"/>
          </a:p>
        </p:txBody>
      </p:sp>
      <p:sp>
        <p:nvSpPr>
          <p:cNvPr id="4" name="Date Placeholder 3"/>
          <p:cNvSpPr>
            <a:spLocks noGrp="1"/>
          </p:cNvSpPr>
          <p:nvPr>
            <p:ph type="dt" sz="half" idx="10"/>
          </p:nvPr>
        </p:nvSpPr>
        <p:spPr/>
        <p:txBody>
          <a:bodyPr/>
          <a:lstStyle/>
          <a:p>
            <a:fld id="{BE9339D5-3D87-3548-B12A-F8C72D1E64DA}" type="datetime1">
              <a:rPr lang="en-US" smtClean="0"/>
              <a:pPr/>
              <a:t>5/23/14</a:t>
            </a:fld>
            <a:endParaRPr lang="en-US"/>
          </a:p>
        </p:txBody>
      </p:sp>
      <p:sp>
        <p:nvSpPr>
          <p:cNvPr id="5" name="Footer Placeholder 4"/>
          <p:cNvSpPr>
            <a:spLocks noGrp="1"/>
          </p:cNvSpPr>
          <p:nvPr>
            <p:ph type="ftr" sz="quarter" idx="11"/>
          </p:nvPr>
        </p:nvSpPr>
        <p:spPr/>
        <p:txBody>
          <a:bodyPr/>
          <a:lstStyle/>
          <a:p>
            <a:r>
              <a:rPr lang="en-US" smtClean="0"/>
              <a:t>IBI5037 Algoritmos em Bioinformática - Prof. Alan M. Durham</a:t>
            </a:r>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335</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P A T H    G R A P H S</a:t>
            </a:r>
          </a:p>
        </p:txBody>
      </p:sp>
      <p:sp>
        <p:nvSpPr>
          <p:cNvPr id="27" name="Date Placeholder 2"/>
          <p:cNvSpPr>
            <a:spLocks noGrp="1"/>
          </p:cNvSpPr>
          <p:nvPr>
            <p:ph type="dt" sz="half" idx="10"/>
          </p:nvPr>
        </p:nvSpPr>
        <p:spPr/>
        <p:txBody>
          <a:bodyPr/>
          <a:lstStyle/>
          <a:p>
            <a:fld id="{09A3F0D1-1BCD-5F4A-B93F-779A487E9496}" type="datetime1">
              <a:rPr lang="en-US" smtClean="0"/>
              <a:pPr/>
              <a:t>5/23/14</a:t>
            </a:fld>
            <a:endParaRPr lang="pt-BR"/>
          </a:p>
        </p:txBody>
      </p:sp>
      <p:sp>
        <p:nvSpPr>
          <p:cNvPr id="37890" name="Text Box 2"/>
          <p:cNvSpPr txBox="1">
            <a:spLocks noChangeArrowheads="1"/>
          </p:cNvSpPr>
          <p:nvPr/>
        </p:nvSpPr>
        <p:spPr bwMode="auto">
          <a:xfrm>
            <a:off x="7696200" y="6477000"/>
            <a:ext cx="1371600" cy="30638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875"/>
              </a:spcBef>
              <a:buClrTx/>
              <a:buFontTx/>
              <a:buNone/>
              <a:tabLst>
                <a:tab pos="723900" algn="l"/>
              </a:tabLst>
            </a:pPr>
            <a:r>
              <a:rPr lang="pt-BR" sz="1400">
                <a:solidFill>
                  <a:srgbClr val="000000"/>
                </a:solidFill>
                <a:ea typeface="Arial Unicode MS" pitchFamily="-1" charset="0"/>
                <a:cs typeface="Arial Unicode MS" pitchFamily="-1" charset="0"/>
              </a:rPr>
              <a:t>Figure 7.5</a:t>
            </a:r>
          </a:p>
        </p:txBody>
      </p:sp>
      <p:sp>
        <p:nvSpPr>
          <p:cNvPr id="37891" name="Text Box 3"/>
          <p:cNvSpPr txBox="1">
            <a:spLocks noChangeArrowheads="1"/>
          </p:cNvSpPr>
          <p:nvPr/>
        </p:nvSpPr>
        <p:spPr bwMode="auto">
          <a:xfrm>
            <a:off x="3041650" y="18923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90</a:t>
            </a:r>
          </a:p>
        </p:txBody>
      </p:sp>
      <p:sp>
        <p:nvSpPr>
          <p:cNvPr id="37892" name="Line 4"/>
          <p:cNvSpPr>
            <a:spLocks noChangeShapeType="1"/>
          </p:cNvSpPr>
          <p:nvPr/>
        </p:nvSpPr>
        <p:spPr bwMode="auto">
          <a:xfrm flipV="1">
            <a:off x="3233738" y="2117725"/>
            <a:ext cx="1587" cy="8255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893" name="Text Box 5"/>
          <p:cNvSpPr txBox="1">
            <a:spLocks noChangeArrowheads="1"/>
          </p:cNvSpPr>
          <p:nvPr/>
        </p:nvSpPr>
        <p:spPr bwMode="auto">
          <a:xfrm>
            <a:off x="5334000" y="19050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137</a:t>
            </a:r>
          </a:p>
        </p:txBody>
      </p:sp>
      <p:sp>
        <p:nvSpPr>
          <p:cNvPr id="37894" name="Line 6"/>
          <p:cNvSpPr>
            <a:spLocks noChangeShapeType="1"/>
          </p:cNvSpPr>
          <p:nvPr/>
        </p:nvSpPr>
        <p:spPr bwMode="auto">
          <a:xfrm flipV="1">
            <a:off x="5526088" y="2130425"/>
            <a:ext cx="1587" cy="8255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895" name="Text Box 7"/>
          <p:cNvSpPr txBox="1">
            <a:spLocks noChangeArrowheads="1"/>
          </p:cNvSpPr>
          <p:nvPr/>
        </p:nvSpPr>
        <p:spPr bwMode="auto">
          <a:xfrm>
            <a:off x="6019800" y="19050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90</a:t>
            </a:r>
          </a:p>
        </p:txBody>
      </p:sp>
      <p:sp>
        <p:nvSpPr>
          <p:cNvPr id="37896" name="Line 8"/>
          <p:cNvSpPr>
            <a:spLocks noChangeShapeType="1"/>
          </p:cNvSpPr>
          <p:nvPr/>
        </p:nvSpPr>
        <p:spPr bwMode="auto">
          <a:xfrm flipV="1">
            <a:off x="6211888" y="2130425"/>
            <a:ext cx="1587" cy="8255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897" name="Text Box 9"/>
          <p:cNvSpPr txBox="1">
            <a:spLocks noChangeArrowheads="1"/>
          </p:cNvSpPr>
          <p:nvPr/>
        </p:nvSpPr>
        <p:spPr bwMode="auto">
          <a:xfrm>
            <a:off x="8312150" y="19177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137</a:t>
            </a:r>
          </a:p>
        </p:txBody>
      </p:sp>
      <p:sp>
        <p:nvSpPr>
          <p:cNvPr id="37898" name="Line 10"/>
          <p:cNvSpPr>
            <a:spLocks noChangeShapeType="1"/>
          </p:cNvSpPr>
          <p:nvPr/>
        </p:nvSpPr>
        <p:spPr bwMode="auto">
          <a:xfrm flipV="1">
            <a:off x="8504238" y="2143125"/>
            <a:ext cx="1587" cy="82550"/>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899" name="Text Box 11"/>
          <p:cNvSpPr txBox="1">
            <a:spLocks noChangeArrowheads="1"/>
          </p:cNvSpPr>
          <p:nvPr/>
        </p:nvSpPr>
        <p:spPr bwMode="auto">
          <a:xfrm rot="16200000">
            <a:off x="2841626" y="447040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72</a:t>
            </a:r>
          </a:p>
        </p:txBody>
      </p:sp>
      <p:sp>
        <p:nvSpPr>
          <p:cNvPr id="37900" name="Line 12"/>
          <p:cNvSpPr>
            <a:spLocks noChangeShapeType="1"/>
          </p:cNvSpPr>
          <p:nvPr/>
        </p:nvSpPr>
        <p:spPr bwMode="auto">
          <a:xfrm flipH="1" flipV="1">
            <a:off x="3119438" y="4600575"/>
            <a:ext cx="82550" cy="7938"/>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901" name="Text Box 13"/>
          <p:cNvSpPr txBox="1">
            <a:spLocks noChangeArrowheads="1"/>
          </p:cNvSpPr>
          <p:nvPr/>
        </p:nvSpPr>
        <p:spPr bwMode="auto">
          <a:xfrm rot="16200000">
            <a:off x="2854326" y="2178050"/>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23</a:t>
            </a:r>
          </a:p>
        </p:txBody>
      </p:sp>
      <p:sp>
        <p:nvSpPr>
          <p:cNvPr id="37902" name="Line 14"/>
          <p:cNvSpPr>
            <a:spLocks noChangeShapeType="1"/>
          </p:cNvSpPr>
          <p:nvPr/>
        </p:nvSpPr>
        <p:spPr bwMode="auto">
          <a:xfrm flipH="1" flipV="1">
            <a:off x="3132138" y="2308225"/>
            <a:ext cx="82550" cy="7938"/>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pic>
        <p:nvPicPr>
          <p:cNvPr id="37903" name="Picture 15"/>
          <p:cNvPicPr>
            <a:picLocks noChangeAspect="1" noChangeArrowheads="1"/>
          </p:cNvPicPr>
          <p:nvPr/>
        </p:nvPicPr>
        <p:blipFill>
          <a:blip r:embed="rId3"/>
          <a:srcRect/>
          <a:stretch>
            <a:fillRect/>
          </a:stretch>
        </p:blipFill>
        <p:spPr bwMode="auto">
          <a:xfrm>
            <a:off x="3200400" y="2209800"/>
            <a:ext cx="2376488" cy="2478088"/>
          </a:xfrm>
          <a:prstGeom prst="rect">
            <a:avLst/>
          </a:prstGeom>
          <a:noFill/>
          <a:ln w="9525" cap="flat">
            <a:noFill/>
            <a:round/>
            <a:headEnd/>
            <a:tailEnd/>
          </a:ln>
          <a:effectLst/>
        </p:spPr>
      </p:pic>
      <p:sp>
        <p:nvSpPr>
          <p:cNvPr id="37904" name="Text Box 16"/>
          <p:cNvSpPr txBox="1">
            <a:spLocks noChangeArrowheads="1"/>
          </p:cNvSpPr>
          <p:nvPr/>
        </p:nvSpPr>
        <p:spPr bwMode="auto">
          <a:xfrm rot="16200000">
            <a:off x="5815013" y="4478337"/>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72</a:t>
            </a:r>
          </a:p>
        </p:txBody>
      </p:sp>
      <p:sp>
        <p:nvSpPr>
          <p:cNvPr id="37905" name="Line 17"/>
          <p:cNvSpPr>
            <a:spLocks noChangeShapeType="1"/>
          </p:cNvSpPr>
          <p:nvPr/>
        </p:nvSpPr>
        <p:spPr bwMode="auto">
          <a:xfrm flipH="1" flipV="1">
            <a:off x="6092825" y="4608513"/>
            <a:ext cx="82550" cy="79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906" name="Text Box 18"/>
          <p:cNvSpPr txBox="1">
            <a:spLocks noChangeArrowheads="1"/>
          </p:cNvSpPr>
          <p:nvPr/>
        </p:nvSpPr>
        <p:spPr bwMode="auto">
          <a:xfrm rot="16200000">
            <a:off x="5830888" y="2182812"/>
            <a:ext cx="381000" cy="276225"/>
          </a:xfrm>
          <a:prstGeom prst="rect">
            <a:avLst/>
          </a:prstGeom>
          <a:noFill/>
          <a:ln w="9525" cap="flat">
            <a:noFill/>
            <a:round/>
            <a:headEnd/>
            <a:tailEnd/>
          </a:ln>
          <a:effectLst/>
        </p:spPr>
        <p:txBody>
          <a:bodyPr lIns="0" tIns="46800" rIns="0" bIns="46800">
            <a:prstTxWarp prst="textNoShape">
              <a:avLst/>
            </a:prstTxWarp>
            <a:spAutoFit/>
          </a:bodyPr>
          <a:lstStyle/>
          <a:p>
            <a:pPr algn="ctr">
              <a:lnSpc>
                <a:spcPct val="100000"/>
              </a:lnSpc>
              <a:spcBef>
                <a:spcPts val="750"/>
              </a:spcBef>
              <a:buClrTx/>
              <a:buFontTx/>
              <a:buNone/>
            </a:pPr>
            <a:r>
              <a:rPr lang="pt-BR" sz="1200">
                <a:solidFill>
                  <a:srgbClr val="000000"/>
                </a:solidFill>
                <a:ea typeface="Arial Unicode MS" pitchFamily="-1" charset="0"/>
                <a:cs typeface="Arial Unicode MS" pitchFamily="-1" charset="0"/>
              </a:rPr>
              <a:t>23</a:t>
            </a:r>
          </a:p>
        </p:txBody>
      </p:sp>
      <p:sp>
        <p:nvSpPr>
          <p:cNvPr id="37907" name="Line 19"/>
          <p:cNvSpPr>
            <a:spLocks noChangeShapeType="1"/>
          </p:cNvSpPr>
          <p:nvPr/>
        </p:nvSpPr>
        <p:spPr bwMode="auto">
          <a:xfrm flipH="1" flipV="1">
            <a:off x="6105525" y="2316163"/>
            <a:ext cx="82550" cy="7937"/>
          </a:xfrm>
          <a:prstGeom prst="line">
            <a:avLst/>
          </a:prstGeom>
          <a:noFill/>
          <a:ln w="9360" cap="sq">
            <a:solidFill>
              <a:srgbClr val="000000"/>
            </a:solidFill>
            <a:miter lim="800000"/>
            <a:headEnd/>
            <a:tailEnd/>
          </a:ln>
          <a:effectLst/>
        </p:spPr>
        <p:txBody>
          <a:bodyPr>
            <a:prstTxWarp prst="textNoShape">
              <a:avLst/>
            </a:prstTxWarp>
          </a:bodyPr>
          <a:lstStyle/>
          <a:p>
            <a:endParaRPr lang="en-US"/>
          </a:p>
        </p:txBody>
      </p:sp>
      <p:sp>
        <p:nvSpPr>
          <p:cNvPr id="37908" name="Rectangle 20"/>
          <p:cNvSpPr>
            <a:spLocks noChangeArrowheads="1"/>
          </p:cNvSpPr>
          <p:nvPr/>
        </p:nvSpPr>
        <p:spPr bwMode="auto">
          <a:xfrm>
            <a:off x="6172200" y="2209800"/>
            <a:ext cx="2362200" cy="2486025"/>
          </a:xfrm>
          <a:prstGeom prst="rect">
            <a:avLst/>
          </a:prstGeom>
          <a:solidFill>
            <a:srgbClr val="FFFFFF"/>
          </a:solidFill>
          <a:ln w="9360" cap="sq">
            <a:solidFill>
              <a:srgbClr val="000000"/>
            </a:solidFill>
            <a:miter lim="800000"/>
            <a:headEnd/>
            <a:tailEnd/>
          </a:ln>
          <a:effectLst/>
        </p:spPr>
        <p:txBody>
          <a:bodyPr wrap="none" anchor="ctr">
            <a:prstTxWarp prst="textNoShape">
              <a:avLst/>
            </a:prstTxWarp>
          </a:bodyPr>
          <a:lstStyle/>
          <a:p>
            <a:endParaRPr lang="en-US"/>
          </a:p>
        </p:txBody>
      </p:sp>
      <p:sp>
        <p:nvSpPr>
          <p:cNvPr id="37909" name="Freeform 21"/>
          <p:cNvSpPr>
            <a:spLocks noChangeArrowheads="1"/>
          </p:cNvSpPr>
          <p:nvPr/>
        </p:nvSpPr>
        <p:spPr bwMode="auto">
          <a:xfrm>
            <a:off x="6216650" y="2273300"/>
            <a:ext cx="2286000" cy="2362200"/>
          </a:xfrm>
          <a:custGeom>
            <a:avLst/>
            <a:gdLst/>
            <a:ahLst/>
            <a:cxnLst>
              <a:cxn ang="0">
                <a:pos x="0" y="0"/>
              </a:cxn>
              <a:cxn ang="0">
                <a:pos x="192" y="192"/>
              </a:cxn>
              <a:cxn ang="0">
                <a:pos x="336" y="192"/>
              </a:cxn>
              <a:cxn ang="0">
                <a:pos x="672" y="528"/>
              </a:cxn>
              <a:cxn ang="0">
                <a:pos x="672" y="576"/>
              </a:cxn>
              <a:cxn ang="0">
                <a:pos x="816" y="720"/>
              </a:cxn>
              <a:cxn ang="0">
                <a:pos x="816" y="768"/>
              </a:cxn>
              <a:cxn ang="0">
                <a:pos x="1296" y="1248"/>
              </a:cxn>
              <a:cxn ang="0">
                <a:pos x="1296" y="1344"/>
              </a:cxn>
              <a:cxn ang="0">
                <a:pos x="1440" y="1488"/>
              </a:cxn>
            </a:cxnLst>
            <a:rect l="0" t="0" r="r" b="b"/>
            <a:pathLst>
              <a:path w="1440" h="1488">
                <a:moveTo>
                  <a:pt x="0" y="0"/>
                </a:moveTo>
                <a:lnTo>
                  <a:pt x="192" y="192"/>
                </a:lnTo>
                <a:lnTo>
                  <a:pt x="336" y="192"/>
                </a:lnTo>
                <a:lnTo>
                  <a:pt x="672" y="528"/>
                </a:lnTo>
                <a:lnTo>
                  <a:pt x="672" y="576"/>
                </a:lnTo>
                <a:lnTo>
                  <a:pt x="816" y="720"/>
                </a:lnTo>
                <a:lnTo>
                  <a:pt x="816" y="768"/>
                </a:lnTo>
                <a:lnTo>
                  <a:pt x="1296" y="1248"/>
                </a:lnTo>
                <a:lnTo>
                  <a:pt x="1296" y="1344"/>
                </a:lnTo>
                <a:lnTo>
                  <a:pt x="1440" y="1488"/>
                </a:lnTo>
              </a:path>
            </a:pathLst>
          </a:custGeom>
          <a:noFill/>
          <a:ln w="38160" cap="sq">
            <a:solidFill>
              <a:srgbClr val="5F5F5F"/>
            </a:solidFill>
            <a:round/>
            <a:headEnd/>
            <a:tailEnd/>
          </a:ln>
          <a:effectLst/>
        </p:spPr>
        <p:txBody>
          <a:bodyPr wrap="none" anchor="ctr">
            <a:prstTxWarp prst="textNoShape">
              <a:avLst/>
            </a:prstTxWarp>
          </a:bodyPr>
          <a:lstStyle/>
          <a:p>
            <a:endParaRPr lang="en-US"/>
          </a:p>
        </p:txBody>
      </p:sp>
      <p:sp>
        <p:nvSpPr>
          <p:cNvPr id="37910" name="Text Box 22"/>
          <p:cNvSpPr txBox="1">
            <a:spLocks noChangeArrowheads="1"/>
          </p:cNvSpPr>
          <p:nvPr/>
        </p:nvSpPr>
        <p:spPr bwMode="auto">
          <a:xfrm>
            <a:off x="2209800" y="5410200"/>
            <a:ext cx="6705600" cy="4587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750"/>
              </a:spcBef>
              <a:buClrTx/>
              <a:buFontTx/>
              <a:buNone/>
              <a:tabLst>
                <a:tab pos="723900" algn="l"/>
                <a:tab pos="1447800" algn="l"/>
                <a:tab pos="2171700" algn="l"/>
                <a:tab pos="2895600" algn="l"/>
                <a:tab pos="3619500" algn="l"/>
                <a:tab pos="4343400" algn="l"/>
                <a:tab pos="5067300" algn="l"/>
                <a:tab pos="5791200" algn="l"/>
                <a:tab pos="6515100" algn="l"/>
              </a:tabLst>
            </a:pPr>
            <a:r>
              <a:rPr lang="pt-BR" sz="1200" i="1">
                <a:solidFill>
                  <a:srgbClr val="000000"/>
                </a:solidFill>
                <a:latin typeface="Courier New" pitchFamily="-1" charset="0"/>
                <a:ea typeface="Arial Unicode MS" pitchFamily="-1" charset="0"/>
                <a:cs typeface="Arial Unicode MS" pitchFamily="-1" charset="0"/>
              </a:rPr>
              <a:t>PLAU  90</a:t>
            </a:r>
            <a:r>
              <a:rPr lang="pt-BR" sz="1200" b="1">
                <a:solidFill>
                  <a:srgbClr val="000000"/>
                </a:solidFill>
                <a:latin typeface="Courier New" pitchFamily="-1" charset="0"/>
                <a:ea typeface="Arial Unicode MS" pitchFamily="-1" charset="0"/>
                <a:cs typeface="Arial Unicode MS" pitchFamily="-1" charset="0"/>
              </a:rPr>
              <a:t>  EPKKVKDHCSKHSPCQKGGTCVNMP--SGPH-CLCPQHLTGNHCQKEK---CFE  </a:t>
            </a:r>
            <a:r>
              <a:rPr lang="pt-BR" sz="1200" i="1">
                <a:solidFill>
                  <a:srgbClr val="000000"/>
                </a:solidFill>
                <a:latin typeface="Courier New" pitchFamily="-1" charset="0"/>
                <a:ea typeface="Arial Unicode MS" pitchFamily="-1" charset="0"/>
                <a:cs typeface="Arial Unicode MS" pitchFamily="-1" charset="0"/>
              </a:rPr>
              <a:t>137</a:t>
            </a:r>
            <a:br>
              <a:rPr lang="pt-BR" sz="1200" i="1">
                <a:solidFill>
                  <a:srgbClr val="000000"/>
                </a:solidFill>
                <a:latin typeface="Courier New" pitchFamily="-1" charset="0"/>
                <a:ea typeface="Arial Unicode MS" pitchFamily="-1" charset="0"/>
                <a:cs typeface="Arial Unicode MS" pitchFamily="-1" charset="0"/>
              </a:rPr>
            </a:br>
            <a:r>
              <a:rPr lang="pt-BR" sz="1200" i="1">
                <a:solidFill>
                  <a:srgbClr val="000000"/>
                </a:solidFill>
                <a:latin typeface="Courier New" pitchFamily="-1" charset="0"/>
                <a:ea typeface="Arial Unicode MS" pitchFamily="-1" charset="0"/>
                <a:cs typeface="Arial Unicode MS" pitchFamily="-1" charset="0"/>
              </a:rPr>
              <a:t>PLAT  23</a:t>
            </a:r>
            <a:r>
              <a:rPr lang="pt-BR" sz="1200" b="1">
                <a:solidFill>
                  <a:srgbClr val="000000"/>
                </a:solidFill>
                <a:latin typeface="Courier New" pitchFamily="-1" charset="0"/>
                <a:ea typeface="Arial Unicode MS" pitchFamily="-1" charset="0"/>
                <a:cs typeface="Arial Unicode MS" pitchFamily="-1" charset="0"/>
              </a:rPr>
              <a:t>  ELHQVPSNCD----CLNGGTCVSNKYFSNIHWCNCPKKFGGQHCEIDKSKTCYE   </a:t>
            </a:r>
            <a:r>
              <a:rPr lang="pt-BR" sz="1200" i="1">
                <a:solidFill>
                  <a:srgbClr val="000000"/>
                </a:solidFill>
                <a:latin typeface="Courier New" pitchFamily="-1" charset="0"/>
                <a:ea typeface="Arial Unicode MS" pitchFamily="-1" charset="0"/>
                <a:cs typeface="Arial Unicode MS" pitchFamily="-1" charset="0"/>
              </a:rPr>
              <a:t>72</a:t>
            </a:r>
          </a:p>
        </p:txBody>
      </p:sp>
      <p:sp>
        <p:nvSpPr>
          <p:cNvPr id="37911" name="Text Box 23"/>
          <p:cNvSpPr txBox="1">
            <a:spLocks noChangeArrowheads="1"/>
          </p:cNvSpPr>
          <p:nvPr/>
        </p:nvSpPr>
        <p:spPr bwMode="auto">
          <a:xfrm>
            <a:off x="2971800" y="866775"/>
            <a:ext cx="5943600" cy="581025"/>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000"/>
              </a:spcBef>
              <a:buClrTx/>
              <a:buFontTx/>
              <a:buNone/>
              <a:tabLst>
                <a:tab pos="723900" algn="l"/>
                <a:tab pos="1447800" algn="l"/>
                <a:tab pos="2171700" algn="l"/>
                <a:tab pos="2895600" algn="l"/>
                <a:tab pos="3619500" algn="l"/>
                <a:tab pos="4343400" algn="l"/>
                <a:tab pos="5067300" algn="l"/>
                <a:tab pos="5791200" algn="l"/>
              </a:tabLst>
            </a:pPr>
            <a:r>
              <a:rPr lang="en-US" sz="1600">
                <a:solidFill>
                  <a:srgbClr val="5F5F5F"/>
                </a:solidFill>
                <a:ea typeface="Arial Unicode MS" pitchFamily="-1" charset="0"/>
                <a:cs typeface="Arial Unicode MS" pitchFamily="-1" charset="0"/>
              </a:rPr>
              <a:t>EGF similarity domains of urokinse plasminogen activator (PLAU) and  tissue plasminogen activator (PLAT)</a:t>
            </a:r>
          </a:p>
        </p:txBody>
      </p:sp>
      <p:sp>
        <p:nvSpPr>
          <p:cNvPr id="37912" name="Text Box 24"/>
          <p:cNvSpPr txBox="1">
            <a:spLocks noChangeArrowheads="1"/>
          </p:cNvSpPr>
          <p:nvPr/>
        </p:nvSpPr>
        <p:spPr bwMode="auto">
          <a:xfrm>
            <a:off x="76200" y="1295400"/>
            <a:ext cx="2667000" cy="1144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Dot plots suggest paths through the alignment space</a:t>
            </a:r>
          </a:p>
        </p:txBody>
      </p:sp>
      <p:sp>
        <p:nvSpPr>
          <p:cNvPr id="37913" name="Text Box 25"/>
          <p:cNvSpPr txBox="1">
            <a:spLocks noChangeArrowheads="1"/>
          </p:cNvSpPr>
          <p:nvPr/>
        </p:nvSpPr>
        <p:spPr bwMode="auto">
          <a:xfrm>
            <a:off x="76200" y="2924175"/>
            <a:ext cx="2667000" cy="14954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438"/>
              </a:spcBef>
              <a:buClrTx/>
              <a:buFontTx/>
              <a:buNone/>
              <a:tabLst>
                <a:tab pos="723900" algn="l"/>
                <a:tab pos="1447800" algn="l"/>
                <a:tab pos="2171700" algn="l"/>
              </a:tabLst>
            </a:pPr>
            <a:r>
              <a:rPr lang="pt-BR" sz="2300">
                <a:solidFill>
                  <a:srgbClr val="A50021"/>
                </a:solidFill>
                <a:ea typeface="Arial Unicode MS" pitchFamily="-1" charset="0"/>
                <a:cs typeface="Arial Unicode MS" pitchFamily="-1" charset="0"/>
              </a:rPr>
              <a:t>Path graphs are explicit representations of alignments</a:t>
            </a:r>
          </a:p>
        </p:txBody>
      </p:sp>
      <p:sp>
        <p:nvSpPr>
          <p:cNvPr id="28" name="Slide Number Placeholder 27"/>
          <p:cNvSpPr>
            <a:spLocks noGrp="1"/>
          </p:cNvSpPr>
          <p:nvPr>
            <p:ph type="sldNum" sz="quarter" idx="12"/>
          </p:nvPr>
        </p:nvSpPr>
        <p:spPr/>
        <p:txBody>
          <a:bodyPr/>
          <a:lstStyle/>
          <a:p>
            <a:fld id="{41014A3E-976F-064B-B8F4-90A68719CBED}" type="slidenum">
              <a:rPr lang="en-US" smtClean="0"/>
              <a:pPr/>
              <a:t>34</a:t>
            </a:fld>
            <a:endParaRPr lang="en-US"/>
          </a:p>
        </p:txBody>
      </p:sp>
      <p:sp>
        <p:nvSpPr>
          <p:cNvPr id="29" name="Footer Placeholder 2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7912"/>
                                        </p:tgtEl>
                                        <p:attrNameLst>
                                          <p:attrName>style.visibility</p:attrName>
                                        </p:attrNameLst>
                                      </p:cBhvr>
                                      <p:to>
                                        <p:strVal val="visible"/>
                                      </p:to>
                                    </p:set>
                                  </p:childTnLst>
                                </p:cTn>
                              </p:par>
                            </p:childTnLst>
                          </p:cTn>
                        </p:par>
                        <p:par>
                          <p:cTn id="7" fill="hold">
                            <p:stCondLst>
                              <p:cond delay="0"/>
                            </p:stCondLst>
                            <p:childTnLst>
                              <p:par>
                                <p:cTn id="8" presetID="1" presetClass="entr" fill="hold" nodeType="afterEffect">
                                  <p:stCondLst>
                                    <p:cond delay="0"/>
                                  </p:stCondLst>
                                  <p:childTnLst>
                                    <p:set>
                                      <p:cBhvr additive="repl">
                                        <p:cTn id="9" dur="1" fill="hold">
                                          <p:stCondLst>
                                            <p:cond delay="0"/>
                                          </p:stCondLst>
                                        </p:cTn>
                                        <p:tgtEl>
                                          <p:spTgt spid="379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23" name="Rectangle 1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p>
        </p:txBody>
      </p:sp>
      <p:sp>
        <p:nvSpPr>
          <p:cNvPr id="14" name="Date Placeholder 2"/>
          <p:cNvSpPr>
            <a:spLocks noGrp="1"/>
          </p:cNvSpPr>
          <p:nvPr>
            <p:ph type="dt" sz="half" idx="10"/>
          </p:nvPr>
        </p:nvSpPr>
        <p:spPr/>
        <p:txBody>
          <a:bodyPr/>
          <a:lstStyle/>
          <a:p>
            <a:fld id="{2721EF0D-3F96-FC43-B9D0-1D75EE20D40E}" type="datetime1">
              <a:rPr lang="en-US" smtClean="0"/>
              <a:pPr/>
              <a:t>5/23/14</a:t>
            </a:fld>
            <a:endParaRPr lang="pt-BR"/>
          </a:p>
        </p:txBody>
      </p:sp>
      <p:sp>
        <p:nvSpPr>
          <p:cNvPr id="38913" name="Text Box 1"/>
          <p:cNvSpPr txBox="1">
            <a:spLocks noChangeArrowheads="1"/>
          </p:cNvSpPr>
          <p:nvPr/>
        </p:nvSpPr>
        <p:spPr bwMode="auto">
          <a:xfrm>
            <a:off x="3200400" y="2057400"/>
            <a:ext cx="43434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 pos="2171700" algn="l"/>
                <a:tab pos="2895600" algn="l"/>
                <a:tab pos="3619500" algn="l"/>
                <a:tab pos="4343400" algn="l"/>
              </a:tabLst>
            </a:pPr>
            <a:r>
              <a:rPr lang="pt-BR" sz="3600" b="1">
                <a:solidFill>
                  <a:srgbClr val="000000"/>
                </a:solidFill>
                <a:latin typeface="Courier New" pitchFamily="-1" charset="0"/>
                <a:ea typeface="Arial Unicode MS" pitchFamily="-1" charset="0"/>
                <a:cs typeface="Arial Unicode MS" pitchFamily="-1" charset="0"/>
              </a:rPr>
              <a:t>G A T A C T A</a:t>
            </a:r>
          </a:p>
        </p:txBody>
      </p:sp>
      <p:sp>
        <p:nvSpPr>
          <p:cNvPr id="38914" name="Text Box 2"/>
          <p:cNvSpPr txBox="1">
            <a:spLocks noChangeArrowheads="1"/>
          </p:cNvSpPr>
          <p:nvPr/>
        </p:nvSpPr>
        <p:spPr bwMode="auto">
          <a:xfrm>
            <a:off x="3200400" y="2667000"/>
            <a:ext cx="44958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 pos="2171700" algn="l"/>
                <a:tab pos="2895600" algn="l"/>
                <a:tab pos="3619500" algn="l"/>
                <a:tab pos="4343400" algn="l"/>
              </a:tabLst>
            </a:pPr>
            <a:r>
              <a:rPr lang="pt-BR" sz="3600" b="1">
                <a:solidFill>
                  <a:srgbClr val="000000"/>
                </a:solidFill>
                <a:latin typeface="Courier New" pitchFamily="-1" charset="0"/>
                <a:ea typeface="Arial Unicode MS" pitchFamily="-1" charset="0"/>
                <a:cs typeface="Arial Unicode MS" pitchFamily="-1" charset="0"/>
              </a:rPr>
              <a:t>G A T T A C C A</a:t>
            </a:r>
          </a:p>
        </p:txBody>
      </p:sp>
      <p:sp>
        <p:nvSpPr>
          <p:cNvPr id="38915" name="Text Box 3"/>
          <p:cNvSpPr txBox="1">
            <a:spLocks noChangeArrowheads="1"/>
          </p:cNvSpPr>
          <p:nvPr/>
        </p:nvSpPr>
        <p:spPr bwMode="auto">
          <a:xfrm>
            <a:off x="228600" y="2057400"/>
            <a:ext cx="2438400" cy="1676400"/>
          </a:xfrm>
          <a:prstGeom prst="rect">
            <a:avLst/>
          </a:prstGeom>
          <a:noFill/>
          <a:ln w="9525" cap="flat">
            <a:noFill/>
            <a:round/>
            <a:headEnd/>
            <a:tailEnd/>
          </a:ln>
          <a:effectLst/>
        </p:spPr>
        <p:txBody>
          <a:bodyPr lIns="90000" tIns="46800" rIns="90000" bIns="46800">
            <a:prstTxWarp prst="textNoShape">
              <a:avLst/>
            </a:prstTxWarp>
          </a:bodyPr>
          <a:lstStyle/>
          <a:p>
            <a:pPr>
              <a:lnSpc>
                <a:spcPct val="100000"/>
              </a:lnSpc>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Construct an optimal of these two sequences:  </a:t>
            </a:r>
          </a:p>
        </p:txBody>
      </p:sp>
      <p:sp>
        <p:nvSpPr>
          <p:cNvPr id="38916" name="Text Box 4"/>
          <p:cNvSpPr txBox="1">
            <a:spLocks noChangeArrowheads="1"/>
          </p:cNvSpPr>
          <p:nvPr/>
        </p:nvSpPr>
        <p:spPr bwMode="auto">
          <a:xfrm>
            <a:off x="228600" y="4038600"/>
            <a:ext cx="2438400" cy="2057400"/>
          </a:xfrm>
          <a:prstGeom prst="rect">
            <a:avLst/>
          </a:prstGeom>
          <a:noFill/>
          <a:ln w="9525" cap="flat">
            <a:noFill/>
            <a:round/>
            <a:headEnd/>
            <a:tailEnd/>
          </a:ln>
          <a:effectLst/>
        </p:spPr>
        <p:txBody>
          <a:bodyPr lIns="90000" tIns="46800" rIns="90000" bIns="46800">
            <a:prstTxWarp prst="textNoShape">
              <a:avLst/>
            </a:prstTxWarp>
          </a:bodyPr>
          <a:lstStyle/>
          <a:p>
            <a:pPr>
              <a:lnSpc>
                <a:spcPct val="100000"/>
              </a:lnSpc>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Using these scoring rules:  </a:t>
            </a:r>
          </a:p>
        </p:txBody>
      </p:sp>
      <p:sp>
        <p:nvSpPr>
          <p:cNvPr id="38917" name="Text Box 5"/>
          <p:cNvSpPr txBox="1">
            <a:spLocks noChangeArrowheads="1"/>
          </p:cNvSpPr>
          <p:nvPr/>
        </p:nvSpPr>
        <p:spPr bwMode="auto">
          <a:xfrm>
            <a:off x="3200400" y="4114800"/>
            <a:ext cx="19812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Lst>
            </a:pPr>
            <a:r>
              <a:rPr lang="pt-BR" sz="3600">
                <a:solidFill>
                  <a:srgbClr val="000000"/>
                </a:solidFill>
                <a:ea typeface="Arial Unicode MS" pitchFamily="-1" charset="0"/>
                <a:cs typeface="Arial Unicode MS" pitchFamily="-1" charset="0"/>
              </a:rPr>
              <a:t>Match:</a:t>
            </a:r>
          </a:p>
        </p:txBody>
      </p:sp>
      <p:sp>
        <p:nvSpPr>
          <p:cNvPr id="38918" name="Text Box 6"/>
          <p:cNvSpPr txBox="1">
            <a:spLocks noChangeArrowheads="1"/>
          </p:cNvSpPr>
          <p:nvPr/>
        </p:nvSpPr>
        <p:spPr bwMode="auto">
          <a:xfrm>
            <a:off x="3200400" y="4724400"/>
            <a:ext cx="25146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 pos="2171700" algn="l"/>
              </a:tabLst>
            </a:pPr>
            <a:r>
              <a:rPr lang="pt-BR" sz="3600">
                <a:solidFill>
                  <a:srgbClr val="000000"/>
                </a:solidFill>
                <a:ea typeface="Arial Unicode MS" pitchFamily="-1" charset="0"/>
                <a:cs typeface="Arial Unicode MS" pitchFamily="-1" charset="0"/>
              </a:rPr>
              <a:t>Mismatch:</a:t>
            </a:r>
          </a:p>
        </p:txBody>
      </p:sp>
      <p:sp>
        <p:nvSpPr>
          <p:cNvPr id="38919" name="Text Box 7"/>
          <p:cNvSpPr txBox="1">
            <a:spLocks noChangeArrowheads="1"/>
          </p:cNvSpPr>
          <p:nvPr/>
        </p:nvSpPr>
        <p:spPr bwMode="auto">
          <a:xfrm>
            <a:off x="3200400" y="5334000"/>
            <a:ext cx="19812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Lst>
            </a:pPr>
            <a:r>
              <a:rPr lang="pt-BR" sz="3600">
                <a:solidFill>
                  <a:srgbClr val="000000"/>
                </a:solidFill>
                <a:ea typeface="Arial Unicode MS" pitchFamily="-1" charset="0"/>
                <a:cs typeface="Arial Unicode MS" pitchFamily="-1" charset="0"/>
              </a:rPr>
              <a:t>Gap:</a:t>
            </a:r>
          </a:p>
        </p:txBody>
      </p:sp>
      <p:sp>
        <p:nvSpPr>
          <p:cNvPr id="38920" name="Text Box 8"/>
          <p:cNvSpPr txBox="1">
            <a:spLocks noChangeArrowheads="1"/>
          </p:cNvSpPr>
          <p:nvPr/>
        </p:nvSpPr>
        <p:spPr bwMode="auto">
          <a:xfrm>
            <a:off x="5029200" y="4114800"/>
            <a:ext cx="1219200" cy="64293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2250"/>
              </a:spcBef>
              <a:buClrTx/>
              <a:buFontTx/>
              <a:buNone/>
              <a:tabLst>
                <a:tab pos="723900" algn="l"/>
              </a:tabLst>
            </a:pPr>
            <a:r>
              <a:rPr lang="pt-BR" sz="3600">
                <a:solidFill>
                  <a:srgbClr val="000000"/>
                </a:solidFill>
                <a:ea typeface="Arial Unicode MS" pitchFamily="-1" charset="0"/>
                <a:cs typeface="Arial Unicode MS" pitchFamily="-1" charset="0"/>
              </a:rPr>
              <a:t>+1</a:t>
            </a:r>
          </a:p>
        </p:txBody>
      </p:sp>
      <p:sp>
        <p:nvSpPr>
          <p:cNvPr id="38921" name="Text Box 9"/>
          <p:cNvSpPr txBox="1">
            <a:spLocks noChangeArrowheads="1"/>
          </p:cNvSpPr>
          <p:nvPr/>
        </p:nvSpPr>
        <p:spPr bwMode="auto">
          <a:xfrm>
            <a:off x="5029200" y="4724400"/>
            <a:ext cx="1219200" cy="64293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2250"/>
              </a:spcBef>
              <a:buClrTx/>
              <a:buFontTx/>
              <a:buNone/>
              <a:tabLst>
                <a:tab pos="723900" algn="l"/>
              </a:tabLst>
            </a:pPr>
            <a:r>
              <a:rPr lang="pt-BR" sz="3600">
                <a:solidFill>
                  <a:srgbClr val="000000"/>
                </a:solidFill>
                <a:ea typeface="Arial Unicode MS" pitchFamily="-1" charset="0"/>
                <a:cs typeface="Arial Unicode MS" pitchFamily="-1" charset="0"/>
              </a:rPr>
              <a:t>-1</a:t>
            </a:r>
          </a:p>
        </p:txBody>
      </p:sp>
      <p:sp>
        <p:nvSpPr>
          <p:cNvPr id="38922" name="Text Box 10"/>
          <p:cNvSpPr txBox="1">
            <a:spLocks noChangeArrowheads="1"/>
          </p:cNvSpPr>
          <p:nvPr/>
        </p:nvSpPr>
        <p:spPr bwMode="auto">
          <a:xfrm>
            <a:off x="5181600" y="5334000"/>
            <a:ext cx="1066800" cy="642938"/>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2250"/>
              </a:spcBef>
              <a:buClrTx/>
              <a:buFontTx/>
              <a:buNone/>
              <a:tabLst>
                <a:tab pos="723900" algn="l"/>
              </a:tabLst>
            </a:pPr>
            <a:r>
              <a:rPr lang="pt-BR" sz="3600">
                <a:solidFill>
                  <a:srgbClr val="000000"/>
                </a:solidFill>
                <a:ea typeface="Arial Unicode MS" pitchFamily="-1" charset="0"/>
                <a:cs typeface="Arial Unicode MS" pitchFamily="-1" charset="0"/>
              </a:rPr>
              <a:t>-1</a:t>
            </a:r>
          </a:p>
        </p:txBody>
      </p:sp>
      <p:sp>
        <p:nvSpPr>
          <p:cNvPr id="38924" name="Text Box 12"/>
          <p:cNvSpPr txBox="1">
            <a:spLocks noChangeArrowheads="1"/>
          </p:cNvSpPr>
          <p:nvPr/>
        </p:nvSpPr>
        <p:spPr bwMode="auto">
          <a:xfrm>
            <a:off x="3200400" y="990600"/>
            <a:ext cx="5562600" cy="5207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750"/>
              </a:spcBef>
              <a:buClrTx/>
              <a:buFontTx/>
              <a:buNone/>
              <a:tabLst>
                <a:tab pos="723900" algn="l"/>
                <a:tab pos="1447800" algn="l"/>
                <a:tab pos="2171700" algn="l"/>
                <a:tab pos="2895600" algn="l"/>
                <a:tab pos="3619500" algn="l"/>
                <a:tab pos="4343400" algn="l"/>
                <a:tab pos="5067300" algn="l"/>
              </a:tabLst>
            </a:pPr>
            <a:r>
              <a:rPr lang="pt-BR" sz="2800" i="1">
                <a:solidFill>
                  <a:srgbClr val="000000"/>
                </a:solidFill>
                <a:ea typeface="Arial Unicode MS" pitchFamily="-1" charset="0"/>
                <a:cs typeface="Arial Unicode MS" pitchFamily="-1" charset="0"/>
              </a:rPr>
              <a:t>Dynamic Programming Example</a:t>
            </a:r>
          </a:p>
        </p:txBody>
      </p:sp>
      <p:sp>
        <p:nvSpPr>
          <p:cNvPr id="15" name="Slide Number Placeholder 14"/>
          <p:cNvSpPr>
            <a:spLocks noGrp="1"/>
          </p:cNvSpPr>
          <p:nvPr>
            <p:ph type="sldNum" sz="quarter" idx="12"/>
          </p:nvPr>
        </p:nvSpPr>
        <p:spPr/>
        <p:txBody>
          <a:bodyPr/>
          <a:lstStyle/>
          <a:p>
            <a:fld id="{41014A3E-976F-064B-B8F4-90A68719CBED}" type="slidenum">
              <a:rPr lang="en-US" smtClean="0"/>
              <a:pPr/>
              <a:t>35</a:t>
            </a:fld>
            <a:endParaRPr lang="en-US"/>
          </a:p>
        </p:txBody>
      </p:sp>
      <p:sp>
        <p:nvSpPr>
          <p:cNvPr id="16" name="Footer Placeholder 1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afterEffect">
                                  <p:stCondLst>
                                    <p:cond delay="0"/>
                                  </p:stCondLst>
                                  <p:childTnLst>
                                    <p:set>
                                      <p:cBhvr additive="repl">
                                        <p:cTn id="6" dur="1" fill="hold">
                                          <p:stCondLst>
                                            <p:cond delay="0"/>
                                          </p:stCondLst>
                                        </p:cTn>
                                        <p:tgtEl>
                                          <p:spTgt spid="38924"/>
                                        </p:tgtEl>
                                        <p:attrNameLst>
                                          <p:attrName>style.visibility</p:attrName>
                                        </p:attrNameLst>
                                      </p:cBhvr>
                                      <p:to>
                                        <p:strVal val="visible"/>
                                      </p:to>
                                    </p:set>
                                    <p:anim calcmode="lin" valueType="num">
                                      <p:cBhvr additive="repl">
                                        <p:cTn id="7" dur="500" fill="hold"/>
                                        <p:tgtEl>
                                          <p:spTgt spid="38924"/>
                                        </p:tgtEl>
                                        <p:attrNameLst>
                                          <p:attrName>ppt_x</p:attrName>
                                        </p:attrNameLst>
                                      </p:cBhvr>
                                      <p:tavLst>
                                        <p:tav tm="100000">
                                          <p:val>
                                            <p:strVal val="1+#ppt_w/2"/>
                                          </p:val>
                                        </p:tav>
                                        <p:tav>
                                          <p:val>
                                            <p:strVal val="#ppt_x"/>
                                          </p:val>
                                        </p:tav>
                                      </p:tavLst>
                                    </p:anim>
                                    <p:anim calcmode="lin" valueType="num">
                                      <p:cBhvr additive="repl">
                                        <p:cTn id="8" dur="500" fill="hold"/>
                                        <p:tgtEl>
                                          <p:spTgt spid="38924"/>
                                        </p:tgtEl>
                                        <p:attrNameLst>
                                          <p:attrName>ppt_y</p:attrName>
                                        </p:attrNameLst>
                                      </p:cBhvr>
                                      <p:tavLst>
                                        <p:tav tm="100000">
                                          <p:val>
                                            <p:strVal val="#ppt_y"/>
                                          </p:val>
                                        </p:tav>
                                        <p:tav>
                                          <p:val>
                                            <p:strVal val="#ppt_y"/>
                                          </p:val>
                                        </p:tav>
                                      </p:tavLst>
                                    </p:anim>
                                  </p:childTnLst>
                                </p:cTn>
                              </p:par>
                            </p:childTnLst>
                          </p:cTn>
                        </p:par>
                        <p:par>
                          <p:cTn id="9" fill="hold">
                            <p:stCondLst>
                              <p:cond delay="0"/>
                            </p:stCondLst>
                            <p:childTnLst>
                              <p:par>
                                <p:cTn id="10" presetID="1" presetClass="entr" fill="hold" nodeType="afterEffect">
                                  <p:stCondLst>
                                    <p:cond delay="0"/>
                                  </p:stCondLst>
                                  <p:childTnLst>
                                    <p:set>
                                      <p:cBhvr additive="repl">
                                        <p:cTn id="11" dur="1" fill="hold">
                                          <p:stCondLst>
                                            <p:cond delay="0"/>
                                          </p:stCondLst>
                                        </p:cTn>
                                        <p:tgtEl>
                                          <p:spTgt spid="38915"/>
                                        </p:tgtEl>
                                        <p:attrNameLst>
                                          <p:attrName>style.visibility</p:attrName>
                                        </p:attrNameLst>
                                      </p:cBhvr>
                                      <p:to>
                                        <p:strVal val="visible"/>
                                      </p:to>
                                    </p:set>
                                  </p:childTnLst>
                                </p:cTn>
                              </p:par>
                            </p:childTnLst>
                          </p:cTn>
                        </p:par>
                        <p:par>
                          <p:cTn id="12" fill="hold">
                            <p:stCondLst>
                              <p:cond delay="0"/>
                            </p:stCondLst>
                            <p:childTnLst>
                              <p:par>
                                <p:cTn id="13" presetID="2" presetClass="entr" presetSubtype="2" fill="hold" nodeType="afterEffect">
                                  <p:stCondLst>
                                    <p:cond delay="0"/>
                                  </p:stCondLst>
                                  <p:iterate type="lt">
                                    <p:tmPct val="15000"/>
                                  </p:iterate>
                                  <p:childTnLst>
                                    <p:set>
                                      <p:cBhvr additive="repl">
                                        <p:cTn id="14" dur="1" fill="hold">
                                          <p:stCondLst>
                                            <p:cond delay="0"/>
                                          </p:stCondLst>
                                        </p:cTn>
                                        <p:tgtEl>
                                          <p:spTgt spid="38913"/>
                                        </p:tgtEl>
                                        <p:attrNameLst>
                                          <p:attrName>style.visibility</p:attrName>
                                        </p:attrNameLst>
                                      </p:cBhvr>
                                      <p:to>
                                        <p:strVal val="visible"/>
                                      </p:to>
                                    </p:set>
                                    <p:anim calcmode="lin" valueType="num">
                                      <p:cBhvr additive="repl">
                                        <p:cTn id="15" dur="500" fill="hold"/>
                                        <p:tgtEl>
                                          <p:spTgt spid="38913"/>
                                        </p:tgtEl>
                                        <p:attrNameLst>
                                          <p:attrName>ppt_x</p:attrName>
                                        </p:attrNameLst>
                                      </p:cBhvr>
                                      <p:tavLst>
                                        <p:tav tm="100000">
                                          <p:val>
                                            <p:strVal val="1+#ppt_w/2"/>
                                          </p:val>
                                        </p:tav>
                                        <p:tav>
                                          <p:val>
                                            <p:strVal val="#ppt_x"/>
                                          </p:val>
                                        </p:tav>
                                      </p:tavLst>
                                    </p:anim>
                                    <p:anim calcmode="lin" valueType="num">
                                      <p:cBhvr additive="repl">
                                        <p:cTn id="16" dur="500" fill="hold"/>
                                        <p:tgtEl>
                                          <p:spTgt spid="38913"/>
                                        </p:tgtEl>
                                        <p:attrNameLst>
                                          <p:attrName>ppt_y</p:attrName>
                                        </p:attrNameLst>
                                      </p:cBhvr>
                                      <p:tavLst>
                                        <p:tav tm="100000">
                                          <p:val>
                                            <p:strVal val="#ppt_y"/>
                                          </p:val>
                                        </p:tav>
                                        <p:tav>
                                          <p:val>
                                            <p:strVal val="#ppt_y"/>
                                          </p:val>
                                        </p:tav>
                                      </p:tavLst>
                                    </p:anim>
                                  </p:childTnLst>
                                </p:cTn>
                              </p:par>
                            </p:childTnLst>
                          </p:cTn>
                        </p:par>
                        <p:par>
                          <p:cTn id="17" fill="hold">
                            <p:stCondLst>
                              <p:cond delay="0"/>
                            </p:stCondLst>
                            <p:childTnLst>
                              <p:par>
                                <p:cTn id="18" presetID="2" presetClass="entr" presetSubtype="2" fill="hold" nodeType="afterEffect">
                                  <p:stCondLst>
                                    <p:cond delay="0"/>
                                  </p:stCondLst>
                                  <p:iterate type="lt">
                                    <p:tmPct val="15000"/>
                                  </p:iterate>
                                  <p:childTnLst>
                                    <p:set>
                                      <p:cBhvr additive="repl">
                                        <p:cTn id="19" dur="1" fill="hold">
                                          <p:stCondLst>
                                            <p:cond delay="0"/>
                                          </p:stCondLst>
                                        </p:cTn>
                                        <p:tgtEl>
                                          <p:spTgt spid="38914"/>
                                        </p:tgtEl>
                                        <p:attrNameLst>
                                          <p:attrName>style.visibility</p:attrName>
                                        </p:attrNameLst>
                                      </p:cBhvr>
                                      <p:to>
                                        <p:strVal val="visible"/>
                                      </p:to>
                                    </p:set>
                                    <p:anim calcmode="lin" valueType="num">
                                      <p:cBhvr additive="repl">
                                        <p:cTn id="20" dur="500" fill="hold"/>
                                        <p:tgtEl>
                                          <p:spTgt spid="38914"/>
                                        </p:tgtEl>
                                        <p:attrNameLst>
                                          <p:attrName>ppt_x</p:attrName>
                                        </p:attrNameLst>
                                      </p:cBhvr>
                                      <p:tavLst>
                                        <p:tav tm="100000">
                                          <p:val>
                                            <p:strVal val="1+#ppt_w/2"/>
                                          </p:val>
                                        </p:tav>
                                        <p:tav>
                                          <p:val>
                                            <p:strVal val="#ppt_x"/>
                                          </p:val>
                                        </p:tav>
                                      </p:tavLst>
                                    </p:anim>
                                    <p:anim calcmode="lin" valueType="num">
                                      <p:cBhvr additive="repl">
                                        <p:cTn id="21" dur="500" fill="hold"/>
                                        <p:tgtEl>
                                          <p:spTgt spid="38914"/>
                                        </p:tgtEl>
                                        <p:attrNameLst>
                                          <p:attrName>ppt_y</p:attrName>
                                        </p:attrNameLst>
                                      </p:cBhvr>
                                      <p:tavLst>
                                        <p:tav tm="100000">
                                          <p:val>
                                            <p:strVal val="#ppt_y"/>
                                          </p:val>
                                        </p:tav>
                                        <p:tav>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fill="hold" nodeType="clickEffect">
                                  <p:stCondLst>
                                    <p:cond delay="0"/>
                                  </p:stCondLst>
                                  <p:childTnLst>
                                    <p:set>
                                      <p:cBhvr additive="repl">
                                        <p:cTn id="25" dur="1" fill="hold">
                                          <p:stCondLst>
                                            <p:cond delay="0"/>
                                          </p:stCondLst>
                                        </p:cTn>
                                        <p:tgtEl>
                                          <p:spTgt spid="38916"/>
                                        </p:tgtEl>
                                        <p:attrNameLst>
                                          <p:attrName>style.visibility</p:attrName>
                                        </p:attrNameLst>
                                      </p:cBhvr>
                                      <p:to>
                                        <p:strVal val="visible"/>
                                      </p:to>
                                    </p:set>
                                  </p:childTnLst>
                                </p:cTn>
                              </p:par>
                            </p:childTnLst>
                          </p:cTn>
                        </p:par>
                        <p:par>
                          <p:cTn id="26" fill="hold">
                            <p:stCondLst>
                              <p:cond delay="0"/>
                            </p:stCondLst>
                            <p:childTnLst>
                              <p:par>
                                <p:cTn id="27" presetID="1" presetClass="entr" fill="hold" nodeType="afterEffect">
                                  <p:stCondLst>
                                    <p:cond delay="0"/>
                                  </p:stCondLst>
                                  <p:childTnLst>
                                    <p:set>
                                      <p:cBhvr additive="repl">
                                        <p:cTn id="28" dur="1" fill="hold">
                                          <p:stCondLst>
                                            <p:cond delay="0"/>
                                          </p:stCondLst>
                                        </p:cTn>
                                        <p:tgtEl>
                                          <p:spTgt spid="38917"/>
                                        </p:tgtEl>
                                        <p:attrNameLst>
                                          <p:attrName>style.visibility</p:attrName>
                                        </p:attrNameLst>
                                      </p:cBhvr>
                                      <p:to>
                                        <p:strVal val="visible"/>
                                      </p:to>
                                    </p:set>
                                  </p:childTnLst>
                                </p:cTn>
                              </p:par>
                            </p:childTnLst>
                          </p:cTn>
                        </p:par>
                        <p:par>
                          <p:cTn id="29" fill="hold">
                            <p:stCondLst>
                              <p:cond delay="0"/>
                            </p:stCondLst>
                            <p:childTnLst>
                              <p:par>
                                <p:cTn id="30" presetID="1" presetClass="entr" fill="hold" nodeType="afterEffect">
                                  <p:stCondLst>
                                    <p:cond delay="0"/>
                                  </p:stCondLst>
                                  <p:childTnLst>
                                    <p:set>
                                      <p:cBhvr additive="repl">
                                        <p:cTn id="31" dur="1" fill="hold">
                                          <p:stCondLst>
                                            <p:cond delay="0"/>
                                          </p:stCondLst>
                                        </p:cTn>
                                        <p:tgtEl>
                                          <p:spTgt spid="38920"/>
                                        </p:tgtEl>
                                        <p:attrNameLst>
                                          <p:attrName>style.visibility</p:attrName>
                                        </p:attrNameLst>
                                      </p:cBhvr>
                                      <p:to>
                                        <p:strVal val="visible"/>
                                      </p:to>
                                    </p:set>
                                  </p:childTnLst>
                                </p:cTn>
                              </p:par>
                            </p:childTnLst>
                          </p:cTn>
                        </p:par>
                        <p:par>
                          <p:cTn id="32" fill="hold">
                            <p:stCondLst>
                              <p:cond delay="0"/>
                            </p:stCondLst>
                            <p:childTnLst>
                              <p:par>
                                <p:cTn id="33" presetID="1" presetClass="entr" fill="hold" nodeType="afterEffect">
                                  <p:stCondLst>
                                    <p:cond delay="0"/>
                                  </p:stCondLst>
                                  <p:childTnLst>
                                    <p:set>
                                      <p:cBhvr additive="repl">
                                        <p:cTn id="34" dur="1" fill="hold">
                                          <p:stCondLst>
                                            <p:cond delay="0"/>
                                          </p:stCondLst>
                                        </p:cTn>
                                        <p:tgtEl>
                                          <p:spTgt spid="38918"/>
                                        </p:tgtEl>
                                        <p:attrNameLst>
                                          <p:attrName>style.visibility</p:attrName>
                                        </p:attrNameLst>
                                      </p:cBhvr>
                                      <p:to>
                                        <p:strVal val="visible"/>
                                      </p:to>
                                    </p:set>
                                  </p:childTnLst>
                                </p:cTn>
                              </p:par>
                            </p:childTnLst>
                          </p:cTn>
                        </p:par>
                        <p:par>
                          <p:cTn id="35" fill="hold">
                            <p:stCondLst>
                              <p:cond delay="0"/>
                            </p:stCondLst>
                            <p:childTnLst>
                              <p:par>
                                <p:cTn id="36" presetID="1" presetClass="entr" fill="hold" nodeType="afterEffect">
                                  <p:stCondLst>
                                    <p:cond delay="0"/>
                                  </p:stCondLst>
                                  <p:childTnLst>
                                    <p:set>
                                      <p:cBhvr additive="repl">
                                        <p:cTn id="37" dur="1" fill="hold">
                                          <p:stCondLst>
                                            <p:cond delay="0"/>
                                          </p:stCondLst>
                                        </p:cTn>
                                        <p:tgtEl>
                                          <p:spTgt spid="38921"/>
                                        </p:tgtEl>
                                        <p:attrNameLst>
                                          <p:attrName>style.visibility</p:attrName>
                                        </p:attrNameLst>
                                      </p:cBhvr>
                                      <p:to>
                                        <p:strVal val="visible"/>
                                      </p:to>
                                    </p:set>
                                  </p:childTnLst>
                                </p:cTn>
                              </p:par>
                            </p:childTnLst>
                          </p:cTn>
                        </p:par>
                        <p:par>
                          <p:cTn id="38" fill="hold">
                            <p:stCondLst>
                              <p:cond delay="0"/>
                            </p:stCondLst>
                            <p:childTnLst>
                              <p:par>
                                <p:cTn id="39" presetID="1" presetClass="entr" fill="hold" nodeType="afterEffect">
                                  <p:stCondLst>
                                    <p:cond delay="0"/>
                                  </p:stCondLst>
                                  <p:childTnLst>
                                    <p:set>
                                      <p:cBhvr additive="repl">
                                        <p:cTn id="40" dur="1" fill="hold">
                                          <p:stCondLst>
                                            <p:cond delay="0"/>
                                          </p:stCondLst>
                                        </p:cTn>
                                        <p:tgtEl>
                                          <p:spTgt spid="38919"/>
                                        </p:tgtEl>
                                        <p:attrNameLst>
                                          <p:attrName>style.visibility</p:attrName>
                                        </p:attrNameLst>
                                      </p:cBhvr>
                                      <p:to>
                                        <p:strVal val="visible"/>
                                      </p:to>
                                    </p:set>
                                  </p:childTnLst>
                                </p:cTn>
                              </p:par>
                            </p:childTnLst>
                          </p:cTn>
                        </p:par>
                        <p:par>
                          <p:cTn id="41" fill="hold">
                            <p:stCondLst>
                              <p:cond delay="0"/>
                            </p:stCondLst>
                            <p:childTnLst>
                              <p:par>
                                <p:cTn id="42" presetID="1" presetClass="entr" fill="hold" nodeType="afterEffect">
                                  <p:stCondLst>
                                    <p:cond delay="0"/>
                                  </p:stCondLst>
                                  <p:childTnLst>
                                    <p:set>
                                      <p:cBhvr additive="repl">
                                        <p:cTn id="43" dur="1" fill="hold">
                                          <p:stCondLst>
                                            <p:cond delay="0"/>
                                          </p:stCondLst>
                                        </p:cTn>
                                        <p:tgtEl>
                                          <p:spTgt spid="389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835837" y="2286000"/>
            <a:ext cx="7647763" cy="3840163"/>
          </a:xfrm>
        </p:spPr>
        <p:txBody>
          <a:bodyPr>
            <a:normAutofit fontScale="92500" lnSpcReduction="20000"/>
          </a:bodyPr>
          <a:lstStyle/>
          <a:p>
            <a:r>
              <a:rPr lang="en-US" dirty="0" smtClean="0"/>
              <a:t> </a:t>
            </a:r>
            <a:r>
              <a:rPr lang="en-US" dirty="0" err="1" smtClean="0"/>
              <a:t>Uma</a:t>
            </a:r>
            <a:r>
              <a:rPr lang="en-US" dirty="0" smtClean="0"/>
              <a:t> </a:t>
            </a:r>
            <a:r>
              <a:rPr lang="en-US" dirty="0" err="1" smtClean="0"/>
              <a:t>maneira</a:t>
            </a:r>
            <a:r>
              <a:rPr lang="en-US" dirty="0" smtClean="0"/>
              <a:t> </a:t>
            </a:r>
            <a:r>
              <a:rPr lang="en-US" dirty="0" err="1" smtClean="0"/>
              <a:t>possível</a:t>
            </a:r>
            <a:r>
              <a:rPr lang="en-US" dirty="0" smtClean="0"/>
              <a:t> de se </a:t>
            </a:r>
            <a:r>
              <a:rPr lang="en-US" dirty="0" err="1" smtClean="0"/>
              <a:t>construir</a:t>
            </a:r>
            <a:r>
              <a:rPr lang="en-US" dirty="0" smtClean="0"/>
              <a:t> </a:t>
            </a:r>
            <a:r>
              <a:rPr lang="en-US" dirty="0" err="1" smtClean="0"/>
              <a:t>o</a:t>
            </a:r>
            <a:r>
              <a:rPr lang="en-US" dirty="0" smtClean="0"/>
              <a:t> </a:t>
            </a:r>
            <a:r>
              <a:rPr lang="en-US" dirty="0" err="1" smtClean="0"/>
              <a:t>melhor</a:t>
            </a:r>
            <a:r>
              <a:rPr lang="en-US" dirty="0" smtClean="0"/>
              <a:t> </a:t>
            </a:r>
            <a:r>
              <a:rPr lang="en-US" dirty="0" err="1" smtClean="0"/>
              <a:t>alinhamento</a:t>
            </a:r>
            <a:r>
              <a:rPr lang="en-US" dirty="0" smtClean="0"/>
              <a:t> dado um </a:t>
            </a:r>
            <a:r>
              <a:rPr lang="en-US" dirty="0" err="1" smtClean="0"/>
              <a:t>sistema</a:t>
            </a:r>
            <a:r>
              <a:rPr lang="en-US" dirty="0" smtClean="0"/>
              <a:t> de </a:t>
            </a:r>
            <a:r>
              <a:rPr lang="en-US" dirty="0" err="1" smtClean="0"/>
              <a:t>pontuação</a:t>
            </a:r>
            <a:r>
              <a:rPr lang="en-US" dirty="0" smtClean="0"/>
              <a:t> (scoring), </a:t>
            </a:r>
            <a:r>
              <a:rPr lang="en-US" dirty="0" err="1" smtClean="0"/>
              <a:t>é</a:t>
            </a:r>
            <a:r>
              <a:rPr lang="en-US" dirty="0" smtClean="0"/>
              <a:t> </a:t>
            </a:r>
            <a:r>
              <a:rPr lang="en-US" dirty="0" err="1" smtClean="0"/>
              <a:t>calcular</a:t>
            </a:r>
            <a:r>
              <a:rPr lang="en-US" dirty="0" smtClean="0"/>
              <a:t> </a:t>
            </a:r>
            <a:r>
              <a:rPr lang="en-US" dirty="0" err="1" smtClean="0"/>
              <a:t>todos</a:t>
            </a:r>
            <a:r>
              <a:rPr lang="en-US" dirty="0" smtClean="0"/>
              <a:t> </a:t>
            </a:r>
            <a:r>
              <a:rPr lang="en-US" dirty="0" err="1" smtClean="0"/>
              <a:t>os</a:t>
            </a:r>
            <a:r>
              <a:rPr lang="en-US" dirty="0" smtClean="0"/>
              <a:t> </a:t>
            </a:r>
            <a:r>
              <a:rPr lang="en-US" dirty="0" err="1" smtClean="0"/>
              <a:t>possíveis</a:t>
            </a:r>
            <a:r>
              <a:rPr lang="en-US" dirty="0" smtClean="0"/>
              <a:t> </a:t>
            </a:r>
            <a:r>
              <a:rPr lang="en-US" dirty="0" err="1" smtClean="0"/>
              <a:t>alinhamentos</a:t>
            </a:r>
            <a:r>
              <a:rPr lang="en-US" dirty="0" smtClean="0"/>
              <a:t> com </a:t>
            </a:r>
            <a:r>
              <a:rPr lang="en-US" dirty="0" err="1" smtClean="0"/>
              <a:t>suas</a:t>
            </a:r>
            <a:r>
              <a:rPr lang="en-US" dirty="0" smtClean="0"/>
              <a:t> </a:t>
            </a:r>
            <a:r>
              <a:rPr lang="en-US" dirty="0" err="1" smtClean="0"/>
              <a:t>pontuações</a:t>
            </a:r>
            <a:r>
              <a:rPr lang="en-US" dirty="0" smtClean="0"/>
              <a:t> </a:t>
            </a:r>
            <a:r>
              <a:rPr lang="en-US" dirty="0" err="1" smtClean="0"/>
              <a:t>e</a:t>
            </a:r>
            <a:r>
              <a:rPr lang="en-US" dirty="0" smtClean="0"/>
              <a:t> </a:t>
            </a:r>
            <a:r>
              <a:rPr lang="en-US" dirty="0" err="1" smtClean="0"/>
              <a:t>escolher</a:t>
            </a:r>
            <a:r>
              <a:rPr lang="en-US" dirty="0" smtClean="0"/>
              <a:t> </a:t>
            </a:r>
            <a:r>
              <a:rPr lang="en-US" dirty="0" err="1" smtClean="0"/>
              <a:t>o</a:t>
            </a:r>
            <a:r>
              <a:rPr lang="en-US" dirty="0" smtClean="0"/>
              <a:t> </a:t>
            </a:r>
            <a:r>
              <a:rPr lang="en-US" dirty="0" err="1" smtClean="0"/>
              <a:t>melhor</a:t>
            </a:r>
            <a:r>
              <a:rPr lang="en-US" dirty="0" smtClean="0"/>
              <a:t>.</a:t>
            </a:r>
          </a:p>
          <a:p>
            <a:r>
              <a:rPr lang="en-US" dirty="0" err="1" smtClean="0">
                <a:solidFill>
                  <a:schemeClr val="tx1"/>
                </a:solidFill>
              </a:rPr>
              <a:t>Esta</a:t>
            </a:r>
            <a:r>
              <a:rPr lang="en-US" dirty="0" smtClean="0">
                <a:solidFill>
                  <a:schemeClr val="tx1"/>
                </a:solidFill>
              </a:rPr>
              <a:t> </a:t>
            </a:r>
            <a:r>
              <a:rPr lang="en-US" dirty="0" err="1" smtClean="0">
                <a:solidFill>
                  <a:schemeClr val="tx1"/>
                </a:solidFill>
              </a:rPr>
              <a:t>solução</a:t>
            </a:r>
            <a:r>
              <a:rPr lang="en-US" dirty="0" smtClean="0">
                <a:solidFill>
                  <a:schemeClr val="tx1"/>
                </a:solidFill>
              </a:rPr>
              <a:t> de “</a:t>
            </a:r>
            <a:r>
              <a:rPr lang="en-US" dirty="0" err="1" smtClean="0">
                <a:solidFill>
                  <a:schemeClr val="tx1"/>
                </a:solidFill>
              </a:rPr>
              <a:t>força</a:t>
            </a:r>
            <a:r>
              <a:rPr lang="en-US" dirty="0" smtClean="0">
                <a:solidFill>
                  <a:schemeClr val="tx1"/>
                </a:solidFill>
              </a:rPr>
              <a:t> </a:t>
            </a:r>
            <a:r>
              <a:rPr lang="en-US" dirty="0" err="1" smtClean="0">
                <a:solidFill>
                  <a:schemeClr val="tx1"/>
                </a:solidFill>
              </a:rPr>
              <a:t>bruta</a:t>
            </a:r>
            <a:r>
              <a:rPr lang="en-US" dirty="0" smtClean="0">
                <a:solidFill>
                  <a:schemeClr val="tx1"/>
                </a:solidFill>
              </a:rPr>
              <a:t>” </a:t>
            </a:r>
            <a:r>
              <a:rPr lang="en-US" dirty="0" err="1" smtClean="0">
                <a:solidFill>
                  <a:schemeClr val="tx1"/>
                </a:solidFill>
              </a:rPr>
              <a:t>porém</a:t>
            </a:r>
            <a:r>
              <a:rPr lang="en-US" dirty="0" smtClean="0">
                <a:solidFill>
                  <a:schemeClr val="tx1"/>
                </a:solidFill>
              </a:rPr>
              <a:t> </a:t>
            </a:r>
            <a:r>
              <a:rPr lang="en-US" dirty="0" err="1" smtClean="0">
                <a:solidFill>
                  <a:schemeClr val="tx1"/>
                </a:solidFill>
              </a:rPr>
              <a:t>é</a:t>
            </a:r>
            <a:r>
              <a:rPr lang="en-US" dirty="0" smtClean="0">
                <a:solidFill>
                  <a:schemeClr val="tx1"/>
                </a:solidFill>
              </a:rPr>
              <a:t> </a:t>
            </a:r>
            <a:r>
              <a:rPr lang="en-US" dirty="0" err="1" smtClean="0">
                <a:solidFill>
                  <a:schemeClr val="tx1"/>
                </a:solidFill>
              </a:rPr>
              <a:t>inviável</a:t>
            </a:r>
            <a:endParaRPr lang="en-US" dirty="0" smtClean="0">
              <a:solidFill>
                <a:schemeClr val="tx1"/>
              </a:solidFill>
            </a:endParaRPr>
          </a:p>
          <a:p>
            <a:pPr lvl="1"/>
            <a:r>
              <a:rPr lang="en-US" dirty="0" err="1" smtClean="0">
                <a:solidFill>
                  <a:schemeClr val="tx1"/>
                </a:solidFill>
              </a:rPr>
              <a:t>Número</a:t>
            </a:r>
            <a:r>
              <a:rPr lang="en-US" dirty="0" smtClean="0">
                <a:solidFill>
                  <a:schemeClr val="tx1"/>
                </a:solidFill>
              </a:rPr>
              <a:t>: de </a:t>
            </a:r>
            <a:r>
              <a:rPr lang="en-US" dirty="0" err="1" smtClean="0">
                <a:solidFill>
                  <a:schemeClr val="tx1"/>
                </a:solidFill>
              </a:rPr>
              <a:t>possíveis</a:t>
            </a:r>
            <a:r>
              <a:rPr lang="en-US" dirty="0" smtClean="0">
                <a:solidFill>
                  <a:schemeClr val="tx1"/>
                </a:solidFill>
              </a:rPr>
              <a:t> </a:t>
            </a:r>
            <a:r>
              <a:rPr lang="en-US" dirty="0" err="1" smtClean="0">
                <a:solidFill>
                  <a:schemeClr val="tx1"/>
                </a:solidFill>
              </a:rPr>
              <a:t>alinhamentos</a:t>
            </a:r>
            <a:r>
              <a:rPr lang="en-US" dirty="0" smtClean="0">
                <a:solidFill>
                  <a:schemeClr val="tx1"/>
                </a:solidFill>
              </a:rPr>
              <a:t>  entre </a:t>
            </a:r>
            <a:r>
              <a:rPr lang="en-US" dirty="0" err="1" smtClean="0">
                <a:solidFill>
                  <a:schemeClr val="tx1"/>
                </a:solidFill>
              </a:rPr>
              <a:t>duas</a:t>
            </a:r>
            <a:r>
              <a:rPr lang="en-US" dirty="0" smtClean="0">
                <a:solidFill>
                  <a:schemeClr val="tx1"/>
                </a:solidFill>
              </a:rPr>
              <a:t> </a:t>
            </a:r>
            <a:r>
              <a:rPr lang="en-US" dirty="0" err="1" smtClean="0">
                <a:solidFill>
                  <a:schemeClr val="tx1"/>
                </a:solidFill>
              </a:rPr>
              <a:t>sequências</a:t>
            </a:r>
            <a:r>
              <a:rPr lang="en-US" dirty="0" smtClean="0">
                <a:solidFill>
                  <a:schemeClr val="tx1"/>
                </a:solidFill>
              </a:rPr>
              <a:t> de </a:t>
            </a:r>
            <a:r>
              <a:rPr lang="en-US" dirty="0" err="1" smtClean="0">
                <a:solidFill>
                  <a:schemeClr val="tx1"/>
                </a:solidFill>
              </a:rPr>
              <a:t>tamanho</a:t>
            </a:r>
            <a:r>
              <a:rPr lang="en-US" dirty="0" smtClean="0">
                <a:solidFill>
                  <a:schemeClr val="tx1"/>
                </a:solidFill>
              </a:rPr>
              <a:t> </a:t>
            </a:r>
            <a:r>
              <a:rPr lang="en-US" dirty="0" err="1" smtClean="0">
                <a:solidFill>
                  <a:schemeClr val="tx1"/>
                </a:solidFill>
              </a:rPr>
              <a:t>m</a:t>
            </a:r>
            <a:r>
              <a:rPr lang="en-US" dirty="0" smtClean="0">
                <a:solidFill>
                  <a:schemeClr val="tx1"/>
                </a:solidFill>
              </a:rPr>
              <a:t> </a:t>
            </a:r>
            <a:r>
              <a:rPr lang="en-US" dirty="0" err="1" smtClean="0">
                <a:solidFill>
                  <a:schemeClr val="tx1"/>
                </a:solidFill>
              </a:rPr>
              <a:t>e</a:t>
            </a:r>
            <a:r>
              <a:rPr lang="en-US" dirty="0" smtClean="0">
                <a:solidFill>
                  <a:schemeClr val="tx1"/>
                </a:solidFill>
              </a:rPr>
              <a:t> </a:t>
            </a:r>
            <a:r>
              <a:rPr lang="en-US" dirty="0" err="1" smtClean="0">
                <a:solidFill>
                  <a:schemeClr val="tx1"/>
                </a:solidFill>
              </a:rPr>
              <a:t>n</a:t>
            </a:r>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pPr lvl="1"/>
            <a:endParaRPr lang="en-US" dirty="0" smtClean="0">
              <a:solidFill>
                <a:schemeClr val="tx1"/>
              </a:solidFill>
            </a:endParaRPr>
          </a:p>
          <a:p>
            <a:r>
              <a:rPr lang="en-US" dirty="0" smtClean="0">
                <a:solidFill>
                  <a:schemeClr val="tx1"/>
                </a:solidFill>
              </a:rPr>
              <a:t>A </a:t>
            </a:r>
            <a:r>
              <a:rPr lang="en-US" dirty="0" err="1" smtClean="0">
                <a:solidFill>
                  <a:schemeClr val="tx1"/>
                </a:solidFill>
              </a:rPr>
              <a:t>idéia</a:t>
            </a:r>
            <a:r>
              <a:rPr lang="en-US" dirty="0" smtClean="0">
                <a:solidFill>
                  <a:schemeClr val="tx1"/>
                </a:solidFill>
              </a:rPr>
              <a:t> do </a:t>
            </a:r>
            <a:r>
              <a:rPr lang="en-US" dirty="0" err="1" smtClean="0">
                <a:solidFill>
                  <a:schemeClr val="tx1"/>
                </a:solidFill>
              </a:rPr>
              <a:t>algoritmo</a:t>
            </a:r>
            <a:r>
              <a:rPr lang="en-US" dirty="0" smtClean="0">
                <a:solidFill>
                  <a:schemeClr val="tx1"/>
                </a:solidFill>
              </a:rPr>
              <a:t> </a:t>
            </a:r>
            <a:r>
              <a:rPr lang="en-US" dirty="0" err="1" smtClean="0">
                <a:solidFill>
                  <a:schemeClr val="tx1"/>
                </a:solidFill>
              </a:rPr>
              <a:t>é</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podemos</a:t>
            </a:r>
            <a:r>
              <a:rPr lang="en-US" dirty="0" smtClean="0">
                <a:solidFill>
                  <a:schemeClr val="tx1"/>
                </a:solidFill>
              </a:rPr>
              <a:t> </a:t>
            </a:r>
            <a:r>
              <a:rPr lang="en-US" dirty="0" err="1" smtClean="0">
                <a:solidFill>
                  <a:schemeClr val="tx1"/>
                </a:solidFill>
              </a:rPr>
              <a:t>modelar</a:t>
            </a:r>
            <a:r>
              <a:rPr lang="en-US" dirty="0" smtClean="0">
                <a:solidFill>
                  <a:schemeClr val="tx1"/>
                </a:solidFill>
              </a:rPr>
              <a:t> a </a:t>
            </a:r>
            <a:r>
              <a:rPr lang="en-US" dirty="0" err="1" smtClean="0">
                <a:solidFill>
                  <a:schemeClr val="tx1"/>
                </a:solidFill>
              </a:rPr>
              <a:t>solucão</a:t>
            </a:r>
            <a:r>
              <a:rPr lang="en-US" dirty="0" smtClean="0">
                <a:solidFill>
                  <a:schemeClr val="tx1"/>
                </a:solidFill>
              </a:rPr>
              <a:t> do </a:t>
            </a:r>
            <a:r>
              <a:rPr lang="en-US" dirty="0" err="1" smtClean="0">
                <a:solidFill>
                  <a:schemeClr val="tx1"/>
                </a:solidFill>
              </a:rPr>
              <a:t>problema</a:t>
            </a:r>
            <a:r>
              <a:rPr lang="en-US" dirty="0" smtClean="0">
                <a:solidFill>
                  <a:schemeClr val="tx1"/>
                </a:solidFill>
              </a:rPr>
              <a:t> a </a:t>
            </a:r>
            <a:r>
              <a:rPr lang="en-US" dirty="0" err="1" smtClean="0">
                <a:solidFill>
                  <a:schemeClr val="tx1"/>
                </a:solidFill>
              </a:rPr>
              <a:t>partir</a:t>
            </a:r>
            <a:r>
              <a:rPr lang="en-US" dirty="0" smtClean="0">
                <a:solidFill>
                  <a:schemeClr val="tx1"/>
                </a:solidFill>
              </a:rPr>
              <a:t> </a:t>
            </a:r>
            <a:r>
              <a:rPr lang="en-US" dirty="0" err="1" smtClean="0">
                <a:solidFill>
                  <a:schemeClr val="tx1"/>
                </a:solidFill>
              </a:rPr>
              <a:t>da</a:t>
            </a:r>
            <a:r>
              <a:rPr lang="en-US" dirty="0" smtClean="0">
                <a:solidFill>
                  <a:schemeClr val="tx1"/>
                </a:solidFill>
              </a:rPr>
              <a:t> </a:t>
            </a:r>
            <a:r>
              <a:rPr lang="en-US" dirty="0" err="1" smtClean="0">
                <a:solidFill>
                  <a:schemeClr val="tx1"/>
                </a:solidFill>
              </a:rPr>
              <a:t>solução</a:t>
            </a:r>
            <a:r>
              <a:rPr lang="en-US" dirty="0" smtClean="0">
                <a:solidFill>
                  <a:schemeClr val="tx1"/>
                </a:solidFill>
              </a:rPr>
              <a:t> de </a:t>
            </a:r>
            <a:r>
              <a:rPr lang="en-US" dirty="0" err="1" smtClean="0">
                <a:solidFill>
                  <a:schemeClr val="tx1"/>
                </a:solidFill>
              </a:rPr>
              <a:t>problemas</a:t>
            </a:r>
            <a:r>
              <a:rPr lang="en-US" dirty="0" smtClean="0">
                <a:solidFill>
                  <a:schemeClr val="tx1"/>
                </a:solidFill>
              </a:rPr>
              <a:t> </a:t>
            </a:r>
            <a:r>
              <a:rPr lang="en-US" dirty="0" err="1" smtClean="0">
                <a:solidFill>
                  <a:schemeClr val="tx1"/>
                </a:solidFill>
              </a:rPr>
              <a:t>menores</a:t>
            </a:r>
            <a:r>
              <a:rPr lang="en-US" dirty="0" smtClean="0">
                <a:solidFill>
                  <a:schemeClr val="tx1"/>
                </a:solidFill>
              </a:rPr>
              <a:t> </a:t>
            </a:r>
            <a:r>
              <a:rPr lang="en-US" dirty="0" err="1" smtClean="0">
                <a:solidFill>
                  <a:schemeClr val="tx1"/>
                </a:solidFill>
              </a:rPr>
              <a:t>obtendo</a:t>
            </a:r>
            <a:r>
              <a:rPr lang="en-US" dirty="0" smtClean="0">
                <a:solidFill>
                  <a:schemeClr val="tx1"/>
                </a:solidFill>
              </a:rPr>
              <a:t> </a:t>
            </a:r>
            <a:r>
              <a:rPr lang="en-US" dirty="0" err="1" smtClean="0">
                <a:solidFill>
                  <a:schemeClr val="tx1"/>
                </a:solidFill>
              </a:rPr>
              <a:t>uma</a:t>
            </a:r>
            <a:r>
              <a:rPr lang="en-US" dirty="0" smtClean="0">
                <a:solidFill>
                  <a:schemeClr val="tx1"/>
                </a:solidFill>
              </a:rPr>
              <a:t> </a:t>
            </a:r>
            <a:r>
              <a:rPr lang="en-US" dirty="0" err="1" smtClean="0">
                <a:solidFill>
                  <a:schemeClr val="tx1"/>
                </a:solidFill>
              </a:rPr>
              <a:t>fórmula</a:t>
            </a:r>
            <a:r>
              <a:rPr lang="en-US" dirty="0" smtClean="0">
                <a:solidFill>
                  <a:schemeClr val="tx1"/>
                </a:solidFill>
              </a:rPr>
              <a:t> </a:t>
            </a:r>
            <a:r>
              <a:rPr lang="en-US" dirty="0" err="1" smtClean="0">
                <a:solidFill>
                  <a:schemeClr val="tx1"/>
                </a:solidFill>
              </a:rPr>
              <a:t>que</a:t>
            </a:r>
            <a:r>
              <a:rPr lang="en-US" dirty="0" smtClean="0">
                <a:solidFill>
                  <a:schemeClr val="tx1"/>
                </a:solidFill>
              </a:rPr>
              <a:t> </a:t>
            </a:r>
            <a:r>
              <a:rPr lang="en-US" dirty="0" err="1" smtClean="0">
                <a:solidFill>
                  <a:schemeClr val="tx1"/>
                </a:solidFill>
              </a:rPr>
              <a:t>pode</a:t>
            </a:r>
            <a:r>
              <a:rPr lang="en-US" dirty="0" smtClean="0">
                <a:solidFill>
                  <a:schemeClr val="tx1"/>
                </a:solidFill>
              </a:rPr>
              <a:t> ser </a:t>
            </a:r>
            <a:r>
              <a:rPr lang="en-US" dirty="0" err="1" smtClean="0">
                <a:solidFill>
                  <a:schemeClr val="tx1"/>
                </a:solidFill>
              </a:rPr>
              <a:t>utilizada</a:t>
            </a:r>
            <a:r>
              <a:rPr lang="en-US" dirty="0" smtClean="0">
                <a:solidFill>
                  <a:schemeClr val="tx1"/>
                </a:solidFill>
              </a:rPr>
              <a:t> </a:t>
            </a:r>
            <a:r>
              <a:rPr lang="en-US" dirty="0" err="1" smtClean="0">
                <a:solidFill>
                  <a:schemeClr val="tx1"/>
                </a:solidFill>
              </a:rPr>
              <a:t>eficientemente</a:t>
            </a:r>
            <a:endParaRPr lang="en-US" dirty="0"/>
          </a:p>
        </p:txBody>
      </p:sp>
      <p:graphicFrame>
        <p:nvGraphicFramePr>
          <p:cNvPr id="4" name="Object 3"/>
          <p:cNvGraphicFramePr>
            <a:graphicFrameLocks noChangeAspect="1"/>
          </p:cNvGraphicFramePr>
          <p:nvPr/>
        </p:nvGraphicFramePr>
        <p:xfrm>
          <a:off x="2096593" y="3994846"/>
          <a:ext cx="2558638" cy="932075"/>
        </p:xfrm>
        <a:graphic>
          <a:graphicData uri="http://schemas.openxmlformats.org/presentationml/2006/ole">
            <p:oleObj spid="_x0000_s149506" name="Equation" r:id="rId3" imgW="1778000" imgH="647700" progId="Equation.3">
              <p:embed/>
            </p:oleObj>
          </a:graphicData>
        </a:graphic>
      </p:graphicFrame>
      <p:sp>
        <p:nvSpPr>
          <p:cNvPr id="5" name="Date Placeholder 4"/>
          <p:cNvSpPr>
            <a:spLocks noGrp="1"/>
          </p:cNvSpPr>
          <p:nvPr>
            <p:ph type="dt" sz="half" idx="10"/>
          </p:nvPr>
        </p:nvSpPr>
        <p:spPr/>
        <p:txBody>
          <a:bodyPr/>
          <a:lstStyle/>
          <a:p>
            <a:fld id="{FF033FB3-1A9E-274E-8BFC-E6387600C1CC}"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36</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Dadas</a:t>
            </a:r>
            <a:r>
              <a:rPr lang="en-US" dirty="0" smtClean="0"/>
              <a:t> as </a:t>
            </a:r>
            <a:r>
              <a:rPr lang="en-US" dirty="0" err="1" smtClean="0"/>
              <a:t>sequências</a:t>
            </a:r>
            <a:endParaRPr lang="en-US" dirty="0" smtClean="0"/>
          </a:p>
          <a:p>
            <a:pPr lvl="1">
              <a:buNone/>
            </a:pPr>
            <a:r>
              <a:rPr lang="en-US" dirty="0" smtClean="0"/>
              <a:t>X = ACCTGTTAGGTAA</a:t>
            </a:r>
          </a:p>
          <a:p>
            <a:pPr lvl="1">
              <a:buNone/>
            </a:pPr>
            <a:r>
              <a:rPr lang="en-US" dirty="0" smtClean="0"/>
              <a:t>Y =  GTACTACTTACAC</a:t>
            </a:r>
          </a:p>
          <a:p>
            <a:r>
              <a:rPr lang="en-US" dirty="0" smtClean="0">
                <a:solidFill>
                  <a:schemeClr val="tx1"/>
                </a:solidFill>
              </a:rPr>
              <a:t>Um </a:t>
            </a:r>
            <a:r>
              <a:rPr lang="en-US" dirty="0" err="1" smtClean="0">
                <a:solidFill>
                  <a:schemeClr val="tx1"/>
                </a:solidFill>
              </a:rPr>
              <a:t>alinhamento</a:t>
            </a:r>
            <a:r>
              <a:rPr lang="en-US" dirty="0" smtClean="0">
                <a:solidFill>
                  <a:schemeClr val="tx1"/>
                </a:solidFill>
              </a:rPr>
              <a:t> </a:t>
            </a:r>
            <a:r>
              <a:rPr lang="en-US" dirty="0" err="1" smtClean="0">
                <a:solidFill>
                  <a:schemeClr val="tx1"/>
                </a:solidFill>
              </a:rPr>
              <a:t>destas</a:t>
            </a:r>
            <a:r>
              <a:rPr lang="en-US" dirty="0" smtClean="0">
                <a:solidFill>
                  <a:schemeClr val="tx1"/>
                </a:solidFill>
              </a:rPr>
              <a:t> </a:t>
            </a:r>
            <a:r>
              <a:rPr lang="en-US" dirty="0" err="1" smtClean="0">
                <a:solidFill>
                  <a:schemeClr val="tx1"/>
                </a:solidFill>
              </a:rPr>
              <a:t>duas</a:t>
            </a:r>
            <a:r>
              <a:rPr lang="en-US" dirty="0" smtClean="0">
                <a:solidFill>
                  <a:schemeClr val="tx1"/>
                </a:solidFill>
              </a:rPr>
              <a:t> </a:t>
            </a:r>
            <a:r>
              <a:rPr lang="en-US" dirty="0" err="1" smtClean="0">
                <a:solidFill>
                  <a:schemeClr val="tx1"/>
                </a:solidFill>
              </a:rPr>
              <a:t>sequências</a:t>
            </a:r>
            <a:r>
              <a:rPr lang="en-US" dirty="0" smtClean="0">
                <a:solidFill>
                  <a:schemeClr val="tx1"/>
                </a:solidFill>
              </a:rPr>
              <a:t> </a:t>
            </a:r>
            <a:r>
              <a:rPr lang="en-US" dirty="0" err="1" smtClean="0">
                <a:solidFill>
                  <a:schemeClr val="tx1"/>
                </a:solidFill>
              </a:rPr>
              <a:t>pode</a:t>
            </a:r>
            <a:r>
              <a:rPr lang="en-US" dirty="0" smtClean="0">
                <a:solidFill>
                  <a:schemeClr val="tx1"/>
                </a:solidFill>
              </a:rPr>
              <a:t> </a:t>
            </a:r>
            <a:r>
              <a:rPr lang="en-US" dirty="0" err="1" smtClean="0">
                <a:solidFill>
                  <a:schemeClr val="tx1"/>
                </a:solidFill>
              </a:rPr>
              <a:t>terminar</a:t>
            </a:r>
            <a:r>
              <a:rPr lang="en-US" dirty="0" smtClean="0">
                <a:solidFill>
                  <a:schemeClr val="tx1"/>
                </a:solidFill>
              </a:rPr>
              <a:t> </a:t>
            </a:r>
            <a:r>
              <a:rPr lang="en-US" dirty="0" err="1" smtClean="0">
                <a:solidFill>
                  <a:schemeClr val="tx1"/>
                </a:solidFill>
              </a:rPr>
              <a:t>apenas</a:t>
            </a:r>
            <a:r>
              <a:rPr lang="en-US" dirty="0" smtClean="0">
                <a:solidFill>
                  <a:schemeClr val="tx1"/>
                </a:solidFill>
              </a:rPr>
              <a:t> de </a:t>
            </a:r>
            <a:r>
              <a:rPr lang="en-US" dirty="0" err="1" smtClean="0">
                <a:solidFill>
                  <a:schemeClr val="tx1"/>
                </a:solidFill>
              </a:rPr>
              <a:t>três</a:t>
            </a:r>
            <a:r>
              <a:rPr lang="en-US" dirty="0" smtClean="0">
                <a:solidFill>
                  <a:schemeClr val="tx1"/>
                </a:solidFill>
              </a:rPr>
              <a:t> </a:t>
            </a:r>
            <a:r>
              <a:rPr lang="en-US" dirty="0" err="1" smtClean="0">
                <a:solidFill>
                  <a:schemeClr val="tx1"/>
                </a:solidFill>
              </a:rPr>
              <a:t>maneiras</a:t>
            </a:r>
            <a:endParaRPr lang="en-US" dirty="0" smtClean="0">
              <a:solidFill>
                <a:schemeClr val="tx1"/>
              </a:solidFill>
            </a:endParaRPr>
          </a:p>
          <a:p>
            <a:pPr lvl="1">
              <a:buNone/>
            </a:pPr>
            <a:r>
              <a:rPr lang="en-US" dirty="0" smtClean="0">
                <a:solidFill>
                  <a:schemeClr val="tx1"/>
                </a:solidFill>
              </a:rPr>
              <a:t>????????????A</a:t>
            </a:r>
          </a:p>
          <a:p>
            <a:pPr lvl="1">
              <a:buNone/>
            </a:pPr>
            <a:r>
              <a:rPr lang="en-US" dirty="0" smtClean="0">
                <a:solidFill>
                  <a:schemeClr val="tx1"/>
                </a:solidFill>
              </a:rPr>
              <a:t>????????????C</a:t>
            </a:r>
          </a:p>
          <a:p>
            <a:pPr lvl="1">
              <a:buNone/>
            </a:pPr>
            <a:endParaRPr lang="en-US" dirty="0" smtClean="0">
              <a:solidFill>
                <a:schemeClr val="tx1"/>
              </a:solidFill>
            </a:endParaRPr>
          </a:p>
          <a:p>
            <a:pPr lvl="1">
              <a:buNone/>
            </a:pPr>
            <a:r>
              <a:rPr lang="en-US" dirty="0" smtClean="0">
                <a:solidFill>
                  <a:schemeClr val="tx1"/>
                </a:solidFill>
              </a:rPr>
              <a:t>????????????A</a:t>
            </a:r>
          </a:p>
          <a:p>
            <a:pPr lvl="1">
              <a:buNone/>
            </a:pPr>
            <a:r>
              <a:rPr lang="en-US" dirty="0" smtClean="0">
                <a:solidFill>
                  <a:schemeClr val="tx1"/>
                </a:solidFill>
              </a:rPr>
              <a:t>????????????—</a:t>
            </a:r>
          </a:p>
          <a:p>
            <a:pPr lvl="1">
              <a:buNone/>
            </a:pPr>
            <a:endParaRPr lang="en-US" dirty="0" smtClean="0">
              <a:solidFill>
                <a:schemeClr val="tx1"/>
              </a:solidFill>
            </a:endParaRPr>
          </a:p>
          <a:p>
            <a:pPr lvl="1">
              <a:buNone/>
            </a:pPr>
            <a:r>
              <a:rPr lang="en-US" dirty="0" smtClean="0">
                <a:solidFill>
                  <a:schemeClr val="tx1"/>
                </a:solidFill>
              </a:rPr>
              <a:t>????????????-- </a:t>
            </a:r>
          </a:p>
          <a:p>
            <a:pPr lvl="1">
              <a:buNone/>
            </a:pPr>
            <a:r>
              <a:rPr lang="en-US" dirty="0" smtClean="0">
                <a:solidFill>
                  <a:schemeClr val="tx1"/>
                </a:solidFill>
              </a:rPr>
              <a:t>????????????C</a:t>
            </a:r>
          </a:p>
          <a:p>
            <a:endParaRPr lang="en-US" dirty="0" smtClean="0">
              <a:solidFill>
                <a:schemeClr val="tx1"/>
              </a:solidFill>
            </a:endParaRPr>
          </a:p>
        </p:txBody>
      </p:sp>
      <p:sp>
        <p:nvSpPr>
          <p:cNvPr id="4" name="Date Placeholder 3"/>
          <p:cNvSpPr>
            <a:spLocks noGrp="1"/>
          </p:cNvSpPr>
          <p:nvPr>
            <p:ph type="dt" sz="half" idx="10"/>
          </p:nvPr>
        </p:nvSpPr>
        <p:spPr/>
        <p:txBody>
          <a:bodyPr/>
          <a:lstStyle/>
          <a:p>
            <a:fld id="{3309D790-71D3-B449-B2F3-13B458AF1BC6}"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37</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De </a:t>
            </a:r>
            <a:r>
              <a:rPr lang="en-US" dirty="0" err="1" smtClean="0"/>
              <a:t>maneira</a:t>
            </a:r>
            <a:r>
              <a:rPr lang="en-US" dirty="0" smtClean="0"/>
              <a:t> </a:t>
            </a:r>
            <a:r>
              <a:rPr lang="en-US" dirty="0" err="1" smtClean="0"/>
              <a:t>mas</a:t>
            </a:r>
            <a:r>
              <a:rPr lang="en-US" dirty="0" smtClean="0"/>
              <a:t> </a:t>
            </a:r>
            <a:r>
              <a:rPr lang="en-US" dirty="0" err="1" smtClean="0"/>
              <a:t>geral</a:t>
            </a:r>
            <a:r>
              <a:rPr lang="en-US" dirty="0" smtClean="0"/>
              <a:t>, se </a:t>
            </a:r>
            <a:r>
              <a:rPr lang="en-US" dirty="0" err="1" smtClean="0"/>
              <a:t>temos</a:t>
            </a:r>
            <a:r>
              <a:rPr lang="en-US" dirty="0" smtClean="0"/>
              <a:t> as </a:t>
            </a:r>
            <a:r>
              <a:rPr lang="en-US" dirty="0" err="1" smtClean="0"/>
              <a:t>sequências</a:t>
            </a:r>
            <a:endParaRPr lang="en-US" dirty="0" smtClean="0"/>
          </a:p>
          <a:p>
            <a:pPr lvl="1">
              <a:buNone/>
            </a:pPr>
            <a:r>
              <a:rPr lang="en-US" dirty="0" smtClean="0"/>
              <a:t>X = x</a:t>
            </a:r>
            <a:r>
              <a:rPr lang="en-US" baseline="-25000" dirty="0" smtClean="0"/>
              <a:t>1</a:t>
            </a:r>
            <a:r>
              <a:rPr lang="en-US" dirty="0" smtClean="0"/>
              <a:t>x</a:t>
            </a:r>
            <a:r>
              <a:rPr lang="en-US" sz="1765" baseline="-25000" dirty="0" smtClean="0"/>
              <a:t>2</a:t>
            </a:r>
            <a:r>
              <a:rPr lang="en-US" dirty="0" smtClean="0"/>
              <a:t>….</a:t>
            </a:r>
            <a:r>
              <a:rPr lang="en-US" dirty="0" err="1" smtClean="0"/>
              <a:t>x</a:t>
            </a:r>
            <a:r>
              <a:rPr lang="en-US" sz="1765" baseline="-25000" dirty="0" err="1" smtClean="0"/>
              <a:t>n</a:t>
            </a:r>
            <a:endParaRPr lang="en-US" sz="1765" baseline="-25000" dirty="0" smtClean="0"/>
          </a:p>
          <a:p>
            <a:pPr lvl="1">
              <a:buNone/>
            </a:pPr>
            <a:r>
              <a:rPr lang="en-US" dirty="0" smtClean="0"/>
              <a:t>Y =  y</a:t>
            </a:r>
            <a:r>
              <a:rPr lang="en-US" sz="1765" baseline="-25000" dirty="0" smtClean="0"/>
              <a:t>1</a:t>
            </a:r>
            <a:r>
              <a:rPr lang="en-US" dirty="0" smtClean="0"/>
              <a:t>y</a:t>
            </a:r>
            <a:r>
              <a:rPr lang="en-US" sz="1765" baseline="-25000" dirty="0" smtClean="0"/>
              <a:t>2</a:t>
            </a:r>
            <a:r>
              <a:rPr lang="en-US" dirty="0" smtClean="0"/>
              <a:t>…</a:t>
            </a:r>
            <a:r>
              <a:rPr lang="en-US" dirty="0" err="1" smtClean="0"/>
              <a:t>y</a:t>
            </a:r>
            <a:r>
              <a:rPr lang="en-US" sz="1765" baseline="-25000" dirty="0" err="1" smtClean="0"/>
              <a:t>m</a:t>
            </a:r>
            <a:endParaRPr lang="en-US" sz="1765" baseline="-25000" dirty="0" smtClean="0"/>
          </a:p>
          <a:p>
            <a:r>
              <a:rPr lang="en-US" dirty="0" smtClean="0">
                <a:solidFill>
                  <a:schemeClr val="tx1"/>
                </a:solidFill>
              </a:rPr>
              <a:t>Um </a:t>
            </a:r>
            <a:r>
              <a:rPr lang="en-US" dirty="0" err="1" smtClean="0">
                <a:solidFill>
                  <a:schemeClr val="tx1"/>
                </a:solidFill>
              </a:rPr>
              <a:t>alinhamento</a:t>
            </a:r>
            <a:r>
              <a:rPr lang="en-US" dirty="0" smtClean="0">
                <a:solidFill>
                  <a:schemeClr val="tx1"/>
                </a:solidFill>
              </a:rPr>
              <a:t> </a:t>
            </a:r>
            <a:r>
              <a:rPr lang="en-US" dirty="0" err="1" smtClean="0">
                <a:solidFill>
                  <a:schemeClr val="tx1"/>
                </a:solidFill>
              </a:rPr>
              <a:t>destas</a:t>
            </a:r>
            <a:r>
              <a:rPr lang="en-US" dirty="0" smtClean="0">
                <a:solidFill>
                  <a:schemeClr val="tx1"/>
                </a:solidFill>
              </a:rPr>
              <a:t> </a:t>
            </a:r>
            <a:r>
              <a:rPr lang="en-US" dirty="0" err="1" smtClean="0">
                <a:solidFill>
                  <a:schemeClr val="tx1"/>
                </a:solidFill>
              </a:rPr>
              <a:t>duas</a:t>
            </a:r>
            <a:r>
              <a:rPr lang="en-US" dirty="0" smtClean="0">
                <a:solidFill>
                  <a:schemeClr val="tx1"/>
                </a:solidFill>
              </a:rPr>
              <a:t> </a:t>
            </a:r>
            <a:r>
              <a:rPr lang="en-US" dirty="0" err="1" smtClean="0">
                <a:solidFill>
                  <a:schemeClr val="tx1"/>
                </a:solidFill>
              </a:rPr>
              <a:t>sequências</a:t>
            </a:r>
            <a:r>
              <a:rPr lang="en-US" dirty="0" smtClean="0">
                <a:solidFill>
                  <a:schemeClr val="tx1"/>
                </a:solidFill>
              </a:rPr>
              <a:t> </a:t>
            </a:r>
            <a:r>
              <a:rPr lang="en-US" dirty="0" err="1" smtClean="0">
                <a:solidFill>
                  <a:schemeClr val="tx1"/>
                </a:solidFill>
              </a:rPr>
              <a:t>pode</a:t>
            </a:r>
            <a:r>
              <a:rPr lang="en-US" dirty="0" smtClean="0">
                <a:solidFill>
                  <a:schemeClr val="tx1"/>
                </a:solidFill>
              </a:rPr>
              <a:t> </a:t>
            </a:r>
            <a:r>
              <a:rPr lang="en-US" dirty="0" err="1" smtClean="0">
                <a:solidFill>
                  <a:schemeClr val="tx1"/>
                </a:solidFill>
              </a:rPr>
              <a:t>terminar</a:t>
            </a:r>
            <a:r>
              <a:rPr lang="en-US" dirty="0" smtClean="0">
                <a:solidFill>
                  <a:schemeClr val="tx1"/>
                </a:solidFill>
              </a:rPr>
              <a:t> </a:t>
            </a:r>
            <a:r>
              <a:rPr lang="en-US" dirty="0" err="1" smtClean="0">
                <a:solidFill>
                  <a:schemeClr val="tx1"/>
                </a:solidFill>
              </a:rPr>
              <a:t>apenas</a:t>
            </a:r>
            <a:r>
              <a:rPr lang="en-US" dirty="0" smtClean="0">
                <a:solidFill>
                  <a:schemeClr val="tx1"/>
                </a:solidFill>
              </a:rPr>
              <a:t> de </a:t>
            </a:r>
            <a:r>
              <a:rPr lang="en-US" dirty="0" err="1" smtClean="0">
                <a:solidFill>
                  <a:schemeClr val="tx1"/>
                </a:solidFill>
              </a:rPr>
              <a:t>três</a:t>
            </a:r>
            <a:r>
              <a:rPr lang="en-US" dirty="0" smtClean="0">
                <a:solidFill>
                  <a:schemeClr val="tx1"/>
                </a:solidFill>
              </a:rPr>
              <a:t> </a:t>
            </a:r>
            <a:r>
              <a:rPr lang="en-US" dirty="0" err="1" smtClean="0">
                <a:solidFill>
                  <a:schemeClr val="tx1"/>
                </a:solidFill>
              </a:rPr>
              <a:t>maneiras</a:t>
            </a:r>
            <a:endParaRPr lang="en-US" dirty="0" smtClean="0">
              <a:solidFill>
                <a:schemeClr val="tx1"/>
              </a:solidFill>
            </a:endParaRPr>
          </a:p>
          <a:p>
            <a:pPr lvl="1">
              <a:buNone/>
            </a:pPr>
            <a:r>
              <a:rPr lang="en-US" dirty="0" smtClean="0">
                <a:solidFill>
                  <a:schemeClr val="tx1"/>
                </a:solidFill>
              </a:rPr>
              <a:t>????????????</a:t>
            </a:r>
            <a:r>
              <a:rPr lang="en-US" dirty="0" smtClean="0"/>
              <a:t> </a:t>
            </a:r>
            <a:r>
              <a:rPr lang="en-US" dirty="0" err="1" smtClean="0"/>
              <a:t>x</a:t>
            </a:r>
            <a:r>
              <a:rPr lang="en-US" sz="1600" baseline="-25000" dirty="0" err="1" smtClean="0"/>
              <a:t>n</a:t>
            </a:r>
            <a:endParaRPr lang="en-US" dirty="0" smtClean="0">
              <a:solidFill>
                <a:schemeClr val="tx1"/>
              </a:solidFill>
            </a:endParaRPr>
          </a:p>
          <a:p>
            <a:pPr lvl="1">
              <a:buNone/>
            </a:pPr>
            <a:r>
              <a:rPr lang="en-US" dirty="0" smtClean="0">
                <a:solidFill>
                  <a:schemeClr val="tx1"/>
                </a:solidFill>
              </a:rPr>
              <a:t>????????????</a:t>
            </a:r>
            <a:r>
              <a:rPr lang="en-US" dirty="0" smtClean="0"/>
              <a:t> </a:t>
            </a:r>
            <a:r>
              <a:rPr lang="en-US" dirty="0" err="1" smtClean="0"/>
              <a:t>y</a:t>
            </a:r>
            <a:r>
              <a:rPr lang="en-US" sz="1600" baseline="-25000" dirty="0" err="1" smtClean="0"/>
              <a:t>m</a:t>
            </a:r>
            <a:endParaRPr lang="en-US" dirty="0" smtClean="0">
              <a:solidFill>
                <a:schemeClr val="tx1"/>
              </a:solidFill>
            </a:endParaRPr>
          </a:p>
          <a:p>
            <a:pPr lvl="1">
              <a:buNone/>
            </a:pPr>
            <a:endParaRPr lang="en-US" dirty="0" smtClean="0">
              <a:solidFill>
                <a:schemeClr val="tx1"/>
              </a:solidFill>
            </a:endParaRPr>
          </a:p>
          <a:p>
            <a:pPr lvl="1">
              <a:buNone/>
            </a:pPr>
            <a:r>
              <a:rPr lang="en-US" dirty="0" smtClean="0">
                <a:solidFill>
                  <a:schemeClr val="tx1"/>
                </a:solidFill>
              </a:rPr>
              <a:t>????????????</a:t>
            </a:r>
            <a:r>
              <a:rPr lang="en-US" dirty="0" smtClean="0"/>
              <a:t> </a:t>
            </a:r>
            <a:r>
              <a:rPr lang="en-US" dirty="0" err="1" smtClean="0"/>
              <a:t>x</a:t>
            </a:r>
            <a:r>
              <a:rPr lang="en-US" sz="1600" baseline="-25000" dirty="0" err="1" smtClean="0"/>
              <a:t>n</a:t>
            </a:r>
            <a:endParaRPr lang="en-US" dirty="0" smtClean="0">
              <a:solidFill>
                <a:schemeClr val="tx1"/>
              </a:solidFill>
            </a:endParaRPr>
          </a:p>
          <a:p>
            <a:pPr lvl="1">
              <a:buNone/>
            </a:pPr>
            <a:r>
              <a:rPr lang="en-US" dirty="0" smtClean="0">
                <a:solidFill>
                  <a:schemeClr val="tx1"/>
                </a:solidFill>
              </a:rPr>
              <a:t>????????????—</a:t>
            </a:r>
          </a:p>
          <a:p>
            <a:pPr lvl="1">
              <a:buNone/>
            </a:pPr>
            <a:endParaRPr lang="en-US" dirty="0" smtClean="0">
              <a:solidFill>
                <a:schemeClr val="tx1"/>
              </a:solidFill>
            </a:endParaRPr>
          </a:p>
          <a:p>
            <a:pPr lvl="1">
              <a:buNone/>
            </a:pPr>
            <a:r>
              <a:rPr lang="en-US" dirty="0" smtClean="0">
                <a:solidFill>
                  <a:schemeClr val="tx1"/>
                </a:solidFill>
              </a:rPr>
              <a:t>????????????-- </a:t>
            </a:r>
          </a:p>
          <a:p>
            <a:pPr lvl="1">
              <a:buNone/>
            </a:pPr>
            <a:r>
              <a:rPr lang="en-US" dirty="0" smtClean="0">
                <a:solidFill>
                  <a:schemeClr val="tx1"/>
                </a:solidFill>
              </a:rPr>
              <a:t>????????????</a:t>
            </a:r>
            <a:r>
              <a:rPr lang="en-US" dirty="0" smtClean="0"/>
              <a:t> </a:t>
            </a:r>
            <a:r>
              <a:rPr lang="en-US" dirty="0" err="1" smtClean="0"/>
              <a:t>y</a:t>
            </a:r>
            <a:r>
              <a:rPr lang="en-US" sz="1600" baseline="-25000" dirty="0" err="1" smtClean="0"/>
              <a:t>m</a:t>
            </a:r>
            <a:endParaRPr lang="en-US" dirty="0" smtClean="0">
              <a:solidFill>
                <a:schemeClr val="tx1"/>
              </a:solidFill>
            </a:endParaRPr>
          </a:p>
          <a:p>
            <a:endParaRPr lang="en-US" dirty="0" smtClean="0">
              <a:solidFill>
                <a:schemeClr val="tx1"/>
              </a:solidFill>
            </a:endParaRPr>
          </a:p>
        </p:txBody>
      </p:sp>
      <p:sp>
        <p:nvSpPr>
          <p:cNvPr id="4" name="Date Placeholder 3"/>
          <p:cNvSpPr>
            <a:spLocks noGrp="1"/>
          </p:cNvSpPr>
          <p:nvPr>
            <p:ph type="dt" sz="half" idx="10"/>
          </p:nvPr>
        </p:nvSpPr>
        <p:spPr/>
        <p:txBody>
          <a:bodyPr/>
          <a:lstStyle/>
          <a:p>
            <a:fld id="{BFDF12E9-BB97-6746-A014-F99A71D7AF50}"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38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Ora</a:t>
            </a:r>
            <a:r>
              <a:rPr lang="en-US" dirty="0" smtClean="0"/>
              <a:t>, se </a:t>
            </a:r>
            <a:r>
              <a:rPr lang="en-US" dirty="0" err="1" smtClean="0"/>
              <a:t>chamarmos</a:t>
            </a:r>
            <a:r>
              <a:rPr lang="en-US" dirty="0" smtClean="0"/>
              <a:t> de A(x</a:t>
            </a:r>
            <a:r>
              <a:rPr lang="en-US" baseline="-25000" dirty="0" smtClean="0"/>
              <a:t>1</a:t>
            </a:r>
            <a:r>
              <a:rPr lang="en-US" dirty="0" smtClean="0"/>
              <a:t>x</a:t>
            </a:r>
            <a:r>
              <a:rPr lang="en-US" sz="1765" baseline="-25000" dirty="0" smtClean="0"/>
              <a:t>2</a:t>
            </a:r>
            <a:r>
              <a:rPr lang="en-US" dirty="0" smtClean="0"/>
              <a:t>….x</a:t>
            </a:r>
            <a:r>
              <a:rPr lang="en-US" sz="1765" baseline="-25000" dirty="0" smtClean="0"/>
              <a:t>n</a:t>
            </a:r>
            <a:r>
              <a:rPr lang="en-US" dirty="0" smtClean="0"/>
              <a:t>,y</a:t>
            </a:r>
            <a:r>
              <a:rPr lang="en-US" sz="1765" baseline="-25000" dirty="0" smtClean="0"/>
              <a:t>1</a:t>
            </a:r>
            <a:r>
              <a:rPr lang="en-US" dirty="0" smtClean="0"/>
              <a:t>y</a:t>
            </a:r>
            <a:r>
              <a:rPr lang="en-US" sz="1765" baseline="-25000" dirty="0" smtClean="0"/>
              <a:t>2</a:t>
            </a:r>
            <a:r>
              <a:rPr lang="en-US" dirty="0" smtClean="0"/>
              <a:t>…</a:t>
            </a:r>
            <a:r>
              <a:rPr lang="en-US" dirty="0" err="1" smtClean="0"/>
              <a:t>y</a:t>
            </a:r>
            <a:r>
              <a:rPr lang="en-US" sz="1765" baseline="-25000" dirty="0" err="1" smtClean="0"/>
              <a:t>m</a:t>
            </a:r>
            <a:r>
              <a:rPr lang="en-US" sz="1765" dirty="0" smtClean="0"/>
              <a:t>)  </a:t>
            </a:r>
            <a:r>
              <a:rPr lang="en-US" sz="1765" dirty="0" err="1" smtClean="0"/>
              <a:t>o</a:t>
            </a:r>
            <a:r>
              <a:rPr lang="en-US" sz="1765" dirty="0" smtClean="0"/>
              <a:t> </a:t>
            </a:r>
            <a:r>
              <a:rPr lang="en-US" sz="1765" dirty="0" err="1" smtClean="0"/>
              <a:t>escore</a:t>
            </a:r>
            <a:r>
              <a:rPr lang="en-US" sz="1765" dirty="0" smtClean="0"/>
              <a:t> do </a:t>
            </a:r>
            <a:r>
              <a:rPr lang="en-US" sz="1765" u="sng" dirty="0" err="1" smtClean="0"/>
              <a:t>melhor</a:t>
            </a:r>
            <a:r>
              <a:rPr lang="en-US" sz="1765" dirty="0" smtClean="0"/>
              <a:t> </a:t>
            </a:r>
            <a:r>
              <a:rPr lang="en-US" sz="1765" dirty="0" err="1" smtClean="0"/>
              <a:t>alinhamento</a:t>
            </a:r>
            <a:r>
              <a:rPr lang="en-US" sz="1765" dirty="0" smtClean="0"/>
              <a:t> entre </a:t>
            </a:r>
            <a:r>
              <a:rPr lang="en-US" sz="1600" dirty="0" smtClean="0"/>
              <a:t>x</a:t>
            </a:r>
            <a:r>
              <a:rPr lang="en-US" sz="1600" baseline="-25000" dirty="0" smtClean="0"/>
              <a:t>1</a:t>
            </a:r>
            <a:r>
              <a:rPr lang="en-US" sz="1600" dirty="0" smtClean="0"/>
              <a:t>x</a:t>
            </a:r>
            <a:r>
              <a:rPr lang="en-US" sz="1600" baseline="-25000" dirty="0" smtClean="0"/>
              <a:t>2</a:t>
            </a:r>
            <a:r>
              <a:rPr lang="en-US" sz="1600" dirty="0" smtClean="0"/>
              <a:t>….</a:t>
            </a:r>
            <a:r>
              <a:rPr lang="en-US" sz="1600" dirty="0" err="1" smtClean="0"/>
              <a:t>x</a:t>
            </a:r>
            <a:r>
              <a:rPr lang="en-US" sz="1600" baseline="-25000" dirty="0" err="1" smtClean="0"/>
              <a:t>n</a:t>
            </a:r>
            <a:r>
              <a:rPr lang="en-US" sz="1600" dirty="0" smtClean="0"/>
              <a:t> </a:t>
            </a:r>
            <a:r>
              <a:rPr lang="en-US" sz="1600" dirty="0" err="1" smtClean="0"/>
              <a:t>e</a:t>
            </a:r>
            <a:r>
              <a:rPr lang="en-US" sz="1600" dirty="0" smtClean="0"/>
              <a:t> </a:t>
            </a:r>
            <a:r>
              <a:rPr lang="en-US" sz="1400" dirty="0" smtClean="0"/>
              <a:t>y</a:t>
            </a:r>
            <a:r>
              <a:rPr lang="en-US" sz="1400" baseline="-25000" dirty="0" smtClean="0"/>
              <a:t>1</a:t>
            </a:r>
            <a:r>
              <a:rPr lang="en-US" sz="1600" dirty="0" smtClean="0"/>
              <a:t>…</a:t>
            </a:r>
            <a:r>
              <a:rPr lang="en-US" sz="1600" dirty="0" err="1" smtClean="0"/>
              <a:t>y</a:t>
            </a:r>
            <a:r>
              <a:rPr lang="en-US" sz="1600" baseline="-25000" dirty="0" err="1" smtClean="0"/>
              <a:t>m</a:t>
            </a:r>
            <a:r>
              <a:rPr lang="en-US" sz="1765" dirty="0" err="1" smtClean="0"/>
              <a:t>.e</a:t>
            </a:r>
            <a:r>
              <a:rPr lang="en-US" sz="1765" dirty="0" smtClean="0"/>
              <a:t>, </a:t>
            </a:r>
            <a:r>
              <a:rPr lang="en-US" sz="1765" dirty="0" err="1" smtClean="0"/>
              <a:t>considerando</a:t>
            </a:r>
            <a:r>
              <a:rPr lang="en-US" sz="1765" dirty="0" smtClean="0"/>
              <a:t> </a:t>
            </a:r>
            <a:r>
              <a:rPr lang="en-US" sz="1765" dirty="0" err="1" smtClean="0"/>
              <a:t>que</a:t>
            </a:r>
            <a:r>
              <a:rPr lang="en-US" sz="1765" dirty="0" smtClean="0"/>
              <a:t> </a:t>
            </a:r>
            <a:r>
              <a:rPr lang="en-US" sz="1765" dirty="0" err="1" smtClean="0"/>
              <a:t>há</a:t>
            </a:r>
            <a:r>
              <a:rPr lang="en-US" sz="1765" dirty="0" smtClean="0"/>
              <a:t> </a:t>
            </a:r>
            <a:r>
              <a:rPr lang="en-US" sz="1765" dirty="0" err="1" smtClean="0"/>
              <a:t>apenas</a:t>
            </a:r>
            <a:r>
              <a:rPr lang="en-US" sz="1765" dirty="0" smtClean="0"/>
              <a:t> </a:t>
            </a:r>
            <a:r>
              <a:rPr lang="en-US" sz="1765" dirty="0" err="1" smtClean="0"/>
              <a:t>três</a:t>
            </a:r>
            <a:r>
              <a:rPr lang="en-US" sz="1765" dirty="0" smtClean="0"/>
              <a:t> </a:t>
            </a:r>
            <a:r>
              <a:rPr lang="en-US" sz="1765" dirty="0" err="1" smtClean="0"/>
              <a:t>maneiras</a:t>
            </a:r>
            <a:r>
              <a:rPr lang="en-US" sz="1765" dirty="0" smtClean="0"/>
              <a:t> de </a:t>
            </a:r>
            <a:r>
              <a:rPr lang="en-US" sz="1765" dirty="0" err="1" smtClean="0"/>
              <a:t>terminar</a:t>
            </a:r>
            <a:r>
              <a:rPr lang="en-US" sz="1765" dirty="0" smtClean="0"/>
              <a:t> </a:t>
            </a:r>
            <a:r>
              <a:rPr lang="en-US" sz="1765" dirty="0" err="1" smtClean="0"/>
              <a:t>este</a:t>
            </a:r>
            <a:r>
              <a:rPr lang="en-US" sz="1765" dirty="0" smtClean="0"/>
              <a:t> </a:t>
            </a:r>
            <a:r>
              <a:rPr lang="en-US" sz="1765" dirty="0" err="1" smtClean="0"/>
              <a:t>alinhamento</a:t>
            </a:r>
            <a:r>
              <a:rPr lang="en-US" sz="1765" dirty="0" smtClean="0"/>
              <a:t>, </a:t>
            </a:r>
            <a:r>
              <a:rPr lang="en-US" sz="1765" dirty="0" err="1" smtClean="0"/>
              <a:t>podemos</a:t>
            </a:r>
            <a:r>
              <a:rPr lang="en-US" sz="1765" dirty="0" smtClean="0"/>
              <a:t> </a:t>
            </a:r>
            <a:r>
              <a:rPr lang="en-US" sz="1765" dirty="0" err="1" smtClean="0"/>
              <a:t>deduzir</a:t>
            </a:r>
            <a:r>
              <a:rPr lang="en-US" sz="1765" dirty="0" smtClean="0"/>
              <a:t> </a:t>
            </a:r>
            <a:r>
              <a:rPr lang="en-US" sz="1765" dirty="0" err="1" smtClean="0"/>
              <a:t>que</a:t>
            </a:r>
            <a:endParaRPr lang="en-US" sz="1765" dirty="0" smtClean="0"/>
          </a:p>
          <a:p>
            <a:endParaRPr lang="en-US" sz="1765" dirty="0" smtClean="0"/>
          </a:p>
          <a:p>
            <a:endParaRPr lang="en-US" sz="1765" dirty="0" smtClean="0"/>
          </a:p>
          <a:p>
            <a:pPr>
              <a:buNone/>
            </a:pPr>
            <a:r>
              <a:rPr lang="en-US" sz="1765" dirty="0" smtClean="0"/>
              <a:t> </a:t>
            </a:r>
          </a:p>
          <a:p>
            <a:pPr>
              <a:buNone/>
            </a:pPr>
            <a:r>
              <a:rPr lang="en-US" sz="1765" dirty="0" smtClean="0"/>
              <a:t> </a:t>
            </a:r>
          </a:p>
          <a:p>
            <a:r>
              <a:rPr lang="en-US" sz="1765" dirty="0" err="1" smtClean="0"/>
              <a:t>Ou</a:t>
            </a:r>
            <a:r>
              <a:rPr lang="en-US" sz="1765" dirty="0" smtClean="0"/>
              <a:t> </a:t>
            </a:r>
            <a:r>
              <a:rPr lang="en-US" sz="1765" dirty="0" err="1" smtClean="0"/>
              <a:t>seja</a:t>
            </a:r>
            <a:r>
              <a:rPr lang="en-US" sz="1765" dirty="0" smtClean="0"/>
              <a:t>, </a:t>
            </a:r>
            <a:r>
              <a:rPr lang="en-US" sz="1765" dirty="0" err="1" smtClean="0"/>
              <a:t>que</a:t>
            </a:r>
            <a:r>
              <a:rPr lang="en-US" sz="1765" dirty="0" smtClean="0"/>
              <a:t> se </a:t>
            </a:r>
            <a:r>
              <a:rPr lang="en-US" sz="1765" dirty="0" err="1" smtClean="0"/>
              <a:t>tivermos</a:t>
            </a:r>
            <a:r>
              <a:rPr lang="en-US" sz="1765" dirty="0" smtClean="0"/>
              <a:t> </a:t>
            </a:r>
            <a:r>
              <a:rPr lang="en-US" sz="1765" dirty="0" err="1" smtClean="0"/>
              <a:t>os</a:t>
            </a:r>
            <a:r>
              <a:rPr lang="en-US" sz="1765" dirty="0" smtClean="0"/>
              <a:t> </a:t>
            </a:r>
            <a:r>
              <a:rPr lang="en-US" sz="1765" dirty="0" err="1" smtClean="0"/>
              <a:t>alinhamentos</a:t>
            </a:r>
            <a:r>
              <a:rPr lang="en-US" sz="1765" dirty="0" smtClean="0"/>
              <a:t> dos </a:t>
            </a:r>
            <a:r>
              <a:rPr lang="en-US" sz="1765" dirty="0" err="1" smtClean="0"/>
              <a:t>prefixos</a:t>
            </a:r>
            <a:r>
              <a:rPr lang="en-US" sz="1765" dirty="0" smtClean="0"/>
              <a:t> de X </a:t>
            </a:r>
            <a:r>
              <a:rPr lang="en-US" sz="1765" dirty="0" err="1" smtClean="0"/>
              <a:t>e</a:t>
            </a:r>
            <a:r>
              <a:rPr lang="en-US" sz="1765" dirty="0" smtClean="0"/>
              <a:t> Y, </a:t>
            </a:r>
            <a:r>
              <a:rPr lang="en-US" sz="1765" dirty="0" err="1" smtClean="0"/>
              <a:t>podemos</a:t>
            </a:r>
            <a:r>
              <a:rPr lang="en-US" sz="1765" dirty="0" smtClean="0"/>
              <a:t> </a:t>
            </a:r>
            <a:r>
              <a:rPr lang="en-US" sz="1765" dirty="0" err="1" smtClean="0"/>
              <a:t>obter</a:t>
            </a:r>
            <a:r>
              <a:rPr lang="en-US" sz="1765" dirty="0" smtClean="0"/>
              <a:t> </a:t>
            </a:r>
            <a:r>
              <a:rPr lang="en-US" sz="1765" dirty="0" err="1" smtClean="0"/>
              <a:t>os</a:t>
            </a:r>
            <a:r>
              <a:rPr lang="en-US" sz="1765" dirty="0" smtClean="0"/>
              <a:t> </a:t>
            </a:r>
            <a:r>
              <a:rPr lang="en-US" sz="1765" dirty="0" err="1" smtClean="0"/>
              <a:t>alinhamentos</a:t>
            </a:r>
            <a:r>
              <a:rPr lang="en-US" sz="1765" dirty="0" smtClean="0"/>
              <a:t> de X </a:t>
            </a:r>
            <a:r>
              <a:rPr lang="en-US" sz="1765" dirty="0" err="1" smtClean="0"/>
              <a:t>e</a:t>
            </a:r>
            <a:r>
              <a:rPr lang="en-US" sz="1765" dirty="0" smtClean="0"/>
              <a:t> Y a </a:t>
            </a:r>
            <a:r>
              <a:rPr lang="en-US" sz="1765" dirty="0" err="1" smtClean="0"/>
              <a:t>partir</a:t>
            </a:r>
            <a:r>
              <a:rPr lang="en-US" sz="1765" dirty="0" smtClean="0"/>
              <a:t> de </a:t>
            </a:r>
            <a:r>
              <a:rPr lang="en-US" sz="1765" dirty="0" err="1" smtClean="0"/>
              <a:t>uma</a:t>
            </a:r>
            <a:r>
              <a:rPr lang="en-US" sz="1765" dirty="0" smtClean="0"/>
              <a:t> </a:t>
            </a:r>
            <a:r>
              <a:rPr lang="en-US" sz="1765" dirty="0" err="1" smtClean="0"/>
              <a:t>operação</a:t>
            </a:r>
            <a:r>
              <a:rPr lang="en-US" sz="1765" dirty="0" smtClean="0"/>
              <a:t> de </a:t>
            </a:r>
            <a:r>
              <a:rPr lang="en-US" sz="1765" dirty="0" err="1" smtClean="0"/>
              <a:t>máximo</a:t>
            </a:r>
            <a:r>
              <a:rPr lang="en-US" sz="1765" dirty="0" smtClean="0"/>
              <a:t> entre </a:t>
            </a:r>
            <a:r>
              <a:rPr lang="en-US" sz="1765" dirty="0" err="1" smtClean="0"/>
              <a:t>três</a:t>
            </a:r>
            <a:r>
              <a:rPr lang="en-US" sz="1765" dirty="0" smtClean="0"/>
              <a:t> </a:t>
            </a:r>
            <a:r>
              <a:rPr lang="en-US" sz="1765" dirty="0" err="1" smtClean="0"/>
              <a:t>valores</a:t>
            </a:r>
            <a:r>
              <a:rPr lang="en-US" sz="1765" dirty="0" smtClean="0"/>
              <a:t> </a:t>
            </a:r>
          </a:p>
          <a:p>
            <a:pPr>
              <a:buNone/>
            </a:pPr>
            <a:r>
              <a:rPr lang="en-US" sz="1765" dirty="0" smtClean="0"/>
              <a:t> </a:t>
            </a:r>
            <a:endParaRPr lang="en-US" dirty="0" smtClean="0">
              <a:solidFill>
                <a:schemeClr val="tx1"/>
              </a:solidFill>
            </a:endParaRPr>
          </a:p>
          <a:p>
            <a:endParaRPr lang="en-US" dirty="0" smtClean="0">
              <a:solidFill>
                <a:schemeClr val="tx1"/>
              </a:solidFill>
            </a:endParaRPr>
          </a:p>
        </p:txBody>
      </p:sp>
      <p:graphicFrame>
        <p:nvGraphicFramePr>
          <p:cNvPr id="4" name="Object 3"/>
          <p:cNvGraphicFramePr>
            <a:graphicFrameLocks noChangeAspect="1"/>
          </p:cNvGraphicFramePr>
          <p:nvPr/>
        </p:nvGraphicFramePr>
        <p:xfrm>
          <a:off x="1324457" y="3713023"/>
          <a:ext cx="6955632" cy="1022887"/>
        </p:xfrm>
        <a:graphic>
          <a:graphicData uri="http://schemas.openxmlformats.org/presentationml/2006/ole">
            <p:oleObj spid="_x0000_s173058" name="Equation" r:id="rId3" imgW="4318000" imgH="635000" progId="Equation.3">
              <p:embed/>
            </p:oleObj>
          </a:graphicData>
        </a:graphic>
      </p:graphicFrame>
      <p:sp>
        <p:nvSpPr>
          <p:cNvPr id="5" name="Date Placeholder 4"/>
          <p:cNvSpPr>
            <a:spLocks noGrp="1"/>
          </p:cNvSpPr>
          <p:nvPr>
            <p:ph type="dt" sz="half" idx="10"/>
          </p:nvPr>
        </p:nvSpPr>
        <p:spPr/>
        <p:txBody>
          <a:bodyPr/>
          <a:lstStyle/>
          <a:p>
            <a:fld id="{231BFC18-80A0-694A-8C1A-2099E178D8D2}" type="datetime1">
              <a:rPr lang="en-US" smtClean="0"/>
              <a:pPr/>
              <a:t>5/23/14</a:t>
            </a:fld>
            <a:endParaRPr lang="en-US"/>
          </a:p>
        </p:txBody>
      </p:sp>
      <p:sp>
        <p:nvSpPr>
          <p:cNvPr id="6" name="Slide Number Placeholder 5"/>
          <p:cNvSpPr>
            <a:spLocks noGrp="1"/>
          </p:cNvSpPr>
          <p:nvPr>
            <p:ph type="sldNum" sz="quarter" idx="12"/>
          </p:nvPr>
        </p:nvSpPr>
        <p:spPr/>
        <p:txBody>
          <a:bodyPr/>
          <a:lstStyle/>
          <a:p>
            <a:fld id="{41014A3E-976F-064B-B8F4-90A68719CBED}" type="slidenum">
              <a:rPr lang="en-US" smtClean="0"/>
              <a:pPr/>
              <a:t>39</a:t>
            </a:fld>
            <a:endParaRPr lang="en-US"/>
          </a:p>
        </p:txBody>
      </p:sp>
      <p:sp>
        <p:nvSpPr>
          <p:cNvPr id="7" name="Footer Placeholder 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Dinâmica do Curso</a:t>
            </a:r>
            <a:endParaRPr lang="pt-BR" dirty="0"/>
          </a:p>
        </p:txBody>
      </p:sp>
      <p:sp>
        <p:nvSpPr>
          <p:cNvPr id="3" name="Content Placeholder 2"/>
          <p:cNvSpPr>
            <a:spLocks noGrp="1"/>
          </p:cNvSpPr>
          <p:nvPr>
            <p:ph idx="1"/>
          </p:nvPr>
        </p:nvSpPr>
        <p:spPr>
          <a:xfrm>
            <a:off x="1085502" y="2286000"/>
            <a:ext cx="7398098" cy="3840163"/>
          </a:xfrm>
        </p:spPr>
        <p:txBody>
          <a:bodyPr>
            <a:normAutofit fontScale="85000" lnSpcReduction="20000"/>
          </a:bodyPr>
          <a:lstStyle/>
          <a:p>
            <a:r>
              <a:rPr lang="pt-BR" dirty="0" smtClean="0"/>
              <a:t>Aulas expositivas + leituras</a:t>
            </a:r>
          </a:p>
          <a:p>
            <a:r>
              <a:rPr lang="pt-BR" dirty="0" smtClean="0"/>
              <a:t>Provas: uma ou duas</a:t>
            </a:r>
          </a:p>
          <a:p>
            <a:r>
              <a:rPr lang="pt-BR" dirty="0" smtClean="0"/>
              <a:t>Apresentação:</a:t>
            </a:r>
          </a:p>
          <a:p>
            <a:pPr lvl="1"/>
            <a:r>
              <a:rPr lang="pt-BR" dirty="0" smtClean="0"/>
              <a:t>Cada aluno deve apresentar um artigo em tópico relacionado à matéria do curso</a:t>
            </a:r>
          </a:p>
          <a:p>
            <a:r>
              <a:rPr lang="pt-BR" dirty="0" smtClean="0"/>
              <a:t>Resenha</a:t>
            </a:r>
          </a:p>
          <a:p>
            <a:pPr lvl="1"/>
            <a:r>
              <a:rPr lang="pt-BR" dirty="0" smtClean="0"/>
              <a:t>Cada aluno deve entregar uma resenha sobre tema relacionado a matéria do curso</a:t>
            </a:r>
          </a:p>
          <a:p>
            <a:r>
              <a:rPr lang="pt-BR" dirty="0" smtClean="0"/>
              <a:t>Critério de notas</a:t>
            </a:r>
          </a:p>
          <a:p>
            <a:pPr lvl="1"/>
            <a:r>
              <a:rPr lang="pt-BR" dirty="0" smtClean="0"/>
              <a:t>Nota decimal = (2* </a:t>
            </a:r>
            <a:r>
              <a:rPr lang="pt-BR" dirty="0" err="1" smtClean="0"/>
              <a:t>MédiaProvas</a:t>
            </a:r>
            <a:r>
              <a:rPr lang="pt-BR" dirty="0" smtClean="0"/>
              <a:t> + 2 * </a:t>
            </a:r>
            <a:r>
              <a:rPr lang="pt-BR" dirty="0" err="1" smtClean="0"/>
              <a:t>NotaResenha</a:t>
            </a:r>
            <a:r>
              <a:rPr lang="pt-BR" dirty="0" smtClean="0"/>
              <a:t> + </a:t>
            </a:r>
            <a:r>
              <a:rPr lang="pt-BR" dirty="0" err="1" smtClean="0"/>
              <a:t>NotaApresentação</a:t>
            </a:r>
            <a:r>
              <a:rPr lang="pt-BR" dirty="0" smtClean="0"/>
              <a:t>) / 5</a:t>
            </a:r>
          </a:p>
          <a:p>
            <a:pPr lvl="1"/>
            <a:r>
              <a:rPr lang="pt-BR" dirty="0" smtClean="0"/>
              <a:t>Conceito: A (</a:t>
            </a:r>
            <a:r>
              <a:rPr lang="pt-BR" dirty="0" err="1" smtClean="0"/>
              <a:t>NotaDecimal</a:t>
            </a:r>
            <a:r>
              <a:rPr lang="pt-BR" dirty="0" smtClean="0"/>
              <a:t> &gt;=8,5), B (</a:t>
            </a:r>
            <a:r>
              <a:rPr lang="pt-BR" dirty="0" err="1" smtClean="0"/>
              <a:t>NotaDecimal</a:t>
            </a:r>
            <a:r>
              <a:rPr lang="pt-BR" dirty="0" smtClean="0"/>
              <a:t> &gt;= 7), C (</a:t>
            </a:r>
            <a:r>
              <a:rPr lang="pt-BR" dirty="0" err="1" smtClean="0"/>
              <a:t>NotaDecimal</a:t>
            </a:r>
            <a:r>
              <a:rPr lang="pt-BR" dirty="0" smtClean="0"/>
              <a:t> &gt;=5), R (</a:t>
            </a:r>
            <a:r>
              <a:rPr lang="pt-BR" dirty="0" err="1" smtClean="0"/>
              <a:t>NotaDecimal</a:t>
            </a:r>
            <a:r>
              <a:rPr lang="pt-BR" dirty="0" smtClean="0"/>
              <a:t> &lt; 5,0)</a:t>
            </a:r>
          </a:p>
          <a:p>
            <a:r>
              <a:rPr lang="pt-BR" dirty="0" smtClean="0"/>
              <a:t>NÃO HÁ RECUPERAÇÃO NEM SEGUNDO TRABALHO</a:t>
            </a:r>
            <a:endParaRPr lang="pt-BR" dirty="0"/>
          </a:p>
        </p:txBody>
      </p:sp>
      <p:sp>
        <p:nvSpPr>
          <p:cNvPr id="4" name="Date Placeholder 3"/>
          <p:cNvSpPr>
            <a:spLocks noGrp="1"/>
          </p:cNvSpPr>
          <p:nvPr>
            <p:ph type="dt" sz="half" idx="10"/>
          </p:nvPr>
        </p:nvSpPr>
        <p:spPr/>
        <p:txBody>
          <a:bodyPr/>
          <a:lstStyle/>
          <a:p>
            <a:fld id="{4FF00695-BE5A-C442-A1DE-16896BB9F5BC}"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658814" y="2286000"/>
            <a:ext cx="8057770" cy="2203379"/>
          </a:xfrm>
        </p:spPr>
        <p:txBody>
          <a:bodyPr>
            <a:normAutofit fontScale="62500" lnSpcReduction="20000"/>
          </a:bodyPr>
          <a:lstStyle/>
          <a:p>
            <a:r>
              <a:rPr lang="pt-BR" sz="2880" dirty="0" smtClean="0"/>
              <a:t>Vamos supor agora que fosse possível construir uma matriz </a:t>
            </a:r>
            <a:r>
              <a:rPr lang="pt-BR" sz="2880" dirty="0" err="1" smtClean="0"/>
              <a:t>A</a:t>
            </a:r>
            <a:r>
              <a:rPr lang="pt-BR" sz="2880" baseline="-25000" dirty="0" err="1" smtClean="0"/>
              <a:t>mxn</a:t>
            </a:r>
            <a:r>
              <a:rPr lang="pt-BR" sz="2880" dirty="0" smtClean="0"/>
              <a:t> onde a posição A[i,j] contivesse o valor do melhor alinhamento entre as sequências </a:t>
            </a:r>
          </a:p>
          <a:p>
            <a:pPr lvl="1">
              <a:buNone/>
            </a:pPr>
            <a:r>
              <a:rPr lang="pt-BR" sz="2680" dirty="0" smtClean="0"/>
              <a:t>x</a:t>
            </a:r>
            <a:r>
              <a:rPr lang="pt-BR" sz="2680" baseline="-25000" dirty="0" smtClean="0"/>
              <a:t>1</a:t>
            </a:r>
            <a:r>
              <a:rPr lang="pt-BR" sz="2680" dirty="0" smtClean="0"/>
              <a:t>x</a:t>
            </a:r>
            <a:r>
              <a:rPr lang="pt-BR" sz="2680" baseline="-25000" dirty="0" smtClean="0"/>
              <a:t>2</a:t>
            </a:r>
            <a:r>
              <a:rPr lang="pt-BR" sz="2680" dirty="0" smtClean="0"/>
              <a:t>….x</a:t>
            </a:r>
            <a:r>
              <a:rPr lang="pt-BR" sz="2680" baseline="-25000" dirty="0" smtClean="0"/>
              <a:t>i</a:t>
            </a:r>
            <a:endParaRPr lang="pt-BR" sz="2680" dirty="0" smtClean="0"/>
          </a:p>
          <a:p>
            <a:pPr>
              <a:buNone/>
            </a:pPr>
            <a:r>
              <a:rPr lang="pt-BR" sz="2880" dirty="0" smtClean="0"/>
              <a:t>	y</a:t>
            </a:r>
            <a:r>
              <a:rPr lang="pt-BR" sz="2880" baseline="-25000" dirty="0" smtClean="0"/>
              <a:t>1</a:t>
            </a:r>
            <a:r>
              <a:rPr lang="pt-BR" sz="2880" dirty="0" smtClean="0"/>
              <a:t>y</a:t>
            </a:r>
            <a:r>
              <a:rPr lang="pt-BR" sz="2880" baseline="-25000" dirty="0" smtClean="0"/>
              <a:t>2</a:t>
            </a:r>
            <a:r>
              <a:rPr lang="pt-BR" sz="2880" dirty="0" smtClean="0"/>
              <a:t>…</a:t>
            </a:r>
            <a:r>
              <a:rPr lang="pt-BR" sz="2880" dirty="0" err="1" smtClean="0"/>
              <a:t>y</a:t>
            </a:r>
            <a:r>
              <a:rPr lang="pt-BR" sz="2880" baseline="-25000" dirty="0" err="1" smtClean="0"/>
              <a:t>j</a:t>
            </a:r>
            <a:endParaRPr lang="pt-BR" sz="2880" dirty="0" smtClean="0"/>
          </a:p>
          <a:p>
            <a:r>
              <a:rPr lang="pt-BR" sz="2880" dirty="0" smtClean="0"/>
              <a:t>Todas as posições  da matriz poderiam ser calculadas a partir dos vizinhos a esquerda, acima e na diagonal acima. Para a última posição temos:</a:t>
            </a:r>
          </a:p>
          <a:p>
            <a:endParaRPr lang="pt-BR" dirty="0" smtClean="0">
              <a:solidFill>
                <a:schemeClr val="tx1"/>
              </a:solidFill>
            </a:endParaRPr>
          </a:p>
        </p:txBody>
      </p:sp>
      <p:graphicFrame>
        <p:nvGraphicFramePr>
          <p:cNvPr id="5" name="Table 4"/>
          <p:cNvGraphicFramePr>
            <a:graphicFrameLocks noGrp="1"/>
          </p:cNvGraphicFramePr>
          <p:nvPr/>
        </p:nvGraphicFramePr>
        <p:xfrm>
          <a:off x="1192091" y="4465320"/>
          <a:ext cx="7291510" cy="1854200"/>
        </p:xfrm>
        <a:graphic>
          <a:graphicData uri="http://schemas.openxmlformats.org/drawingml/2006/table">
            <a:tbl>
              <a:tblPr firstRow="1" bandRow="1">
                <a:tableStyleId>{D7AC3CCA-C797-4891-BE02-D94E43425B78}</a:tableStyleId>
              </a:tblPr>
              <a:tblGrid>
                <a:gridCol w="1458302"/>
                <a:gridCol w="1458302"/>
                <a:gridCol w="1458302"/>
                <a:gridCol w="1458302"/>
                <a:gridCol w="1458302"/>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r>
                        <a:rPr lang="en-US" sz="900" b="1" dirty="0" smtClean="0"/>
                        <a:t>A(x</a:t>
                      </a:r>
                      <a:r>
                        <a:rPr lang="en-US" sz="900" b="1" baseline="-25000" dirty="0" smtClean="0"/>
                        <a:t>1</a:t>
                      </a:r>
                      <a:r>
                        <a:rPr lang="en-US" sz="900" b="1" dirty="0" smtClean="0"/>
                        <a:t>x</a:t>
                      </a:r>
                      <a:r>
                        <a:rPr lang="en-US" sz="900" b="1" baseline="-25000" dirty="0" smtClean="0"/>
                        <a:t>2</a:t>
                      </a:r>
                      <a:r>
                        <a:rPr lang="en-US" sz="900" b="1" dirty="0" smtClean="0"/>
                        <a:t>….x</a:t>
                      </a:r>
                      <a:r>
                        <a:rPr lang="en-US" sz="900" b="1" baseline="-25000" dirty="0" smtClean="0"/>
                        <a:t>n-1</a:t>
                      </a:r>
                      <a:r>
                        <a:rPr lang="en-US" sz="900" b="1" dirty="0" smtClean="0"/>
                        <a:t>,y</a:t>
                      </a:r>
                      <a:r>
                        <a:rPr lang="en-US" sz="900" b="1" baseline="-25000" dirty="0" smtClean="0"/>
                        <a:t>1</a:t>
                      </a:r>
                      <a:r>
                        <a:rPr lang="en-US" sz="900" b="1" dirty="0" smtClean="0"/>
                        <a:t>y</a:t>
                      </a:r>
                      <a:r>
                        <a:rPr lang="en-US" sz="900" b="1" baseline="-25000" dirty="0" smtClean="0"/>
                        <a:t>2</a:t>
                      </a:r>
                      <a:r>
                        <a:rPr lang="en-US" sz="900" b="1" dirty="0" smtClean="0"/>
                        <a:t>…y</a:t>
                      </a:r>
                      <a:r>
                        <a:rPr lang="en-US" sz="900" b="1" baseline="-25000" dirty="0" smtClean="0"/>
                        <a:t>m-1</a:t>
                      </a:r>
                      <a:r>
                        <a:rPr lang="en-US" sz="900" b="1" dirty="0" smtClean="0"/>
                        <a:t>) </a:t>
                      </a:r>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A(x</a:t>
                      </a:r>
                      <a:r>
                        <a:rPr lang="en-US" sz="900" b="1" baseline="-25000" dirty="0" smtClean="0"/>
                        <a:t>1</a:t>
                      </a:r>
                      <a:r>
                        <a:rPr lang="en-US" sz="900" b="1" dirty="0" smtClean="0"/>
                        <a:t>x</a:t>
                      </a:r>
                      <a:r>
                        <a:rPr lang="en-US" sz="900" b="1" baseline="-25000" dirty="0" smtClean="0"/>
                        <a:t>2</a:t>
                      </a:r>
                      <a:r>
                        <a:rPr lang="en-US" sz="900" b="1" dirty="0" smtClean="0"/>
                        <a:t>….x</a:t>
                      </a:r>
                      <a:r>
                        <a:rPr lang="en-US" sz="900" b="1" baseline="-25000" dirty="0" smtClean="0"/>
                        <a:t>n-1</a:t>
                      </a:r>
                      <a:r>
                        <a:rPr lang="en-US" sz="900" b="1" dirty="0" smtClean="0"/>
                        <a:t>,y</a:t>
                      </a:r>
                      <a:r>
                        <a:rPr lang="en-US" sz="900" b="1" baseline="-25000" dirty="0" smtClean="0"/>
                        <a:t>1</a:t>
                      </a:r>
                      <a:r>
                        <a:rPr lang="en-US" sz="900" b="1" dirty="0" smtClean="0"/>
                        <a:t>y</a:t>
                      </a:r>
                      <a:r>
                        <a:rPr lang="en-US" sz="900" b="1" baseline="-25000" dirty="0" smtClean="0"/>
                        <a:t>2</a:t>
                      </a:r>
                      <a:r>
                        <a:rPr lang="en-US" sz="900" b="1" dirty="0" smtClean="0"/>
                        <a:t>…y</a:t>
                      </a:r>
                      <a:r>
                        <a:rPr lang="en-US" sz="900" b="1" baseline="-25000" dirty="0" smtClean="0"/>
                        <a:t>m-1</a:t>
                      </a:r>
                      <a:r>
                        <a:rPr lang="en-US" sz="900" b="1" dirty="0" smtClean="0"/>
                        <a:t>) </a:t>
                      </a:r>
                    </a:p>
                    <a:p>
                      <a:endParaRPr lang="en-US" sz="900" b="1"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A(x</a:t>
                      </a:r>
                      <a:r>
                        <a:rPr lang="en-US" sz="900" b="1" baseline="-25000" dirty="0" smtClean="0"/>
                        <a:t>1</a:t>
                      </a:r>
                      <a:r>
                        <a:rPr lang="en-US" sz="900" b="1" dirty="0" smtClean="0"/>
                        <a:t>x</a:t>
                      </a:r>
                      <a:r>
                        <a:rPr lang="en-US" sz="900" b="1" baseline="-25000" dirty="0" smtClean="0"/>
                        <a:t>2</a:t>
                      </a:r>
                      <a:r>
                        <a:rPr lang="en-US" sz="900" b="1" dirty="0" smtClean="0"/>
                        <a:t>….x</a:t>
                      </a:r>
                      <a:r>
                        <a:rPr lang="en-US" sz="900" b="1" baseline="-25000" dirty="0" smtClean="0"/>
                        <a:t>n-1</a:t>
                      </a:r>
                      <a:r>
                        <a:rPr lang="en-US" sz="900" b="1" dirty="0" smtClean="0"/>
                        <a:t>,y</a:t>
                      </a:r>
                      <a:r>
                        <a:rPr lang="en-US" sz="900" b="1" baseline="-25000" dirty="0" smtClean="0"/>
                        <a:t>1</a:t>
                      </a:r>
                      <a:r>
                        <a:rPr lang="en-US" sz="900" b="1" dirty="0" smtClean="0"/>
                        <a:t>y</a:t>
                      </a:r>
                      <a:r>
                        <a:rPr lang="en-US" sz="900" b="1" baseline="-25000" dirty="0" smtClean="0"/>
                        <a:t>2</a:t>
                      </a:r>
                      <a:r>
                        <a:rPr lang="en-US" sz="900" b="1" dirty="0" smtClean="0"/>
                        <a:t>…y</a:t>
                      </a:r>
                      <a:r>
                        <a:rPr lang="en-US" sz="900" b="1" baseline="-25000" dirty="0" smtClean="0"/>
                        <a:t>m-1</a:t>
                      </a:r>
                      <a:r>
                        <a:rPr lang="en-US" sz="900" b="1" dirty="0" smtClean="0"/>
                        <a:t>) </a:t>
                      </a:r>
                    </a:p>
                    <a:p>
                      <a:endParaRPr lang="en-US" sz="900" b="1" dirty="0"/>
                    </a:p>
                  </a:txBody>
                  <a:tcPr/>
                </a:tc>
                <a:tc>
                  <a:txBody>
                    <a:bodyPr/>
                    <a:lstStyle/>
                    <a:p>
                      <a:r>
                        <a:rPr lang="en-US" sz="900" b="1" dirty="0" smtClean="0"/>
                        <a:t>A(x</a:t>
                      </a:r>
                      <a:r>
                        <a:rPr lang="en-US" sz="900" b="1" baseline="-25000" dirty="0" smtClean="0"/>
                        <a:t>1</a:t>
                      </a:r>
                      <a:r>
                        <a:rPr lang="en-US" sz="900" b="1" dirty="0" smtClean="0"/>
                        <a:t>x</a:t>
                      </a:r>
                      <a:r>
                        <a:rPr lang="en-US" sz="900" b="1" baseline="-25000" dirty="0" smtClean="0"/>
                        <a:t>2</a:t>
                      </a:r>
                      <a:r>
                        <a:rPr lang="en-US" sz="900" b="1" dirty="0" smtClean="0"/>
                        <a:t>….x</a:t>
                      </a:r>
                      <a:r>
                        <a:rPr lang="en-US" sz="900" b="1" baseline="-25000" dirty="0" smtClean="0"/>
                        <a:t>n</a:t>
                      </a:r>
                      <a:r>
                        <a:rPr lang="en-US" sz="900" b="1" dirty="0" smtClean="0"/>
                        <a:t>,y</a:t>
                      </a:r>
                      <a:r>
                        <a:rPr lang="en-US" sz="900" b="1" baseline="-25000" dirty="0" smtClean="0"/>
                        <a:t>1</a:t>
                      </a:r>
                      <a:r>
                        <a:rPr lang="en-US" sz="900" b="1" dirty="0" smtClean="0"/>
                        <a:t>y</a:t>
                      </a:r>
                      <a:r>
                        <a:rPr lang="en-US" sz="900" b="1" baseline="-25000" dirty="0" smtClean="0"/>
                        <a:t>2</a:t>
                      </a:r>
                      <a:r>
                        <a:rPr lang="en-US" sz="900" b="1" dirty="0" smtClean="0"/>
                        <a:t>…</a:t>
                      </a:r>
                      <a:r>
                        <a:rPr lang="en-US" sz="900" b="1" dirty="0" err="1" smtClean="0"/>
                        <a:t>y</a:t>
                      </a:r>
                      <a:r>
                        <a:rPr lang="en-US" sz="900" b="1" baseline="-25000" dirty="0" err="1" smtClean="0"/>
                        <a:t>m</a:t>
                      </a:r>
                      <a:r>
                        <a:rPr lang="en-US" sz="900" b="1" dirty="0" smtClean="0"/>
                        <a:t>) </a:t>
                      </a:r>
                      <a:endParaRPr lang="en-US" sz="900" b="1" dirty="0"/>
                    </a:p>
                  </a:txBody>
                  <a:tcPr/>
                </a:tc>
              </a:tr>
            </a:tbl>
          </a:graphicData>
        </a:graphic>
      </p:graphicFrame>
      <p:sp>
        <p:nvSpPr>
          <p:cNvPr id="6" name="TextBox 5"/>
          <p:cNvSpPr txBox="1"/>
          <p:nvPr/>
        </p:nvSpPr>
        <p:spPr>
          <a:xfrm flipH="1">
            <a:off x="7596925" y="4207290"/>
            <a:ext cx="365889" cy="276999"/>
          </a:xfrm>
          <a:prstGeom prst="rect">
            <a:avLst/>
          </a:prstGeom>
          <a:noFill/>
        </p:spPr>
        <p:txBody>
          <a:bodyPr wrap="square" rtlCol="0">
            <a:spAutoFit/>
          </a:bodyPr>
          <a:lstStyle/>
          <a:p>
            <a:r>
              <a:rPr lang="en-US" sz="1200" dirty="0" smtClean="0"/>
              <a:t>m</a:t>
            </a:r>
            <a:endParaRPr lang="en-US" sz="1200" dirty="0"/>
          </a:p>
        </p:txBody>
      </p:sp>
      <p:sp>
        <p:nvSpPr>
          <p:cNvPr id="7" name="TextBox 6"/>
          <p:cNvSpPr txBox="1"/>
          <p:nvPr/>
        </p:nvSpPr>
        <p:spPr>
          <a:xfrm>
            <a:off x="854203" y="5968180"/>
            <a:ext cx="312906" cy="276999"/>
          </a:xfrm>
          <a:prstGeom prst="rect">
            <a:avLst/>
          </a:prstGeom>
          <a:noFill/>
        </p:spPr>
        <p:txBody>
          <a:bodyPr wrap="square" rtlCol="0">
            <a:spAutoFit/>
          </a:bodyPr>
          <a:lstStyle/>
          <a:p>
            <a:r>
              <a:rPr lang="en-US" sz="1200" dirty="0" err="1" smtClean="0"/>
              <a:t>n</a:t>
            </a:r>
            <a:endParaRPr lang="en-US" sz="1200" dirty="0"/>
          </a:p>
        </p:txBody>
      </p:sp>
      <p:sp>
        <p:nvSpPr>
          <p:cNvPr id="16" name="TextBox 15"/>
          <p:cNvSpPr txBox="1"/>
          <p:nvPr/>
        </p:nvSpPr>
        <p:spPr>
          <a:xfrm>
            <a:off x="810008" y="5631416"/>
            <a:ext cx="392956" cy="276999"/>
          </a:xfrm>
          <a:prstGeom prst="rect">
            <a:avLst/>
          </a:prstGeom>
          <a:noFill/>
        </p:spPr>
        <p:txBody>
          <a:bodyPr wrap="none" rtlCol="0">
            <a:spAutoFit/>
          </a:bodyPr>
          <a:lstStyle/>
          <a:p>
            <a:r>
              <a:rPr lang="en-US" sz="1200" dirty="0" smtClean="0"/>
              <a:t>n-1</a:t>
            </a:r>
            <a:endParaRPr lang="en-US" sz="1200" dirty="0"/>
          </a:p>
        </p:txBody>
      </p:sp>
      <p:sp>
        <p:nvSpPr>
          <p:cNvPr id="17" name="TextBox 16"/>
          <p:cNvSpPr txBox="1"/>
          <p:nvPr/>
        </p:nvSpPr>
        <p:spPr>
          <a:xfrm flipH="1">
            <a:off x="6075939" y="4215518"/>
            <a:ext cx="632463" cy="276999"/>
          </a:xfrm>
          <a:prstGeom prst="rect">
            <a:avLst/>
          </a:prstGeom>
          <a:noFill/>
        </p:spPr>
        <p:txBody>
          <a:bodyPr wrap="square" rtlCol="0">
            <a:spAutoFit/>
          </a:bodyPr>
          <a:lstStyle/>
          <a:p>
            <a:r>
              <a:rPr lang="en-US" sz="1200" dirty="0" smtClean="0"/>
              <a:t>m-1</a:t>
            </a:r>
            <a:endParaRPr lang="en-US" sz="1200" dirty="0"/>
          </a:p>
        </p:txBody>
      </p:sp>
      <p:cxnSp>
        <p:nvCxnSpPr>
          <p:cNvPr id="21" name="Straight Arrow Connector 20"/>
          <p:cNvCxnSpPr/>
          <p:nvPr/>
        </p:nvCxnSpPr>
        <p:spPr>
          <a:xfrm rot="10800000">
            <a:off x="6588999" y="5816088"/>
            <a:ext cx="477626" cy="195781"/>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7363738" y="5864727"/>
            <a:ext cx="292694"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6860375" y="6108779"/>
            <a:ext cx="206250" cy="1589"/>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sp>
        <p:nvSpPr>
          <p:cNvPr id="12" name="Date Placeholder 11"/>
          <p:cNvSpPr>
            <a:spLocks noGrp="1"/>
          </p:cNvSpPr>
          <p:nvPr>
            <p:ph type="dt" sz="half" idx="10"/>
          </p:nvPr>
        </p:nvSpPr>
        <p:spPr/>
        <p:txBody>
          <a:bodyPr/>
          <a:lstStyle/>
          <a:p>
            <a:fld id="{68AC07E5-A948-A044-9C04-5B730AB8FAB5}" type="datetime1">
              <a:rPr lang="en-US" smtClean="0"/>
              <a:pPr/>
              <a:t>5/23/14</a:t>
            </a:fld>
            <a:endParaRPr lang="en-US"/>
          </a:p>
        </p:txBody>
      </p:sp>
      <p:sp>
        <p:nvSpPr>
          <p:cNvPr id="13" name="Slide Number Placeholder 12"/>
          <p:cNvSpPr>
            <a:spLocks noGrp="1"/>
          </p:cNvSpPr>
          <p:nvPr>
            <p:ph type="sldNum" sz="quarter" idx="12"/>
          </p:nvPr>
        </p:nvSpPr>
        <p:spPr/>
        <p:txBody>
          <a:bodyPr/>
          <a:lstStyle/>
          <a:p>
            <a:fld id="{41014A3E-976F-064B-B8F4-90A68719CBED}" type="slidenum">
              <a:rPr lang="en-US" smtClean="0"/>
              <a:pPr/>
              <a:t>40</a:t>
            </a:fld>
            <a:endParaRPr lang="en-US"/>
          </a:p>
        </p:txBody>
      </p:sp>
      <p:sp>
        <p:nvSpPr>
          <p:cNvPr id="14" name="Footer Placeholder 1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658814" y="2286000"/>
            <a:ext cx="8057770" cy="2203379"/>
          </a:xfrm>
        </p:spPr>
        <p:txBody>
          <a:bodyPr>
            <a:normAutofit fontScale="62500" lnSpcReduction="20000"/>
          </a:bodyPr>
          <a:lstStyle/>
          <a:p>
            <a:r>
              <a:rPr lang="pt-BR" sz="2880" dirty="0" smtClean="0"/>
              <a:t>Vamos supor agora que fosse possível construir uma matriz </a:t>
            </a:r>
            <a:r>
              <a:rPr lang="pt-BR" sz="2880" dirty="0" err="1" smtClean="0"/>
              <a:t>A</a:t>
            </a:r>
            <a:r>
              <a:rPr lang="pt-BR" sz="2880" baseline="-25000" dirty="0" err="1" smtClean="0"/>
              <a:t>mxn</a:t>
            </a:r>
            <a:r>
              <a:rPr lang="pt-BR" sz="2880" dirty="0" smtClean="0"/>
              <a:t> onde a posição A[i,j] contivesse o valor do melhor alinhamento entre as sequências </a:t>
            </a:r>
          </a:p>
          <a:p>
            <a:pPr lvl="1">
              <a:buNone/>
            </a:pPr>
            <a:r>
              <a:rPr lang="pt-BR" sz="2680" dirty="0" smtClean="0"/>
              <a:t>x</a:t>
            </a:r>
            <a:r>
              <a:rPr lang="pt-BR" sz="2680" baseline="-25000" dirty="0" smtClean="0"/>
              <a:t>1</a:t>
            </a:r>
            <a:r>
              <a:rPr lang="pt-BR" sz="2680" dirty="0" smtClean="0"/>
              <a:t>x</a:t>
            </a:r>
            <a:r>
              <a:rPr lang="pt-BR" sz="2680" baseline="-25000" dirty="0" smtClean="0"/>
              <a:t>2</a:t>
            </a:r>
            <a:r>
              <a:rPr lang="pt-BR" sz="2680" dirty="0" smtClean="0"/>
              <a:t>….x</a:t>
            </a:r>
            <a:r>
              <a:rPr lang="pt-BR" sz="2680" baseline="-25000" dirty="0" smtClean="0"/>
              <a:t>i</a:t>
            </a:r>
            <a:endParaRPr lang="pt-BR" sz="2680" dirty="0" smtClean="0"/>
          </a:p>
          <a:p>
            <a:pPr>
              <a:buNone/>
            </a:pPr>
            <a:r>
              <a:rPr lang="pt-BR" sz="2880" dirty="0" smtClean="0"/>
              <a:t>	y</a:t>
            </a:r>
            <a:r>
              <a:rPr lang="pt-BR" sz="2880" baseline="-25000" dirty="0" smtClean="0"/>
              <a:t>1</a:t>
            </a:r>
            <a:r>
              <a:rPr lang="pt-BR" sz="2880" dirty="0" smtClean="0"/>
              <a:t>y</a:t>
            </a:r>
            <a:r>
              <a:rPr lang="pt-BR" sz="2880" baseline="-25000" dirty="0" smtClean="0"/>
              <a:t>2</a:t>
            </a:r>
            <a:r>
              <a:rPr lang="pt-BR" sz="2880" dirty="0" smtClean="0"/>
              <a:t>…</a:t>
            </a:r>
            <a:r>
              <a:rPr lang="pt-BR" sz="2880" dirty="0" err="1" smtClean="0"/>
              <a:t>y</a:t>
            </a:r>
            <a:r>
              <a:rPr lang="pt-BR" sz="2880" baseline="-25000" dirty="0" err="1" smtClean="0"/>
              <a:t>j</a:t>
            </a:r>
            <a:endParaRPr lang="pt-BR" sz="2880" dirty="0" smtClean="0"/>
          </a:p>
          <a:p>
            <a:r>
              <a:rPr lang="pt-BR" sz="2880" dirty="0" smtClean="0"/>
              <a:t>Todas as posições  da matriz poderiam ser calculadas a partir das a partir dos vizinhos a esquerda, acima e na diagonal acima. Ou outra qualquer:</a:t>
            </a:r>
          </a:p>
          <a:p>
            <a:endParaRPr lang="pt-BR" dirty="0" smtClean="0">
              <a:solidFill>
                <a:schemeClr val="tx1"/>
              </a:solidFill>
            </a:endParaRPr>
          </a:p>
        </p:txBody>
      </p:sp>
      <p:graphicFrame>
        <p:nvGraphicFramePr>
          <p:cNvPr id="5" name="Table 4"/>
          <p:cNvGraphicFramePr>
            <a:graphicFrameLocks noGrp="1"/>
          </p:cNvGraphicFramePr>
          <p:nvPr/>
        </p:nvGraphicFramePr>
        <p:xfrm>
          <a:off x="1192091" y="4465320"/>
          <a:ext cx="7291510" cy="1854200"/>
        </p:xfrm>
        <a:graphic>
          <a:graphicData uri="http://schemas.openxmlformats.org/drawingml/2006/table">
            <a:tbl>
              <a:tblPr firstRow="1" bandRow="1">
                <a:tableStyleId>{D7AC3CCA-C797-4891-BE02-D94E43425B78}</a:tableStyleId>
              </a:tblPr>
              <a:tblGrid>
                <a:gridCol w="1458302"/>
                <a:gridCol w="1458302"/>
                <a:gridCol w="1458302"/>
                <a:gridCol w="1458302"/>
                <a:gridCol w="1458302"/>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 </a:t>
                      </a:r>
                    </a:p>
                    <a:p>
                      <a:endParaRPr lang="en-US" sz="900" b="1"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sz="900" b="1" dirty="0"/>
                    </a:p>
                  </a:txBody>
                  <a:tcPr/>
                </a:tc>
                <a:tc>
                  <a:txBody>
                    <a:bodyPr/>
                    <a:lstStyle/>
                    <a:p>
                      <a:endParaRPr lang="en-US" sz="900" b="1" dirty="0"/>
                    </a:p>
                  </a:txBody>
                  <a:tcPr/>
                </a:tc>
              </a:tr>
            </a:tbl>
          </a:graphicData>
        </a:graphic>
      </p:graphicFrame>
      <p:sp>
        <p:nvSpPr>
          <p:cNvPr id="6" name="TextBox 5"/>
          <p:cNvSpPr txBox="1"/>
          <p:nvPr/>
        </p:nvSpPr>
        <p:spPr>
          <a:xfrm flipH="1">
            <a:off x="4624240" y="4188321"/>
            <a:ext cx="365889" cy="276999"/>
          </a:xfrm>
          <a:prstGeom prst="rect">
            <a:avLst/>
          </a:prstGeom>
          <a:noFill/>
        </p:spPr>
        <p:txBody>
          <a:bodyPr wrap="square" rtlCol="0">
            <a:spAutoFit/>
          </a:bodyPr>
          <a:lstStyle/>
          <a:p>
            <a:r>
              <a:rPr lang="en-US" sz="1200" dirty="0" smtClean="0"/>
              <a:t>j</a:t>
            </a:r>
            <a:endParaRPr lang="en-US" sz="1200" dirty="0"/>
          </a:p>
        </p:txBody>
      </p:sp>
      <p:sp>
        <p:nvSpPr>
          <p:cNvPr id="7" name="TextBox 6"/>
          <p:cNvSpPr txBox="1"/>
          <p:nvPr/>
        </p:nvSpPr>
        <p:spPr>
          <a:xfrm>
            <a:off x="879185" y="5232380"/>
            <a:ext cx="312906" cy="276999"/>
          </a:xfrm>
          <a:prstGeom prst="rect">
            <a:avLst/>
          </a:prstGeom>
          <a:noFill/>
        </p:spPr>
        <p:txBody>
          <a:bodyPr wrap="square" rtlCol="0">
            <a:spAutoFit/>
          </a:bodyPr>
          <a:lstStyle/>
          <a:p>
            <a:r>
              <a:rPr lang="en-US" sz="1200" dirty="0" err="1" smtClean="0"/>
              <a:t>i</a:t>
            </a:r>
            <a:endParaRPr lang="en-US" sz="1200" dirty="0"/>
          </a:p>
        </p:txBody>
      </p:sp>
      <p:cxnSp>
        <p:nvCxnSpPr>
          <p:cNvPr id="21" name="Straight Arrow Connector 20"/>
          <p:cNvCxnSpPr/>
          <p:nvPr/>
        </p:nvCxnSpPr>
        <p:spPr>
          <a:xfrm rot="10800000">
            <a:off x="3386959" y="4982704"/>
            <a:ext cx="1421816" cy="347571"/>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4635783" y="5155696"/>
            <a:ext cx="34757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3560443" y="5330277"/>
            <a:ext cx="124833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half" idx="10"/>
          </p:nvPr>
        </p:nvSpPr>
        <p:spPr/>
        <p:txBody>
          <a:bodyPr/>
          <a:lstStyle/>
          <a:p>
            <a:fld id="{C3F9B56F-8658-C64F-996A-D341E9E07B12}" type="datetime1">
              <a:rPr lang="en-US" smtClean="0"/>
              <a:pPr/>
              <a:t>5/23/14</a:t>
            </a:fld>
            <a:endParaRPr lang="en-US"/>
          </a:p>
        </p:txBody>
      </p:sp>
      <p:sp>
        <p:nvSpPr>
          <p:cNvPr id="11" name="Slide Number Placeholder 10"/>
          <p:cNvSpPr>
            <a:spLocks noGrp="1"/>
          </p:cNvSpPr>
          <p:nvPr>
            <p:ph type="sldNum" sz="quarter" idx="12"/>
          </p:nvPr>
        </p:nvSpPr>
        <p:spPr/>
        <p:txBody>
          <a:bodyPr/>
          <a:lstStyle/>
          <a:p>
            <a:fld id="{41014A3E-976F-064B-B8F4-90A68719CBED}" type="slidenum">
              <a:rPr lang="en-US" smtClean="0"/>
              <a:pPr/>
              <a:t>41</a:t>
            </a:fld>
            <a:endParaRPr lang="en-US"/>
          </a:p>
        </p:txBody>
      </p:sp>
      <p:sp>
        <p:nvSpPr>
          <p:cNvPr id="12" name="Footer Placeholder 1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658814" y="2286000"/>
            <a:ext cx="8057770" cy="2203379"/>
          </a:xfrm>
        </p:spPr>
        <p:txBody>
          <a:bodyPr>
            <a:normAutofit/>
          </a:bodyPr>
          <a:lstStyle/>
          <a:p>
            <a:r>
              <a:rPr lang="pt-BR" sz="2880" dirty="0" smtClean="0"/>
              <a:t>Ora, na primeira coluna teremos os valores de alinhar a primeira sequência apenas com </a:t>
            </a:r>
            <a:r>
              <a:rPr lang="pt-BR" sz="2880" dirty="0" err="1" smtClean="0"/>
              <a:t>gaps</a:t>
            </a:r>
            <a:r>
              <a:rPr lang="pt-BR" sz="2880" dirty="0" smtClean="0"/>
              <a:t>, e na primeira linha os valores de alinhar a segunda sequência apenas com </a:t>
            </a:r>
            <a:r>
              <a:rPr lang="pt-BR" sz="2880" dirty="0" err="1" smtClean="0"/>
              <a:t>gaps</a:t>
            </a:r>
            <a:r>
              <a:rPr lang="pt-BR" sz="2880" dirty="0" smtClean="0"/>
              <a:t> (supondo </a:t>
            </a:r>
            <a:r>
              <a:rPr lang="pt-BR" sz="2880" dirty="0" err="1" smtClean="0"/>
              <a:t>gap</a:t>
            </a:r>
            <a:r>
              <a:rPr lang="pt-BR" sz="2880" dirty="0" smtClean="0"/>
              <a:t>=-1)</a:t>
            </a:r>
            <a:endParaRPr lang="pt-BR" dirty="0" smtClean="0">
              <a:solidFill>
                <a:schemeClr val="tx1"/>
              </a:solidFill>
            </a:endParaRPr>
          </a:p>
        </p:txBody>
      </p:sp>
      <p:graphicFrame>
        <p:nvGraphicFramePr>
          <p:cNvPr id="5" name="Table 4"/>
          <p:cNvGraphicFramePr>
            <a:graphicFrameLocks noGrp="1"/>
          </p:cNvGraphicFramePr>
          <p:nvPr/>
        </p:nvGraphicFramePr>
        <p:xfrm>
          <a:off x="1192091" y="4465320"/>
          <a:ext cx="7291510" cy="1854200"/>
        </p:xfrm>
        <a:graphic>
          <a:graphicData uri="http://schemas.openxmlformats.org/drawingml/2006/table">
            <a:tbl>
              <a:tblPr firstRow="1" bandRow="1">
                <a:tableStyleId>{D7AC3CCA-C797-4891-BE02-D94E43425B78}</a:tableStyleId>
              </a:tblPr>
              <a:tblGrid>
                <a:gridCol w="1458302"/>
                <a:gridCol w="1458302"/>
                <a:gridCol w="1458302"/>
                <a:gridCol w="1458302"/>
                <a:gridCol w="1458302"/>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 </a:t>
                      </a:r>
                    </a:p>
                    <a:p>
                      <a:endParaRPr lang="en-US" sz="900" b="1" dirty="0"/>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dirty="0"/>
                    </a:p>
                  </a:txBody>
                  <a:tcPr/>
                </a:tc>
                <a:tc>
                  <a:txBody>
                    <a:bodyPr/>
                    <a:lstStyle/>
                    <a:p>
                      <a:endParaRPr lang="en-US" sz="900" b="1" dirty="0"/>
                    </a:p>
                  </a:txBody>
                  <a:tcPr/>
                </a:tc>
                <a:tc>
                  <a:txBody>
                    <a:bodyPr/>
                    <a:lstStyle/>
                    <a:p>
                      <a:endParaRPr lang="en-US" sz="900" b="1" dirty="0"/>
                    </a:p>
                  </a:txBody>
                  <a:tcPr/>
                </a:tc>
              </a:tr>
            </a:tbl>
          </a:graphicData>
        </a:graphic>
      </p:graphicFrame>
      <p:sp>
        <p:nvSpPr>
          <p:cNvPr id="6" name="TextBox 5"/>
          <p:cNvSpPr txBox="1"/>
          <p:nvPr/>
        </p:nvSpPr>
        <p:spPr>
          <a:xfrm flipH="1">
            <a:off x="4624240" y="4188321"/>
            <a:ext cx="365889" cy="276999"/>
          </a:xfrm>
          <a:prstGeom prst="rect">
            <a:avLst/>
          </a:prstGeom>
          <a:noFill/>
        </p:spPr>
        <p:txBody>
          <a:bodyPr wrap="square" rtlCol="0">
            <a:spAutoFit/>
          </a:bodyPr>
          <a:lstStyle/>
          <a:p>
            <a:r>
              <a:rPr lang="en-US" sz="1200" dirty="0" smtClean="0"/>
              <a:t>j</a:t>
            </a:r>
            <a:endParaRPr lang="en-US" sz="1200" dirty="0"/>
          </a:p>
        </p:txBody>
      </p:sp>
      <p:sp>
        <p:nvSpPr>
          <p:cNvPr id="7" name="TextBox 6"/>
          <p:cNvSpPr txBox="1"/>
          <p:nvPr/>
        </p:nvSpPr>
        <p:spPr>
          <a:xfrm>
            <a:off x="879185" y="5232380"/>
            <a:ext cx="312906" cy="276999"/>
          </a:xfrm>
          <a:prstGeom prst="rect">
            <a:avLst/>
          </a:prstGeom>
          <a:noFill/>
        </p:spPr>
        <p:txBody>
          <a:bodyPr wrap="square" rtlCol="0">
            <a:spAutoFit/>
          </a:bodyPr>
          <a:lstStyle/>
          <a:p>
            <a:r>
              <a:rPr lang="en-US" sz="1200" dirty="0" err="1" smtClean="0"/>
              <a:t>i</a:t>
            </a:r>
            <a:endParaRPr lang="en-US" sz="1200" dirty="0"/>
          </a:p>
        </p:txBody>
      </p:sp>
      <p:sp>
        <p:nvSpPr>
          <p:cNvPr id="8" name="Date Placeholder 7"/>
          <p:cNvSpPr>
            <a:spLocks noGrp="1"/>
          </p:cNvSpPr>
          <p:nvPr>
            <p:ph type="dt" sz="half" idx="10"/>
          </p:nvPr>
        </p:nvSpPr>
        <p:spPr/>
        <p:txBody>
          <a:bodyPr/>
          <a:lstStyle/>
          <a:p>
            <a:fld id="{7BC21475-EAF1-A542-B216-6365AD97835E}" type="datetime1">
              <a:rPr lang="en-US" smtClean="0"/>
              <a:pPr/>
              <a:t>5/23/14</a:t>
            </a:fld>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42</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658814" y="2286000"/>
            <a:ext cx="8057770" cy="2203379"/>
          </a:xfrm>
        </p:spPr>
        <p:txBody>
          <a:bodyPr>
            <a:normAutofit/>
          </a:bodyPr>
          <a:lstStyle/>
          <a:p>
            <a:r>
              <a:rPr lang="pt-BR" sz="2880" dirty="0" smtClean="0"/>
              <a:t>Em seguida basta usar a fórmula para preenchermos as outras posições:</a:t>
            </a:r>
            <a:endParaRPr lang="pt-BR" dirty="0" smtClean="0">
              <a:solidFill>
                <a:schemeClr val="tx1"/>
              </a:solidFill>
            </a:endParaRPr>
          </a:p>
        </p:txBody>
      </p:sp>
      <p:graphicFrame>
        <p:nvGraphicFramePr>
          <p:cNvPr id="5" name="Table 4"/>
          <p:cNvGraphicFramePr>
            <a:graphicFrameLocks noGrp="1"/>
          </p:cNvGraphicFramePr>
          <p:nvPr/>
        </p:nvGraphicFramePr>
        <p:xfrm>
          <a:off x="1192091" y="4465320"/>
          <a:ext cx="7291510" cy="1854200"/>
        </p:xfrm>
        <a:graphic>
          <a:graphicData uri="http://schemas.openxmlformats.org/drawingml/2006/table">
            <a:tbl>
              <a:tblPr firstRow="1" bandRow="1">
                <a:tableStyleId>{D7AC3CCA-C797-4891-BE02-D94E43425B78}</a:tableStyleId>
              </a:tblPr>
              <a:tblGrid>
                <a:gridCol w="1458302"/>
                <a:gridCol w="1458302"/>
                <a:gridCol w="1458302"/>
                <a:gridCol w="1458302"/>
                <a:gridCol w="1458302"/>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 </a:t>
                      </a:r>
                    </a:p>
                    <a:p>
                      <a:endParaRPr lang="en-US" sz="900" b="1" dirty="0"/>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dirty="0"/>
                    </a:p>
                  </a:txBody>
                  <a:tcPr/>
                </a:tc>
                <a:tc>
                  <a:txBody>
                    <a:bodyPr/>
                    <a:lstStyle/>
                    <a:p>
                      <a:endParaRPr lang="en-US" sz="900" b="1" dirty="0"/>
                    </a:p>
                  </a:txBody>
                  <a:tcPr/>
                </a:tc>
                <a:tc>
                  <a:txBody>
                    <a:bodyPr/>
                    <a:lstStyle/>
                    <a:p>
                      <a:endParaRPr lang="en-US" sz="900" b="1" dirty="0"/>
                    </a:p>
                  </a:txBody>
                  <a:tcPr/>
                </a:tc>
              </a:tr>
            </a:tbl>
          </a:graphicData>
        </a:graphic>
      </p:graphicFrame>
      <p:sp>
        <p:nvSpPr>
          <p:cNvPr id="6" name="TextBox 5"/>
          <p:cNvSpPr txBox="1"/>
          <p:nvPr/>
        </p:nvSpPr>
        <p:spPr>
          <a:xfrm flipH="1">
            <a:off x="4624240" y="4188321"/>
            <a:ext cx="365889" cy="276999"/>
          </a:xfrm>
          <a:prstGeom prst="rect">
            <a:avLst/>
          </a:prstGeom>
          <a:noFill/>
        </p:spPr>
        <p:txBody>
          <a:bodyPr wrap="square" rtlCol="0">
            <a:spAutoFit/>
          </a:bodyPr>
          <a:lstStyle/>
          <a:p>
            <a:r>
              <a:rPr lang="en-US" sz="1200" dirty="0" smtClean="0"/>
              <a:t>j</a:t>
            </a:r>
            <a:endParaRPr lang="en-US" sz="1200" dirty="0"/>
          </a:p>
        </p:txBody>
      </p:sp>
      <p:sp>
        <p:nvSpPr>
          <p:cNvPr id="7" name="TextBox 6"/>
          <p:cNvSpPr txBox="1"/>
          <p:nvPr/>
        </p:nvSpPr>
        <p:spPr>
          <a:xfrm>
            <a:off x="879185" y="5232380"/>
            <a:ext cx="312906" cy="276999"/>
          </a:xfrm>
          <a:prstGeom prst="rect">
            <a:avLst/>
          </a:prstGeom>
          <a:noFill/>
        </p:spPr>
        <p:txBody>
          <a:bodyPr wrap="square" rtlCol="0">
            <a:spAutoFit/>
          </a:bodyPr>
          <a:lstStyle/>
          <a:p>
            <a:r>
              <a:rPr lang="en-US" sz="1200" dirty="0" err="1" smtClean="0"/>
              <a:t>i</a:t>
            </a:r>
            <a:endParaRPr lang="en-US" sz="1200" dirty="0"/>
          </a:p>
        </p:txBody>
      </p:sp>
      <p:cxnSp>
        <p:nvCxnSpPr>
          <p:cNvPr id="21" name="Straight Arrow Connector 20"/>
          <p:cNvCxnSpPr/>
          <p:nvPr/>
        </p:nvCxnSpPr>
        <p:spPr>
          <a:xfrm rot="10800000">
            <a:off x="1954099" y="4700448"/>
            <a:ext cx="1421816" cy="347571"/>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3202923" y="4873440"/>
            <a:ext cx="34757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2127583" y="5048021"/>
            <a:ext cx="124833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half" idx="10"/>
          </p:nvPr>
        </p:nvSpPr>
        <p:spPr/>
        <p:txBody>
          <a:bodyPr/>
          <a:lstStyle/>
          <a:p>
            <a:fld id="{5A465C85-7CCD-494E-B7A1-E11BA3A6548D}" type="datetime1">
              <a:rPr lang="en-US" smtClean="0"/>
              <a:pPr/>
              <a:t>5/23/14</a:t>
            </a:fld>
            <a:endParaRPr lang="en-US"/>
          </a:p>
        </p:txBody>
      </p:sp>
      <p:sp>
        <p:nvSpPr>
          <p:cNvPr id="11" name="Slide Number Placeholder 10"/>
          <p:cNvSpPr>
            <a:spLocks noGrp="1"/>
          </p:cNvSpPr>
          <p:nvPr>
            <p:ph type="sldNum" sz="quarter" idx="12"/>
          </p:nvPr>
        </p:nvSpPr>
        <p:spPr/>
        <p:txBody>
          <a:bodyPr/>
          <a:lstStyle/>
          <a:p>
            <a:fld id="{41014A3E-976F-064B-B8F4-90A68719CBED}" type="slidenum">
              <a:rPr lang="en-US" smtClean="0"/>
              <a:pPr/>
              <a:t>43</a:t>
            </a:fld>
            <a:endParaRPr lang="en-US"/>
          </a:p>
        </p:txBody>
      </p:sp>
      <p:sp>
        <p:nvSpPr>
          <p:cNvPr id="12" name="Footer Placeholder 1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658814" y="2286000"/>
            <a:ext cx="8057770" cy="2203379"/>
          </a:xfrm>
        </p:spPr>
        <p:txBody>
          <a:bodyPr>
            <a:normAutofit/>
          </a:bodyPr>
          <a:lstStyle/>
          <a:p>
            <a:r>
              <a:rPr lang="pt-BR" sz="2880" dirty="0" smtClean="0"/>
              <a:t>Em seguida basta usar a fórmula para preenchermos as outras posições:</a:t>
            </a:r>
            <a:endParaRPr lang="pt-BR" dirty="0" smtClean="0">
              <a:solidFill>
                <a:schemeClr val="tx1"/>
              </a:solidFill>
            </a:endParaRPr>
          </a:p>
        </p:txBody>
      </p:sp>
      <p:graphicFrame>
        <p:nvGraphicFramePr>
          <p:cNvPr id="5" name="Table 4"/>
          <p:cNvGraphicFramePr>
            <a:graphicFrameLocks noGrp="1"/>
          </p:cNvGraphicFramePr>
          <p:nvPr/>
        </p:nvGraphicFramePr>
        <p:xfrm>
          <a:off x="1192091" y="4465320"/>
          <a:ext cx="7291510" cy="1854200"/>
        </p:xfrm>
        <a:graphic>
          <a:graphicData uri="http://schemas.openxmlformats.org/drawingml/2006/table">
            <a:tbl>
              <a:tblPr firstRow="1" bandRow="1">
                <a:tableStyleId>{D7AC3CCA-C797-4891-BE02-D94E43425B78}</a:tableStyleId>
              </a:tblPr>
              <a:tblGrid>
                <a:gridCol w="1458302"/>
                <a:gridCol w="1458302"/>
                <a:gridCol w="1458302"/>
                <a:gridCol w="1458302"/>
                <a:gridCol w="1458302"/>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 </a:t>
                      </a:r>
                    </a:p>
                    <a:p>
                      <a:endParaRPr lang="en-US" sz="900" b="1" dirty="0"/>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dirty="0"/>
                    </a:p>
                  </a:txBody>
                  <a:tcPr/>
                </a:tc>
                <a:tc>
                  <a:txBody>
                    <a:bodyPr/>
                    <a:lstStyle/>
                    <a:p>
                      <a:endParaRPr lang="en-US" sz="900" b="1" dirty="0"/>
                    </a:p>
                  </a:txBody>
                  <a:tcPr/>
                </a:tc>
                <a:tc>
                  <a:txBody>
                    <a:bodyPr/>
                    <a:lstStyle/>
                    <a:p>
                      <a:endParaRPr lang="en-US" sz="900" b="1" dirty="0"/>
                    </a:p>
                  </a:txBody>
                  <a:tcPr/>
                </a:tc>
              </a:tr>
            </a:tbl>
          </a:graphicData>
        </a:graphic>
      </p:graphicFrame>
      <p:sp>
        <p:nvSpPr>
          <p:cNvPr id="6" name="TextBox 5"/>
          <p:cNvSpPr txBox="1"/>
          <p:nvPr/>
        </p:nvSpPr>
        <p:spPr>
          <a:xfrm flipH="1">
            <a:off x="4624240" y="4188321"/>
            <a:ext cx="365889" cy="276999"/>
          </a:xfrm>
          <a:prstGeom prst="rect">
            <a:avLst/>
          </a:prstGeom>
          <a:noFill/>
        </p:spPr>
        <p:txBody>
          <a:bodyPr wrap="square" rtlCol="0">
            <a:spAutoFit/>
          </a:bodyPr>
          <a:lstStyle/>
          <a:p>
            <a:r>
              <a:rPr lang="en-US" sz="1200" dirty="0" smtClean="0"/>
              <a:t>j</a:t>
            </a:r>
            <a:endParaRPr lang="en-US" sz="1200" dirty="0"/>
          </a:p>
        </p:txBody>
      </p:sp>
      <p:sp>
        <p:nvSpPr>
          <p:cNvPr id="7" name="TextBox 6"/>
          <p:cNvSpPr txBox="1"/>
          <p:nvPr/>
        </p:nvSpPr>
        <p:spPr>
          <a:xfrm>
            <a:off x="879185" y="5232380"/>
            <a:ext cx="312906" cy="276999"/>
          </a:xfrm>
          <a:prstGeom prst="rect">
            <a:avLst/>
          </a:prstGeom>
          <a:noFill/>
        </p:spPr>
        <p:txBody>
          <a:bodyPr wrap="square" rtlCol="0">
            <a:spAutoFit/>
          </a:bodyPr>
          <a:lstStyle/>
          <a:p>
            <a:r>
              <a:rPr lang="en-US" sz="1200" dirty="0" err="1" smtClean="0"/>
              <a:t>i</a:t>
            </a:r>
            <a:endParaRPr lang="en-US" sz="1200" dirty="0"/>
          </a:p>
        </p:txBody>
      </p:sp>
      <p:cxnSp>
        <p:nvCxnSpPr>
          <p:cNvPr id="21" name="Straight Arrow Connector 20"/>
          <p:cNvCxnSpPr/>
          <p:nvPr/>
        </p:nvCxnSpPr>
        <p:spPr>
          <a:xfrm rot="10800000">
            <a:off x="3566725" y="4702038"/>
            <a:ext cx="1421816" cy="347571"/>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4815549" y="4875030"/>
            <a:ext cx="34757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3740209" y="5049611"/>
            <a:ext cx="124833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half" idx="10"/>
          </p:nvPr>
        </p:nvSpPr>
        <p:spPr/>
        <p:txBody>
          <a:bodyPr/>
          <a:lstStyle/>
          <a:p>
            <a:fld id="{842A3F79-3D1E-DD43-9F02-658B12F6A561}" type="datetime1">
              <a:rPr lang="en-US" smtClean="0"/>
              <a:pPr/>
              <a:t>5/23/14</a:t>
            </a:fld>
            <a:endParaRPr lang="en-US"/>
          </a:p>
        </p:txBody>
      </p:sp>
      <p:sp>
        <p:nvSpPr>
          <p:cNvPr id="11" name="Slide Number Placeholder 10"/>
          <p:cNvSpPr>
            <a:spLocks noGrp="1"/>
          </p:cNvSpPr>
          <p:nvPr>
            <p:ph type="sldNum" sz="quarter" idx="12"/>
          </p:nvPr>
        </p:nvSpPr>
        <p:spPr/>
        <p:txBody>
          <a:bodyPr/>
          <a:lstStyle/>
          <a:p>
            <a:fld id="{41014A3E-976F-064B-B8F4-90A68719CBED}" type="slidenum">
              <a:rPr lang="en-US" smtClean="0"/>
              <a:pPr/>
              <a:t>44</a:t>
            </a:fld>
            <a:endParaRPr lang="en-US"/>
          </a:p>
        </p:txBody>
      </p:sp>
      <p:sp>
        <p:nvSpPr>
          <p:cNvPr id="12" name="Footer Placeholder 1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a:xfrm>
            <a:off x="658814" y="2286000"/>
            <a:ext cx="8057770" cy="2203379"/>
          </a:xfrm>
        </p:spPr>
        <p:txBody>
          <a:bodyPr>
            <a:normAutofit/>
          </a:bodyPr>
          <a:lstStyle/>
          <a:p>
            <a:r>
              <a:rPr lang="pt-BR" sz="2880" dirty="0" smtClean="0"/>
              <a:t>Em seguida basta usar a fórmula para preenchermos as outras posições:</a:t>
            </a:r>
            <a:endParaRPr lang="pt-BR" dirty="0" smtClean="0">
              <a:solidFill>
                <a:schemeClr val="tx1"/>
              </a:solidFill>
            </a:endParaRPr>
          </a:p>
        </p:txBody>
      </p:sp>
      <p:graphicFrame>
        <p:nvGraphicFramePr>
          <p:cNvPr id="5" name="Table 4"/>
          <p:cNvGraphicFramePr>
            <a:graphicFrameLocks noGrp="1"/>
          </p:cNvGraphicFramePr>
          <p:nvPr/>
        </p:nvGraphicFramePr>
        <p:xfrm>
          <a:off x="1192091" y="4465320"/>
          <a:ext cx="7291510" cy="1854200"/>
        </p:xfrm>
        <a:graphic>
          <a:graphicData uri="http://schemas.openxmlformats.org/drawingml/2006/table">
            <a:tbl>
              <a:tblPr firstRow="1" bandRow="1">
                <a:tableStyleId>{D7AC3CCA-C797-4891-BE02-D94E43425B78}</a:tableStyleId>
              </a:tblPr>
              <a:tblGrid>
                <a:gridCol w="1458302"/>
                <a:gridCol w="1458302"/>
                <a:gridCol w="1458302"/>
                <a:gridCol w="1458302"/>
                <a:gridCol w="1458302"/>
              </a:tblGrid>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r>
                        <a:rPr lang="en-US" dirty="0" smtClean="0"/>
                        <a:t>-3</a:t>
                      </a:r>
                      <a:endParaRPr lang="en-US" dirty="0"/>
                    </a:p>
                  </a:txBody>
                  <a:tcPr/>
                </a:tc>
                <a:tc>
                  <a:txBody>
                    <a:bodyPr/>
                    <a:lstStyle/>
                    <a:p>
                      <a:r>
                        <a:rPr lang="en-US" dirty="0" smtClean="0"/>
                        <a:t>-4</a:t>
                      </a:r>
                      <a:endParaRPr lang="en-US" dirty="0"/>
                    </a:p>
                  </a:txBody>
                  <a:tcPr/>
                </a:tc>
              </a:tr>
              <a:tr h="370840">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-2</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-3</a:t>
                      </a:r>
                      <a:endParaRPr lang="en-US" dirty="0"/>
                    </a:p>
                  </a:txBody>
                  <a:tcPr/>
                </a:tc>
                <a:tc>
                  <a:txBody>
                    <a:bodyPr/>
                    <a:lstStyle/>
                    <a:p>
                      <a:endParaRPr lang="en-US"/>
                    </a:p>
                  </a:txBody>
                  <a:tcPr/>
                </a:tc>
                <a:tc>
                  <a:txBody>
                    <a:bodyPr/>
                    <a:lstStyle/>
                    <a:p>
                      <a:endParaRPr lang="en-US"/>
                    </a:p>
                  </a:txBody>
                  <a:tcPr/>
                </a:tc>
                <a:tc>
                  <a:txBody>
                    <a:bodyPr/>
                    <a:lstStyle/>
                    <a:p>
                      <a:endParaRPr lang="en-US" sz="9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t> </a:t>
                      </a:r>
                    </a:p>
                    <a:p>
                      <a:endParaRPr lang="en-US" sz="900" b="1" dirty="0"/>
                    </a:p>
                  </a:txBody>
                  <a:tcPr/>
                </a:tc>
              </a:tr>
              <a:tr h="370840">
                <a:tc>
                  <a:txBody>
                    <a:bodyPr/>
                    <a:lstStyle/>
                    <a:p>
                      <a:r>
                        <a:rPr lang="en-US" dirty="0" smtClean="0"/>
                        <a:t>-4</a:t>
                      </a:r>
                      <a:endParaRPr lang="en-US" dirty="0"/>
                    </a:p>
                  </a:txBody>
                  <a:tcPr/>
                </a:tc>
                <a:tc>
                  <a:txBody>
                    <a:bodyPr/>
                    <a:lstStyle/>
                    <a:p>
                      <a:endParaRPr lang="en-US"/>
                    </a:p>
                  </a:txBody>
                  <a:tcPr/>
                </a:tc>
                <a:tc>
                  <a:txBody>
                    <a:bodyPr/>
                    <a:lstStyle/>
                    <a:p>
                      <a:endParaRPr lang="en-US" dirty="0"/>
                    </a:p>
                  </a:txBody>
                  <a:tcPr/>
                </a:tc>
                <a:tc>
                  <a:txBody>
                    <a:bodyPr/>
                    <a:lstStyle/>
                    <a:p>
                      <a:endParaRPr lang="en-US" sz="900" b="1" dirty="0"/>
                    </a:p>
                  </a:txBody>
                  <a:tcPr/>
                </a:tc>
                <a:tc>
                  <a:txBody>
                    <a:bodyPr/>
                    <a:lstStyle/>
                    <a:p>
                      <a:endParaRPr lang="en-US" sz="900" b="1" dirty="0"/>
                    </a:p>
                  </a:txBody>
                  <a:tcPr/>
                </a:tc>
              </a:tr>
            </a:tbl>
          </a:graphicData>
        </a:graphic>
      </p:graphicFrame>
      <p:sp>
        <p:nvSpPr>
          <p:cNvPr id="6" name="TextBox 5"/>
          <p:cNvSpPr txBox="1"/>
          <p:nvPr/>
        </p:nvSpPr>
        <p:spPr>
          <a:xfrm flipH="1">
            <a:off x="4624240" y="4188321"/>
            <a:ext cx="365889" cy="276999"/>
          </a:xfrm>
          <a:prstGeom prst="rect">
            <a:avLst/>
          </a:prstGeom>
          <a:noFill/>
        </p:spPr>
        <p:txBody>
          <a:bodyPr wrap="square" rtlCol="0">
            <a:spAutoFit/>
          </a:bodyPr>
          <a:lstStyle/>
          <a:p>
            <a:r>
              <a:rPr lang="en-US" sz="1200" dirty="0" smtClean="0"/>
              <a:t>j</a:t>
            </a:r>
            <a:endParaRPr lang="en-US" sz="1200" dirty="0"/>
          </a:p>
        </p:txBody>
      </p:sp>
      <p:sp>
        <p:nvSpPr>
          <p:cNvPr id="7" name="TextBox 6"/>
          <p:cNvSpPr txBox="1"/>
          <p:nvPr/>
        </p:nvSpPr>
        <p:spPr>
          <a:xfrm>
            <a:off x="879185" y="5232380"/>
            <a:ext cx="312906" cy="276999"/>
          </a:xfrm>
          <a:prstGeom prst="rect">
            <a:avLst/>
          </a:prstGeom>
          <a:noFill/>
        </p:spPr>
        <p:txBody>
          <a:bodyPr wrap="square" rtlCol="0">
            <a:spAutoFit/>
          </a:bodyPr>
          <a:lstStyle/>
          <a:p>
            <a:r>
              <a:rPr lang="en-US" sz="1200" dirty="0" err="1" smtClean="0"/>
              <a:t>i</a:t>
            </a:r>
            <a:endParaRPr lang="en-US" sz="1200" dirty="0"/>
          </a:p>
        </p:txBody>
      </p:sp>
      <p:cxnSp>
        <p:nvCxnSpPr>
          <p:cNvPr id="21" name="Straight Arrow Connector 20"/>
          <p:cNvCxnSpPr/>
          <p:nvPr/>
        </p:nvCxnSpPr>
        <p:spPr>
          <a:xfrm rot="10800000">
            <a:off x="4798115" y="4698858"/>
            <a:ext cx="1421816" cy="347571"/>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5400000" flipH="1" flipV="1">
            <a:off x="6046939" y="4871850"/>
            <a:ext cx="34757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0800000">
            <a:off x="4971599" y="5046431"/>
            <a:ext cx="1248332" cy="1588"/>
          </a:xfrm>
          <a:prstGeom prst="straightConnector1">
            <a:avLst/>
          </a:prstGeom>
          <a:ln w="9525" cmpd="sng">
            <a:tailEnd type="arrow"/>
          </a:ln>
        </p:spPr>
        <p:style>
          <a:lnRef idx="2">
            <a:schemeClr val="accent1"/>
          </a:lnRef>
          <a:fillRef idx="0">
            <a:schemeClr val="accent1"/>
          </a:fillRef>
          <a:effectRef idx="1">
            <a:schemeClr val="accent1"/>
          </a:effectRef>
          <a:fontRef idx="minor">
            <a:schemeClr val="tx1"/>
          </a:fontRef>
        </p:style>
      </p:cxnSp>
      <p:sp>
        <p:nvSpPr>
          <p:cNvPr id="10" name="Date Placeholder 9"/>
          <p:cNvSpPr>
            <a:spLocks noGrp="1"/>
          </p:cNvSpPr>
          <p:nvPr>
            <p:ph type="dt" sz="half" idx="10"/>
          </p:nvPr>
        </p:nvSpPr>
        <p:spPr/>
        <p:txBody>
          <a:bodyPr/>
          <a:lstStyle/>
          <a:p>
            <a:fld id="{5A491CB6-6A0D-2149-ADAB-B6DF5AA6D14C}" type="datetime1">
              <a:rPr lang="en-US" smtClean="0"/>
              <a:pPr/>
              <a:t>5/23/14</a:t>
            </a:fld>
            <a:endParaRPr lang="en-US"/>
          </a:p>
        </p:txBody>
      </p:sp>
      <p:sp>
        <p:nvSpPr>
          <p:cNvPr id="11" name="Slide Number Placeholder 10"/>
          <p:cNvSpPr>
            <a:spLocks noGrp="1"/>
          </p:cNvSpPr>
          <p:nvPr>
            <p:ph type="sldNum" sz="quarter" idx="12"/>
          </p:nvPr>
        </p:nvSpPr>
        <p:spPr/>
        <p:txBody>
          <a:bodyPr/>
          <a:lstStyle/>
          <a:p>
            <a:fld id="{41014A3E-976F-064B-B8F4-90A68719CBED}" type="slidenum">
              <a:rPr lang="en-US" smtClean="0"/>
              <a:pPr/>
              <a:t>45</a:t>
            </a:fld>
            <a:endParaRPr lang="en-US"/>
          </a:p>
        </p:txBody>
      </p:sp>
      <p:sp>
        <p:nvSpPr>
          <p:cNvPr id="12" name="Footer Placeholder 1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Alinhamentos</a:t>
            </a:r>
            <a:r>
              <a:rPr lang="en-US" dirty="0" smtClean="0"/>
              <a:t>: </a:t>
            </a:r>
            <a:r>
              <a:rPr lang="en-US" dirty="0" err="1" smtClean="0"/>
              <a:t>o</a:t>
            </a:r>
            <a:r>
              <a:rPr lang="en-US" dirty="0" smtClean="0"/>
              <a:t> </a:t>
            </a:r>
            <a:r>
              <a:rPr lang="en-US" dirty="0" err="1" smtClean="0"/>
              <a:t>algoritmo</a:t>
            </a:r>
            <a:r>
              <a:rPr lang="en-US" dirty="0" smtClean="0"/>
              <a:t> de </a:t>
            </a:r>
            <a:r>
              <a:rPr lang="en-US" dirty="0" err="1" smtClean="0"/>
              <a:t>programação</a:t>
            </a:r>
            <a:r>
              <a:rPr lang="en-US" dirty="0" smtClean="0"/>
              <a:t> </a:t>
            </a:r>
            <a:r>
              <a:rPr lang="en-US" dirty="0" err="1" smtClean="0"/>
              <a:t>dinâmica</a:t>
            </a:r>
            <a:endParaRPr lang="en-US" dirty="0"/>
          </a:p>
        </p:txBody>
      </p:sp>
      <p:sp>
        <p:nvSpPr>
          <p:cNvPr id="3" name="Content Placeholder 2"/>
          <p:cNvSpPr>
            <a:spLocks noGrp="1"/>
          </p:cNvSpPr>
          <p:nvPr>
            <p:ph idx="1"/>
          </p:nvPr>
        </p:nvSpPr>
        <p:spPr/>
        <p:txBody>
          <a:bodyPr>
            <a:normAutofit/>
          </a:bodyPr>
          <a:lstStyle/>
          <a:p>
            <a:r>
              <a:rPr lang="en-US" dirty="0" err="1" smtClean="0"/>
              <a:t>Vejamos</a:t>
            </a:r>
            <a:r>
              <a:rPr lang="en-US" dirty="0" smtClean="0"/>
              <a:t> agora um </a:t>
            </a:r>
            <a:r>
              <a:rPr lang="en-US" dirty="0" err="1" smtClean="0"/>
              <a:t>exemplo</a:t>
            </a:r>
            <a:r>
              <a:rPr lang="en-US" dirty="0" smtClean="0"/>
              <a:t> </a:t>
            </a:r>
            <a:r>
              <a:rPr lang="en-US" dirty="0" err="1" smtClean="0"/>
              <a:t>prático</a:t>
            </a:r>
            <a:r>
              <a:rPr lang="en-US" dirty="0" smtClean="0"/>
              <a:t> </a:t>
            </a:r>
            <a:r>
              <a:rPr lang="en-US" dirty="0" err="1" smtClean="0"/>
              <a:t>nos</a:t>
            </a:r>
            <a:r>
              <a:rPr lang="en-US" dirty="0" smtClean="0"/>
              <a:t> </a:t>
            </a:r>
            <a:r>
              <a:rPr lang="en-US" dirty="0" err="1" smtClean="0"/>
              <a:t>próximos</a:t>
            </a:r>
            <a:r>
              <a:rPr lang="en-US" dirty="0" smtClean="0"/>
              <a:t> slides</a:t>
            </a:r>
            <a:endParaRPr lang="en-US" dirty="0"/>
          </a:p>
        </p:txBody>
      </p:sp>
      <p:sp>
        <p:nvSpPr>
          <p:cNvPr id="4" name="Date Placeholder 3"/>
          <p:cNvSpPr>
            <a:spLocks noGrp="1"/>
          </p:cNvSpPr>
          <p:nvPr>
            <p:ph type="dt" sz="half" idx="10"/>
          </p:nvPr>
        </p:nvSpPr>
        <p:spPr/>
        <p:txBody>
          <a:bodyPr/>
          <a:lstStyle/>
          <a:p>
            <a:fld id="{01CFD472-7D5C-EA49-BF30-EB310F30760B}"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46</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p>
        </p:txBody>
      </p:sp>
      <p:sp>
        <p:nvSpPr>
          <p:cNvPr id="42" name="Date Placeholder 2"/>
          <p:cNvSpPr>
            <a:spLocks noGrp="1"/>
          </p:cNvSpPr>
          <p:nvPr>
            <p:ph type="dt" sz="half" idx="10"/>
          </p:nvPr>
        </p:nvSpPr>
        <p:spPr/>
        <p:txBody>
          <a:bodyPr/>
          <a:lstStyle/>
          <a:p>
            <a:fld id="{ED8F9A85-B6CD-AD46-8F05-0AA8720740B0}" type="datetime1">
              <a:rPr lang="en-US" smtClean="0"/>
              <a:pPr/>
              <a:t>5/23/14</a:t>
            </a:fld>
            <a:endParaRPr lang="pt-BR"/>
          </a:p>
        </p:txBody>
      </p:sp>
      <p:grpSp>
        <p:nvGrpSpPr>
          <p:cNvPr id="2" name="Group 2"/>
          <p:cNvGrpSpPr>
            <a:grpSpLocks/>
          </p:cNvGrpSpPr>
          <p:nvPr/>
        </p:nvGrpSpPr>
        <p:grpSpPr bwMode="auto">
          <a:xfrm>
            <a:off x="3505200" y="1219200"/>
            <a:ext cx="5103813" cy="5027613"/>
            <a:chOff x="2208" y="768"/>
            <a:chExt cx="3215" cy="3167"/>
          </a:xfrm>
        </p:grpSpPr>
        <p:grpSp>
          <p:nvGrpSpPr>
            <p:cNvPr id="3" name="Group 3"/>
            <p:cNvGrpSpPr>
              <a:grpSpLocks/>
            </p:cNvGrpSpPr>
            <p:nvPr/>
          </p:nvGrpSpPr>
          <p:grpSpPr bwMode="auto">
            <a:xfrm>
              <a:off x="2592" y="768"/>
              <a:ext cx="2688" cy="3167"/>
              <a:chOff x="2592" y="768"/>
              <a:chExt cx="2688" cy="3167"/>
            </a:xfrm>
          </p:grpSpPr>
          <p:sp>
            <p:nvSpPr>
              <p:cNvPr id="39940" name="Line 4"/>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1" name="Line 5"/>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2" name="Line 6"/>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3" name="Line 7"/>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4" name="Line 8"/>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5" name="Line 9"/>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6" name="Line 10"/>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47" name="Line 11"/>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2"/>
            <p:cNvGrpSpPr>
              <a:grpSpLocks/>
            </p:cNvGrpSpPr>
            <p:nvPr/>
          </p:nvGrpSpPr>
          <p:grpSpPr bwMode="auto">
            <a:xfrm>
              <a:off x="2208" y="1104"/>
              <a:ext cx="3215" cy="2688"/>
              <a:chOff x="2208" y="1104"/>
              <a:chExt cx="3215" cy="2688"/>
            </a:xfrm>
          </p:grpSpPr>
          <p:sp>
            <p:nvSpPr>
              <p:cNvPr id="39949" name="Line 13"/>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0" name="Line 14"/>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1" name="Line 15"/>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2" name="Line 16"/>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3" name="Line 17"/>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4" name="Line 18"/>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5" name="Line 19"/>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6" name="Line 20"/>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39957" name="Line 21"/>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39958"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39959"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39960"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39961"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39962"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39963"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39964"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39965"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39966"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39967"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39968"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39969"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39970"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39971"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39972"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39973" name="Line 37"/>
          <p:cNvSpPr>
            <a:spLocks noChangeShapeType="1"/>
          </p:cNvSpPr>
          <p:nvPr/>
        </p:nvSpPr>
        <p:spPr bwMode="auto">
          <a:xfrm>
            <a:off x="3581400" y="1752600"/>
            <a:ext cx="4876800" cy="1588"/>
          </a:xfrm>
          <a:prstGeom prst="line">
            <a:avLst/>
          </a:prstGeom>
          <a:noFill/>
          <a:ln w="9525" cap="flat">
            <a:noFill/>
            <a:round/>
            <a:headEnd/>
            <a:tailEnd/>
          </a:ln>
          <a:effectLst/>
        </p:spPr>
        <p:txBody>
          <a:bodyPr>
            <a:prstTxWarp prst="textNoShape">
              <a:avLst/>
            </a:prstTxWarp>
          </a:bodyPr>
          <a:lstStyle/>
          <a:p>
            <a:endParaRPr lang="en-US"/>
          </a:p>
        </p:txBody>
      </p:sp>
      <p:sp>
        <p:nvSpPr>
          <p:cNvPr id="39974" name="Line 38"/>
          <p:cNvSpPr>
            <a:spLocks noChangeShapeType="1"/>
          </p:cNvSpPr>
          <p:nvPr/>
        </p:nvSpPr>
        <p:spPr bwMode="auto">
          <a:xfrm>
            <a:off x="4343400" y="1371600"/>
            <a:ext cx="1588" cy="4800600"/>
          </a:xfrm>
          <a:prstGeom prst="line">
            <a:avLst/>
          </a:prstGeom>
          <a:noFill/>
          <a:ln w="9525" cap="flat">
            <a:noFill/>
            <a:round/>
            <a:headEnd/>
            <a:tailEnd/>
          </a:ln>
          <a:effectLst/>
        </p:spPr>
        <p:txBody>
          <a:bodyPr>
            <a:prstTxWarp prst="textNoShape">
              <a:avLst/>
            </a:prstTxWarp>
          </a:bodyPr>
          <a:lstStyle/>
          <a:p>
            <a:endParaRPr lang="en-US"/>
          </a:p>
        </p:txBody>
      </p:sp>
      <p:sp>
        <p:nvSpPr>
          <p:cNvPr id="39975" name="Text Box 39"/>
          <p:cNvSpPr txBox="1">
            <a:spLocks noChangeArrowheads="1"/>
          </p:cNvSpPr>
          <p:nvPr/>
        </p:nvSpPr>
        <p:spPr bwMode="auto">
          <a:xfrm>
            <a:off x="152400" y="1295400"/>
            <a:ext cx="25146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Arrange the sequence residues along a two-dimensional lattice</a:t>
            </a:r>
          </a:p>
        </p:txBody>
      </p:sp>
      <p:sp>
        <p:nvSpPr>
          <p:cNvPr id="39976" name="Text Box 40"/>
          <p:cNvSpPr txBox="1">
            <a:spLocks noChangeArrowheads="1"/>
          </p:cNvSpPr>
          <p:nvPr/>
        </p:nvSpPr>
        <p:spPr bwMode="auto">
          <a:xfrm>
            <a:off x="152400" y="3917950"/>
            <a:ext cx="2514600" cy="11906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Vertices of the lattice fall between letters</a:t>
            </a:r>
          </a:p>
        </p:txBody>
      </p:sp>
      <p:sp>
        <p:nvSpPr>
          <p:cNvPr id="43" name="Slide Number Placeholder 42"/>
          <p:cNvSpPr>
            <a:spLocks noGrp="1"/>
          </p:cNvSpPr>
          <p:nvPr>
            <p:ph type="sldNum" sz="quarter" idx="12"/>
          </p:nvPr>
        </p:nvSpPr>
        <p:spPr/>
        <p:txBody>
          <a:bodyPr/>
          <a:lstStyle/>
          <a:p>
            <a:fld id="{41014A3E-976F-064B-B8F4-90A68719CBED}" type="slidenum">
              <a:rPr lang="en-US" smtClean="0"/>
              <a:pPr/>
              <a:t>47</a:t>
            </a:fld>
            <a:endParaRPr lang="en-US"/>
          </a:p>
        </p:txBody>
      </p:sp>
      <p:sp>
        <p:nvSpPr>
          <p:cNvPr id="44" name="Footer Placeholder 4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39975"/>
                                        </p:tgtEl>
                                        <p:attrNameLst>
                                          <p:attrName>style.visibility</p:attrName>
                                        </p:attrNameLst>
                                      </p:cBhvr>
                                      <p:to>
                                        <p:strVal val="visible"/>
                                      </p:to>
                                    </p:set>
                                  </p:childTnLst>
                                </p:cTn>
                              </p:par>
                            </p:childTnLst>
                          </p:cTn>
                        </p:par>
                        <p:par>
                          <p:cTn id="7" fill="hold">
                            <p:stCondLst>
                              <p:cond delay="0"/>
                            </p:stCondLst>
                            <p:childTnLst>
                              <p:par>
                                <p:cTn id="8" presetID="4" presetClass="entr" presetSubtype="32" fill="hold" nodeType="afterEffect">
                                  <p:stCondLst>
                                    <p:cond delay="0"/>
                                  </p:stCondLst>
                                  <p:childTnLst>
                                    <p:set>
                                      <p:cBhvr additive="repl">
                                        <p:cTn id="9" dur="1" fill="hold">
                                          <p:stCondLst>
                                            <p:cond delay="0"/>
                                          </p:stCondLst>
                                        </p:cTn>
                                        <p:tgtEl>
                                          <p:spTgt spid="2"/>
                                        </p:tgtEl>
                                        <p:attrNameLst>
                                          <p:attrName>style.visibility</p:attrName>
                                        </p:attrNameLst>
                                      </p:cBhvr>
                                      <p:to>
                                        <p:strVal val="visible"/>
                                      </p:to>
                                    </p:set>
                                    <p:animEffect transition="in" filter="box(out)">
                                      <p:cBhvr additive="repl">
                                        <p:cTn id="10" dur="500"/>
                                        <p:tgtEl>
                                          <p:spTgt spid="2"/>
                                        </p:tgtEl>
                                      </p:cBhvr>
                                    </p:animEffect>
                                  </p:childTnLst>
                                </p:cTn>
                              </p:par>
                            </p:childTnLst>
                          </p:cTn>
                        </p:par>
                        <p:par>
                          <p:cTn id="11" fill="hold">
                            <p:stCondLst>
                              <p:cond delay="0"/>
                            </p:stCondLst>
                            <p:childTnLst>
                              <p:par>
                                <p:cTn id="12" presetID="1" presetClass="entr" fill="hold" nodeType="afterEffect">
                                  <p:stCondLst>
                                    <p:cond delay="0"/>
                                  </p:stCondLst>
                                  <p:childTnLst>
                                    <p:set>
                                      <p:cBhvr additive="repl">
                                        <p:cTn id="13" dur="1" fill="hold">
                                          <p:stCondLst>
                                            <p:cond delay="0"/>
                                          </p:stCondLst>
                                        </p:cTn>
                                        <p:tgtEl>
                                          <p:spTgt spid="39958"/>
                                        </p:tgtEl>
                                        <p:attrNameLst>
                                          <p:attrName>style.visibility</p:attrName>
                                        </p:attrNameLst>
                                      </p:cBhvr>
                                      <p:to>
                                        <p:strVal val="visible"/>
                                      </p:to>
                                    </p:set>
                                  </p:childTnLst>
                                </p:cTn>
                              </p:par>
                            </p:childTnLst>
                          </p:cTn>
                        </p:par>
                        <p:par>
                          <p:cTn id="14" fill="hold">
                            <p:stCondLst>
                              <p:cond delay="0"/>
                            </p:stCondLst>
                            <p:childTnLst>
                              <p:par>
                                <p:cTn id="15" presetID="1" presetClass="entr" fill="hold" nodeType="afterEffect">
                                  <p:stCondLst>
                                    <p:cond delay="0"/>
                                  </p:stCondLst>
                                  <p:childTnLst>
                                    <p:set>
                                      <p:cBhvr additive="repl">
                                        <p:cTn id="16" dur="1" fill="hold">
                                          <p:stCondLst>
                                            <p:cond delay="0"/>
                                          </p:stCondLst>
                                        </p:cTn>
                                        <p:tgtEl>
                                          <p:spTgt spid="39959"/>
                                        </p:tgtEl>
                                        <p:attrNameLst>
                                          <p:attrName>style.visibility</p:attrName>
                                        </p:attrNameLst>
                                      </p:cBhvr>
                                      <p:to>
                                        <p:strVal val="visible"/>
                                      </p:to>
                                    </p:set>
                                  </p:childTnLst>
                                </p:cTn>
                              </p:par>
                            </p:childTnLst>
                          </p:cTn>
                        </p:par>
                        <p:par>
                          <p:cTn id="17" fill="hold">
                            <p:stCondLst>
                              <p:cond delay="0"/>
                            </p:stCondLst>
                            <p:childTnLst>
                              <p:par>
                                <p:cTn id="18" presetID="1" presetClass="entr" fill="hold" nodeType="afterEffect">
                                  <p:stCondLst>
                                    <p:cond delay="0"/>
                                  </p:stCondLst>
                                  <p:childTnLst>
                                    <p:set>
                                      <p:cBhvr additive="repl">
                                        <p:cTn id="19" dur="1" fill="hold">
                                          <p:stCondLst>
                                            <p:cond delay="0"/>
                                          </p:stCondLst>
                                        </p:cTn>
                                        <p:tgtEl>
                                          <p:spTgt spid="39960"/>
                                        </p:tgtEl>
                                        <p:attrNameLst>
                                          <p:attrName>style.visibility</p:attrName>
                                        </p:attrNameLst>
                                      </p:cBhvr>
                                      <p:to>
                                        <p:strVal val="visible"/>
                                      </p:to>
                                    </p:set>
                                  </p:childTnLst>
                                </p:cTn>
                              </p:par>
                            </p:childTnLst>
                          </p:cTn>
                        </p:par>
                        <p:par>
                          <p:cTn id="20" fill="hold">
                            <p:stCondLst>
                              <p:cond delay="0"/>
                            </p:stCondLst>
                            <p:childTnLst>
                              <p:par>
                                <p:cTn id="21" presetID="1" presetClass="entr" fill="hold" nodeType="afterEffect">
                                  <p:stCondLst>
                                    <p:cond delay="0"/>
                                  </p:stCondLst>
                                  <p:childTnLst>
                                    <p:set>
                                      <p:cBhvr additive="repl">
                                        <p:cTn id="22" dur="1" fill="hold">
                                          <p:stCondLst>
                                            <p:cond delay="0"/>
                                          </p:stCondLst>
                                        </p:cTn>
                                        <p:tgtEl>
                                          <p:spTgt spid="39961"/>
                                        </p:tgtEl>
                                        <p:attrNameLst>
                                          <p:attrName>style.visibility</p:attrName>
                                        </p:attrNameLst>
                                      </p:cBhvr>
                                      <p:to>
                                        <p:strVal val="visible"/>
                                      </p:to>
                                    </p:set>
                                  </p:childTnLst>
                                </p:cTn>
                              </p:par>
                            </p:childTnLst>
                          </p:cTn>
                        </p:par>
                        <p:par>
                          <p:cTn id="23" fill="hold">
                            <p:stCondLst>
                              <p:cond delay="0"/>
                            </p:stCondLst>
                            <p:childTnLst>
                              <p:par>
                                <p:cTn id="24" presetID="1" presetClass="entr" fill="hold" nodeType="afterEffect">
                                  <p:stCondLst>
                                    <p:cond delay="0"/>
                                  </p:stCondLst>
                                  <p:childTnLst>
                                    <p:set>
                                      <p:cBhvr additive="repl">
                                        <p:cTn id="25" dur="1" fill="hold">
                                          <p:stCondLst>
                                            <p:cond delay="0"/>
                                          </p:stCondLst>
                                        </p:cTn>
                                        <p:tgtEl>
                                          <p:spTgt spid="39962"/>
                                        </p:tgtEl>
                                        <p:attrNameLst>
                                          <p:attrName>style.visibility</p:attrName>
                                        </p:attrNameLst>
                                      </p:cBhvr>
                                      <p:to>
                                        <p:strVal val="visible"/>
                                      </p:to>
                                    </p:set>
                                  </p:childTnLst>
                                </p:cTn>
                              </p:par>
                            </p:childTnLst>
                          </p:cTn>
                        </p:par>
                        <p:par>
                          <p:cTn id="26" fill="hold">
                            <p:stCondLst>
                              <p:cond delay="0"/>
                            </p:stCondLst>
                            <p:childTnLst>
                              <p:par>
                                <p:cTn id="27" presetID="1" presetClass="entr" fill="hold" nodeType="afterEffect">
                                  <p:stCondLst>
                                    <p:cond delay="0"/>
                                  </p:stCondLst>
                                  <p:childTnLst>
                                    <p:set>
                                      <p:cBhvr additive="repl">
                                        <p:cTn id="28" dur="1" fill="hold">
                                          <p:stCondLst>
                                            <p:cond delay="0"/>
                                          </p:stCondLst>
                                        </p:cTn>
                                        <p:tgtEl>
                                          <p:spTgt spid="39963"/>
                                        </p:tgtEl>
                                        <p:attrNameLst>
                                          <p:attrName>style.visibility</p:attrName>
                                        </p:attrNameLst>
                                      </p:cBhvr>
                                      <p:to>
                                        <p:strVal val="visible"/>
                                      </p:to>
                                    </p:set>
                                  </p:childTnLst>
                                </p:cTn>
                              </p:par>
                            </p:childTnLst>
                          </p:cTn>
                        </p:par>
                        <p:par>
                          <p:cTn id="29" fill="hold">
                            <p:stCondLst>
                              <p:cond delay="0"/>
                            </p:stCondLst>
                            <p:childTnLst>
                              <p:par>
                                <p:cTn id="30" presetID="1" presetClass="entr" fill="hold" nodeType="afterEffect">
                                  <p:stCondLst>
                                    <p:cond delay="0"/>
                                  </p:stCondLst>
                                  <p:childTnLst>
                                    <p:set>
                                      <p:cBhvr additive="repl">
                                        <p:cTn id="31" dur="1" fill="hold">
                                          <p:stCondLst>
                                            <p:cond delay="0"/>
                                          </p:stCondLst>
                                        </p:cTn>
                                        <p:tgtEl>
                                          <p:spTgt spid="39964"/>
                                        </p:tgtEl>
                                        <p:attrNameLst>
                                          <p:attrName>style.visibility</p:attrName>
                                        </p:attrNameLst>
                                      </p:cBhvr>
                                      <p:to>
                                        <p:strVal val="visible"/>
                                      </p:to>
                                    </p:set>
                                  </p:childTnLst>
                                </p:cTn>
                              </p:par>
                            </p:childTnLst>
                          </p:cTn>
                        </p:par>
                        <p:par>
                          <p:cTn id="32" fill="hold">
                            <p:stCondLst>
                              <p:cond delay="0"/>
                            </p:stCondLst>
                            <p:childTnLst>
                              <p:par>
                                <p:cTn id="33" presetID="1" presetClass="entr" fill="hold" nodeType="afterEffect">
                                  <p:stCondLst>
                                    <p:cond delay="0"/>
                                  </p:stCondLst>
                                  <p:childTnLst>
                                    <p:set>
                                      <p:cBhvr additive="repl">
                                        <p:cTn id="34" dur="1" fill="hold">
                                          <p:stCondLst>
                                            <p:cond delay="0"/>
                                          </p:stCondLst>
                                        </p:cTn>
                                        <p:tgtEl>
                                          <p:spTgt spid="39965"/>
                                        </p:tgtEl>
                                        <p:attrNameLst>
                                          <p:attrName>style.visibility</p:attrName>
                                        </p:attrNameLst>
                                      </p:cBhvr>
                                      <p:to>
                                        <p:strVal val="visible"/>
                                      </p:to>
                                    </p:set>
                                  </p:childTnLst>
                                </p:cTn>
                              </p:par>
                            </p:childTnLst>
                          </p:cTn>
                        </p:par>
                        <p:par>
                          <p:cTn id="35" fill="hold">
                            <p:stCondLst>
                              <p:cond delay="0"/>
                            </p:stCondLst>
                            <p:childTnLst>
                              <p:par>
                                <p:cTn id="36" presetID="1" presetClass="entr" fill="hold" nodeType="afterEffect">
                                  <p:stCondLst>
                                    <p:cond delay="0"/>
                                  </p:stCondLst>
                                  <p:childTnLst>
                                    <p:set>
                                      <p:cBhvr additive="repl">
                                        <p:cTn id="37" dur="1" fill="hold">
                                          <p:stCondLst>
                                            <p:cond delay="0"/>
                                          </p:stCondLst>
                                        </p:cTn>
                                        <p:tgtEl>
                                          <p:spTgt spid="39966"/>
                                        </p:tgtEl>
                                        <p:attrNameLst>
                                          <p:attrName>style.visibility</p:attrName>
                                        </p:attrNameLst>
                                      </p:cBhvr>
                                      <p:to>
                                        <p:strVal val="visible"/>
                                      </p:to>
                                    </p:set>
                                  </p:childTnLst>
                                </p:cTn>
                              </p:par>
                            </p:childTnLst>
                          </p:cTn>
                        </p:par>
                        <p:par>
                          <p:cTn id="38" fill="hold">
                            <p:stCondLst>
                              <p:cond delay="0"/>
                            </p:stCondLst>
                            <p:childTnLst>
                              <p:par>
                                <p:cTn id="39" presetID="1" presetClass="entr" fill="hold" nodeType="afterEffect">
                                  <p:stCondLst>
                                    <p:cond delay="0"/>
                                  </p:stCondLst>
                                  <p:childTnLst>
                                    <p:set>
                                      <p:cBhvr additive="repl">
                                        <p:cTn id="40" dur="1" fill="hold">
                                          <p:stCondLst>
                                            <p:cond delay="0"/>
                                          </p:stCondLst>
                                        </p:cTn>
                                        <p:tgtEl>
                                          <p:spTgt spid="39967"/>
                                        </p:tgtEl>
                                        <p:attrNameLst>
                                          <p:attrName>style.visibility</p:attrName>
                                        </p:attrNameLst>
                                      </p:cBhvr>
                                      <p:to>
                                        <p:strVal val="visible"/>
                                      </p:to>
                                    </p:set>
                                  </p:childTnLst>
                                </p:cTn>
                              </p:par>
                            </p:childTnLst>
                          </p:cTn>
                        </p:par>
                        <p:par>
                          <p:cTn id="41" fill="hold">
                            <p:stCondLst>
                              <p:cond delay="0"/>
                            </p:stCondLst>
                            <p:childTnLst>
                              <p:par>
                                <p:cTn id="42" presetID="1" presetClass="entr" fill="hold" nodeType="afterEffect">
                                  <p:stCondLst>
                                    <p:cond delay="0"/>
                                  </p:stCondLst>
                                  <p:childTnLst>
                                    <p:set>
                                      <p:cBhvr additive="repl">
                                        <p:cTn id="43" dur="1" fill="hold">
                                          <p:stCondLst>
                                            <p:cond delay="0"/>
                                          </p:stCondLst>
                                        </p:cTn>
                                        <p:tgtEl>
                                          <p:spTgt spid="39968"/>
                                        </p:tgtEl>
                                        <p:attrNameLst>
                                          <p:attrName>style.visibility</p:attrName>
                                        </p:attrNameLst>
                                      </p:cBhvr>
                                      <p:to>
                                        <p:strVal val="visible"/>
                                      </p:to>
                                    </p:set>
                                  </p:childTnLst>
                                </p:cTn>
                              </p:par>
                            </p:childTnLst>
                          </p:cTn>
                        </p:par>
                        <p:par>
                          <p:cTn id="44" fill="hold">
                            <p:stCondLst>
                              <p:cond delay="0"/>
                            </p:stCondLst>
                            <p:childTnLst>
                              <p:par>
                                <p:cTn id="45" presetID="1" presetClass="entr" fill="hold" nodeType="afterEffect">
                                  <p:stCondLst>
                                    <p:cond delay="0"/>
                                  </p:stCondLst>
                                  <p:childTnLst>
                                    <p:set>
                                      <p:cBhvr additive="repl">
                                        <p:cTn id="46" dur="1" fill="hold">
                                          <p:stCondLst>
                                            <p:cond delay="0"/>
                                          </p:stCondLst>
                                        </p:cTn>
                                        <p:tgtEl>
                                          <p:spTgt spid="39969"/>
                                        </p:tgtEl>
                                        <p:attrNameLst>
                                          <p:attrName>style.visibility</p:attrName>
                                        </p:attrNameLst>
                                      </p:cBhvr>
                                      <p:to>
                                        <p:strVal val="visible"/>
                                      </p:to>
                                    </p:set>
                                  </p:childTnLst>
                                </p:cTn>
                              </p:par>
                            </p:childTnLst>
                          </p:cTn>
                        </p:par>
                        <p:par>
                          <p:cTn id="47" fill="hold">
                            <p:stCondLst>
                              <p:cond delay="0"/>
                            </p:stCondLst>
                            <p:childTnLst>
                              <p:par>
                                <p:cTn id="48" presetID="1" presetClass="entr" fill="hold" nodeType="afterEffect">
                                  <p:stCondLst>
                                    <p:cond delay="0"/>
                                  </p:stCondLst>
                                  <p:childTnLst>
                                    <p:set>
                                      <p:cBhvr additive="repl">
                                        <p:cTn id="49" dur="1" fill="hold">
                                          <p:stCondLst>
                                            <p:cond delay="0"/>
                                          </p:stCondLst>
                                        </p:cTn>
                                        <p:tgtEl>
                                          <p:spTgt spid="39970"/>
                                        </p:tgtEl>
                                        <p:attrNameLst>
                                          <p:attrName>style.visibility</p:attrName>
                                        </p:attrNameLst>
                                      </p:cBhvr>
                                      <p:to>
                                        <p:strVal val="visible"/>
                                      </p:to>
                                    </p:set>
                                  </p:childTnLst>
                                </p:cTn>
                              </p:par>
                            </p:childTnLst>
                          </p:cTn>
                        </p:par>
                        <p:par>
                          <p:cTn id="50" fill="hold">
                            <p:stCondLst>
                              <p:cond delay="0"/>
                            </p:stCondLst>
                            <p:childTnLst>
                              <p:par>
                                <p:cTn id="51" presetID="1" presetClass="entr" fill="hold" nodeType="afterEffect">
                                  <p:stCondLst>
                                    <p:cond delay="0"/>
                                  </p:stCondLst>
                                  <p:childTnLst>
                                    <p:set>
                                      <p:cBhvr additive="repl">
                                        <p:cTn id="52" dur="1" fill="hold">
                                          <p:stCondLst>
                                            <p:cond delay="0"/>
                                          </p:stCondLst>
                                        </p:cTn>
                                        <p:tgtEl>
                                          <p:spTgt spid="39971"/>
                                        </p:tgtEl>
                                        <p:attrNameLst>
                                          <p:attrName>style.visibility</p:attrName>
                                        </p:attrNameLst>
                                      </p:cBhvr>
                                      <p:to>
                                        <p:strVal val="visible"/>
                                      </p:to>
                                    </p:set>
                                  </p:childTnLst>
                                </p:cTn>
                              </p:par>
                            </p:childTnLst>
                          </p:cTn>
                        </p:par>
                        <p:par>
                          <p:cTn id="53" fill="hold">
                            <p:stCondLst>
                              <p:cond delay="0"/>
                            </p:stCondLst>
                            <p:childTnLst>
                              <p:par>
                                <p:cTn id="54" presetID="1" presetClass="entr" fill="hold" nodeType="afterEffect">
                                  <p:stCondLst>
                                    <p:cond delay="0"/>
                                  </p:stCondLst>
                                  <p:childTnLst>
                                    <p:set>
                                      <p:cBhvr additive="repl">
                                        <p:cTn id="55" dur="1" fill="hold">
                                          <p:stCondLst>
                                            <p:cond delay="0"/>
                                          </p:stCondLst>
                                        </p:cTn>
                                        <p:tgtEl>
                                          <p:spTgt spid="39972"/>
                                        </p:tgtEl>
                                        <p:attrNameLst>
                                          <p:attrName>style.visibility</p:attrName>
                                        </p:attrNameLst>
                                      </p:cBhvr>
                                      <p:to>
                                        <p:strVal val="visible"/>
                                      </p:to>
                                    </p:set>
                                  </p:childTnLst>
                                </p:cTn>
                              </p:par>
                            </p:childTnLst>
                          </p:cTn>
                        </p:par>
                        <p:par>
                          <p:cTn id="56" fill="hold">
                            <p:stCondLst>
                              <p:cond delay="0"/>
                            </p:stCondLst>
                            <p:childTnLst>
                              <p:par>
                                <p:cTn id="57" presetID="1" presetClass="entr" fill="hold" nodeType="afterEffect">
                                  <p:stCondLst>
                                    <p:cond delay="0"/>
                                  </p:stCondLst>
                                  <p:childTnLst>
                                    <p:set>
                                      <p:cBhvr additive="repl">
                                        <p:cTn id="58" dur="1" fill="hold">
                                          <p:stCondLst>
                                            <p:cond delay="0"/>
                                          </p:stCondLst>
                                        </p:cTn>
                                        <p:tgtEl>
                                          <p:spTgt spid="399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45" name="Date Placeholder 2"/>
          <p:cNvSpPr>
            <a:spLocks noGrp="1"/>
          </p:cNvSpPr>
          <p:nvPr>
            <p:ph type="dt" sz="half" idx="10"/>
          </p:nvPr>
        </p:nvSpPr>
        <p:spPr/>
        <p:txBody>
          <a:bodyPr/>
          <a:lstStyle/>
          <a:p>
            <a:fld id="{4F07E9C4-207E-004A-AF37-18B375AABA3A}" type="datetime1">
              <a:rPr lang="en-US" smtClean="0"/>
              <a:pPr/>
              <a:t>5/23/14</a:t>
            </a:fld>
            <a:endParaRPr lang="pt-BR"/>
          </a:p>
        </p:txBody>
      </p:sp>
      <p:grpSp>
        <p:nvGrpSpPr>
          <p:cNvPr id="2" name="Group 2"/>
          <p:cNvGrpSpPr>
            <a:grpSpLocks/>
          </p:cNvGrpSpPr>
          <p:nvPr/>
        </p:nvGrpSpPr>
        <p:grpSpPr bwMode="auto">
          <a:xfrm>
            <a:off x="3505200" y="1219200"/>
            <a:ext cx="5103813" cy="5027613"/>
            <a:chOff x="2208" y="768"/>
            <a:chExt cx="3215" cy="3167"/>
          </a:xfrm>
        </p:grpSpPr>
        <p:grpSp>
          <p:nvGrpSpPr>
            <p:cNvPr id="3" name="Group 3"/>
            <p:cNvGrpSpPr>
              <a:grpSpLocks/>
            </p:cNvGrpSpPr>
            <p:nvPr/>
          </p:nvGrpSpPr>
          <p:grpSpPr bwMode="auto">
            <a:xfrm>
              <a:off x="2592" y="768"/>
              <a:ext cx="2688" cy="3167"/>
              <a:chOff x="2592" y="768"/>
              <a:chExt cx="2688" cy="3167"/>
            </a:xfrm>
          </p:grpSpPr>
          <p:sp>
            <p:nvSpPr>
              <p:cNvPr id="40964" name="Line 4"/>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65" name="Line 5"/>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66" name="Line 6"/>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67" name="Line 7"/>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68" name="Line 8"/>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69" name="Line 9"/>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0" name="Line 10"/>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1" name="Line 11"/>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2"/>
            <p:cNvGrpSpPr>
              <a:grpSpLocks/>
            </p:cNvGrpSpPr>
            <p:nvPr/>
          </p:nvGrpSpPr>
          <p:grpSpPr bwMode="auto">
            <a:xfrm>
              <a:off x="2208" y="1104"/>
              <a:ext cx="3215" cy="2688"/>
              <a:chOff x="2208" y="1104"/>
              <a:chExt cx="3215" cy="2688"/>
            </a:xfrm>
          </p:grpSpPr>
          <p:sp>
            <p:nvSpPr>
              <p:cNvPr id="40973" name="Line 13"/>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4" name="Line 14"/>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5" name="Line 15"/>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6" name="Line 16"/>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7" name="Line 17"/>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8" name="Line 18"/>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79" name="Line 19"/>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80" name="Line 20"/>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0981" name="Line 21"/>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0982"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0983"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0984"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0985"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0986"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0987"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0988"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0989"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0990"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0991"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0992"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0993"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0994"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0995"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0996"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0997" name="Text Box 37"/>
          <p:cNvSpPr txBox="1">
            <a:spLocks noChangeArrowheads="1"/>
          </p:cNvSpPr>
          <p:nvPr/>
        </p:nvSpPr>
        <p:spPr bwMode="auto">
          <a:xfrm>
            <a:off x="152400" y="1371600"/>
            <a:ext cx="2590800" cy="925511"/>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dirty="0" err="1">
                <a:solidFill>
                  <a:srgbClr val="A50021"/>
                </a:solidFill>
                <a:ea typeface="Arial Unicode MS" pitchFamily="-1" charset="0"/>
                <a:cs typeface="Arial Unicode MS" pitchFamily="-1" charset="0"/>
              </a:rPr>
              <a:t>The</a:t>
            </a:r>
            <a:r>
              <a:rPr lang="pt-BR" dirty="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goal</a:t>
            </a:r>
            <a:r>
              <a:rPr lang="pt-BR" dirty="0">
                <a:solidFill>
                  <a:srgbClr val="A50021"/>
                </a:solidFill>
                <a:ea typeface="Arial Unicode MS" pitchFamily="-1" charset="0"/>
                <a:cs typeface="Arial Unicode MS" pitchFamily="-1" charset="0"/>
              </a:rPr>
              <a:t> is to </a:t>
            </a:r>
            <a:r>
              <a:rPr lang="pt-BR" dirty="0" err="1">
                <a:solidFill>
                  <a:srgbClr val="A50021"/>
                </a:solidFill>
                <a:ea typeface="Arial Unicode MS" pitchFamily="-1" charset="0"/>
                <a:cs typeface="Arial Unicode MS" pitchFamily="-1" charset="0"/>
              </a:rPr>
              <a:t>find</a:t>
            </a:r>
            <a:r>
              <a:rPr lang="pt-BR" dirty="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the</a:t>
            </a:r>
            <a:r>
              <a:rPr lang="pt-BR" dirty="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optimal</a:t>
            </a:r>
            <a:r>
              <a:rPr lang="pt-BR" dirty="0">
                <a:solidFill>
                  <a:srgbClr val="A50021"/>
                </a:solidFill>
                <a:ea typeface="Arial Unicode MS" pitchFamily="-1" charset="0"/>
                <a:cs typeface="Arial Unicode MS" pitchFamily="-1" charset="0"/>
              </a:rPr>
              <a:t> </a:t>
            </a:r>
            <a:r>
              <a:rPr lang="pt-BR" dirty="0" smtClean="0">
                <a:solidFill>
                  <a:srgbClr val="A50021"/>
                </a:solidFill>
                <a:ea typeface="Arial Unicode MS" pitchFamily="-1" charset="0"/>
                <a:cs typeface="Arial Unicode MS" pitchFamily="-1" charset="0"/>
              </a:rPr>
              <a:t>path (</a:t>
            </a:r>
            <a:r>
              <a:rPr lang="pt-BR" dirty="0" err="1" smtClean="0">
                <a:solidFill>
                  <a:srgbClr val="A50021"/>
                </a:solidFill>
                <a:ea typeface="Arial Unicode MS" pitchFamily="-1" charset="0"/>
                <a:cs typeface="Arial Unicode MS" pitchFamily="-1" charset="0"/>
              </a:rPr>
              <a:t>thing</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about</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the</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Dotplot</a:t>
            </a:r>
            <a:r>
              <a:rPr lang="pt-BR" dirty="0" smtClean="0">
                <a:solidFill>
                  <a:srgbClr val="A50021"/>
                </a:solidFill>
                <a:ea typeface="Arial Unicode MS" pitchFamily="-1" charset="0"/>
                <a:cs typeface="Arial Unicode MS" pitchFamily="-1" charset="0"/>
              </a:rPr>
              <a:t>)</a:t>
            </a:r>
            <a:endParaRPr lang="pt-BR" dirty="0">
              <a:solidFill>
                <a:srgbClr val="A50021"/>
              </a:solidFill>
              <a:ea typeface="Arial Unicode MS" pitchFamily="-1" charset="0"/>
              <a:cs typeface="Arial Unicode MS" pitchFamily="-1" charset="0"/>
            </a:endParaRPr>
          </a:p>
        </p:txBody>
      </p:sp>
      <p:sp>
        <p:nvSpPr>
          <p:cNvPr id="40998" name="Oval 38"/>
          <p:cNvSpPr>
            <a:spLocks noChangeArrowheads="1"/>
          </p:cNvSpPr>
          <p:nvPr/>
        </p:nvSpPr>
        <p:spPr bwMode="auto">
          <a:xfrm>
            <a:off x="8343900" y="5981700"/>
            <a:ext cx="76200" cy="76200"/>
          </a:xfrm>
          <a:prstGeom prst="ellipse">
            <a:avLst/>
          </a:prstGeom>
          <a:solidFill>
            <a:srgbClr val="FF6600"/>
          </a:solidFill>
          <a:ln w="3240" cap="sq">
            <a:solidFill>
              <a:srgbClr val="666699"/>
            </a:solidFill>
            <a:miter lim="800000"/>
            <a:headEnd/>
            <a:tailEnd/>
          </a:ln>
          <a:effectLst/>
        </p:spPr>
        <p:txBody>
          <a:bodyPr wrap="none" anchor="ctr">
            <a:prstTxWarp prst="textNoShape">
              <a:avLst/>
            </a:prstTxWarp>
          </a:bodyPr>
          <a:lstStyle/>
          <a:p>
            <a:endParaRPr lang="en-US"/>
          </a:p>
        </p:txBody>
      </p:sp>
      <p:sp>
        <p:nvSpPr>
          <p:cNvPr id="40999" name="Text Box 39"/>
          <p:cNvSpPr txBox="1">
            <a:spLocks noChangeArrowheads="1"/>
          </p:cNvSpPr>
          <p:nvPr/>
        </p:nvSpPr>
        <p:spPr bwMode="auto">
          <a:xfrm>
            <a:off x="4953000" y="2590800"/>
            <a:ext cx="1600200"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Lst>
            </a:pPr>
            <a:r>
              <a:rPr lang="pt-BR">
                <a:solidFill>
                  <a:srgbClr val="A50021"/>
                </a:solidFill>
                <a:ea typeface="Arial Unicode MS" pitchFamily="-1" charset="0"/>
                <a:cs typeface="Arial Unicode MS" pitchFamily="-1" charset="0"/>
              </a:rPr>
              <a:t>from here </a:t>
            </a:r>
          </a:p>
        </p:txBody>
      </p:sp>
      <p:sp>
        <p:nvSpPr>
          <p:cNvPr id="41000" name="Freeform 40"/>
          <p:cNvSpPr>
            <a:spLocks/>
          </p:cNvSpPr>
          <p:nvPr/>
        </p:nvSpPr>
        <p:spPr bwMode="auto">
          <a:xfrm rot="11340000">
            <a:off x="4094163" y="1857375"/>
            <a:ext cx="920750" cy="923925"/>
          </a:xfrm>
          <a:custGeom>
            <a:avLst/>
            <a:gdLst/>
            <a:ahLst/>
            <a:cxnLst>
              <a:cxn ang="0">
                <a:pos x="672" y="608"/>
              </a:cxn>
              <a:cxn ang="0">
                <a:pos x="288" y="416"/>
              </a:cxn>
              <a:cxn ang="0">
                <a:pos x="432" y="272"/>
              </a:cxn>
              <a:cxn ang="0">
                <a:pos x="0" y="32"/>
              </a:cxn>
            </a:cxnLst>
            <a:rect l="0" t="0" r="r" b="b"/>
            <a:pathLst>
              <a:path w="672" h="608">
                <a:moveTo>
                  <a:pt x="672" y="608"/>
                </a:moveTo>
                <a:cubicBezTo>
                  <a:pt x="500" y="540"/>
                  <a:pt x="328" y="472"/>
                  <a:pt x="288" y="416"/>
                </a:cubicBezTo>
                <a:cubicBezTo>
                  <a:pt x="248" y="360"/>
                  <a:pt x="480" y="336"/>
                  <a:pt x="432" y="272"/>
                </a:cubicBezTo>
                <a:cubicBezTo>
                  <a:pt x="384" y="208"/>
                  <a:pt x="72" y="0"/>
                  <a:pt x="0" y="32"/>
                </a:cubicBezTo>
              </a:path>
            </a:pathLst>
          </a:custGeom>
          <a:noFill/>
          <a:ln w="28440" cap="sq">
            <a:solidFill>
              <a:srgbClr val="A50021"/>
            </a:solidFill>
            <a:round/>
            <a:headEnd type="triangle" w="med" len="med"/>
            <a:tailEnd/>
          </a:ln>
          <a:effectLst/>
        </p:spPr>
        <p:txBody>
          <a:bodyPr wrap="none" anchor="ctr">
            <a:prstTxWarp prst="textNoShape">
              <a:avLst/>
            </a:prstTxWarp>
          </a:bodyPr>
          <a:lstStyle/>
          <a:p>
            <a:endParaRPr lang="en-US"/>
          </a:p>
        </p:txBody>
      </p:sp>
      <p:sp>
        <p:nvSpPr>
          <p:cNvPr id="41001" name="Freeform 41"/>
          <p:cNvSpPr>
            <a:spLocks/>
          </p:cNvSpPr>
          <p:nvPr/>
        </p:nvSpPr>
        <p:spPr bwMode="auto">
          <a:xfrm>
            <a:off x="7162800" y="4953000"/>
            <a:ext cx="1128713" cy="1046163"/>
          </a:xfrm>
          <a:custGeom>
            <a:avLst/>
            <a:gdLst/>
            <a:ahLst/>
            <a:cxnLst>
              <a:cxn ang="0">
                <a:pos x="672" y="608"/>
              </a:cxn>
              <a:cxn ang="0">
                <a:pos x="288" y="416"/>
              </a:cxn>
              <a:cxn ang="0">
                <a:pos x="432" y="272"/>
              </a:cxn>
              <a:cxn ang="0">
                <a:pos x="0" y="32"/>
              </a:cxn>
            </a:cxnLst>
            <a:rect l="0" t="0" r="r" b="b"/>
            <a:pathLst>
              <a:path w="672" h="608">
                <a:moveTo>
                  <a:pt x="672" y="608"/>
                </a:moveTo>
                <a:cubicBezTo>
                  <a:pt x="500" y="540"/>
                  <a:pt x="328" y="472"/>
                  <a:pt x="288" y="416"/>
                </a:cubicBezTo>
                <a:cubicBezTo>
                  <a:pt x="248" y="360"/>
                  <a:pt x="480" y="336"/>
                  <a:pt x="432" y="272"/>
                </a:cubicBezTo>
                <a:cubicBezTo>
                  <a:pt x="384" y="208"/>
                  <a:pt x="72" y="0"/>
                  <a:pt x="0" y="32"/>
                </a:cubicBezTo>
              </a:path>
            </a:pathLst>
          </a:custGeom>
          <a:noFill/>
          <a:ln w="28440" cap="sq">
            <a:solidFill>
              <a:srgbClr val="A50021"/>
            </a:solidFill>
            <a:round/>
            <a:headEnd type="triangle" w="med" len="med"/>
            <a:tailEnd/>
          </a:ln>
          <a:effectLst/>
        </p:spPr>
        <p:txBody>
          <a:bodyPr wrap="none" anchor="ctr">
            <a:prstTxWarp prst="textNoShape">
              <a:avLst/>
            </a:prstTxWarp>
          </a:bodyPr>
          <a:lstStyle/>
          <a:p>
            <a:endParaRPr lang="en-US"/>
          </a:p>
        </p:txBody>
      </p:sp>
      <p:sp>
        <p:nvSpPr>
          <p:cNvPr id="41002" name="Text Box 42"/>
          <p:cNvSpPr txBox="1">
            <a:spLocks noChangeArrowheads="1"/>
          </p:cNvSpPr>
          <p:nvPr/>
        </p:nvSpPr>
        <p:spPr bwMode="auto">
          <a:xfrm>
            <a:off x="6019800" y="4724400"/>
            <a:ext cx="1295400" cy="460375"/>
          </a:xfrm>
          <a:prstGeom prst="rect">
            <a:avLst/>
          </a:prstGeom>
          <a:noFill/>
          <a:ln w="9525" cap="flat">
            <a:noFill/>
            <a:round/>
            <a:headEnd/>
            <a:tailEnd/>
          </a:ln>
          <a:effectLst/>
        </p:spPr>
        <p:txBody>
          <a:bodyPr lIns="90000" tIns="46800" rIns="90000" bIns="46800">
            <a:prstTxWarp prst="textNoShape">
              <a:avLst/>
            </a:prstTxWarp>
            <a:spAutoFit/>
          </a:bodyPr>
          <a:lstStyle/>
          <a:p>
            <a:pPr algn="r">
              <a:lnSpc>
                <a:spcPct val="100000"/>
              </a:lnSpc>
              <a:spcBef>
                <a:spcPts val="1500"/>
              </a:spcBef>
              <a:buClrTx/>
              <a:buFontTx/>
              <a:buNone/>
              <a:tabLst>
                <a:tab pos="723900" algn="l"/>
              </a:tabLst>
            </a:pPr>
            <a:r>
              <a:rPr lang="pt-BR">
                <a:solidFill>
                  <a:srgbClr val="A50021"/>
                </a:solidFill>
                <a:ea typeface="Arial Unicode MS" pitchFamily="-1" charset="0"/>
                <a:cs typeface="Arial Unicode MS" pitchFamily="-1" charset="0"/>
              </a:rPr>
              <a:t>to here </a:t>
            </a:r>
          </a:p>
        </p:txBody>
      </p:sp>
      <p:sp>
        <p:nvSpPr>
          <p:cNvPr id="41003" name="Oval 43"/>
          <p:cNvSpPr>
            <a:spLocks noChangeArrowheads="1"/>
          </p:cNvSpPr>
          <p:nvPr/>
        </p:nvSpPr>
        <p:spPr bwMode="auto">
          <a:xfrm>
            <a:off x="4078288" y="1712913"/>
            <a:ext cx="76200" cy="76200"/>
          </a:xfrm>
          <a:prstGeom prst="ellipse">
            <a:avLst/>
          </a:prstGeom>
          <a:solidFill>
            <a:srgbClr val="FF6600"/>
          </a:solidFill>
          <a:ln w="3240" cap="sq">
            <a:solidFill>
              <a:srgbClr val="666699"/>
            </a:solidFill>
            <a:miter lim="800000"/>
            <a:headEnd/>
            <a:tailEnd/>
          </a:ln>
          <a:effectLst/>
        </p:spPr>
        <p:txBody>
          <a:bodyPr wrap="none" anchor="ctr">
            <a:prstTxWarp prst="textNoShape">
              <a:avLst/>
            </a:prstTxWarp>
          </a:bodyPr>
          <a:lstStyle/>
          <a:p>
            <a:endParaRPr lang="en-US"/>
          </a:p>
        </p:txBody>
      </p:sp>
      <p:sp>
        <p:nvSpPr>
          <p:cNvPr id="46" name="Slide Number Placeholder 45"/>
          <p:cNvSpPr>
            <a:spLocks noGrp="1"/>
          </p:cNvSpPr>
          <p:nvPr>
            <p:ph type="sldNum" sz="quarter" idx="12"/>
          </p:nvPr>
        </p:nvSpPr>
        <p:spPr/>
        <p:txBody>
          <a:bodyPr/>
          <a:lstStyle/>
          <a:p>
            <a:fld id="{41014A3E-976F-064B-B8F4-90A68719CBED}" type="slidenum">
              <a:rPr lang="en-US" smtClean="0"/>
              <a:pPr/>
              <a:t>48</a:t>
            </a:fld>
            <a:endParaRPr lang="en-US"/>
          </a:p>
        </p:txBody>
      </p:sp>
      <p:sp>
        <p:nvSpPr>
          <p:cNvPr id="47" name="Footer Placeholder 4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40997"/>
                                        </p:tgtEl>
                                        <p:attrNameLst>
                                          <p:attrName>style.visibility</p:attrName>
                                        </p:attrNameLst>
                                      </p:cBhvr>
                                      <p:to>
                                        <p:strVal val="visible"/>
                                      </p:to>
                                    </p:set>
                                  </p:childTnLst>
                                </p:cTn>
                              </p:par>
                            </p:childTnLst>
                          </p:cTn>
                        </p:par>
                        <p:par>
                          <p:cTn id="7" fill="hold">
                            <p:stCondLst>
                              <p:cond delay="0"/>
                            </p:stCondLst>
                            <p:childTnLst>
                              <p:par>
                                <p:cTn id="8" presetID="1" presetClass="entr" fill="hold" grpId="0" nodeType="afterEffect">
                                  <p:stCondLst>
                                    <p:cond delay="0"/>
                                  </p:stCondLst>
                                  <p:childTnLst>
                                    <p:set>
                                      <p:cBhvr additive="repl">
                                        <p:cTn id="9" dur="1" fill="hold">
                                          <p:stCondLst>
                                            <p:cond delay="0"/>
                                          </p:stCondLst>
                                        </p:cTn>
                                        <p:tgtEl>
                                          <p:spTgt spid="41003"/>
                                        </p:tgtEl>
                                        <p:attrNameLst>
                                          <p:attrName>style.visibility</p:attrName>
                                        </p:attrNameLst>
                                      </p:cBhvr>
                                      <p:to>
                                        <p:strVal val="visible"/>
                                      </p:to>
                                    </p:set>
                                  </p:childTnLst>
                                </p:cTn>
                              </p:par>
                            </p:childTnLst>
                          </p:cTn>
                        </p:par>
                        <p:par>
                          <p:cTn id="10" fill="hold">
                            <p:stCondLst>
                              <p:cond delay="0"/>
                            </p:stCondLst>
                            <p:childTnLst>
                              <p:par>
                                <p:cTn id="11" presetID="1" presetClass="entr" fill="hold" nodeType="afterEffect">
                                  <p:stCondLst>
                                    <p:cond delay="0"/>
                                  </p:stCondLst>
                                  <p:childTnLst>
                                    <p:set>
                                      <p:cBhvr additive="repl">
                                        <p:cTn id="12" dur="1" fill="hold">
                                          <p:stCondLst>
                                            <p:cond delay="0"/>
                                          </p:stCondLst>
                                        </p:cTn>
                                        <p:tgtEl>
                                          <p:spTgt spid="40999"/>
                                        </p:tgtEl>
                                        <p:attrNameLst>
                                          <p:attrName>style.visibility</p:attrName>
                                        </p:attrNameLst>
                                      </p:cBhvr>
                                      <p:to>
                                        <p:strVal val="visible"/>
                                      </p:to>
                                    </p:set>
                                  </p:childTnLst>
                                </p:cTn>
                              </p:par>
                            </p:childTnLst>
                          </p:cTn>
                        </p:par>
                        <p:par>
                          <p:cTn id="13" fill="hold">
                            <p:stCondLst>
                              <p:cond delay="0"/>
                            </p:stCondLst>
                            <p:childTnLst>
                              <p:par>
                                <p:cTn id="14" presetID="18" presetClass="entr" presetSubtype="9" fill="hold" grpId="0" nodeType="afterEffect">
                                  <p:stCondLst>
                                    <p:cond delay="0"/>
                                  </p:stCondLst>
                                  <p:childTnLst>
                                    <p:set>
                                      <p:cBhvr additive="repl">
                                        <p:cTn id="15" dur="1" fill="hold">
                                          <p:stCondLst>
                                            <p:cond delay="0"/>
                                          </p:stCondLst>
                                        </p:cTn>
                                        <p:tgtEl>
                                          <p:spTgt spid="41000"/>
                                        </p:tgtEl>
                                        <p:attrNameLst>
                                          <p:attrName>style.visibility</p:attrName>
                                        </p:attrNameLst>
                                      </p:cBhvr>
                                      <p:to>
                                        <p:strVal val="visible"/>
                                      </p:to>
                                    </p:set>
                                    <p:animEffect transition="in" filter="strips(upLeft)">
                                      <p:cBhvr additive="repl">
                                        <p:cTn id="16" dur="500"/>
                                        <p:tgtEl>
                                          <p:spTgt spid="41000"/>
                                        </p:tgtEl>
                                      </p:cBhvr>
                                    </p:animEffect>
                                  </p:childTnLst>
                                </p:cTn>
                              </p:par>
                            </p:childTnLst>
                          </p:cTn>
                        </p:par>
                        <p:par>
                          <p:cTn id="17" fill="hold">
                            <p:stCondLst>
                              <p:cond delay="0"/>
                            </p:stCondLst>
                            <p:childTnLst>
                              <p:par>
                                <p:cTn id="18" presetID="1" presetClass="entr" fill="hold" grpId="0" nodeType="afterEffect">
                                  <p:stCondLst>
                                    <p:cond delay="0"/>
                                  </p:stCondLst>
                                  <p:childTnLst>
                                    <p:set>
                                      <p:cBhvr additive="repl">
                                        <p:cTn id="19" dur="1" fill="hold">
                                          <p:stCondLst>
                                            <p:cond delay="0"/>
                                          </p:stCondLst>
                                        </p:cTn>
                                        <p:tgtEl>
                                          <p:spTgt spid="40998"/>
                                        </p:tgtEl>
                                        <p:attrNameLst>
                                          <p:attrName>style.visibility</p:attrName>
                                        </p:attrNameLst>
                                      </p:cBhvr>
                                      <p:to>
                                        <p:strVal val="visible"/>
                                      </p:to>
                                    </p:set>
                                  </p:childTnLst>
                                </p:cTn>
                              </p:par>
                            </p:childTnLst>
                          </p:cTn>
                        </p:par>
                        <p:par>
                          <p:cTn id="20" fill="hold">
                            <p:stCondLst>
                              <p:cond delay="0"/>
                            </p:stCondLst>
                            <p:childTnLst>
                              <p:par>
                                <p:cTn id="21" presetID="1" presetClass="entr" fill="hold" nodeType="afterEffect">
                                  <p:stCondLst>
                                    <p:cond delay="0"/>
                                  </p:stCondLst>
                                  <p:childTnLst>
                                    <p:set>
                                      <p:cBhvr additive="repl">
                                        <p:cTn id="22" dur="1" fill="hold">
                                          <p:stCondLst>
                                            <p:cond delay="0"/>
                                          </p:stCondLst>
                                        </p:cTn>
                                        <p:tgtEl>
                                          <p:spTgt spid="41002"/>
                                        </p:tgtEl>
                                        <p:attrNameLst>
                                          <p:attrName>style.visibility</p:attrName>
                                        </p:attrNameLst>
                                      </p:cBhvr>
                                      <p:to>
                                        <p:strVal val="visible"/>
                                      </p:to>
                                    </p:set>
                                  </p:childTnLst>
                                </p:cTn>
                              </p:par>
                            </p:childTnLst>
                          </p:cTn>
                        </p:par>
                        <p:par>
                          <p:cTn id="23" fill="hold">
                            <p:stCondLst>
                              <p:cond delay="0"/>
                            </p:stCondLst>
                            <p:childTnLst>
                              <p:par>
                                <p:cTn id="24" presetID="18" presetClass="entr" presetSubtype="6" fill="hold" grpId="0" nodeType="afterEffect">
                                  <p:stCondLst>
                                    <p:cond delay="0"/>
                                  </p:stCondLst>
                                  <p:childTnLst>
                                    <p:set>
                                      <p:cBhvr additive="repl">
                                        <p:cTn id="25" dur="1" fill="hold">
                                          <p:stCondLst>
                                            <p:cond delay="0"/>
                                          </p:stCondLst>
                                        </p:cTn>
                                        <p:tgtEl>
                                          <p:spTgt spid="41001"/>
                                        </p:tgtEl>
                                        <p:attrNameLst>
                                          <p:attrName>style.visibility</p:attrName>
                                        </p:attrNameLst>
                                      </p:cBhvr>
                                      <p:to>
                                        <p:strVal val="visible"/>
                                      </p:to>
                                    </p:set>
                                    <p:animEffect transition="in" filter="strips(downRight)">
                                      <p:cBhvr additive="repl">
                                        <p:cTn id="26" dur="500"/>
                                        <p:tgtEl>
                                          <p:spTgt spid="41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8" grpId="0" animBg="1"/>
      <p:bldP spid="41000" grpId="0" animBg="1"/>
      <p:bldP spid="41001" grpId="0" animBg="1"/>
      <p:bldP spid="41003"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007" name="Rectangle 23"/>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46" name="Date Placeholder 2"/>
          <p:cNvSpPr>
            <a:spLocks noGrp="1"/>
          </p:cNvSpPr>
          <p:nvPr>
            <p:ph type="dt" sz="half" idx="10"/>
          </p:nvPr>
        </p:nvSpPr>
        <p:spPr/>
        <p:txBody>
          <a:bodyPr/>
          <a:lstStyle/>
          <a:p>
            <a:fld id="{E10B8094-E6E9-C046-99B4-7F7231365C8C}"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41987"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88"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89"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0"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1"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2"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3"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4"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41996"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7"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8"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1999"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2000"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2001"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2002"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2003"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2004"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2005" name="Oval 21"/>
          <p:cNvSpPr>
            <a:spLocks noChangeArrowheads="1"/>
          </p:cNvSpPr>
          <p:nvPr/>
        </p:nvSpPr>
        <p:spPr bwMode="auto">
          <a:xfrm>
            <a:off x="4078288" y="1712913"/>
            <a:ext cx="76200" cy="76200"/>
          </a:xfrm>
          <a:prstGeom prst="ellipse">
            <a:avLst/>
          </a:prstGeom>
          <a:solidFill>
            <a:srgbClr val="FF6600"/>
          </a:solidFill>
          <a:ln w="3240" cap="sq">
            <a:solidFill>
              <a:srgbClr val="666699"/>
            </a:solidFill>
            <a:miter lim="800000"/>
            <a:headEnd/>
            <a:tailEnd/>
          </a:ln>
          <a:effectLst/>
        </p:spPr>
        <p:txBody>
          <a:bodyPr wrap="none" anchor="ctr">
            <a:prstTxWarp prst="textNoShape">
              <a:avLst/>
            </a:prstTxWarp>
          </a:bodyPr>
          <a:lstStyle/>
          <a:p>
            <a:endParaRPr lang="en-US"/>
          </a:p>
        </p:txBody>
      </p:sp>
      <p:sp>
        <p:nvSpPr>
          <p:cNvPr id="42006" name="Oval 22"/>
          <p:cNvSpPr>
            <a:spLocks noChangeArrowheads="1"/>
          </p:cNvSpPr>
          <p:nvPr/>
        </p:nvSpPr>
        <p:spPr bwMode="auto">
          <a:xfrm>
            <a:off x="8343900" y="5981700"/>
            <a:ext cx="76200" cy="76200"/>
          </a:xfrm>
          <a:prstGeom prst="ellipse">
            <a:avLst/>
          </a:prstGeom>
          <a:solidFill>
            <a:srgbClr val="FF6600"/>
          </a:solidFill>
          <a:ln w="3240" cap="sq">
            <a:solidFill>
              <a:srgbClr val="666699"/>
            </a:solidFill>
            <a:miter lim="800000"/>
            <a:headEnd/>
            <a:tailEnd/>
          </a:ln>
          <a:effectLst/>
        </p:spPr>
        <p:txBody>
          <a:bodyPr wrap="none" anchor="ctr">
            <a:prstTxWarp prst="textNoShape">
              <a:avLst/>
            </a:prstTxWarp>
          </a:bodyPr>
          <a:lstStyle/>
          <a:p>
            <a:endParaRPr lang="en-US"/>
          </a:p>
        </p:txBody>
      </p:sp>
      <p:sp>
        <p:nvSpPr>
          <p:cNvPr id="42008" name="Text Box 24"/>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2009" name="Text Box 25"/>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2010" name="Text Box 26"/>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2011" name="Text Box 27"/>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2012" name="Text Box 28"/>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2013" name="Text Box 29"/>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2014" name="Text Box 30"/>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2015" name="Text Box 31"/>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2016" name="Text Box 32"/>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2017" name="Text Box 33"/>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2018" name="Text Box 34"/>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2019" name="Text Box 35"/>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2020" name="Text Box 36"/>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2021" name="Text Box 37"/>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2022" name="Text Box 38"/>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2023" name="Text Box 39"/>
          <p:cNvSpPr txBox="1">
            <a:spLocks noChangeArrowheads="1"/>
          </p:cNvSpPr>
          <p:nvPr/>
        </p:nvSpPr>
        <p:spPr bwMode="auto">
          <a:xfrm>
            <a:off x="152400" y="1371600"/>
            <a:ext cx="2590800" cy="11906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Each path corresponds to a unique alignment</a:t>
            </a:r>
          </a:p>
        </p:txBody>
      </p:sp>
      <p:sp>
        <p:nvSpPr>
          <p:cNvPr id="42024" name="Freeform 40"/>
          <p:cNvSpPr>
            <a:spLocks noChangeArrowheads="1"/>
          </p:cNvSpPr>
          <p:nvPr/>
        </p:nvSpPr>
        <p:spPr bwMode="auto">
          <a:xfrm>
            <a:off x="4114800" y="1752600"/>
            <a:ext cx="4267200" cy="4267200"/>
          </a:xfrm>
          <a:custGeom>
            <a:avLst/>
            <a:gdLst/>
            <a:ahLst/>
            <a:cxnLst>
              <a:cxn ang="0">
                <a:pos x="0" y="0"/>
              </a:cxn>
              <a:cxn ang="0">
                <a:pos x="384" y="336"/>
              </a:cxn>
              <a:cxn ang="0">
                <a:pos x="768" y="336"/>
              </a:cxn>
              <a:cxn ang="0">
                <a:pos x="1152" y="672"/>
              </a:cxn>
              <a:cxn ang="0">
                <a:pos x="1536" y="1008"/>
              </a:cxn>
              <a:cxn ang="0">
                <a:pos x="1920" y="1008"/>
              </a:cxn>
              <a:cxn ang="0">
                <a:pos x="2304" y="1344"/>
              </a:cxn>
              <a:cxn ang="0">
                <a:pos x="2304" y="2352"/>
              </a:cxn>
              <a:cxn ang="0">
                <a:pos x="2688" y="2688"/>
              </a:cxn>
            </a:cxnLst>
            <a:rect l="0" t="0" r="r" b="b"/>
            <a:pathLst>
              <a:path w="2688" h="2688">
                <a:moveTo>
                  <a:pt x="0" y="0"/>
                </a:moveTo>
                <a:lnTo>
                  <a:pt x="384" y="336"/>
                </a:lnTo>
                <a:lnTo>
                  <a:pt x="768" y="336"/>
                </a:lnTo>
                <a:lnTo>
                  <a:pt x="1152" y="672"/>
                </a:lnTo>
                <a:lnTo>
                  <a:pt x="1536" y="1008"/>
                </a:lnTo>
                <a:lnTo>
                  <a:pt x="1920" y="1008"/>
                </a:lnTo>
                <a:lnTo>
                  <a:pt x="2304" y="1344"/>
                </a:lnTo>
                <a:lnTo>
                  <a:pt x="2304" y="2352"/>
                </a:lnTo>
                <a:lnTo>
                  <a:pt x="2688" y="2688"/>
                </a:lnTo>
              </a:path>
            </a:pathLst>
          </a:custGeom>
          <a:noFill/>
          <a:ln w="38160" cap="sq">
            <a:solidFill>
              <a:srgbClr val="FF7C80"/>
            </a:solidFill>
            <a:round/>
            <a:headEnd/>
            <a:tailEnd/>
          </a:ln>
          <a:effectLst/>
        </p:spPr>
        <p:txBody>
          <a:bodyPr wrap="none" anchor="ctr">
            <a:prstTxWarp prst="textNoShape">
              <a:avLst/>
            </a:prstTxWarp>
          </a:bodyPr>
          <a:lstStyle/>
          <a:p>
            <a:endParaRPr lang="en-US"/>
          </a:p>
        </p:txBody>
      </p:sp>
      <p:sp>
        <p:nvSpPr>
          <p:cNvPr id="42025" name="Freeform 41"/>
          <p:cNvSpPr>
            <a:spLocks noChangeArrowheads="1"/>
          </p:cNvSpPr>
          <p:nvPr/>
        </p:nvSpPr>
        <p:spPr bwMode="auto">
          <a:xfrm>
            <a:off x="4114800" y="1752600"/>
            <a:ext cx="4267200" cy="4267200"/>
          </a:xfrm>
          <a:custGeom>
            <a:avLst/>
            <a:gdLst/>
            <a:ahLst/>
            <a:cxnLst>
              <a:cxn ang="0">
                <a:pos x="0" y="0"/>
              </a:cxn>
              <a:cxn ang="0">
                <a:pos x="768" y="672"/>
              </a:cxn>
              <a:cxn ang="0">
                <a:pos x="768" y="1008"/>
              </a:cxn>
              <a:cxn ang="0">
                <a:pos x="2688" y="2688"/>
              </a:cxn>
            </a:cxnLst>
            <a:rect l="0" t="0" r="r" b="b"/>
            <a:pathLst>
              <a:path w="2688" h="2688">
                <a:moveTo>
                  <a:pt x="0" y="0"/>
                </a:moveTo>
                <a:lnTo>
                  <a:pt x="768" y="672"/>
                </a:lnTo>
                <a:lnTo>
                  <a:pt x="768" y="1008"/>
                </a:lnTo>
                <a:lnTo>
                  <a:pt x="2688" y="2688"/>
                </a:lnTo>
              </a:path>
            </a:pathLst>
          </a:custGeom>
          <a:noFill/>
          <a:ln w="38160" cap="sq">
            <a:solidFill>
              <a:srgbClr val="FF7C80"/>
            </a:solidFill>
            <a:round/>
            <a:headEnd/>
            <a:tailEnd/>
          </a:ln>
          <a:effectLst/>
        </p:spPr>
        <p:txBody>
          <a:bodyPr wrap="none" anchor="ctr">
            <a:prstTxWarp prst="textNoShape">
              <a:avLst/>
            </a:prstTxWarp>
          </a:bodyPr>
          <a:lstStyle/>
          <a:p>
            <a:endParaRPr lang="en-US"/>
          </a:p>
        </p:txBody>
      </p:sp>
      <p:sp>
        <p:nvSpPr>
          <p:cNvPr id="42026" name="Freeform 42"/>
          <p:cNvSpPr>
            <a:spLocks noChangeArrowheads="1"/>
          </p:cNvSpPr>
          <p:nvPr/>
        </p:nvSpPr>
        <p:spPr bwMode="auto">
          <a:xfrm>
            <a:off x="4114800" y="1752600"/>
            <a:ext cx="4267200" cy="4267200"/>
          </a:xfrm>
          <a:custGeom>
            <a:avLst/>
            <a:gdLst/>
            <a:ahLst/>
            <a:cxnLst>
              <a:cxn ang="0">
                <a:pos x="0" y="0"/>
              </a:cxn>
              <a:cxn ang="0">
                <a:pos x="0" y="336"/>
              </a:cxn>
              <a:cxn ang="0">
                <a:pos x="1152" y="1344"/>
              </a:cxn>
              <a:cxn ang="0">
                <a:pos x="1152" y="1680"/>
              </a:cxn>
              <a:cxn ang="0">
                <a:pos x="1920" y="2352"/>
              </a:cxn>
              <a:cxn ang="0">
                <a:pos x="2304" y="2352"/>
              </a:cxn>
              <a:cxn ang="0">
                <a:pos x="2688" y="2688"/>
              </a:cxn>
            </a:cxnLst>
            <a:rect l="0" t="0" r="r" b="b"/>
            <a:pathLst>
              <a:path w="2688" h="2688">
                <a:moveTo>
                  <a:pt x="0" y="0"/>
                </a:moveTo>
                <a:lnTo>
                  <a:pt x="0" y="336"/>
                </a:lnTo>
                <a:lnTo>
                  <a:pt x="1152" y="1344"/>
                </a:lnTo>
                <a:lnTo>
                  <a:pt x="1152" y="1680"/>
                </a:lnTo>
                <a:lnTo>
                  <a:pt x="1920" y="2352"/>
                </a:lnTo>
                <a:lnTo>
                  <a:pt x="2304" y="2352"/>
                </a:lnTo>
                <a:lnTo>
                  <a:pt x="2688" y="2688"/>
                </a:lnTo>
              </a:path>
            </a:pathLst>
          </a:custGeom>
          <a:noFill/>
          <a:ln w="38160" cap="sq">
            <a:solidFill>
              <a:srgbClr val="FF7C80"/>
            </a:solidFill>
            <a:round/>
            <a:headEnd/>
            <a:tailEnd/>
          </a:ln>
          <a:effectLst/>
        </p:spPr>
        <p:txBody>
          <a:bodyPr wrap="none" anchor="ctr">
            <a:prstTxWarp prst="textNoShape">
              <a:avLst/>
            </a:prstTxWarp>
          </a:bodyPr>
          <a:lstStyle/>
          <a:p>
            <a:endParaRPr lang="en-US"/>
          </a:p>
        </p:txBody>
      </p:sp>
      <p:sp>
        <p:nvSpPr>
          <p:cNvPr id="42027" name="Freeform 43"/>
          <p:cNvSpPr>
            <a:spLocks noChangeArrowheads="1"/>
          </p:cNvSpPr>
          <p:nvPr/>
        </p:nvSpPr>
        <p:spPr bwMode="auto">
          <a:xfrm>
            <a:off x="4114800" y="1752600"/>
            <a:ext cx="4267200" cy="4267200"/>
          </a:xfrm>
          <a:custGeom>
            <a:avLst/>
            <a:gdLst/>
            <a:ahLst/>
            <a:cxnLst>
              <a:cxn ang="0">
                <a:pos x="0" y="0"/>
              </a:cxn>
              <a:cxn ang="0">
                <a:pos x="384" y="336"/>
              </a:cxn>
              <a:cxn ang="0">
                <a:pos x="384" y="672"/>
              </a:cxn>
              <a:cxn ang="0">
                <a:pos x="768" y="1008"/>
              </a:cxn>
              <a:cxn ang="0">
                <a:pos x="768" y="1344"/>
              </a:cxn>
              <a:cxn ang="0">
                <a:pos x="2304" y="2688"/>
              </a:cxn>
              <a:cxn ang="0">
                <a:pos x="2688" y="2688"/>
              </a:cxn>
            </a:cxnLst>
            <a:rect l="0" t="0" r="r" b="b"/>
            <a:pathLst>
              <a:path w="2688" h="2688">
                <a:moveTo>
                  <a:pt x="0" y="0"/>
                </a:moveTo>
                <a:lnTo>
                  <a:pt x="384" y="336"/>
                </a:lnTo>
                <a:lnTo>
                  <a:pt x="384" y="672"/>
                </a:lnTo>
                <a:lnTo>
                  <a:pt x="768" y="1008"/>
                </a:lnTo>
                <a:lnTo>
                  <a:pt x="768" y="1344"/>
                </a:lnTo>
                <a:lnTo>
                  <a:pt x="2304" y="2688"/>
                </a:lnTo>
                <a:lnTo>
                  <a:pt x="2688" y="2688"/>
                </a:lnTo>
              </a:path>
            </a:pathLst>
          </a:custGeom>
          <a:noFill/>
          <a:ln w="38160" cap="sq">
            <a:solidFill>
              <a:srgbClr val="FF7C80"/>
            </a:solidFill>
            <a:round/>
            <a:headEnd/>
            <a:tailEnd/>
          </a:ln>
          <a:effectLst/>
        </p:spPr>
        <p:txBody>
          <a:bodyPr wrap="none" anchor="ctr">
            <a:prstTxWarp prst="textNoShape">
              <a:avLst/>
            </a:prstTxWarp>
          </a:bodyPr>
          <a:lstStyle/>
          <a:p>
            <a:endParaRPr lang="en-US"/>
          </a:p>
        </p:txBody>
      </p:sp>
      <p:sp>
        <p:nvSpPr>
          <p:cNvPr id="42028" name="Text Box 44"/>
          <p:cNvSpPr txBox="1">
            <a:spLocks noChangeArrowheads="1"/>
          </p:cNvSpPr>
          <p:nvPr/>
        </p:nvSpPr>
        <p:spPr bwMode="auto">
          <a:xfrm>
            <a:off x="6172200" y="3749675"/>
            <a:ext cx="19812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Lst>
            </a:pPr>
            <a:r>
              <a:rPr lang="pt-BR">
                <a:solidFill>
                  <a:srgbClr val="A50021"/>
                </a:solidFill>
                <a:ea typeface="Arial Unicode MS" pitchFamily="-1" charset="0"/>
                <a:cs typeface="Arial Unicode MS" pitchFamily="-1" charset="0"/>
              </a:rPr>
              <a:t>Which one is optimal?</a:t>
            </a:r>
          </a:p>
        </p:txBody>
      </p:sp>
      <p:sp>
        <p:nvSpPr>
          <p:cNvPr id="47" name="Slide Number Placeholder 46"/>
          <p:cNvSpPr>
            <a:spLocks noGrp="1"/>
          </p:cNvSpPr>
          <p:nvPr>
            <p:ph type="sldNum" sz="quarter" idx="12"/>
          </p:nvPr>
        </p:nvSpPr>
        <p:spPr/>
        <p:txBody>
          <a:bodyPr/>
          <a:lstStyle/>
          <a:p>
            <a:fld id="{41014A3E-976F-064B-B8F4-90A68719CBED}" type="slidenum">
              <a:rPr lang="en-US" smtClean="0"/>
              <a:pPr/>
              <a:t>49</a:t>
            </a:fld>
            <a:endParaRPr lang="en-US"/>
          </a:p>
        </p:txBody>
      </p:sp>
      <p:sp>
        <p:nvSpPr>
          <p:cNvPr id="48" name="Footer Placeholder 4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42023"/>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grpId="0" nodeType="afterEffect">
                                  <p:stCondLst>
                                    <p:cond delay="0"/>
                                  </p:stCondLst>
                                  <p:childTnLst>
                                    <p:set>
                                      <p:cBhvr additive="repl">
                                        <p:cTn id="9" dur="1" fill="hold">
                                          <p:stCondLst>
                                            <p:cond delay="0"/>
                                          </p:stCondLst>
                                        </p:cTn>
                                        <p:tgtEl>
                                          <p:spTgt spid="42024"/>
                                        </p:tgtEl>
                                        <p:attrNameLst>
                                          <p:attrName>style.visibility</p:attrName>
                                        </p:attrNameLst>
                                      </p:cBhvr>
                                      <p:to>
                                        <p:strVal val="visible"/>
                                      </p:to>
                                    </p:set>
                                    <p:animEffect transition="in" filter="strips(downRight)">
                                      <p:cBhvr additive="repl">
                                        <p:cTn id="10" dur="500"/>
                                        <p:tgtEl>
                                          <p:spTgt spid="42024"/>
                                        </p:tgtEl>
                                      </p:cBhvr>
                                    </p:animEffect>
                                  </p:childTnLst>
                                  <p:subTnLst>
                                    <p:set>
                                      <p:cBhvr override="childStyle">
                                        <p:cTn dur="1" fill="hold" display="0" masterRel="sameClick" afterEffect="1">
                                          <p:stCondLst>
                                            <p:cond evt="end" delay="0">
                                              <p:tn val="8"/>
                                            </p:cond>
                                          </p:stCondLst>
                                        </p:cTn>
                                        <p:tgtEl>
                                          <p:spTgt spid="42024"/>
                                        </p:tgtEl>
                                        <p:attrNameLst>
                                          <p:attrName>style.visibility</p:attrName>
                                        </p:attrNameLst>
                                      </p:cBhvr>
                                      <p:to>
                                        <p:strVal val="hidden"/>
                                      </p:to>
                                    </p:set>
                                  </p:subTnLst>
                                </p:cTn>
                              </p:par>
                            </p:childTnLst>
                          </p:cTn>
                        </p:par>
                        <p:par>
                          <p:cTn id="11" fill="hold">
                            <p:stCondLst>
                              <p:cond delay="0"/>
                            </p:stCondLst>
                            <p:childTnLst>
                              <p:par>
                                <p:cTn id="12" presetID="18" presetClass="entr" presetSubtype="6" fill="hold" grpId="0" nodeType="afterEffect">
                                  <p:stCondLst>
                                    <p:cond delay="0"/>
                                  </p:stCondLst>
                                  <p:childTnLst>
                                    <p:set>
                                      <p:cBhvr additive="repl">
                                        <p:cTn id="13" dur="1" fill="hold">
                                          <p:stCondLst>
                                            <p:cond delay="0"/>
                                          </p:stCondLst>
                                        </p:cTn>
                                        <p:tgtEl>
                                          <p:spTgt spid="42027"/>
                                        </p:tgtEl>
                                        <p:attrNameLst>
                                          <p:attrName>style.visibility</p:attrName>
                                        </p:attrNameLst>
                                      </p:cBhvr>
                                      <p:to>
                                        <p:strVal val="visible"/>
                                      </p:to>
                                    </p:set>
                                    <p:animEffect transition="in" filter="strips(downRight)">
                                      <p:cBhvr additive="repl">
                                        <p:cTn id="14" dur="500"/>
                                        <p:tgtEl>
                                          <p:spTgt spid="42027"/>
                                        </p:tgtEl>
                                      </p:cBhvr>
                                    </p:animEffect>
                                  </p:childTnLst>
                                  <p:subTnLst>
                                    <p:set>
                                      <p:cBhvr override="childStyle">
                                        <p:cTn dur="1" fill="hold" display="0" masterRel="sameClick" afterEffect="1">
                                          <p:stCondLst>
                                            <p:cond evt="end" delay="0">
                                              <p:tn val="12"/>
                                            </p:cond>
                                          </p:stCondLst>
                                        </p:cTn>
                                        <p:tgtEl>
                                          <p:spTgt spid="42027"/>
                                        </p:tgtEl>
                                        <p:attrNameLst>
                                          <p:attrName>style.visibility</p:attrName>
                                        </p:attrNameLst>
                                      </p:cBhvr>
                                      <p:to>
                                        <p:strVal val="hidden"/>
                                      </p:to>
                                    </p:set>
                                  </p:subTnLst>
                                </p:cTn>
                              </p:par>
                            </p:childTnLst>
                          </p:cTn>
                        </p:par>
                        <p:par>
                          <p:cTn id="15" fill="hold">
                            <p:stCondLst>
                              <p:cond delay="0"/>
                            </p:stCondLst>
                            <p:childTnLst>
                              <p:par>
                                <p:cTn id="16" presetID="18" presetClass="entr" presetSubtype="6" fill="hold" grpId="0" nodeType="afterEffect">
                                  <p:stCondLst>
                                    <p:cond delay="0"/>
                                  </p:stCondLst>
                                  <p:childTnLst>
                                    <p:set>
                                      <p:cBhvr additive="repl">
                                        <p:cTn id="17" dur="1" fill="hold">
                                          <p:stCondLst>
                                            <p:cond delay="0"/>
                                          </p:stCondLst>
                                        </p:cTn>
                                        <p:tgtEl>
                                          <p:spTgt spid="42025"/>
                                        </p:tgtEl>
                                        <p:attrNameLst>
                                          <p:attrName>style.visibility</p:attrName>
                                        </p:attrNameLst>
                                      </p:cBhvr>
                                      <p:to>
                                        <p:strVal val="visible"/>
                                      </p:to>
                                    </p:set>
                                    <p:animEffect transition="in" filter="strips(downRight)">
                                      <p:cBhvr additive="repl">
                                        <p:cTn id="18" dur="500"/>
                                        <p:tgtEl>
                                          <p:spTgt spid="42025"/>
                                        </p:tgtEl>
                                      </p:cBhvr>
                                    </p:animEffect>
                                  </p:childTnLst>
                                  <p:subTnLst>
                                    <p:set>
                                      <p:cBhvr override="childStyle">
                                        <p:cTn dur="1" fill="hold" display="0" masterRel="sameClick" afterEffect="1">
                                          <p:stCondLst>
                                            <p:cond evt="end" delay="0">
                                              <p:tn val="16"/>
                                            </p:cond>
                                          </p:stCondLst>
                                        </p:cTn>
                                        <p:tgtEl>
                                          <p:spTgt spid="42025"/>
                                        </p:tgtEl>
                                        <p:attrNameLst>
                                          <p:attrName>style.visibility</p:attrName>
                                        </p:attrNameLst>
                                      </p:cBhvr>
                                      <p:to>
                                        <p:strVal val="hidden"/>
                                      </p:to>
                                    </p:set>
                                  </p:subTnLst>
                                </p:cTn>
                              </p:par>
                            </p:childTnLst>
                          </p:cTn>
                        </p:par>
                        <p:par>
                          <p:cTn id="19" fill="hold">
                            <p:stCondLst>
                              <p:cond delay="0"/>
                            </p:stCondLst>
                            <p:childTnLst>
                              <p:par>
                                <p:cTn id="20" presetID="18" presetClass="entr" presetSubtype="6" fill="hold" grpId="0" nodeType="afterEffect">
                                  <p:stCondLst>
                                    <p:cond delay="0"/>
                                  </p:stCondLst>
                                  <p:childTnLst>
                                    <p:set>
                                      <p:cBhvr additive="repl">
                                        <p:cTn id="21" dur="1" fill="hold">
                                          <p:stCondLst>
                                            <p:cond delay="0"/>
                                          </p:stCondLst>
                                        </p:cTn>
                                        <p:tgtEl>
                                          <p:spTgt spid="42026"/>
                                        </p:tgtEl>
                                        <p:attrNameLst>
                                          <p:attrName>style.visibility</p:attrName>
                                        </p:attrNameLst>
                                      </p:cBhvr>
                                      <p:to>
                                        <p:strVal val="visible"/>
                                      </p:to>
                                    </p:set>
                                    <p:animEffect transition="in" filter="strips(downRight)">
                                      <p:cBhvr additive="repl">
                                        <p:cTn id="22" dur="500"/>
                                        <p:tgtEl>
                                          <p:spTgt spid="42026"/>
                                        </p:tgtEl>
                                      </p:cBhvr>
                                    </p:animEffect>
                                  </p:childTnLst>
                                </p:cTn>
                              </p:par>
                            </p:childTnLst>
                          </p:cTn>
                        </p:par>
                        <p:par>
                          <p:cTn id="23" fill="hold">
                            <p:stCondLst>
                              <p:cond delay="0"/>
                            </p:stCondLst>
                            <p:childTnLst>
                              <p:par>
                                <p:cTn id="24" presetID="2" presetClass="entr" presetSubtype="2" fill="hold" nodeType="afterEffect">
                                  <p:stCondLst>
                                    <p:cond delay="0"/>
                                  </p:stCondLst>
                                  <p:childTnLst>
                                    <p:set>
                                      <p:cBhvr additive="repl">
                                        <p:cTn id="25" dur="1" fill="hold">
                                          <p:stCondLst>
                                            <p:cond delay="0"/>
                                          </p:stCondLst>
                                        </p:cTn>
                                        <p:tgtEl>
                                          <p:spTgt spid="42028"/>
                                        </p:tgtEl>
                                        <p:attrNameLst>
                                          <p:attrName>style.visibility</p:attrName>
                                        </p:attrNameLst>
                                      </p:cBhvr>
                                      <p:to>
                                        <p:strVal val="visible"/>
                                      </p:to>
                                    </p:set>
                                    <p:anim calcmode="lin" valueType="num">
                                      <p:cBhvr additive="repl">
                                        <p:cTn id="26" dur="500" fill="hold"/>
                                        <p:tgtEl>
                                          <p:spTgt spid="42028"/>
                                        </p:tgtEl>
                                        <p:attrNameLst>
                                          <p:attrName>ppt_x</p:attrName>
                                        </p:attrNameLst>
                                      </p:cBhvr>
                                      <p:tavLst>
                                        <p:tav tm="100000">
                                          <p:val>
                                            <p:strVal val="1+#ppt_w/2"/>
                                          </p:val>
                                        </p:tav>
                                        <p:tav>
                                          <p:val>
                                            <p:strVal val="#ppt_x"/>
                                          </p:val>
                                        </p:tav>
                                      </p:tavLst>
                                    </p:anim>
                                    <p:anim calcmode="lin" valueType="num">
                                      <p:cBhvr additive="repl">
                                        <p:cTn id="27" dur="500" fill="hold"/>
                                        <p:tgtEl>
                                          <p:spTgt spid="42028"/>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4" grpId="0" animBg="1"/>
      <p:bldP spid="42025" grpId="0" animBg="1"/>
      <p:bldP spid="42026" grpId="0" animBg="1"/>
      <p:bldP spid="42027"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Bibiliografia</a:t>
            </a:r>
            <a:endParaRPr lang="pt-BR" dirty="0"/>
          </a:p>
        </p:txBody>
      </p:sp>
      <p:sp>
        <p:nvSpPr>
          <p:cNvPr id="3" name="Content Placeholder 2"/>
          <p:cNvSpPr>
            <a:spLocks noGrp="1"/>
          </p:cNvSpPr>
          <p:nvPr>
            <p:ph idx="1"/>
          </p:nvPr>
        </p:nvSpPr>
        <p:spPr/>
        <p:txBody>
          <a:bodyPr>
            <a:normAutofit/>
          </a:bodyPr>
          <a:lstStyle/>
          <a:p>
            <a:r>
              <a:rPr lang="en-US" dirty="0" smtClean="0"/>
              <a:t>·R. Durbin, S. Eddy, A. Krogh, G. </a:t>
            </a:r>
            <a:r>
              <a:rPr lang="en-US" dirty="0" err="1" smtClean="0"/>
              <a:t>Mitchison</a:t>
            </a:r>
            <a:r>
              <a:rPr lang="en-US" dirty="0" smtClean="0"/>
              <a:t>: Biological Sequence Analysis: probabilistic models of proteins and nucleic acids, Cambridge Press, 1998 · </a:t>
            </a:r>
          </a:p>
          <a:p>
            <a:r>
              <a:rPr lang="en-US" dirty="0" err="1" smtClean="0"/>
              <a:t>João</a:t>
            </a:r>
            <a:r>
              <a:rPr lang="en-US" dirty="0" smtClean="0"/>
              <a:t> Setubal </a:t>
            </a:r>
            <a:r>
              <a:rPr lang="en-US" dirty="0" err="1" smtClean="0"/>
              <a:t>e</a:t>
            </a:r>
            <a:r>
              <a:rPr lang="en-US" dirty="0" smtClean="0"/>
              <a:t> </a:t>
            </a:r>
            <a:r>
              <a:rPr lang="en-US" dirty="0" err="1" smtClean="0"/>
              <a:t>João</a:t>
            </a:r>
            <a:r>
              <a:rPr lang="en-US" dirty="0" smtClean="0"/>
              <a:t> </a:t>
            </a:r>
            <a:r>
              <a:rPr lang="en-US" dirty="0" err="1" smtClean="0"/>
              <a:t>Meidanis</a:t>
            </a:r>
            <a:r>
              <a:rPr lang="en-US" dirty="0" smtClean="0"/>
              <a:t>: Introduction to Computational Molecular Biology, PWS press, 1997.tional Molecular Biology, PWS press, 1997.</a:t>
            </a:r>
            <a:endParaRPr lang="pt-BR" dirty="0"/>
          </a:p>
        </p:txBody>
      </p:sp>
      <p:sp>
        <p:nvSpPr>
          <p:cNvPr id="4" name="Date Placeholder 3"/>
          <p:cNvSpPr>
            <a:spLocks noGrp="1"/>
          </p:cNvSpPr>
          <p:nvPr>
            <p:ph type="dt" sz="half" idx="10"/>
          </p:nvPr>
        </p:nvSpPr>
        <p:spPr/>
        <p:txBody>
          <a:bodyPr/>
          <a:lstStyle/>
          <a:p>
            <a:fld id="{F3A7CCEE-AA35-4049-896D-BEBC394D7251}"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31" name="Rectangle 23"/>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44" name="Date Placeholder 2"/>
          <p:cNvSpPr>
            <a:spLocks noGrp="1"/>
          </p:cNvSpPr>
          <p:nvPr>
            <p:ph type="dt" sz="half" idx="10"/>
          </p:nvPr>
        </p:nvSpPr>
        <p:spPr/>
        <p:txBody>
          <a:bodyPr/>
          <a:lstStyle/>
          <a:p>
            <a:fld id="{D7AE2E25-4370-4947-8551-026CCD8A2D2C}" type="datetime1">
              <a:rPr lang="en-US" smtClean="0"/>
              <a:pPr/>
              <a:t>5/23/14</a:t>
            </a:fld>
            <a:endParaRPr lang="pt-BR"/>
          </a:p>
        </p:txBody>
      </p:sp>
      <p:sp>
        <p:nvSpPr>
          <p:cNvPr id="43009" name="Rectangle 1"/>
          <p:cNvSpPr>
            <a:spLocks noChangeArrowheads="1"/>
          </p:cNvSpPr>
          <p:nvPr/>
        </p:nvSpPr>
        <p:spPr bwMode="auto">
          <a:xfrm>
            <a:off x="4724400" y="1219200"/>
            <a:ext cx="609600" cy="16002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sp>
        <p:nvSpPr>
          <p:cNvPr id="43010" name="Rectangle 2"/>
          <p:cNvSpPr>
            <a:spLocks noChangeArrowheads="1"/>
          </p:cNvSpPr>
          <p:nvPr/>
        </p:nvSpPr>
        <p:spPr bwMode="auto">
          <a:xfrm>
            <a:off x="3505200" y="2286000"/>
            <a:ext cx="1828800" cy="5334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grpSp>
        <p:nvGrpSpPr>
          <p:cNvPr id="2" name="Group 3"/>
          <p:cNvGrpSpPr>
            <a:grpSpLocks/>
          </p:cNvGrpSpPr>
          <p:nvPr/>
        </p:nvGrpSpPr>
        <p:grpSpPr bwMode="auto">
          <a:xfrm>
            <a:off x="3505200" y="1219200"/>
            <a:ext cx="5103813" cy="5027613"/>
            <a:chOff x="2208" y="768"/>
            <a:chExt cx="3215" cy="3167"/>
          </a:xfrm>
        </p:grpSpPr>
        <p:grpSp>
          <p:nvGrpSpPr>
            <p:cNvPr id="3" name="Group 4"/>
            <p:cNvGrpSpPr>
              <a:grpSpLocks/>
            </p:cNvGrpSpPr>
            <p:nvPr/>
          </p:nvGrpSpPr>
          <p:grpSpPr bwMode="auto">
            <a:xfrm>
              <a:off x="2592" y="768"/>
              <a:ext cx="2688" cy="3167"/>
              <a:chOff x="2592" y="768"/>
              <a:chExt cx="2688" cy="3167"/>
            </a:xfrm>
          </p:grpSpPr>
          <p:sp>
            <p:nvSpPr>
              <p:cNvPr id="43013" name="Line 5"/>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14" name="Line 6"/>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15" name="Line 7"/>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16" name="Line 8"/>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17" name="Line 9"/>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18" name="Line 10"/>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19" name="Line 11"/>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0" name="Line 12"/>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3"/>
            <p:cNvGrpSpPr>
              <a:grpSpLocks/>
            </p:cNvGrpSpPr>
            <p:nvPr/>
          </p:nvGrpSpPr>
          <p:grpSpPr bwMode="auto">
            <a:xfrm>
              <a:off x="2208" y="1104"/>
              <a:ext cx="3215" cy="2688"/>
              <a:chOff x="2208" y="1104"/>
              <a:chExt cx="3215" cy="2688"/>
            </a:xfrm>
          </p:grpSpPr>
          <p:sp>
            <p:nvSpPr>
              <p:cNvPr id="43022" name="Line 14"/>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3" name="Line 15"/>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4" name="Line 16"/>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5" name="Line 17"/>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6" name="Line 18"/>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7" name="Line 19"/>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8" name="Line 20"/>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29" name="Line 21"/>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3030" name="Line 22"/>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3032" name="Text Box 24"/>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3033" name="Text Box 25"/>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3034" name="Text Box 26"/>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3035" name="Text Box 27"/>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3036" name="Text Box 28"/>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3037" name="Text Box 29"/>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3038" name="Text Box 30"/>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3039" name="Text Box 31"/>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3040" name="Text Box 32"/>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3041" name="Text Box 33"/>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3042" name="Text Box 34"/>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3043" name="Text Box 35"/>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3044" name="Text Box 36"/>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3045" name="Text Box 37"/>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3046" name="Text Box 38"/>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3047" name="Text Box 39"/>
          <p:cNvSpPr txBox="1">
            <a:spLocks noChangeArrowheads="1"/>
          </p:cNvSpPr>
          <p:nvPr/>
        </p:nvSpPr>
        <p:spPr bwMode="auto">
          <a:xfrm>
            <a:off x="152400" y="1371600"/>
            <a:ext cx="2590800" cy="1479509"/>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dirty="0" err="1" smtClean="0">
                <a:solidFill>
                  <a:srgbClr val="A50021"/>
                </a:solidFill>
                <a:ea typeface="Arial Unicode MS" pitchFamily="-1" charset="0"/>
                <a:cs typeface="Arial Unicode MS" pitchFamily="-1" charset="0"/>
              </a:rPr>
              <a:t>From</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our</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previous</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observatons</a:t>
            </a:r>
            <a:r>
              <a:rPr lang="pt-BR" dirty="0" smtClean="0">
                <a:solidFill>
                  <a:srgbClr val="A50021"/>
                </a:solidFill>
                <a:ea typeface="Arial Unicode MS" pitchFamily="-1" charset="0"/>
                <a:cs typeface="Arial Unicode MS" pitchFamily="-1" charset="0"/>
              </a:rPr>
              <a:t>, </a:t>
            </a:r>
            <a:r>
              <a:rPr lang="pt-BR" dirty="0" err="1" smtClean="0">
                <a:solidFill>
                  <a:srgbClr val="A50021"/>
                </a:solidFill>
                <a:ea typeface="Arial Unicode MS" pitchFamily="-1" charset="0"/>
                <a:cs typeface="Arial Unicode MS" pitchFamily="-1" charset="0"/>
              </a:rPr>
              <a:t>the</a:t>
            </a:r>
            <a:r>
              <a:rPr lang="pt-BR" dirty="0" smtClean="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score</a:t>
            </a:r>
            <a:r>
              <a:rPr lang="pt-BR" dirty="0">
                <a:solidFill>
                  <a:srgbClr val="A50021"/>
                </a:solidFill>
                <a:ea typeface="Arial Unicode MS" pitchFamily="-1" charset="0"/>
                <a:cs typeface="Arial Unicode MS" pitchFamily="-1" charset="0"/>
              </a:rPr>
              <a:t> for a path is </a:t>
            </a:r>
            <a:r>
              <a:rPr lang="pt-BR" dirty="0" err="1">
                <a:solidFill>
                  <a:srgbClr val="A50021"/>
                </a:solidFill>
                <a:ea typeface="Arial Unicode MS" pitchFamily="-1" charset="0"/>
                <a:cs typeface="Arial Unicode MS" pitchFamily="-1" charset="0"/>
              </a:rPr>
              <a:t>the</a:t>
            </a:r>
            <a:r>
              <a:rPr lang="pt-BR" dirty="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sum</a:t>
            </a:r>
            <a:r>
              <a:rPr lang="pt-BR" dirty="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of</a:t>
            </a:r>
            <a:r>
              <a:rPr lang="pt-BR" dirty="0">
                <a:solidFill>
                  <a:srgbClr val="A50021"/>
                </a:solidFill>
                <a:ea typeface="Arial Unicode MS" pitchFamily="-1" charset="0"/>
                <a:cs typeface="Arial Unicode MS" pitchFamily="-1" charset="0"/>
              </a:rPr>
              <a:t> its incremental </a:t>
            </a:r>
            <a:r>
              <a:rPr lang="pt-BR" dirty="0" err="1">
                <a:solidFill>
                  <a:srgbClr val="A50021"/>
                </a:solidFill>
                <a:ea typeface="Arial Unicode MS" pitchFamily="-1" charset="0"/>
                <a:cs typeface="Arial Unicode MS" pitchFamily="-1" charset="0"/>
              </a:rPr>
              <a:t>edges</a:t>
            </a:r>
            <a:r>
              <a:rPr lang="pt-BR" dirty="0">
                <a:solidFill>
                  <a:srgbClr val="A50021"/>
                </a:solidFill>
                <a:ea typeface="Arial Unicode MS" pitchFamily="-1" charset="0"/>
                <a:cs typeface="Arial Unicode MS" pitchFamily="-1" charset="0"/>
              </a:rPr>
              <a:t> </a:t>
            </a:r>
            <a:r>
              <a:rPr lang="pt-BR" dirty="0" err="1">
                <a:solidFill>
                  <a:srgbClr val="A50021"/>
                </a:solidFill>
                <a:ea typeface="Arial Unicode MS" pitchFamily="-1" charset="0"/>
                <a:cs typeface="Arial Unicode MS" pitchFamily="-1" charset="0"/>
              </a:rPr>
              <a:t>scores</a:t>
            </a:r>
            <a:endParaRPr lang="pt-BR" dirty="0">
              <a:solidFill>
                <a:srgbClr val="A50021"/>
              </a:solidFill>
              <a:ea typeface="Arial Unicode MS" pitchFamily="-1" charset="0"/>
              <a:cs typeface="Arial Unicode MS" pitchFamily="-1" charset="0"/>
            </a:endParaRPr>
          </a:p>
        </p:txBody>
      </p:sp>
      <p:sp>
        <p:nvSpPr>
          <p:cNvPr id="43048" name="Freeform 40"/>
          <p:cNvSpPr>
            <a:spLocks/>
          </p:cNvSpPr>
          <p:nvPr/>
        </p:nvSpPr>
        <p:spPr bwMode="auto">
          <a:xfrm>
            <a:off x="4724400" y="2286000"/>
            <a:ext cx="609600" cy="533400"/>
          </a:xfrm>
          <a:custGeom>
            <a:avLst/>
            <a:gdLst/>
            <a:ahLst/>
            <a:cxnLst>
              <a:cxn ang="0">
                <a:pos x="0" y="0"/>
              </a:cxn>
              <a:cxn ang="0">
                <a:pos x="1694" y="1482"/>
              </a:cxn>
            </a:cxnLst>
            <a:rect l="0" t="0" r="r" b="b"/>
            <a:pathLst>
              <a:path w="1695" h="1483">
                <a:moveTo>
                  <a:pt x="0" y="0"/>
                </a:moveTo>
                <a:lnTo>
                  <a:pt x="1694" y="1482"/>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3049" name="Text Box 41"/>
          <p:cNvSpPr txBox="1">
            <a:spLocks noChangeArrowheads="1"/>
          </p:cNvSpPr>
          <p:nvPr/>
        </p:nvSpPr>
        <p:spPr bwMode="auto">
          <a:xfrm>
            <a:off x="5486400" y="1981200"/>
            <a:ext cx="25146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 pos="2171700" algn="l"/>
              </a:tabLst>
            </a:pPr>
            <a:r>
              <a:rPr lang="pt-BR" sz="3200" b="1">
                <a:solidFill>
                  <a:srgbClr val="000000"/>
                </a:solidFill>
                <a:latin typeface="Courier New" pitchFamily="-1" charset="0"/>
                <a:ea typeface="Arial Unicode MS" pitchFamily="-1" charset="0"/>
                <a:cs typeface="Arial Unicode MS" pitchFamily="-1" charset="0"/>
              </a:rPr>
              <a:t>A</a:t>
            </a:r>
            <a:r>
              <a:rPr lang="pt-BR">
                <a:solidFill>
                  <a:srgbClr val="000000"/>
                </a:solidFill>
                <a:ea typeface="Arial Unicode MS" pitchFamily="-1" charset="0"/>
                <a:cs typeface="Arial Unicode MS" pitchFamily="-1" charset="0"/>
              </a:rPr>
              <a:t> aligned with </a:t>
            </a:r>
            <a:r>
              <a:rPr lang="pt-BR" sz="3600" b="1">
                <a:solidFill>
                  <a:srgbClr val="000000"/>
                </a:solidFill>
                <a:latin typeface="Courier New" pitchFamily="-1" charset="0"/>
                <a:ea typeface="Arial Unicode MS" pitchFamily="-1" charset="0"/>
                <a:cs typeface="Arial Unicode MS" pitchFamily="-1" charset="0"/>
              </a:rPr>
              <a:t>A</a:t>
            </a:r>
          </a:p>
        </p:txBody>
      </p:sp>
      <p:sp>
        <p:nvSpPr>
          <p:cNvPr id="43050" name="Text Box 42"/>
          <p:cNvSpPr txBox="1">
            <a:spLocks noChangeArrowheads="1"/>
          </p:cNvSpPr>
          <p:nvPr/>
        </p:nvSpPr>
        <p:spPr bwMode="auto">
          <a:xfrm>
            <a:off x="5853113" y="2622550"/>
            <a:ext cx="1706562" cy="460375"/>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100000"/>
              </a:lnSpc>
              <a:buClrTx/>
              <a:buFontTx/>
              <a:buNone/>
              <a:tabLst>
                <a:tab pos="723900" algn="l"/>
                <a:tab pos="1447800" algn="l"/>
              </a:tabLst>
            </a:pPr>
            <a:r>
              <a:rPr lang="pt-BR">
                <a:solidFill>
                  <a:srgbClr val="A50021"/>
                </a:solidFill>
                <a:ea typeface="Arial Unicode MS" pitchFamily="-1" charset="0"/>
                <a:cs typeface="Arial Unicode MS" pitchFamily="-1" charset="0"/>
              </a:rPr>
              <a:t>Match = +1</a:t>
            </a:r>
          </a:p>
        </p:txBody>
      </p:sp>
      <p:sp>
        <p:nvSpPr>
          <p:cNvPr id="45" name="Slide Number Placeholder 44"/>
          <p:cNvSpPr>
            <a:spLocks noGrp="1"/>
          </p:cNvSpPr>
          <p:nvPr>
            <p:ph type="sldNum" sz="quarter" idx="12"/>
          </p:nvPr>
        </p:nvSpPr>
        <p:spPr/>
        <p:txBody>
          <a:bodyPr/>
          <a:lstStyle/>
          <a:p>
            <a:fld id="{41014A3E-976F-064B-B8F4-90A68719CBED}" type="slidenum">
              <a:rPr lang="en-US" smtClean="0"/>
              <a:pPr/>
              <a:t>50</a:t>
            </a:fld>
            <a:endParaRPr lang="en-US"/>
          </a:p>
        </p:txBody>
      </p:sp>
      <p:sp>
        <p:nvSpPr>
          <p:cNvPr id="46" name="Footer Placeholder 4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43047"/>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grpId="0" nodeType="afterEffect">
                                  <p:stCondLst>
                                    <p:cond delay="0"/>
                                  </p:stCondLst>
                                  <p:childTnLst>
                                    <p:set>
                                      <p:cBhvr additive="repl">
                                        <p:cTn id="9" dur="1" fill="hold">
                                          <p:stCondLst>
                                            <p:cond delay="0"/>
                                          </p:stCondLst>
                                        </p:cTn>
                                        <p:tgtEl>
                                          <p:spTgt spid="43048"/>
                                        </p:tgtEl>
                                        <p:attrNameLst>
                                          <p:attrName>style.visibility</p:attrName>
                                        </p:attrNameLst>
                                      </p:cBhvr>
                                      <p:to>
                                        <p:strVal val="visible"/>
                                      </p:to>
                                    </p:set>
                                    <p:animEffect transition="in" filter="strips(downRight)">
                                      <p:cBhvr additive="repl">
                                        <p:cTn id="10" dur="500"/>
                                        <p:tgtEl>
                                          <p:spTgt spid="43048"/>
                                        </p:tgtEl>
                                      </p:cBhvr>
                                    </p:animEffect>
                                  </p:childTnLst>
                                </p:cTn>
                              </p:par>
                            </p:childTnLst>
                          </p:cTn>
                        </p:par>
                        <p:par>
                          <p:cTn id="11" fill="hold">
                            <p:stCondLst>
                              <p:cond delay="0"/>
                            </p:stCondLst>
                            <p:childTnLst>
                              <p:par>
                                <p:cTn id="12" presetID="1" presetClass="entr" fill="hold" nodeType="afterEffect">
                                  <p:stCondLst>
                                    <p:cond delay="0"/>
                                  </p:stCondLst>
                                  <p:childTnLst>
                                    <p:set>
                                      <p:cBhvr additive="repl">
                                        <p:cTn id="13" dur="1" fill="hold">
                                          <p:stCondLst>
                                            <p:cond delay="0"/>
                                          </p:stCondLst>
                                        </p:cTn>
                                        <p:tgtEl>
                                          <p:spTgt spid="43049"/>
                                        </p:tgtEl>
                                        <p:attrNameLst>
                                          <p:attrName>style.visibility</p:attrName>
                                        </p:attrNameLst>
                                      </p:cBhvr>
                                      <p:to>
                                        <p:strVal val="visible"/>
                                      </p:to>
                                    </p:set>
                                  </p:childTnLst>
                                </p:cTn>
                              </p:par>
                            </p:childTnLst>
                          </p:cTn>
                        </p:par>
                        <p:par>
                          <p:cTn id="14" fill="hold">
                            <p:stCondLst>
                              <p:cond delay="0"/>
                            </p:stCondLst>
                            <p:childTnLst>
                              <p:par>
                                <p:cTn id="15" presetID="17" presetClass="entr" presetSubtype="1" fill="hold" grpId="0" nodeType="afterEffect">
                                  <p:stCondLst>
                                    <p:cond delay="0"/>
                                  </p:stCondLst>
                                  <p:childTnLst>
                                    <p:set>
                                      <p:cBhvr additive="repl">
                                        <p:cTn id="16" dur="1" fill="hold">
                                          <p:stCondLst>
                                            <p:cond delay="0"/>
                                          </p:stCondLst>
                                        </p:cTn>
                                        <p:tgtEl>
                                          <p:spTgt spid="43009"/>
                                        </p:tgtEl>
                                        <p:attrNameLst>
                                          <p:attrName>style.visibility</p:attrName>
                                        </p:attrNameLst>
                                      </p:cBhvr>
                                      <p:to>
                                        <p:strVal val="visible"/>
                                      </p:to>
                                    </p:set>
                                    <p:anim calcmode="lin" valueType="num">
                                      <p:cBhvr additive="repl">
                                        <p:cTn id="17" dur="500" fill="hold"/>
                                        <p:tgtEl>
                                          <p:spTgt spid="43009"/>
                                        </p:tgtEl>
                                        <p:attrNameLst>
                                          <p:attrName>ppt_x</p:attrName>
                                        </p:attrNameLst>
                                      </p:cBhvr>
                                      <p:tavLst>
                                        <p:tav tm="100000">
                                          <p:val>
                                            <p:strVal val="#ppt_x"/>
                                          </p:val>
                                        </p:tav>
                                        <p:tav>
                                          <p:val>
                                            <p:strVal val="#ppt_x"/>
                                          </p:val>
                                        </p:tav>
                                      </p:tavLst>
                                    </p:anim>
                                    <p:anim calcmode="lin" valueType="num">
                                      <p:cBhvr additive="repl">
                                        <p:cTn id="18" dur="500" fill="hold"/>
                                        <p:tgtEl>
                                          <p:spTgt spid="43009"/>
                                        </p:tgtEl>
                                        <p:attrNameLst>
                                          <p:attrName>ppt_y</p:attrName>
                                        </p:attrNameLst>
                                      </p:cBhvr>
                                      <p:tavLst>
                                        <p:tav tm="100000">
                                          <p:val>
                                            <p:strVal val="#ppt_y-#ppt_h/2"/>
                                          </p:val>
                                        </p:tav>
                                        <p:tav>
                                          <p:val>
                                            <p:strVal val="#ppt_y"/>
                                          </p:val>
                                        </p:tav>
                                      </p:tavLst>
                                    </p:anim>
                                    <p:anim calcmode="lin" valueType="num">
                                      <p:cBhvr additive="repl">
                                        <p:cTn id="19" dur="500" fill="hold"/>
                                        <p:tgtEl>
                                          <p:spTgt spid="43009"/>
                                        </p:tgtEl>
                                        <p:attrNameLst>
                                          <p:attrName>ppt_w</p:attrName>
                                        </p:attrNameLst>
                                      </p:cBhvr>
                                      <p:tavLst>
                                        <p:tav tm="100000">
                                          <p:val>
                                            <p:strVal val="#ppt_w"/>
                                          </p:val>
                                        </p:tav>
                                        <p:tav>
                                          <p:val>
                                            <p:strVal val="#ppt_w"/>
                                          </p:val>
                                        </p:tav>
                                      </p:tavLst>
                                    </p:anim>
                                    <p:anim calcmode="lin" valueType="num">
                                      <p:cBhvr additive="repl">
                                        <p:cTn id="20" dur="500" fill="hold"/>
                                        <p:tgtEl>
                                          <p:spTgt spid="43009"/>
                                        </p:tgtEl>
                                        <p:attrNameLst>
                                          <p:attrName>ppt_h</p:attrName>
                                        </p:attrNameLst>
                                      </p:cBhvr>
                                      <p:tavLst>
                                        <p:tav tm="100000">
                                          <p:val>
                                            <p:strVal val="0"/>
                                          </p:val>
                                        </p:tav>
                                        <p:tav>
                                          <p:val>
                                            <p:strVal val="#ppt_h"/>
                                          </p:val>
                                        </p:tav>
                                      </p:tavLst>
                                    </p:anim>
                                  </p:childTnLst>
                                </p:cTn>
                              </p:par>
                            </p:childTnLst>
                          </p:cTn>
                        </p:par>
                        <p:par>
                          <p:cTn id="21" fill="hold">
                            <p:stCondLst>
                              <p:cond delay="0"/>
                            </p:stCondLst>
                            <p:childTnLst>
                              <p:par>
                                <p:cTn id="22" presetID="17" presetClass="entr" presetSubtype="8" fill="hold" grpId="0" nodeType="afterEffect">
                                  <p:stCondLst>
                                    <p:cond delay="0"/>
                                  </p:stCondLst>
                                  <p:childTnLst>
                                    <p:set>
                                      <p:cBhvr additive="repl">
                                        <p:cTn id="23" dur="1" fill="hold">
                                          <p:stCondLst>
                                            <p:cond delay="0"/>
                                          </p:stCondLst>
                                        </p:cTn>
                                        <p:tgtEl>
                                          <p:spTgt spid="43010"/>
                                        </p:tgtEl>
                                        <p:attrNameLst>
                                          <p:attrName>style.visibility</p:attrName>
                                        </p:attrNameLst>
                                      </p:cBhvr>
                                      <p:to>
                                        <p:strVal val="visible"/>
                                      </p:to>
                                    </p:set>
                                    <p:anim calcmode="lin" valueType="num">
                                      <p:cBhvr additive="repl">
                                        <p:cTn id="24" dur="500" fill="hold"/>
                                        <p:tgtEl>
                                          <p:spTgt spid="43010"/>
                                        </p:tgtEl>
                                        <p:attrNameLst>
                                          <p:attrName>ppt_x</p:attrName>
                                        </p:attrNameLst>
                                      </p:cBhvr>
                                      <p:tavLst>
                                        <p:tav tm="100000">
                                          <p:val>
                                            <p:strVal val="#ppt_x-#ppt_w/2"/>
                                          </p:val>
                                        </p:tav>
                                        <p:tav>
                                          <p:val>
                                            <p:strVal val="#ppt_x"/>
                                          </p:val>
                                        </p:tav>
                                      </p:tavLst>
                                    </p:anim>
                                    <p:anim calcmode="lin" valueType="num">
                                      <p:cBhvr additive="repl">
                                        <p:cTn id="25" dur="500" fill="hold"/>
                                        <p:tgtEl>
                                          <p:spTgt spid="43010"/>
                                        </p:tgtEl>
                                        <p:attrNameLst>
                                          <p:attrName>ppt_y</p:attrName>
                                        </p:attrNameLst>
                                      </p:cBhvr>
                                      <p:tavLst>
                                        <p:tav tm="100000">
                                          <p:val>
                                            <p:strVal val="#ppt_y"/>
                                          </p:val>
                                        </p:tav>
                                        <p:tav>
                                          <p:val>
                                            <p:strVal val="#ppt_y"/>
                                          </p:val>
                                        </p:tav>
                                      </p:tavLst>
                                    </p:anim>
                                    <p:anim calcmode="lin" valueType="num">
                                      <p:cBhvr additive="repl">
                                        <p:cTn id="26" dur="500" fill="hold"/>
                                        <p:tgtEl>
                                          <p:spTgt spid="43010"/>
                                        </p:tgtEl>
                                        <p:attrNameLst>
                                          <p:attrName>ppt_w</p:attrName>
                                        </p:attrNameLst>
                                      </p:cBhvr>
                                      <p:tavLst>
                                        <p:tav tm="100000">
                                          <p:val>
                                            <p:strVal val="0"/>
                                          </p:val>
                                        </p:tav>
                                        <p:tav>
                                          <p:val>
                                            <p:strVal val="#ppt_w"/>
                                          </p:val>
                                        </p:tav>
                                      </p:tavLst>
                                    </p:anim>
                                    <p:anim calcmode="lin" valueType="num">
                                      <p:cBhvr additive="repl">
                                        <p:cTn id="27" dur="500" fill="hold"/>
                                        <p:tgtEl>
                                          <p:spTgt spid="43010"/>
                                        </p:tgtEl>
                                        <p:attrNameLst>
                                          <p:attrName>ppt_h</p:attrName>
                                        </p:attrNameLst>
                                      </p:cBhvr>
                                      <p:tavLst>
                                        <p:tav tm="100000">
                                          <p:val>
                                            <p:strVal val="#ppt_h"/>
                                          </p:val>
                                        </p:tav>
                                        <p:tav>
                                          <p:val>
                                            <p:strVal val="#ppt_h"/>
                                          </p:val>
                                        </p:tav>
                                      </p:tavLst>
                                    </p:anim>
                                  </p:childTnLst>
                                </p:cTn>
                              </p:par>
                            </p:childTnLst>
                          </p:cTn>
                        </p:par>
                        <p:par>
                          <p:cTn id="28" fill="hold">
                            <p:stCondLst>
                              <p:cond delay="0"/>
                            </p:stCondLst>
                            <p:childTnLst>
                              <p:par>
                                <p:cTn id="29" presetID="1" presetClass="entr" fill="hold" nodeType="afterEffect">
                                  <p:stCondLst>
                                    <p:cond delay="0"/>
                                  </p:stCondLst>
                                  <p:childTnLst>
                                    <p:set>
                                      <p:cBhvr additive="repl">
                                        <p:cTn id="30" dur="1" fill="hold">
                                          <p:stCondLst>
                                            <p:cond delay="0"/>
                                          </p:stCondLst>
                                        </p:cTn>
                                        <p:tgtEl>
                                          <p:spTgt spid="43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animBg="1"/>
      <p:bldP spid="43010" grpId="0" animBg="1"/>
      <p:bldP spid="43048" grpId="0" animBg="1"/>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55" name="Rectangle 23"/>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44" name="Date Placeholder 2"/>
          <p:cNvSpPr>
            <a:spLocks noGrp="1"/>
          </p:cNvSpPr>
          <p:nvPr>
            <p:ph type="dt" sz="half" idx="10"/>
          </p:nvPr>
        </p:nvSpPr>
        <p:spPr/>
        <p:txBody>
          <a:bodyPr/>
          <a:lstStyle/>
          <a:p>
            <a:fld id="{16827F56-F092-C94C-96E5-17C3133D2D27}" type="datetime1">
              <a:rPr lang="en-US" smtClean="0"/>
              <a:pPr/>
              <a:t>5/23/14</a:t>
            </a:fld>
            <a:endParaRPr lang="pt-BR"/>
          </a:p>
        </p:txBody>
      </p:sp>
      <p:sp>
        <p:nvSpPr>
          <p:cNvPr id="44033" name="Rectangle 1"/>
          <p:cNvSpPr>
            <a:spLocks noChangeArrowheads="1"/>
          </p:cNvSpPr>
          <p:nvPr/>
        </p:nvSpPr>
        <p:spPr bwMode="auto">
          <a:xfrm>
            <a:off x="4724400" y="1219200"/>
            <a:ext cx="609600" cy="21336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sp>
        <p:nvSpPr>
          <p:cNvPr id="44034" name="Rectangle 2"/>
          <p:cNvSpPr>
            <a:spLocks noChangeArrowheads="1"/>
          </p:cNvSpPr>
          <p:nvPr/>
        </p:nvSpPr>
        <p:spPr bwMode="auto">
          <a:xfrm>
            <a:off x="3505200" y="2819400"/>
            <a:ext cx="1828800" cy="5334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grpSp>
        <p:nvGrpSpPr>
          <p:cNvPr id="2" name="Group 3"/>
          <p:cNvGrpSpPr>
            <a:grpSpLocks/>
          </p:cNvGrpSpPr>
          <p:nvPr/>
        </p:nvGrpSpPr>
        <p:grpSpPr bwMode="auto">
          <a:xfrm>
            <a:off x="3505200" y="1219200"/>
            <a:ext cx="5103813" cy="5027613"/>
            <a:chOff x="2208" y="768"/>
            <a:chExt cx="3215" cy="3167"/>
          </a:xfrm>
        </p:grpSpPr>
        <p:grpSp>
          <p:nvGrpSpPr>
            <p:cNvPr id="3" name="Group 4"/>
            <p:cNvGrpSpPr>
              <a:grpSpLocks/>
            </p:cNvGrpSpPr>
            <p:nvPr/>
          </p:nvGrpSpPr>
          <p:grpSpPr bwMode="auto">
            <a:xfrm>
              <a:off x="2592" y="768"/>
              <a:ext cx="2688" cy="3167"/>
              <a:chOff x="2592" y="768"/>
              <a:chExt cx="2688" cy="3167"/>
            </a:xfrm>
          </p:grpSpPr>
          <p:sp>
            <p:nvSpPr>
              <p:cNvPr id="44037" name="Line 5"/>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38" name="Line 6"/>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39" name="Line 7"/>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0" name="Line 8"/>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1" name="Line 9"/>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2" name="Line 10"/>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3" name="Line 11"/>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4" name="Line 12"/>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3"/>
            <p:cNvGrpSpPr>
              <a:grpSpLocks/>
            </p:cNvGrpSpPr>
            <p:nvPr/>
          </p:nvGrpSpPr>
          <p:grpSpPr bwMode="auto">
            <a:xfrm>
              <a:off x="2208" y="1104"/>
              <a:ext cx="3215" cy="2688"/>
              <a:chOff x="2208" y="1104"/>
              <a:chExt cx="3215" cy="2688"/>
            </a:xfrm>
          </p:grpSpPr>
          <p:sp>
            <p:nvSpPr>
              <p:cNvPr id="44046" name="Line 14"/>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7" name="Line 15"/>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8" name="Line 16"/>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49" name="Line 17"/>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50" name="Line 18"/>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51" name="Line 19"/>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52" name="Line 20"/>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53" name="Line 21"/>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4054" name="Line 22"/>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4056" name="Text Box 24"/>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4057" name="Text Box 25"/>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4058" name="Text Box 26"/>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4059" name="Text Box 27"/>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4060" name="Text Box 28"/>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4061" name="Text Box 29"/>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4062" name="Text Box 30"/>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4063" name="Text Box 31"/>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4064" name="Text Box 32"/>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4065" name="Text Box 33"/>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4066" name="Text Box 34"/>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4067" name="Text Box 35"/>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4068" name="Text Box 36"/>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4069" name="Text Box 37"/>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4070" name="Text Box 38"/>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4071" name="Text Box 39"/>
          <p:cNvSpPr txBox="1">
            <a:spLocks noChangeArrowheads="1"/>
          </p:cNvSpPr>
          <p:nvPr/>
        </p:nvSpPr>
        <p:spPr bwMode="auto">
          <a:xfrm>
            <a:off x="152400" y="1371600"/>
            <a:ext cx="2590800" cy="15573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The score for a path is the sum of its incremental edges scores</a:t>
            </a:r>
          </a:p>
        </p:txBody>
      </p:sp>
      <p:sp>
        <p:nvSpPr>
          <p:cNvPr id="44072" name="Freeform 40"/>
          <p:cNvSpPr>
            <a:spLocks/>
          </p:cNvSpPr>
          <p:nvPr/>
        </p:nvSpPr>
        <p:spPr bwMode="auto">
          <a:xfrm>
            <a:off x="4724400" y="2819400"/>
            <a:ext cx="609600" cy="533400"/>
          </a:xfrm>
          <a:custGeom>
            <a:avLst/>
            <a:gdLst/>
            <a:ahLst/>
            <a:cxnLst>
              <a:cxn ang="0">
                <a:pos x="0" y="0"/>
              </a:cxn>
              <a:cxn ang="0">
                <a:pos x="1694" y="1481"/>
              </a:cxn>
            </a:cxnLst>
            <a:rect l="0" t="0" r="r" b="b"/>
            <a:pathLst>
              <a:path w="1695" h="1482">
                <a:moveTo>
                  <a:pt x="0" y="0"/>
                </a:moveTo>
                <a:lnTo>
                  <a:pt x="1694" y="1481"/>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4073" name="Text Box 41"/>
          <p:cNvSpPr txBox="1">
            <a:spLocks noChangeArrowheads="1"/>
          </p:cNvSpPr>
          <p:nvPr/>
        </p:nvSpPr>
        <p:spPr bwMode="auto">
          <a:xfrm>
            <a:off x="5486400" y="2438400"/>
            <a:ext cx="2514600" cy="642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250"/>
              </a:spcBef>
              <a:buClrTx/>
              <a:buFontTx/>
              <a:buNone/>
              <a:tabLst>
                <a:tab pos="723900" algn="l"/>
                <a:tab pos="1447800" algn="l"/>
                <a:tab pos="2171700" algn="l"/>
              </a:tabLst>
            </a:pPr>
            <a:r>
              <a:rPr lang="pt-BR" sz="3200" b="1">
                <a:solidFill>
                  <a:srgbClr val="000000"/>
                </a:solidFill>
                <a:latin typeface="Courier New" pitchFamily="-1" charset="0"/>
                <a:ea typeface="Arial Unicode MS" pitchFamily="-1" charset="0"/>
                <a:cs typeface="Arial Unicode MS" pitchFamily="-1" charset="0"/>
              </a:rPr>
              <a:t>A</a:t>
            </a:r>
            <a:r>
              <a:rPr lang="pt-BR">
                <a:solidFill>
                  <a:srgbClr val="000000"/>
                </a:solidFill>
                <a:ea typeface="Arial Unicode MS" pitchFamily="-1" charset="0"/>
                <a:cs typeface="Arial Unicode MS" pitchFamily="-1" charset="0"/>
              </a:rPr>
              <a:t> aligned with </a:t>
            </a:r>
            <a:r>
              <a:rPr lang="pt-BR" sz="3600" b="1">
                <a:solidFill>
                  <a:srgbClr val="000000"/>
                </a:solidFill>
                <a:latin typeface="Courier New" pitchFamily="-1" charset="0"/>
                <a:ea typeface="Arial Unicode MS" pitchFamily="-1" charset="0"/>
                <a:cs typeface="Arial Unicode MS" pitchFamily="-1" charset="0"/>
              </a:rPr>
              <a:t>T</a:t>
            </a:r>
          </a:p>
        </p:txBody>
      </p:sp>
      <p:sp>
        <p:nvSpPr>
          <p:cNvPr id="44074" name="Text Box 42"/>
          <p:cNvSpPr txBox="1">
            <a:spLocks noChangeArrowheads="1"/>
          </p:cNvSpPr>
          <p:nvPr/>
        </p:nvSpPr>
        <p:spPr bwMode="auto">
          <a:xfrm>
            <a:off x="5641975" y="3079750"/>
            <a:ext cx="2103438" cy="460375"/>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100000"/>
              </a:lnSpc>
              <a:buClrTx/>
              <a:buFontTx/>
              <a:buNone/>
              <a:tabLst>
                <a:tab pos="723900" algn="l"/>
                <a:tab pos="1447800" algn="l"/>
              </a:tabLst>
            </a:pPr>
            <a:r>
              <a:rPr lang="pt-BR">
                <a:solidFill>
                  <a:srgbClr val="A50021"/>
                </a:solidFill>
                <a:ea typeface="Arial Unicode MS" pitchFamily="-1" charset="0"/>
                <a:cs typeface="Arial Unicode MS" pitchFamily="-1" charset="0"/>
              </a:rPr>
              <a:t>Mismatch = -1</a:t>
            </a:r>
          </a:p>
        </p:txBody>
      </p:sp>
      <p:sp>
        <p:nvSpPr>
          <p:cNvPr id="45" name="Slide Number Placeholder 44"/>
          <p:cNvSpPr>
            <a:spLocks noGrp="1"/>
          </p:cNvSpPr>
          <p:nvPr>
            <p:ph type="sldNum" sz="quarter" idx="12"/>
          </p:nvPr>
        </p:nvSpPr>
        <p:spPr/>
        <p:txBody>
          <a:bodyPr/>
          <a:lstStyle/>
          <a:p>
            <a:fld id="{41014A3E-976F-064B-B8F4-90A68719CBED}" type="slidenum">
              <a:rPr lang="en-US" smtClean="0"/>
              <a:pPr/>
              <a:t>51</a:t>
            </a:fld>
            <a:endParaRPr lang="en-US"/>
          </a:p>
        </p:txBody>
      </p:sp>
      <p:sp>
        <p:nvSpPr>
          <p:cNvPr id="46" name="Footer Placeholder 4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afterEffect">
                                  <p:stCondLst>
                                    <p:cond delay="0"/>
                                  </p:stCondLst>
                                  <p:childTnLst>
                                    <p:set>
                                      <p:cBhvr additive="repl">
                                        <p:cTn id="6" dur="1" fill="hold">
                                          <p:stCondLst>
                                            <p:cond delay="0"/>
                                          </p:stCondLst>
                                        </p:cTn>
                                        <p:tgtEl>
                                          <p:spTgt spid="44072"/>
                                        </p:tgtEl>
                                        <p:attrNameLst>
                                          <p:attrName>style.visibility</p:attrName>
                                        </p:attrNameLst>
                                      </p:cBhvr>
                                      <p:to>
                                        <p:strVal val="visible"/>
                                      </p:to>
                                    </p:set>
                                    <p:animEffect transition="in" filter="strips(downRight)">
                                      <p:cBhvr additive="repl">
                                        <p:cTn id="7" dur="500"/>
                                        <p:tgtEl>
                                          <p:spTgt spid="44072"/>
                                        </p:tgtEl>
                                      </p:cBhvr>
                                    </p:animEffect>
                                  </p:childTnLst>
                                </p:cTn>
                              </p:par>
                            </p:childTnLst>
                          </p:cTn>
                        </p:par>
                        <p:par>
                          <p:cTn id="8" fill="hold">
                            <p:stCondLst>
                              <p:cond delay="0"/>
                            </p:stCondLst>
                            <p:childTnLst>
                              <p:par>
                                <p:cTn id="9" presetID="1" presetClass="entr" fill="hold" nodeType="afterEffect">
                                  <p:stCondLst>
                                    <p:cond delay="0"/>
                                  </p:stCondLst>
                                  <p:childTnLst>
                                    <p:set>
                                      <p:cBhvr additive="repl">
                                        <p:cTn id="10" dur="1" fill="hold">
                                          <p:stCondLst>
                                            <p:cond delay="0"/>
                                          </p:stCondLst>
                                        </p:cTn>
                                        <p:tgtEl>
                                          <p:spTgt spid="44073"/>
                                        </p:tgtEl>
                                        <p:attrNameLst>
                                          <p:attrName>style.visibility</p:attrName>
                                        </p:attrNameLst>
                                      </p:cBhvr>
                                      <p:to>
                                        <p:strVal val="visible"/>
                                      </p:to>
                                    </p:set>
                                  </p:childTnLst>
                                </p:cTn>
                              </p:par>
                            </p:childTnLst>
                          </p:cTn>
                        </p:par>
                        <p:par>
                          <p:cTn id="11" fill="hold">
                            <p:stCondLst>
                              <p:cond delay="0"/>
                            </p:stCondLst>
                            <p:childTnLst>
                              <p:par>
                                <p:cTn id="12" presetID="17" presetClass="entr" presetSubtype="1" fill="hold" grpId="0" nodeType="afterEffect">
                                  <p:stCondLst>
                                    <p:cond delay="0"/>
                                  </p:stCondLst>
                                  <p:childTnLst>
                                    <p:set>
                                      <p:cBhvr additive="repl">
                                        <p:cTn id="13" dur="1" fill="hold">
                                          <p:stCondLst>
                                            <p:cond delay="0"/>
                                          </p:stCondLst>
                                        </p:cTn>
                                        <p:tgtEl>
                                          <p:spTgt spid="44033"/>
                                        </p:tgtEl>
                                        <p:attrNameLst>
                                          <p:attrName>style.visibility</p:attrName>
                                        </p:attrNameLst>
                                      </p:cBhvr>
                                      <p:to>
                                        <p:strVal val="visible"/>
                                      </p:to>
                                    </p:set>
                                    <p:anim calcmode="lin" valueType="num">
                                      <p:cBhvr additive="repl">
                                        <p:cTn id="14" dur="500" fill="hold"/>
                                        <p:tgtEl>
                                          <p:spTgt spid="44033"/>
                                        </p:tgtEl>
                                        <p:attrNameLst>
                                          <p:attrName>ppt_x</p:attrName>
                                        </p:attrNameLst>
                                      </p:cBhvr>
                                      <p:tavLst>
                                        <p:tav tm="100000">
                                          <p:val>
                                            <p:strVal val="#ppt_x"/>
                                          </p:val>
                                        </p:tav>
                                        <p:tav>
                                          <p:val>
                                            <p:strVal val="#ppt_x"/>
                                          </p:val>
                                        </p:tav>
                                      </p:tavLst>
                                    </p:anim>
                                    <p:anim calcmode="lin" valueType="num">
                                      <p:cBhvr additive="repl">
                                        <p:cTn id="15" dur="500" fill="hold"/>
                                        <p:tgtEl>
                                          <p:spTgt spid="44033"/>
                                        </p:tgtEl>
                                        <p:attrNameLst>
                                          <p:attrName>ppt_y</p:attrName>
                                        </p:attrNameLst>
                                      </p:cBhvr>
                                      <p:tavLst>
                                        <p:tav tm="100000">
                                          <p:val>
                                            <p:strVal val="#ppt_y-#ppt_h/2"/>
                                          </p:val>
                                        </p:tav>
                                        <p:tav>
                                          <p:val>
                                            <p:strVal val="#ppt_y"/>
                                          </p:val>
                                        </p:tav>
                                      </p:tavLst>
                                    </p:anim>
                                    <p:anim calcmode="lin" valueType="num">
                                      <p:cBhvr additive="repl">
                                        <p:cTn id="16" dur="500" fill="hold"/>
                                        <p:tgtEl>
                                          <p:spTgt spid="44033"/>
                                        </p:tgtEl>
                                        <p:attrNameLst>
                                          <p:attrName>ppt_w</p:attrName>
                                        </p:attrNameLst>
                                      </p:cBhvr>
                                      <p:tavLst>
                                        <p:tav tm="100000">
                                          <p:val>
                                            <p:strVal val="#ppt_w"/>
                                          </p:val>
                                        </p:tav>
                                        <p:tav>
                                          <p:val>
                                            <p:strVal val="#ppt_w"/>
                                          </p:val>
                                        </p:tav>
                                      </p:tavLst>
                                    </p:anim>
                                    <p:anim calcmode="lin" valueType="num">
                                      <p:cBhvr additive="repl">
                                        <p:cTn id="17" dur="500" fill="hold"/>
                                        <p:tgtEl>
                                          <p:spTgt spid="44033"/>
                                        </p:tgtEl>
                                        <p:attrNameLst>
                                          <p:attrName>ppt_h</p:attrName>
                                        </p:attrNameLst>
                                      </p:cBhvr>
                                      <p:tavLst>
                                        <p:tav tm="100000">
                                          <p:val>
                                            <p:strVal val="0"/>
                                          </p:val>
                                        </p:tav>
                                        <p:tav>
                                          <p:val>
                                            <p:strVal val="#ppt_h"/>
                                          </p:val>
                                        </p:tav>
                                      </p:tavLst>
                                    </p:anim>
                                  </p:childTnLst>
                                </p:cTn>
                              </p:par>
                            </p:childTnLst>
                          </p:cTn>
                        </p:par>
                        <p:par>
                          <p:cTn id="18" fill="hold">
                            <p:stCondLst>
                              <p:cond delay="0"/>
                            </p:stCondLst>
                            <p:childTnLst>
                              <p:par>
                                <p:cTn id="19" presetID="17" presetClass="entr" presetSubtype="8" fill="hold" grpId="0" nodeType="afterEffect">
                                  <p:stCondLst>
                                    <p:cond delay="0"/>
                                  </p:stCondLst>
                                  <p:childTnLst>
                                    <p:set>
                                      <p:cBhvr additive="repl">
                                        <p:cTn id="20" dur="1" fill="hold">
                                          <p:stCondLst>
                                            <p:cond delay="0"/>
                                          </p:stCondLst>
                                        </p:cTn>
                                        <p:tgtEl>
                                          <p:spTgt spid="44034"/>
                                        </p:tgtEl>
                                        <p:attrNameLst>
                                          <p:attrName>style.visibility</p:attrName>
                                        </p:attrNameLst>
                                      </p:cBhvr>
                                      <p:to>
                                        <p:strVal val="visible"/>
                                      </p:to>
                                    </p:set>
                                    <p:anim calcmode="lin" valueType="num">
                                      <p:cBhvr additive="repl">
                                        <p:cTn id="21" dur="500" fill="hold"/>
                                        <p:tgtEl>
                                          <p:spTgt spid="44034"/>
                                        </p:tgtEl>
                                        <p:attrNameLst>
                                          <p:attrName>ppt_x</p:attrName>
                                        </p:attrNameLst>
                                      </p:cBhvr>
                                      <p:tavLst>
                                        <p:tav tm="100000">
                                          <p:val>
                                            <p:strVal val="#ppt_x-#ppt_w/2"/>
                                          </p:val>
                                        </p:tav>
                                        <p:tav>
                                          <p:val>
                                            <p:strVal val="#ppt_x"/>
                                          </p:val>
                                        </p:tav>
                                      </p:tavLst>
                                    </p:anim>
                                    <p:anim calcmode="lin" valueType="num">
                                      <p:cBhvr additive="repl">
                                        <p:cTn id="22" dur="500" fill="hold"/>
                                        <p:tgtEl>
                                          <p:spTgt spid="44034"/>
                                        </p:tgtEl>
                                        <p:attrNameLst>
                                          <p:attrName>ppt_y</p:attrName>
                                        </p:attrNameLst>
                                      </p:cBhvr>
                                      <p:tavLst>
                                        <p:tav tm="100000">
                                          <p:val>
                                            <p:strVal val="#ppt_y"/>
                                          </p:val>
                                        </p:tav>
                                        <p:tav>
                                          <p:val>
                                            <p:strVal val="#ppt_y"/>
                                          </p:val>
                                        </p:tav>
                                      </p:tavLst>
                                    </p:anim>
                                    <p:anim calcmode="lin" valueType="num">
                                      <p:cBhvr additive="repl">
                                        <p:cTn id="23" dur="500" fill="hold"/>
                                        <p:tgtEl>
                                          <p:spTgt spid="44034"/>
                                        </p:tgtEl>
                                        <p:attrNameLst>
                                          <p:attrName>ppt_w</p:attrName>
                                        </p:attrNameLst>
                                      </p:cBhvr>
                                      <p:tavLst>
                                        <p:tav tm="100000">
                                          <p:val>
                                            <p:strVal val="0"/>
                                          </p:val>
                                        </p:tav>
                                        <p:tav>
                                          <p:val>
                                            <p:strVal val="#ppt_w"/>
                                          </p:val>
                                        </p:tav>
                                      </p:tavLst>
                                    </p:anim>
                                    <p:anim calcmode="lin" valueType="num">
                                      <p:cBhvr additive="repl">
                                        <p:cTn id="24" dur="500" fill="hold"/>
                                        <p:tgtEl>
                                          <p:spTgt spid="44034"/>
                                        </p:tgtEl>
                                        <p:attrNameLst>
                                          <p:attrName>ppt_h</p:attrName>
                                        </p:attrNameLst>
                                      </p:cBhvr>
                                      <p:tavLst>
                                        <p:tav tm="100000">
                                          <p:val>
                                            <p:strVal val="#ppt_h"/>
                                          </p:val>
                                        </p:tav>
                                        <p:tav>
                                          <p:val>
                                            <p:strVal val="#ppt_h"/>
                                          </p:val>
                                        </p:tav>
                                      </p:tavLst>
                                    </p:anim>
                                  </p:childTnLst>
                                </p:cTn>
                              </p:par>
                            </p:childTnLst>
                          </p:cTn>
                        </p:par>
                        <p:par>
                          <p:cTn id="25" fill="hold">
                            <p:stCondLst>
                              <p:cond delay="0"/>
                            </p:stCondLst>
                            <p:childTnLst>
                              <p:par>
                                <p:cTn id="26" presetID="1" presetClass="entr" fill="hold" nodeType="afterEffect">
                                  <p:stCondLst>
                                    <p:cond delay="0"/>
                                  </p:stCondLst>
                                  <p:childTnLst>
                                    <p:set>
                                      <p:cBhvr additive="repl">
                                        <p:cTn id="27" dur="1" fill="hold">
                                          <p:stCondLst>
                                            <p:cond delay="0"/>
                                          </p:stCondLst>
                                        </p:cTn>
                                        <p:tgtEl>
                                          <p:spTgt spid="44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animBg="1"/>
      <p:bldP spid="44034" grpId="0" animBg="1"/>
      <p:bldP spid="44072"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79" name="Rectangle 23"/>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46" name="Date Placeholder 2"/>
          <p:cNvSpPr>
            <a:spLocks noGrp="1"/>
          </p:cNvSpPr>
          <p:nvPr>
            <p:ph type="dt" sz="half" idx="10"/>
          </p:nvPr>
        </p:nvSpPr>
        <p:spPr/>
        <p:txBody>
          <a:bodyPr/>
          <a:lstStyle/>
          <a:p>
            <a:fld id="{FBE8F4B8-1427-2346-8AAC-0C667C4447C3}" type="datetime1">
              <a:rPr lang="en-US" smtClean="0"/>
              <a:pPr/>
              <a:t>5/23/14</a:t>
            </a:fld>
            <a:endParaRPr lang="pt-BR"/>
          </a:p>
        </p:txBody>
      </p:sp>
      <p:sp>
        <p:nvSpPr>
          <p:cNvPr id="45057" name="Rectangle 1"/>
          <p:cNvSpPr>
            <a:spLocks noChangeArrowheads="1"/>
          </p:cNvSpPr>
          <p:nvPr/>
        </p:nvSpPr>
        <p:spPr bwMode="auto">
          <a:xfrm>
            <a:off x="5334000" y="1219200"/>
            <a:ext cx="609600" cy="10668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sp>
        <p:nvSpPr>
          <p:cNvPr id="45058" name="Rectangle 2"/>
          <p:cNvSpPr>
            <a:spLocks noChangeArrowheads="1"/>
          </p:cNvSpPr>
          <p:nvPr/>
        </p:nvSpPr>
        <p:spPr bwMode="auto">
          <a:xfrm>
            <a:off x="3505200" y="2819400"/>
            <a:ext cx="1219200" cy="533400"/>
          </a:xfrm>
          <a:prstGeom prst="rect">
            <a:avLst/>
          </a:prstGeom>
          <a:solidFill>
            <a:srgbClr val="FFFFCC"/>
          </a:solidFill>
          <a:ln w="9525" cap="flat">
            <a:noFill/>
            <a:round/>
            <a:headEnd/>
            <a:tailEnd/>
          </a:ln>
          <a:effectLst/>
        </p:spPr>
        <p:txBody>
          <a:bodyPr wrap="none" anchor="ctr">
            <a:prstTxWarp prst="textNoShape">
              <a:avLst/>
            </a:prstTxWarp>
          </a:bodyPr>
          <a:lstStyle/>
          <a:p>
            <a:endParaRPr lang="en-US"/>
          </a:p>
        </p:txBody>
      </p:sp>
      <p:grpSp>
        <p:nvGrpSpPr>
          <p:cNvPr id="2" name="Group 3"/>
          <p:cNvGrpSpPr>
            <a:grpSpLocks/>
          </p:cNvGrpSpPr>
          <p:nvPr/>
        </p:nvGrpSpPr>
        <p:grpSpPr bwMode="auto">
          <a:xfrm>
            <a:off x="3505200" y="1219200"/>
            <a:ext cx="5103813" cy="5027613"/>
            <a:chOff x="2208" y="768"/>
            <a:chExt cx="3215" cy="3167"/>
          </a:xfrm>
        </p:grpSpPr>
        <p:grpSp>
          <p:nvGrpSpPr>
            <p:cNvPr id="3" name="Group 4"/>
            <p:cNvGrpSpPr>
              <a:grpSpLocks/>
            </p:cNvGrpSpPr>
            <p:nvPr/>
          </p:nvGrpSpPr>
          <p:grpSpPr bwMode="auto">
            <a:xfrm>
              <a:off x="2592" y="768"/>
              <a:ext cx="2688" cy="3167"/>
              <a:chOff x="2592" y="768"/>
              <a:chExt cx="2688" cy="3167"/>
            </a:xfrm>
          </p:grpSpPr>
          <p:sp>
            <p:nvSpPr>
              <p:cNvPr id="45061" name="Line 5"/>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2" name="Line 6"/>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3" name="Line 7"/>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4" name="Line 8"/>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5" name="Line 9"/>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6" name="Line 10"/>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7" name="Line 11"/>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68" name="Line 12"/>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3"/>
            <p:cNvGrpSpPr>
              <a:grpSpLocks/>
            </p:cNvGrpSpPr>
            <p:nvPr/>
          </p:nvGrpSpPr>
          <p:grpSpPr bwMode="auto">
            <a:xfrm>
              <a:off x="2208" y="1104"/>
              <a:ext cx="3215" cy="2688"/>
              <a:chOff x="2208" y="1104"/>
              <a:chExt cx="3215" cy="2688"/>
            </a:xfrm>
          </p:grpSpPr>
          <p:sp>
            <p:nvSpPr>
              <p:cNvPr id="45070" name="Line 14"/>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1" name="Line 15"/>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2" name="Line 16"/>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3" name="Line 17"/>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4" name="Line 18"/>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5" name="Line 19"/>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6" name="Line 20"/>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7" name="Line 21"/>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5078" name="Line 22"/>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5080" name="Text Box 24"/>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5081" name="Text Box 25"/>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5082" name="Text Box 26"/>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5083" name="Text Box 27"/>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5084" name="Text Box 28"/>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5085" name="Text Box 29"/>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5086" name="Text Box 30"/>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5087" name="Text Box 31"/>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5088" name="Text Box 32"/>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5089" name="Text Box 33"/>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5090" name="Text Box 34"/>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5091" name="Text Box 35"/>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5092" name="Text Box 36"/>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5093" name="Text Box 37"/>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5094" name="Text Box 38"/>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5095" name="Text Box 39"/>
          <p:cNvSpPr txBox="1">
            <a:spLocks noChangeArrowheads="1"/>
          </p:cNvSpPr>
          <p:nvPr/>
        </p:nvSpPr>
        <p:spPr bwMode="auto">
          <a:xfrm>
            <a:off x="152400" y="1371600"/>
            <a:ext cx="2590800" cy="15573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The score for a path is the sum of its incremental edges scores</a:t>
            </a:r>
          </a:p>
        </p:txBody>
      </p:sp>
      <p:sp>
        <p:nvSpPr>
          <p:cNvPr id="45096" name="Freeform 40"/>
          <p:cNvSpPr>
            <a:spLocks/>
          </p:cNvSpPr>
          <p:nvPr/>
        </p:nvSpPr>
        <p:spPr bwMode="auto">
          <a:xfrm>
            <a:off x="5334000" y="2286000"/>
            <a:ext cx="609600" cy="1588"/>
          </a:xfrm>
          <a:custGeom>
            <a:avLst/>
            <a:gdLst/>
            <a:ahLst/>
            <a:cxnLst>
              <a:cxn ang="0">
                <a:pos x="0" y="0"/>
              </a:cxn>
              <a:cxn ang="0">
                <a:pos x="1693" y="0"/>
              </a:cxn>
            </a:cxnLst>
            <a:rect l="0" t="0" r="r" b="b"/>
            <a:pathLst>
              <a:path w="1694" h="1">
                <a:moveTo>
                  <a:pt x="0" y="0"/>
                </a:moveTo>
                <a:lnTo>
                  <a:pt x="1693" y="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5097" name="Text Box 41"/>
          <p:cNvSpPr txBox="1">
            <a:spLocks noChangeArrowheads="1"/>
          </p:cNvSpPr>
          <p:nvPr/>
        </p:nvSpPr>
        <p:spPr bwMode="auto">
          <a:xfrm>
            <a:off x="6019800" y="1981200"/>
            <a:ext cx="3124200" cy="581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Lst>
            </a:pPr>
            <a:r>
              <a:rPr lang="pt-BR" sz="3200" b="1">
                <a:solidFill>
                  <a:srgbClr val="000000"/>
                </a:solidFill>
                <a:latin typeface="Courier New" pitchFamily="-1" charset="0"/>
                <a:ea typeface="Arial Unicode MS" pitchFamily="-1" charset="0"/>
                <a:cs typeface="Arial Unicode MS" pitchFamily="-1" charset="0"/>
              </a:rPr>
              <a:t>T</a:t>
            </a:r>
            <a:r>
              <a:rPr lang="pt-BR">
                <a:solidFill>
                  <a:srgbClr val="000000"/>
                </a:solidFill>
                <a:ea typeface="Arial Unicode MS" pitchFamily="-1" charset="0"/>
                <a:cs typeface="Arial Unicode MS" pitchFamily="-1" charset="0"/>
              </a:rPr>
              <a:t> aligned with </a:t>
            </a:r>
            <a:r>
              <a:rPr lang="pt-BR" i="1">
                <a:solidFill>
                  <a:srgbClr val="000000"/>
                </a:solidFill>
                <a:ea typeface="Arial Unicode MS" pitchFamily="-1" charset="0"/>
                <a:cs typeface="Arial Unicode MS" pitchFamily="-1" charset="0"/>
              </a:rPr>
              <a:t>NULL</a:t>
            </a:r>
          </a:p>
        </p:txBody>
      </p:sp>
      <p:sp>
        <p:nvSpPr>
          <p:cNvPr id="45098" name="Text Box 42"/>
          <p:cNvSpPr txBox="1">
            <a:spLocks noChangeArrowheads="1"/>
          </p:cNvSpPr>
          <p:nvPr/>
        </p:nvSpPr>
        <p:spPr bwMode="auto">
          <a:xfrm>
            <a:off x="4954588" y="2667000"/>
            <a:ext cx="1374775" cy="460375"/>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100000"/>
              </a:lnSpc>
              <a:buClrTx/>
              <a:buFontTx/>
              <a:buNone/>
              <a:tabLst>
                <a:tab pos="723900" algn="l"/>
              </a:tabLst>
            </a:pPr>
            <a:r>
              <a:rPr lang="pt-BR">
                <a:solidFill>
                  <a:srgbClr val="A50021"/>
                </a:solidFill>
                <a:ea typeface="Arial Unicode MS" pitchFamily="-1" charset="0"/>
                <a:cs typeface="Arial Unicode MS" pitchFamily="-1" charset="0"/>
              </a:rPr>
              <a:t>Gap = -1</a:t>
            </a:r>
          </a:p>
        </p:txBody>
      </p:sp>
      <p:sp>
        <p:nvSpPr>
          <p:cNvPr id="45099" name="Freeform 43"/>
          <p:cNvSpPr>
            <a:spLocks/>
          </p:cNvSpPr>
          <p:nvPr/>
        </p:nvSpPr>
        <p:spPr bwMode="auto">
          <a:xfrm>
            <a:off x="4724400" y="2819400"/>
            <a:ext cx="1588" cy="533400"/>
          </a:xfrm>
          <a:custGeom>
            <a:avLst/>
            <a:gdLst/>
            <a:ahLst/>
            <a:cxnLst>
              <a:cxn ang="0">
                <a:pos x="0" y="0"/>
              </a:cxn>
              <a:cxn ang="0">
                <a:pos x="0" y="1481"/>
              </a:cxn>
            </a:cxnLst>
            <a:rect l="0" t="0" r="r" b="b"/>
            <a:pathLst>
              <a:path w="1" h="1482">
                <a:moveTo>
                  <a:pt x="0" y="0"/>
                </a:moveTo>
                <a:lnTo>
                  <a:pt x="0" y="1481"/>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5100" name="Text Box 44"/>
          <p:cNvSpPr txBox="1">
            <a:spLocks noChangeArrowheads="1"/>
          </p:cNvSpPr>
          <p:nvPr/>
        </p:nvSpPr>
        <p:spPr bwMode="auto">
          <a:xfrm>
            <a:off x="4267200" y="3535363"/>
            <a:ext cx="3124200" cy="581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2000"/>
              </a:spcBef>
              <a:buClrTx/>
              <a:buFontTx/>
              <a:buNone/>
              <a:tabLst>
                <a:tab pos="723900" algn="l"/>
                <a:tab pos="1447800" algn="l"/>
                <a:tab pos="2171700" algn="l"/>
                <a:tab pos="2895600" algn="l"/>
              </a:tabLst>
            </a:pPr>
            <a:r>
              <a:rPr lang="pt-BR" i="1">
                <a:solidFill>
                  <a:srgbClr val="000000"/>
                </a:solidFill>
                <a:ea typeface="Arial Unicode MS" pitchFamily="-1" charset="0"/>
                <a:cs typeface="Arial Unicode MS" pitchFamily="-1" charset="0"/>
              </a:rPr>
              <a:t>NULL </a:t>
            </a:r>
            <a:r>
              <a:rPr lang="pt-BR">
                <a:solidFill>
                  <a:srgbClr val="000000"/>
                </a:solidFill>
                <a:ea typeface="Arial Unicode MS" pitchFamily="-1" charset="0"/>
                <a:cs typeface="Arial Unicode MS" pitchFamily="-1" charset="0"/>
              </a:rPr>
              <a:t>aligned with </a:t>
            </a:r>
            <a:r>
              <a:rPr lang="pt-BR" sz="3200" b="1">
                <a:solidFill>
                  <a:srgbClr val="000000"/>
                </a:solidFill>
                <a:latin typeface="Courier New" pitchFamily="-1" charset="0"/>
                <a:ea typeface="Arial Unicode MS" pitchFamily="-1" charset="0"/>
                <a:cs typeface="Arial Unicode MS" pitchFamily="-1" charset="0"/>
              </a:rPr>
              <a:t>T</a:t>
            </a:r>
          </a:p>
        </p:txBody>
      </p:sp>
      <p:sp>
        <p:nvSpPr>
          <p:cNvPr id="47" name="Slide Number Placeholder 46"/>
          <p:cNvSpPr>
            <a:spLocks noGrp="1"/>
          </p:cNvSpPr>
          <p:nvPr>
            <p:ph type="sldNum" sz="quarter" idx="12"/>
          </p:nvPr>
        </p:nvSpPr>
        <p:spPr/>
        <p:txBody>
          <a:bodyPr/>
          <a:lstStyle/>
          <a:p>
            <a:fld id="{41014A3E-976F-064B-B8F4-90A68719CBED}" type="slidenum">
              <a:rPr lang="en-US" smtClean="0"/>
              <a:pPr/>
              <a:t>52</a:t>
            </a:fld>
            <a:endParaRPr lang="en-US"/>
          </a:p>
        </p:txBody>
      </p:sp>
      <p:sp>
        <p:nvSpPr>
          <p:cNvPr id="48" name="Footer Placeholder 4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afterEffect">
                                  <p:stCondLst>
                                    <p:cond delay="0"/>
                                  </p:stCondLst>
                                  <p:childTnLst>
                                    <p:set>
                                      <p:cBhvr additive="repl">
                                        <p:cTn id="6" dur="1" fill="hold">
                                          <p:stCondLst>
                                            <p:cond delay="0"/>
                                          </p:stCondLst>
                                        </p:cTn>
                                        <p:tgtEl>
                                          <p:spTgt spid="45096"/>
                                        </p:tgtEl>
                                        <p:attrNameLst>
                                          <p:attrName>style.visibility</p:attrName>
                                        </p:attrNameLst>
                                      </p:cBhvr>
                                      <p:to>
                                        <p:strVal val="visible"/>
                                      </p:to>
                                    </p:set>
                                    <p:animEffect transition="in" filter="strips(downRight)">
                                      <p:cBhvr additive="repl">
                                        <p:cTn id="7" dur="500"/>
                                        <p:tgtEl>
                                          <p:spTgt spid="45096"/>
                                        </p:tgtEl>
                                      </p:cBhvr>
                                    </p:animEffect>
                                  </p:childTnLst>
                                </p:cTn>
                              </p:par>
                            </p:childTnLst>
                          </p:cTn>
                        </p:par>
                        <p:par>
                          <p:cTn id="8" fill="hold">
                            <p:stCondLst>
                              <p:cond delay="0"/>
                            </p:stCondLst>
                            <p:childTnLst>
                              <p:par>
                                <p:cTn id="9" presetID="1" presetClass="entr" fill="hold" nodeType="afterEffect">
                                  <p:stCondLst>
                                    <p:cond delay="0"/>
                                  </p:stCondLst>
                                  <p:childTnLst>
                                    <p:set>
                                      <p:cBhvr additive="repl">
                                        <p:cTn id="10" dur="1" fill="hold">
                                          <p:stCondLst>
                                            <p:cond delay="0"/>
                                          </p:stCondLst>
                                        </p:cTn>
                                        <p:tgtEl>
                                          <p:spTgt spid="45097"/>
                                        </p:tgtEl>
                                        <p:attrNameLst>
                                          <p:attrName>style.visibility</p:attrName>
                                        </p:attrNameLst>
                                      </p:cBhvr>
                                      <p:to>
                                        <p:strVal val="visible"/>
                                      </p:to>
                                    </p:set>
                                  </p:childTnLst>
                                </p:cTn>
                              </p:par>
                            </p:childTnLst>
                          </p:cTn>
                        </p:par>
                        <p:par>
                          <p:cTn id="11" fill="hold">
                            <p:stCondLst>
                              <p:cond delay="0"/>
                            </p:stCondLst>
                            <p:childTnLst>
                              <p:par>
                                <p:cTn id="12" presetID="17" presetClass="entr" presetSubtype="1" fill="hold" grpId="0" nodeType="afterEffect">
                                  <p:stCondLst>
                                    <p:cond delay="0"/>
                                  </p:stCondLst>
                                  <p:childTnLst>
                                    <p:set>
                                      <p:cBhvr additive="repl">
                                        <p:cTn id="13" dur="1" fill="hold">
                                          <p:stCondLst>
                                            <p:cond delay="0"/>
                                          </p:stCondLst>
                                        </p:cTn>
                                        <p:tgtEl>
                                          <p:spTgt spid="45057"/>
                                        </p:tgtEl>
                                        <p:attrNameLst>
                                          <p:attrName>style.visibility</p:attrName>
                                        </p:attrNameLst>
                                      </p:cBhvr>
                                      <p:to>
                                        <p:strVal val="visible"/>
                                      </p:to>
                                    </p:set>
                                    <p:anim calcmode="lin" valueType="num">
                                      <p:cBhvr additive="repl">
                                        <p:cTn id="14" dur="500" fill="hold"/>
                                        <p:tgtEl>
                                          <p:spTgt spid="45057"/>
                                        </p:tgtEl>
                                        <p:attrNameLst>
                                          <p:attrName>ppt_x</p:attrName>
                                        </p:attrNameLst>
                                      </p:cBhvr>
                                      <p:tavLst>
                                        <p:tav tm="100000">
                                          <p:val>
                                            <p:strVal val="#ppt_x"/>
                                          </p:val>
                                        </p:tav>
                                        <p:tav>
                                          <p:val>
                                            <p:strVal val="#ppt_x"/>
                                          </p:val>
                                        </p:tav>
                                      </p:tavLst>
                                    </p:anim>
                                    <p:anim calcmode="lin" valueType="num">
                                      <p:cBhvr additive="repl">
                                        <p:cTn id="15" dur="500" fill="hold"/>
                                        <p:tgtEl>
                                          <p:spTgt spid="45057"/>
                                        </p:tgtEl>
                                        <p:attrNameLst>
                                          <p:attrName>ppt_y</p:attrName>
                                        </p:attrNameLst>
                                      </p:cBhvr>
                                      <p:tavLst>
                                        <p:tav tm="100000">
                                          <p:val>
                                            <p:strVal val="#ppt_y-#ppt_h/2"/>
                                          </p:val>
                                        </p:tav>
                                        <p:tav>
                                          <p:val>
                                            <p:strVal val="#ppt_y"/>
                                          </p:val>
                                        </p:tav>
                                      </p:tavLst>
                                    </p:anim>
                                    <p:anim calcmode="lin" valueType="num">
                                      <p:cBhvr additive="repl">
                                        <p:cTn id="16" dur="500" fill="hold"/>
                                        <p:tgtEl>
                                          <p:spTgt spid="45057"/>
                                        </p:tgtEl>
                                        <p:attrNameLst>
                                          <p:attrName>ppt_w</p:attrName>
                                        </p:attrNameLst>
                                      </p:cBhvr>
                                      <p:tavLst>
                                        <p:tav tm="100000">
                                          <p:val>
                                            <p:strVal val="#ppt_w"/>
                                          </p:val>
                                        </p:tav>
                                        <p:tav>
                                          <p:val>
                                            <p:strVal val="#ppt_w"/>
                                          </p:val>
                                        </p:tav>
                                      </p:tavLst>
                                    </p:anim>
                                    <p:anim calcmode="lin" valueType="num">
                                      <p:cBhvr additive="repl">
                                        <p:cTn id="17" dur="500" fill="hold"/>
                                        <p:tgtEl>
                                          <p:spTgt spid="45057"/>
                                        </p:tgtEl>
                                        <p:attrNameLst>
                                          <p:attrName>ppt_h</p:attrName>
                                        </p:attrNameLst>
                                      </p:cBhvr>
                                      <p:tavLst>
                                        <p:tav tm="100000">
                                          <p:val>
                                            <p:strVal val="0"/>
                                          </p:val>
                                        </p:tav>
                                        <p:tav>
                                          <p:val>
                                            <p:strVal val="#ppt_h"/>
                                          </p:val>
                                        </p:tav>
                                      </p:tavLst>
                                    </p:anim>
                                  </p:childTnLst>
                                </p:cTn>
                              </p:par>
                            </p:childTnLst>
                          </p:cTn>
                        </p:par>
                        <p:par>
                          <p:cTn id="18" fill="hold">
                            <p:stCondLst>
                              <p:cond delay="0"/>
                            </p:stCondLst>
                            <p:childTnLst>
                              <p:par>
                                <p:cTn id="19" presetID="18" presetClass="entr" presetSubtype="6" fill="hold" grpId="0" nodeType="afterEffect">
                                  <p:stCondLst>
                                    <p:cond delay="0"/>
                                  </p:stCondLst>
                                  <p:childTnLst>
                                    <p:set>
                                      <p:cBhvr additive="repl">
                                        <p:cTn id="20" dur="1" fill="hold">
                                          <p:stCondLst>
                                            <p:cond delay="0"/>
                                          </p:stCondLst>
                                        </p:cTn>
                                        <p:tgtEl>
                                          <p:spTgt spid="45099"/>
                                        </p:tgtEl>
                                        <p:attrNameLst>
                                          <p:attrName>style.visibility</p:attrName>
                                        </p:attrNameLst>
                                      </p:cBhvr>
                                      <p:to>
                                        <p:strVal val="visible"/>
                                      </p:to>
                                    </p:set>
                                    <p:animEffect transition="in" filter="strips(downRight)">
                                      <p:cBhvr additive="repl">
                                        <p:cTn id="21" dur="500"/>
                                        <p:tgtEl>
                                          <p:spTgt spid="45099"/>
                                        </p:tgtEl>
                                      </p:cBhvr>
                                    </p:animEffect>
                                  </p:childTnLst>
                                </p:cTn>
                              </p:par>
                            </p:childTnLst>
                          </p:cTn>
                        </p:par>
                        <p:par>
                          <p:cTn id="22" fill="hold">
                            <p:stCondLst>
                              <p:cond delay="0"/>
                            </p:stCondLst>
                            <p:childTnLst>
                              <p:par>
                                <p:cTn id="23" presetID="1" presetClass="entr" fill="hold" nodeType="afterEffect">
                                  <p:stCondLst>
                                    <p:cond delay="0"/>
                                  </p:stCondLst>
                                  <p:childTnLst>
                                    <p:set>
                                      <p:cBhvr additive="repl">
                                        <p:cTn id="24" dur="1" fill="hold">
                                          <p:stCondLst>
                                            <p:cond delay="0"/>
                                          </p:stCondLst>
                                        </p:cTn>
                                        <p:tgtEl>
                                          <p:spTgt spid="45100"/>
                                        </p:tgtEl>
                                        <p:attrNameLst>
                                          <p:attrName>style.visibility</p:attrName>
                                        </p:attrNameLst>
                                      </p:cBhvr>
                                      <p:to>
                                        <p:strVal val="visible"/>
                                      </p:to>
                                    </p:set>
                                  </p:childTnLst>
                                </p:cTn>
                              </p:par>
                            </p:childTnLst>
                          </p:cTn>
                        </p:par>
                        <p:par>
                          <p:cTn id="25" fill="hold">
                            <p:stCondLst>
                              <p:cond delay="0"/>
                            </p:stCondLst>
                            <p:childTnLst>
                              <p:par>
                                <p:cTn id="26" presetID="17" presetClass="entr" presetSubtype="8" fill="hold" grpId="0" nodeType="afterEffect">
                                  <p:stCondLst>
                                    <p:cond delay="0"/>
                                  </p:stCondLst>
                                  <p:childTnLst>
                                    <p:set>
                                      <p:cBhvr additive="repl">
                                        <p:cTn id="27" dur="1" fill="hold">
                                          <p:stCondLst>
                                            <p:cond delay="0"/>
                                          </p:stCondLst>
                                        </p:cTn>
                                        <p:tgtEl>
                                          <p:spTgt spid="45058"/>
                                        </p:tgtEl>
                                        <p:attrNameLst>
                                          <p:attrName>style.visibility</p:attrName>
                                        </p:attrNameLst>
                                      </p:cBhvr>
                                      <p:to>
                                        <p:strVal val="visible"/>
                                      </p:to>
                                    </p:set>
                                    <p:anim calcmode="lin" valueType="num">
                                      <p:cBhvr additive="repl">
                                        <p:cTn id="28" dur="500" fill="hold"/>
                                        <p:tgtEl>
                                          <p:spTgt spid="45058"/>
                                        </p:tgtEl>
                                        <p:attrNameLst>
                                          <p:attrName>ppt_x</p:attrName>
                                        </p:attrNameLst>
                                      </p:cBhvr>
                                      <p:tavLst>
                                        <p:tav tm="100000">
                                          <p:val>
                                            <p:strVal val="#ppt_x-#ppt_w/2"/>
                                          </p:val>
                                        </p:tav>
                                        <p:tav>
                                          <p:val>
                                            <p:strVal val="#ppt_x"/>
                                          </p:val>
                                        </p:tav>
                                      </p:tavLst>
                                    </p:anim>
                                    <p:anim calcmode="lin" valueType="num">
                                      <p:cBhvr additive="repl">
                                        <p:cTn id="29" dur="500" fill="hold"/>
                                        <p:tgtEl>
                                          <p:spTgt spid="45058"/>
                                        </p:tgtEl>
                                        <p:attrNameLst>
                                          <p:attrName>ppt_y</p:attrName>
                                        </p:attrNameLst>
                                      </p:cBhvr>
                                      <p:tavLst>
                                        <p:tav tm="100000">
                                          <p:val>
                                            <p:strVal val="#ppt_y"/>
                                          </p:val>
                                        </p:tav>
                                        <p:tav>
                                          <p:val>
                                            <p:strVal val="#ppt_y"/>
                                          </p:val>
                                        </p:tav>
                                      </p:tavLst>
                                    </p:anim>
                                    <p:anim calcmode="lin" valueType="num">
                                      <p:cBhvr additive="repl">
                                        <p:cTn id="30" dur="500" fill="hold"/>
                                        <p:tgtEl>
                                          <p:spTgt spid="45058"/>
                                        </p:tgtEl>
                                        <p:attrNameLst>
                                          <p:attrName>ppt_w</p:attrName>
                                        </p:attrNameLst>
                                      </p:cBhvr>
                                      <p:tavLst>
                                        <p:tav tm="100000">
                                          <p:val>
                                            <p:strVal val="0"/>
                                          </p:val>
                                        </p:tav>
                                        <p:tav>
                                          <p:val>
                                            <p:strVal val="#ppt_w"/>
                                          </p:val>
                                        </p:tav>
                                      </p:tavLst>
                                    </p:anim>
                                    <p:anim calcmode="lin" valueType="num">
                                      <p:cBhvr additive="repl">
                                        <p:cTn id="31" dur="500" fill="hold"/>
                                        <p:tgtEl>
                                          <p:spTgt spid="45058"/>
                                        </p:tgtEl>
                                        <p:attrNameLst>
                                          <p:attrName>ppt_h</p:attrName>
                                        </p:attrNameLst>
                                      </p:cBhvr>
                                      <p:tavLst>
                                        <p:tav tm="100000">
                                          <p:val>
                                            <p:strVal val="#ppt_h"/>
                                          </p:val>
                                        </p:tav>
                                        <p:tav>
                                          <p:val>
                                            <p:strVal val="#ppt_h"/>
                                          </p:val>
                                        </p:tav>
                                      </p:tavLst>
                                    </p:anim>
                                  </p:childTnLst>
                                </p:cTn>
                              </p:par>
                            </p:childTnLst>
                          </p:cTn>
                        </p:par>
                        <p:par>
                          <p:cTn id="32" fill="hold">
                            <p:stCondLst>
                              <p:cond delay="0"/>
                            </p:stCondLst>
                            <p:childTnLst>
                              <p:par>
                                <p:cTn id="33" presetID="1" presetClass="entr" fill="hold" nodeType="afterEffect">
                                  <p:stCondLst>
                                    <p:cond delay="0"/>
                                  </p:stCondLst>
                                  <p:childTnLst>
                                    <p:set>
                                      <p:cBhvr additive="repl">
                                        <p:cTn id="34" dur="1" fill="hold">
                                          <p:stCondLst>
                                            <p:cond delay="0"/>
                                          </p:stCondLst>
                                        </p:cTn>
                                        <p:tgtEl>
                                          <p:spTgt spid="45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animBg="1"/>
      <p:bldP spid="45058" grpId="0" animBg="1"/>
      <p:bldP spid="45096" grpId="0" animBg="1"/>
      <p:bldP spid="45099"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101"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46" name="Date Placeholder 2"/>
          <p:cNvSpPr>
            <a:spLocks noGrp="1"/>
          </p:cNvSpPr>
          <p:nvPr>
            <p:ph type="dt" sz="half" idx="10"/>
          </p:nvPr>
        </p:nvSpPr>
        <p:spPr/>
        <p:txBody>
          <a:bodyPr/>
          <a:lstStyle/>
          <a:p>
            <a:fld id="{994DC71D-A708-A84F-BDB1-C34C0F90A518}"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46083"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84"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85"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86"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87"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88"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89"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0"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46092"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3"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4"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5"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6"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7"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8"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099"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6100"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6102"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6103"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6104"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6105"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6106"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6107"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6108"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6109"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6110"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6111"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6112"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6113"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6114"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6115"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6116"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6117"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46118" name="Freeform 38"/>
          <p:cNvSpPr>
            <a:spLocks/>
          </p:cNvSpPr>
          <p:nvPr/>
        </p:nvSpPr>
        <p:spPr bwMode="auto">
          <a:xfrm>
            <a:off x="4114800" y="1752600"/>
            <a:ext cx="490538" cy="1588"/>
          </a:xfrm>
          <a:custGeom>
            <a:avLst/>
            <a:gdLst/>
            <a:ahLst/>
            <a:cxnLst>
              <a:cxn ang="0">
                <a:pos x="0" y="0"/>
              </a:cxn>
              <a:cxn ang="0">
                <a:pos x="1363" y="0"/>
              </a:cxn>
            </a:cxnLst>
            <a:rect l="0" t="0" r="r" b="b"/>
            <a:pathLst>
              <a:path w="1364" h="1">
                <a:moveTo>
                  <a:pt x="0" y="0"/>
                </a:moveTo>
                <a:lnTo>
                  <a:pt x="1363" y="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6119" name="Freeform 39"/>
          <p:cNvSpPr>
            <a:spLocks/>
          </p:cNvSpPr>
          <p:nvPr/>
        </p:nvSpPr>
        <p:spPr bwMode="auto">
          <a:xfrm>
            <a:off x="4114800" y="1752600"/>
            <a:ext cx="1588" cy="419100"/>
          </a:xfrm>
          <a:custGeom>
            <a:avLst/>
            <a:gdLst/>
            <a:ahLst/>
            <a:cxnLst>
              <a:cxn ang="0">
                <a:pos x="0" y="0"/>
              </a:cxn>
              <a:cxn ang="0">
                <a:pos x="0" y="1165"/>
              </a:cxn>
            </a:cxnLst>
            <a:rect l="0" t="0" r="r" b="b"/>
            <a:pathLst>
              <a:path w="1" h="1166">
                <a:moveTo>
                  <a:pt x="0" y="0"/>
                </a:moveTo>
                <a:lnTo>
                  <a:pt x="0" y="1165"/>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6120" name="Freeform 40"/>
          <p:cNvSpPr>
            <a:spLocks/>
          </p:cNvSpPr>
          <p:nvPr/>
        </p:nvSpPr>
        <p:spPr bwMode="auto">
          <a:xfrm>
            <a:off x="4114800" y="1752600"/>
            <a:ext cx="522288" cy="457200"/>
          </a:xfrm>
          <a:custGeom>
            <a:avLst/>
            <a:gdLst/>
            <a:ahLst/>
            <a:cxnLst>
              <a:cxn ang="0">
                <a:pos x="0" y="0"/>
              </a:cxn>
              <a:cxn ang="0">
                <a:pos x="1451" y="1270"/>
              </a:cxn>
            </a:cxnLst>
            <a:rect l="0" t="0" r="r" b="b"/>
            <a:pathLst>
              <a:path w="1452" h="1271">
                <a:moveTo>
                  <a:pt x="0" y="0"/>
                </a:moveTo>
                <a:lnTo>
                  <a:pt x="1451" y="127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6121" name="Oval 41"/>
          <p:cNvSpPr>
            <a:spLocks noChangeArrowheads="1"/>
          </p:cNvSpPr>
          <p:nvPr/>
        </p:nvSpPr>
        <p:spPr bwMode="auto">
          <a:xfrm>
            <a:off x="3998913" y="16319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6122" name="Oval 42"/>
          <p:cNvSpPr>
            <a:spLocks noChangeArrowheads="1"/>
          </p:cNvSpPr>
          <p:nvPr/>
        </p:nvSpPr>
        <p:spPr bwMode="auto">
          <a:xfrm>
            <a:off x="4610100" y="16367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6123" name="Oval 43"/>
          <p:cNvSpPr>
            <a:spLocks noChangeArrowheads="1"/>
          </p:cNvSpPr>
          <p:nvPr/>
        </p:nvSpPr>
        <p:spPr bwMode="auto">
          <a:xfrm>
            <a:off x="4610100" y="21764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6124" name="Oval 44"/>
          <p:cNvSpPr>
            <a:spLocks noChangeArrowheads="1"/>
          </p:cNvSpPr>
          <p:nvPr/>
        </p:nvSpPr>
        <p:spPr bwMode="auto">
          <a:xfrm>
            <a:off x="39989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7" name="Slide Number Placeholder 46"/>
          <p:cNvSpPr>
            <a:spLocks noGrp="1"/>
          </p:cNvSpPr>
          <p:nvPr>
            <p:ph type="sldNum" sz="quarter" idx="12"/>
          </p:nvPr>
        </p:nvSpPr>
        <p:spPr/>
        <p:txBody>
          <a:bodyPr/>
          <a:lstStyle/>
          <a:p>
            <a:fld id="{41014A3E-976F-064B-B8F4-90A68719CBED}" type="slidenum">
              <a:rPr lang="en-US" smtClean="0"/>
              <a:pPr/>
              <a:t>53</a:t>
            </a:fld>
            <a:endParaRPr lang="en-US"/>
          </a:p>
        </p:txBody>
      </p:sp>
      <p:sp>
        <p:nvSpPr>
          <p:cNvPr id="48" name="Footer Placeholder 4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46117"/>
                                        </p:tgtEl>
                                        <p:attrNameLst>
                                          <p:attrName>style.visibility</p:attrName>
                                        </p:attrNameLst>
                                      </p:cBhvr>
                                      <p:to>
                                        <p:strVal val="visible"/>
                                      </p:to>
                                    </p:set>
                                  </p:childTnLst>
                                </p:cTn>
                              </p:par>
                            </p:childTnLst>
                          </p:cTn>
                        </p:par>
                        <p:par>
                          <p:cTn id="7" fill="hold">
                            <p:stCondLst>
                              <p:cond delay="0"/>
                            </p:stCondLst>
                            <p:childTnLst>
                              <p:par>
                                <p:cTn id="8" presetID="18" presetClass="entr" presetSubtype="6" fill="hold" grpId="0" nodeType="afterEffect">
                                  <p:stCondLst>
                                    <p:cond delay="0"/>
                                  </p:stCondLst>
                                  <p:childTnLst>
                                    <p:set>
                                      <p:cBhvr additive="repl">
                                        <p:cTn id="9" dur="1" fill="hold">
                                          <p:stCondLst>
                                            <p:cond delay="0"/>
                                          </p:stCondLst>
                                        </p:cTn>
                                        <p:tgtEl>
                                          <p:spTgt spid="46118"/>
                                        </p:tgtEl>
                                        <p:attrNameLst>
                                          <p:attrName>style.visibility</p:attrName>
                                        </p:attrNameLst>
                                      </p:cBhvr>
                                      <p:to>
                                        <p:strVal val="visible"/>
                                      </p:to>
                                    </p:set>
                                    <p:animEffect transition="in" filter="strips(downRight)">
                                      <p:cBhvr additive="repl">
                                        <p:cTn id="10" dur="500"/>
                                        <p:tgtEl>
                                          <p:spTgt spid="46118"/>
                                        </p:tgtEl>
                                      </p:cBhvr>
                                    </p:animEffect>
                                  </p:childTnLst>
                                </p:cTn>
                              </p:par>
                            </p:childTnLst>
                          </p:cTn>
                        </p:par>
                        <p:par>
                          <p:cTn id="11" fill="hold">
                            <p:stCondLst>
                              <p:cond delay="0"/>
                            </p:stCondLst>
                            <p:childTnLst>
                              <p:par>
                                <p:cTn id="12" presetID="1" presetClass="entr" fill="hold" nodeType="afterEffect">
                                  <p:stCondLst>
                                    <p:cond delay="0"/>
                                  </p:stCondLst>
                                  <p:childTnLst>
                                    <p:set>
                                      <p:cBhvr additive="repl">
                                        <p:cTn id="13" dur="1" fill="hold">
                                          <p:stCondLst>
                                            <p:cond delay="0"/>
                                          </p:stCondLst>
                                        </p:cTn>
                                        <p:tgtEl>
                                          <p:spTgt spid="46122"/>
                                        </p:tgtEl>
                                        <p:attrNameLst>
                                          <p:attrName>style.visibility</p:attrName>
                                        </p:attrNameLst>
                                      </p:cBhvr>
                                      <p:to>
                                        <p:strVal val="visible"/>
                                      </p:to>
                                    </p:set>
                                  </p:childTnLst>
                                </p:cTn>
                              </p:par>
                            </p:childTnLst>
                          </p:cTn>
                        </p:par>
                        <p:par>
                          <p:cTn id="14" fill="hold">
                            <p:stCondLst>
                              <p:cond delay="0"/>
                            </p:stCondLst>
                            <p:childTnLst>
                              <p:par>
                                <p:cTn id="15" presetID="18" presetClass="entr" presetSubtype="6" fill="hold" grpId="0" nodeType="afterEffect">
                                  <p:stCondLst>
                                    <p:cond delay="0"/>
                                  </p:stCondLst>
                                  <p:childTnLst>
                                    <p:set>
                                      <p:cBhvr additive="repl">
                                        <p:cTn id="16" dur="1" fill="hold">
                                          <p:stCondLst>
                                            <p:cond delay="0"/>
                                          </p:stCondLst>
                                        </p:cTn>
                                        <p:tgtEl>
                                          <p:spTgt spid="46120"/>
                                        </p:tgtEl>
                                        <p:attrNameLst>
                                          <p:attrName>style.visibility</p:attrName>
                                        </p:attrNameLst>
                                      </p:cBhvr>
                                      <p:to>
                                        <p:strVal val="visible"/>
                                      </p:to>
                                    </p:set>
                                    <p:animEffect transition="in" filter="strips(downRight)">
                                      <p:cBhvr additive="repl">
                                        <p:cTn id="17" dur="500"/>
                                        <p:tgtEl>
                                          <p:spTgt spid="46120"/>
                                        </p:tgtEl>
                                      </p:cBhvr>
                                    </p:animEffect>
                                  </p:childTnLst>
                                </p:cTn>
                              </p:par>
                            </p:childTnLst>
                          </p:cTn>
                        </p:par>
                        <p:par>
                          <p:cTn id="18" fill="hold">
                            <p:stCondLst>
                              <p:cond delay="0"/>
                            </p:stCondLst>
                            <p:childTnLst>
                              <p:par>
                                <p:cTn id="19" presetID="1" presetClass="entr" fill="hold" nodeType="afterEffect">
                                  <p:stCondLst>
                                    <p:cond delay="0"/>
                                  </p:stCondLst>
                                  <p:childTnLst>
                                    <p:set>
                                      <p:cBhvr additive="repl">
                                        <p:cTn id="20" dur="1" fill="hold">
                                          <p:stCondLst>
                                            <p:cond delay="0"/>
                                          </p:stCondLst>
                                        </p:cTn>
                                        <p:tgtEl>
                                          <p:spTgt spid="46123"/>
                                        </p:tgtEl>
                                        <p:attrNameLst>
                                          <p:attrName>style.visibility</p:attrName>
                                        </p:attrNameLst>
                                      </p:cBhvr>
                                      <p:to>
                                        <p:strVal val="visible"/>
                                      </p:to>
                                    </p:set>
                                  </p:childTnLst>
                                </p:cTn>
                              </p:par>
                            </p:childTnLst>
                          </p:cTn>
                        </p:par>
                        <p:par>
                          <p:cTn id="21" fill="hold">
                            <p:stCondLst>
                              <p:cond delay="0"/>
                            </p:stCondLst>
                            <p:childTnLst>
                              <p:par>
                                <p:cTn id="22" presetID="18" presetClass="entr" presetSubtype="6" fill="hold" grpId="0" nodeType="afterEffect">
                                  <p:stCondLst>
                                    <p:cond delay="0"/>
                                  </p:stCondLst>
                                  <p:childTnLst>
                                    <p:set>
                                      <p:cBhvr additive="repl">
                                        <p:cTn id="23" dur="1" fill="hold">
                                          <p:stCondLst>
                                            <p:cond delay="0"/>
                                          </p:stCondLst>
                                        </p:cTn>
                                        <p:tgtEl>
                                          <p:spTgt spid="46119"/>
                                        </p:tgtEl>
                                        <p:attrNameLst>
                                          <p:attrName>style.visibility</p:attrName>
                                        </p:attrNameLst>
                                      </p:cBhvr>
                                      <p:to>
                                        <p:strVal val="visible"/>
                                      </p:to>
                                    </p:set>
                                    <p:animEffect transition="in" filter="strips(downRight)">
                                      <p:cBhvr additive="repl">
                                        <p:cTn id="24" dur="500"/>
                                        <p:tgtEl>
                                          <p:spTgt spid="46119"/>
                                        </p:tgtEl>
                                      </p:cBhvr>
                                    </p:animEffect>
                                  </p:childTnLst>
                                </p:cTn>
                              </p:par>
                            </p:childTnLst>
                          </p:cTn>
                        </p:par>
                        <p:par>
                          <p:cTn id="25" fill="hold">
                            <p:stCondLst>
                              <p:cond delay="0"/>
                            </p:stCondLst>
                            <p:childTnLst>
                              <p:par>
                                <p:cTn id="26" presetID="1" presetClass="entr" fill="hold" nodeType="afterEffect">
                                  <p:stCondLst>
                                    <p:cond delay="0"/>
                                  </p:stCondLst>
                                  <p:childTnLst>
                                    <p:set>
                                      <p:cBhvr additive="repl">
                                        <p:cTn id="27" dur="1" fill="hold">
                                          <p:stCondLst>
                                            <p:cond delay="0"/>
                                          </p:stCondLst>
                                        </p:cTn>
                                        <p:tgtEl>
                                          <p:spTgt spid="46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8" grpId="0" animBg="1"/>
      <p:bldP spid="46119" grpId="0" animBg="1"/>
      <p:bldP spid="46120" grpId="0" animBg="1"/>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25"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52" name="Date Placeholder 2"/>
          <p:cNvSpPr>
            <a:spLocks noGrp="1"/>
          </p:cNvSpPr>
          <p:nvPr>
            <p:ph type="dt" sz="half" idx="10"/>
          </p:nvPr>
        </p:nvSpPr>
        <p:spPr/>
        <p:txBody>
          <a:bodyPr/>
          <a:lstStyle/>
          <a:p>
            <a:fld id="{2BE9C465-C815-D54A-BCED-551AB7F4E405}"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47107"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08"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09"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0"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1"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2"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3"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4"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47116"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7"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8"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19"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20"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21"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22"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23"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7124"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7126"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7127"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7128"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7129"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7130"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7131"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7132"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7133"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7134"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7135"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7136"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7137"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7138"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7139"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7140"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7141"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47142" name="Line 38"/>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7143" name="Line 39"/>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7144" name="Line 40"/>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7145" name="Oval 41"/>
          <p:cNvSpPr>
            <a:spLocks noChangeArrowheads="1"/>
          </p:cNvSpPr>
          <p:nvPr/>
        </p:nvSpPr>
        <p:spPr bwMode="auto">
          <a:xfrm>
            <a:off x="3998913" y="16319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7146" name="Oval 42"/>
          <p:cNvSpPr>
            <a:spLocks noChangeArrowheads="1"/>
          </p:cNvSpPr>
          <p:nvPr/>
        </p:nvSpPr>
        <p:spPr bwMode="auto">
          <a:xfrm>
            <a:off x="4610100" y="21764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7147" name="Oval 43"/>
          <p:cNvSpPr>
            <a:spLocks noChangeArrowheads="1"/>
          </p:cNvSpPr>
          <p:nvPr/>
        </p:nvSpPr>
        <p:spPr bwMode="auto">
          <a:xfrm>
            <a:off x="39989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7148" name="Freeform 44"/>
          <p:cNvSpPr>
            <a:spLocks/>
          </p:cNvSpPr>
          <p:nvPr/>
        </p:nvSpPr>
        <p:spPr bwMode="auto">
          <a:xfrm>
            <a:off x="4724400" y="1751013"/>
            <a:ext cx="490538" cy="1587"/>
          </a:xfrm>
          <a:custGeom>
            <a:avLst/>
            <a:gdLst/>
            <a:ahLst/>
            <a:cxnLst>
              <a:cxn ang="0">
                <a:pos x="0" y="0"/>
              </a:cxn>
              <a:cxn ang="0">
                <a:pos x="1363" y="0"/>
              </a:cxn>
            </a:cxnLst>
            <a:rect l="0" t="0" r="r" b="b"/>
            <a:pathLst>
              <a:path w="1364" h="1">
                <a:moveTo>
                  <a:pt x="0" y="0"/>
                </a:moveTo>
                <a:lnTo>
                  <a:pt x="1363" y="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7149" name="Freeform 45"/>
          <p:cNvSpPr>
            <a:spLocks/>
          </p:cNvSpPr>
          <p:nvPr/>
        </p:nvSpPr>
        <p:spPr bwMode="auto">
          <a:xfrm>
            <a:off x="4724400" y="1751013"/>
            <a:ext cx="1588" cy="419100"/>
          </a:xfrm>
          <a:custGeom>
            <a:avLst/>
            <a:gdLst/>
            <a:ahLst/>
            <a:cxnLst>
              <a:cxn ang="0">
                <a:pos x="0" y="0"/>
              </a:cxn>
              <a:cxn ang="0">
                <a:pos x="0" y="1164"/>
              </a:cxn>
            </a:cxnLst>
            <a:rect l="0" t="0" r="r" b="b"/>
            <a:pathLst>
              <a:path w="1" h="1165">
                <a:moveTo>
                  <a:pt x="0" y="0"/>
                </a:moveTo>
                <a:lnTo>
                  <a:pt x="0" y="1164"/>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7150" name="Freeform 46"/>
          <p:cNvSpPr>
            <a:spLocks/>
          </p:cNvSpPr>
          <p:nvPr/>
        </p:nvSpPr>
        <p:spPr bwMode="auto">
          <a:xfrm>
            <a:off x="4724400" y="1751013"/>
            <a:ext cx="522288" cy="457200"/>
          </a:xfrm>
          <a:custGeom>
            <a:avLst/>
            <a:gdLst/>
            <a:ahLst/>
            <a:cxnLst>
              <a:cxn ang="0">
                <a:pos x="0" y="0"/>
              </a:cxn>
              <a:cxn ang="0">
                <a:pos x="1451" y="1270"/>
              </a:cxn>
            </a:cxnLst>
            <a:rect l="0" t="0" r="r" b="b"/>
            <a:pathLst>
              <a:path w="1452" h="1271">
                <a:moveTo>
                  <a:pt x="0" y="0"/>
                </a:moveTo>
                <a:lnTo>
                  <a:pt x="1451" y="127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7151" name="Oval 47"/>
          <p:cNvSpPr>
            <a:spLocks noChangeArrowheads="1"/>
          </p:cNvSpPr>
          <p:nvPr/>
        </p:nvSpPr>
        <p:spPr bwMode="auto">
          <a:xfrm>
            <a:off x="5219700" y="1635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7152" name="Oval 48"/>
          <p:cNvSpPr>
            <a:spLocks noChangeArrowheads="1"/>
          </p:cNvSpPr>
          <p:nvPr/>
        </p:nvSpPr>
        <p:spPr bwMode="auto">
          <a:xfrm>
            <a:off x="5219700"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7153" name="Oval 49"/>
          <p:cNvSpPr>
            <a:spLocks noChangeArrowheads="1"/>
          </p:cNvSpPr>
          <p:nvPr/>
        </p:nvSpPr>
        <p:spPr bwMode="auto">
          <a:xfrm>
            <a:off x="4610100" y="16367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7154" name="Text Box 50"/>
          <p:cNvSpPr txBox="1">
            <a:spLocks noChangeArrowheads="1"/>
          </p:cNvSpPr>
          <p:nvPr/>
        </p:nvSpPr>
        <p:spPr bwMode="auto">
          <a:xfrm>
            <a:off x="152400" y="2682875"/>
            <a:ext cx="25908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Remember the best sub-path leading to each point on the lattice</a:t>
            </a:r>
          </a:p>
        </p:txBody>
      </p:sp>
      <p:sp>
        <p:nvSpPr>
          <p:cNvPr id="53" name="Slide Number Placeholder 52"/>
          <p:cNvSpPr>
            <a:spLocks noGrp="1"/>
          </p:cNvSpPr>
          <p:nvPr>
            <p:ph type="sldNum" sz="quarter" idx="12"/>
          </p:nvPr>
        </p:nvSpPr>
        <p:spPr/>
        <p:txBody>
          <a:bodyPr/>
          <a:lstStyle/>
          <a:p>
            <a:fld id="{41014A3E-976F-064B-B8F4-90A68719CBED}" type="slidenum">
              <a:rPr lang="en-US" smtClean="0"/>
              <a:pPr/>
              <a:t>54</a:t>
            </a:fld>
            <a:endParaRPr lang="en-US"/>
          </a:p>
        </p:txBody>
      </p:sp>
      <p:sp>
        <p:nvSpPr>
          <p:cNvPr id="54" name="Footer Placeholder 5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afterEffect">
                                  <p:stCondLst>
                                    <p:cond delay="0"/>
                                  </p:stCondLst>
                                  <p:childTnLst>
                                    <p:set>
                                      <p:cBhvr additive="repl">
                                        <p:cTn id="6" dur="1" fill="hold">
                                          <p:stCondLst>
                                            <p:cond delay="0"/>
                                          </p:stCondLst>
                                        </p:cTn>
                                        <p:tgtEl>
                                          <p:spTgt spid="47148"/>
                                        </p:tgtEl>
                                        <p:attrNameLst>
                                          <p:attrName>style.visibility</p:attrName>
                                        </p:attrNameLst>
                                      </p:cBhvr>
                                      <p:to>
                                        <p:strVal val="visible"/>
                                      </p:to>
                                    </p:set>
                                    <p:animEffect transition="in" filter="strips(downRight)">
                                      <p:cBhvr additive="repl">
                                        <p:cTn id="7" dur="500"/>
                                        <p:tgtEl>
                                          <p:spTgt spid="47148"/>
                                        </p:tgtEl>
                                      </p:cBhvr>
                                    </p:animEffect>
                                  </p:childTnLst>
                                </p:cTn>
                              </p:par>
                            </p:childTnLst>
                          </p:cTn>
                        </p:par>
                        <p:par>
                          <p:cTn id="8" fill="hold">
                            <p:stCondLst>
                              <p:cond delay="0"/>
                            </p:stCondLst>
                            <p:childTnLst>
                              <p:par>
                                <p:cTn id="9" presetID="1" presetClass="entr" fill="hold" nodeType="afterEffect">
                                  <p:stCondLst>
                                    <p:cond delay="0"/>
                                  </p:stCondLst>
                                  <p:childTnLst>
                                    <p:set>
                                      <p:cBhvr additive="repl">
                                        <p:cTn id="10" dur="1" fill="hold">
                                          <p:stCondLst>
                                            <p:cond delay="0"/>
                                          </p:stCondLst>
                                        </p:cTn>
                                        <p:tgtEl>
                                          <p:spTgt spid="47151"/>
                                        </p:tgtEl>
                                        <p:attrNameLst>
                                          <p:attrName>style.visibility</p:attrName>
                                        </p:attrNameLst>
                                      </p:cBhvr>
                                      <p:to>
                                        <p:strVal val="visible"/>
                                      </p:to>
                                    </p:set>
                                  </p:childTnLst>
                                </p:cTn>
                              </p:par>
                            </p:childTnLst>
                          </p:cTn>
                        </p:par>
                        <p:par>
                          <p:cTn id="11" fill="hold">
                            <p:stCondLst>
                              <p:cond delay="0"/>
                            </p:stCondLst>
                            <p:childTnLst>
                              <p:par>
                                <p:cTn id="12" presetID="18" presetClass="entr" presetSubtype="6" fill="hold" grpId="0" nodeType="afterEffect">
                                  <p:stCondLst>
                                    <p:cond delay="0"/>
                                  </p:stCondLst>
                                  <p:childTnLst>
                                    <p:set>
                                      <p:cBhvr additive="repl">
                                        <p:cTn id="13" dur="1" fill="hold">
                                          <p:stCondLst>
                                            <p:cond delay="0"/>
                                          </p:stCondLst>
                                        </p:cTn>
                                        <p:tgtEl>
                                          <p:spTgt spid="47150"/>
                                        </p:tgtEl>
                                        <p:attrNameLst>
                                          <p:attrName>style.visibility</p:attrName>
                                        </p:attrNameLst>
                                      </p:cBhvr>
                                      <p:to>
                                        <p:strVal val="visible"/>
                                      </p:to>
                                    </p:set>
                                    <p:animEffect transition="in" filter="strips(downRight)">
                                      <p:cBhvr additive="repl">
                                        <p:cTn id="14" dur="500"/>
                                        <p:tgtEl>
                                          <p:spTgt spid="47150"/>
                                        </p:tgtEl>
                                      </p:cBhvr>
                                    </p:animEffect>
                                  </p:childTnLst>
                                </p:cTn>
                              </p:par>
                            </p:childTnLst>
                          </p:cTn>
                        </p:par>
                        <p:par>
                          <p:cTn id="15" fill="hold">
                            <p:stCondLst>
                              <p:cond delay="0"/>
                            </p:stCondLst>
                            <p:childTnLst>
                              <p:par>
                                <p:cTn id="16" presetID="1" presetClass="entr" fill="hold" nodeType="afterEffect">
                                  <p:stCondLst>
                                    <p:cond delay="0"/>
                                  </p:stCondLst>
                                  <p:childTnLst>
                                    <p:set>
                                      <p:cBhvr additive="repl">
                                        <p:cTn id="17" dur="1" fill="hold">
                                          <p:stCondLst>
                                            <p:cond delay="0"/>
                                          </p:stCondLst>
                                        </p:cTn>
                                        <p:tgtEl>
                                          <p:spTgt spid="47152"/>
                                        </p:tgtEl>
                                        <p:attrNameLst>
                                          <p:attrName>style.visibility</p:attrName>
                                        </p:attrNameLst>
                                      </p:cBhvr>
                                      <p:to>
                                        <p:strVal val="visible"/>
                                      </p:to>
                                    </p:set>
                                  </p:childTnLst>
                                </p:cTn>
                              </p:par>
                            </p:childTnLst>
                          </p:cTn>
                        </p:par>
                        <p:par>
                          <p:cTn id="18" fill="hold">
                            <p:stCondLst>
                              <p:cond delay="0"/>
                            </p:stCondLst>
                            <p:childTnLst>
                              <p:par>
                                <p:cTn id="19" presetID="18" presetClass="entr" presetSubtype="6" fill="hold" grpId="0" nodeType="afterEffect">
                                  <p:stCondLst>
                                    <p:cond delay="0"/>
                                  </p:stCondLst>
                                  <p:childTnLst>
                                    <p:set>
                                      <p:cBhvr additive="repl">
                                        <p:cTn id="20" dur="1" fill="hold">
                                          <p:stCondLst>
                                            <p:cond delay="0"/>
                                          </p:stCondLst>
                                        </p:cTn>
                                        <p:tgtEl>
                                          <p:spTgt spid="47149"/>
                                        </p:tgtEl>
                                        <p:attrNameLst>
                                          <p:attrName>style.visibility</p:attrName>
                                        </p:attrNameLst>
                                      </p:cBhvr>
                                      <p:to>
                                        <p:strVal val="visible"/>
                                      </p:to>
                                    </p:set>
                                    <p:animEffect transition="in" filter="strips(downRight)">
                                      <p:cBhvr additive="repl">
                                        <p:cTn id="21" dur="500"/>
                                        <p:tgtEl>
                                          <p:spTgt spid="47149"/>
                                        </p:tgtEl>
                                      </p:cBhvr>
                                    </p:animEffect>
                                  </p:childTnLst>
                                  <p:subTnLst>
                                    <p:set>
                                      <p:cBhvr override="childStyle">
                                        <p:cTn dur="1" fill="hold" display="0" masterRel="sameClick" afterEffect="1">
                                          <p:stCondLst>
                                            <p:cond evt="end" delay="0">
                                              <p:tn val="19"/>
                                            </p:cond>
                                          </p:stCondLst>
                                        </p:cTn>
                                        <p:tgtEl>
                                          <p:spTgt spid="47149"/>
                                        </p:tgtEl>
                                        <p:attrNameLst>
                                          <p:attrName>style.visibility</p:attrName>
                                        </p:attrNameLst>
                                      </p:cBhvr>
                                      <p:to>
                                        <p:strVal val="hidden"/>
                                      </p:to>
                                    </p:set>
                                  </p:subTnLst>
                                </p:cTn>
                              </p:par>
                            </p:childTnLst>
                          </p:cTn>
                        </p:par>
                        <p:par>
                          <p:cTn id="22" fill="hold">
                            <p:stCondLst>
                              <p:cond delay="0"/>
                            </p:stCondLst>
                            <p:childTnLst>
                              <p:par>
                                <p:cTn id="23" presetID="1" presetClass="entr" fill="hold" nodeType="afterEffect">
                                  <p:stCondLst>
                                    <p:cond delay="0"/>
                                  </p:stCondLst>
                                  <p:childTnLst>
                                    <p:set>
                                      <p:cBhvr additive="repl">
                                        <p:cTn id="24" dur="1" fill="hold">
                                          <p:stCondLst>
                                            <p:cond delay="0"/>
                                          </p:stCondLst>
                                        </p:cTn>
                                        <p:tgtEl>
                                          <p:spTgt spid="47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48" grpId="0" animBg="1"/>
      <p:bldP spid="47149" grpId="0" animBg="1"/>
      <p:bldP spid="47150"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49"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58" name="Date Placeholder 2"/>
          <p:cNvSpPr>
            <a:spLocks noGrp="1"/>
          </p:cNvSpPr>
          <p:nvPr>
            <p:ph type="dt" sz="half" idx="10"/>
          </p:nvPr>
        </p:nvSpPr>
        <p:spPr/>
        <p:txBody>
          <a:bodyPr/>
          <a:lstStyle/>
          <a:p>
            <a:fld id="{1024C4CC-C70E-C546-86CB-E871AF7BF415}"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48131"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2"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3"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4"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5"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6"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7"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38"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48140"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1"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2"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3"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4"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5"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6"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7"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8148"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8150"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8151"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8152"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8153"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8154"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8155"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8156"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8157"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8158"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8159"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8160"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8161"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8162"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8163"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8164"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8165"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48166" name="Line 38"/>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8167" name="Line 39"/>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8168" name="Line 40"/>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8169" name="Oval 41"/>
          <p:cNvSpPr>
            <a:spLocks noChangeArrowheads="1"/>
          </p:cNvSpPr>
          <p:nvPr/>
        </p:nvSpPr>
        <p:spPr bwMode="auto">
          <a:xfrm>
            <a:off x="3998913" y="16319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8170" name="Oval 42"/>
          <p:cNvSpPr>
            <a:spLocks noChangeArrowheads="1"/>
          </p:cNvSpPr>
          <p:nvPr/>
        </p:nvSpPr>
        <p:spPr bwMode="auto">
          <a:xfrm>
            <a:off x="39989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8171" name="Line 43"/>
          <p:cNvSpPr>
            <a:spLocks noChangeShapeType="1"/>
          </p:cNvSpPr>
          <p:nvPr/>
        </p:nvSpPr>
        <p:spPr bwMode="auto">
          <a:xfrm>
            <a:off x="4724400"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8172" name="Line 44"/>
          <p:cNvSpPr>
            <a:spLocks noChangeShapeType="1"/>
          </p:cNvSpPr>
          <p:nvPr/>
        </p:nvSpPr>
        <p:spPr bwMode="auto">
          <a:xfrm>
            <a:off x="4724400" y="1751013"/>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8173" name="Oval 45"/>
          <p:cNvSpPr>
            <a:spLocks noChangeArrowheads="1"/>
          </p:cNvSpPr>
          <p:nvPr/>
        </p:nvSpPr>
        <p:spPr bwMode="auto">
          <a:xfrm>
            <a:off x="5219700" y="1635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8174" name="Text Box 46"/>
          <p:cNvSpPr txBox="1">
            <a:spLocks noChangeArrowheads="1"/>
          </p:cNvSpPr>
          <p:nvPr/>
        </p:nvSpPr>
        <p:spPr bwMode="auto">
          <a:xfrm>
            <a:off x="152400" y="2682875"/>
            <a:ext cx="25908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Remember the best sub-path leading to each point on the lattice</a:t>
            </a:r>
          </a:p>
        </p:txBody>
      </p:sp>
      <p:sp>
        <p:nvSpPr>
          <p:cNvPr id="48175" name="Oval 47"/>
          <p:cNvSpPr>
            <a:spLocks noChangeArrowheads="1"/>
          </p:cNvSpPr>
          <p:nvPr/>
        </p:nvSpPr>
        <p:spPr bwMode="auto">
          <a:xfrm>
            <a:off x="4610100" y="27114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8176" name="Freeform 48"/>
          <p:cNvSpPr>
            <a:spLocks/>
          </p:cNvSpPr>
          <p:nvPr/>
        </p:nvSpPr>
        <p:spPr bwMode="auto">
          <a:xfrm>
            <a:off x="4724400" y="2286000"/>
            <a:ext cx="490538" cy="1588"/>
          </a:xfrm>
          <a:custGeom>
            <a:avLst/>
            <a:gdLst/>
            <a:ahLst/>
            <a:cxnLst>
              <a:cxn ang="0">
                <a:pos x="0" y="0"/>
              </a:cxn>
              <a:cxn ang="0">
                <a:pos x="1363" y="0"/>
              </a:cxn>
            </a:cxnLst>
            <a:rect l="0" t="0" r="r" b="b"/>
            <a:pathLst>
              <a:path w="1364" h="1">
                <a:moveTo>
                  <a:pt x="0" y="0"/>
                </a:moveTo>
                <a:lnTo>
                  <a:pt x="1363" y="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8177" name="Freeform 49"/>
          <p:cNvSpPr>
            <a:spLocks/>
          </p:cNvSpPr>
          <p:nvPr/>
        </p:nvSpPr>
        <p:spPr bwMode="auto">
          <a:xfrm>
            <a:off x="4724400" y="2286000"/>
            <a:ext cx="1588" cy="419100"/>
          </a:xfrm>
          <a:custGeom>
            <a:avLst/>
            <a:gdLst/>
            <a:ahLst/>
            <a:cxnLst>
              <a:cxn ang="0">
                <a:pos x="0" y="0"/>
              </a:cxn>
              <a:cxn ang="0">
                <a:pos x="0" y="1164"/>
              </a:cxn>
            </a:cxnLst>
            <a:rect l="0" t="0" r="r" b="b"/>
            <a:pathLst>
              <a:path w="1" h="1165">
                <a:moveTo>
                  <a:pt x="0" y="0"/>
                </a:moveTo>
                <a:lnTo>
                  <a:pt x="0" y="1164"/>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8178" name="Freeform 50"/>
          <p:cNvSpPr>
            <a:spLocks/>
          </p:cNvSpPr>
          <p:nvPr/>
        </p:nvSpPr>
        <p:spPr bwMode="auto">
          <a:xfrm>
            <a:off x="4724400" y="2286000"/>
            <a:ext cx="522288" cy="457200"/>
          </a:xfrm>
          <a:custGeom>
            <a:avLst/>
            <a:gdLst/>
            <a:ahLst/>
            <a:cxnLst>
              <a:cxn ang="0">
                <a:pos x="0" y="0"/>
              </a:cxn>
              <a:cxn ang="0">
                <a:pos x="1451" y="1270"/>
              </a:cxn>
            </a:cxnLst>
            <a:rect l="0" t="0" r="r" b="b"/>
            <a:pathLst>
              <a:path w="1452" h="1271">
                <a:moveTo>
                  <a:pt x="0" y="0"/>
                </a:moveTo>
                <a:lnTo>
                  <a:pt x="1451" y="127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8179" name="Oval 51"/>
          <p:cNvSpPr>
            <a:spLocks noChangeArrowheads="1"/>
          </p:cNvSpPr>
          <p:nvPr/>
        </p:nvSpPr>
        <p:spPr bwMode="auto">
          <a:xfrm>
            <a:off x="5219700" y="27051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8180" name="Oval 52"/>
          <p:cNvSpPr>
            <a:spLocks noChangeArrowheads="1"/>
          </p:cNvSpPr>
          <p:nvPr/>
        </p:nvSpPr>
        <p:spPr bwMode="auto">
          <a:xfrm>
            <a:off x="4610100" y="21764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8181" name="Freeform 53"/>
          <p:cNvSpPr>
            <a:spLocks/>
          </p:cNvSpPr>
          <p:nvPr/>
        </p:nvSpPr>
        <p:spPr bwMode="auto">
          <a:xfrm>
            <a:off x="4724400" y="1752600"/>
            <a:ext cx="522288" cy="457200"/>
          </a:xfrm>
          <a:custGeom>
            <a:avLst/>
            <a:gdLst/>
            <a:ahLst/>
            <a:cxnLst>
              <a:cxn ang="0">
                <a:pos x="0" y="0"/>
              </a:cxn>
              <a:cxn ang="0">
                <a:pos x="1451" y="1270"/>
              </a:cxn>
            </a:cxnLst>
            <a:rect l="0" t="0" r="r" b="b"/>
            <a:pathLst>
              <a:path w="1452" h="1271">
                <a:moveTo>
                  <a:pt x="0" y="0"/>
                </a:moveTo>
                <a:lnTo>
                  <a:pt x="1451" y="1270"/>
                </a:lnTo>
              </a:path>
            </a:pathLst>
          </a:custGeom>
          <a:noFill/>
          <a:ln w="38160" cap="sq">
            <a:solidFill>
              <a:srgbClr val="FFFFFF"/>
            </a:solidFill>
            <a:miter lim="800000"/>
            <a:headEnd/>
            <a:tailEnd type="triangle" w="med" len="med"/>
          </a:ln>
          <a:effectLst/>
        </p:spPr>
        <p:txBody>
          <a:bodyPr wrap="none" anchor="ctr">
            <a:prstTxWarp prst="textNoShape">
              <a:avLst/>
            </a:prstTxWarp>
          </a:bodyPr>
          <a:lstStyle/>
          <a:p>
            <a:endParaRPr lang="en-US"/>
          </a:p>
        </p:txBody>
      </p:sp>
      <p:sp>
        <p:nvSpPr>
          <p:cNvPr id="48182" name="Oval 54"/>
          <p:cNvSpPr>
            <a:spLocks noChangeArrowheads="1"/>
          </p:cNvSpPr>
          <p:nvPr/>
        </p:nvSpPr>
        <p:spPr bwMode="auto">
          <a:xfrm>
            <a:off x="4610100" y="16367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8183" name="Oval 55"/>
          <p:cNvSpPr>
            <a:spLocks noChangeArrowheads="1"/>
          </p:cNvSpPr>
          <p:nvPr/>
        </p:nvSpPr>
        <p:spPr bwMode="auto">
          <a:xfrm>
            <a:off x="52181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8184" name="Oval 56"/>
          <p:cNvSpPr>
            <a:spLocks noChangeArrowheads="1"/>
          </p:cNvSpPr>
          <p:nvPr/>
        </p:nvSpPr>
        <p:spPr bwMode="auto">
          <a:xfrm>
            <a:off x="5216525"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9" name="Slide Number Placeholder 58"/>
          <p:cNvSpPr>
            <a:spLocks noGrp="1"/>
          </p:cNvSpPr>
          <p:nvPr>
            <p:ph type="sldNum" sz="quarter" idx="12"/>
          </p:nvPr>
        </p:nvSpPr>
        <p:spPr/>
        <p:txBody>
          <a:bodyPr/>
          <a:lstStyle/>
          <a:p>
            <a:fld id="{41014A3E-976F-064B-B8F4-90A68719CBED}" type="slidenum">
              <a:rPr lang="en-US" smtClean="0"/>
              <a:pPr/>
              <a:t>55</a:t>
            </a:fld>
            <a:endParaRPr lang="en-US"/>
          </a:p>
        </p:txBody>
      </p:sp>
      <p:sp>
        <p:nvSpPr>
          <p:cNvPr id="60" name="Footer Placeholder 5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afterEffect">
                                  <p:stCondLst>
                                    <p:cond delay="0"/>
                                  </p:stCondLst>
                                  <p:childTnLst>
                                    <p:set>
                                      <p:cBhvr additive="repl">
                                        <p:cTn id="6" dur="1" fill="hold">
                                          <p:stCondLst>
                                            <p:cond delay="0"/>
                                          </p:stCondLst>
                                        </p:cTn>
                                        <p:tgtEl>
                                          <p:spTgt spid="48176"/>
                                        </p:tgtEl>
                                        <p:attrNameLst>
                                          <p:attrName>style.visibility</p:attrName>
                                        </p:attrNameLst>
                                      </p:cBhvr>
                                      <p:to>
                                        <p:strVal val="visible"/>
                                      </p:to>
                                    </p:set>
                                    <p:animEffect transition="in" filter="strips(downRight)">
                                      <p:cBhvr additive="repl">
                                        <p:cTn id="7" dur="500"/>
                                        <p:tgtEl>
                                          <p:spTgt spid="48176"/>
                                        </p:tgtEl>
                                      </p:cBhvr>
                                    </p:animEffect>
                                  </p:childTnLst>
                                </p:cTn>
                              </p:par>
                            </p:childTnLst>
                          </p:cTn>
                        </p:par>
                        <p:par>
                          <p:cTn id="8" fill="hold">
                            <p:stCondLst>
                              <p:cond delay="0"/>
                            </p:stCondLst>
                            <p:childTnLst>
                              <p:par>
                                <p:cTn id="9" presetID="1" presetClass="entr" fill="hold" nodeType="afterEffect">
                                  <p:stCondLst>
                                    <p:cond delay="0"/>
                                  </p:stCondLst>
                                  <p:childTnLst>
                                    <p:set>
                                      <p:cBhvr additive="repl">
                                        <p:cTn id="10" dur="1" fill="hold">
                                          <p:stCondLst>
                                            <p:cond delay="0"/>
                                          </p:stCondLst>
                                        </p:cTn>
                                        <p:tgtEl>
                                          <p:spTgt spid="48184"/>
                                        </p:tgtEl>
                                        <p:attrNameLst>
                                          <p:attrName>style.visibility</p:attrName>
                                        </p:attrNameLst>
                                      </p:cBhvr>
                                      <p:to>
                                        <p:strVal val="visible"/>
                                      </p:to>
                                    </p:set>
                                  </p:childTnLst>
                                </p:cTn>
                              </p:par>
                            </p:childTnLst>
                          </p:cTn>
                        </p:par>
                        <p:par>
                          <p:cTn id="11" fill="hold">
                            <p:stCondLst>
                              <p:cond delay="0"/>
                            </p:stCondLst>
                            <p:childTnLst>
                              <p:par>
                                <p:cTn id="12" presetID="1" presetClass="entr" fill="hold" grpId="0" nodeType="afterEffect">
                                  <p:stCondLst>
                                    <p:cond delay="0"/>
                                  </p:stCondLst>
                                  <p:childTnLst>
                                    <p:set>
                                      <p:cBhvr additive="repl">
                                        <p:cTn id="13" dur="1" fill="hold">
                                          <p:stCondLst>
                                            <p:cond delay="0"/>
                                          </p:stCondLst>
                                        </p:cTn>
                                        <p:tgtEl>
                                          <p:spTgt spid="48181"/>
                                        </p:tgtEl>
                                        <p:attrNameLst>
                                          <p:attrName>style.visibility</p:attrName>
                                        </p:attrNameLst>
                                      </p:cBhvr>
                                      <p:to>
                                        <p:strVal val="visible"/>
                                      </p:to>
                                    </p:set>
                                  </p:childTnLst>
                                </p:cTn>
                              </p:par>
                            </p:childTnLst>
                          </p:cTn>
                        </p:par>
                        <p:par>
                          <p:cTn id="14" fill="hold">
                            <p:stCondLst>
                              <p:cond delay="0"/>
                            </p:stCondLst>
                            <p:childTnLst>
                              <p:par>
                                <p:cTn id="15" presetID="18" presetClass="entr" presetSubtype="6" fill="hold" grpId="0" nodeType="afterEffect">
                                  <p:stCondLst>
                                    <p:cond delay="0"/>
                                  </p:stCondLst>
                                  <p:childTnLst>
                                    <p:set>
                                      <p:cBhvr additive="repl">
                                        <p:cTn id="16" dur="1" fill="hold">
                                          <p:stCondLst>
                                            <p:cond delay="0"/>
                                          </p:stCondLst>
                                        </p:cTn>
                                        <p:tgtEl>
                                          <p:spTgt spid="48178"/>
                                        </p:tgtEl>
                                        <p:attrNameLst>
                                          <p:attrName>style.visibility</p:attrName>
                                        </p:attrNameLst>
                                      </p:cBhvr>
                                      <p:to>
                                        <p:strVal val="visible"/>
                                      </p:to>
                                    </p:set>
                                    <p:animEffect transition="in" filter="strips(downRight)">
                                      <p:cBhvr additive="repl">
                                        <p:cTn id="17" dur="500"/>
                                        <p:tgtEl>
                                          <p:spTgt spid="48178"/>
                                        </p:tgtEl>
                                      </p:cBhvr>
                                    </p:animEffect>
                                  </p:childTnLst>
                                </p:cTn>
                              </p:par>
                            </p:childTnLst>
                          </p:cTn>
                        </p:par>
                        <p:par>
                          <p:cTn id="18" fill="hold">
                            <p:stCondLst>
                              <p:cond delay="0"/>
                            </p:stCondLst>
                            <p:childTnLst>
                              <p:par>
                                <p:cTn id="19" presetID="1" presetClass="entr" fill="hold" nodeType="afterEffect">
                                  <p:stCondLst>
                                    <p:cond delay="0"/>
                                  </p:stCondLst>
                                  <p:childTnLst>
                                    <p:set>
                                      <p:cBhvr additive="repl">
                                        <p:cTn id="20" dur="1" fill="hold">
                                          <p:stCondLst>
                                            <p:cond delay="0"/>
                                          </p:stCondLst>
                                        </p:cTn>
                                        <p:tgtEl>
                                          <p:spTgt spid="48179"/>
                                        </p:tgtEl>
                                        <p:attrNameLst>
                                          <p:attrName>style.visibility</p:attrName>
                                        </p:attrNameLst>
                                      </p:cBhvr>
                                      <p:to>
                                        <p:strVal val="visible"/>
                                      </p:to>
                                    </p:set>
                                  </p:childTnLst>
                                </p:cTn>
                              </p:par>
                            </p:childTnLst>
                          </p:cTn>
                        </p:par>
                        <p:par>
                          <p:cTn id="21" fill="hold">
                            <p:stCondLst>
                              <p:cond delay="0"/>
                            </p:stCondLst>
                            <p:childTnLst>
                              <p:par>
                                <p:cTn id="22" presetID="18" presetClass="entr" presetSubtype="6" fill="hold" grpId="0" nodeType="afterEffect">
                                  <p:stCondLst>
                                    <p:cond delay="0"/>
                                  </p:stCondLst>
                                  <p:childTnLst>
                                    <p:set>
                                      <p:cBhvr additive="repl">
                                        <p:cTn id="23" dur="1" fill="hold">
                                          <p:stCondLst>
                                            <p:cond delay="0"/>
                                          </p:stCondLst>
                                        </p:cTn>
                                        <p:tgtEl>
                                          <p:spTgt spid="48177"/>
                                        </p:tgtEl>
                                        <p:attrNameLst>
                                          <p:attrName>style.visibility</p:attrName>
                                        </p:attrNameLst>
                                      </p:cBhvr>
                                      <p:to>
                                        <p:strVal val="visible"/>
                                      </p:to>
                                    </p:set>
                                    <p:animEffect transition="in" filter="strips(downRight)">
                                      <p:cBhvr additive="repl">
                                        <p:cTn id="24" dur="500"/>
                                        <p:tgtEl>
                                          <p:spTgt spid="48177"/>
                                        </p:tgtEl>
                                      </p:cBhvr>
                                    </p:animEffect>
                                  </p:childTnLst>
                                </p:cTn>
                              </p:par>
                            </p:childTnLst>
                          </p:cTn>
                        </p:par>
                        <p:par>
                          <p:cTn id="25" fill="hold">
                            <p:stCondLst>
                              <p:cond delay="0"/>
                            </p:stCondLst>
                            <p:childTnLst>
                              <p:par>
                                <p:cTn id="26" presetID="1" presetClass="entr" fill="hold" nodeType="afterEffect">
                                  <p:stCondLst>
                                    <p:cond delay="0"/>
                                  </p:stCondLst>
                                  <p:childTnLst>
                                    <p:set>
                                      <p:cBhvr additive="repl">
                                        <p:cTn id="27" dur="1" fill="hold">
                                          <p:stCondLst>
                                            <p:cond delay="0"/>
                                          </p:stCondLst>
                                        </p:cTn>
                                        <p:tgtEl>
                                          <p:spTgt spid="48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6" grpId="0" animBg="1"/>
      <p:bldP spid="48177" grpId="0" animBg="1"/>
      <p:bldP spid="48178" grpId="0" animBg="1"/>
      <p:bldP spid="48181" grpId="0" animBg="1"/>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73"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60" name="Date Placeholder 2"/>
          <p:cNvSpPr>
            <a:spLocks noGrp="1"/>
          </p:cNvSpPr>
          <p:nvPr>
            <p:ph type="dt" sz="half" idx="10"/>
          </p:nvPr>
        </p:nvSpPr>
        <p:spPr/>
        <p:txBody>
          <a:bodyPr/>
          <a:lstStyle/>
          <a:p>
            <a:fld id="{03CE5597-8151-4844-A7F4-412B18AC9A0C}"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49155"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56"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57"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58"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59"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0"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1"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2"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49164"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5"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6"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7"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8"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69"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70"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71"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49172"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49174"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9175"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9176"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9177"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9178"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9179"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9180"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9181"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49182"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9183"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9184"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49185"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9186"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9187"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49188"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49189"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49190" name="Line 38"/>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191" name="Line 39"/>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192" name="Line 40"/>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193" name="Oval 41"/>
          <p:cNvSpPr>
            <a:spLocks noChangeArrowheads="1"/>
          </p:cNvSpPr>
          <p:nvPr/>
        </p:nvSpPr>
        <p:spPr bwMode="auto">
          <a:xfrm>
            <a:off x="3998913" y="16319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9194" name="Line 42"/>
          <p:cNvSpPr>
            <a:spLocks noChangeShapeType="1"/>
          </p:cNvSpPr>
          <p:nvPr/>
        </p:nvSpPr>
        <p:spPr bwMode="auto">
          <a:xfrm>
            <a:off x="4724400"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195" name="Oval 43"/>
          <p:cNvSpPr>
            <a:spLocks noChangeArrowheads="1"/>
          </p:cNvSpPr>
          <p:nvPr/>
        </p:nvSpPr>
        <p:spPr bwMode="auto">
          <a:xfrm>
            <a:off x="5219700" y="1635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9196" name="Text Box 44"/>
          <p:cNvSpPr txBox="1">
            <a:spLocks noChangeArrowheads="1"/>
          </p:cNvSpPr>
          <p:nvPr/>
        </p:nvSpPr>
        <p:spPr bwMode="auto">
          <a:xfrm>
            <a:off x="152400" y="2682875"/>
            <a:ext cx="25908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Remember the best sub-path leading to each point on the lattice</a:t>
            </a:r>
          </a:p>
        </p:txBody>
      </p:sp>
      <p:sp>
        <p:nvSpPr>
          <p:cNvPr id="49197" name="Oval 45"/>
          <p:cNvSpPr>
            <a:spLocks noChangeArrowheads="1"/>
          </p:cNvSpPr>
          <p:nvPr/>
        </p:nvSpPr>
        <p:spPr bwMode="auto">
          <a:xfrm>
            <a:off x="4610100" y="27114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9198" name="Line 46"/>
          <p:cNvSpPr>
            <a:spLocks noChangeShapeType="1"/>
          </p:cNvSpPr>
          <p:nvPr/>
        </p:nvSpPr>
        <p:spPr bwMode="auto">
          <a:xfrm>
            <a:off x="4724400"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199" name="Line 47"/>
          <p:cNvSpPr>
            <a:spLocks noChangeShapeType="1"/>
          </p:cNvSpPr>
          <p:nvPr/>
        </p:nvSpPr>
        <p:spPr bwMode="auto">
          <a:xfrm>
            <a:off x="4724400" y="2286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200" name="Line 48"/>
          <p:cNvSpPr>
            <a:spLocks noChangeShapeType="1"/>
          </p:cNvSpPr>
          <p:nvPr/>
        </p:nvSpPr>
        <p:spPr bwMode="auto">
          <a:xfrm>
            <a:off x="4724400" y="2286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49201" name="Oval 49"/>
          <p:cNvSpPr>
            <a:spLocks noChangeArrowheads="1"/>
          </p:cNvSpPr>
          <p:nvPr/>
        </p:nvSpPr>
        <p:spPr bwMode="auto">
          <a:xfrm>
            <a:off x="5219700" y="27051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9202" name="Oval 50"/>
          <p:cNvSpPr>
            <a:spLocks noChangeArrowheads="1"/>
          </p:cNvSpPr>
          <p:nvPr/>
        </p:nvSpPr>
        <p:spPr bwMode="auto">
          <a:xfrm>
            <a:off x="4610100" y="21764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9203" name="Oval 51"/>
          <p:cNvSpPr>
            <a:spLocks noChangeArrowheads="1"/>
          </p:cNvSpPr>
          <p:nvPr/>
        </p:nvSpPr>
        <p:spPr bwMode="auto">
          <a:xfrm>
            <a:off x="4610100" y="16367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49204" name="Oval 52"/>
          <p:cNvSpPr>
            <a:spLocks noChangeArrowheads="1"/>
          </p:cNvSpPr>
          <p:nvPr/>
        </p:nvSpPr>
        <p:spPr bwMode="auto">
          <a:xfrm>
            <a:off x="5218113" y="2174875"/>
            <a:ext cx="228600" cy="228600"/>
          </a:xfrm>
          <a:prstGeom prst="ellipse">
            <a:avLst/>
          </a:prstGeom>
          <a:solidFill>
            <a:srgbClr val="000000"/>
          </a:solidFill>
          <a:ln w="9360" cap="sq">
            <a:solidFill>
              <a:srgbClr val="6666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9205" name="Oval 53"/>
          <p:cNvSpPr>
            <a:spLocks noChangeArrowheads="1"/>
          </p:cNvSpPr>
          <p:nvPr/>
        </p:nvSpPr>
        <p:spPr bwMode="auto">
          <a:xfrm>
            <a:off x="5216525"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49206" name="Oval 54"/>
          <p:cNvSpPr>
            <a:spLocks noChangeArrowheads="1"/>
          </p:cNvSpPr>
          <p:nvPr/>
        </p:nvSpPr>
        <p:spPr bwMode="auto">
          <a:xfrm>
            <a:off x="4000500" y="27098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49207" name="Freeform 55"/>
          <p:cNvSpPr>
            <a:spLocks/>
          </p:cNvSpPr>
          <p:nvPr/>
        </p:nvSpPr>
        <p:spPr bwMode="auto">
          <a:xfrm>
            <a:off x="4114800" y="2284413"/>
            <a:ext cx="490538" cy="1587"/>
          </a:xfrm>
          <a:custGeom>
            <a:avLst/>
            <a:gdLst/>
            <a:ahLst/>
            <a:cxnLst>
              <a:cxn ang="0">
                <a:pos x="0" y="0"/>
              </a:cxn>
              <a:cxn ang="0">
                <a:pos x="1363" y="0"/>
              </a:cxn>
            </a:cxnLst>
            <a:rect l="0" t="0" r="r" b="b"/>
            <a:pathLst>
              <a:path w="1364" h="1">
                <a:moveTo>
                  <a:pt x="0" y="0"/>
                </a:moveTo>
                <a:lnTo>
                  <a:pt x="1363" y="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9208" name="Freeform 56"/>
          <p:cNvSpPr>
            <a:spLocks/>
          </p:cNvSpPr>
          <p:nvPr/>
        </p:nvSpPr>
        <p:spPr bwMode="auto">
          <a:xfrm>
            <a:off x="4114800" y="2284413"/>
            <a:ext cx="1588" cy="419100"/>
          </a:xfrm>
          <a:custGeom>
            <a:avLst/>
            <a:gdLst/>
            <a:ahLst/>
            <a:cxnLst>
              <a:cxn ang="0">
                <a:pos x="0" y="0"/>
              </a:cxn>
              <a:cxn ang="0">
                <a:pos x="0" y="1164"/>
              </a:cxn>
            </a:cxnLst>
            <a:rect l="0" t="0" r="r" b="b"/>
            <a:pathLst>
              <a:path w="1" h="1165">
                <a:moveTo>
                  <a:pt x="0" y="0"/>
                </a:moveTo>
                <a:lnTo>
                  <a:pt x="0" y="1164"/>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9209" name="Freeform 57"/>
          <p:cNvSpPr>
            <a:spLocks/>
          </p:cNvSpPr>
          <p:nvPr/>
        </p:nvSpPr>
        <p:spPr bwMode="auto">
          <a:xfrm>
            <a:off x="4114800" y="2284413"/>
            <a:ext cx="522288" cy="457200"/>
          </a:xfrm>
          <a:custGeom>
            <a:avLst/>
            <a:gdLst/>
            <a:ahLst/>
            <a:cxnLst>
              <a:cxn ang="0">
                <a:pos x="0" y="0"/>
              </a:cxn>
              <a:cxn ang="0">
                <a:pos x="1451" y="1270"/>
              </a:cxn>
            </a:cxnLst>
            <a:rect l="0" t="0" r="r" b="b"/>
            <a:pathLst>
              <a:path w="1452" h="1271">
                <a:moveTo>
                  <a:pt x="0" y="0"/>
                </a:moveTo>
                <a:lnTo>
                  <a:pt x="1451" y="1270"/>
                </a:lnTo>
              </a:path>
            </a:pathLst>
          </a:custGeom>
          <a:noFill/>
          <a:ln w="38160" cap="sq">
            <a:solidFill>
              <a:srgbClr val="FF7C80"/>
            </a:solidFill>
            <a:miter lim="800000"/>
            <a:headEnd/>
            <a:tailEnd type="triangle" w="med" len="med"/>
          </a:ln>
          <a:effectLst/>
        </p:spPr>
        <p:txBody>
          <a:bodyPr wrap="none" anchor="ctr">
            <a:prstTxWarp prst="textNoShape">
              <a:avLst/>
            </a:prstTxWarp>
          </a:bodyPr>
          <a:lstStyle/>
          <a:p>
            <a:endParaRPr lang="en-US"/>
          </a:p>
        </p:txBody>
      </p:sp>
      <p:sp>
        <p:nvSpPr>
          <p:cNvPr id="49210" name="Oval 58"/>
          <p:cNvSpPr>
            <a:spLocks noChangeArrowheads="1"/>
          </p:cNvSpPr>
          <p:nvPr/>
        </p:nvSpPr>
        <p:spPr bwMode="auto">
          <a:xfrm>
            <a:off x="39989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61" name="Slide Number Placeholder 60"/>
          <p:cNvSpPr>
            <a:spLocks noGrp="1"/>
          </p:cNvSpPr>
          <p:nvPr>
            <p:ph type="sldNum" sz="quarter" idx="12"/>
          </p:nvPr>
        </p:nvSpPr>
        <p:spPr/>
        <p:txBody>
          <a:bodyPr/>
          <a:lstStyle/>
          <a:p>
            <a:fld id="{41014A3E-976F-064B-B8F4-90A68719CBED}" type="slidenum">
              <a:rPr lang="en-US" smtClean="0"/>
              <a:pPr/>
              <a:t>56</a:t>
            </a:fld>
            <a:endParaRPr lang="en-US"/>
          </a:p>
        </p:txBody>
      </p:sp>
      <p:sp>
        <p:nvSpPr>
          <p:cNvPr id="62" name="Footer Placeholder 6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afterEffect">
                                  <p:stCondLst>
                                    <p:cond delay="0"/>
                                  </p:stCondLst>
                                  <p:childTnLst>
                                    <p:set>
                                      <p:cBhvr additive="repl">
                                        <p:cTn id="6" dur="1" fill="hold">
                                          <p:stCondLst>
                                            <p:cond delay="0"/>
                                          </p:stCondLst>
                                        </p:cTn>
                                        <p:tgtEl>
                                          <p:spTgt spid="49207"/>
                                        </p:tgtEl>
                                        <p:attrNameLst>
                                          <p:attrName>style.visibility</p:attrName>
                                        </p:attrNameLst>
                                      </p:cBhvr>
                                      <p:to>
                                        <p:strVal val="visible"/>
                                      </p:to>
                                    </p:set>
                                    <p:animEffect transition="in" filter="strips(downRight)">
                                      <p:cBhvr additive="repl">
                                        <p:cTn id="7" dur="500"/>
                                        <p:tgtEl>
                                          <p:spTgt spid="49207"/>
                                        </p:tgtEl>
                                      </p:cBhvr>
                                    </p:animEffect>
                                  </p:childTnLst>
                                  <p:subTnLst>
                                    <p:set>
                                      <p:cBhvr override="childStyle">
                                        <p:cTn dur="1" fill="hold" display="0" masterRel="sameClick" afterEffect="1">
                                          <p:stCondLst>
                                            <p:cond evt="end" delay="0">
                                              <p:tn val="5"/>
                                            </p:cond>
                                          </p:stCondLst>
                                        </p:cTn>
                                        <p:tgtEl>
                                          <p:spTgt spid="49207"/>
                                        </p:tgtEl>
                                        <p:attrNameLst>
                                          <p:attrName>style.visibility</p:attrName>
                                        </p:attrNameLst>
                                      </p:cBhvr>
                                      <p:to>
                                        <p:strVal val="hidden"/>
                                      </p:to>
                                    </p:set>
                                  </p:subTnLst>
                                </p:cTn>
                              </p:par>
                            </p:childTnLst>
                          </p:cTn>
                        </p:par>
                        <p:par>
                          <p:cTn id="8" fill="hold">
                            <p:stCondLst>
                              <p:cond delay="0"/>
                            </p:stCondLst>
                            <p:childTnLst>
                              <p:par>
                                <p:cTn id="9" presetID="18" presetClass="entr" presetSubtype="6" fill="hold" grpId="0" nodeType="afterEffect">
                                  <p:stCondLst>
                                    <p:cond delay="0"/>
                                  </p:stCondLst>
                                  <p:childTnLst>
                                    <p:set>
                                      <p:cBhvr additive="repl">
                                        <p:cTn id="10" dur="1" fill="hold">
                                          <p:stCondLst>
                                            <p:cond delay="0"/>
                                          </p:stCondLst>
                                        </p:cTn>
                                        <p:tgtEl>
                                          <p:spTgt spid="49209"/>
                                        </p:tgtEl>
                                        <p:attrNameLst>
                                          <p:attrName>style.visibility</p:attrName>
                                        </p:attrNameLst>
                                      </p:cBhvr>
                                      <p:to>
                                        <p:strVal val="visible"/>
                                      </p:to>
                                    </p:set>
                                    <p:animEffect transition="in" filter="strips(downRight)">
                                      <p:cBhvr additive="repl">
                                        <p:cTn id="11" dur="500"/>
                                        <p:tgtEl>
                                          <p:spTgt spid="49209"/>
                                        </p:tgtEl>
                                      </p:cBhvr>
                                    </p:animEffect>
                                  </p:childTnLst>
                                  <p:subTnLst>
                                    <p:set>
                                      <p:cBhvr override="childStyle">
                                        <p:cTn dur="1" fill="hold" display="0" masterRel="sameClick" afterEffect="1">
                                          <p:stCondLst>
                                            <p:cond evt="end" delay="0">
                                              <p:tn val="9"/>
                                            </p:cond>
                                          </p:stCondLst>
                                        </p:cTn>
                                        <p:tgtEl>
                                          <p:spTgt spid="49209"/>
                                        </p:tgtEl>
                                        <p:attrNameLst>
                                          <p:attrName>style.visibility</p:attrName>
                                        </p:attrNameLst>
                                      </p:cBhvr>
                                      <p:to>
                                        <p:strVal val="hidden"/>
                                      </p:to>
                                    </p:set>
                                  </p:subTnLst>
                                </p:cTn>
                              </p:par>
                            </p:childTnLst>
                          </p:cTn>
                        </p:par>
                        <p:par>
                          <p:cTn id="12" fill="hold">
                            <p:stCondLst>
                              <p:cond delay="0"/>
                            </p:stCondLst>
                            <p:childTnLst>
                              <p:par>
                                <p:cTn id="13" presetID="18" presetClass="entr" presetSubtype="6" fill="hold" grpId="0" nodeType="afterEffect">
                                  <p:stCondLst>
                                    <p:cond delay="0"/>
                                  </p:stCondLst>
                                  <p:childTnLst>
                                    <p:set>
                                      <p:cBhvr additive="repl">
                                        <p:cTn id="14" dur="1" fill="hold">
                                          <p:stCondLst>
                                            <p:cond delay="0"/>
                                          </p:stCondLst>
                                        </p:cTn>
                                        <p:tgtEl>
                                          <p:spTgt spid="49208"/>
                                        </p:tgtEl>
                                        <p:attrNameLst>
                                          <p:attrName>style.visibility</p:attrName>
                                        </p:attrNameLst>
                                      </p:cBhvr>
                                      <p:to>
                                        <p:strVal val="visible"/>
                                      </p:to>
                                    </p:set>
                                    <p:animEffect transition="in" filter="strips(downRight)">
                                      <p:cBhvr additive="repl">
                                        <p:cTn id="15" dur="500"/>
                                        <p:tgtEl>
                                          <p:spTgt spid="49208"/>
                                        </p:tgtEl>
                                      </p:cBhvr>
                                    </p:animEffect>
                                  </p:childTnLst>
                                </p:cTn>
                              </p:par>
                            </p:childTnLst>
                          </p:cTn>
                        </p:par>
                        <p:par>
                          <p:cTn id="16" fill="hold">
                            <p:stCondLst>
                              <p:cond delay="0"/>
                            </p:stCondLst>
                            <p:childTnLst>
                              <p:par>
                                <p:cTn id="17" presetID="1" presetClass="entr" fill="hold" nodeType="afterEffect">
                                  <p:stCondLst>
                                    <p:cond delay="0"/>
                                  </p:stCondLst>
                                  <p:childTnLst>
                                    <p:set>
                                      <p:cBhvr additive="repl">
                                        <p:cTn id="18" dur="1" fill="hold">
                                          <p:stCondLst>
                                            <p:cond delay="0"/>
                                          </p:stCondLst>
                                        </p:cTn>
                                        <p:tgtEl>
                                          <p:spTgt spid="49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07" grpId="0" animBg="1"/>
      <p:bldP spid="49208" grpId="0" animBg="1"/>
      <p:bldP spid="49209" grpId="0" animBg="1"/>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97"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72" name="Date Placeholder 2"/>
          <p:cNvSpPr>
            <a:spLocks noGrp="1"/>
          </p:cNvSpPr>
          <p:nvPr>
            <p:ph type="dt" sz="half" idx="10"/>
          </p:nvPr>
        </p:nvSpPr>
        <p:spPr/>
        <p:txBody>
          <a:bodyPr/>
          <a:lstStyle/>
          <a:p>
            <a:fld id="{78388289-BCC2-264F-8D61-7ACE306B7F55}"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50179"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0"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1"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2"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3"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4"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5"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6"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50188"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89"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0"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1"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2"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3"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4"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5"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0196"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50198"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0199"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0200"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0201"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0202"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0203"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0204"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0205"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0206"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0207"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0208"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0209"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0210"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0211"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0212"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0213"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50214" name="Line 38"/>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15" name="Line 39"/>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16" name="Line 40"/>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17" name="Oval 41"/>
          <p:cNvSpPr>
            <a:spLocks noChangeArrowheads="1"/>
          </p:cNvSpPr>
          <p:nvPr/>
        </p:nvSpPr>
        <p:spPr bwMode="auto">
          <a:xfrm>
            <a:off x="3998913" y="16319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0218" name="Line 42"/>
          <p:cNvSpPr>
            <a:spLocks noChangeShapeType="1"/>
          </p:cNvSpPr>
          <p:nvPr/>
        </p:nvSpPr>
        <p:spPr bwMode="auto">
          <a:xfrm>
            <a:off x="4724400"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19" name="Text Box 43"/>
          <p:cNvSpPr txBox="1">
            <a:spLocks noChangeArrowheads="1"/>
          </p:cNvSpPr>
          <p:nvPr/>
        </p:nvSpPr>
        <p:spPr bwMode="auto">
          <a:xfrm>
            <a:off x="152400" y="2682875"/>
            <a:ext cx="25908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Remember the best sub-path leading to each point on the lattice</a:t>
            </a:r>
          </a:p>
        </p:txBody>
      </p:sp>
      <p:sp>
        <p:nvSpPr>
          <p:cNvPr id="50220" name="Line 44"/>
          <p:cNvSpPr>
            <a:spLocks noChangeShapeType="1"/>
          </p:cNvSpPr>
          <p:nvPr/>
        </p:nvSpPr>
        <p:spPr bwMode="auto">
          <a:xfrm>
            <a:off x="4724400"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21" name="Line 45"/>
          <p:cNvSpPr>
            <a:spLocks noChangeShapeType="1"/>
          </p:cNvSpPr>
          <p:nvPr/>
        </p:nvSpPr>
        <p:spPr bwMode="auto">
          <a:xfrm>
            <a:off x="4724400" y="2286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22" name="Line 46"/>
          <p:cNvSpPr>
            <a:spLocks noChangeShapeType="1"/>
          </p:cNvSpPr>
          <p:nvPr/>
        </p:nvSpPr>
        <p:spPr bwMode="auto">
          <a:xfrm>
            <a:off x="4724400" y="2286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23" name="Oval 47"/>
          <p:cNvSpPr>
            <a:spLocks noChangeArrowheads="1"/>
          </p:cNvSpPr>
          <p:nvPr/>
        </p:nvSpPr>
        <p:spPr bwMode="auto">
          <a:xfrm>
            <a:off x="4610100" y="21764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24" name="Oval 48"/>
          <p:cNvSpPr>
            <a:spLocks noChangeArrowheads="1"/>
          </p:cNvSpPr>
          <p:nvPr/>
        </p:nvSpPr>
        <p:spPr bwMode="auto">
          <a:xfrm>
            <a:off x="4610100" y="16367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25" name="Oval 49"/>
          <p:cNvSpPr>
            <a:spLocks noChangeArrowheads="1"/>
          </p:cNvSpPr>
          <p:nvPr/>
        </p:nvSpPr>
        <p:spPr bwMode="auto">
          <a:xfrm>
            <a:off x="5218113" y="2174875"/>
            <a:ext cx="228600" cy="228600"/>
          </a:xfrm>
          <a:prstGeom prst="ellipse">
            <a:avLst/>
          </a:prstGeom>
          <a:solidFill>
            <a:srgbClr val="000000"/>
          </a:solidFill>
          <a:ln w="9360" cap="sq">
            <a:solidFill>
              <a:srgbClr val="6666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0226" name="Line 50"/>
          <p:cNvSpPr>
            <a:spLocks noChangeShapeType="1"/>
          </p:cNvSpPr>
          <p:nvPr/>
        </p:nvSpPr>
        <p:spPr bwMode="auto">
          <a:xfrm>
            <a:off x="4114800" y="22844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27" name="Oval 51"/>
          <p:cNvSpPr>
            <a:spLocks noChangeArrowheads="1"/>
          </p:cNvSpPr>
          <p:nvPr/>
        </p:nvSpPr>
        <p:spPr bwMode="auto">
          <a:xfrm>
            <a:off x="39989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28" name="Line 52"/>
          <p:cNvSpPr>
            <a:spLocks noChangeShapeType="1"/>
          </p:cNvSpPr>
          <p:nvPr/>
        </p:nvSpPr>
        <p:spPr bwMode="auto">
          <a:xfrm>
            <a:off x="5334000" y="175895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29" name="Oval 53"/>
          <p:cNvSpPr>
            <a:spLocks noChangeArrowheads="1"/>
          </p:cNvSpPr>
          <p:nvPr/>
        </p:nvSpPr>
        <p:spPr bwMode="auto">
          <a:xfrm>
            <a:off x="5829300" y="16430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0230" name="Oval 54"/>
          <p:cNvSpPr>
            <a:spLocks noChangeArrowheads="1"/>
          </p:cNvSpPr>
          <p:nvPr/>
        </p:nvSpPr>
        <p:spPr bwMode="auto">
          <a:xfrm>
            <a:off x="5219700" y="1635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0231" name="Oval 55"/>
          <p:cNvSpPr>
            <a:spLocks noChangeArrowheads="1"/>
          </p:cNvSpPr>
          <p:nvPr/>
        </p:nvSpPr>
        <p:spPr bwMode="auto">
          <a:xfrm>
            <a:off x="4000500" y="32385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0232" name="Line 56"/>
          <p:cNvSpPr>
            <a:spLocks noChangeShapeType="1"/>
          </p:cNvSpPr>
          <p:nvPr/>
        </p:nvSpPr>
        <p:spPr bwMode="auto">
          <a:xfrm>
            <a:off x="4114800" y="281305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33" name="Oval 57"/>
          <p:cNvSpPr>
            <a:spLocks noChangeArrowheads="1"/>
          </p:cNvSpPr>
          <p:nvPr/>
        </p:nvSpPr>
        <p:spPr bwMode="auto">
          <a:xfrm>
            <a:off x="4000500" y="27098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0234" name="Line 58"/>
          <p:cNvSpPr>
            <a:spLocks noChangeShapeType="1"/>
          </p:cNvSpPr>
          <p:nvPr/>
        </p:nvSpPr>
        <p:spPr bwMode="auto">
          <a:xfrm>
            <a:off x="5334000" y="2819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35" name="Oval 59"/>
          <p:cNvSpPr>
            <a:spLocks noChangeArrowheads="1"/>
          </p:cNvSpPr>
          <p:nvPr/>
        </p:nvSpPr>
        <p:spPr bwMode="auto">
          <a:xfrm>
            <a:off x="5829300" y="32385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0236" name="Line 60"/>
          <p:cNvSpPr>
            <a:spLocks noChangeShapeType="1"/>
          </p:cNvSpPr>
          <p:nvPr/>
        </p:nvSpPr>
        <p:spPr bwMode="auto">
          <a:xfrm>
            <a:off x="5334000" y="2282825"/>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37" name="Oval 61"/>
          <p:cNvSpPr>
            <a:spLocks noChangeArrowheads="1"/>
          </p:cNvSpPr>
          <p:nvPr/>
        </p:nvSpPr>
        <p:spPr bwMode="auto">
          <a:xfrm>
            <a:off x="5826125" y="21717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38" name="Oval 62"/>
          <p:cNvSpPr>
            <a:spLocks noChangeArrowheads="1"/>
          </p:cNvSpPr>
          <p:nvPr/>
        </p:nvSpPr>
        <p:spPr bwMode="auto">
          <a:xfrm>
            <a:off x="4606925" y="32432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39" name="Line 63"/>
          <p:cNvSpPr>
            <a:spLocks noChangeShapeType="1"/>
          </p:cNvSpPr>
          <p:nvPr/>
        </p:nvSpPr>
        <p:spPr bwMode="auto">
          <a:xfrm>
            <a:off x="4721225" y="28178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40" name="Oval 64"/>
          <p:cNvSpPr>
            <a:spLocks noChangeArrowheads="1"/>
          </p:cNvSpPr>
          <p:nvPr/>
        </p:nvSpPr>
        <p:spPr bwMode="auto">
          <a:xfrm>
            <a:off x="4610100" y="27114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0241" name="Oval 65"/>
          <p:cNvSpPr>
            <a:spLocks noChangeArrowheads="1"/>
          </p:cNvSpPr>
          <p:nvPr/>
        </p:nvSpPr>
        <p:spPr bwMode="auto">
          <a:xfrm>
            <a:off x="5216525"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0242" name="Line 66"/>
          <p:cNvSpPr>
            <a:spLocks noChangeShapeType="1"/>
          </p:cNvSpPr>
          <p:nvPr/>
        </p:nvSpPr>
        <p:spPr bwMode="auto">
          <a:xfrm>
            <a:off x="5338763" y="28194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43" name="Oval 67"/>
          <p:cNvSpPr>
            <a:spLocks noChangeArrowheads="1"/>
          </p:cNvSpPr>
          <p:nvPr/>
        </p:nvSpPr>
        <p:spPr bwMode="auto">
          <a:xfrm>
            <a:off x="5830888" y="27082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44" name="Oval 68"/>
          <p:cNvSpPr>
            <a:spLocks noChangeArrowheads="1"/>
          </p:cNvSpPr>
          <p:nvPr/>
        </p:nvSpPr>
        <p:spPr bwMode="auto">
          <a:xfrm>
            <a:off x="5219700" y="32337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0245" name="Line 69"/>
          <p:cNvSpPr>
            <a:spLocks noChangeShapeType="1"/>
          </p:cNvSpPr>
          <p:nvPr/>
        </p:nvSpPr>
        <p:spPr bwMode="auto">
          <a:xfrm>
            <a:off x="5334000" y="28082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0246" name="Oval 70"/>
          <p:cNvSpPr>
            <a:spLocks noChangeArrowheads="1"/>
          </p:cNvSpPr>
          <p:nvPr/>
        </p:nvSpPr>
        <p:spPr bwMode="auto">
          <a:xfrm>
            <a:off x="5219700" y="27051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73" name="Slide Number Placeholder 72"/>
          <p:cNvSpPr>
            <a:spLocks noGrp="1"/>
          </p:cNvSpPr>
          <p:nvPr>
            <p:ph type="sldNum" sz="quarter" idx="12"/>
          </p:nvPr>
        </p:nvSpPr>
        <p:spPr/>
        <p:txBody>
          <a:bodyPr/>
          <a:lstStyle/>
          <a:p>
            <a:fld id="{41014A3E-976F-064B-B8F4-90A68719CBED}" type="slidenum">
              <a:rPr lang="en-US" smtClean="0"/>
              <a:pPr/>
              <a:t>57</a:t>
            </a:fld>
            <a:endParaRPr lang="en-US"/>
          </a:p>
        </p:txBody>
      </p:sp>
      <p:sp>
        <p:nvSpPr>
          <p:cNvPr id="74" name="Footer Placeholder 7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1"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111" name="Date Placeholder 2"/>
          <p:cNvSpPr>
            <a:spLocks noGrp="1"/>
          </p:cNvSpPr>
          <p:nvPr>
            <p:ph type="dt" sz="half" idx="10"/>
          </p:nvPr>
        </p:nvSpPr>
        <p:spPr/>
        <p:txBody>
          <a:bodyPr/>
          <a:lstStyle/>
          <a:p>
            <a:fld id="{39D62BED-6176-1E4A-A149-5011BB25491D}"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51203"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04"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05"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06"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07"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08"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09"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0"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51212"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3"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4"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5"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6"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7"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8"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19"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1220"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51222"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1223"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1224"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1225"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1226"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1227"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1228"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1229"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1230"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1231"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1232"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1233"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1234"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1235"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1236"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1237"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51238" name="Line 38"/>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39" name="Line 39"/>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40" name="Line 40"/>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41" name="Oval 41"/>
          <p:cNvSpPr>
            <a:spLocks noChangeArrowheads="1"/>
          </p:cNvSpPr>
          <p:nvPr/>
        </p:nvSpPr>
        <p:spPr bwMode="auto">
          <a:xfrm>
            <a:off x="3998913" y="16319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1242" name="Line 42"/>
          <p:cNvSpPr>
            <a:spLocks noChangeShapeType="1"/>
          </p:cNvSpPr>
          <p:nvPr/>
        </p:nvSpPr>
        <p:spPr bwMode="auto">
          <a:xfrm>
            <a:off x="4724400"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43" name="Text Box 43"/>
          <p:cNvSpPr txBox="1">
            <a:spLocks noChangeArrowheads="1"/>
          </p:cNvSpPr>
          <p:nvPr/>
        </p:nvSpPr>
        <p:spPr bwMode="auto">
          <a:xfrm>
            <a:off x="152400" y="2682875"/>
            <a:ext cx="25908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Remember the best sub-path leading to each point on the lattice</a:t>
            </a:r>
          </a:p>
        </p:txBody>
      </p:sp>
      <p:sp>
        <p:nvSpPr>
          <p:cNvPr id="51244" name="Line 44"/>
          <p:cNvSpPr>
            <a:spLocks noChangeShapeType="1"/>
          </p:cNvSpPr>
          <p:nvPr/>
        </p:nvSpPr>
        <p:spPr bwMode="auto">
          <a:xfrm>
            <a:off x="4724400"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45" name="Line 45"/>
          <p:cNvSpPr>
            <a:spLocks noChangeShapeType="1"/>
          </p:cNvSpPr>
          <p:nvPr/>
        </p:nvSpPr>
        <p:spPr bwMode="auto">
          <a:xfrm>
            <a:off x="4724400" y="2286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46" name="Line 46"/>
          <p:cNvSpPr>
            <a:spLocks noChangeShapeType="1"/>
          </p:cNvSpPr>
          <p:nvPr/>
        </p:nvSpPr>
        <p:spPr bwMode="auto">
          <a:xfrm>
            <a:off x="4724400" y="2286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47" name="Oval 47"/>
          <p:cNvSpPr>
            <a:spLocks noChangeArrowheads="1"/>
          </p:cNvSpPr>
          <p:nvPr/>
        </p:nvSpPr>
        <p:spPr bwMode="auto">
          <a:xfrm>
            <a:off x="4610100" y="21764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48" name="Oval 48"/>
          <p:cNvSpPr>
            <a:spLocks noChangeArrowheads="1"/>
          </p:cNvSpPr>
          <p:nvPr/>
        </p:nvSpPr>
        <p:spPr bwMode="auto">
          <a:xfrm>
            <a:off x="4610100" y="16367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49" name="Line 49"/>
          <p:cNvSpPr>
            <a:spLocks noChangeShapeType="1"/>
          </p:cNvSpPr>
          <p:nvPr/>
        </p:nvSpPr>
        <p:spPr bwMode="auto">
          <a:xfrm>
            <a:off x="4114800" y="22844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50" name="Oval 50"/>
          <p:cNvSpPr>
            <a:spLocks noChangeArrowheads="1"/>
          </p:cNvSpPr>
          <p:nvPr/>
        </p:nvSpPr>
        <p:spPr bwMode="auto">
          <a:xfrm>
            <a:off x="3998913"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51" name="Line 51"/>
          <p:cNvSpPr>
            <a:spLocks noChangeShapeType="1"/>
          </p:cNvSpPr>
          <p:nvPr/>
        </p:nvSpPr>
        <p:spPr bwMode="auto">
          <a:xfrm>
            <a:off x="5334000" y="175895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52" name="Oval 52"/>
          <p:cNvSpPr>
            <a:spLocks noChangeArrowheads="1"/>
          </p:cNvSpPr>
          <p:nvPr/>
        </p:nvSpPr>
        <p:spPr bwMode="auto">
          <a:xfrm>
            <a:off x="5219700" y="1635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253" name="Line 53"/>
          <p:cNvSpPr>
            <a:spLocks noChangeShapeType="1"/>
          </p:cNvSpPr>
          <p:nvPr/>
        </p:nvSpPr>
        <p:spPr bwMode="auto">
          <a:xfrm>
            <a:off x="4114800" y="281305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54" name="Oval 54"/>
          <p:cNvSpPr>
            <a:spLocks noChangeArrowheads="1"/>
          </p:cNvSpPr>
          <p:nvPr/>
        </p:nvSpPr>
        <p:spPr bwMode="auto">
          <a:xfrm>
            <a:off x="4000500" y="27098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255" name="Line 55"/>
          <p:cNvSpPr>
            <a:spLocks noChangeShapeType="1"/>
          </p:cNvSpPr>
          <p:nvPr/>
        </p:nvSpPr>
        <p:spPr bwMode="auto">
          <a:xfrm>
            <a:off x="5334000" y="2819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56" name="Line 56"/>
          <p:cNvSpPr>
            <a:spLocks noChangeShapeType="1"/>
          </p:cNvSpPr>
          <p:nvPr/>
        </p:nvSpPr>
        <p:spPr bwMode="auto">
          <a:xfrm>
            <a:off x="5334000" y="2282825"/>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57" name="Line 57"/>
          <p:cNvSpPr>
            <a:spLocks noChangeShapeType="1"/>
          </p:cNvSpPr>
          <p:nvPr/>
        </p:nvSpPr>
        <p:spPr bwMode="auto">
          <a:xfrm>
            <a:off x="4721225" y="28178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58" name="Oval 58"/>
          <p:cNvSpPr>
            <a:spLocks noChangeArrowheads="1"/>
          </p:cNvSpPr>
          <p:nvPr/>
        </p:nvSpPr>
        <p:spPr bwMode="auto">
          <a:xfrm>
            <a:off x="4610100" y="27114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1259" name="Oval 59"/>
          <p:cNvSpPr>
            <a:spLocks noChangeArrowheads="1"/>
          </p:cNvSpPr>
          <p:nvPr/>
        </p:nvSpPr>
        <p:spPr bwMode="auto">
          <a:xfrm>
            <a:off x="5219700" y="21685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1260" name="Line 60"/>
          <p:cNvSpPr>
            <a:spLocks noChangeShapeType="1"/>
          </p:cNvSpPr>
          <p:nvPr/>
        </p:nvSpPr>
        <p:spPr bwMode="auto">
          <a:xfrm>
            <a:off x="5338763" y="28194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61" name="Oval 61"/>
          <p:cNvSpPr>
            <a:spLocks noChangeArrowheads="1"/>
          </p:cNvSpPr>
          <p:nvPr/>
        </p:nvSpPr>
        <p:spPr bwMode="auto">
          <a:xfrm>
            <a:off x="5830888" y="27082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62" name="Line 62"/>
          <p:cNvSpPr>
            <a:spLocks noChangeShapeType="1"/>
          </p:cNvSpPr>
          <p:nvPr/>
        </p:nvSpPr>
        <p:spPr bwMode="auto">
          <a:xfrm>
            <a:off x="5334000" y="28082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63" name="Oval 63"/>
          <p:cNvSpPr>
            <a:spLocks noChangeArrowheads="1"/>
          </p:cNvSpPr>
          <p:nvPr/>
        </p:nvSpPr>
        <p:spPr bwMode="auto">
          <a:xfrm>
            <a:off x="5219700" y="27051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264" name="Line 64"/>
          <p:cNvSpPr>
            <a:spLocks noChangeShapeType="1"/>
          </p:cNvSpPr>
          <p:nvPr/>
        </p:nvSpPr>
        <p:spPr bwMode="auto">
          <a:xfrm>
            <a:off x="5940425"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65" name="Line 65"/>
          <p:cNvSpPr>
            <a:spLocks noChangeShapeType="1"/>
          </p:cNvSpPr>
          <p:nvPr/>
        </p:nvSpPr>
        <p:spPr bwMode="auto">
          <a:xfrm>
            <a:off x="6557963" y="1754188"/>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66" name="Oval 66"/>
          <p:cNvSpPr>
            <a:spLocks noChangeArrowheads="1"/>
          </p:cNvSpPr>
          <p:nvPr/>
        </p:nvSpPr>
        <p:spPr bwMode="auto">
          <a:xfrm>
            <a:off x="7053263" y="16383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-5</a:t>
            </a:r>
          </a:p>
        </p:txBody>
      </p:sp>
      <p:sp>
        <p:nvSpPr>
          <p:cNvPr id="51267" name="Oval 67"/>
          <p:cNvSpPr>
            <a:spLocks noChangeArrowheads="1"/>
          </p:cNvSpPr>
          <p:nvPr/>
        </p:nvSpPr>
        <p:spPr bwMode="auto">
          <a:xfrm>
            <a:off x="6435725" y="1635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1268" name="Line 68"/>
          <p:cNvSpPr>
            <a:spLocks noChangeShapeType="1"/>
          </p:cNvSpPr>
          <p:nvPr/>
        </p:nvSpPr>
        <p:spPr bwMode="auto">
          <a:xfrm>
            <a:off x="4113213" y="334803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69" name="Oval 69"/>
          <p:cNvSpPr>
            <a:spLocks noChangeArrowheads="1"/>
          </p:cNvSpPr>
          <p:nvPr/>
        </p:nvSpPr>
        <p:spPr bwMode="auto">
          <a:xfrm>
            <a:off x="3998913" y="4302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-5</a:t>
            </a:r>
          </a:p>
        </p:txBody>
      </p:sp>
      <p:sp>
        <p:nvSpPr>
          <p:cNvPr id="51270" name="Line 70"/>
          <p:cNvSpPr>
            <a:spLocks noChangeShapeType="1"/>
          </p:cNvSpPr>
          <p:nvPr/>
        </p:nvSpPr>
        <p:spPr bwMode="auto">
          <a:xfrm>
            <a:off x="4113213" y="3876675"/>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71" name="Oval 71"/>
          <p:cNvSpPr>
            <a:spLocks noChangeArrowheads="1"/>
          </p:cNvSpPr>
          <p:nvPr/>
        </p:nvSpPr>
        <p:spPr bwMode="auto">
          <a:xfrm>
            <a:off x="3998913" y="377348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1272" name="Oval 72"/>
          <p:cNvSpPr>
            <a:spLocks noChangeArrowheads="1"/>
          </p:cNvSpPr>
          <p:nvPr/>
        </p:nvSpPr>
        <p:spPr bwMode="auto">
          <a:xfrm>
            <a:off x="5829300" y="16430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1273" name="Oval 73"/>
          <p:cNvSpPr>
            <a:spLocks noChangeArrowheads="1"/>
          </p:cNvSpPr>
          <p:nvPr/>
        </p:nvSpPr>
        <p:spPr bwMode="auto">
          <a:xfrm>
            <a:off x="4000500" y="32385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1274" name="Line 74"/>
          <p:cNvSpPr>
            <a:spLocks noChangeShapeType="1"/>
          </p:cNvSpPr>
          <p:nvPr/>
        </p:nvSpPr>
        <p:spPr bwMode="auto">
          <a:xfrm>
            <a:off x="5946775"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75" name="Line 75"/>
          <p:cNvSpPr>
            <a:spLocks noChangeShapeType="1"/>
          </p:cNvSpPr>
          <p:nvPr/>
        </p:nvSpPr>
        <p:spPr bwMode="auto">
          <a:xfrm>
            <a:off x="5940425" y="227965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76" name="Oval 76"/>
          <p:cNvSpPr>
            <a:spLocks noChangeArrowheads="1"/>
          </p:cNvSpPr>
          <p:nvPr/>
        </p:nvSpPr>
        <p:spPr bwMode="auto">
          <a:xfrm>
            <a:off x="5826125" y="21717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77" name="Line 77"/>
          <p:cNvSpPr>
            <a:spLocks noChangeShapeType="1"/>
          </p:cNvSpPr>
          <p:nvPr/>
        </p:nvSpPr>
        <p:spPr bwMode="auto">
          <a:xfrm>
            <a:off x="6557963" y="22860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78" name="Oval 78"/>
          <p:cNvSpPr>
            <a:spLocks noChangeArrowheads="1"/>
          </p:cNvSpPr>
          <p:nvPr/>
        </p:nvSpPr>
        <p:spPr bwMode="auto">
          <a:xfrm>
            <a:off x="7050088"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1279" name="Oval 79"/>
          <p:cNvSpPr>
            <a:spLocks noChangeArrowheads="1"/>
          </p:cNvSpPr>
          <p:nvPr/>
        </p:nvSpPr>
        <p:spPr bwMode="auto">
          <a:xfrm>
            <a:off x="6438900" y="21748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280" name="Line 80"/>
          <p:cNvSpPr>
            <a:spLocks noChangeShapeType="1"/>
          </p:cNvSpPr>
          <p:nvPr/>
        </p:nvSpPr>
        <p:spPr bwMode="auto">
          <a:xfrm>
            <a:off x="6557963" y="2816225"/>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81" name="Oval 81"/>
          <p:cNvSpPr>
            <a:spLocks noChangeArrowheads="1"/>
          </p:cNvSpPr>
          <p:nvPr/>
        </p:nvSpPr>
        <p:spPr bwMode="auto">
          <a:xfrm>
            <a:off x="7050088" y="27051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82" name="Oval 82"/>
          <p:cNvSpPr>
            <a:spLocks noChangeArrowheads="1"/>
          </p:cNvSpPr>
          <p:nvPr/>
        </p:nvSpPr>
        <p:spPr bwMode="auto">
          <a:xfrm>
            <a:off x="6435725" y="26987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1283" name="Line 83"/>
          <p:cNvSpPr>
            <a:spLocks noChangeShapeType="1"/>
          </p:cNvSpPr>
          <p:nvPr/>
        </p:nvSpPr>
        <p:spPr bwMode="auto">
          <a:xfrm>
            <a:off x="6551613" y="4416425"/>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84" name="Line 84"/>
          <p:cNvSpPr>
            <a:spLocks noChangeShapeType="1"/>
          </p:cNvSpPr>
          <p:nvPr/>
        </p:nvSpPr>
        <p:spPr bwMode="auto">
          <a:xfrm>
            <a:off x="6562725" y="3354388"/>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85" name="Oval 85"/>
          <p:cNvSpPr>
            <a:spLocks noChangeArrowheads="1"/>
          </p:cNvSpPr>
          <p:nvPr/>
        </p:nvSpPr>
        <p:spPr bwMode="auto">
          <a:xfrm>
            <a:off x="7054850" y="32432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86" name="Oval 86"/>
          <p:cNvSpPr>
            <a:spLocks noChangeArrowheads="1"/>
          </p:cNvSpPr>
          <p:nvPr/>
        </p:nvSpPr>
        <p:spPr bwMode="auto">
          <a:xfrm>
            <a:off x="7043738" y="43053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287" name="Line 87"/>
          <p:cNvSpPr>
            <a:spLocks noChangeShapeType="1"/>
          </p:cNvSpPr>
          <p:nvPr/>
        </p:nvSpPr>
        <p:spPr bwMode="auto">
          <a:xfrm>
            <a:off x="5330825" y="3349625"/>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88" name="Line 88"/>
          <p:cNvSpPr>
            <a:spLocks noChangeShapeType="1"/>
          </p:cNvSpPr>
          <p:nvPr/>
        </p:nvSpPr>
        <p:spPr bwMode="auto">
          <a:xfrm>
            <a:off x="5337175" y="33416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89" name="Oval 89"/>
          <p:cNvSpPr>
            <a:spLocks noChangeArrowheads="1"/>
          </p:cNvSpPr>
          <p:nvPr/>
        </p:nvSpPr>
        <p:spPr bwMode="auto">
          <a:xfrm>
            <a:off x="5222875" y="37671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1290" name="Oval 90"/>
          <p:cNvSpPr>
            <a:spLocks noChangeArrowheads="1"/>
          </p:cNvSpPr>
          <p:nvPr/>
        </p:nvSpPr>
        <p:spPr bwMode="auto">
          <a:xfrm>
            <a:off x="5219700" y="32337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91" name="Line 91"/>
          <p:cNvSpPr>
            <a:spLocks noChangeShapeType="1"/>
          </p:cNvSpPr>
          <p:nvPr/>
        </p:nvSpPr>
        <p:spPr bwMode="auto">
          <a:xfrm>
            <a:off x="4722813" y="334168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92" name="Oval 92"/>
          <p:cNvSpPr>
            <a:spLocks noChangeArrowheads="1"/>
          </p:cNvSpPr>
          <p:nvPr/>
        </p:nvSpPr>
        <p:spPr bwMode="auto">
          <a:xfrm>
            <a:off x="4606925" y="32432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93" name="Line 93"/>
          <p:cNvSpPr>
            <a:spLocks noChangeShapeType="1"/>
          </p:cNvSpPr>
          <p:nvPr/>
        </p:nvSpPr>
        <p:spPr bwMode="auto">
          <a:xfrm>
            <a:off x="5940425" y="3348038"/>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94" name="Oval 94"/>
          <p:cNvSpPr>
            <a:spLocks noChangeArrowheads="1"/>
          </p:cNvSpPr>
          <p:nvPr/>
        </p:nvSpPr>
        <p:spPr bwMode="auto">
          <a:xfrm>
            <a:off x="6435725" y="37671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295" name="Oval 95"/>
          <p:cNvSpPr>
            <a:spLocks noChangeArrowheads="1"/>
          </p:cNvSpPr>
          <p:nvPr/>
        </p:nvSpPr>
        <p:spPr bwMode="auto">
          <a:xfrm>
            <a:off x="4608513" y="430688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1296" name="Line 96"/>
          <p:cNvSpPr>
            <a:spLocks noChangeShapeType="1"/>
          </p:cNvSpPr>
          <p:nvPr/>
        </p:nvSpPr>
        <p:spPr bwMode="auto">
          <a:xfrm>
            <a:off x="4722813" y="388143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97" name="Line 97"/>
          <p:cNvSpPr>
            <a:spLocks noChangeShapeType="1"/>
          </p:cNvSpPr>
          <p:nvPr/>
        </p:nvSpPr>
        <p:spPr bwMode="auto">
          <a:xfrm>
            <a:off x="4719638" y="3881438"/>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298" name="Oval 98"/>
          <p:cNvSpPr>
            <a:spLocks noChangeArrowheads="1"/>
          </p:cNvSpPr>
          <p:nvPr/>
        </p:nvSpPr>
        <p:spPr bwMode="auto">
          <a:xfrm>
            <a:off x="5214938" y="43005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299" name="Oval 99"/>
          <p:cNvSpPr>
            <a:spLocks noChangeArrowheads="1"/>
          </p:cNvSpPr>
          <p:nvPr/>
        </p:nvSpPr>
        <p:spPr bwMode="auto">
          <a:xfrm>
            <a:off x="4608513" y="37671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300" name="Oval 100"/>
          <p:cNvSpPr>
            <a:spLocks noChangeArrowheads="1"/>
          </p:cNvSpPr>
          <p:nvPr/>
        </p:nvSpPr>
        <p:spPr bwMode="auto">
          <a:xfrm>
            <a:off x="5829300" y="4302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301" name="Line 101"/>
          <p:cNvSpPr>
            <a:spLocks noChangeShapeType="1"/>
          </p:cNvSpPr>
          <p:nvPr/>
        </p:nvSpPr>
        <p:spPr bwMode="auto">
          <a:xfrm>
            <a:off x="5943600" y="3876675"/>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302" name="Line 102"/>
          <p:cNvSpPr>
            <a:spLocks noChangeShapeType="1"/>
          </p:cNvSpPr>
          <p:nvPr/>
        </p:nvSpPr>
        <p:spPr bwMode="auto">
          <a:xfrm>
            <a:off x="5942013" y="3883025"/>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303" name="Oval 103"/>
          <p:cNvSpPr>
            <a:spLocks noChangeArrowheads="1"/>
          </p:cNvSpPr>
          <p:nvPr/>
        </p:nvSpPr>
        <p:spPr bwMode="auto">
          <a:xfrm>
            <a:off x="6437313" y="43021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1304" name="Oval 104"/>
          <p:cNvSpPr>
            <a:spLocks noChangeArrowheads="1"/>
          </p:cNvSpPr>
          <p:nvPr/>
        </p:nvSpPr>
        <p:spPr bwMode="auto">
          <a:xfrm>
            <a:off x="5826125" y="37687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305" name="Line 105"/>
          <p:cNvSpPr>
            <a:spLocks noChangeShapeType="1"/>
          </p:cNvSpPr>
          <p:nvPr/>
        </p:nvSpPr>
        <p:spPr bwMode="auto">
          <a:xfrm>
            <a:off x="6553200" y="3348038"/>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306" name="Oval 106"/>
          <p:cNvSpPr>
            <a:spLocks noChangeArrowheads="1"/>
          </p:cNvSpPr>
          <p:nvPr/>
        </p:nvSpPr>
        <p:spPr bwMode="auto">
          <a:xfrm>
            <a:off x="7048500" y="37719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1307" name="Line 107"/>
          <p:cNvSpPr>
            <a:spLocks noChangeShapeType="1"/>
          </p:cNvSpPr>
          <p:nvPr/>
        </p:nvSpPr>
        <p:spPr bwMode="auto">
          <a:xfrm>
            <a:off x="5946775" y="33512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1308" name="Oval 108"/>
          <p:cNvSpPr>
            <a:spLocks noChangeArrowheads="1"/>
          </p:cNvSpPr>
          <p:nvPr/>
        </p:nvSpPr>
        <p:spPr bwMode="auto">
          <a:xfrm>
            <a:off x="6438900" y="324008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1309" name="Oval 109"/>
          <p:cNvSpPr>
            <a:spLocks noChangeArrowheads="1"/>
          </p:cNvSpPr>
          <p:nvPr/>
        </p:nvSpPr>
        <p:spPr bwMode="auto">
          <a:xfrm>
            <a:off x="5829300" y="32385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112" name="Slide Number Placeholder 111"/>
          <p:cNvSpPr>
            <a:spLocks noGrp="1"/>
          </p:cNvSpPr>
          <p:nvPr>
            <p:ph type="sldNum" sz="quarter" idx="12"/>
          </p:nvPr>
        </p:nvSpPr>
        <p:spPr/>
        <p:txBody>
          <a:bodyPr/>
          <a:lstStyle/>
          <a:p>
            <a:fld id="{41014A3E-976F-064B-B8F4-90A68719CBED}" type="slidenum">
              <a:rPr lang="en-US" smtClean="0"/>
              <a:pPr/>
              <a:t>58</a:t>
            </a:fld>
            <a:endParaRPr lang="en-US"/>
          </a:p>
        </p:txBody>
      </p:sp>
      <p:sp>
        <p:nvSpPr>
          <p:cNvPr id="113" name="Footer Placeholder 112"/>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45"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184" name="Date Placeholder 2"/>
          <p:cNvSpPr>
            <a:spLocks noGrp="1"/>
          </p:cNvSpPr>
          <p:nvPr>
            <p:ph type="dt" sz="half" idx="10"/>
          </p:nvPr>
        </p:nvSpPr>
        <p:spPr/>
        <p:txBody>
          <a:bodyPr/>
          <a:lstStyle/>
          <a:p>
            <a:fld id="{0A1C4DDB-DAE2-3041-A9C4-FB855AFBACB7}"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52227"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28"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29"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0"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1"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2"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3"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4"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52236"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7"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8"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39"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40"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41"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42"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43"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2244"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52246"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2247"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2248"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2249"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2250"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2251"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2252"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2253"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2254"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2255"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2256"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2257"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2258"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2259"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2260"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2261"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Incrementally extend the path</a:t>
            </a:r>
          </a:p>
        </p:txBody>
      </p:sp>
      <p:sp>
        <p:nvSpPr>
          <p:cNvPr id="52262" name="Line 38"/>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63" name="Line 39"/>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64" name="Line 40"/>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65" name="Line 41"/>
          <p:cNvSpPr>
            <a:spLocks noChangeShapeType="1"/>
          </p:cNvSpPr>
          <p:nvPr/>
        </p:nvSpPr>
        <p:spPr bwMode="auto">
          <a:xfrm>
            <a:off x="4724400"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66" name="Text Box 42"/>
          <p:cNvSpPr txBox="1">
            <a:spLocks noChangeArrowheads="1"/>
          </p:cNvSpPr>
          <p:nvPr/>
        </p:nvSpPr>
        <p:spPr bwMode="auto">
          <a:xfrm>
            <a:off x="152400" y="2682875"/>
            <a:ext cx="2590800" cy="19224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Remember the best sub-path leading to each point on the lattice</a:t>
            </a:r>
          </a:p>
        </p:txBody>
      </p:sp>
      <p:sp>
        <p:nvSpPr>
          <p:cNvPr id="52267" name="Line 43"/>
          <p:cNvSpPr>
            <a:spLocks noChangeShapeType="1"/>
          </p:cNvSpPr>
          <p:nvPr/>
        </p:nvSpPr>
        <p:spPr bwMode="auto">
          <a:xfrm>
            <a:off x="4724400"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68" name="Line 44"/>
          <p:cNvSpPr>
            <a:spLocks noChangeShapeType="1"/>
          </p:cNvSpPr>
          <p:nvPr/>
        </p:nvSpPr>
        <p:spPr bwMode="auto">
          <a:xfrm>
            <a:off x="4724400" y="2286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69" name="Line 45"/>
          <p:cNvSpPr>
            <a:spLocks noChangeShapeType="1"/>
          </p:cNvSpPr>
          <p:nvPr/>
        </p:nvSpPr>
        <p:spPr bwMode="auto">
          <a:xfrm>
            <a:off x="4724400" y="2286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0" name="Line 46"/>
          <p:cNvSpPr>
            <a:spLocks noChangeShapeType="1"/>
          </p:cNvSpPr>
          <p:nvPr/>
        </p:nvSpPr>
        <p:spPr bwMode="auto">
          <a:xfrm>
            <a:off x="4114800" y="22844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1" name="Line 47"/>
          <p:cNvSpPr>
            <a:spLocks noChangeShapeType="1"/>
          </p:cNvSpPr>
          <p:nvPr/>
        </p:nvSpPr>
        <p:spPr bwMode="auto">
          <a:xfrm>
            <a:off x="5334000" y="175895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2" name="Line 48"/>
          <p:cNvSpPr>
            <a:spLocks noChangeShapeType="1"/>
          </p:cNvSpPr>
          <p:nvPr/>
        </p:nvSpPr>
        <p:spPr bwMode="auto">
          <a:xfrm>
            <a:off x="4114800" y="281305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3" name="Line 49"/>
          <p:cNvSpPr>
            <a:spLocks noChangeShapeType="1"/>
          </p:cNvSpPr>
          <p:nvPr/>
        </p:nvSpPr>
        <p:spPr bwMode="auto">
          <a:xfrm>
            <a:off x="5334000" y="2819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4" name="Line 50"/>
          <p:cNvSpPr>
            <a:spLocks noChangeShapeType="1"/>
          </p:cNvSpPr>
          <p:nvPr/>
        </p:nvSpPr>
        <p:spPr bwMode="auto">
          <a:xfrm>
            <a:off x="5334000" y="2282825"/>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5" name="Line 51"/>
          <p:cNvSpPr>
            <a:spLocks noChangeShapeType="1"/>
          </p:cNvSpPr>
          <p:nvPr/>
        </p:nvSpPr>
        <p:spPr bwMode="auto">
          <a:xfrm>
            <a:off x="4721225" y="28178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6" name="Line 52"/>
          <p:cNvSpPr>
            <a:spLocks noChangeShapeType="1"/>
          </p:cNvSpPr>
          <p:nvPr/>
        </p:nvSpPr>
        <p:spPr bwMode="auto">
          <a:xfrm>
            <a:off x="5338763" y="28194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7" name="Line 53"/>
          <p:cNvSpPr>
            <a:spLocks noChangeShapeType="1"/>
          </p:cNvSpPr>
          <p:nvPr/>
        </p:nvSpPr>
        <p:spPr bwMode="auto">
          <a:xfrm>
            <a:off x="5334000" y="28082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8" name="Line 54"/>
          <p:cNvSpPr>
            <a:spLocks noChangeShapeType="1"/>
          </p:cNvSpPr>
          <p:nvPr/>
        </p:nvSpPr>
        <p:spPr bwMode="auto">
          <a:xfrm>
            <a:off x="5940425"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79" name="Line 55"/>
          <p:cNvSpPr>
            <a:spLocks noChangeShapeType="1"/>
          </p:cNvSpPr>
          <p:nvPr/>
        </p:nvSpPr>
        <p:spPr bwMode="auto">
          <a:xfrm>
            <a:off x="6557963" y="1754188"/>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0" name="Line 56"/>
          <p:cNvSpPr>
            <a:spLocks noChangeShapeType="1"/>
          </p:cNvSpPr>
          <p:nvPr/>
        </p:nvSpPr>
        <p:spPr bwMode="auto">
          <a:xfrm>
            <a:off x="4113213" y="334803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1" name="Line 57"/>
          <p:cNvSpPr>
            <a:spLocks noChangeShapeType="1"/>
          </p:cNvSpPr>
          <p:nvPr/>
        </p:nvSpPr>
        <p:spPr bwMode="auto">
          <a:xfrm>
            <a:off x="4113213" y="3876675"/>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2" name="Line 58"/>
          <p:cNvSpPr>
            <a:spLocks noChangeShapeType="1"/>
          </p:cNvSpPr>
          <p:nvPr/>
        </p:nvSpPr>
        <p:spPr bwMode="auto">
          <a:xfrm>
            <a:off x="5946775"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3" name="Line 59"/>
          <p:cNvSpPr>
            <a:spLocks noChangeShapeType="1"/>
          </p:cNvSpPr>
          <p:nvPr/>
        </p:nvSpPr>
        <p:spPr bwMode="auto">
          <a:xfrm>
            <a:off x="5940425" y="227965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4" name="Line 60"/>
          <p:cNvSpPr>
            <a:spLocks noChangeShapeType="1"/>
          </p:cNvSpPr>
          <p:nvPr/>
        </p:nvSpPr>
        <p:spPr bwMode="auto">
          <a:xfrm>
            <a:off x="6557963" y="22860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5" name="Line 61"/>
          <p:cNvSpPr>
            <a:spLocks noChangeShapeType="1"/>
          </p:cNvSpPr>
          <p:nvPr/>
        </p:nvSpPr>
        <p:spPr bwMode="auto">
          <a:xfrm>
            <a:off x="6557963" y="2816225"/>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6" name="Line 62"/>
          <p:cNvSpPr>
            <a:spLocks noChangeShapeType="1"/>
          </p:cNvSpPr>
          <p:nvPr/>
        </p:nvSpPr>
        <p:spPr bwMode="auto">
          <a:xfrm>
            <a:off x="6551613" y="4416425"/>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7" name="Line 63"/>
          <p:cNvSpPr>
            <a:spLocks noChangeShapeType="1"/>
          </p:cNvSpPr>
          <p:nvPr/>
        </p:nvSpPr>
        <p:spPr bwMode="auto">
          <a:xfrm>
            <a:off x="6562725" y="3354388"/>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8" name="Line 64"/>
          <p:cNvSpPr>
            <a:spLocks noChangeShapeType="1"/>
          </p:cNvSpPr>
          <p:nvPr/>
        </p:nvSpPr>
        <p:spPr bwMode="auto">
          <a:xfrm>
            <a:off x="5330825" y="3349625"/>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89" name="Line 65"/>
          <p:cNvSpPr>
            <a:spLocks noChangeShapeType="1"/>
          </p:cNvSpPr>
          <p:nvPr/>
        </p:nvSpPr>
        <p:spPr bwMode="auto">
          <a:xfrm>
            <a:off x="5337175" y="33416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0" name="Line 66"/>
          <p:cNvSpPr>
            <a:spLocks noChangeShapeType="1"/>
          </p:cNvSpPr>
          <p:nvPr/>
        </p:nvSpPr>
        <p:spPr bwMode="auto">
          <a:xfrm>
            <a:off x="4722813" y="334168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1" name="Line 67"/>
          <p:cNvSpPr>
            <a:spLocks noChangeShapeType="1"/>
          </p:cNvSpPr>
          <p:nvPr/>
        </p:nvSpPr>
        <p:spPr bwMode="auto">
          <a:xfrm>
            <a:off x="5940425" y="3348038"/>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2" name="Line 68"/>
          <p:cNvSpPr>
            <a:spLocks noChangeShapeType="1"/>
          </p:cNvSpPr>
          <p:nvPr/>
        </p:nvSpPr>
        <p:spPr bwMode="auto">
          <a:xfrm>
            <a:off x="4722813" y="388143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3" name="Line 69"/>
          <p:cNvSpPr>
            <a:spLocks noChangeShapeType="1"/>
          </p:cNvSpPr>
          <p:nvPr/>
        </p:nvSpPr>
        <p:spPr bwMode="auto">
          <a:xfrm>
            <a:off x="4719638" y="3881438"/>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4" name="Line 70"/>
          <p:cNvSpPr>
            <a:spLocks noChangeShapeType="1"/>
          </p:cNvSpPr>
          <p:nvPr/>
        </p:nvSpPr>
        <p:spPr bwMode="auto">
          <a:xfrm>
            <a:off x="5943600" y="3876675"/>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5" name="Line 71"/>
          <p:cNvSpPr>
            <a:spLocks noChangeShapeType="1"/>
          </p:cNvSpPr>
          <p:nvPr/>
        </p:nvSpPr>
        <p:spPr bwMode="auto">
          <a:xfrm>
            <a:off x="5942013" y="3883025"/>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6" name="Line 72"/>
          <p:cNvSpPr>
            <a:spLocks noChangeShapeType="1"/>
          </p:cNvSpPr>
          <p:nvPr/>
        </p:nvSpPr>
        <p:spPr bwMode="auto">
          <a:xfrm>
            <a:off x="6553200" y="3348038"/>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7" name="Line 73"/>
          <p:cNvSpPr>
            <a:spLocks noChangeShapeType="1"/>
          </p:cNvSpPr>
          <p:nvPr/>
        </p:nvSpPr>
        <p:spPr bwMode="auto">
          <a:xfrm>
            <a:off x="5946775" y="33512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8" name="Line 74"/>
          <p:cNvSpPr>
            <a:spLocks noChangeShapeType="1"/>
          </p:cNvSpPr>
          <p:nvPr/>
        </p:nvSpPr>
        <p:spPr bwMode="auto">
          <a:xfrm>
            <a:off x="4117975" y="4410075"/>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299" name="Line 75"/>
          <p:cNvSpPr>
            <a:spLocks noChangeShapeType="1"/>
          </p:cNvSpPr>
          <p:nvPr/>
        </p:nvSpPr>
        <p:spPr bwMode="auto">
          <a:xfrm>
            <a:off x="4116388" y="4945063"/>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0" name="Line 76"/>
          <p:cNvSpPr>
            <a:spLocks noChangeShapeType="1"/>
          </p:cNvSpPr>
          <p:nvPr/>
        </p:nvSpPr>
        <p:spPr bwMode="auto">
          <a:xfrm>
            <a:off x="4116388" y="5473700"/>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1" name="Line 77"/>
          <p:cNvSpPr>
            <a:spLocks noChangeShapeType="1"/>
          </p:cNvSpPr>
          <p:nvPr/>
        </p:nvSpPr>
        <p:spPr bwMode="auto">
          <a:xfrm>
            <a:off x="7164388" y="1747838"/>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2" name="Line 78"/>
          <p:cNvSpPr>
            <a:spLocks noChangeShapeType="1"/>
          </p:cNvSpPr>
          <p:nvPr/>
        </p:nvSpPr>
        <p:spPr bwMode="auto">
          <a:xfrm>
            <a:off x="7781925"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3" name="Line 79"/>
          <p:cNvSpPr>
            <a:spLocks noChangeShapeType="1"/>
          </p:cNvSpPr>
          <p:nvPr/>
        </p:nvSpPr>
        <p:spPr bwMode="auto">
          <a:xfrm>
            <a:off x="7161213" y="2284413"/>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4" name="Line 80"/>
          <p:cNvSpPr>
            <a:spLocks noChangeShapeType="1"/>
          </p:cNvSpPr>
          <p:nvPr/>
        </p:nvSpPr>
        <p:spPr bwMode="auto">
          <a:xfrm>
            <a:off x="7778750" y="2287588"/>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5" name="Line 81"/>
          <p:cNvSpPr>
            <a:spLocks noChangeShapeType="1"/>
          </p:cNvSpPr>
          <p:nvPr/>
        </p:nvSpPr>
        <p:spPr bwMode="auto">
          <a:xfrm>
            <a:off x="7165975" y="28194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6" name="Line 82"/>
          <p:cNvSpPr>
            <a:spLocks noChangeShapeType="1"/>
          </p:cNvSpPr>
          <p:nvPr/>
        </p:nvSpPr>
        <p:spPr bwMode="auto">
          <a:xfrm>
            <a:off x="7769225" y="2276475"/>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7" name="Line 83"/>
          <p:cNvSpPr>
            <a:spLocks noChangeShapeType="1"/>
          </p:cNvSpPr>
          <p:nvPr/>
        </p:nvSpPr>
        <p:spPr bwMode="auto">
          <a:xfrm>
            <a:off x="7158038" y="2819400"/>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8" name="Line 84"/>
          <p:cNvSpPr>
            <a:spLocks noChangeShapeType="1"/>
          </p:cNvSpPr>
          <p:nvPr/>
        </p:nvSpPr>
        <p:spPr bwMode="auto">
          <a:xfrm>
            <a:off x="7775575" y="334486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09" name="Line 85"/>
          <p:cNvSpPr>
            <a:spLocks noChangeShapeType="1"/>
          </p:cNvSpPr>
          <p:nvPr/>
        </p:nvSpPr>
        <p:spPr bwMode="auto">
          <a:xfrm>
            <a:off x="7158038" y="3352800"/>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0" name="Line 86"/>
          <p:cNvSpPr>
            <a:spLocks noChangeShapeType="1"/>
          </p:cNvSpPr>
          <p:nvPr/>
        </p:nvSpPr>
        <p:spPr bwMode="auto">
          <a:xfrm>
            <a:off x="7772400" y="38862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1" name="Line 87"/>
          <p:cNvSpPr>
            <a:spLocks noChangeShapeType="1"/>
          </p:cNvSpPr>
          <p:nvPr/>
        </p:nvSpPr>
        <p:spPr bwMode="auto">
          <a:xfrm>
            <a:off x="7772400" y="38862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2" name="Line 88"/>
          <p:cNvSpPr>
            <a:spLocks noChangeShapeType="1"/>
          </p:cNvSpPr>
          <p:nvPr/>
        </p:nvSpPr>
        <p:spPr bwMode="auto">
          <a:xfrm>
            <a:off x="7772400" y="38862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3" name="Line 89"/>
          <p:cNvSpPr>
            <a:spLocks noChangeShapeType="1"/>
          </p:cNvSpPr>
          <p:nvPr/>
        </p:nvSpPr>
        <p:spPr bwMode="auto">
          <a:xfrm>
            <a:off x="4724400" y="4419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4" name="Line 90"/>
          <p:cNvSpPr>
            <a:spLocks noChangeShapeType="1"/>
          </p:cNvSpPr>
          <p:nvPr/>
        </p:nvSpPr>
        <p:spPr bwMode="auto">
          <a:xfrm>
            <a:off x="4725988" y="4943475"/>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5" name="Line 91"/>
          <p:cNvSpPr>
            <a:spLocks noChangeShapeType="1"/>
          </p:cNvSpPr>
          <p:nvPr/>
        </p:nvSpPr>
        <p:spPr bwMode="auto">
          <a:xfrm>
            <a:off x="4725988" y="5483225"/>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6" name="Line 92"/>
          <p:cNvSpPr>
            <a:spLocks noChangeShapeType="1"/>
          </p:cNvSpPr>
          <p:nvPr/>
        </p:nvSpPr>
        <p:spPr bwMode="auto">
          <a:xfrm>
            <a:off x="5334000" y="4419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7" name="Line 93"/>
          <p:cNvSpPr>
            <a:spLocks noChangeShapeType="1"/>
          </p:cNvSpPr>
          <p:nvPr/>
        </p:nvSpPr>
        <p:spPr bwMode="auto">
          <a:xfrm>
            <a:off x="5334000" y="495935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8" name="Line 94"/>
          <p:cNvSpPr>
            <a:spLocks noChangeShapeType="1"/>
          </p:cNvSpPr>
          <p:nvPr/>
        </p:nvSpPr>
        <p:spPr bwMode="auto">
          <a:xfrm>
            <a:off x="4724400" y="5486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19" name="Line 95"/>
          <p:cNvSpPr>
            <a:spLocks noChangeShapeType="1"/>
          </p:cNvSpPr>
          <p:nvPr/>
        </p:nvSpPr>
        <p:spPr bwMode="auto">
          <a:xfrm>
            <a:off x="5943600" y="44196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0" name="Line 96"/>
          <p:cNvSpPr>
            <a:spLocks noChangeShapeType="1"/>
          </p:cNvSpPr>
          <p:nvPr/>
        </p:nvSpPr>
        <p:spPr bwMode="auto">
          <a:xfrm>
            <a:off x="6553200" y="44196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1" name="Line 97"/>
          <p:cNvSpPr>
            <a:spLocks noChangeShapeType="1"/>
          </p:cNvSpPr>
          <p:nvPr/>
        </p:nvSpPr>
        <p:spPr bwMode="auto">
          <a:xfrm>
            <a:off x="6553200" y="4419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2" name="Line 98"/>
          <p:cNvSpPr>
            <a:spLocks noChangeShapeType="1"/>
          </p:cNvSpPr>
          <p:nvPr/>
        </p:nvSpPr>
        <p:spPr bwMode="auto">
          <a:xfrm>
            <a:off x="7162800" y="4953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3" name="Line 99"/>
          <p:cNvSpPr>
            <a:spLocks noChangeShapeType="1"/>
          </p:cNvSpPr>
          <p:nvPr/>
        </p:nvSpPr>
        <p:spPr bwMode="auto">
          <a:xfrm>
            <a:off x="5943600" y="4953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4" name="Line 100"/>
          <p:cNvSpPr>
            <a:spLocks noChangeShapeType="1"/>
          </p:cNvSpPr>
          <p:nvPr/>
        </p:nvSpPr>
        <p:spPr bwMode="auto">
          <a:xfrm>
            <a:off x="6553200" y="4953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5" name="Line 101"/>
          <p:cNvSpPr>
            <a:spLocks noChangeShapeType="1"/>
          </p:cNvSpPr>
          <p:nvPr/>
        </p:nvSpPr>
        <p:spPr bwMode="auto">
          <a:xfrm>
            <a:off x="6553200" y="4953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6" name="Line 102"/>
          <p:cNvSpPr>
            <a:spLocks noChangeShapeType="1"/>
          </p:cNvSpPr>
          <p:nvPr/>
        </p:nvSpPr>
        <p:spPr bwMode="auto">
          <a:xfrm>
            <a:off x="7162800" y="4953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7" name="Line 103"/>
          <p:cNvSpPr>
            <a:spLocks noChangeShapeType="1"/>
          </p:cNvSpPr>
          <p:nvPr/>
        </p:nvSpPr>
        <p:spPr bwMode="auto">
          <a:xfrm>
            <a:off x="7772400" y="5486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8" name="Line 104"/>
          <p:cNvSpPr>
            <a:spLocks noChangeShapeType="1"/>
          </p:cNvSpPr>
          <p:nvPr/>
        </p:nvSpPr>
        <p:spPr bwMode="auto">
          <a:xfrm>
            <a:off x="7772400" y="4953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29" name="Line 105"/>
          <p:cNvSpPr>
            <a:spLocks noChangeShapeType="1"/>
          </p:cNvSpPr>
          <p:nvPr/>
        </p:nvSpPr>
        <p:spPr bwMode="auto">
          <a:xfrm>
            <a:off x="7772400" y="4953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30" name="Line 106"/>
          <p:cNvSpPr>
            <a:spLocks noChangeShapeType="1"/>
          </p:cNvSpPr>
          <p:nvPr/>
        </p:nvSpPr>
        <p:spPr bwMode="auto">
          <a:xfrm>
            <a:off x="5943600" y="54864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31" name="Line 107"/>
          <p:cNvSpPr>
            <a:spLocks noChangeShapeType="1"/>
          </p:cNvSpPr>
          <p:nvPr/>
        </p:nvSpPr>
        <p:spPr bwMode="auto">
          <a:xfrm>
            <a:off x="5943600" y="5486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32" name="Line 108"/>
          <p:cNvSpPr>
            <a:spLocks noChangeShapeType="1"/>
          </p:cNvSpPr>
          <p:nvPr/>
        </p:nvSpPr>
        <p:spPr bwMode="auto">
          <a:xfrm>
            <a:off x="7162800" y="54864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2333" name="Line 109"/>
          <p:cNvSpPr>
            <a:spLocks noChangeShapeType="1"/>
          </p:cNvSpPr>
          <p:nvPr/>
        </p:nvSpPr>
        <p:spPr bwMode="auto">
          <a:xfrm>
            <a:off x="7162800" y="5486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grpSp>
        <p:nvGrpSpPr>
          <p:cNvPr id="5" name="Group 110"/>
          <p:cNvGrpSpPr>
            <a:grpSpLocks/>
          </p:cNvGrpSpPr>
          <p:nvPr/>
        </p:nvGrpSpPr>
        <p:grpSpPr bwMode="auto">
          <a:xfrm>
            <a:off x="4014788" y="1644650"/>
            <a:ext cx="4505325" cy="4506913"/>
            <a:chOff x="2529" y="1036"/>
            <a:chExt cx="2838" cy="2839"/>
          </a:xfrm>
        </p:grpSpPr>
        <p:sp>
          <p:nvSpPr>
            <p:cNvPr id="52335" name="Oval 111"/>
            <p:cNvSpPr>
              <a:spLocks noChangeArrowheads="1"/>
            </p:cNvSpPr>
            <p:nvPr/>
          </p:nvSpPr>
          <p:spPr bwMode="auto">
            <a:xfrm>
              <a:off x="2529" y="103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36" name="Oval 112"/>
            <p:cNvSpPr>
              <a:spLocks noChangeArrowheads="1"/>
            </p:cNvSpPr>
            <p:nvPr/>
          </p:nvSpPr>
          <p:spPr bwMode="auto">
            <a:xfrm>
              <a:off x="2914" y="1379"/>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37" name="Oval 113"/>
            <p:cNvSpPr>
              <a:spLocks noChangeArrowheads="1"/>
            </p:cNvSpPr>
            <p:nvPr/>
          </p:nvSpPr>
          <p:spPr bwMode="auto">
            <a:xfrm>
              <a:off x="2914" y="1039"/>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38" name="Oval 114"/>
            <p:cNvSpPr>
              <a:spLocks noChangeArrowheads="1"/>
            </p:cNvSpPr>
            <p:nvPr/>
          </p:nvSpPr>
          <p:spPr bwMode="auto">
            <a:xfrm>
              <a:off x="2529" y="137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39" name="Oval 115"/>
            <p:cNvSpPr>
              <a:spLocks noChangeArrowheads="1"/>
            </p:cNvSpPr>
            <p:nvPr/>
          </p:nvSpPr>
          <p:spPr bwMode="auto">
            <a:xfrm>
              <a:off x="3298" y="103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40" name="Oval 116"/>
            <p:cNvSpPr>
              <a:spLocks noChangeArrowheads="1"/>
            </p:cNvSpPr>
            <p:nvPr/>
          </p:nvSpPr>
          <p:spPr bwMode="auto">
            <a:xfrm>
              <a:off x="2530" y="1715"/>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41" name="Oval 117"/>
            <p:cNvSpPr>
              <a:spLocks noChangeArrowheads="1"/>
            </p:cNvSpPr>
            <p:nvPr/>
          </p:nvSpPr>
          <p:spPr bwMode="auto">
            <a:xfrm>
              <a:off x="2914" y="171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42" name="Oval 118"/>
            <p:cNvSpPr>
              <a:spLocks noChangeArrowheads="1"/>
            </p:cNvSpPr>
            <p:nvPr/>
          </p:nvSpPr>
          <p:spPr bwMode="auto">
            <a:xfrm>
              <a:off x="3296" y="137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43" name="Oval 119"/>
            <p:cNvSpPr>
              <a:spLocks noChangeArrowheads="1"/>
            </p:cNvSpPr>
            <p:nvPr/>
          </p:nvSpPr>
          <p:spPr bwMode="auto">
            <a:xfrm>
              <a:off x="3683" y="171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44" name="Oval 120"/>
            <p:cNvSpPr>
              <a:spLocks noChangeArrowheads="1"/>
            </p:cNvSpPr>
            <p:nvPr/>
          </p:nvSpPr>
          <p:spPr bwMode="auto">
            <a:xfrm>
              <a:off x="3298" y="171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45" name="Oval 121"/>
            <p:cNvSpPr>
              <a:spLocks noChangeArrowheads="1"/>
            </p:cNvSpPr>
            <p:nvPr/>
          </p:nvSpPr>
          <p:spPr bwMode="auto">
            <a:xfrm>
              <a:off x="4064" y="103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46" name="Oval 122"/>
            <p:cNvSpPr>
              <a:spLocks noChangeArrowheads="1"/>
            </p:cNvSpPr>
            <p:nvPr/>
          </p:nvSpPr>
          <p:spPr bwMode="auto">
            <a:xfrm>
              <a:off x="2529" y="2385"/>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47" name="Oval 123"/>
            <p:cNvSpPr>
              <a:spLocks noChangeArrowheads="1"/>
            </p:cNvSpPr>
            <p:nvPr/>
          </p:nvSpPr>
          <p:spPr bwMode="auto">
            <a:xfrm>
              <a:off x="3682" y="1043"/>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48" name="Oval 124"/>
            <p:cNvSpPr>
              <a:spLocks noChangeArrowheads="1"/>
            </p:cNvSpPr>
            <p:nvPr/>
          </p:nvSpPr>
          <p:spPr bwMode="auto">
            <a:xfrm>
              <a:off x="2530" y="204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49" name="Oval 125"/>
            <p:cNvSpPr>
              <a:spLocks noChangeArrowheads="1"/>
            </p:cNvSpPr>
            <p:nvPr/>
          </p:nvSpPr>
          <p:spPr bwMode="auto">
            <a:xfrm>
              <a:off x="3680" y="137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50" name="Oval 126"/>
            <p:cNvSpPr>
              <a:spLocks noChangeArrowheads="1"/>
            </p:cNvSpPr>
            <p:nvPr/>
          </p:nvSpPr>
          <p:spPr bwMode="auto">
            <a:xfrm>
              <a:off x="4066" y="137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51" name="Oval 127"/>
            <p:cNvSpPr>
              <a:spLocks noChangeArrowheads="1"/>
            </p:cNvSpPr>
            <p:nvPr/>
          </p:nvSpPr>
          <p:spPr bwMode="auto">
            <a:xfrm>
              <a:off x="4064" y="170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52" name="Oval 128"/>
            <p:cNvSpPr>
              <a:spLocks noChangeArrowheads="1"/>
            </p:cNvSpPr>
            <p:nvPr/>
          </p:nvSpPr>
          <p:spPr bwMode="auto">
            <a:xfrm>
              <a:off x="4447" y="272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53" name="Oval 129"/>
            <p:cNvSpPr>
              <a:spLocks noChangeArrowheads="1"/>
            </p:cNvSpPr>
            <p:nvPr/>
          </p:nvSpPr>
          <p:spPr bwMode="auto">
            <a:xfrm>
              <a:off x="3300" y="238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54" name="Oval 130"/>
            <p:cNvSpPr>
              <a:spLocks noChangeArrowheads="1"/>
            </p:cNvSpPr>
            <p:nvPr/>
          </p:nvSpPr>
          <p:spPr bwMode="auto">
            <a:xfrm>
              <a:off x="3298" y="2045"/>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55" name="Oval 131"/>
            <p:cNvSpPr>
              <a:spLocks noChangeArrowheads="1"/>
            </p:cNvSpPr>
            <p:nvPr/>
          </p:nvSpPr>
          <p:spPr bwMode="auto">
            <a:xfrm>
              <a:off x="2912" y="205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56" name="Oval 132"/>
            <p:cNvSpPr>
              <a:spLocks noChangeArrowheads="1"/>
            </p:cNvSpPr>
            <p:nvPr/>
          </p:nvSpPr>
          <p:spPr bwMode="auto">
            <a:xfrm>
              <a:off x="4064" y="238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57" name="Oval 133"/>
            <p:cNvSpPr>
              <a:spLocks noChangeArrowheads="1"/>
            </p:cNvSpPr>
            <p:nvPr/>
          </p:nvSpPr>
          <p:spPr bwMode="auto">
            <a:xfrm>
              <a:off x="2913" y="238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58" name="Oval 134"/>
            <p:cNvSpPr>
              <a:spLocks noChangeArrowheads="1"/>
            </p:cNvSpPr>
            <p:nvPr/>
          </p:nvSpPr>
          <p:spPr bwMode="auto">
            <a:xfrm>
              <a:off x="3680" y="238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59" name="Oval 135"/>
            <p:cNvSpPr>
              <a:spLocks noChangeArrowheads="1"/>
            </p:cNvSpPr>
            <p:nvPr/>
          </p:nvSpPr>
          <p:spPr bwMode="auto">
            <a:xfrm>
              <a:off x="4450" y="238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60" name="Oval 136"/>
            <p:cNvSpPr>
              <a:spLocks noChangeArrowheads="1"/>
            </p:cNvSpPr>
            <p:nvPr/>
          </p:nvSpPr>
          <p:spPr bwMode="auto">
            <a:xfrm>
              <a:off x="4066" y="2049"/>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61" name="Oval 137"/>
            <p:cNvSpPr>
              <a:spLocks noChangeArrowheads="1"/>
            </p:cNvSpPr>
            <p:nvPr/>
          </p:nvSpPr>
          <p:spPr bwMode="auto">
            <a:xfrm>
              <a:off x="3682" y="204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62" name="Oval 138"/>
            <p:cNvSpPr>
              <a:spLocks noChangeArrowheads="1"/>
            </p:cNvSpPr>
            <p:nvPr/>
          </p:nvSpPr>
          <p:spPr bwMode="auto">
            <a:xfrm>
              <a:off x="2531" y="372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-8</a:t>
              </a:r>
            </a:p>
          </p:txBody>
        </p:sp>
        <p:sp>
          <p:nvSpPr>
            <p:cNvPr id="52363" name="Oval 139"/>
            <p:cNvSpPr>
              <a:spLocks noChangeArrowheads="1"/>
            </p:cNvSpPr>
            <p:nvPr/>
          </p:nvSpPr>
          <p:spPr bwMode="auto">
            <a:xfrm>
              <a:off x="2531" y="339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-7</a:t>
              </a:r>
            </a:p>
          </p:txBody>
        </p:sp>
        <p:sp>
          <p:nvSpPr>
            <p:cNvPr id="52364" name="Oval 140"/>
            <p:cNvSpPr>
              <a:spLocks noChangeArrowheads="1"/>
            </p:cNvSpPr>
            <p:nvPr/>
          </p:nvSpPr>
          <p:spPr bwMode="auto">
            <a:xfrm>
              <a:off x="2532" y="305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-6</a:t>
              </a:r>
            </a:p>
          </p:txBody>
        </p:sp>
        <p:sp>
          <p:nvSpPr>
            <p:cNvPr id="52365" name="Oval 141"/>
            <p:cNvSpPr>
              <a:spLocks noChangeArrowheads="1"/>
            </p:cNvSpPr>
            <p:nvPr/>
          </p:nvSpPr>
          <p:spPr bwMode="auto">
            <a:xfrm>
              <a:off x="2529" y="271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-5</a:t>
              </a:r>
            </a:p>
          </p:txBody>
        </p:sp>
        <p:sp>
          <p:nvSpPr>
            <p:cNvPr id="52366" name="Oval 142"/>
            <p:cNvSpPr>
              <a:spLocks noChangeArrowheads="1"/>
            </p:cNvSpPr>
            <p:nvPr/>
          </p:nvSpPr>
          <p:spPr bwMode="auto">
            <a:xfrm>
              <a:off x="5224" y="103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-7</a:t>
              </a:r>
            </a:p>
          </p:txBody>
        </p:sp>
        <p:sp>
          <p:nvSpPr>
            <p:cNvPr id="52367" name="Oval 143"/>
            <p:cNvSpPr>
              <a:spLocks noChangeArrowheads="1"/>
            </p:cNvSpPr>
            <p:nvPr/>
          </p:nvSpPr>
          <p:spPr bwMode="auto">
            <a:xfrm>
              <a:off x="4835" y="103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-6</a:t>
              </a:r>
            </a:p>
          </p:txBody>
        </p:sp>
        <p:sp>
          <p:nvSpPr>
            <p:cNvPr id="52368" name="Oval 144"/>
            <p:cNvSpPr>
              <a:spLocks noChangeArrowheads="1"/>
            </p:cNvSpPr>
            <p:nvPr/>
          </p:nvSpPr>
          <p:spPr bwMode="auto">
            <a:xfrm>
              <a:off x="4453" y="104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-5</a:t>
              </a:r>
            </a:p>
          </p:txBody>
        </p:sp>
        <p:sp>
          <p:nvSpPr>
            <p:cNvPr id="52369" name="Oval 145"/>
            <p:cNvSpPr>
              <a:spLocks noChangeArrowheads="1"/>
            </p:cNvSpPr>
            <p:nvPr/>
          </p:nvSpPr>
          <p:spPr bwMode="auto">
            <a:xfrm>
              <a:off x="5222" y="137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-5</a:t>
              </a:r>
            </a:p>
          </p:txBody>
        </p:sp>
        <p:sp>
          <p:nvSpPr>
            <p:cNvPr id="52370" name="Oval 146"/>
            <p:cNvSpPr>
              <a:spLocks noChangeArrowheads="1"/>
            </p:cNvSpPr>
            <p:nvPr/>
          </p:nvSpPr>
          <p:spPr bwMode="auto">
            <a:xfrm>
              <a:off x="4451" y="137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71" name="Oval 147"/>
            <p:cNvSpPr>
              <a:spLocks noChangeArrowheads="1"/>
            </p:cNvSpPr>
            <p:nvPr/>
          </p:nvSpPr>
          <p:spPr bwMode="auto">
            <a:xfrm>
              <a:off x="4834" y="171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72" name="Oval 148"/>
            <p:cNvSpPr>
              <a:spLocks noChangeArrowheads="1"/>
            </p:cNvSpPr>
            <p:nvPr/>
          </p:nvSpPr>
          <p:spPr bwMode="auto">
            <a:xfrm>
              <a:off x="5216" y="170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73" name="Oval 149"/>
            <p:cNvSpPr>
              <a:spLocks noChangeArrowheads="1"/>
            </p:cNvSpPr>
            <p:nvPr/>
          </p:nvSpPr>
          <p:spPr bwMode="auto">
            <a:xfrm>
              <a:off x="4833" y="137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74" name="Oval 150"/>
            <p:cNvSpPr>
              <a:spLocks noChangeArrowheads="1"/>
            </p:cNvSpPr>
            <p:nvPr/>
          </p:nvSpPr>
          <p:spPr bwMode="auto">
            <a:xfrm>
              <a:off x="5218" y="2045"/>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75" name="Oval 151"/>
            <p:cNvSpPr>
              <a:spLocks noChangeArrowheads="1"/>
            </p:cNvSpPr>
            <p:nvPr/>
          </p:nvSpPr>
          <p:spPr bwMode="auto">
            <a:xfrm>
              <a:off x="4451" y="171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76" name="Oval 152"/>
            <p:cNvSpPr>
              <a:spLocks noChangeArrowheads="1"/>
            </p:cNvSpPr>
            <p:nvPr/>
          </p:nvSpPr>
          <p:spPr bwMode="auto">
            <a:xfrm>
              <a:off x="4831" y="204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77" name="Oval 153"/>
            <p:cNvSpPr>
              <a:spLocks noChangeArrowheads="1"/>
            </p:cNvSpPr>
            <p:nvPr/>
          </p:nvSpPr>
          <p:spPr bwMode="auto">
            <a:xfrm>
              <a:off x="4454" y="205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78" name="Oval 154"/>
            <p:cNvSpPr>
              <a:spLocks noChangeArrowheads="1"/>
            </p:cNvSpPr>
            <p:nvPr/>
          </p:nvSpPr>
          <p:spPr bwMode="auto">
            <a:xfrm>
              <a:off x="5216" y="238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79" name="Oval 155"/>
            <p:cNvSpPr>
              <a:spLocks noChangeArrowheads="1"/>
            </p:cNvSpPr>
            <p:nvPr/>
          </p:nvSpPr>
          <p:spPr bwMode="auto">
            <a:xfrm>
              <a:off x="4834" y="272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80" name="Oval 156"/>
            <p:cNvSpPr>
              <a:spLocks noChangeArrowheads="1"/>
            </p:cNvSpPr>
            <p:nvPr/>
          </p:nvSpPr>
          <p:spPr bwMode="auto">
            <a:xfrm>
              <a:off x="5218" y="272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81" name="Oval 157"/>
            <p:cNvSpPr>
              <a:spLocks noChangeArrowheads="1"/>
            </p:cNvSpPr>
            <p:nvPr/>
          </p:nvSpPr>
          <p:spPr bwMode="auto">
            <a:xfrm>
              <a:off x="4831" y="2384"/>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82" name="Oval 158"/>
            <p:cNvSpPr>
              <a:spLocks noChangeArrowheads="1"/>
            </p:cNvSpPr>
            <p:nvPr/>
          </p:nvSpPr>
          <p:spPr bwMode="auto">
            <a:xfrm>
              <a:off x="2914" y="306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83" name="Oval 159"/>
            <p:cNvSpPr>
              <a:spLocks noChangeArrowheads="1"/>
            </p:cNvSpPr>
            <p:nvPr/>
          </p:nvSpPr>
          <p:spPr bwMode="auto">
            <a:xfrm>
              <a:off x="2915" y="373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-6</a:t>
              </a:r>
            </a:p>
          </p:txBody>
        </p:sp>
        <p:sp>
          <p:nvSpPr>
            <p:cNvPr id="52384" name="Oval 160"/>
            <p:cNvSpPr>
              <a:spLocks noChangeArrowheads="1"/>
            </p:cNvSpPr>
            <p:nvPr/>
          </p:nvSpPr>
          <p:spPr bwMode="auto">
            <a:xfrm>
              <a:off x="2913" y="2721"/>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85" name="Oval 161"/>
            <p:cNvSpPr>
              <a:spLocks noChangeArrowheads="1"/>
            </p:cNvSpPr>
            <p:nvPr/>
          </p:nvSpPr>
          <p:spPr bwMode="auto">
            <a:xfrm>
              <a:off x="3298" y="306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86" name="Oval 162"/>
            <p:cNvSpPr>
              <a:spLocks noChangeArrowheads="1"/>
            </p:cNvSpPr>
            <p:nvPr/>
          </p:nvSpPr>
          <p:spPr bwMode="auto">
            <a:xfrm>
              <a:off x="3298" y="340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87" name="Oval 163"/>
            <p:cNvSpPr>
              <a:spLocks noChangeArrowheads="1"/>
            </p:cNvSpPr>
            <p:nvPr/>
          </p:nvSpPr>
          <p:spPr bwMode="auto">
            <a:xfrm>
              <a:off x="3295" y="2717"/>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88" name="Oval 164"/>
            <p:cNvSpPr>
              <a:spLocks noChangeArrowheads="1"/>
            </p:cNvSpPr>
            <p:nvPr/>
          </p:nvSpPr>
          <p:spPr bwMode="auto">
            <a:xfrm>
              <a:off x="3298" y="372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89" name="Oval 165"/>
            <p:cNvSpPr>
              <a:spLocks noChangeArrowheads="1"/>
            </p:cNvSpPr>
            <p:nvPr/>
          </p:nvSpPr>
          <p:spPr bwMode="auto">
            <a:xfrm>
              <a:off x="2915" y="339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-5</a:t>
              </a:r>
            </a:p>
          </p:txBody>
        </p:sp>
        <p:sp>
          <p:nvSpPr>
            <p:cNvPr id="52390" name="Oval 166"/>
            <p:cNvSpPr>
              <a:spLocks noChangeArrowheads="1"/>
            </p:cNvSpPr>
            <p:nvPr/>
          </p:nvSpPr>
          <p:spPr bwMode="auto">
            <a:xfrm>
              <a:off x="3682" y="271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91" name="Oval 167"/>
            <p:cNvSpPr>
              <a:spLocks noChangeArrowheads="1"/>
            </p:cNvSpPr>
            <p:nvPr/>
          </p:nvSpPr>
          <p:spPr bwMode="auto">
            <a:xfrm>
              <a:off x="4065" y="271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92" name="Oval 168"/>
            <p:cNvSpPr>
              <a:spLocks noChangeArrowheads="1"/>
            </p:cNvSpPr>
            <p:nvPr/>
          </p:nvSpPr>
          <p:spPr bwMode="auto">
            <a:xfrm>
              <a:off x="4066" y="339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393" name="Oval 169"/>
            <p:cNvSpPr>
              <a:spLocks noChangeArrowheads="1"/>
            </p:cNvSpPr>
            <p:nvPr/>
          </p:nvSpPr>
          <p:spPr bwMode="auto">
            <a:xfrm>
              <a:off x="3682" y="306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394" name="Oval 170"/>
            <p:cNvSpPr>
              <a:spLocks noChangeArrowheads="1"/>
            </p:cNvSpPr>
            <p:nvPr/>
          </p:nvSpPr>
          <p:spPr bwMode="auto">
            <a:xfrm>
              <a:off x="4066" y="3060"/>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95" name="Oval 171"/>
            <p:cNvSpPr>
              <a:spLocks noChangeArrowheads="1"/>
            </p:cNvSpPr>
            <p:nvPr/>
          </p:nvSpPr>
          <p:spPr bwMode="auto">
            <a:xfrm>
              <a:off x="5218" y="372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96" name="Oval 172"/>
            <p:cNvSpPr>
              <a:spLocks noChangeArrowheads="1"/>
            </p:cNvSpPr>
            <p:nvPr/>
          </p:nvSpPr>
          <p:spPr bwMode="auto">
            <a:xfrm>
              <a:off x="4450" y="305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2397" name="Oval 173"/>
            <p:cNvSpPr>
              <a:spLocks noChangeArrowheads="1"/>
            </p:cNvSpPr>
            <p:nvPr/>
          </p:nvSpPr>
          <p:spPr bwMode="auto">
            <a:xfrm>
              <a:off x="4834" y="339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398" name="Oval 174"/>
            <p:cNvSpPr>
              <a:spLocks noChangeArrowheads="1"/>
            </p:cNvSpPr>
            <p:nvPr/>
          </p:nvSpPr>
          <p:spPr bwMode="auto">
            <a:xfrm>
              <a:off x="5216" y="305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399" name="Oval 175"/>
            <p:cNvSpPr>
              <a:spLocks noChangeArrowheads="1"/>
            </p:cNvSpPr>
            <p:nvPr/>
          </p:nvSpPr>
          <p:spPr bwMode="auto">
            <a:xfrm>
              <a:off x="5218" y="339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400" name="Oval 176"/>
            <p:cNvSpPr>
              <a:spLocks noChangeArrowheads="1"/>
            </p:cNvSpPr>
            <p:nvPr/>
          </p:nvSpPr>
          <p:spPr bwMode="auto">
            <a:xfrm>
              <a:off x="4832" y="305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2401" name="Oval 177"/>
            <p:cNvSpPr>
              <a:spLocks noChangeArrowheads="1"/>
            </p:cNvSpPr>
            <p:nvPr/>
          </p:nvSpPr>
          <p:spPr bwMode="auto">
            <a:xfrm>
              <a:off x="3682" y="373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402" name="Oval 178"/>
            <p:cNvSpPr>
              <a:spLocks noChangeArrowheads="1"/>
            </p:cNvSpPr>
            <p:nvPr/>
          </p:nvSpPr>
          <p:spPr bwMode="auto">
            <a:xfrm>
              <a:off x="4066" y="372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2403" name="Oval 179"/>
            <p:cNvSpPr>
              <a:spLocks noChangeArrowheads="1"/>
            </p:cNvSpPr>
            <p:nvPr/>
          </p:nvSpPr>
          <p:spPr bwMode="auto">
            <a:xfrm>
              <a:off x="3682" y="3396"/>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2404" name="Oval 180"/>
            <p:cNvSpPr>
              <a:spLocks noChangeArrowheads="1"/>
            </p:cNvSpPr>
            <p:nvPr/>
          </p:nvSpPr>
          <p:spPr bwMode="auto">
            <a:xfrm>
              <a:off x="4450" y="373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405" name="Oval 181"/>
            <p:cNvSpPr>
              <a:spLocks noChangeArrowheads="1"/>
            </p:cNvSpPr>
            <p:nvPr/>
          </p:nvSpPr>
          <p:spPr bwMode="auto">
            <a:xfrm>
              <a:off x="4834" y="3728"/>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2406" name="Oval 182"/>
            <p:cNvSpPr>
              <a:spLocks noChangeArrowheads="1"/>
            </p:cNvSpPr>
            <p:nvPr/>
          </p:nvSpPr>
          <p:spPr bwMode="auto">
            <a:xfrm>
              <a:off x="4450" y="3392"/>
              <a:ext cx="143" cy="143"/>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grpSp>
      <p:sp>
        <p:nvSpPr>
          <p:cNvPr id="185" name="Slide Number Placeholder 184"/>
          <p:cNvSpPr>
            <a:spLocks noGrp="1"/>
          </p:cNvSpPr>
          <p:nvPr>
            <p:ph type="sldNum" sz="quarter" idx="12"/>
          </p:nvPr>
        </p:nvSpPr>
        <p:spPr/>
        <p:txBody>
          <a:bodyPr/>
          <a:lstStyle/>
          <a:p>
            <a:fld id="{41014A3E-976F-064B-B8F4-90A68719CBED}" type="slidenum">
              <a:rPr lang="en-US" smtClean="0"/>
              <a:pPr/>
              <a:t>59</a:t>
            </a:fld>
            <a:endParaRPr lang="en-US"/>
          </a:p>
        </p:txBody>
      </p:sp>
      <p:sp>
        <p:nvSpPr>
          <p:cNvPr id="186" name="Footer Placeholder 18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Leitura Inicial</a:t>
            </a:r>
            <a:endParaRPr lang="pt-BR" dirty="0"/>
          </a:p>
        </p:txBody>
      </p:sp>
      <p:sp>
        <p:nvSpPr>
          <p:cNvPr id="3" name="Content Placeholder 2"/>
          <p:cNvSpPr>
            <a:spLocks noGrp="1"/>
          </p:cNvSpPr>
          <p:nvPr>
            <p:ph idx="1"/>
          </p:nvPr>
        </p:nvSpPr>
        <p:spPr/>
        <p:txBody>
          <a:bodyPr/>
          <a:lstStyle/>
          <a:p>
            <a:r>
              <a:rPr lang="pt-BR" dirty="0" smtClean="0"/>
              <a:t>Tópico: alinhamentos</a:t>
            </a:r>
          </a:p>
          <a:p>
            <a:r>
              <a:rPr lang="pt-BR" dirty="0" smtClean="0"/>
              <a:t>Fonte: “</a:t>
            </a:r>
            <a:r>
              <a:rPr lang="pt-BR" dirty="0" err="1" smtClean="0"/>
              <a:t>Bioinformatics</a:t>
            </a:r>
            <a:r>
              <a:rPr lang="pt-BR" dirty="0" smtClean="0"/>
              <a:t> in Tropical </a:t>
            </a:r>
            <a:r>
              <a:rPr lang="pt-BR" dirty="0" err="1" smtClean="0"/>
              <a:t>Disease</a:t>
            </a:r>
            <a:r>
              <a:rPr lang="pt-BR" dirty="0" smtClean="0"/>
              <a:t> </a:t>
            </a:r>
            <a:r>
              <a:rPr lang="pt-BR" dirty="0" err="1" smtClean="0"/>
              <a:t>Resarch</a:t>
            </a:r>
            <a:r>
              <a:rPr lang="pt-BR" dirty="0" smtClean="0"/>
              <a:t> : a </a:t>
            </a:r>
            <a:r>
              <a:rPr lang="pt-BR" dirty="0" err="1" smtClean="0"/>
              <a:t>pratical</a:t>
            </a:r>
            <a:r>
              <a:rPr lang="pt-BR" dirty="0" smtClean="0"/>
              <a:t> </a:t>
            </a:r>
            <a:r>
              <a:rPr lang="pt-BR" dirty="0" err="1" smtClean="0"/>
              <a:t>and</a:t>
            </a:r>
            <a:r>
              <a:rPr lang="pt-BR" dirty="0" smtClean="0"/>
              <a:t> </a:t>
            </a:r>
            <a:r>
              <a:rPr lang="pt-BR" dirty="0" err="1" smtClean="0"/>
              <a:t>case-study</a:t>
            </a:r>
            <a:r>
              <a:rPr lang="pt-BR" dirty="0" smtClean="0"/>
              <a:t> approach. (</a:t>
            </a:r>
            <a:r>
              <a:rPr lang="pt-BR" dirty="0" err="1" smtClean="0"/>
              <a:t>Gruber</a:t>
            </a:r>
            <a:r>
              <a:rPr lang="pt-BR" dirty="0" smtClean="0"/>
              <a:t>, </a:t>
            </a:r>
            <a:r>
              <a:rPr lang="pt-BR" dirty="0" err="1" smtClean="0"/>
              <a:t>Durham</a:t>
            </a:r>
            <a:r>
              <a:rPr lang="pt-BR" dirty="0" smtClean="0"/>
              <a:t>, </a:t>
            </a:r>
            <a:r>
              <a:rPr lang="pt-BR" dirty="0" err="1" smtClean="0"/>
              <a:t>Huyhn</a:t>
            </a:r>
            <a:r>
              <a:rPr lang="pt-BR" dirty="0" smtClean="0"/>
              <a:t>, Del Portillo, editores)</a:t>
            </a:r>
          </a:p>
          <a:p>
            <a:r>
              <a:rPr lang="pt-BR" dirty="0" smtClean="0"/>
              <a:t>Cap. 5 – </a:t>
            </a:r>
            <a:r>
              <a:rPr lang="pt-BR" dirty="0" err="1" smtClean="0"/>
              <a:t>Similarity</a:t>
            </a:r>
            <a:r>
              <a:rPr lang="pt-BR" dirty="0" smtClean="0"/>
              <a:t> Search (Setubal e </a:t>
            </a:r>
            <a:r>
              <a:rPr lang="pt-BR" dirty="0" err="1" smtClean="0"/>
              <a:t>Braeuning</a:t>
            </a:r>
            <a:r>
              <a:rPr lang="pt-BR" dirty="0" smtClean="0"/>
              <a:t>) </a:t>
            </a:r>
          </a:p>
          <a:p>
            <a:r>
              <a:rPr lang="en-US" dirty="0" smtClean="0"/>
              <a:t>http://www.ncbi.nlm.nih.gov/books/NBK6818/</a:t>
            </a:r>
            <a:endParaRPr lang="pt-BR" dirty="0"/>
          </a:p>
        </p:txBody>
      </p:sp>
      <p:sp>
        <p:nvSpPr>
          <p:cNvPr id="4" name="Date Placeholder 3"/>
          <p:cNvSpPr>
            <a:spLocks noGrp="1"/>
          </p:cNvSpPr>
          <p:nvPr>
            <p:ph type="dt" sz="half" idx="10"/>
          </p:nvPr>
        </p:nvSpPr>
        <p:spPr/>
        <p:txBody>
          <a:bodyPr/>
          <a:lstStyle/>
          <a:p>
            <a:fld id="{A2ED1E11-9AD0-404A-AA69-72B3665E458D}"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69"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192" name="Date Placeholder 2"/>
          <p:cNvSpPr>
            <a:spLocks noGrp="1"/>
          </p:cNvSpPr>
          <p:nvPr>
            <p:ph type="dt" sz="half" idx="10"/>
          </p:nvPr>
        </p:nvSpPr>
        <p:spPr/>
        <p:txBody>
          <a:bodyPr/>
          <a:lstStyle/>
          <a:p>
            <a:fld id="{9AE93577-696F-2547-821B-9C4CBC561357}"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53251"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2"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3"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4"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5"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6"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7"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58"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53260"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1"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2"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3"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4"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5"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6"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7"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3268"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53270"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3271"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3272"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3273"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3274"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3275"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3276"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3277"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3278"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3279"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3280"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3281"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3282"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3283"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3284"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3285" name="Text Box 37"/>
          <p:cNvSpPr txBox="1">
            <a:spLocks noChangeArrowheads="1"/>
          </p:cNvSpPr>
          <p:nvPr/>
        </p:nvSpPr>
        <p:spPr bwMode="auto">
          <a:xfrm>
            <a:off x="152400" y="1371600"/>
            <a:ext cx="2590800" cy="11906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Trace-back to get optimal path and alignment</a:t>
            </a:r>
          </a:p>
        </p:txBody>
      </p:sp>
      <p:grpSp>
        <p:nvGrpSpPr>
          <p:cNvPr id="5" name="Group 38"/>
          <p:cNvGrpSpPr>
            <a:grpSpLocks/>
          </p:cNvGrpSpPr>
          <p:nvPr/>
        </p:nvGrpSpPr>
        <p:grpSpPr bwMode="auto">
          <a:xfrm>
            <a:off x="4113213" y="1747838"/>
            <a:ext cx="4179887" cy="4194175"/>
            <a:chOff x="2591" y="1101"/>
            <a:chExt cx="2633" cy="2642"/>
          </a:xfrm>
        </p:grpSpPr>
        <p:sp>
          <p:nvSpPr>
            <p:cNvPr id="53287" name="Line 39"/>
            <p:cNvSpPr>
              <a:spLocks noChangeShapeType="1"/>
            </p:cNvSpPr>
            <p:nvPr/>
          </p:nvSpPr>
          <p:spPr bwMode="auto">
            <a:xfrm>
              <a:off x="2593" y="3448"/>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88" name="Line 40"/>
            <p:cNvSpPr>
              <a:spLocks noChangeShapeType="1"/>
            </p:cNvSpPr>
            <p:nvPr/>
          </p:nvSpPr>
          <p:spPr bwMode="auto">
            <a:xfrm>
              <a:off x="2977" y="3454"/>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89" name="Line 41"/>
            <p:cNvSpPr>
              <a:spLocks noChangeShapeType="1"/>
            </p:cNvSpPr>
            <p:nvPr/>
          </p:nvSpPr>
          <p:spPr bwMode="auto">
            <a:xfrm>
              <a:off x="2976" y="345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0" name="Line 42"/>
            <p:cNvSpPr>
              <a:spLocks noChangeShapeType="1"/>
            </p:cNvSpPr>
            <p:nvPr/>
          </p:nvSpPr>
          <p:spPr bwMode="auto">
            <a:xfrm>
              <a:off x="4896" y="345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1" name="Line 43"/>
            <p:cNvSpPr>
              <a:spLocks noChangeShapeType="1"/>
            </p:cNvSpPr>
            <p:nvPr/>
          </p:nvSpPr>
          <p:spPr bwMode="auto">
            <a:xfrm>
              <a:off x="2592" y="1104"/>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2" name="Line 44"/>
            <p:cNvSpPr>
              <a:spLocks noChangeShapeType="1"/>
            </p:cNvSpPr>
            <p:nvPr/>
          </p:nvSpPr>
          <p:spPr bwMode="auto">
            <a:xfrm>
              <a:off x="2592" y="1104"/>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3" name="Line 45"/>
            <p:cNvSpPr>
              <a:spLocks noChangeShapeType="1"/>
            </p:cNvSpPr>
            <p:nvPr/>
          </p:nvSpPr>
          <p:spPr bwMode="auto">
            <a:xfrm>
              <a:off x="2592" y="1104"/>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4" name="Line 46"/>
            <p:cNvSpPr>
              <a:spLocks noChangeShapeType="1"/>
            </p:cNvSpPr>
            <p:nvPr/>
          </p:nvSpPr>
          <p:spPr bwMode="auto">
            <a:xfrm>
              <a:off x="2976" y="1103"/>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5" name="Line 47"/>
            <p:cNvSpPr>
              <a:spLocks noChangeShapeType="1"/>
            </p:cNvSpPr>
            <p:nvPr/>
          </p:nvSpPr>
          <p:spPr bwMode="auto">
            <a:xfrm>
              <a:off x="2976" y="1440"/>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6" name="Line 48"/>
            <p:cNvSpPr>
              <a:spLocks noChangeShapeType="1"/>
            </p:cNvSpPr>
            <p:nvPr/>
          </p:nvSpPr>
          <p:spPr bwMode="auto">
            <a:xfrm>
              <a:off x="2976" y="1440"/>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7" name="Line 49"/>
            <p:cNvSpPr>
              <a:spLocks noChangeShapeType="1"/>
            </p:cNvSpPr>
            <p:nvPr/>
          </p:nvSpPr>
          <p:spPr bwMode="auto">
            <a:xfrm>
              <a:off x="2976" y="1440"/>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8" name="Line 50"/>
            <p:cNvSpPr>
              <a:spLocks noChangeShapeType="1"/>
            </p:cNvSpPr>
            <p:nvPr/>
          </p:nvSpPr>
          <p:spPr bwMode="auto">
            <a:xfrm>
              <a:off x="2592" y="1439"/>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299" name="Line 51"/>
            <p:cNvSpPr>
              <a:spLocks noChangeShapeType="1"/>
            </p:cNvSpPr>
            <p:nvPr/>
          </p:nvSpPr>
          <p:spPr bwMode="auto">
            <a:xfrm>
              <a:off x="3360" y="1108"/>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0" name="Line 52"/>
            <p:cNvSpPr>
              <a:spLocks noChangeShapeType="1"/>
            </p:cNvSpPr>
            <p:nvPr/>
          </p:nvSpPr>
          <p:spPr bwMode="auto">
            <a:xfrm>
              <a:off x="2592" y="1772"/>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1" name="Line 53"/>
            <p:cNvSpPr>
              <a:spLocks noChangeShapeType="1"/>
            </p:cNvSpPr>
            <p:nvPr/>
          </p:nvSpPr>
          <p:spPr bwMode="auto">
            <a:xfrm>
              <a:off x="3360" y="177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2" name="Line 54"/>
            <p:cNvSpPr>
              <a:spLocks noChangeShapeType="1"/>
            </p:cNvSpPr>
            <p:nvPr/>
          </p:nvSpPr>
          <p:spPr bwMode="auto">
            <a:xfrm>
              <a:off x="3360" y="1438"/>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3" name="Line 55"/>
            <p:cNvSpPr>
              <a:spLocks noChangeShapeType="1"/>
            </p:cNvSpPr>
            <p:nvPr/>
          </p:nvSpPr>
          <p:spPr bwMode="auto">
            <a:xfrm>
              <a:off x="2974" y="1775"/>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4" name="Line 56"/>
            <p:cNvSpPr>
              <a:spLocks noChangeShapeType="1"/>
            </p:cNvSpPr>
            <p:nvPr/>
          </p:nvSpPr>
          <p:spPr bwMode="auto">
            <a:xfrm>
              <a:off x="3363" y="1776"/>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5" name="Line 57"/>
            <p:cNvSpPr>
              <a:spLocks noChangeShapeType="1"/>
            </p:cNvSpPr>
            <p:nvPr/>
          </p:nvSpPr>
          <p:spPr bwMode="auto">
            <a:xfrm>
              <a:off x="3360" y="1769"/>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6" name="Line 58"/>
            <p:cNvSpPr>
              <a:spLocks noChangeShapeType="1"/>
            </p:cNvSpPr>
            <p:nvPr/>
          </p:nvSpPr>
          <p:spPr bwMode="auto">
            <a:xfrm>
              <a:off x="3742" y="1103"/>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7" name="Line 59"/>
            <p:cNvSpPr>
              <a:spLocks noChangeShapeType="1"/>
            </p:cNvSpPr>
            <p:nvPr/>
          </p:nvSpPr>
          <p:spPr bwMode="auto">
            <a:xfrm>
              <a:off x="4131" y="1105"/>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8" name="Line 60"/>
            <p:cNvSpPr>
              <a:spLocks noChangeShapeType="1"/>
            </p:cNvSpPr>
            <p:nvPr/>
          </p:nvSpPr>
          <p:spPr bwMode="auto">
            <a:xfrm>
              <a:off x="2591" y="2109"/>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09" name="Line 61"/>
            <p:cNvSpPr>
              <a:spLocks noChangeShapeType="1"/>
            </p:cNvSpPr>
            <p:nvPr/>
          </p:nvSpPr>
          <p:spPr bwMode="auto">
            <a:xfrm>
              <a:off x="2591" y="2442"/>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0" name="Line 62"/>
            <p:cNvSpPr>
              <a:spLocks noChangeShapeType="1"/>
            </p:cNvSpPr>
            <p:nvPr/>
          </p:nvSpPr>
          <p:spPr bwMode="auto">
            <a:xfrm>
              <a:off x="3746" y="1440"/>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1" name="Line 63"/>
            <p:cNvSpPr>
              <a:spLocks noChangeShapeType="1"/>
            </p:cNvSpPr>
            <p:nvPr/>
          </p:nvSpPr>
          <p:spPr bwMode="auto">
            <a:xfrm>
              <a:off x="3742" y="143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2" name="Line 64"/>
            <p:cNvSpPr>
              <a:spLocks noChangeShapeType="1"/>
            </p:cNvSpPr>
            <p:nvPr/>
          </p:nvSpPr>
          <p:spPr bwMode="auto">
            <a:xfrm>
              <a:off x="4131" y="1440"/>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3" name="Line 65"/>
            <p:cNvSpPr>
              <a:spLocks noChangeShapeType="1"/>
            </p:cNvSpPr>
            <p:nvPr/>
          </p:nvSpPr>
          <p:spPr bwMode="auto">
            <a:xfrm>
              <a:off x="4131" y="1774"/>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4" name="Line 66"/>
            <p:cNvSpPr>
              <a:spLocks noChangeShapeType="1"/>
            </p:cNvSpPr>
            <p:nvPr/>
          </p:nvSpPr>
          <p:spPr bwMode="auto">
            <a:xfrm>
              <a:off x="4127" y="2782"/>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5" name="Line 67"/>
            <p:cNvSpPr>
              <a:spLocks noChangeShapeType="1"/>
            </p:cNvSpPr>
            <p:nvPr/>
          </p:nvSpPr>
          <p:spPr bwMode="auto">
            <a:xfrm>
              <a:off x="4134" y="2113"/>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6" name="Line 68"/>
            <p:cNvSpPr>
              <a:spLocks noChangeShapeType="1"/>
            </p:cNvSpPr>
            <p:nvPr/>
          </p:nvSpPr>
          <p:spPr bwMode="auto">
            <a:xfrm>
              <a:off x="3358" y="2110"/>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7" name="Line 69"/>
            <p:cNvSpPr>
              <a:spLocks noChangeShapeType="1"/>
            </p:cNvSpPr>
            <p:nvPr/>
          </p:nvSpPr>
          <p:spPr bwMode="auto">
            <a:xfrm>
              <a:off x="3362" y="2105"/>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8" name="Line 70"/>
            <p:cNvSpPr>
              <a:spLocks noChangeShapeType="1"/>
            </p:cNvSpPr>
            <p:nvPr/>
          </p:nvSpPr>
          <p:spPr bwMode="auto">
            <a:xfrm>
              <a:off x="2975" y="2105"/>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19" name="Line 71"/>
            <p:cNvSpPr>
              <a:spLocks noChangeShapeType="1"/>
            </p:cNvSpPr>
            <p:nvPr/>
          </p:nvSpPr>
          <p:spPr bwMode="auto">
            <a:xfrm>
              <a:off x="3742" y="2109"/>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0" name="Line 72"/>
            <p:cNvSpPr>
              <a:spLocks noChangeShapeType="1"/>
            </p:cNvSpPr>
            <p:nvPr/>
          </p:nvSpPr>
          <p:spPr bwMode="auto">
            <a:xfrm>
              <a:off x="2975" y="2445"/>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1" name="Line 73"/>
            <p:cNvSpPr>
              <a:spLocks noChangeShapeType="1"/>
            </p:cNvSpPr>
            <p:nvPr/>
          </p:nvSpPr>
          <p:spPr bwMode="auto">
            <a:xfrm>
              <a:off x="2973" y="2445"/>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2" name="Line 74"/>
            <p:cNvSpPr>
              <a:spLocks noChangeShapeType="1"/>
            </p:cNvSpPr>
            <p:nvPr/>
          </p:nvSpPr>
          <p:spPr bwMode="auto">
            <a:xfrm>
              <a:off x="3744" y="2442"/>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3" name="Line 75"/>
            <p:cNvSpPr>
              <a:spLocks noChangeShapeType="1"/>
            </p:cNvSpPr>
            <p:nvPr/>
          </p:nvSpPr>
          <p:spPr bwMode="auto">
            <a:xfrm>
              <a:off x="3743" y="244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4" name="Line 76"/>
            <p:cNvSpPr>
              <a:spLocks noChangeShapeType="1"/>
            </p:cNvSpPr>
            <p:nvPr/>
          </p:nvSpPr>
          <p:spPr bwMode="auto">
            <a:xfrm>
              <a:off x="4128" y="2109"/>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5" name="Line 77"/>
            <p:cNvSpPr>
              <a:spLocks noChangeShapeType="1"/>
            </p:cNvSpPr>
            <p:nvPr/>
          </p:nvSpPr>
          <p:spPr bwMode="auto">
            <a:xfrm>
              <a:off x="3746" y="2111"/>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6" name="Line 78"/>
            <p:cNvSpPr>
              <a:spLocks noChangeShapeType="1"/>
            </p:cNvSpPr>
            <p:nvPr/>
          </p:nvSpPr>
          <p:spPr bwMode="auto">
            <a:xfrm>
              <a:off x="2594" y="2778"/>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7" name="Line 79"/>
            <p:cNvSpPr>
              <a:spLocks noChangeShapeType="1"/>
            </p:cNvSpPr>
            <p:nvPr/>
          </p:nvSpPr>
          <p:spPr bwMode="auto">
            <a:xfrm>
              <a:off x="2593" y="3115"/>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8" name="Line 80"/>
            <p:cNvSpPr>
              <a:spLocks noChangeShapeType="1"/>
            </p:cNvSpPr>
            <p:nvPr/>
          </p:nvSpPr>
          <p:spPr bwMode="auto">
            <a:xfrm>
              <a:off x="4513" y="1101"/>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29" name="Line 81"/>
            <p:cNvSpPr>
              <a:spLocks noChangeShapeType="1"/>
            </p:cNvSpPr>
            <p:nvPr/>
          </p:nvSpPr>
          <p:spPr bwMode="auto">
            <a:xfrm>
              <a:off x="4902" y="1103"/>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0" name="Line 82"/>
            <p:cNvSpPr>
              <a:spLocks noChangeShapeType="1"/>
            </p:cNvSpPr>
            <p:nvPr/>
          </p:nvSpPr>
          <p:spPr bwMode="auto">
            <a:xfrm>
              <a:off x="4511" y="1439"/>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1" name="Line 83"/>
            <p:cNvSpPr>
              <a:spLocks noChangeShapeType="1"/>
            </p:cNvSpPr>
            <p:nvPr/>
          </p:nvSpPr>
          <p:spPr bwMode="auto">
            <a:xfrm>
              <a:off x="4900" y="1441"/>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2" name="Line 84"/>
            <p:cNvSpPr>
              <a:spLocks noChangeShapeType="1"/>
            </p:cNvSpPr>
            <p:nvPr/>
          </p:nvSpPr>
          <p:spPr bwMode="auto">
            <a:xfrm>
              <a:off x="4514" y="1776"/>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3" name="Line 85"/>
            <p:cNvSpPr>
              <a:spLocks noChangeShapeType="1"/>
            </p:cNvSpPr>
            <p:nvPr/>
          </p:nvSpPr>
          <p:spPr bwMode="auto">
            <a:xfrm>
              <a:off x="4894" y="1434"/>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4" name="Line 86"/>
            <p:cNvSpPr>
              <a:spLocks noChangeShapeType="1"/>
            </p:cNvSpPr>
            <p:nvPr/>
          </p:nvSpPr>
          <p:spPr bwMode="auto">
            <a:xfrm>
              <a:off x="4509" y="177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5" name="Line 87"/>
            <p:cNvSpPr>
              <a:spLocks noChangeShapeType="1"/>
            </p:cNvSpPr>
            <p:nvPr/>
          </p:nvSpPr>
          <p:spPr bwMode="auto">
            <a:xfrm>
              <a:off x="4898" y="2107"/>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6" name="Line 88"/>
            <p:cNvSpPr>
              <a:spLocks noChangeShapeType="1"/>
            </p:cNvSpPr>
            <p:nvPr/>
          </p:nvSpPr>
          <p:spPr bwMode="auto">
            <a:xfrm>
              <a:off x="4509" y="2112"/>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7" name="Line 89"/>
            <p:cNvSpPr>
              <a:spLocks noChangeShapeType="1"/>
            </p:cNvSpPr>
            <p:nvPr/>
          </p:nvSpPr>
          <p:spPr bwMode="auto">
            <a:xfrm>
              <a:off x="4896" y="2448"/>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8" name="Line 90"/>
            <p:cNvSpPr>
              <a:spLocks noChangeShapeType="1"/>
            </p:cNvSpPr>
            <p:nvPr/>
          </p:nvSpPr>
          <p:spPr bwMode="auto">
            <a:xfrm>
              <a:off x="4896" y="2448"/>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39" name="Line 91"/>
            <p:cNvSpPr>
              <a:spLocks noChangeShapeType="1"/>
            </p:cNvSpPr>
            <p:nvPr/>
          </p:nvSpPr>
          <p:spPr bwMode="auto">
            <a:xfrm>
              <a:off x="4896" y="2448"/>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0" name="Line 92"/>
            <p:cNvSpPr>
              <a:spLocks noChangeShapeType="1"/>
            </p:cNvSpPr>
            <p:nvPr/>
          </p:nvSpPr>
          <p:spPr bwMode="auto">
            <a:xfrm>
              <a:off x="2976" y="2784"/>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1" name="Line 93"/>
            <p:cNvSpPr>
              <a:spLocks noChangeShapeType="1"/>
            </p:cNvSpPr>
            <p:nvPr/>
          </p:nvSpPr>
          <p:spPr bwMode="auto">
            <a:xfrm>
              <a:off x="2977" y="3114"/>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2" name="Line 94"/>
            <p:cNvSpPr>
              <a:spLocks noChangeShapeType="1"/>
            </p:cNvSpPr>
            <p:nvPr/>
          </p:nvSpPr>
          <p:spPr bwMode="auto">
            <a:xfrm>
              <a:off x="3360" y="2784"/>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3" name="Line 95"/>
            <p:cNvSpPr>
              <a:spLocks noChangeShapeType="1"/>
            </p:cNvSpPr>
            <p:nvPr/>
          </p:nvSpPr>
          <p:spPr bwMode="auto">
            <a:xfrm>
              <a:off x="3360" y="3124"/>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4" name="Line 96"/>
            <p:cNvSpPr>
              <a:spLocks noChangeShapeType="1"/>
            </p:cNvSpPr>
            <p:nvPr/>
          </p:nvSpPr>
          <p:spPr bwMode="auto">
            <a:xfrm>
              <a:off x="3744" y="2784"/>
              <a:ext cx="0" cy="26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5" name="Line 97"/>
            <p:cNvSpPr>
              <a:spLocks noChangeShapeType="1"/>
            </p:cNvSpPr>
            <p:nvPr/>
          </p:nvSpPr>
          <p:spPr bwMode="auto">
            <a:xfrm>
              <a:off x="4128" y="2784"/>
              <a:ext cx="0" cy="26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6" name="Line 98"/>
            <p:cNvSpPr>
              <a:spLocks noChangeShapeType="1"/>
            </p:cNvSpPr>
            <p:nvPr/>
          </p:nvSpPr>
          <p:spPr bwMode="auto">
            <a:xfrm>
              <a:off x="4128" y="2784"/>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7" name="Line 99"/>
            <p:cNvSpPr>
              <a:spLocks noChangeShapeType="1"/>
            </p:cNvSpPr>
            <p:nvPr/>
          </p:nvSpPr>
          <p:spPr bwMode="auto">
            <a:xfrm>
              <a:off x="4512" y="3120"/>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8" name="Line 100"/>
            <p:cNvSpPr>
              <a:spLocks noChangeShapeType="1"/>
            </p:cNvSpPr>
            <p:nvPr/>
          </p:nvSpPr>
          <p:spPr bwMode="auto">
            <a:xfrm>
              <a:off x="3744" y="3120"/>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49" name="Line 101"/>
            <p:cNvSpPr>
              <a:spLocks noChangeShapeType="1"/>
            </p:cNvSpPr>
            <p:nvPr/>
          </p:nvSpPr>
          <p:spPr bwMode="auto">
            <a:xfrm>
              <a:off x="4128" y="3120"/>
              <a:ext cx="0" cy="263"/>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0" name="Line 102"/>
            <p:cNvSpPr>
              <a:spLocks noChangeShapeType="1"/>
            </p:cNvSpPr>
            <p:nvPr/>
          </p:nvSpPr>
          <p:spPr bwMode="auto">
            <a:xfrm>
              <a:off x="4128" y="3120"/>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1" name="Line 103"/>
            <p:cNvSpPr>
              <a:spLocks noChangeShapeType="1"/>
            </p:cNvSpPr>
            <p:nvPr/>
          </p:nvSpPr>
          <p:spPr bwMode="auto">
            <a:xfrm>
              <a:off x="4512" y="3120"/>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2" name="Line 104"/>
            <p:cNvSpPr>
              <a:spLocks noChangeShapeType="1"/>
            </p:cNvSpPr>
            <p:nvPr/>
          </p:nvSpPr>
          <p:spPr bwMode="auto">
            <a:xfrm>
              <a:off x="4896" y="3120"/>
              <a:ext cx="308" cy="0"/>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3" name="Line 105"/>
            <p:cNvSpPr>
              <a:spLocks noChangeShapeType="1"/>
            </p:cNvSpPr>
            <p:nvPr/>
          </p:nvSpPr>
          <p:spPr bwMode="auto">
            <a:xfrm>
              <a:off x="4896" y="3120"/>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4" name="Line 106"/>
            <p:cNvSpPr>
              <a:spLocks noChangeShapeType="1"/>
            </p:cNvSpPr>
            <p:nvPr/>
          </p:nvSpPr>
          <p:spPr bwMode="auto">
            <a:xfrm>
              <a:off x="3744" y="3456"/>
              <a:ext cx="0" cy="26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5" name="Line 107"/>
            <p:cNvSpPr>
              <a:spLocks noChangeShapeType="1"/>
            </p:cNvSpPr>
            <p:nvPr/>
          </p:nvSpPr>
          <p:spPr bwMode="auto">
            <a:xfrm>
              <a:off x="3744" y="345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6" name="Line 108"/>
            <p:cNvSpPr>
              <a:spLocks noChangeShapeType="1"/>
            </p:cNvSpPr>
            <p:nvPr/>
          </p:nvSpPr>
          <p:spPr bwMode="auto">
            <a:xfrm>
              <a:off x="4512" y="3456"/>
              <a:ext cx="0" cy="26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3357" name="Line 109"/>
            <p:cNvSpPr>
              <a:spLocks noChangeShapeType="1"/>
            </p:cNvSpPr>
            <p:nvPr/>
          </p:nvSpPr>
          <p:spPr bwMode="auto">
            <a:xfrm>
              <a:off x="4512" y="3456"/>
              <a:ext cx="328" cy="287"/>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grpSp>
      <p:grpSp>
        <p:nvGrpSpPr>
          <p:cNvPr id="6" name="Group 110"/>
          <p:cNvGrpSpPr>
            <a:grpSpLocks/>
          </p:cNvGrpSpPr>
          <p:nvPr/>
        </p:nvGrpSpPr>
        <p:grpSpPr bwMode="auto">
          <a:xfrm>
            <a:off x="4002088" y="1619250"/>
            <a:ext cx="4505325" cy="4506913"/>
            <a:chOff x="2521" y="1020"/>
            <a:chExt cx="2838" cy="2839"/>
          </a:xfrm>
        </p:grpSpPr>
        <p:sp>
          <p:nvSpPr>
            <p:cNvPr id="53359" name="Oval 111"/>
            <p:cNvSpPr>
              <a:spLocks noChangeArrowheads="1"/>
            </p:cNvSpPr>
            <p:nvPr/>
          </p:nvSpPr>
          <p:spPr bwMode="auto">
            <a:xfrm>
              <a:off x="2521" y="102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360" name="Oval 112"/>
            <p:cNvSpPr>
              <a:spLocks noChangeArrowheads="1"/>
            </p:cNvSpPr>
            <p:nvPr/>
          </p:nvSpPr>
          <p:spPr bwMode="auto">
            <a:xfrm>
              <a:off x="2906" y="1363"/>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61" name="Oval 113"/>
            <p:cNvSpPr>
              <a:spLocks noChangeArrowheads="1"/>
            </p:cNvSpPr>
            <p:nvPr/>
          </p:nvSpPr>
          <p:spPr bwMode="auto">
            <a:xfrm>
              <a:off x="2906" y="1023"/>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62" name="Oval 114"/>
            <p:cNvSpPr>
              <a:spLocks noChangeArrowheads="1"/>
            </p:cNvSpPr>
            <p:nvPr/>
          </p:nvSpPr>
          <p:spPr bwMode="auto">
            <a:xfrm>
              <a:off x="2521" y="136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63" name="Oval 115"/>
            <p:cNvSpPr>
              <a:spLocks noChangeArrowheads="1"/>
            </p:cNvSpPr>
            <p:nvPr/>
          </p:nvSpPr>
          <p:spPr bwMode="auto">
            <a:xfrm>
              <a:off x="3290" y="102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64" name="Oval 116"/>
            <p:cNvSpPr>
              <a:spLocks noChangeArrowheads="1"/>
            </p:cNvSpPr>
            <p:nvPr/>
          </p:nvSpPr>
          <p:spPr bwMode="auto">
            <a:xfrm>
              <a:off x="2522" y="1699"/>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65" name="Oval 117"/>
            <p:cNvSpPr>
              <a:spLocks noChangeArrowheads="1"/>
            </p:cNvSpPr>
            <p:nvPr/>
          </p:nvSpPr>
          <p:spPr bwMode="auto">
            <a:xfrm>
              <a:off x="2906" y="170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366" name="Oval 118"/>
            <p:cNvSpPr>
              <a:spLocks noChangeArrowheads="1"/>
            </p:cNvSpPr>
            <p:nvPr/>
          </p:nvSpPr>
          <p:spPr bwMode="auto">
            <a:xfrm>
              <a:off x="3288" y="136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367" name="Oval 119"/>
            <p:cNvSpPr>
              <a:spLocks noChangeArrowheads="1"/>
            </p:cNvSpPr>
            <p:nvPr/>
          </p:nvSpPr>
          <p:spPr bwMode="auto">
            <a:xfrm>
              <a:off x="3675" y="169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68" name="Oval 120"/>
            <p:cNvSpPr>
              <a:spLocks noChangeArrowheads="1"/>
            </p:cNvSpPr>
            <p:nvPr/>
          </p:nvSpPr>
          <p:spPr bwMode="auto">
            <a:xfrm>
              <a:off x="3290" y="169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69" name="Oval 121"/>
            <p:cNvSpPr>
              <a:spLocks noChangeArrowheads="1"/>
            </p:cNvSpPr>
            <p:nvPr/>
          </p:nvSpPr>
          <p:spPr bwMode="auto">
            <a:xfrm>
              <a:off x="4056" y="102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370" name="Oval 122"/>
            <p:cNvSpPr>
              <a:spLocks noChangeArrowheads="1"/>
            </p:cNvSpPr>
            <p:nvPr/>
          </p:nvSpPr>
          <p:spPr bwMode="auto">
            <a:xfrm>
              <a:off x="2521" y="2369"/>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371" name="Oval 123"/>
            <p:cNvSpPr>
              <a:spLocks noChangeArrowheads="1"/>
            </p:cNvSpPr>
            <p:nvPr/>
          </p:nvSpPr>
          <p:spPr bwMode="auto">
            <a:xfrm>
              <a:off x="3674" y="1027"/>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372" name="Oval 124"/>
            <p:cNvSpPr>
              <a:spLocks noChangeArrowheads="1"/>
            </p:cNvSpPr>
            <p:nvPr/>
          </p:nvSpPr>
          <p:spPr bwMode="auto">
            <a:xfrm>
              <a:off x="2522" y="203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373" name="Oval 125"/>
            <p:cNvSpPr>
              <a:spLocks noChangeArrowheads="1"/>
            </p:cNvSpPr>
            <p:nvPr/>
          </p:nvSpPr>
          <p:spPr bwMode="auto">
            <a:xfrm>
              <a:off x="3672" y="136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74" name="Oval 126"/>
            <p:cNvSpPr>
              <a:spLocks noChangeArrowheads="1"/>
            </p:cNvSpPr>
            <p:nvPr/>
          </p:nvSpPr>
          <p:spPr bwMode="auto">
            <a:xfrm>
              <a:off x="4058" y="136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75" name="Oval 127"/>
            <p:cNvSpPr>
              <a:spLocks noChangeArrowheads="1"/>
            </p:cNvSpPr>
            <p:nvPr/>
          </p:nvSpPr>
          <p:spPr bwMode="auto">
            <a:xfrm>
              <a:off x="4056" y="169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376" name="Oval 128"/>
            <p:cNvSpPr>
              <a:spLocks noChangeArrowheads="1"/>
            </p:cNvSpPr>
            <p:nvPr/>
          </p:nvSpPr>
          <p:spPr bwMode="auto">
            <a:xfrm>
              <a:off x="4439" y="270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77" name="Oval 129"/>
            <p:cNvSpPr>
              <a:spLocks noChangeArrowheads="1"/>
            </p:cNvSpPr>
            <p:nvPr/>
          </p:nvSpPr>
          <p:spPr bwMode="auto">
            <a:xfrm>
              <a:off x="3292" y="236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378" name="Oval 130"/>
            <p:cNvSpPr>
              <a:spLocks noChangeArrowheads="1"/>
            </p:cNvSpPr>
            <p:nvPr/>
          </p:nvSpPr>
          <p:spPr bwMode="auto">
            <a:xfrm>
              <a:off x="3290" y="2029"/>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79" name="Oval 131"/>
            <p:cNvSpPr>
              <a:spLocks noChangeArrowheads="1"/>
            </p:cNvSpPr>
            <p:nvPr/>
          </p:nvSpPr>
          <p:spPr bwMode="auto">
            <a:xfrm>
              <a:off x="2904" y="203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80" name="Oval 132"/>
            <p:cNvSpPr>
              <a:spLocks noChangeArrowheads="1"/>
            </p:cNvSpPr>
            <p:nvPr/>
          </p:nvSpPr>
          <p:spPr bwMode="auto">
            <a:xfrm>
              <a:off x="4056" y="236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81" name="Oval 133"/>
            <p:cNvSpPr>
              <a:spLocks noChangeArrowheads="1"/>
            </p:cNvSpPr>
            <p:nvPr/>
          </p:nvSpPr>
          <p:spPr bwMode="auto">
            <a:xfrm>
              <a:off x="2905" y="236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82" name="Oval 134"/>
            <p:cNvSpPr>
              <a:spLocks noChangeArrowheads="1"/>
            </p:cNvSpPr>
            <p:nvPr/>
          </p:nvSpPr>
          <p:spPr bwMode="auto">
            <a:xfrm>
              <a:off x="3672" y="236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83" name="Oval 135"/>
            <p:cNvSpPr>
              <a:spLocks noChangeArrowheads="1"/>
            </p:cNvSpPr>
            <p:nvPr/>
          </p:nvSpPr>
          <p:spPr bwMode="auto">
            <a:xfrm>
              <a:off x="4442" y="236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84" name="Oval 136"/>
            <p:cNvSpPr>
              <a:spLocks noChangeArrowheads="1"/>
            </p:cNvSpPr>
            <p:nvPr/>
          </p:nvSpPr>
          <p:spPr bwMode="auto">
            <a:xfrm>
              <a:off x="4058" y="2033"/>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85" name="Oval 137"/>
            <p:cNvSpPr>
              <a:spLocks noChangeArrowheads="1"/>
            </p:cNvSpPr>
            <p:nvPr/>
          </p:nvSpPr>
          <p:spPr bwMode="auto">
            <a:xfrm>
              <a:off x="3674" y="203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386" name="Oval 138"/>
            <p:cNvSpPr>
              <a:spLocks noChangeArrowheads="1"/>
            </p:cNvSpPr>
            <p:nvPr/>
          </p:nvSpPr>
          <p:spPr bwMode="auto">
            <a:xfrm>
              <a:off x="2523" y="370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-8</a:t>
              </a:r>
            </a:p>
          </p:txBody>
        </p:sp>
        <p:sp>
          <p:nvSpPr>
            <p:cNvPr id="53387" name="Oval 139"/>
            <p:cNvSpPr>
              <a:spLocks noChangeArrowheads="1"/>
            </p:cNvSpPr>
            <p:nvPr/>
          </p:nvSpPr>
          <p:spPr bwMode="auto">
            <a:xfrm>
              <a:off x="2523" y="337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-7</a:t>
              </a:r>
            </a:p>
          </p:txBody>
        </p:sp>
        <p:sp>
          <p:nvSpPr>
            <p:cNvPr id="53388" name="Oval 140"/>
            <p:cNvSpPr>
              <a:spLocks noChangeArrowheads="1"/>
            </p:cNvSpPr>
            <p:nvPr/>
          </p:nvSpPr>
          <p:spPr bwMode="auto">
            <a:xfrm>
              <a:off x="2524" y="303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-6</a:t>
              </a:r>
            </a:p>
          </p:txBody>
        </p:sp>
        <p:sp>
          <p:nvSpPr>
            <p:cNvPr id="53389" name="Oval 141"/>
            <p:cNvSpPr>
              <a:spLocks noChangeArrowheads="1"/>
            </p:cNvSpPr>
            <p:nvPr/>
          </p:nvSpPr>
          <p:spPr bwMode="auto">
            <a:xfrm>
              <a:off x="2521" y="270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-5</a:t>
              </a:r>
            </a:p>
          </p:txBody>
        </p:sp>
        <p:sp>
          <p:nvSpPr>
            <p:cNvPr id="53390" name="Oval 142"/>
            <p:cNvSpPr>
              <a:spLocks noChangeArrowheads="1"/>
            </p:cNvSpPr>
            <p:nvPr/>
          </p:nvSpPr>
          <p:spPr bwMode="auto">
            <a:xfrm>
              <a:off x="5216" y="102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-7</a:t>
              </a:r>
            </a:p>
          </p:txBody>
        </p:sp>
        <p:sp>
          <p:nvSpPr>
            <p:cNvPr id="53391" name="Oval 143"/>
            <p:cNvSpPr>
              <a:spLocks noChangeArrowheads="1"/>
            </p:cNvSpPr>
            <p:nvPr/>
          </p:nvSpPr>
          <p:spPr bwMode="auto">
            <a:xfrm>
              <a:off x="4827" y="102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-6</a:t>
              </a:r>
            </a:p>
          </p:txBody>
        </p:sp>
        <p:sp>
          <p:nvSpPr>
            <p:cNvPr id="53392" name="Oval 144"/>
            <p:cNvSpPr>
              <a:spLocks noChangeArrowheads="1"/>
            </p:cNvSpPr>
            <p:nvPr/>
          </p:nvSpPr>
          <p:spPr bwMode="auto">
            <a:xfrm>
              <a:off x="4445" y="102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-5</a:t>
              </a:r>
            </a:p>
          </p:txBody>
        </p:sp>
        <p:sp>
          <p:nvSpPr>
            <p:cNvPr id="53393" name="Oval 145"/>
            <p:cNvSpPr>
              <a:spLocks noChangeArrowheads="1"/>
            </p:cNvSpPr>
            <p:nvPr/>
          </p:nvSpPr>
          <p:spPr bwMode="auto">
            <a:xfrm>
              <a:off x="5214" y="136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-5</a:t>
              </a:r>
            </a:p>
          </p:txBody>
        </p:sp>
        <p:sp>
          <p:nvSpPr>
            <p:cNvPr id="53394" name="Oval 146"/>
            <p:cNvSpPr>
              <a:spLocks noChangeArrowheads="1"/>
            </p:cNvSpPr>
            <p:nvPr/>
          </p:nvSpPr>
          <p:spPr bwMode="auto">
            <a:xfrm>
              <a:off x="4443" y="136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395" name="Oval 147"/>
            <p:cNvSpPr>
              <a:spLocks noChangeArrowheads="1"/>
            </p:cNvSpPr>
            <p:nvPr/>
          </p:nvSpPr>
          <p:spPr bwMode="auto">
            <a:xfrm>
              <a:off x="4826" y="169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396" name="Oval 148"/>
            <p:cNvSpPr>
              <a:spLocks noChangeArrowheads="1"/>
            </p:cNvSpPr>
            <p:nvPr/>
          </p:nvSpPr>
          <p:spPr bwMode="auto">
            <a:xfrm>
              <a:off x="5208" y="169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397" name="Oval 149"/>
            <p:cNvSpPr>
              <a:spLocks noChangeArrowheads="1"/>
            </p:cNvSpPr>
            <p:nvPr/>
          </p:nvSpPr>
          <p:spPr bwMode="auto">
            <a:xfrm>
              <a:off x="4825" y="135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398" name="Oval 150"/>
            <p:cNvSpPr>
              <a:spLocks noChangeArrowheads="1"/>
            </p:cNvSpPr>
            <p:nvPr/>
          </p:nvSpPr>
          <p:spPr bwMode="auto">
            <a:xfrm>
              <a:off x="5210" y="2029"/>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399" name="Oval 151"/>
            <p:cNvSpPr>
              <a:spLocks noChangeArrowheads="1"/>
            </p:cNvSpPr>
            <p:nvPr/>
          </p:nvSpPr>
          <p:spPr bwMode="auto">
            <a:xfrm>
              <a:off x="4443" y="169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00" name="Oval 152"/>
            <p:cNvSpPr>
              <a:spLocks noChangeArrowheads="1"/>
            </p:cNvSpPr>
            <p:nvPr/>
          </p:nvSpPr>
          <p:spPr bwMode="auto">
            <a:xfrm>
              <a:off x="4823" y="203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401" name="Oval 153"/>
            <p:cNvSpPr>
              <a:spLocks noChangeArrowheads="1"/>
            </p:cNvSpPr>
            <p:nvPr/>
          </p:nvSpPr>
          <p:spPr bwMode="auto">
            <a:xfrm>
              <a:off x="4446" y="203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02" name="Oval 154"/>
            <p:cNvSpPr>
              <a:spLocks noChangeArrowheads="1"/>
            </p:cNvSpPr>
            <p:nvPr/>
          </p:nvSpPr>
          <p:spPr bwMode="auto">
            <a:xfrm>
              <a:off x="5208" y="237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03" name="Oval 155"/>
            <p:cNvSpPr>
              <a:spLocks noChangeArrowheads="1"/>
            </p:cNvSpPr>
            <p:nvPr/>
          </p:nvSpPr>
          <p:spPr bwMode="auto">
            <a:xfrm>
              <a:off x="4826" y="270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04" name="Oval 156"/>
            <p:cNvSpPr>
              <a:spLocks noChangeArrowheads="1"/>
            </p:cNvSpPr>
            <p:nvPr/>
          </p:nvSpPr>
          <p:spPr bwMode="auto">
            <a:xfrm>
              <a:off x="5210" y="270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405" name="Oval 157"/>
            <p:cNvSpPr>
              <a:spLocks noChangeArrowheads="1"/>
            </p:cNvSpPr>
            <p:nvPr/>
          </p:nvSpPr>
          <p:spPr bwMode="auto">
            <a:xfrm>
              <a:off x="4823" y="2368"/>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06" name="Oval 158"/>
            <p:cNvSpPr>
              <a:spLocks noChangeArrowheads="1"/>
            </p:cNvSpPr>
            <p:nvPr/>
          </p:nvSpPr>
          <p:spPr bwMode="auto">
            <a:xfrm>
              <a:off x="2906" y="304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407" name="Oval 159"/>
            <p:cNvSpPr>
              <a:spLocks noChangeArrowheads="1"/>
            </p:cNvSpPr>
            <p:nvPr/>
          </p:nvSpPr>
          <p:spPr bwMode="auto">
            <a:xfrm>
              <a:off x="2907" y="371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-6</a:t>
              </a:r>
            </a:p>
          </p:txBody>
        </p:sp>
        <p:sp>
          <p:nvSpPr>
            <p:cNvPr id="53408" name="Oval 160"/>
            <p:cNvSpPr>
              <a:spLocks noChangeArrowheads="1"/>
            </p:cNvSpPr>
            <p:nvPr/>
          </p:nvSpPr>
          <p:spPr bwMode="auto">
            <a:xfrm>
              <a:off x="2905" y="2705"/>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409" name="Oval 161"/>
            <p:cNvSpPr>
              <a:spLocks noChangeArrowheads="1"/>
            </p:cNvSpPr>
            <p:nvPr/>
          </p:nvSpPr>
          <p:spPr bwMode="auto">
            <a:xfrm>
              <a:off x="3290" y="304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10" name="Oval 162"/>
            <p:cNvSpPr>
              <a:spLocks noChangeArrowheads="1"/>
            </p:cNvSpPr>
            <p:nvPr/>
          </p:nvSpPr>
          <p:spPr bwMode="auto">
            <a:xfrm>
              <a:off x="3290" y="338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411" name="Oval 163"/>
            <p:cNvSpPr>
              <a:spLocks noChangeArrowheads="1"/>
            </p:cNvSpPr>
            <p:nvPr/>
          </p:nvSpPr>
          <p:spPr bwMode="auto">
            <a:xfrm>
              <a:off x="3287" y="2701"/>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12" name="Oval 164"/>
            <p:cNvSpPr>
              <a:spLocks noChangeArrowheads="1"/>
            </p:cNvSpPr>
            <p:nvPr/>
          </p:nvSpPr>
          <p:spPr bwMode="auto">
            <a:xfrm>
              <a:off x="3290" y="371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413" name="Oval 165"/>
            <p:cNvSpPr>
              <a:spLocks noChangeArrowheads="1"/>
            </p:cNvSpPr>
            <p:nvPr/>
          </p:nvSpPr>
          <p:spPr bwMode="auto">
            <a:xfrm>
              <a:off x="2907" y="337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-5</a:t>
              </a:r>
            </a:p>
          </p:txBody>
        </p:sp>
        <p:sp>
          <p:nvSpPr>
            <p:cNvPr id="53414" name="Oval 166"/>
            <p:cNvSpPr>
              <a:spLocks noChangeArrowheads="1"/>
            </p:cNvSpPr>
            <p:nvPr/>
          </p:nvSpPr>
          <p:spPr bwMode="auto">
            <a:xfrm>
              <a:off x="3674" y="270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15" name="Oval 167"/>
            <p:cNvSpPr>
              <a:spLocks noChangeArrowheads="1"/>
            </p:cNvSpPr>
            <p:nvPr/>
          </p:nvSpPr>
          <p:spPr bwMode="auto">
            <a:xfrm>
              <a:off x="4057" y="270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416" name="Oval 168"/>
            <p:cNvSpPr>
              <a:spLocks noChangeArrowheads="1"/>
            </p:cNvSpPr>
            <p:nvPr/>
          </p:nvSpPr>
          <p:spPr bwMode="auto">
            <a:xfrm>
              <a:off x="4058" y="338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17" name="Oval 169"/>
            <p:cNvSpPr>
              <a:spLocks noChangeArrowheads="1"/>
            </p:cNvSpPr>
            <p:nvPr/>
          </p:nvSpPr>
          <p:spPr bwMode="auto">
            <a:xfrm>
              <a:off x="3674" y="304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418" name="Oval 170"/>
            <p:cNvSpPr>
              <a:spLocks noChangeArrowheads="1"/>
            </p:cNvSpPr>
            <p:nvPr/>
          </p:nvSpPr>
          <p:spPr bwMode="auto">
            <a:xfrm>
              <a:off x="4058" y="3044"/>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19" name="Oval 171"/>
            <p:cNvSpPr>
              <a:spLocks noChangeArrowheads="1"/>
            </p:cNvSpPr>
            <p:nvPr/>
          </p:nvSpPr>
          <p:spPr bwMode="auto">
            <a:xfrm>
              <a:off x="5210" y="371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420" name="Oval 172"/>
            <p:cNvSpPr>
              <a:spLocks noChangeArrowheads="1"/>
            </p:cNvSpPr>
            <p:nvPr/>
          </p:nvSpPr>
          <p:spPr bwMode="auto">
            <a:xfrm>
              <a:off x="4442" y="304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+4</a:t>
              </a:r>
            </a:p>
          </p:txBody>
        </p:sp>
        <p:sp>
          <p:nvSpPr>
            <p:cNvPr id="53421" name="Oval 173"/>
            <p:cNvSpPr>
              <a:spLocks noChangeArrowheads="1"/>
            </p:cNvSpPr>
            <p:nvPr/>
          </p:nvSpPr>
          <p:spPr bwMode="auto">
            <a:xfrm>
              <a:off x="4826" y="337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422" name="Oval 174"/>
            <p:cNvSpPr>
              <a:spLocks noChangeArrowheads="1"/>
            </p:cNvSpPr>
            <p:nvPr/>
          </p:nvSpPr>
          <p:spPr bwMode="auto">
            <a:xfrm>
              <a:off x="5208" y="304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23" name="Oval 175"/>
            <p:cNvSpPr>
              <a:spLocks noChangeArrowheads="1"/>
            </p:cNvSpPr>
            <p:nvPr/>
          </p:nvSpPr>
          <p:spPr bwMode="auto">
            <a:xfrm>
              <a:off x="5210" y="337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24" name="Oval 176"/>
            <p:cNvSpPr>
              <a:spLocks noChangeArrowheads="1"/>
            </p:cNvSpPr>
            <p:nvPr/>
          </p:nvSpPr>
          <p:spPr bwMode="auto">
            <a:xfrm>
              <a:off x="4824" y="304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sp>
          <p:nvSpPr>
            <p:cNvPr id="53425" name="Oval 177"/>
            <p:cNvSpPr>
              <a:spLocks noChangeArrowheads="1"/>
            </p:cNvSpPr>
            <p:nvPr/>
          </p:nvSpPr>
          <p:spPr bwMode="auto">
            <a:xfrm>
              <a:off x="3674" y="371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26" name="Oval 178"/>
            <p:cNvSpPr>
              <a:spLocks noChangeArrowheads="1"/>
            </p:cNvSpPr>
            <p:nvPr/>
          </p:nvSpPr>
          <p:spPr bwMode="auto">
            <a:xfrm>
              <a:off x="4058" y="371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0</a:t>
              </a:r>
            </a:p>
          </p:txBody>
        </p:sp>
        <p:sp>
          <p:nvSpPr>
            <p:cNvPr id="53427" name="Oval 179"/>
            <p:cNvSpPr>
              <a:spLocks noChangeArrowheads="1"/>
            </p:cNvSpPr>
            <p:nvPr/>
          </p:nvSpPr>
          <p:spPr bwMode="auto">
            <a:xfrm>
              <a:off x="3674" y="3380"/>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-1</a:t>
              </a:r>
            </a:p>
          </p:txBody>
        </p:sp>
        <p:sp>
          <p:nvSpPr>
            <p:cNvPr id="53428" name="Oval 180"/>
            <p:cNvSpPr>
              <a:spLocks noChangeArrowheads="1"/>
            </p:cNvSpPr>
            <p:nvPr/>
          </p:nvSpPr>
          <p:spPr bwMode="auto">
            <a:xfrm>
              <a:off x="4442" y="371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29" name="Oval 181"/>
            <p:cNvSpPr>
              <a:spLocks noChangeArrowheads="1"/>
            </p:cNvSpPr>
            <p:nvPr/>
          </p:nvSpPr>
          <p:spPr bwMode="auto">
            <a:xfrm>
              <a:off x="4826" y="3712"/>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+2</a:t>
              </a:r>
            </a:p>
          </p:txBody>
        </p:sp>
        <p:sp>
          <p:nvSpPr>
            <p:cNvPr id="53430" name="Oval 182"/>
            <p:cNvSpPr>
              <a:spLocks noChangeArrowheads="1"/>
            </p:cNvSpPr>
            <p:nvPr/>
          </p:nvSpPr>
          <p:spPr bwMode="auto">
            <a:xfrm>
              <a:off x="4442" y="3376"/>
              <a:ext cx="143" cy="143"/>
            </a:xfrm>
            <a:prstGeom prst="ellipse">
              <a:avLst/>
            </a:prstGeom>
            <a:solidFill>
              <a:srgbClr val="FFFFCC"/>
            </a:solidFill>
            <a:ln w="9360" cap="sq">
              <a:solidFill>
                <a:srgbClr val="FFCC99"/>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FFFFFF"/>
                  </a:solidFill>
                  <a:ea typeface="Arial Unicode MS" pitchFamily="-1" charset="0"/>
                  <a:cs typeface="Arial Unicode MS" pitchFamily="-1" charset="0"/>
                </a:rPr>
                <a:t>+3</a:t>
              </a:r>
            </a:p>
          </p:txBody>
        </p:sp>
      </p:grpSp>
      <p:sp>
        <p:nvSpPr>
          <p:cNvPr id="53431" name="Freeform 183"/>
          <p:cNvSpPr>
            <a:spLocks noChangeArrowheads="1"/>
          </p:cNvSpPr>
          <p:nvPr/>
        </p:nvSpPr>
        <p:spPr bwMode="auto">
          <a:xfrm>
            <a:off x="7783513" y="5486400"/>
            <a:ext cx="598487"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2" name="Freeform 184"/>
          <p:cNvSpPr>
            <a:spLocks noChangeArrowheads="1"/>
          </p:cNvSpPr>
          <p:nvPr/>
        </p:nvSpPr>
        <p:spPr bwMode="auto">
          <a:xfrm>
            <a:off x="7173913" y="4953000"/>
            <a:ext cx="598487"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3" name="Freeform 185"/>
          <p:cNvSpPr>
            <a:spLocks noChangeArrowheads="1"/>
          </p:cNvSpPr>
          <p:nvPr/>
        </p:nvSpPr>
        <p:spPr bwMode="auto">
          <a:xfrm>
            <a:off x="6564313" y="4419600"/>
            <a:ext cx="598487" cy="533400"/>
          </a:xfrm>
          <a:custGeom>
            <a:avLst/>
            <a:gdLst/>
            <a:ahLst/>
            <a:cxnLst>
              <a:cxn ang="0">
                <a:pos x="0" y="0"/>
              </a:cxn>
              <a:cxn ang="0">
                <a:pos x="1663" y="1481"/>
              </a:cxn>
            </a:cxnLst>
            <a:rect l="0" t="0" r="r" b="b"/>
            <a:pathLst>
              <a:path w="1664" h="1482">
                <a:moveTo>
                  <a:pt x="0" y="0"/>
                </a:moveTo>
                <a:lnTo>
                  <a:pt x="1663" y="1481"/>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4" name="Freeform 186"/>
          <p:cNvSpPr>
            <a:spLocks noChangeArrowheads="1"/>
          </p:cNvSpPr>
          <p:nvPr/>
        </p:nvSpPr>
        <p:spPr bwMode="auto">
          <a:xfrm>
            <a:off x="5954713" y="3886200"/>
            <a:ext cx="598487"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5" name="Freeform 187"/>
          <p:cNvSpPr>
            <a:spLocks noChangeArrowheads="1"/>
          </p:cNvSpPr>
          <p:nvPr/>
        </p:nvSpPr>
        <p:spPr bwMode="auto">
          <a:xfrm>
            <a:off x="5345113" y="3352800"/>
            <a:ext cx="598487"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6" name="Freeform 188"/>
          <p:cNvSpPr>
            <a:spLocks noChangeArrowheads="1"/>
          </p:cNvSpPr>
          <p:nvPr/>
        </p:nvSpPr>
        <p:spPr bwMode="auto">
          <a:xfrm>
            <a:off x="4735513" y="2286000"/>
            <a:ext cx="598487" cy="533400"/>
          </a:xfrm>
          <a:custGeom>
            <a:avLst/>
            <a:gdLst/>
            <a:ahLst/>
            <a:cxnLst>
              <a:cxn ang="0">
                <a:pos x="0" y="0"/>
              </a:cxn>
              <a:cxn ang="0">
                <a:pos x="1663" y="1482"/>
              </a:cxn>
            </a:cxnLst>
            <a:rect l="0" t="0" r="r" b="b"/>
            <a:pathLst>
              <a:path w="1664" h="1483">
                <a:moveTo>
                  <a:pt x="0" y="0"/>
                </a:moveTo>
                <a:lnTo>
                  <a:pt x="1663"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7" name="Freeform 189"/>
          <p:cNvSpPr>
            <a:spLocks noChangeArrowheads="1"/>
          </p:cNvSpPr>
          <p:nvPr/>
        </p:nvSpPr>
        <p:spPr bwMode="auto">
          <a:xfrm>
            <a:off x="4125913" y="1752600"/>
            <a:ext cx="598487"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3438" name="Freeform 190"/>
          <p:cNvSpPr>
            <a:spLocks noChangeArrowheads="1"/>
          </p:cNvSpPr>
          <p:nvPr/>
        </p:nvSpPr>
        <p:spPr bwMode="auto">
          <a:xfrm>
            <a:off x="5345113" y="2819400"/>
            <a:ext cx="1587" cy="560388"/>
          </a:xfrm>
          <a:custGeom>
            <a:avLst/>
            <a:gdLst/>
            <a:ahLst/>
            <a:cxnLst>
              <a:cxn ang="0">
                <a:pos x="0" y="0"/>
              </a:cxn>
              <a:cxn ang="0">
                <a:pos x="0" y="1556"/>
              </a:cxn>
            </a:cxnLst>
            <a:rect l="0" t="0" r="r" b="b"/>
            <a:pathLst>
              <a:path w="1" h="1557">
                <a:moveTo>
                  <a:pt x="0" y="0"/>
                </a:moveTo>
                <a:lnTo>
                  <a:pt x="0" y="1556"/>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193" name="Slide Number Placeholder 192"/>
          <p:cNvSpPr>
            <a:spLocks noGrp="1"/>
          </p:cNvSpPr>
          <p:nvPr>
            <p:ph type="sldNum" sz="quarter" idx="12"/>
          </p:nvPr>
        </p:nvSpPr>
        <p:spPr/>
        <p:txBody>
          <a:bodyPr/>
          <a:lstStyle/>
          <a:p>
            <a:fld id="{41014A3E-976F-064B-B8F4-90A68719CBED}" type="slidenum">
              <a:rPr lang="en-US" smtClean="0"/>
              <a:pPr/>
              <a:t>60</a:t>
            </a:fld>
            <a:endParaRPr lang="en-US"/>
          </a:p>
        </p:txBody>
      </p:sp>
      <p:sp>
        <p:nvSpPr>
          <p:cNvPr id="194" name="Footer Placeholder 19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afterEffect">
                                  <p:stCondLst>
                                    <p:cond delay="0"/>
                                  </p:stCondLst>
                                  <p:childTnLst>
                                    <p:set>
                                      <p:cBhvr additive="repl">
                                        <p:cTn id="6" dur="1" fill="hold">
                                          <p:stCondLst>
                                            <p:cond delay="0"/>
                                          </p:stCondLst>
                                        </p:cTn>
                                        <p:tgtEl>
                                          <p:spTgt spid="53431"/>
                                        </p:tgtEl>
                                        <p:attrNameLst>
                                          <p:attrName>style.visibility</p:attrName>
                                        </p:attrNameLst>
                                      </p:cBhvr>
                                      <p:to>
                                        <p:strVal val="visible"/>
                                      </p:to>
                                    </p:set>
                                    <p:animEffect transition="in" filter="strips(upLeft)">
                                      <p:cBhvr additive="repl">
                                        <p:cTn id="7" dur="500"/>
                                        <p:tgtEl>
                                          <p:spTgt spid="53431"/>
                                        </p:tgtEl>
                                      </p:cBhvr>
                                    </p:animEffect>
                                  </p:childTnLst>
                                </p:cTn>
                              </p:par>
                            </p:childTnLst>
                          </p:cTn>
                        </p:par>
                        <p:par>
                          <p:cTn id="8" fill="hold">
                            <p:stCondLst>
                              <p:cond delay="0"/>
                            </p:stCondLst>
                            <p:childTnLst>
                              <p:par>
                                <p:cTn id="9" presetID="18" presetClass="entr" presetSubtype="9" fill="hold" grpId="0" nodeType="afterEffect">
                                  <p:stCondLst>
                                    <p:cond delay="0"/>
                                  </p:stCondLst>
                                  <p:childTnLst>
                                    <p:set>
                                      <p:cBhvr additive="repl">
                                        <p:cTn id="10" dur="1" fill="hold">
                                          <p:stCondLst>
                                            <p:cond delay="0"/>
                                          </p:stCondLst>
                                        </p:cTn>
                                        <p:tgtEl>
                                          <p:spTgt spid="53432"/>
                                        </p:tgtEl>
                                        <p:attrNameLst>
                                          <p:attrName>style.visibility</p:attrName>
                                        </p:attrNameLst>
                                      </p:cBhvr>
                                      <p:to>
                                        <p:strVal val="visible"/>
                                      </p:to>
                                    </p:set>
                                    <p:animEffect transition="in" filter="strips(upLeft)">
                                      <p:cBhvr additive="repl">
                                        <p:cTn id="11" dur="500"/>
                                        <p:tgtEl>
                                          <p:spTgt spid="53432"/>
                                        </p:tgtEl>
                                      </p:cBhvr>
                                    </p:animEffect>
                                  </p:childTnLst>
                                </p:cTn>
                              </p:par>
                            </p:childTnLst>
                          </p:cTn>
                        </p:par>
                        <p:par>
                          <p:cTn id="12" fill="hold">
                            <p:stCondLst>
                              <p:cond delay="0"/>
                            </p:stCondLst>
                            <p:childTnLst>
                              <p:par>
                                <p:cTn id="13" presetID="18" presetClass="entr" presetSubtype="9" fill="hold" grpId="0" nodeType="afterEffect">
                                  <p:stCondLst>
                                    <p:cond delay="0"/>
                                  </p:stCondLst>
                                  <p:childTnLst>
                                    <p:set>
                                      <p:cBhvr additive="repl">
                                        <p:cTn id="14" dur="1" fill="hold">
                                          <p:stCondLst>
                                            <p:cond delay="0"/>
                                          </p:stCondLst>
                                        </p:cTn>
                                        <p:tgtEl>
                                          <p:spTgt spid="53433"/>
                                        </p:tgtEl>
                                        <p:attrNameLst>
                                          <p:attrName>style.visibility</p:attrName>
                                        </p:attrNameLst>
                                      </p:cBhvr>
                                      <p:to>
                                        <p:strVal val="visible"/>
                                      </p:to>
                                    </p:set>
                                    <p:animEffect transition="in" filter="strips(upLeft)">
                                      <p:cBhvr additive="repl">
                                        <p:cTn id="15" dur="500"/>
                                        <p:tgtEl>
                                          <p:spTgt spid="53433"/>
                                        </p:tgtEl>
                                      </p:cBhvr>
                                    </p:animEffect>
                                  </p:childTnLst>
                                </p:cTn>
                              </p:par>
                            </p:childTnLst>
                          </p:cTn>
                        </p:par>
                        <p:par>
                          <p:cTn id="16" fill="hold">
                            <p:stCondLst>
                              <p:cond delay="0"/>
                            </p:stCondLst>
                            <p:childTnLst>
                              <p:par>
                                <p:cTn id="17" presetID="18" presetClass="entr" presetSubtype="9" fill="hold" grpId="0" nodeType="afterEffect">
                                  <p:stCondLst>
                                    <p:cond delay="0"/>
                                  </p:stCondLst>
                                  <p:childTnLst>
                                    <p:set>
                                      <p:cBhvr additive="repl">
                                        <p:cTn id="18" dur="1" fill="hold">
                                          <p:stCondLst>
                                            <p:cond delay="0"/>
                                          </p:stCondLst>
                                        </p:cTn>
                                        <p:tgtEl>
                                          <p:spTgt spid="53434"/>
                                        </p:tgtEl>
                                        <p:attrNameLst>
                                          <p:attrName>style.visibility</p:attrName>
                                        </p:attrNameLst>
                                      </p:cBhvr>
                                      <p:to>
                                        <p:strVal val="visible"/>
                                      </p:to>
                                    </p:set>
                                    <p:animEffect transition="in" filter="strips(upLeft)">
                                      <p:cBhvr additive="repl">
                                        <p:cTn id="19" dur="500"/>
                                        <p:tgtEl>
                                          <p:spTgt spid="53434"/>
                                        </p:tgtEl>
                                      </p:cBhvr>
                                    </p:animEffect>
                                  </p:childTnLst>
                                </p:cTn>
                              </p:par>
                            </p:childTnLst>
                          </p:cTn>
                        </p:par>
                        <p:par>
                          <p:cTn id="20" fill="hold">
                            <p:stCondLst>
                              <p:cond delay="0"/>
                            </p:stCondLst>
                            <p:childTnLst>
                              <p:par>
                                <p:cTn id="21" presetID="18" presetClass="entr" presetSubtype="9" fill="hold" grpId="0" nodeType="afterEffect">
                                  <p:stCondLst>
                                    <p:cond delay="0"/>
                                  </p:stCondLst>
                                  <p:childTnLst>
                                    <p:set>
                                      <p:cBhvr additive="repl">
                                        <p:cTn id="22" dur="1" fill="hold">
                                          <p:stCondLst>
                                            <p:cond delay="0"/>
                                          </p:stCondLst>
                                        </p:cTn>
                                        <p:tgtEl>
                                          <p:spTgt spid="53435"/>
                                        </p:tgtEl>
                                        <p:attrNameLst>
                                          <p:attrName>style.visibility</p:attrName>
                                        </p:attrNameLst>
                                      </p:cBhvr>
                                      <p:to>
                                        <p:strVal val="visible"/>
                                      </p:to>
                                    </p:set>
                                    <p:animEffect transition="in" filter="strips(upLeft)">
                                      <p:cBhvr additive="repl">
                                        <p:cTn id="23" dur="500"/>
                                        <p:tgtEl>
                                          <p:spTgt spid="53435"/>
                                        </p:tgtEl>
                                      </p:cBhvr>
                                    </p:animEffect>
                                  </p:childTnLst>
                                </p:cTn>
                              </p:par>
                            </p:childTnLst>
                          </p:cTn>
                        </p:par>
                        <p:par>
                          <p:cTn id="24" fill="hold">
                            <p:stCondLst>
                              <p:cond delay="0"/>
                            </p:stCondLst>
                            <p:childTnLst>
                              <p:par>
                                <p:cTn id="25" presetID="18" presetClass="entr" presetSubtype="9" fill="hold" grpId="0" nodeType="afterEffect">
                                  <p:stCondLst>
                                    <p:cond delay="0"/>
                                  </p:stCondLst>
                                  <p:childTnLst>
                                    <p:set>
                                      <p:cBhvr additive="repl">
                                        <p:cTn id="26" dur="1" fill="hold">
                                          <p:stCondLst>
                                            <p:cond delay="0"/>
                                          </p:stCondLst>
                                        </p:cTn>
                                        <p:tgtEl>
                                          <p:spTgt spid="53438"/>
                                        </p:tgtEl>
                                        <p:attrNameLst>
                                          <p:attrName>style.visibility</p:attrName>
                                        </p:attrNameLst>
                                      </p:cBhvr>
                                      <p:to>
                                        <p:strVal val="visible"/>
                                      </p:to>
                                    </p:set>
                                    <p:animEffect transition="in" filter="strips(upLeft)">
                                      <p:cBhvr additive="repl">
                                        <p:cTn id="27" dur="500"/>
                                        <p:tgtEl>
                                          <p:spTgt spid="53438"/>
                                        </p:tgtEl>
                                      </p:cBhvr>
                                    </p:animEffect>
                                  </p:childTnLst>
                                </p:cTn>
                              </p:par>
                            </p:childTnLst>
                          </p:cTn>
                        </p:par>
                        <p:par>
                          <p:cTn id="28" fill="hold">
                            <p:stCondLst>
                              <p:cond delay="0"/>
                            </p:stCondLst>
                            <p:childTnLst>
                              <p:par>
                                <p:cTn id="29" presetID="18" presetClass="entr" presetSubtype="9" fill="hold" grpId="0" nodeType="afterEffect">
                                  <p:stCondLst>
                                    <p:cond delay="0"/>
                                  </p:stCondLst>
                                  <p:childTnLst>
                                    <p:set>
                                      <p:cBhvr additive="repl">
                                        <p:cTn id="30" dur="1" fill="hold">
                                          <p:stCondLst>
                                            <p:cond delay="0"/>
                                          </p:stCondLst>
                                        </p:cTn>
                                        <p:tgtEl>
                                          <p:spTgt spid="53436"/>
                                        </p:tgtEl>
                                        <p:attrNameLst>
                                          <p:attrName>style.visibility</p:attrName>
                                        </p:attrNameLst>
                                      </p:cBhvr>
                                      <p:to>
                                        <p:strVal val="visible"/>
                                      </p:to>
                                    </p:set>
                                    <p:animEffect transition="in" filter="strips(upLeft)">
                                      <p:cBhvr additive="repl">
                                        <p:cTn id="31" dur="500"/>
                                        <p:tgtEl>
                                          <p:spTgt spid="53436"/>
                                        </p:tgtEl>
                                      </p:cBhvr>
                                    </p:animEffect>
                                  </p:childTnLst>
                                </p:cTn>
                              </p:par>
                            </p:childTnLst>
                          </p:cTn>
                        </p:par>
                        <p:par>
                          <p:cTn id="32" fill="hold">
                            <p:stCondLst>
                              <p:cond delay="0"/>
                            </p:stCondLst>
                            <p:childTnLst>
                              <p:par>
                                <p:cTn id="33" presetID="18" presetClass="entr" presetSubtype="9" fill="hold" grpId="0" nodeType="afterEffect">
                                  <p:stCondLst>
                                    <p:cond delay="0"/>
                                  </p:stCondLst>
                                  <p:childTnLst>
                                    <p:set>
                                      <p:cBhvr additive="repl">
                                        <p:cTn id="34" dur="1" fill="hold">
                                          <p:stCondLst>
                                            <p:cond delay="0"/>
                                          </p:stCondLst>
                                        </p:cTn>
                                        <p:tgtEl>
                                          <p:spTgt spid="53437"/>
                                        </p:tgtEl>
                                        <p:attrNameLst>
                                          <p:attrName>style.visibility</p:attrName>
                                        </p:attrNameLst>
                                      </p:cBhvr>
                                      <p:to>
                                        <p:strVal val="visible"/>
                                      </p:to>
                                    </p:set>
                                    <p:animEffect transition="in" filter="strips(upLeft)">
                                      <p:cBhvr additive="repl">
                                        <p:cTn id="35" dur="500"/>
                                        <p:tgtEl>
                                          <p:spTgt spid="5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31" grpId="0" animBg="1"/>
      <p:bldP spid="53432" grpId="0" animBg="1"/>
      <p:bldP spid="53433" grpId="0" animBg="1"/>
      <p:bldP spid="53434" grpId="0" animBg="1"/>
      <p:bldP spid="53435" grpId="0" animBg="1"/>
      <p:bldP spid="53436" grpId="0" animBg="1"/>
      <p:bldP spid="53437" grpId="0" animBg="1"/>
      <p:bldP spid="53438"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93" name="Rectangle 21"/>
          <p:cNvSpPr>
            <a:spLocks noGrp="1" noChangeArrowheads="1"/>
          </p:cNvSpPr>
          <p:nvPr>
            <p:ph type="title"/>
          </p:nvPr>
        </p:nvSpPr>
        <p:spPr>
          <a:xfrm>
            <a:off x="3124200" y="76200"/>
            <a:ext cx="6019800"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D Y N A M I C    P R O G R A M M I N G</a:t>
            </a:r>
            <a:br>
              <a:rPr lang="pt-BR"/>
            </a:br>
            <a:endParaRPr lang="pt-BR"/>
          </a:p>
        </p:txBody>
      </p:sp>
      <p:sp>
        <p:nvSpPr>
          <p:cNvPr id="64" name="Date Placeholder 2"/>
          <p:cNvSpPr>
            <a:spLocks noGrp="1"/>
          </p:cNvSpPr>
          <p:nvPr>
            <p:ph type="dt" sz="half" idx="10"/>
          </p:nvPr>
        </p:nvSpPr>
        <p:spPr/>
        <p:txBody>
          <a:bodyPr/>
          <a:lstStyle/>
          <a:p>
            <a:fld id="{2CB47CFB-089E-394D-94ED-A85862237797}"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54275"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76"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77"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78"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79"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0"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1"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2"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54284"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5"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6"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7"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8"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89"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90"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91"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4292"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54294"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4295"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296"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4297"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298"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4299"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4300" name="Text Box 28"/>
          <p:cNvSpPr txBox="1">
            <a:spLocks noChangeArrowheads="1"/>
          </p:cNvSpPr>
          <p:nvPr/>
        </p:nvSpPr>
        <p:spPr bwMode="auto">
          <a:xfrm>
            <a:off x="7772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01" name="Text Box 29"/>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4302" name="Text Box 30"/>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03" name="Text Box 31"/>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4304" name="Text Box 32"/>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4305" name="Text Box 33"/>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06" name="Text Box 34"/>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4307" name="Text Box 35"/>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4308" name="Text Box 36"/>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09" name="Text Box 37"/>
          <p:cNvSpPr txBox="1">
            <a:spLocks noChangeArrowheads="1"/>
          </p:cNvSpPr>
          <p:nvPr/>
        </p:nvSpPr>
        <p:spPr bwMode="auto">
          <a:xfrm>
            <a:off x="152400" y="1371600"/>
            <a:ext cx="2590800" cy="8255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Print out the alignment</a:t>
            </a:r>
          </a:p>
        </p:txBody>
      </p:sp>
      <p:grpSp>
        <p:nvGrpSpPr>
          <p:cNvPr id="5" name="Group 38"/>
          <p:cNvGrpSpPr>
            <a:grpSpLocks/>
          </p:cNvGrpSpPr>
          <p:nvPr/>
        </p:nvGrpSpPr>
        <p:grpSpPr bwMode="auto">
          <a:xfrm>
            <a:off x="4114800" y="1752600"/>
            <a:ext cx="4254500" cy="4265613"/>
            <a:chOff x="2592" y="1104"/>
            <a:chExt cx="2680" cy="2687"/>
          </a:xfrm>
        </p:grpSpPr>
        <p:sp>
          <p:nvSpPr>
            <p:cNvPr id="54311" name="Line 39"/>
            <p:cNvSpPr>
              <a:spLocks noChangeShapeType="1"/>
            </p:cNvSpPr>
            <p:nvPr/>
          </p:nvSpPr>
          <p:spPr bwMode="auto">
            <a:xfrm>
              <a:off x="4896" y="3456"/>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2" name="Line 40"/>
            <p:cNvSpPr>
              <a:spLocks noChangeShapeType="1"/>
            </p:cNvSpPr>
            <p:nvPr/>
          </p:nvSpPr>
          <p:spPr bwMode="auto">
            <a:xfrm>
              <a:off x="4512" y="3120"/>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3" name="Line 41"/>
            <p:cNvSpPr>
              <a:spLocks noChangeShapeType="1"/>
            </p:cNvSpPr>
            <p:nvPr/>
          </p:nvSpPr>
          <p:spPr bwMode="auto">
            <a:xfrm>
              <a:off x="4128" y="2784"/>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4" name="Line 42"/>
            <p:cNvSpPr>
              <a:spLocks noChangeShapeType="1"/>
            </p:cNvSpPr>
            <p:nvPr/>
          </p:nvSpPr>
          <p:spPr bwMode="auto">
            <a:xfrm>
              <a:off x="3744" y="2448"/>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5" name="Line 43"/>
            <p:cNvSpPr>
              <a:spLocks noChangeShapeType="1"/>
            </p:cNvSpPr>
            <p:nvPr/>
          </p:nvSpPr>
          <p:spPr bwMode="auto">
            <a:xfrm>
              <a:off x="3360" y="2112"/>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6" name="Line 44"/>
            <p:cNvSpPr>
              <a:spLocks noChangeShapeType="1"/>
            </p:cNvSpPr>
            <p:nvPr/>
          </p:nvSpPr>
          <p:spPr bwMode="auto">
            <a:xfrm>
              <a:off x="2976" y="1440"/>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7" name="Line 45"/>
            <p:cNvSpPr>
              <a:spLocks noChangeShapeType="1"/>
            </p:cNvSpPr>
            <p:nvPr/>
          </p:nvSpPr>
          <p:spPr bwMode="auto">
            <a:xfrm>
              <a:off x="2592" y="1104"/>
              <a:ext cx="376" cy="335"/>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sp>
          <p:nvSpPr>
            <p:cNvPr id="54318" name="Line 46"/>
            <p:cNvSpPr>
              <a:spLocks noChangeShapeType="1"/>
            </p:cNvSpPr>
            <p:nvPr/>
          </p:nvSpPr>
          <p:spPr bwMode="auto">
            <a:xfrm>
              <a:off x="3360" y="1776"/>
              <a:ext cx="0" cy="352"/>
            </a:xfrm>
            <a:prstGeom prst="line">
              <a:avLst/>
            </a:prstGeom>
            <a:noFill/>
            <a:ln w="38160" cap="sq">
              <a:solidFill>
                <a:srgbClr val="FFCC99"/>
              </a:solidFill>
              <a:miter lim="800000"/>
              <a:headEnd/>
              <a:tailEnd/>
            </a:ln>
            <a:effectLst/>
          </p:spPr>
          <p:txBody>
            <a:bodyPr>
              <a:prstTxWarp prst="textNoShape">
                <a:avLst/>
              </a:prstTxWarp>
            </a:bodyPr>
            <a:lstStyle/>
            <a:p>
              <a:endParaRPr lang="en-US"/>
            </a:p>
          </p:txBody>
        </p:sp>
      </p:grpSp>
      <p:sp>
        <p:nvSpPr>
          <p:cNvPr id="54319" name="Text Box 47"/>
          <p:cNvSpPr txBox="1">
            <a:spLocks noChangeArrowheads="1"/>
          </p:cNvSpPr>
          <p:nvPr/>
        </p:nvSpPr>
        <p:spPr bwMode="auto">
          <a:xfrm>
            <a:off x="457200" y="2514600"/>
            <a:ext cx="455613"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20" name="Text Box 48"/>
          <p:cNvSpPr txBox="1">
            <a:spLocks noChangeArrowheads="1"/>
          </p:cNvSpPr>
          <p:nvPr/>
        </p:nvSpPr>
        <p:spPr bwMode="auto">
          <a:xfrm>
            <a:off x="760413" y="2514600"/>
            <a:ext cx="455612"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4321" name="Text Box 49"/>
          <p:cNvSpPr txBox="1">
            <a:spLocks noChangeArrowheads="1"/>
          </p:cNvSpPr>
          <p:nvPr/>
        </p:nvSpPr>
        <p:spPr bwMode="auto">
          <a:xfrm>
            <a:off x="1063625" y="2514600"/>
            <a:ext cx="455613"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T</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4322" name="Text Box 50"/>
          <p:cNvSpPr txBox="1">
            <a:spLocks noChangeArrowheads="1"/>
          </p:cNvSpPr>
          <p:nvPr/>
        </p:nvSpPr>
        <p:spPr bwMode="auto">
          <a:xfrm>
            <a:off x="1366838" y="2514600"/>
            <a:ext cx="455612"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23" name="Text Box 51"/>
          <p:cNvSpPr txBox="1">
            <a:spLocks noChangeArrowheads="1"/>
          </p:cNvSpPr>
          <p:nvPr/>
        </p:nvSpPr>
        <p:spPr bwMode="auto">
          <a:xfrm>
            <a:off x="1677988" y="2514600"/>
            <a:ext cx="455612"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C</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4324" name="Text Box 52"/>
          <p:cNvSpPr txBox="1">
            <a:spLocks noChangeArrowheads="1"/>
          </p:cNvSpPr>
          <p:nvPr/>
        </p:nvSpPr>
        <p:spPr bwMode="auto">
          <a:xfrm>
            <a:off x="1973263" y="2514600"/>
            <a:ext cx="455612"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T</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4325" name="Text Box 53"/>
          <p:cNvSpPr txBox="1">
            <a:spLocks noChangeArrowheads="1"/>
          </p:cNvSpPr>
          <p:nvPr/>
        </p:nvSpPr>
        <p:spPr bwMode="auto">
          <a:xfrm>
            <a:off x="2276475" y="2514600"/>
            <a:ext cx="455613"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4326" name="Text Box 54"/>
          <p:cNvSpPr txBox="1">
            <a:spLocks noChangeArrowheads="1"/>
          </p:cNvSpPr>
          <p:nvPr/>
        </p:nvSpPr>
        <p:spPr bwMode="auto">
          <a:xfrm>
            <a:off x="153988" y="2514600"/>
            <a:ext cx="455612" cy="1081088"/>
          </a:xfrm>
          <a:prstGeom prst="rect">
            <a:avLst/>
          </a:prstGeom>
          <a:noFill/>
          <a:ln w="9525" cap="flat">
            <a:noFill/>
            <a:round/>
            <a:headEnd/>
            <a:tailEnd/>
          </a:ln>
          <a:effectLst/>
        </p:spPr>
        <p:txBody>
          <a:bodyPr wrap="none" lIns="90000" tIns="46800" rIns="90000" bIns="46800">
            <a:prstTxWarp prst="textNoShape">
              <a:avLst/>
            </a:prstTxWarp>
            <a:spAutoFit/>
          </a:bodyPr>
          <a:lstStyle/>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G</a:t>
            </a:r>
          </a:p>
          <a:p>
            <a:pPr>
              <a:lnSpc>
                <a:spcPct val="90000"/>
              </a:lnSpc>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4327" name="Freeform 55"/>
          <p:cNvSpPr>
            <a:spLocks noChangeArrowheads="1"/>
          </p:cNvSpPr>
          <p:nvPr/>
        </p:nvSpPr>
        <p:spPr bwMode="auto">
          <a:xfrm>
            <a:off x="4114800" y="1752600"/>
            <a:ext cx="598488"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28" name="Freeform 56"/>
          <p:cNvSpPr>
            <a:spLocks noChangeArrowheads="1"/>
          </p:cNvSpPr>
          <p:nvPr/>
        </p:nvSpPr>
        <p:spPr bwMode="auto">
          <a:xfrm>
            <a:off x="7772400" y="5486400"/>
            <a:ext cx="598488"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29" name="Freeform 57"/>
          <p:cNvSpPr>
            <a:spLocks noChangeArrowheads="1"/>
          </p:cNvSpPr>
          <p:nvPr/>
        </p:nvSpPr>
        <p:spPr bwMode="auto">
          <a:xfrm>
            <a:off x="7162800" y="4953000"/>
            <a:ext cx="598488"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30" name="Freeform 58"/>
          <p:cNvSpPr>
            <a:spLocks noChangeArrowheads="1"/>
          </p:cNvSpPr>
          <p:nvPr/>
        </p:nvSpPr>
        <p:spPr bwMode="auto">
          <a:xfrm>
            <a:off x="6553200" y="4419600"/>
            <a:ext cx="598488" cy="533400"/>
          </a:xfrm>
          <a:custGeom>
            <a:avLst/>
            <a:gdLst/>
            <a:ahLst/>
            <a:cxnLst>
              <a:cxn ang="0">
                <a:pos x="0" y="0"/>
              </a:cxn>
              <a:cxn ang="0">
                <a:pos x="1663" y="1481"/>
              </a:cxn>
            </a:cxnLst>
            <a:rect l="0" t="0" r="r" b="b"/>
            <a:pathLst>
              <a:path w="1664" h="1482">
                <a:moveTo>
                  <a:pt x="0" y="0"/>
                </a:moveTo>
                <a:lnTo>
                  <a:pt x="1663" y="1481"/>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31" name="Freeform 59"/>
          <p:cNvSpPr>
            <a:spLocks noChangeArrowheads="1"/>
          </p:cNvSpPr>
          <p:nvPr/>
        </p:nvSpPr>
        <p:spPr bwMode="auto">
          <a:xfrm>
            <a:off x="5943600" y="3886200"/>
            <a:ext cx="598488"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32" name="Freeform 60"/>
          <p:cNvSpPr>
            <a:spLocks noChangeArrowheads="1"/>
          </p:cNvSpPr>
          <p:nvPr/>
        </p:nvSpPr>
        <p:spPr bwMode="auto">
          <a:xfrm>
            <a:off x="5334000" y="3352800"/>
            <a:ext cx="598488" cy="533400"/>
          </a:xfrm>
          <a:custGeom>
            <a:avLst/>
            <a:gdLst/>
            <a:ahLst/>
            <a:cxnLst>
              <a:cxn ang="0">
                <a:pos x="0" y="0"/>
              </a:cxn>
              <a:cxn ang="0">
                <a:pos x="1662" y="1482"/>
              </a:cxn>
            </a:cxnLst>
            <a:rect l="0" t="0" r="r" b="b"/>
            <a:pathLst>
              <a:path w="1663" h="1483">
                <a:moveTo>
                  <a:pt x="0" y="0"/>
                </a:moveTo>
                <a:lnTo>
                  <a:pt x="1662"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33" name="Freeform 61"/>
          <p:cNvSpPr>
            <a:spLocks noChangeArrowheads="1"/>
          </p:cNvSpPr>
          <p:nvPr/>
        </p:nvSpPr>
        <p:spPr bwMode="auto">
          <a:xfrm>
            <a:off x="4724400" y="2286000"/>
            <a:ext cx="598488" cy="533400"/>
          </a:xfrm>
          <a:custGeom>
            <a:avLst/>
            <a:gdLst/>
            <a:ahLst/>
            <a:cxnLst>
              <a:cxn ang="0">
                <a:pos x="0" y="0"/>
              </a:cxn>
              <a:cxn ang="0">
                <a:pos x="1663" y="1482"/>
              </a:cxn>
            </a:cxnLst>
            <a:rect l="0" t="0" r="r" b="b"/>
            <a:pathLst>
              <a:path w="1664" h="1483">
                <a:moveTo>
                  <a:pt x="0" y="0"/>
                </a:moveTo>
                <a:lnTo>
                  <a:pt x="1663" y="1482"/>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54334" name="Freeform 62"/>
          <p:cNvSpPr>
            <a:spLocks noChangeArrowheads="1"/>
          </p:cNvSpPr>
          <p:nvPr/>
        </p:nvSpPr>
        <p:spPr bwMode="auto">
          <a:xfrm>
            <a:off x="5334000" y="2819400"/>
            <a:ext cx="1588" cy="560388"/>
          </a:xfrm>
          <a:custGeom>
            <a:avLst/>
            <a:gdLst/>
            <a:ahLst/>
            <a:cxnLst>
              <a:cxn ang="0">
                <a:pos x="0" y="0"/>
              </a:cxn>
              <a:cxn ang="0">
                <a:pos x="0" y="1556"/>
              </a:cxn>
            </a:cxnLst>
            <a:rect l="0" t="0" r="r" b="b"/>
            <a:pathLst>
              <a:path w="1" h="1557">
                <a:moveTo>
                  <a:pt x="0" y="0"/>
                </a:moveTo>
                <a:lnTo>
                  <a:pt x="0" y="1556"/>
                </a:lnTo>
              </a:path>
            </a:pathLst>
          </a:custGeom>
          <a:noFill/>
          <a:ln w="38160" cap="sq">
            <a:solidFill>
              <a:srgbClr val="FF7C80"/>
            </a:solidFill>
            <a:miter lim="800000"/>
            <a:headEnd/>
            <a:tailEnd/>
          </a:ln>
          <a:effectLst/>
        </p:spPr>
        <p:txBody>
          <a:bodyPr wrap="none" anchor="ctr">
            <a:prstTxWarp prst="textNoShape">
              <a:avLst/>
            </a:prstTxWarp>
          </a:bodyPr>
          <a:lstStyle/>
          <a:p>
            <a:endParaRPr lang="en-US"/>
          </a:p>
        </p:txBody>
      </p:sp>
      <p:sp>
        <p:nvSpPr>
          <p:cNvPr id="65" name="Slide Number Placeholder 64"/>
          <p:cNvSpPr>
            <a:spLocks noGrp="1"/>
          </p:cNvSpPr>
          <p:nvPr>
            <p:ph type="sldNum" sz="quarter" idx="12"/>
          </p:nvPr>
        </p:nvSpPr>
        <p:spPr/>
        <p:txBody>
          <a:bodyPr/>
          <a:lstStyle/>
          <a:p>
            <a:fld id="{41014A3E-976F-064B-B8F4-90A68719CBED}" type="slidenum">
              <a:rPr lang="en-US" smtClean="0"/>
              <a:pPr/>
              <a:t>61</a:t>
            </a:fld>
            <a:endParaRPr lang="en-US"/>
          </a:p>
        </p:txBody>
      </p:sp>
      <p:sp>
        <p:nvSpPr>
          <p:cNvPr id="66" name="Footer Placeholder 6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afterEffect">
                                  <p:stCondLst>
                                    <p:cond delay="0"/>
                                  </p:stCondLst>
                                  <p:childTnLst>
                                    <p:set>
                                      <p:cBhvr additive="repl">
                                        <p:cTn id="6" dur="1" fill="hold">
                                          <p:stCondLst>
                                            <p:cond delay="0"/>
                                          </p:stCondLst>
                                        </p:cTn>
                                        <p:tgtEl>
                                          <p:spTgt spid="54327"/>
                                        </p:tgtEl>
                                        <p:attrNameLst>
                                          <p:attrName>style.visibility</p:attrName>
                                        </p:attrNameLst>
                                      </p:cBhvr>
                                      <p:to>
                                        <p:strVal val="visible"/>
                                      </p:to>
                                    </p:set>
                                    <p:animEffect transition="in" filter="strips(downRight)">
                                      <p:cBhvr additive="repl">
                                        <p:cTn id="7" dur="500"/>
                                        <p:tgtEl>
                                          <p:spTgt spid="54327"/>
                                        </p:tgtEl>
                                      </p:cBhvr>
                                    </p:animEffect>
                                  </p:childTnLst>
                                </p:cTn>
                              </p:par>
                            </p:childTnLst>
                          </p:cTn>
                        </p:par>
                        <p:par>
                          <p:cTn id="8" fill="hold">
                            <p:stCondLst>
                              <p:cond delay="0"/>
                            </p:stCondLst>
                            <p:childTnLst>
                              <p:par>
                                <p:cTn id="9" presetID="1" presetClass="entr" fill="hold" nodeType="afterEffect">
                                  <p:stCondLst>
                                    <p:cond delay="0"/>
                                  </p:stCondLst>
                                  <p:childTnLst>
                                    <p:set>
                                      <p:cBhvr additive="repl">
                                        <p:cTn id="10" dur="1" fill="hold">
                                          <p:stCondLst>
                                            <p:cond delay="0"/>
                                          </p:stCondLst>
                                        </p:cTn>
                                        <p:tgtEl>
                                          <p:spTgt spid="54326"/>
                                        </p:tgtEl>
                                        <p:attrNameLst>
                                          <p:attrName>style.visibility</p:attrName>
                                        </p:attrNameLst>
                                      </p:cBhvr>
                                      <p:to>
                                        <p:strVal val="visible"/>
                                      </p:to>
                                    </p:set>
                                  </p:childTnLst>
                                </p:cTn>
                              </p:par>
                            </p:childTnLst>
                          </p:cTn>
                        </p:par>
                        <p:par>
                          <p:cTn id="11" fill="hold">
                            <p:stCondLst>
                              <p:cond delay="0"/>
                            </p:stCondLst>
                            <p:childTnLst>
                              <p:par>
                                <p:cTn id="12" presetID="18" presetClass="entr" presetSubtype="6" fill="hold" grpId="0" nodeType="afterEffect">
                                  <p:stCondLst>
                                    <p:cond delay="0"/>
                                  </p:stCondLst>
                                  <p:childTnLst>
                                    <p:set>
                                      <p:cBhvr additive="repl">
                                        <p:cTn id="13" dur="1" fill="hold">
                                          <p:stCondLst>
                                            <p:cond delay="0"/>
                                          </p:stCondLst>
                                        </p:cTn>
                                        <p:tgtEl>
                                          <p:spTgt spid="54333"/>
                                        </p:tgtEl>
                                        <p:attrNameLst>
                                          <p:attrName>style.visibility</p:attrName>
                                        </p:attrNameLst>
                                      </p:cBhvr>
                                      <p:to>
                                        <p:strVal val="visible"/>
                                      </p:to>
                                    </p:set>
                                    <p:animEffect transition="in" filter="strips(downRight)">
                                      <p:cBhvr additive="repl">
                                        <p:cTn id="14" dur="500"/>
                                        <p:tgtEl>
                                          <p:spTgt spid="54333"/>
                                        </p:tgtEl>
                                      </p:cBhvr>
                                    </p:animEffect>
                                  </p:childTnLst>
                                </p:cTn>
                              </p:par>
                            </p:childTnLst>
                          </p:cTn>
                        </p:par>
                        <p:par>
                          <p:cTn id="15" fill="hold">
                            <p:stCondLst>
                              <p:cond delay="0"/>
                            </p:stCondLst>
                            <p:childTnLst>
                              <p:par>
                                <p:cTn id="16" presetID="1" presetClass="entr" fill="hold" nodeType="afterEffect">
                                  <p:stCondLst>
                                    <p:cond delay="0"/>
                                  </p:stCondLst>
                                  <p:childTnLst>
                                    <p:set>
                                      <p:cBhvr additive="repl">
                                        <p:cTn id="17" dur="1" fill="hold">
                                          <p:stCondLst>
                                            <p:cond delay="0"/>
                                          </p:stCondLst>
                                        </p:cTn>
                                        <p:tgtEl>
                                          <p:spTgt spid="54319"/>
                                        </p:tgtEl>
                                        <p:attrNameLst>
                                          <p:attrName>style.visibility</p:attrName>
                                        </p:attrNameLst>
                                      </p:cBhvr>
                                      <p:to>
                                        <p:strVal val="visible"/>
                                      </p:to>
                                    </p:set>
                                  </p:childTnLst>
                                </p:cTn>
                              </p:par>
                            </p:childTnLst>
                          </p:cTn>
                        </p:par>
                        <p:par>
                          <p:cTn id="18" fill="hold">
                            <p:stCondLst>
                              <p:cond delay="0"/>
                            </p:stCondLst>
                            <p:childTnLst>
                              <p:par>
                                <p:cTn id="19" presetID="18" presetClass="entr" presetSubtype="6" fill="hold" grpId="0" nodeType="afterEffect">
                                  <p:stCondLst>
                                    <p:cond delay="0"/>
                                  </p:stCondLst>
                                  <p:childTnLst>
                                    <p:set>
                                      <p:cBhvr additive="repl">
                                        <p:cTn id="20" dur="1" fill="hold">
                                          <p:stCondLst>
                                            <p:cond delay="0"/>
                                          </p:stCondLst>
                                        </p:cTn>
                                        <p:tgtEl>
                                          <p:spTgt spid="54334"/>
                                        </p:tgtEl>
                                        <p:attrNameLst>
                                          <p:attrName>style.visibility</p:attrName>
                                        </p:attrNameLst>
                                      </p:cBhvr>
                                      <p:to>
                                        <p:strVal val="visible"/>
                                      </p:to>
                                    </p:set>
                                    <p:animEffect transition="in" filter="strips(downRight)">
                                      <p:cBhvr additive="repl">
                                        <p:cTn id="21" dur="500"/>
                                        <p:tgtEl>
                                          <p:spTgt spid="54334"/>
                                        </p:tgtEl>
                                      </p:cBhvr>
                                    </p:animEffect>
                                  </p:childTnLst>
                                </p:cTn>
                              </p:par>
                            </p:childTnLst>
                          </p:cTn>
                        </p:par>
                        <p:par>
                          <p:cTn id="22" fill="hold">
                            <p:stCondLst>
                              <p:cond delay="0"/>
                            </p:stCondLst>
                            <p:childTnLst>
                              <p:par>
                                <p:cTn id="23" presetID="1" presetClass="entr" fill="hold" nodeType="afterEffect">
                                  <p:stCondLst>
                                    <p:cond delay="0"/>
                                  </p:stCondLst>
                                  <p:childTnLst>
                                    <p:set>
                                      <p:cBhvr additive="repl">
                                        <p:cTn id="24" dur="1" fill="hold">
                                          <p:stCondLst>
                                            <p:cond delay="0"/>
                                          </p:stCondLst>
                                        </p:cTn>
                                        <p:tgtEl>
                                          <p:spTgt spid="54320"/>
                                        </p:tgtEl>
                                        <p:attrNameLst>
                                          <p:attrName>style.visibility</p:attrName>
                                        </p:attrNameLst>
                                      </p:cBhvr>
                                      <p:to>
                                        <p:strVal val="visible"/>
                                      </p:to>
                                    </p:set>
                                  </p:childTnLst>
                                </p:cTn>
                              </p:par>
                            </p:childTnLst>
                          </p:cTn>
                        </p:par>
                        <p:par>
                          <p:cTn id="25" fill="hold">
                            <p:stCondLst>
                              <p:cond delay="0"/>
                            </p:stCondLst>
                            <p:childTnLst>
                              <p:par>
                                <p:cTn id="26" presetID="18" presetClass="entr" presetSubtype="6" fill="hold" grpId="0" nodeType="afterEffect">
                                  <p:stCondLst>
                                    <p:cond delay="0"/>
                                  </p:stCondLst>
                                  <p:childTnLst>
                                    <p:set>
                                      <p:cBhvr additive="repl">
                                        <p:cTn id="27" dur="1" fill="hold">
                                          <p:stCondLst>
                                            <p:cond delay="0"/>
                                          </p:stCondLst>
                                        </p:cTn>
                                        <p:tgtEl>
                                          <p:spTgt spid="54332"/>
                                        </p:tgtEl>
                                        <p:attrNameLst>
                                          <p:attrName>style.visibility</p:attrName>
                                        </p:attrNameLst>
                                      </p:cBhvr>
                                      <p:to>
                                        <p:strVal val="visible"/>
                                      </p:to>
                                    </p:set>
                                    <p:animEffect transition="in" filter="strips(downRight)">
                                      <p:cBhvr additive="repl">
                                        <p:cTn id="28" dur="500"/>
                                        <p:tgtEl>
                                          <p:spTgt spid="54332"/>
                                        </p:tgtEl>
                                      </p:cBhvr>
                                    </p:animEffect>
                                  </p:childTnLst>
                                </p:cTn>
                              </p:par>
                            </p:childTnLst>
                          </p:cTn>
                        </p:par>
                        <p:par>
                          <p:cTn id="29" fill="hold">
                            <p:stCondLst>
                              <p:cond delay="0"/>
                            </p:stCondLst>
                            <p:childTnLst>
                              <p:par>
                                <p:cTn id="30" presetID="1" presetClass="entr" fill="hold" nodeType="afterEffect">
                                  <p:stCondLst>
                                    <p:cond delay="0"/>
                                  </p:stCondLst>
                                  <p:childTnLst>
                                    <p:set>
                                      <p:cBhvr additive="repl">
                                        <p:cTn id="31" dur="1" fill="hold">
                                          <p:stCondLst>
                                            <p:cond delay="0"/>
                                          </p:stCondLst>
                                        </p:cTn>
                                        <p:tgtEl>
                                          <p:spTgt spid="54321"/>
                                        </p:tgtEl>
                                        <p:attrNameLst>
                                          <p:attrName>style.visibility</p:attrName>
                                        </p:attrNameLst>
                                      </p:cBhvr>
                                      <p:to>
                                        <p:strVal val="visible"/>
                                      </p:to>
                                    </p:set>
                                  </p:childTnLst>
                                </p:cTn>
                              </p:par>
                            </p:childTnLst>
                          </p:cTn>
                        </p:par>
                        <p:par>
                          <p:cTn id="32" fill="hold">
                            <p:stCondLst>
                              <p:cond delay="0"/>
                            </p:stCondLst>
                            <p:childTnLst>
                              <p:par>
                                <p:cTn id="33" presetID="18" presetClass="entr" presetSubtype="6" fill="hold" grpId="0" nodeType="afterEffect">
                                  <p:stCondLst>
                                    <p:cond delay="0"/>
                                  </p:stCondLst>
                                  <p:childTnLst>
                                    <p:set>
                                      <p:cBhvr additive="repl">
                                        <p:cTn id="34" dur="1" fill="hold">
                                          <p:stCondLst>
                                            <p:cond delay="0"/>
                                          </p:stCondLst>
                                        </p:cTn>
                                        <p:tgtEl>
                                          <p:spTgt spid="54331"/>
                                        </p:tgtEl>
                                        <p:attrNameLst>
                                          <p:attrName>style.visibility</p:attrName>
                                        </p:attrNameLst>
                                      </p:cBhvr>
                                      <p:to>
                                        <p:strVal val="visible"/>
                                      </p:to>
                                    </p:set>
                                    <p:animEffect transition="in" filter="strips(downRight)">
                                      <p:cBhvr additive="repl">
                                        <p:cTn id="35" dur="500"/>
                                        <p:tgtEl>
                                          <p:spTgt spid="54331"/>
                                        </p:tgtEl>
                                      </p:cBhvr>
                                    </p:animEffect>
                                  </p:childTnLst>
                                </p:cTn>
                              </p:par>
                            </p:childTnLst>
                          </p:cTn>
                        </p:par>
                        <p:par>
                          <p:cTn id="36" fill="hold">
                            <p:stCondLst>
                              <p:cond delay="0"/>
                            </p:stCondLst>
                            <p:childTnLst>
                              <p:par>
                                <p:cTn id="37" presetID="1" presetClass="entr" fill="hold" nodeType="afterEffect">
                                  <p:stCondLst>
                                    <p:cond delay="0"/>
                                  </p:stCondLst>
                                  <p:childTnLst>
                                    <p:set>
                                      <p:cBhvr additive="repl">
                                        <p:cTn id="38" dur="1" fill="hold">
                                          <p:stCondLst>
                                            <p:cond delay="0"/>
                                          </p:stCondLst>
                                        </p:cTn>
                                        <p:tgtEl>
                                          <p:spTgt spid="54322"/>
                                        </p:tgtEl>
                                        <p:attrNameLst>
                                          <p:attrName>style.visibility</p:attrName>
                                        </p:attrNameLst>
                                      </p:cBhvr>
                                      <p:to>
                                        <p:strVal val="visible"/>
                                      </p:to>
                                    </p:set>
                                  </p:childTnLst>
                                </p:cTn>
                              </p:par>
                            </p:childTnLst>
                          </p:cTn>
                        </p:par>
                        <p:par>
                          <p:cTn id="39" fill="hold">
                            <p:stCondLst>
                              <p:cond delay="0"/>
                            </p:stCondLst>
                            <p:childTnLst>
                              <p:par>
                                <p:cTn id="40" presetID="18" presetClass="entr" presetSubtype="6" fill="hold" grpId="0" nodeType="afterEffect">
                                  <p:stCondLst>
                                    <p:cond delay="0"/>
                                  </p:stCondLst>
                                  <p:childTnLst>
                                    <p:set>
                                      <p:cBhvr additive="repl">
                                        <p:cTn id="41" dur="1" fill="hold">
                                          <p:stCondLst>
                                            <p:cond delay="0"/>
                                          </p:stCondLst>
                                        </p:cTn>
                                        <p:tgtEl>
                                          <p:spTgt spid="54330"/>
                                        </p:tgtEl>
                                        <p:attrNameLst>
                                          <p:attrName>style.visibility</p:attrName>
                                        </p:attrNameLst>
                                      </p:cBhvr>
                                      <p:to>
                                        <p:strVal val="visible"/>
                                      </p:to>
                                    </p:set>
                                    <p:animEffect transition="in" filter="strips(downRight)">
                                      <p:cBhvr additive="repl">
                                        <p:cTn id="42" dur="500"/>
                                        <p:tgtEl>
                                          <p:spTgt spid="54330"/>
                                        </p:tgtEl>
                                      </p:cBhvr>
                                    </p:animEffect>
                                  </p:childTnLst>
                                </p:cTn>
                              </p:par>
                            </p:childTnLst>
                          </p:cTn>
                        </p:par>
                        <p:par>
                          <p:cTn id="43" fill="hold">
                            <p:stCondLst>
                              <p:cond delay="0"/>
                            </p:stCondLst>
                            <p:childTnLst>
                              <p:par>
                                <p:cTn id="44" presetID="1" presetClass="entr" fill="hold" nodeType="afterEffect">
                                  <p:stCondLst>
                                    <p:cond delay="0"/>
                                  </p:stCondLst>
                                  <p:childTnLst>
                                    <p:set>
                                      <p:cBhvr additive="repl">
                                        <p:cTn id="45" dur="1" fill="hold">
                                          <p:stCondLst>
                                            <p:cond delay="0"/>
                                          </p:stCondLst>
                                        </p:cTn>
                                        <p:tgtEl>
                                          <p:spTgt spid="54323"/>
                                        </p:tgtEl>
                                        <p:attrNameLst>
                                          <p:attrName>style.visibility</p:attrName>
                                        </p:attrNameLst>
                                      </p:cBhvr>
                                      <p:to>
                                        <p:strVal val="visible"/>
                                      </p:to>
                                    </p:set>
                                  </p:childTnLst>
                                </p:cTn>
                              </p:par>
                            </p:childTnLst>
                          </p:cTn>
                        </p:par>
                        <p:par>
                          <p:cTn id="46" fill="hold">
                            <p:stCondLst>
                              <p:cond delay="0"/>
                            </p:stCondLst>
                            <p:childTnLst>
                              <p:par>
                                <p:cTn id="47" presetID="18" presetClass="entr" presetSubtype="6" fill="hold" grpId="0" nodeType="afterEffect">
                                  <p:stCondLst>
                                    <p:cond delay="0"/>
                                  </p:stCondLst>
                                  <p:childTnLst>
                                    <p:set>
                                      <p:cBhvr additive="repl">
                                        <p:cTn id="48" dur="1" fill="hold">
                                          <p:stCondLst>
                                            <p:cond delay="0"/>
                                          </p:stCondLst>
                                        </p:cTn>
                                        <p:tgtEl>
                                          <p:spTgt spid="54329"/>
                                        </p:tgtEl>
                                        <p:attrNameLst>
                                          <p:attrName>style.visibility</p:attrName>
                                        </p:attrNameLst>
                                      </p:cBhvr>
                                      <p:to>
                                        <p:strVal val="visible"/>
                                      </p:to>
                                    </p:set>
                                    <p:animEffect transition="in" filter="strips(downRight)">
                                      <p:cBhvr additive="repl">
                                        <p:cTn id="49" dur="500"/>
                                        <p:tgtEl>
                                          <p:spTgt spid="54329"/>
                                        </p:tgtEl>
                                      </p:cBhvr>
                                    </p:animEffect>
                                  </p:childTnLst>
                                </p:cTn>
                              </p:par>
                            </p:childTnLst>
                          </p:cTn>
                        </p:par>
                        <p:par>
                          <p:cTn id="50" fill="hold">
                            <p:stCondLst>
                              <p:cond delay="0"/>
                            </p:stCondLst>
                            <p:childTnLst>
                              <p:par>
                                <p:cTn id="51" presetID="1" presetClass="entr" fill="hold" nodeType="afterEffect">
                                  <p:stCondLst>
                                    <p:cond delay="0"/>
                                  </p:stCondLst>
                                  <p:childTnLst>
                                    <p:set>
                                      <p:cBhvr additive="repl">
                                        <p:cTn id="52" dur="1" fill="hold">
                                          <p:stCondLst>
                                            <p:cond delay="0"/>
                                          </p:stCondLst>
                                        </p:cTn>
                                        <p:tgtEl>
                                          <p:spTgt spid="54324"/>
                                        </p:tgtEl>
                                        <p:attrNameLst>
                                          <p:attrName>style.visibility</p:attrName>
                                        </p:attrNameLst>
                                      </p:cBhvr>
                                      <p:to>
                                        <p:strVal val="visible"/>
                                      </p:to>
                                    </p:set>
                                  </p:childTnLst>
                                </p:cTn>
                              </p:par>
                            </p:childTnLst>
                          </p:cTn>
                        </p:par>
                        <p:par>
                          <p:cTn id="53" fill="hold">
                            <p:stCondLst>
                              <p:cond delay="0"/>
                            </p:stCondLst>
                            <p:childTnLst>
                              <p:par>
                                <p:cTn id="54" presetID="18" presetClass="entr" presetSubtype="6" fill="hold" grpId="0" nodeType="afterEffect">
                                  <p:stCondLst>
                                    <p:cond delay="0"/>
                                  </p:stCondLst>
                                  <p:childTnLst>
                                    <p:set>
                                      <p:cBhvr additive="repl">
                                        <p:cTn id="55" dur="1" fill="hold">
                                          <p:stCondLst>
                                            <p:cond delay="0"/>
                                          </p:stCondLst>
                                        </p:cTn>
                                        <p:tgtEl>
                                          <p:spTgt spid="54328"/>
                                        </p:tgtEl>
                                        <p:attrNameLst>
                                          <p:attrName>style.visibility</p:attrName>
                                        </p:attrNameLst>
                                      </p:cBhvr>
                                      <p:to>
                                        <p:strVal val="visible"/>
                                      </p:to>
                                    </p:set>
                                    <p:animEffect transition="in" filter="strips(downRight)">
                                      <p:cBhvr additive="repl">
                                        <p:cTn id="56" dur="500"/>
                                        <p:tgtEl>
                                          <p:spTgt spid="54328"/>
                                        </p:tgtEl>
                                      </p:cBhvr>
                                    </p:animEffect>
                                  </p:childTnLst>
                                </p:cTn>
                              </p:par>
                            </p:childTnLst>
                          </p:cTn>
                        </p:par>
                        <p:par>
                          <p:cTn id="57" fill="hold">
                            <p:stCondLst>
                              <p:cond delay="0"/>
                            </p:stCondLst>
                            <p:childTnLst>
                              <p:par>
                                <p:cTn id="58" presetID="1" presetClass="entr" fill="hold" nodeType="afterEffect">
                                  <p:stCondLst>
                                    <p:cond delay="0"/>
                                  </p:stCondLst>
                                  <p:childTnLst>
                                    <p:set>
                                      <p:cBhvr additive="repl">
                                        <p:cTn id="59" dur="1" fill="hold">
                                          <p:stCondLst>
                                            <p:cond delay="0"/>
                                          </p:stCondLst>
                                        </p:cTn>
                                        <p:tgtEl>
                                          <p:spTgt spid="54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27" grpId="0" animBg="1"/>
      <p:bldP spid="54328" grpId="0" animBg="1"/>
      <p:bldP spid="54329" grpId="0" animBg="1"/>
      <p:bldP spid="54330" grpId="0" animBg="1"/>
      <p:bldP spid="54331" grpId="0" animBg="1"/>
      <p:bldP spid="54332" grpId="0" animBg="1"/>
      <p:bldP spid="54333" grpId="0" animBg="1"/>
      <p:bldP spid="54334" grpId="0" animBg="1"/>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Two different types of Alignment</a:t>
            </a:r>
          </a:p>
        </p:txBody>
      </p:sp>
      <p:sp>
        <p:nvSpPr>
          <p:cNvPr id="8" name="Date Placeholder 2"/>
          <p:cNvSpPr>
            <a:spLocks noGrp="1"/>
          </p:cNvSpPr>
          <p:nvPr>
            <p:ph type="dt" sz="half" idx="10"/>
          </p:nvPr>
        </p:nvSpPr>
        <p:spPr/>
        <p:txBody>
          <a:bodyPr/>
          <a:lstStyle/>
          <a:p>
            <a:fld id="{AD1065E8-A962-0F4B-A12D-B74DEC322C3E}" type="datetime1">
              <a:rPr lang="en-US" smtClean="0"/>
              <a:pPr/>
              <a:t>5/23/14</a:t>
            </a:fld>
            <a:endParaRPr lang="pt-BR"/>
          </a:p>
        </p:txBody>
      </p:sp>
      <p:sp>
        <p:nvSpPr>
          <p:cNvPr id="55298" name="Text Box 2"/>
          <p:cNvSpPr txBox="1">
            <a:spLocks noChangeArrowheads="1"/>
          </p:cNvSpPr>
          <p:nvPr/>
        </p:nvSpPr>
        <p:spPr bwMode="auto">
          <a:xfrm>
            <a:off x="2209800" y="4876800"/>
            <a:ext cx="1219200" cy="4572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55299" name="Text Box 3"/>
          <p:cNvSpPr txBox="1">
            <a:spLocks noChangeArrowheads="1"/>
          </p:cNvSpPr>
          <p:nvPr/>
        </p:nvSpPr>
        <p:spPr bwMode="auto">
          <a:xfrm>
            <a:off x="2971800" y="1543424"/>
            <a:ext cx="5334000" cy="179705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en-US" sz="1600" dirty="0">
                <a:solidFill>
                  <a:srgbClr val="000000"/>
                </a:solidFill>
                <a:ea typeface="Arial Unicode MS" pitchFamily="-1" charset="0"/>
                <a:cs typeface="Arial Unicode MS" pitchFamily="-1" charset="0"/>
              </a:rPr>
              <a:t>Needleman &amp; </a:t>
            </a:r>
            <a:r>
              <a:rPr lang="en-US" sz="1600" dirty="0" err="1">
                <a:solidFill>
                  <a:srgbClr val="000000"/>
                </a:solidFill>
                <a:ea typeface="Arial Unicode MS" pitchFamily="-1" charset="0"/>
                <a:cs typeface="Arial Unicode MS" pitchFamily="-1" charset="0"/>
              </a:rPr>
              <a:t>Wunch</a:t>
            </a:r>
            <a:r>
              <a:rPr lang="en-US" sz="1600" dirty="0">
                <a:solidFill>
                  <a:srgbClr val="000000"/>
                </a:solidFill>
                <a:ea typeface="Arial Unicode MS" pitchFamily="-1" charset="0"/>
                <a:cs typeface="Arial Unicode MS" pitchFamily="-1" charset="0"/>
              </a:rPr>
              <a:t> (J. Mol. Biol. (1970) 48,443-453 : Problem of finding the best path. Revelation: Any partial sub-path that ends at a point along the true optimal path must itself be the optimal path leading to that point. This provides a method to create a matrix of path “score”, the score of a path leading to that point. Trace the optimal path from one end to the other of the two sequences.</a:t>
            </a:r>
          </a:p>
        </p:txBody>
      </p:sp>
      <p:sp>
        <p:nvSpPr>
          <p:cNvPr id="55300" name="Text Box 4"/>
          <p:cNvSpPr txBox="1">
            <a:spLocks noChangeArrowheads="1"/>
          </p:cNvSpPr>
          <p:nvPr/>
        </p:nvSpPr>
        <p:spPr bwMode="auto">
          <a:xfrm>
            <a:off x="152400" y="1749688"/>
            <a:ext cx="2514600" cy="1017844"/>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 pos="2171700" algn="l"/>
              </a:tabLst>
            </a:pPr>
            <a:r>
              <a:rPr lang="pt-BR" sz="2000" dirty="0">
                <a:solidFill>
                  <a:srgbClr val="FF7C80"/>
                </a:solidFill>
                <a:ea typeface="Arial Unicode MS" pitchFamily="-1" charset="0"/>
                <a:cs typeface="Arial Unicode MS" pitchFamily="-1" charset="0"/>
              </a:rPr>
              <a:t>Global </a:t>
            </a:r>
            <a:r>
              <a:rPr lang="pt-BR" sz="2000" dirty="0" err="1">
                <a:solidFill>
                  <a:srgbClr val="FF7C80"/>
                </a:solidFill>
                <a:ea typeface="Arial Unicode MS" pitchFamily="-1" charset="0"/>
                <a:cs typeface="Arial Unicode MS" pitchFamily="-1" charset="0"/>
              </a:rPr>
              <a:t>Alignment</a:t>
            </a:r>
            <a:r>
              <a:rPr lang="pt-BR" sz="2000" dirty="0">
                <a:solidFill>
                  <a:srgbClr val="FF7C80"/>
                </a:solidFill>
                <a:ea typeface="Arial Unicode MS" pitchFamily="-1" charset="0"/>
                <a:cs typeface="Arial Unicode MS" pitchFamily="-1" charset="0"/>
              </a:rPr>
              <a:t> </a:t>
            </a:r>
            <a:r>
              <a:rPr lang="pt-BR" sz="2000" dirty="0" err="1" smtClean="0">
                <a:solidFill>
                  <a:srgbClr val="FF7C80"/>
                </a:solidFill>
                <a:ea typeface="Arial Unicode MS" pitchFamily="-1" charset="0"/>
                <a:cs typeface="Arial Unicode MS" pitchFamily="-1" charset="0"/>
              </a:rPr>
              <a:t>methods</a:t>
            </a:r>
            <a:r>
              <a:rPr lang="pt-BR" sz="2000" dirty="0" smtClean="0">
                <a:solidFill>
                  <a:srgbClr val="FF7C80"/>
                </a:solidFill>
                <a:ea typeface="Arial Unicode MS" pitchFamily="-1" charset="0"/>
                <a:cs typeface="Arial Unicode MS" pitchFamily="-1" charset="0"/>
              </a:rPr>
              <a:t> (complete </a:t>
            </a:r>
            <a:r>
              <a:rPr lang="pt-BR" sz="2000" dirty="0" err="1" smtClean="0">
                <a:solidFill>
                  <a:srgbClr val="FF7C80"/>
                </a:solidFill>
                <a:ea typeface="Arial Unicode MS" pitchFamily="-1" charset="0"/>
                <a:cs typeface="Arial Unicode MS" pitchFamily="-1" charset="0"/>
              </a:rPr>
              <a:t>sequences</a:t>
            </a:r>
            <a:r>
              <a:rPr lang="pt-BR" sz="2000" dirty="0" smtClean="0">
                <a:solidFill>
                  <a:srgbClr val="FF7C80"/>
                </a:solidFill>
                <a:ea typeface="Arial Unicode MS" pitchFamily="-1" charset="0"/>
                <a:cs typeface="Arial Unicode MS" pitchFamily="-1" charset="0"/>
              </a:rPr>
              <a:t>):</a:t>
            </a:r>
            <a:endParaRPr lang="pt-BR" sz="2000" dirty="0">
              <a:solidFill>
                <a:srgbClr val="FF7C80"/>
              </a:solidFill>
              <a:ea typeface="Arial Unicode MS" pitchFamily="-1" charset="0"/>
              <a:cs typeface="Arial Unicode MS" pitchFamily="-1" charset="0"/>
            </a:endParaRPr>
          </a:p>
        </p:txBody>
      </p:sp>
      <p:sp>
        <p:nvSpPr>
          <p:cNvPr id="55301" name="Text Box 5"/>
          <p:cNvSpPr txBox="1">
            <a:spLocks noChangeArrowheads="1"/>
          </p:cNvSpPr>
          <p:nvPr/>
        </p:nvSpPr>
        <p:spPr bwMode="auto">
          <a:xfrm>
            <a:off x="3048000" y="3600824"/>
            <a:ext cx="5562600" cy="22939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en-US" sz="1600">
                <a:solidFill>
                  <a:srgbClr val="000000"/>
                </a:solidFill>
                <a:ea typeface="Arial Unicode MS" pitchFamily="-1" charset="0"/>
                <a:cs typeface="Arial Unicode MS" pitchFamily="-1" charset="0"/>
              </a:rPr>
              <a:t>Smith &amp; Waterman.(J. Mol. Biol. (1981), 147,195-197: Use Needleman &amp;Wunch, but report all non-overlapping paths, starting at the highest scoring points in the path graph.</a:t>
            </a:r>
          </a:p>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en-US" sz="1600">
                <a:solidFill>
                  <a:srgbClr val="000000"/>
                </a:solidFill>
                <a:ea typeface="Arial Unicode MS" pitchFamily="-1" charset="0"/>
                <a:cs typeface="Arial Unicode MS" pitchFamily="-1" charset="0"/>
              </a:rPr>
              <a:t>FASTP(Lipman &amp;Pearson(1985),Science 227,1435-1441</a:t>
            </a:r>
          </a:p>
          <a:p>
            <a:pPr>
              <a:lnSpc>
                <a:spcPct val="100000"/>
              </a:lnSpc>
              <a:spcBef>
                <a:spcPts val="1000"/>
              </a:spcBef>
              <a:buClrTx/>
              <a:buFontTx/>
              <a:buNone/>
              <a:tabLst>
                <a:tab pos="723900" algn="l"/>
                <a:tab pos="1447800" algn="l"/>
                <a:tab pos="2171700" algn="l"/>
                <a:tab pos="2895600" algn="l"/>
                <a:tab pos="3619500" algn="l"/>
                <a:tab pos="4343400" algn="l"/>
                <a:tab pos="5067300" algn="l"/>
              </a:tabLst>
            </a:pPr>
            <a:r>
              <a:rPr lang="en-US" sz="1600">
                <a:solidFill>
                  <a:srgbClr val="000000"/>
                </a:solidFill>
                <a:ea typeface="Arial Unicode MS" pitchFamily="-1" charset="0"/>
                <a:cs typeface="Arial Unicode MS" pitchFamily="-1" charset="0"/>
              </a:rPr>
              <a:t>BLAST (Altschul et al (1990),J. Mol. Bio. 215,408-410): don’t report all overlapping paths, but only attempt to find paths if there are words that are high-scoring. Speeds up considerably the alignments.</a:t>
            </a:r>
          </a:p>
        </p:txBody>
      </p:sp>
      <p:sp>
        <p:nvSpPr>
          <p:cNvPr id="55302" name="Text Box 6"/>
          <p:cNvSpPr txBox="1">
            <a:spLocks noChangeArrowheads="1"/>
          </p:cNvSpPr>
          <p:nvPr/>
        </p:nvSpPr>
        <p:spPr bwMode="auto">
          <a:xfrm>
            <a:off x="381000" y="3677024"/>
            <a:ext cx="2438400" cy="1017844"/>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 pos="2171700" algn="l"/>
              </a:tabLst>
            </a:pPr>
            <a:r>
              <a:rPr lang="pt-BR" sz="2000" dirty="0">
                <a:solidFill>
                  <a:srgbClr val="FF7C80"/>
                </a:solidFill>
                <a:ea typeface="Arial Unicode MS" pitchFamily="-1" charset="0"/>
                <a:cs typeface="Arial Unicode MS" pitchFamily="-1" charset="0"/>
              </a:rPr>
              <a:t>Local </a:t>
            </a:r>
            <a:r>
              <a:rPr lang="pt-BR" sz="2000" dirty="0" err="1">
                <a:solidFill>
                  <a:srgbClr val="FF7C80"/>
                </a:solidFill>
                <a:ea typeface="Arial Unicode MS" pitchFamily="-1" charset="0"/>
                <a:cs typeface="Arial Unicode MS" pitchFamily="-1" charset="0"/>
              </a:rPr>
              <a:t>Alignment</a:t>
            </a:r>
            <a:r>
              <a:rPr lang="pt-BR" sz="2000" dirty="0">
                <a:solidFill>
                  <a:srgbClr val="FF7C80"/>
                </a:solidFill>
                <a:ea typeface="Arial Unicode MS" pitchFamily="-1" charset="0"/>
                <a:cs typeface="Arial Unicode MS" pitchFamily="-1" charset="0"/>
              </a:rPr>
              <a:t> </a:t>
            </a:r>
            <a:r>
              <a:rPr lang="pt-BR" sz="2000" dirty="0" err="1" smtClean="0">
                <a:solidFill>
                  <a:srgbClr val="FF7C80"/>
                </a:solidFill>
                <a:ea typeface="Arial Unicode MS" pitchFamily="-1" charset="0"/>
                <a:cs typeface="Arial Unicode MS" pitchFamily="-1" charset="0"/>
              </a:rPr>
              <a:t>methods</a:t>
            </a:r>
            <a:r>
              <a:rPr lang="pt-BR" sz="2000" dirty="0" smtClean="0">
                <a:solidFill>
                  <a:srgbClr val="FF7C80"/>
                </a:solidFill>
                <a:ea typeface="Arial Unicode MS" pitchFamily="-1" charset="0"/>
                <a:cs typeface="Arial Unicode MS" pitchFamily="-1" charset="0"/>
              </a:rPr>
              <a:t> (</a:t>
            </a:r>
            <a:r>
              <a:rPr lang="pt-BR" sz="2000" dirty="0" err="1" smtClean="0">
                <a:solidFill>
                  <a:srgbClr val="FF7C80"/>
                </a:solidFill>
                <a:ea typeface="Arial Unicode MS" pitchFamily="-1" charset="0"/>
                <a:cs typeface="Arial Unicode MS" pitchFamily="-1" charset="0"/>
              </a:rPr>
              <a:t>subsequence</a:t>
            </a:r>
            <a:r>
              <a:rPr lang="pt-BR" sz="2000" dirty="0" smtClean="0">
                <a:solidFill>
                  <a:srgbClr val="FF7C80"/>
                </a:solidFill>
                <a:ea typeface="Arial Unicode MS" pitchFamily="-1" charset="0"/>
                <a:cs typeface="Arial Unicode MS" pitchFamily="-1" charset="0"/>
              </a:rPr>
              <a:t>):</a:t>
            </a:r>
            <a:endParaRPr lang="pt-BR" sz="2000" dirty="0">
              <a:solidFill>
                <a:srgbClr val="FF7C80"/>
              </a:solidFill>
              <a:ea typeface="Arial Unicode MS" pitchFamily="-1" charset="0"/>
              <a:cs typeface="Arial Unicode MS" pitchFamily="-1" charset="0"/>
            </a:endParaRPr>
          </a:p>
        </p:txBody>
      </p:sp>
      <p:sp>
        <p:nvSpPr>
          <p:cNvPr id="9" name="Slide Number Placeholder 8"/>
          <p:cNvSpPr>
            <a:spLocks noGrp="1"/>
          </p:cNvSpPr>
          <p:nvPr>
            <p:ph type="sldNum" sz="quarter" idx="12"/>
          </p:nvPr>
        </p:nvSpPr>
        <p:spPr/>
        <p:txBody>
          <a:bodyPr/>
          <a:lstStyle/>
          <a:p>
            <a:fld id="{41014A3E-976F-064B-B8F4-90A68719CBED}" type="slidenum">
              <a:rPr lang="en-US" smtClean="0"/>
              <a:pPr/>
              <a:t>62</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G L O B A L   &amp;   L O C A L   S I M I L A R I T Y</a:t>
            </a:r>
          </a:p>
        </p:txBody>
      </p:sp>
      <p:sp>
        <p:nvSpPr>
          <p:cNvPr id="17" name="Date Placeholder 2"/>
          <p:cNvSpPr>
            <a:spLocks noGrp="1"/>
          </p:cNvSpPr>
          <p:nvPr>
            <p:ph type="dt" sz="half" idx="10"/>
          </p:nvPr>
        </p:nvSpPr>
        <p:spPr/>
        <p:txBody>
          <a:bodyPr/>
          <a:lstStyle/>
          <a:p>
            <a:fld id="{1F9DD357-B27E-CB4F-AD43-693E4039127F}" type="datetime1">
              <a:rPr lang="en-US" smtClean="0"/>
              <a:pPr/>
              <a:t>5/23/14</a:t>
            </a:fld>
            <a:endParaRPr lang="pt-BR"/>
          </a:p>
        </p:txBody>
      </p:sp>
      <p:sp>
        <p:nvSpPr>
          <p:cNvPr id="56322" name="Text Box 2"/>
          <p:cNvSpPr txBox="1">
            <a:spLocks noChangeArrowheads="1"/>
          </p:cNvSpPr>
          <p:nvPr/>
        </p:nvSpPr>
        <p:spPr bwMode="auto">
          <a:xfrm>
            <a:off x="76200" y="1371600"/>
            <a:ext cx="2819400" cy="17700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A50021"/>
                </a:solidFill>
                <a:ea typeface="Arial Unicode MS" pitchFamily="-1" charset="0"/>
                <a:cs typeface="Arial Unicode MS" pitchFamily="-1" charset="0"/>
              </a:rPr>
              <a:t>Implementations of dynamic programming for global and local similarities</a:t>
            </a:r>
          </a:p>
        </p:txBody>
      </p:sp>
      <p:sp>
        <p:nvSpPr>
          <p:cNvPr id="56323" name="Freeform 3"/>
          <p:cNvSpPr>
            <a:spLocks noChangeArrowheads="1"/>
          </p:cNvSpPr>
          <p:nvPr/>
        </p:nvSpPr>
        <p:spPr bwMode="auto">
          <a:xfrm>
            <a:off x="3276600" y="2362200"/>
            <a:ext cx="2286000" cy="2286000"/>
          </a:xfrm>
          <a:custGeom>
            <a:avLst/>
            <a:gdLst/>
            <a:ahLst/>
            <a:cxnLst>
              <a:cxn ang="0">
                <a:pos x="0" y="0"/>
              </a:cxn>
              <a:cxn ang="0">
                <a:pos x="384" y="384"/>
              </a:cxn>
              <a:cxn ang="0">
                <a:pos x="432" y="384"/>
              </a:cxn>
              <a:cxn ang="0">
                <a:pos x="624" y="576"/>
              </a:cxn>
              <a:cxn ang="0">
                <a:pos x="672" y="576"/>
              </a:cxn>
              <a:cxn ang="0">
                <a:pos x="816" y="720"/>
              </a:cxn>
              <a:cxn ang="0">
                <a:pos x="816" y="864"/>
              </a:cxn>
              <a:cxn ang="0">
                <a:pos x="1248" y="1296"/>
              </a:cxn>
              <a:cxn ang="0">
                <a:pos x="1296" y="1296"/>
              </a:cxn>
              <a:cxn ang="0">
                <a:pos x="1440" y="1440"/>
              </a:cxn>
            </a:cxnLst>
            <a:rect l="0" t="0" r="r" b="b"/>
            <a:pathLst>
              <a:path w="1440" h="1440">
                <a:moveTo>
                  <a:pt x="0" y="0"/>
                </a:moveTo>
                <a:lnTo>
                  <a:pt x="384" y="384"/>
                </a:lnTo>
                <a:lnTo>
                  <a:pt x="432" y="384"/>
                </a:lnTo>
                <a:lnTo>
                  <a:pt x="624" y="576"/>
                </a:lnTo>
                <a:lnTo>
                  <a:pt x="672" y="576"/>
                </a:lnTo>
                <a:lnTo>
                  <a:pt x="816" y="720"/>
                </a:lnTo>
                <a:lnTo>
                  <a:pt x="816" y="864"/>
                </a:lnTo>
                <a:lnTo>
                  <a:pt x="1248" y="1296"/>
                </a:lnTo>
                <a:lnTo>
                  <a:pt x="1296" y="1296"/>
                </a:lnTo>
                <a:lnTo>
                  <a:pt x="1440" y="1440"/>
                </a:lnTo>
              </a:path>
            </a:pathLst>
          </a:custGeom>
          <a:noFill/>
          <a:ln w="28440" cap="sq">
            <a:solidFill>
              <a:srgbClr val="FF6600"/>
            </a:solidFill>
            <a:round/>
            <a:headEnd/>
            <a:tailEnd/>
          </a:ln>
          <a:effectLst/>
        </p:spPr>
        <p:txBody>
          <a:bodyPr wrap="none" anchor="ctr">
            <a:prstTxWarp prst="textNoShape">
              <a:avLst/>
            </a:prstTxWarp>
          </a:bodyPr>
          <a:lstStyle/>
          <a:p>
            <a:endParaRPr lang="en-US"/>
          </a:p>
        </p:txBody>
      </p:sp>
      <p:sp>
        <p:nvSpPr>
          <p:cNvPr id="56324" name="Freeform 4"/>
          <p:cNvSpPr>
            <a:spLocks noChangeArrowheads="1"/>
          </p:cNvSpPr>
          <p:nvPr/>
        </p:nvSpPr>
        <p:spPr bwMode="auto">
          <a:xfrm>
            <a:off x="6858000" y="2514600"/>
            <a:ext cx="609600" cy="609600"/>
          </a:xfrm>
          <a:custGeom>
            <a:avLst/>
            <a:gdLst/>
            <a:ahLst/>
            <a:cxnLst>
              <a:cxn ang="0">
                <a:pos x="0" y="0"/>
              </a:cxn>
              <a:cxn ang="0">
                <a:pos x="144" y="144"/>
              </a:cxn>
              <a:cxn ang="0">
                <a:pos x="144" y="192"/>
              </a:cxn>
              <a:cxn ang="0">
                <a:pos x="240" y="288"/>
              </a:cxn>
              <a:cxn ang="0">
                <a:pos x="288" y="288"/>
              </a:cxn>
              <a:cxn ang="0">
                <a:pos x="384" y="384"/>
              </a:cxn>
            </a:cxnLst>
            <a:rect l="0" t="0" r="r" b="b"/>
            <a:pathLst>
              <a:path w="384" h="384">
                <a:moveTo>
                  <a:pt x="0" y="0"/>
                </a:moveTo>
                <a:lnTo>
                  <a:pt x="144" y="144"/>
                </a:lnTo>
                <a:lnTo>
                  <a:pt x="144" y="192"/>
                </a:lnTo>
                <a:lnTo>
                  <a:pt x="240" y="288"/>
                </a:lnTo>
                <a:lnTo>
                  <a:pt x="288" y="288"/>
                </a:lnTo>
                <a:lnTo>
                  <a:pt x="384" y="384"/>
                </a:lnTo>
              </a:path>
            </a:pathLst>
          </a:custGeom>
          <a:noFill/>
          <a:ln w="28440" cap="sq">
            <a:solidFill>
              <a:srgbClr val="FF6600"/>
            </a:solidFill>
            <a:round/>
            <a:headEnd/>
            <a:tailEnd/>
          </a:ln>
          <a:effectLst/>
        </p:spPr>
        <p:txBody>
          <a:bodyPr wrap="none" anchor="ctr">
            <a:prstTxWarp prst="textNoShape">
              <a:avLst/>
            </a:prstTxWarp>
          </a:bodyPr>
          <a:lstStyle/>
          <a:p>
            <a:endParaRPr lang="en-US"/>
          </a:p>
        </p:txBody>
      </p:sp>
      <p:grpSp>
        <p:nvGrpSpPr>
          <p:cNvPr id="2" name="Group 5"/>
          <p:cNvGrpSpPr>
            <a:grpSpLocks/>
          </p:cNvGrpSpPr>
          <p:nvPr/>
        </p:nvGrpSpPr>
        <p:grpSpPr bwMode="auto">
          <a:xfrm>
            <a:off x="3048000" y="1187450"/>
            <a:ext cx="2817813" cy="4711700"/>
            <a:chOff x="1920" y="748"/>
            <a:chExt cx="1775" cy="2968"/>
          </a:xfrm>
        </p:grpSpPr>
        <p:sp>
          <p:nvSpPr>
            <p:cNvPr id="56326" name="Rectangle 6"/>
            <p:cNvSpPr>
              <a:spLocks noChangeArrowheads="1"/>
            </p:cNvSpPr>
            <p:nvPr/>
          </p:nvSpPr>
          <p:spPr bwMode="auto">
            <a:xfrm>
              <a:off x="2064" y="1488"/>
              <a:ext cx="1439" cy="1439"/>
            </a:xfrm>
            <a:prstGeom prst="rect">
              <a:avLst/>
            </a:prstGeom>
            <a:noFill/>
            <a:ln w="9360" cap="sq">
              <a:solidFill>
                <a:srgbClr val="000000"/>
              </a:solidFill>
              <a:miter lim="800000"/>
              <a:headEnd/>
              <a:tailEnd/>
            </a:ln>
            <a:effectLst/>
          </p:spPr>
          <p:txBody>
            <a:bodyPr wrap="none" anchor="ctr">
              <a:prstTxWarp prst="textNoShape">
                <a:avLst/>
              </a:prstTxWarp>
            </a:bodyPr>
            <a:lstStyle/>
            <a:p>
              <a:endParaRPr lang="en-US"/>
            </a:p>
          </p:txBody>
        </p:sp>
        <p:sp>
          <p:nvSpPr>
            <p:cNvPr id="56327" name="Text Box 7"/>
            <p:cNvSpPr txBox="1">
              <a:spLocks noChangeArrowheads="1"/>
            </p:cNvSpPr>
            <p:nvPr/>
          </p:nvSpPr>
          <p:spPr bwMode="auto">
            <a:xfrm>
              <a:off x="2016" y="748"/>
              <a:ext cx="1535" cy="404"/>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Lst>
              </a:pPr>
              <a:r>
                <a:rPr lang="pt-BR">
                  <a:solidFill>
                    <a:srgbClr val="000000"/>
                  </a:solidFill>
                  <a:ea typeface="Arial Unicode MS" pitchFamily="-1" charset="0"/>
                  <a:cs typeface="Arial Unicode MS" pitchFamily="-1" charset="0"/>
                </a:rPr>
                <a:t>Optimal global alignment</a:t>
              </a:r>
            </a:p>
          </p:txBody>
        </p:sp>
        <p:sp>
          <p:nvSpPr>
            <p:cNvPr id="56328" name="Text Box 8"/>
            <p:cNvSpPr txBox="1">
              <a:spLocks noChangeArrowheads="1"/>
            </p:cNvSpPr>
            <p:nvPr/>
          </p:nvSpPr>
          <p:spPr bwMode="auto">
            <a:xfrm>
              <a:off x="1920" y="1200"/>
              <a:ext cx="1775"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Lst>
              </a:pPr>
              <a:r>
                <a:rPr lang="en-US" sz="1400">
                  <a:solidFill>
                    <a:srgbClr val="000000"/>
                  </a:solidFill>
                  <a:ea typeface="Arial Unicode MS" pitchFamily="-1" charset="0"/>
                  <a:cs typeface="Arial Unicode MS" pitchFamily="-1" charset="0"/>
                </a:rPr>
                <a:t>Needleman &amp; Wunsch (1970)</a:t>
              </a:r>
            </a:p>
          </p:txBody>
        </p:sp>
        <p:sp>
          <p:nvSpPr>
            <p:cNvPr id="56329" name="Text Box 9"/>
            <p:cNvSpPr txBox="1">
              <a:spLocks noChangeArrowheads="1"/>
            </p:cNvSpPr>
            <p:nvPr/>
          </p:nvSpPr>
          <p:spPr bwMode="auto">
            <a:xfrm>
              <a:off x="2064" y="3024"/>
              <a:ext cx="1439" cy="692"/>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000000"/>
                  </a:solidFill>
                  <a:ea typeface="Arial Unicode MS" pitchFamily="-1" charset="0"/>
                  <a:cs typeface="Arial Unicode MS" pitchFamily="-1" charset="0"/>
                </a:rPr>
                <a:t>Sequences align essentially from end to end</a:t>
              </a:r>
            </a:p>
          </p:txBody>
        </p:sp>
      </p:grpSp>
      <p:grpSp>
        <p:nvGrpSpPr>
          <p:cNvPr id="3" name="Group 10"/>
          <p:cNvGrpSpPr>
            <a:grpSpLocks/>
          </p:cNvGrpSpPr>
          <p:nvPr/>
        </p:nvGrpSpPr>
        <p:grpSpPr bwMode="auto">
          <a:xfrm>
            <a:off x="5943600" y="1187450"/>
            <a:ext cx="2817813" cy="4711700"/>
            <a:chOff x="3744" y="748"/>
            <a:chExt cx="1775" cy="2968"/>
          </a:xfrm>
        </p:grpSpPr>
        <p:sp>
          <p:nvSpPr>
            <p:cNvPr id="56331" name="Rectangle 11"/>
            <p:cNvSpPr>
              <a:spLocks noChangeArrowheads="1"/>
            </p:cNvSpPr>
            <p:nvPr/>
          </p:nvSpPr>
          <p:spPr bwMode="auto">
            <a:xfrm>
              <a:off x="3888" y="1488"/>
              <a:ext cx="1439" cy="1439"/>
            </a:xfrm>
            <a:prstGeom prst="rect">
              <a:avLst/>
            </a:prstGeom>
            <a:noFill/>
            <a:ln w="9360" cap="sq">
              <a:solidFill>
                <a:srgbClr val="000000"/>
              </a:solidFill>
              <a:miter lim="800000"/>
              <a:headEnd/>
              <a:tailEnd/>
            </a:ln>
            <a:effectLst/>
          </p:spPr>
          <p:txBody>
            <a:bodyPr wrap="none" anchor="ctr">
              <a:prstTxWarp prst="textNoShape">
                <a:avLst/>
              </a:prstTxWarp>
            </a:bodyPr>
            <a:lstStyle/>
            <a:p>
              <a:endParaRPr lang="en-US"/>
            </a:p>
          </p:txBody>
        </p:sp>
        <p:grpSp>
          <p:nvGrpSpPr>
            <p:cNvPr id="4" name="Group 12"/>
            <p:cNvGrpSpPr>
              <a:grpSpLocks/>
            </p:cNvGrpSpPr>
            <p:nvPr/>
          </p:nvGrpSpPr>
          <p:grpSpPr bwMode="auto">
            <a:xfrm>
              <a:off x="3744" y="748"/>
              <a:ext cx="1775" cy="645"/>
              <a:chOff x="3744" y="748"/>
              <a:chExt cx="1775" cy="645"/>
            </a:xfrm>
          </p:grpSpPr>
          <p:sp>
            <p:nvSpPr>
              <p:cNvPr id="56333" name="Text Box 13"/>
              <p:cNvSpPr txBox="1">
                <a:spLocks noChangeArrowheads="1"/>
              </p:cNvSpPr>
              <p:nvPr/>
            </p:nvSpPr>
            <p:spPr bwMode="auto">
              <a:xfrm>
                <a:off x="3888" y="748"/>
                <a:ext cx="1439" cy="404"/>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Lst>
                </a:pPr>
                <a:r>
                  <a:rPr lang="pt-BR">
                    <a:solidFill>
                      <a:srgbClr val="000000"/>
                    </a:solidFill>
                    <a:ea typeface="Arial Unicode MS" pitchFamily="-1" charset="0"/>
                    <a:cs typeface="Arial Unicode MS" pitchFamily="-1" charset="0"/>
                  </a:rPr>
                  <a:t>Optimal local alignment</a:t>
                </a:r>
              </a:p>
            </p:txBody>
          </p:sp>
          <p:sp>
            <p:nvSpPr>
              <p:cNvPr id="56334" name="Text Box 14"/>
              <p:cNvSpPr txBox="1">
                <a:spLocks noChangeArrowheads="1"/>
              </p:cNvSpPr>
              <p:nvPr/>
            </p:nvSpPr>
            <p:spPr bwMode="auto">
              <a:xfrm>
                <a:off x="3744" y="1200"/>
                <a:ext cx="1775" cy="192"/>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875"/>
                  </a:spcBef>
                  <a:buClrTx/>
                  <a:buFontTx/>
                  <a:buNone/>
                  <a:tabLst>
                    <a:tab pos="723900" algn="l"/>
                    <a:tab pos="1447800" algn="l"/>
                    <a:tab pos="2171700" algn="l"/>
                  </a:tabLst>
                </a:pPr>
                <a:r>
                  <a:rPr lang="pt-BR" sz="1400">
                    <a:solidFill>
                      <a:srgbClr val="000000"/>
                    </a:solidFill>
                    <a:ea typeface="Arial Unicode MS" pitchFamily="-1" charset="0"/>
                    <a:cs typeface="Arial Unicode MS" pitchFamily="-1" charset="0"/>
                  </a:rPr>
                  <a:t>Smith &amp; Waterman (1981)</a:t>
                </a:r>
              </a:p>
            </p:txBody>
          </p:sp>
        </p:grpSp>
        <p:sp>
          <p:nvSpPr>
            <p:cNvPr id="56335" name="Text Box 15"/>
            <p:cNvSpPr txBox="1">
              <a:spLocks noChangeArrowheads="1"/>
            </p:cNvSpPr>
            <p:nvPr/>
          </p:nvSpPr>
          <p:spPr bwMode="auto">
            <a:xfrm>
              <a:off x="3888" y="3024"/>
              <a:ext cx="1439" cy="692"/>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a:solidFill>
                    <a:srgbClr val="000000"/>
                  </a:solidFill>
                  <a:ea typeface="Arial Unicode MS" pitchFamily="-1" charset="0"/>
                  <a:cs typeface="Arial Unicode MS" pitchFamily="-1" charset="0"/>
                </a:rPr>
                <a:t>Sequences align only in small, isolated regions</a:t>
              </a:r>
            </a:p>
          </p:txBody>
        </p:sp>
      </p:grpSp>
      <p:sp>
        <p:nvSpPr>
          <p:cNvPr id="18" name="Slide Number Placeholder 17"/>
          <p:cNvSpPr>
            <a:spLocks noGrp="1"/>
          </p:cNvSpPr>
          <p:nvPr>
            <p:ph type="sldNum" sz="quarter" idx="12"/>
          </p:nvPr>
        </p:nvSpPr>
        <p:spPr/>
        <p:txBody>
          <a:bodyPr/>
          <a:lstStyle/>
          <a:p>
            <a:fld id="{41014A3E-976F-064B-B8F4-90A68719CBED}" type="slidenum">
              <a:rPr lang="en-US" smtClean="0"/>
              <a:pPr/>
              <a:t>63</a:t>
            </a:fld>
            <a:endParaRPr lang="en-US"/>
          </a:p>
        </p:txBody>
      </p:sp>
      <p:sp>
        <p:nvSpPr>
          <p:cNvPr id="19" name="Footer Placeholder 1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additive="repl">
                                        <p:cTn id="9" dur="1" fill="hold">
                                          <p:stCondLst>
                                            <p:cond delay="0"/>
                                          </p:stCondLst>
                                        </p:cTn>
                                        <p:tgtEl>
                                          <p:spTgt spid="56323"/>
                                        </p:tgtEl>
                                        <p:attrNameLst>
                                          <p:attrName>style.visibility</p:attrName>
                                        </p:attrNameLst>
                                      </p:cBhvr>
                                      <p:to>
                                        <p:strVal val="visible"/>
                                      </p:to>
                                    </p:set>
                                    <p:animEffect transition="in" filter="wipe(left)">
                                      <p:cBhvr additive="repl">
                                        <p:cTn id="10" dur="500"/>
                                        <p:tgtEl>
                                          <p:spTgt spid="5632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additive="repl">
                                        <p:cTn id="17" dur="1" fill="hold">
                                          <p:stCondLst>
                                            <p:cond delay="0"/>
                                          </p:stCondLst>
                                        </p:cTn>
                                        <p:tgtEl>
                                          <p:spTgt spid="56324"/>
                                        </p:tgtEl>
                                        <p:attrNameLst>
                                          <p:attrName>style.visibility</p:attrName>
                                        </p:attrNameLst>
                                      </p:cBhvr>
                                      <p:to>
                                        <p:strVal val="visible"/>
                                      </p:to>
                                    </p:set>
                                    <p:animEffect transition="in" filter="wipe(left)">
                                      <p:cBhvr additive="repl">
                                        <p:cTn id="18"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animBg="1"/>
      <p:bldP spid="56324"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1526544" y="76200"/>
            <a:ext cx="7617456" cy="7032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Local </a:t>
            </a:r>
            <a:r>
              <a:rPr lang="pt-BR" dirty="0" err="1"/>
              <a:t>and</a:t>
            </a:r>
            <a:r>
              <a:rPr lang="pt-BR" dirty="0"/>
              <a:t> Global </a:t>
            </a:r>
            <a:r>
              <a:rPr lang="pt-BR" dirty="0" err="1"/>
              <a:t>Alignments</a:t>
            </a:r>
            <a:r>
              <a:rPr lang="pt-BR" dirty="0"/>
              <a:t>: computing </a:t>
            </a:r>
            <a:r>
              <a:rPr lang="pt-BR" dirty="0" err="1"/>
              <a:t>the</a:t>
            </a:r>
            <a:r>
              <a:rPr lang="pt-BR" dirty="0"/>
              <a:t> </a:t>
            </a:r>
            <a:r>
              <a:rPr lang="pt-BR" dirty="0" err="1"/>
              <a:t>matrix</a:t>
            </a:r>
            <a:endParaRPr lang="pt-BR" dirty="0"/>
          </a:p>
        </p:txBody>
      </p:sp>
      <p:sp>
        <p:nvSpPr>
          <p:cNvPr id="4" name="Date Placeholder 2"/>
          <p:cNvSpPr>
            <a:spLocks noGrp="1"/>
          </p:cNvSpPr>
          <p:nvPr>
            <p:ph type="dt" sz="half" idx="10"/>
          </p:nvPr>
        </p:nvSpPr>
        <p:spPr/>
        <p:txBody>
          <a:bodyPr/>
          <a:lstStyle/>
          <a:p>
            <a:fld id="{6C73D863-ACCB-D240-A3BC-0C02E2B58225}" type="datetime1">
              <a:rPr lang="en-US" smtClean="0"/>
              <a:pPr/>
              <a:t>5/23/14</a:t>
            </a:fld>
            <a:endParaRPr lang="pt-BR"/>
          </a:p>
        </p:txBody>
      </p:sp>
      <p:sp>
        <p:nvSpPr>
          <p:cNvPr id="57346" name="Text Box 2"/>
          <p:cNvSpPr txBox="1">
            <a:spLocks noChangeArrowheads="1"/>
          </p:cNvSpPr>
          <p:nvPr/>
        </p:nvSpPr>
        <p:spPr bwMode="auto">
          <a:xfrm>
            <a:off x="598405" y="1697328"/>
            <a:ext cx="8240795" cy="4322472"/>
          </a:xfrm>
          <a:prstGeom prst="rect">
            <a:avLst/>
          </a:prstGeom>
          <a:noFill/>
          <a:ln w="9525" cap="flat">
            <a:noFill/>
            <a:round/>
            <a:headEnd/>
            <a:tailEnd/>
          </a:ln>
          <a:effectLst/>
        </p:spPr>
        <p:txBody>
          <a:bodyPr lIns="90000" tIns="46800" rIns="90000" bIns="46800">
            <a:prstTxWarp prst="textNoShape">
              <a:avLst/>
            </a:prstTxWarp>
          </a:bodyPr>
          <a:lstStyle/>
          <a:p>
            <a:pPr>
              <a:lnSpc>
                <a:spcPct val="100000"/>
              </a:lnSpc>
              <a:spcBef>
                <a:spcPts val="1000"/>
              </a:spcBef>
              <a:spcAft>
                <a:spcPts val="1000"/>
              </a:spcAft>
              <a:buFont typeface="Arial"/>
              <a:buChar char="•"/>
              <a:tabLst>
                <a:tab pos="723900" algn="l"/>
                <a:tab pos="1447800" algn="l"/>
                <a:tab pos="2171700" algn="l"/>
                <a:tab pos="2895600" algn="l"/>
                <a:tab pos="3619500" algn="l"/>
                <a:tab pos="4343400" algn="l"/>
                <a:tab pos="5067300" algn="l"/>
              </a:tabLst>
            </a:pPr>
            <a:r>
              <a:rPr lang="en-US" sz="1600" dirty="0">
                <a:solidFill>
                  <a:srgbClr val="000000"/>
                </a:solidFill>
                <a:latin typeface="Book Antiqua" pitchFamily="-1" charset="0"/>
                <a:ea typeface="SimSun" charset="-122"/>
                <a:cs typeface="SimSun" charset="-122"/>
              </a:rPr>
              <a:t>global alignment: as shown in previous slides</a:t>
            </a:r>
          </a:p>
          <a:p>
            <a:pPr>
              <a:lnSpc>
                <a:spcPct val="100000"/>
              </a:lnSpc>
              <a:spcBef>
                <a:spcPts val="1000"/>
              </a:spcBef>
              <a:spcAft>
                <a:spcPts val="1000"/>
              </a:spcAft>
              <a:buFont typeface="Arial"/>
              <a:buChar char="•"/>
              <a:tabLst>
                <a:tab pos="723900" algn="l"/>
                <a:tab pos="1447800" algn="l"/>
                <a:tab pos="2171700" algn="l"/>
                <a:tab pos="2895600" algn="l"/>
                <a:tab pos="3619500" algn="l"/>
                <a:tab pos="4343400" algn="l"/>
                <a:tab pos="5067300" algn="l"/>
              </a:tabLst>
            </a:pPr>
            <a:r>
              <a:rPr lang="en-US" sz="1600" dirty="0">
                <a:solidFill>
                  <a:srgbClr val="000000"/>
                </a:solidFill>
                <a:latin typeface="Book Antiqua" pitchFamily="-1" charset="0"/>
                <a:ea typeface="SimSun" charset="-122"/>
                <a:cs typeface="SimSun" charset="-122"/>
              </a:rPr>
              <a:t>local </a:t>
            </a:r>
            <a:r>
              <a:rPr lang="en-US" sz="1600" dirty="0" err="1">
                <a:solidFill>
                  <a:srgbClr val="000000"/>
                </a:solidFill>
                <a:latin typeface="Book Antiqua" pitchFamily="-1" charset="0"/>
                <a:ea typeface="SimSun" charset="-122"/>
                <a:cs typeface="SimSun" charset="-122"/>
              </a:rPr>
              <a:t>allignment</a:t>
            </a:r>
            <a:r>
              <a:rPr lang="en-US" sz="1600" dirty="0">
                <a:solidFill>
                  <a:srgbClr val="000000"/>
                </a:solidFill>
                <a:latin typeface="Book Antiqua" pitchFamily="-1" charset="0"/>
                <a:ea typeface="SimSun" charset="-122"/>
                <a:cs typeface="SimSun" charset="-122"/>
              </a:rPr>
              <a:t>: change computation so that never put negative values</a:t>
            </a:r>
          </a:p>
          <a:p>
            <a:pPr marL="457200" lvl="1" indent="-228600" eaLnBrk="0">
              <a:lnSpc>
                <a:spcPct val="10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1400" dirty="0">
                <a:solidFill>
                  <a:srgbClr val="000000"/>
                </a:solidFill>
                <a:latin typeface="Book Antiqua" pitchFamily="-1" charset="0"/>
                <a:ea typeface="MS Gothic" charset="0"/>
                <a:cs typeface="MS Gothic" charset="0"/>
              </a:rPr>
              <a:t>when value of cell will be negative, set to zero (means staring another path)</a:t>
            </a:r>
          </a:p>
          <a:p>
            <a:pPr marL="457200" lvl="1" indent="-228600" eaLnBrk="0">
              <a:lnSpc>
                <a:spcPct val="10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1400" dirty="0">
                <a:solidFill>
                  <a:srgbClr val="000000"/>
                </a:solidFill>
                <a:latin typeface="Book Antiqua" pitchFamily="-1" charset="0"/>
                <a:ea typeface="MS Gothic" charset="0"/>
                <a:cs typeface="MS Gothic" charset="0"/>
              </a:rPr>
              <a:t>best local alignment comes from entry in matrix with maximum value</a:t>
            </a:r>
          </a:p>
          <a:p>
            <a:pPr>
              <a:lnSpc>
                <a:spcPct val="100000"/>
              </a:lnSpc>
              <a:spcBef>
                <a:spcPts val="1000"/>
              </a:spcBef>
              <a:spcAft>
                <a:spcPts val="1000"/>
              </a:spcAft>
              <a:buFont typeface="Arial"/>
              <a:buChar char="•"/>
              <a:tabLst>
                <a:tab pos="723900" algn="l"/>
                <a:tab pos="1447800" algn="l"/>
                <a:tab pos="2171700" algn="l"/>
                <a:tab pos="2895600" algn="l"/>
                <a:tab pos="3619500" algn="l"/>
                <a:tab pos="4343400" algn="l"/>
                <a:tab pos="5067300" algn="l"/>
              </a:tabLst>
            </a:pPr>
            <a:r>
              <a:rPr lang="en-US" sz="1600" dirty="0">
                <a:solidFill>
                  <a:srgbClr val="000000"/>
                </a:solidFill>
                <a:latin typeface="Book Antiqua" pitchFamily="-1" charset="0"/>
                <a:ea typeface="SimSun" charset="-122"/>
                <a:cs typeface="SimSun" charset="-122"/>
              </a:rPr>
              <a:t>semi-global alignment:</a:t>
            </a:r>
          </a:p>
          <a:p>
            <a:pPr marL="457200" lvl="1" indent="-228600" eaLnBrk="0">
              <a:lnSpc>
                <a:spcPct val="10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1400" dirty="0">
                <a:solidFill>
                  <a:srgbClr val="000000"/>
                </a:solidFill>
                <a:latin typeface="Book Antiqua" pitchFamily="-1" charset="0"/>
                <a:ea typeface="MS Gothic" charset="0"/>
                <a:cs typeface="MS Gothic" charset="0"/>
              </a:rPr>
              <a:t>good in assembling</a:t>
            </a:r>
          </a:p>
          <a:p>
            <a:pPr marL="457200" lvl="1" indent="-228600" eaLnBrk="0">
              <a:lnSpc>
                <a:spcPct val="10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1400" dirty="0">
                <a:solidFill>
                  <a:srgbClr val="000000"/>
                </a:solidFill>
                <a:latin typeface="Book Antiqua" pitchFamily="-1" charset="0"/>
                <a:ea typeface="MS Gothic" charset="0"/>
                <a:cs typeface="MS Gothic" charset="0"/>
              </a:rPr>
              <a:t>ignore gaps at the end and at the beginning of sequences</a:t>
            </a:r>
          </a:p>
          <a:p>
            <a:pPr marL="457200" lvl="1" indent="-228600" eaLnBrk="0">
              <a:lnSpc>
                <a:spcPct val="10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1400" dirty="0">
                <a:solidFill>
                  <a:srgbClr val="000000"/>
                </a:solidFill>
                <a:latin typeface="Book Antiqua" pitchFamily="-1" charset="0"/>
                <a:ea typeface="MS Gothic" charset="0"/>
                <a:cs typeface="MS Gothic" charset="0"/>
              </a:rPr>
              <a:t>to ignore gaps at the beginning of alignment: zeroes in first column and first row</a:t>
            </a:r>
          </a:p>
          <a:p>
            <a:pPr marL="457200" lvl="1" indent="-228600" eaLnBrk="0">
              <a:lnSpc>
                <a:spcPct val="10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1400" dirty="0">
                <a:solidFill>
                  <a:srgbClr val="000000"/>
                </a:solidFill>
                <a:latin typeface="Book Antiqua" pitchFamily="-1" charset="0"/>
                <a:ea typeface="MS Gothic" charset="0"/>
                <a:cs typeface="MS Gothic" charset="0"/>
              </a:rPr>
              <a:t>to ignore gaps at the end of alignment: pick maximum value of last row and last column</a:t>
            </a:r>
          </a:p>
        </p:txBody>
      </p:sp>
      <p:sp>
        <p:nvSpPr>
          <p:cNvPr id="5" name="Slide Number Placeholder 4"/>
          <p:cNvSpPr>
            <a:spLocks noGrp="1"/>
          </p:cNvSpPr>
          <p:nvPr>
            <p:ph type="sldNum" sz="quarter" idx="12"/>
          </p:nvPr>
        </p:nvSpPr>
        <p:spPr/>
        <p:txBody>
          <a:bodyPr/>
          <a:lstStyle/>
          <a:p>
            <a:fld id="{41014A3E-976F-064B-B8F4-90A68719CBED}" type="slidenum">
              <a:rPr lang="en-US" smtClean="0"/>
              <a:pPr/>
              <a:t>64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7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7346">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57346">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7346">
                                            <p:txEl>
                                              <p:pRg st="4" end="4"/>
                                            </p:txEl>
                                          </p:spTgt>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57346">
                                            <p:txEl>
                                              <p:pRg st="5" end="5"/>
                                            </p:txEl>
                                          </p:spTgt>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57346">
                                            <p:txEl>
                                              <p:pRg st="6" end="6"/>
                                            </p:txEl>
                                          </p:spTgt>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57346">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573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89" name="Rectangle 21"/>
          <p:cNvSpPr>
            <a:spLocks noGrp="1" noChangeArrowheads="1"/>
          </p:cNvSpPr>
          <p:nvPr>
            <p:ph type="title"/>
          </p:nvPr>
        </p:nvSpPr>
        <p:spPr>
          <a:xfrm>
            <a:off x="381000" y="76200"/>
            <a:ext cx="8763000" cy="1008063"/>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D Y N A M I C    P R O G R A M M I N G: semi-global </a:t>
            </a:r>
            <a:r>
              <a:rPr lang="pt-BR" dirty="0" err="1"/>
              <a:t>alignment</a:t>
            </a:r>
            <a:r>
              <a:rPr lang="pt-BR" dirty="0"/>
              <a:t/>
            </a:r>
            <a:br>
              <a:rPr lang="pt-BR" dirty="0"/>
            </a:br>
            <a:endParaRPr lang="pt-BR" dirty="0"/>
          </a:p>
        </p:txBody>
      </p:sp>
      <p:sp>
        <p:nvSpPr>
          <p:cNvPr id="179" name="Date Placeholder 2"/>
          <p:cNvSpPr>
            <a:spLocks noGrp="1"/>
          </p:cNvSpPr>
          <p:nvPr>
            <p:ph type="dt" sz="half" idx="10"/>
          </p:nvPr>
        </p:nvSpPr>
        <p:spPr/>
        <p:txBody>
          <a:bodyPr/>
          <a:lstStyle/>
          <a:p>
            <a:fld id="{49DC1C04-683E-4B48-9024-39B2783C9330}" type="datetime1">
              <a:rPr lang="en-US" smtClean="0"/>
              <a:pPr/>
              <a:t>5/23/14</a:t>
            </a:fld>
            <a:endParaRPr lang="pt-BR"/>
          </a:p>
        </p:txBody>
      </p:sp>
      <p:grpSp>
        <p:nvGrpSpPr>
          <p:cNvPr id="2" name="Group 1"/>
          <p:cNvGrpSpPr>
            <a:grpSpLocks/>
          </p:cNvGrpSpPr>
          <p:nvPr/>
        </p:nvGrpSpPr>
        <p:grpSpPr bwMode="auto">
          <a:xfrm>
            <a:off x="3505200" y="1219200"/>
            <a:ext cx="5103813" cy="5027613"/>
            <a:chOff x="2208" y="768"/>
            <a:chExt cx="3215" cy="3167"/>
          </a:xfrm>
        </p:grpSpPr>
        <p:grpSp>
          <p:nvGrpSpPr>
            <p:cNvPr id="3" name="Group 2"/>
            <p:cNvGrpSpPr>
              <a:grpSpLocks/>
            </p:cNvGrpSpPr>
            <p:nvPr/>
          </p:nvGrpSpPr>
          <p:grpSpPr bwMode="auto">
            <a:xfrm>
              <a:off x="2592" y="768"/>
              <a:ext cx="2688" cy="3167"/>
              <a:chOff x="2592" y="768"/>
              <a:chExt cx="2688" cy="3167"/>
            </a:xfrm>
          </p:grpSpPr>
          <p:sp>
            <p:nvSpPr>
              <p:cNvPr id="58371" name="Line 3"/>
              <p:cNvSpPr>
                <a:spLocks noChangeShapeType="1"/>
              </p:cNvSpPr>
              <p:nvPr/>
            </p:nvSpPr>
            <p:spPr bwMode="auto">
              <a:xfrm>
                <a:off x="297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2" name="Line 4"/>
              <p:cNvSpPr>
                <a:spLocks noChangeShapeType="1"/>
              </p:cNvSpPr>
              <p:nvPr/>
            </p:nvSpPr>
            <p:spPr bwMode="auto">
              <a:xfrm>
                <a:off x="336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3" name="Line 5"/>
              <p:cNvSpPr>
                <a:spLocks noChangeShapeType="1"/>
              </p:cNvSpPr>
              <p:nvPr/>
            </p:nvSpPr>
            <p:spPr bwMode="auto">
              <a:xfrm>
                <a:off x="3744"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4" name="Line 6"/>
              <p:cNvSpPr>
                <a:spLocks noChangeShapeType="1"/>
              </p:cNvSpPr>
              <p:nvPr/>
            </p:nvSpPr>
            <p:spPr bwMode="auto">
              <a:xfrm>
                <a:off x="4128"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5" name="Line 7"/>
              <p:cNvSpPr>
                <a:spLocks noChangeShapeType="1"/>
              </p:cNvSpPr>
              <p:nvPr/>
            </p:nvSpPr>
            <p:spPr bwMode="auto">
              <a:xfrm>
                <a:off x="451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6" name="Line 8"/>
              <p:cNvSpPr>
                <a:spLocks noChangeShapeType="1"/>
              </p:cNvSpPr>
              <p:nvPr/>
            </p:nvSpPr>
            <p:spPr bwMode="auto">
              <a:xfrm>
                <a:off x="4896"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7" name="Line 9"/>
              <p:cNvSpPr>
                <a:spLocks noChangeShapeType="1"/>
              </p:cNvSpPr>
              <p:nvPr/>
            </p:nvSpPr>
            <p:spPr bwMode="auto">
              <a:xfrm>
                <a:off x="5280"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78" name="Line 10"/>
              <p:cNvSpPr>
                <a:spLocks noChangeShapeType="1"/>
              </p:cNvSpPr>
              <p:nvPr/>
            </p:nvSpPr>
            <p:spPr bwMode="auto">
              <a:xfrm>
                <a:off x="2592" y="768"/>
                <a:ext cx="0" cy="3167"/>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nvGrpSpPr>
            <p:cNvPr id="4" name="Group 11"/>
            <p:cNvGrpSpPr>
              <a:grpSpLocks/>
            </p:cNvGrpSpPr>
            <p:nvPr/>
          </p:nvGrpSpPr>
          <p:grpSpPr bwMode="auto">
            <a:xfrm>
              <a:off x="2208" y="1104"/>
              <a:ext cx="3215" cy="2688"/>
              <a:chOff x="2208" y="1104"/>
              <a:chExt cx="3215" cy="2688"/>
            </a:xfrm>
          </p:grpSpPr>
          <p:sp>
            <p:nvSpPr>
              <p:cNvPr id="58380" name="Line 12"/>
              <p:cNvSpPr>
                <a:spLocks noChangeShapeType="1"/>
              </p:cNvSpPr>
              <p:nvPr/>
            </p:nvSpPr>
            <p:spPr bwMode="auto">
              <a:xfrm>
                <a:off x="2208" y="144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1" name="Line 13"/>
              <p:cNvSpPr>
                <a:spLocks noChangeShapeType="1"/>
              </p:cNvSpPr>
              <p:nvPr/>
            </p:nvSpPr>
            <p:spPr bwMode="auto">
              <a:xfrm>
                <a:off x="2208" y="177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2" name="Line 14"/>
              <p:cNvSpPr>
                <a:spLocks noChangeShapeType="1"/>
              </p:cNvSpPr>
              <p:nvPr/>
            </p:nvSpPr>
            <p:spPr bwMode="auto">
              <a:xfrm>
                <a:off x="2208" y="211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3" name="Line 15"/>
              <p:cNvSpPr>
                <a:spLocks noChangeShapeType="1"/>
              </p:cNvSpPr>
              <p:nvPr/>
            </p:nvSpPr>
            <p:spPr bwMode="auto">
              <a:xfrm>
                <a:off x="2208" y="2448"/>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4" name="Line 16"/>
              <p:cNvSpPr>
                <a:spLocks noChangeShapeType="1"/>
              </p:cNvSpPr>
              <p:nvPr/>
            </p:nvSpPr>
            <p:spPr bwMode="auto">
              <a:xfrm>
                <a:off x="2208" y="278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5" name="Line 17"/>
              <p:cNvSpPr>
                <a:spLocks noChangeShapeType="1"/>
              </p:cNvSpPr>
              <p:nvPr/>
            </p:nvSpPr>
            <p:spPr bwMode="auto">
              <a:xfrm>
                <a:off x="2208" y="3120"/>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6" name="Line 18"/>
              <p:cNvSpPr>
                <a:spLocks noChangeShapeType="1"/>
              </p:cNvSpPr>
              <p:nvPr/>
            </p:nvSpPr>
            <p:spPr bwMode="auto">
              <a:xfrm>
                <a:off x="2208" y="3456"/>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7" name="Line 19"/>
              <p:cNvSpPr>
                <a:spLocks noChangeShapeType="1"/>
              </p:cNvSpPr>
              <p:nvPr/>
            </p:nvSpPr>
            <p:spPr bwMode="auto">
              <a:xfrm>
                <a:off x="2208" y="3792"/>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sp>
            <p:nvSpPr>
              <p:cNvPr id="58388" name="Line 20"/>
              <p:cNvSpPr>
                <a:spLocks noChangeShapeType="1"/>
              </p:cNvSpPr>
              <p:nvPr/>
            </p:nvSpPr>
            <p:spPr bwMode="auto">
              <a:xfrm>
                <a:off x="2208" y="1104"/>
                <a:ext cx="3215" cy="0"/>
              </a:xfrm>
              <a:prstGeom prst="line">
                <a:avLst/>
              </a:prstGeom>
              <a:noFill/>
              <a:ln w="9360" cap="sq">
                <a:solidFill>
                  <a:srgbClr val="FFCC99"/>
                </a:solidFill>
                <a:miter lim="800000"/>
                <a:headEnd/>
                <a:tailEnd/>
              </a:ln>
              <a:effectLst/>
            </p:spPr>
            <p:txBody>
              <a:bodyPr>
                <a:prstTxWarp prst="textNoShape">
                  <a:avLst/>
                </a:prstTxWarp>
              </a:bodyPr>
              <a:lstStyle/>
              <a:p>
                <a:endParaRPr lang="en-US"/>
              </a:p>
            </p:txBody>
          </p:sp>
        </p:grpSp>
      </p:grpSp>
      <p:sp>
        <p:nvSpPr>
          <p:cNvPr id="58390" name="Text Box 22"/>
          <p:cNvSpPr txBox="1">
            <a:spLocks noChangeArrowheads="1"/>
          </p:cNvSpPr>
          <p:nvPr/>
        </p:nvSpPr>
        <p:spPr bwMode="auto">
          <a:xfrm>
            <a:off x="4114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8391" name="Text Box 23"/>
          <p:cNvSpPr txBox="1">
            <a:spLocks noChangeArrowheads="1"/>
          </p:cNvSpPr>
          <p:nvPr/>
        </p:nvSpPr>
        <p:spPr bwMode="auto">
          <a:xfrm>
            <a:off x="47244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8392" name="Text Box 24"/>
          <p:cNvSpPr txBox="1">
            <a:spLocks noChangeArrowheads="1"/>
          </p:cNvSpPr>
          <p:nvPr/>
        </p:nvSpPr>
        <p:spPr bwMode="auto">
          <a:xfrm>
            <a:off x="53340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8393" name="Text Box 25"/>
          <p:cNvSpPr txBox="1">
            <a:spLocks noChangeArrowheads="1"/>
          </p:cNvSpPr>
          <p:nvPr/>
        </p:nvSpPr>
        <p:spPr bwMode="auto">
          <a:xfrm>
            <a:off x="59436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8394" name="Text Box 26"/>
          <p:cNvSpPr txBox="1">
            <a:spLocks noChangeArrowheads="1"/>
          </p:cNvSpPr>
          <p:nvPr/>
        </p:nvSpPr>
        <p:spPr bwMode="auto">
          <a:xfrm>
            <a:off x="65532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8395" name="Text Box 27"/>
          <p:cNvSpPr txBox="1">
            <a:spLocks noChangeArrowheads="1"/>
          </p:cNvSpPr>
          <p:nvPr/>
        </p:nvSpPr>
        <p:spPr bwMode="auto">
          <a:xfrm>
            <a:off x="7162800" y="1219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8396" name="Text Box 28"/>
          <p:cNvSpPr txBox="1">
            <a:spLocks noChangeArrowheads="1"/>
          </p:cNvSpPr>
          <p:nvPr/>
        </p:nvSpPr>
        <p:spPr bwMode="auto">
          <a:xfrm>
            <a:off x="3505200" y="1752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G</a:t>
            </a:r>
          </a:p>
        </p:txBody>
      </p:sp>
      <p:sp>
        <p:nvSpPr>
          <p:cNvPr id="58397" name="Text Box 29"/>
          <p:cNvSpPr txBox="1">
            <a:spLocks noChangeArrowheads="1"/>
          </p:cNvSpPr>
          <p:nvPr/>
        </p:nvSpPr>
        <p:spPr bwMode="auto">
          <a:xfrm>
            <a:off x="3505200" y="2286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8398" name="Text Box 30"/>
          <p:cNvSpPr txBox="1">
            <a:spLocks noChangeArrowheads="1"/>
          </p:cNvSpPr>
          <p:nvPr/>
        </p:nvSpPr>
        <p:spPr bwMode="auto">
          <a:xfrm>
            <a:off x="3505200" y="2819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8399" name="Text Box 31"/>
          <p:cNvSpPr txBox="1">
            <a:spLocks noChangeArrowheads="1"/>
          </p:cNvSpPr>
          <p:nvPr/>
        </p:nvSpPr>
        <p:spPr bwMode="auto">
          <a:xfrm>
            <a:off x="3505200" y="33528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T</a:t>
            </a:r>
          </a:p>
        </p:txBody>
      </p:sp>
      <p:sp>
        <p:nvSpPr>
          <p:cNvPr id="58400" name="Text Box 32"/>
          <p:cNvSpPr txBox="1">
            <a:spLocks noChangeArrowheads="1"/>
          </p:cNvSpPr>
          <p:nvPr/>
        </p:nvSpPr>
        <p:spPr bwMode="auto">
          <a:xfrm>
            <a:off x="3505200" y="38862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8401" name="Text Box 33"/>
          <p:cNvSpPr txBox="1">
            <a:spLocks noChangeArrowheads="1"/>
          </p:cNvSpPr>
          <p:nvPr/>
        </p:nvSpPr>
        <p:spPr bwMode="auto">
          <a:xfrm>
            <a:off x="3505200" y="44196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8402" name="Text Box 34"/>
          <p:cNvSpPr txBox="1">
            <a:spLocks noChangeArrowheads="1"/>
          </p:cNvSpPr>
          <p:nvPr/>
        </p:nvSpPr>
        <p:spPr bwMode="auto">
          <a:xfrm>
            <a:off x="3505200" y="49530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C</a:t>
            </a:r>
          </a:p>
        </p:txBody>
      </p:sp>
      <p:sp>
        <p:nvSpPr>
          <p:cNvPr id="58403" name="Text Box 35"/>
          <p:cNvSpPr txBox="1">
            <a:spLocks noChangeArrowheads="1"/>
          </p:cNvSpPr>
          <p:nvPr/>
        </p:nvSpPr>
        <p:spPr bwMode="auto">
          <a:xfrm>
            <a:off x="3505200" y="5486400"/>
            <a:ext cx="609600" cy="533400"/>
          </a:xfrm>
          <a:prstGeom prst="rect">
            <a:avLst/>
          </a:prstGeom>
          <a:noFill/>
          <a:ln w="9525" cap="flat">
            <a:noFill/>
            <a:round/>
            <a:headEnd/>
            <a:tailEnd/>
          </a:ln>
          <a:effectLst/>
        </p:spPr>
        <p:txBody>
          <a:bodyPr lIns="90000" tIns="46800" rIns="90000" bIns="46800" anchor="ctr">
            <a:prstTxWarp prst="textNoShape">
              <a:avLst/>
            </a:prstTxWarp>
          </a:bodyPr>
          <a:lstStyle/>
          <a:p>
            <a:pPr algn="ctr">
              <a:lnSpc>
                <a:spcPct val="100000"/>
              </a:lnSpc>
              <a:spcBef>
                <a:spcPts val="2250"/>
              </a:spcBef>
              <a:buClrTx/>
              <a:buFontTx/>
              <a:buNone/>
            </a:pPr>
            <a:r>
              <a:rPr lang="pt-BR" sz="3600" b="1">
                <a:solidFill>
                  <a:srgbClr val="000000"/>
                </a:solidFill>
                <a:latin typeface="Courier New" pitchFamily="-1" charset="0"/>
                <a:ea typeface="Arial Unicode MS" pitchFamily="-1" charset="0"/>
                <a:cs typeface="Arial Unicode MS" pitchFamily="-1" charset="0"/>
              </a:rPr>
              <a:t>A</a:t>
            </a:r>
          </a:p>
        </p:txBody>
      </p:sp>
      <p:sp>
        <p:nvSpPr>
          <p:cNvPr id="58404" name="Text Box 36"/>
          <p:cNvSpPr txBox="1">
            <a:spLocks noChangeArrowheads="1"/>
          </p:cNvSpPr>
          <p:nvPr/>
        </p:nvSpPr>
        <p:spPr bwMode="auto">
          <a:xfrm>
            <a:off x="0" y="5181600"/>
            <a:ext cx="2590800" cy="15573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 pos="1447800" algn="l"/>
                <a:tab pos="2171700" algn="l"/>
              </a:tabLst>
            </a:pPr>
            <a:r>
              <a:rPr lang="pt-BR">
                <a:solidFill>
                  <a:srgbClr val="A50021"/>
                </a:solidFill>
                <a:ea typeface="Arial Unicode MS" pitchFamily="-1" charset="0"/>
                <a:cs typeface="Arial Unicode MS" pitchFamily="-1" charset="0"/>
              </a:rPr>
              <a:t>(we eliminated the last symbol from one of the sequences)</a:t>
            </a:r>
          </a:p>
        </p:txBody>
      </p:sp>
      <p:sp>
        <p:nvSpPr>
          <p:cNvPr id="58405" name="Line 37"/>
          <p:cNvSpPr>
            <a:spLocks noChangeShapeType="1"/>
          </p:cNvSpPr>
          <p:nvPr/>
        </p:nvSpPr>
        <p:spPr bwMode="auto">
          <a:xfrm>
            <a:off x="4114800" y="17526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06" name="Line 38"/>
          <p:cNvSpPr>
            <a:spLocks noChangeShapeType="1"/>
          </p:cNvSpPr>
          <p:nvPr/>
        </p:nvSpPr>
        <p:spPr bwMode="auto">
          <a:xfrm>
            <a:off x="4114800" y="1752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07" name="Line 39"/>
          <p:cNvSpPr>
            <a:spLocks noChangeShapeType="1"/>
          </p:cNvSpPr>
          <p:nvPr/>
        </p:nvSpPr>
        <p:spPr bwMode="auto">
          <a:xfrm>
            <a:off x="4114800" y="1752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08" name="Line 40"/>
          <p:cNvSpPr>
            <a:spLocks noChangeShapeType="1"/>
          </p:cNvSpPr>
          <p:nvPr/>
        </p:nvSpPr>
        <p:spPr bwMode="auto">
          <a:xfrm>
            <a:off x="4724400"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09" name="Text Box 41"/>
          <p:cNvSpPr txBox="1">
            <a:spLocks noChangeArrowheads="1"/>
          </p:cNvSpPr>
          <p:nvPr/>
        </p:nvSpPr>
        <p:spPr bwMode="auto">
          <a:xfrm>
            <a:off x="152400" y="1371600"/>
            <a:ext cx="2590800" cy="37671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
                <a:srgbClr val="A50021"/>
              </a:buClr>
              <a:buFont typeface="Arial" pitchFamily="-1" charset="0"/>
              <a:buChar char="•"/>
              <a:tabLst>
                <a:tab pos="723900" algn="l"/>
                <a:tab pos="1447800" algn="l"/>
                <a:tab pos="2171700" algn="l"/>
              </a:tabLst>
            </a:pPr>
            <a:r>
              <a:rPr lang="en-US">
                <a:solidFill>
                  <a:srgbClr val="A50021"/>
                </a:solidFill>
                <a:ea typeface="Arial Unicode MS" pitchFamily="-1" charset="0"/>
                <a:cs typeface="Arial Unicode MS" pitchFamily="-1" charset="0"/>
              </a:rPr>
              <a:t>choose the best score from scores in last row and collumn</a:t>
            </a:r>
          </a:p>
          <a:p>
            <a:pPr>
              <a:lnSpc>
                <a:spcPct val="100000"/>
              </a:lnSpc>
              <a:spcBef>
                <a:spcPts val="1500"/>
              </a:spcBef>
              <a:buClr>
                <a:srgbClr val="A50021"/>
              </a:buClr>
              <a:buFont typeface="Arial" pitchFamily="-1" charset="0"/>
              <a:buChar char="•"/>
              <a:tabLst>
                <a:tab pos="723900" algn="l"/>
                <a:tab pos="1447800" algn="l"/>
                <a:tab pos="2171700" algn="l"/>
              </a:tabLst>
            </a:pPr>
            <a:r>
              <a:rPr lang="en-US">
                <a:solidFill>
                  <a:srgbClr val="A50021"/>
                </a:solidFill>
                <a:ea typeface="Arial Unicode MS" pitchFamily="-1" charset="0"/>
                <a:cs typeface="Arial Unicode MS" pitchFamily="-1" charset="0"/>
              </a:rPr>
              <a:t>fill first row and first column with zeroes</a:t>
            </a:r>
          </a:p>
          <a:p>
            <a:pPr>
              <a:lnSpc>
                <a:spcPct val="100000"/>
              </a:lnSpc>
              <a:spcBef>
                <a:spcPts val="1500"/>
              </a:spcBef>
              <a:buClr>
                <a:srgbClr val="A50021"/>
              </a:buClr>
              <a:buFont typeface="Arial" pitchFamily="-1" charset="0"/>
              <a:buChar char="•"/>
              <a:tabLst>
                <a:tab pos="723900" algn="l"/>
                <a:tab pos="1447800" algn="l"/>
                <a:tab pos="2171700" algn="l"/>
              </a:tabLst>
            </a:pPr>
            <a:r>
              <a:rPr lang="en-US">
                <a:solidFill>
                  <a:srgbClr val="A50021"/>
                </a:solidFill>
                <a:ea typeface="Arial Unicode MS" pitchFamily="-1" charset="0"/>
                <a:cs typeface="Arial Unicode MS" pitchFamily="-1" charset="0"/>
              </a:rPr>
              <a:t>in this problem, 2 solutions</a:t>
            </a:r>
          </a:p>
        </p:txBody>
      </p:sp>
      <p:sp>
        <p:nvSpPr>
          <p:cNvPr id="58410" name="Line 42"/>
          <p:cNvSpPr>
            <a:spLocks noChangeShapeType="1"/>
          </p:cNvSpPr>
          <p:nvPr/>
        </p:nvSpPr>
        <p:spPr bwMode="auto">
          <a:xfrm>
            <a:off x="4724400"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1" name="Line 43"/>
          <p:cNvSpPr>
            <a:spLocks noChangeShapeType="1"/>
          </p:cNvSpPr>
          <p:nvPr/>
        </p:nvSpPr>
        <p:spPr bwMode="auto">
          <a:xfrm>
            <a:off x="4724400" y="2286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2" name="Line 44"/>
          <p:cNvSpPr>
            <a:spLocks noChangeShapeType="1"/>
          </p:cNvSpPr>
          <p:nvPr/>
        </p:nvSpPr>
        <p:spPr bwMode="auto">
          <a:xfrm>
            <a:off x="4724400" y="2286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3" name="Line 45"/>
          <p:cNvSpPr>
            <a:spLocks noChangeShapeType="1"/>
          </p:cNvSpPr>
          <p:nvPr/>
        </p:nvSpPr>
        <p:spPr bwMode="auto">
          <a:xfrm>
            <a:off x="4114800" y="22844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4" name="Line 46"/>
          <p:cNvSpPr>
            <a:spLocks noChangeShapeType="1"/>
          </p:cNvSpPr>
          <p:nvPr/>
        </p:nvSpPr>
        <p:spPr bwMode="auto">
          <a:xfrm>
            <a:off x="5334000" y="175895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5" name="Line 47"/>
          <p:cNvSpPr>
            <a:spLocks noChangeShapeType="1"/>
          </p:cNvSpPr>
          <p:nvPr/>
        </p:nvSpPr>
        <p:spPr bwMode="auto">
          <a:xfrm>
            <a:off x="4114800" y="281305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6" name="Line 48"/>
          <p:cNvSpPr>
            <a:spLocks noChangeShapeType="1"/>
          </p:cNvSpPr>
          <p:nvPr/>
        </p:nvSpPr>
        <p:spPr bwMode="auto">
          <a:xfrm>
            <a:off x="5334000" y="2819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7" name="Line 49"/>
          <p:cNvSpPr>
            <a:spLocks noChangeShapeType="1"/>
          </p:cNvSpPr>
          <p:nvPr/>
        </p:nvSpPr>
        <p:spPr bwMode="auto">
          <a:xfrm>
            <a:off x="5334000" y="2282825"/>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8" name="Line 50"/>
          <p:cNvSpPr>
            <a:spLocks noChangeShapeType="1"/>
          </p:cNvSpPr>
          <p:nvPr/>
        </p:nvSpPr>
        <p:spPr bwMode="auto">
          <a:xfrm>
            <a:off x="4721225" y="2817813"/>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19" name="Line 51"/>
          <p:cNvSpPr>
            <a:spLocks noChangeShapeType="1"/>
          </p:cNvSpPr>
          <p:nvPr/>
        </p:nvSpPr>
        <p:spPr bwMode="auto">
          <a:xfrm>
            <a:off x="5338763" y="28194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0" name="Line 52"/>
          <p:cNvSpPr>
            <a:spLocks noChangeShapeType="1"/>
          </p:cNvSpPr>
          <p:nvPr/>
        </p:nvSpPr>
        <p:spPr bwMode="auto">
          <a:xfrm>
            <a:off x="5334000" y="28082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1" name="Line 53"/>
          <p:cNvSpPr>
            <a:spLocks noChangeShapeType="1"/>
          </p:cNvSpPr>
          <p:nvPr/>
        </p:nvSpPr>
        <p:spPr bwMode="auto">
          <a:xfrm>
            <a:off x="5940425" y="17510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2" name="Line 54"/>
          <p:cNvSpPr>
            <a:spLocks noChangeShapeType="1"/>
          </p:cNvSpPr>
          <p:nvPr/>
        </p:nvSpPr>
        <p:spPr bwMode="auto">
          <a:xfrm>
            <a:off x="6557963" y="1754188"/>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3" name="Line 55"/>
          <p:cNvSpPr>
            <a:spLocks noChangeShapeType="1"/>
          </p:cNvSpPr>
          <p:nvPr/>
        </p:nvSpPr>
        <p:spPr bwMode="auto">
          <a:xfrm>
            <a:off x="4113213" y="3348038"/>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4" name="Line 56"/>
          <p:cNvSpPr>
            <a:spLocks noChangeShapeType="1"/>
          </p:cNvSpPr>
          <p:nvPr/>
        </p:nvSpPr>
        <p:spPr bwMode="auto">
          <a:xfrm>
            <a:off x="4113213" y="3876675"/>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5" name="Line 57"/>
          <p:cNvSpPr>
            <a:spLocks noChangeShapeType="1"/>
          </p:cNvSpPr>
          <p:nvPr/>
        </p:nvSpPr>
        <p:spPr bwMode="auto">
          <a:xfrm>
            <a:off x="5946775" y="2286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6" name="Line 58"/>
          <p:cNvSpPr>
            <a:spLocks noChangeShapeType="1"/>
          </p:cNvSpPr>
          <p:nvPr/>
        </p:nvSpPr>
        <p:spPr bwMode="auto">
          <a:xfrm>
            <a:off x="5940425" y="227965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7" name="Line 59"/>
          <p:cNvSpPr>
            <a:spLocks noChangeShapeType="1"/>
          </p:cNvSpPr>
          <p:nvPr/>
        </p:nvSpPr>
        <p:spPr bwMode="auto">
          <a:xfrm>
            <a:off x="6557963" y="2286000"/>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8" name="Line 60"/>
          <p:cNvSpPr>
            <a:spLocks noChangeShapeType="1"/>
          </p:cNvSpPr>
          <p:nvPr/>
        </p:nvSpPr>
        <p:spPr bwMode="auto">
          <a:xfrm>
            <a:off x="6557963" y="2816225"/>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29" name="Line 61"/>
          <p:cNvSpPr>
            <a:spLocks noChangeShapeType="1"/>
          </p:cNvSpPr>
          <p:nvPr/>
        </p:nvSpPr>
        <p:spPr bwMode="auto">
          <a:xfrm>
            <a:off x="6551613" y="4416425"/>
            <a:ext cx="490537"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0" name="Line 62"/>
          <p:cNvSpPr>
            <a:spLocks noChangeShapeType="1"/>
          </p:cNvSpPr>
          <p:nvPr/>
        </p:nvSpPr>
        <p:spPr bwMode="auto">
          <a:xfrm>
            <a:off x="6562725" y="3354388"/>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1" name="Line 63"/>
          <p:cNvSpPr>
            <a:spLocks noChangeShapeType="1"/>
          </p:cNvSpPr>
          <p:nvPr/>
        </p:nvSpPr>
        <p:spPr bwMode="auto">
          <a:xfrm>
            <a:off x="5330825" y="3349625"/>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2" name="Line 64"/>
          <p:cNvSpPr>
            <a:spLocks noChangeShapeType="1"/>
          </p:cNvSpPr>
          <p:nvPr/>
        </p:nvSpPr>
        <p:spPr bwMode="auto">
          <a:xfrm>
            <a:off x="5337175" y="3341688"/>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3" name="Line 65"/>
          <p:cNvSpPr>
            <a:spLocks noChangeShapeType="1"/>
          </p:cNvSpPr>
          <p:nvPr/>
        </p:nvSpPr>
        <p:spPr bwMode="auto">
          <a:xfrm>
            <a:off x="5940425" y="3348038"/>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4" name="Line 66"/>
          <p:cNvSpPr>
            <a:spLocks noChangeShapeType="1"/>
          </p:cNvSpPr>
          <p:nvPr/>
        </p:nvSpPr>
        <p:spPr bwMode="auto">
          <a:xfrm>
            <a:off x="4719638" y="3881438"/>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5" name="Line 67"/>
          <p:cNvSpPr>
            <a:spLocks noChangeShapeType="1"/>
          </p:cNvSpPr>
          <p:nvPr/>
        </p:nvSpPr>
        <p:spPr bwMode="auto">
          <a:xfrm>
            <a:off x="5943600" y="3876675"/>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6" name="Line 68"/>
          <p:cNvSpPr>
            <a:spLocks noChangeShapeType="1"/>
          </p:cNvSpPr>
          <p:nvPr/>
        </p:nvSpPr>
        <p:spPr bwMode="auto">
          <a:xfrm>
            <a:off x="5942013" y="3883025"/>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7" name="Line 69"/>
          <p:cNvSpPr>
            <a:spLocks noChangeShapeType="1"/>
          </p:cNvSpPr>
          <p:nvPr/>
        </p:nvSpPr>
        <p:spPr bwMode="auto">
          <a:xfrm>
            <a:off x="6553200" y="3348038"/>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8" name="Line 70"/>
          <p:cNvSpPr>
            <a:spLocks noChangeShapeType="1"/>
          </p:cNvSpPr>
          <p:nvPr/>
        </p:nvSpPr>
        <p:spPr bwMode="auto">
          <a:xfrm>
            <a:off x="5946775" y="3351213"/>
            <a:ext cx="490538"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39" name="Line 71"/>
          <p:cNvSpPr>
            <a:spLocks noChangeShapeType="1"/>
          </p:cNvSpPr>
          <p:nvPr/>
        </p:nvSpPr>
        <p:spPr bwMode="auto">
          <a:xfrm>
            <a:off x="4117975" y="4410075"/>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0" name="Line 72"/>
          <p:cNvSpPr>
            <a:spLocks noChangeShapeType="1"/>
          </p:cNvSpPr>
          <p:nvPr/>
        </p:nvSpPr>
        <p:spPr bwMode="auto">
          <a:xfrm>
            <a:off x="4116388" y="4945063"/>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1" name="Line 73"/>
          <p:cNvSpPr>
            <a:spLocks noChangeShapeType="1"/>
          </p:cNvSpPr>
          <p:nvPr/>
        </p:nvSpPr>
        <p:spPr bwMode="auto">
          <a:xfrm>
            <a:off x="4116388" y="5473700"/>
            <a:ext cx="1587"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2" name="Line 74"/>
          <p:cNvSpPr>
            <a:spLocks noChangeShapeType="1"/>
          </p:cNvSpPr>
          <p:nvPr/>
        </p:nvSpPr>
        <p:spPr bwMode="auto">
          <a:xfrm>
            <a:off x="7164388" y="1747838"/>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3" name="Line 75"/>
          <p:cNvSpPr>
            <a:spLocks noChangeShapeType="1"/>
          </p:cNvSpPr>
          <p:nvPr/>
        </p:nvSpPr>
        <p:spPr bwMode="auto">
          <a:xfrm>
            <a:off x="7161213" y="2284413"/>
            <a:ext cx="490537" cy="1587"/>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4" name="Line 76"/>
          <p:cNvSpPr>
            <a:spLocks noChangeShapeType="1"/>
          </p:cNvSpPr>
          <p:nvPr/>
        </p:nvSpPr>
        <p:spPr bwMode="auto">
          <a:xfrm>
            <a:off x="7165975" y="28194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5" name="Line 77"/>
          <p:cNvSpPr>
            <a:spLocks noChangeShapeType="1"/>
          </p:cNvSpPr>
          <p:nvPr/>
        </p:nvSpPr>
        <p:spPr bwMode="auto">
          <a:xfrm>
            <a:off x="7158038" y="2819400"/>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6" name="Line 78"/>
          <p:cNvSpPr>
            <a:spLocks noChangeShapeType="1"/>
          </p:cNvSpPr>
          <p:nvPr/>
        </p:nvSpPr>
        <p:spPr bwMode="auto">
          <a:xfrm>
            <a:off x="7158038" y="3352800"/>
            <a:ext cx="522287"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7" name="Line 79"/>
          <p:cNvSpPr>
            <a:spLocks noChangeShapeType="1"/>
          </p:cNvSpPr>
          <p:nvPr/>
        </p:nvSpPr>
        <p:spPr bwMode="auto">
          <a:xfrm>
            <a:off x="7772400" y="38862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8" name="Line 80"/>
          <p:cNvSpPr>
            <a:spLocks noChangeShapeType="1"/>
          </p:cNvSpPr>
          <p:nvPr/>
        </p:nvSpPr>
        <p:spPr bwMode="auto">
          <a:xfrm>
            <a:off x="5334000" y="44196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49" name="Line 81"/>
          <p:cNvSpPr>
            <a:spLocks noChangeShapeType="1"/>
          </p:cNvSpPr>
          <p:nvPr/>
        </p:nvSpPr>
        <p:spPr bwMode="auto">
          <a:xfrm>
            <a:off x="5943600" y="44196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0" name="Line 82"/>
          <p:cNvSpPr>
            <a:spLocks noChangeShapeType="1"/>
          </p:cNvSpPr>
          <p:nvPr/>
        </p:nvSpPr>
        <p:spPr bwMode="auto">
          <a:xfrm>
            <a:off x="6553200" y="44196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1" name="Line 83"/>
          <p:cNvSpPr>
            <a:spLocks noChangeShapeType="1"/>
          </p:cNvSpPr>
          <p:nvPr/>
        </p:nvSpPr>
        <p:spPr bwMode="auto">
          <a:xfrm>
            <a:off x="6553200" y="44196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2" name="Line 84"/>
          <p:cNvSpPr>
            <a:spLocks noChangeShapeType="1"/>
          </p:cNvSpPr>
          <p:nvPr/>
        </p:nvSpPr>
        <p:spPr bwMode="auto">
          <a:xfrm>
            <a:off x="7162800" y="4953000"/>
            <a:ext cx="490538" cy="1588"/>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3" name="Line 85"/>
          <p:cNvSpPr>
            <a:spLocks noChangeShapeType="1"/>
          </p:cNvSpPr>
          <p:nvPr/>
        </p:nvSpPr>
        <p:spPr bwMode="auto">
          <a:xfrm>
            <a:off x="5943600" y="4953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4" name="Line 86"/>
          <p:cNvSpPr>
            <a:spLocks noChangeShapeType="1"/>
          </p:cNvSpPr>
          <p:nvPr/>
        </p:nvSpPr>
        <p:spPr bwMode="auto">
          <a:xfrm>
            <a:off x="6553200" y="49530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5" name="Line 87"/>
          <p:cNvSpPr>
            <a:spLocks noChangeShapeType="1"/>
          </p:cNvSpPr>
          <p:nvPr/>
        </p:nvSpPr>
        <p:spPr bwMode="auto">
          <a:xfrm>
            <a:off x="6553200" y="4953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6" name="Line 88"/>
          <p:cNvSpPr>
            <a:spLocks noChangeShapeType="1"/>
          </p:cNvSpPr>
          <p:nvPr/>
        </p:nvSpPr>
        <p:spPr bwMode="auto">
          <a:xfrm>
            <a:off x="7162800" y="49530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7" name="Line 89"/>
          <p:cNvSpPr>
            <a:spLocks noChangeShapeType="1"/>
          </p:cNvSpPr>
          <p:nvPr/>
        </p:nvSpPr>
        <p:spPr bwMode="auto">
          <a:xfrm>
            <a:off x="5943600" y="54864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8" name="Line 90"/>
          <p:cNvSpPr>
            <a:spLocks noChangeShapeType="1"/>
          </p:cNvSpPr>
          <p:nvPr/>
        </p:nvSpPr>
        <p:spPr bwMode="auto">
          <a:xfrm>
            <a:off x="5943600" y="5486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59" name="Line 91"/>
          <p:cNvSpPr>
            <a:spLocks noChangeShapeType="1"/>
          </p:cNvSpPr>
          <p:nvPr/>
        </p:nvSpPr>
        <p:spPr bwMode="auto">
          <a:xfrm>
            <a:off x="7162800" y="5486400"/>
            <a:ext cx="1588" cy="42545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60" name="Line 92"/>
          <p:cNvSpPr>
            <a:spLocks noChangeShapeType="1"/>
          </p:cNvSpPr>
          <p:nvPr/>
        </p:nvSpPr>
        <p:spPr bwMode="auto">
          <a:xfrm>
            <a:off x="7162800" y="54864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461" name="Oval 93"/>
          <p:cNvSpPr>
            <a:spLocks noChangeArrowheads="1"/>
          </p:cNvSpPr>
          <p:nvPr/>
        </p:nvSpPr>
        <p:spPr bwMode="auto">
          <a:xfrm>
            <a:off x="4014788" y="16446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2" name="Oval 94"/>
          <p:cNvSpPr>
            <a:spLocks noChangeArrowheads="1"/>
          </p:cNvSpPr>
          <p:nvPr/>
        </p:nvSpPr>
        <p:spPr bwMode="auto">
          <a:xfrm>
            <a:off x="4625975" y="21891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63" name="Oval 95"/>
          <p:cNvSpPr>
            <a:spLocks noChangeArrowheads="1"/>
          </p:cNvSpPr>
          <p:nvPr/>
        </p:nvSpPr>
        <p:spPr bwMode="auto">
          <a:xfrm>
            <a:off x="4625975" y="16494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4" name="Oval 96"/>
          <p:cNvSpPr>
            <a:spLocks noChangeArrowheads="1"/>
          </p:cNvSpPr>
          <p:nvPr/>
        </p:nvSpPr>
        <p:spPr bwMode="auto">
          <a:xfrm>
            <a:off x="4014788" y="21875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5" name="Oval 97"/>
          <p:cNvSpPr>
            <a:spLocks noChangeArrowheads="1"/>
          </p:cNvSpPr>
          <p:nvPr/>
        </p:nvSpPr>
        <p:spPr bwMode="auto">
          <a:xfrm>
            <a:off x="5235575" y="16478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6" name="Oval 98"/>
          <p:cNvSpPr>
            <a:spLocks noChangeArrowheads="1"/>
          </p:cNvSpPr>
          <p:nvPr/>
        </p:nvSpPr>
        <p:spPr bwMode="auto">
          <a:xfrm>
            <a:off x="4016375" y="27225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7" name="Oval 99"/>
          <p:cNvSpPr>
            <a:spLocks noChangeArrowheads="1"/>
          </p:cNvSpPr>
          <p:nvPr/>
        </p:nvSpPr>
        <p:spPr bwMode="auto">
          <a:xfrm>
            <a:off x="4625975" y="27241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8" name="Oval 100"/>
          <p:cNvSpPr>
            <a:spLocks noChangeArrowheads="1"/>
          </p:cNvSpPr>
          <p:nvPr/>
        </p:nvSpPr>
        <p:spPr bwMode="auto">
          <a:xfrm>
            <a:off x="5232400" y="21875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69" name="Oval 101"/>
          <p:cNvSpPr>
            <a:spLocks noChangeArrowheads="1"/>
          </p:cNvSpPr>
          <p:nvPr/>
        </p:nvSpPr>
        <p:spPr bwMode="auto">
          <a:xfrm>
            <a:off x="5846763" y="27209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70" name="Oval 102"/>
          <p:cNvSpPr>
            <a:spLocks noChangeArrowheads="1"/>
          </p:cNvSpPr>
          <p:nvPr/>
        </p:nvSpPr>
        <p:spPr bwMode="auto">
          <a:xfrm>
            <a:off x="5235575" y="27178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471" name="Oval 103"/>
          <p:cNvSpPr>
            <a:spLocks noChangeArrowheads="1"/>
          </p:cNvSpPr>
          <p:nvPr/>
        </p:nvSpPr>
        <p:spPr bwMode="auto">
          <a:xfrm>
            <a:off x="6451600" y="16478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72" name="Oval 104"/>
          <p:cNvSpPr>
            <a:spLocks noChangeArrowheads="1"/>
          </p:cNvSpPr>
          <p:nvPr/>
        </p:nvSpPr>
        <p:spPr bwMode="auto">
          <a:xfrm>
            <a:off x="4014788" y="378618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73" name="Oval 105"/>
          <p:cNvSpPr>
            <a:spLocks noChangeArrowheads="1"/>
          </p:cNvSpPr>
          <p:nvPr/>
        </p:nvSpPr>
        <p:spPr bwMode="auto">
          <a:xfrm>
            <a:off x="5845175" y="16557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74" name="Oval 106"/>
          <p:cNvSpPr>
            <a:spLocks noChangeArrowheads="1"/>
          </p:cNvSpPr>
          <p:nvPr/>
        </p:nvSpPr>
        <p:spPr bwMode="auto">
          <a:xfrm>
            <a:off x="4016375" y="32512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75" name="Oval 107"/>
          <p:cNvSpPr>
            <a:spLocks noChangeArrowheads="1"/>
          </p:cNvSpPr>
          <p:nvPr/>
        </p:nvSpPr>
        <p:spPr bwMode="auto">
          <a:xfrm>
            <a:off x="5842000" y="21844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76" name="Oval 108"/>
          <p:cNvSpPr>
            <a:spLocks noChangeArrowheads="1"/>
          </p:cNvSpPr>
          <p:nvPr/>
        </p:nvSpPr>
        <p:spPr bwMode="auto">
          <a:xfrm>
            <a:off x="6454775" y="21875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77" name="Oval 109"/>
          <p:cNvSpPr>
            <a:spLocks noChangeArrowheads="1"/>
          </p:cNvSpPr>
          <p:nvPr/>
        </p:nvSpPr>
        <p:spPr bwMode="auto">
          <a:xfrm>
            <a:off x="6451600" y="27114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78" name="Oval 110"/>
          <p:cNvSpPr>
            <a:spLocks noChangeArrowheads="1"/>
          </p:cNvSpPr>
          <p:nvPr/>
        </p:nvSpPr>
        <p:spPr bwMode="auto">
          <a:xfrm>
            <a:off x="7059613" y="43180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479" name="Oval 111"/>
          <p:cNvSpPr>
            <a:spLocks noChangeArrowheads="1"/>
          </p:cNvSpPr>
          <p:nvPr/>
        </p:nvSpPr>
        <p:spPr bwMode="auto">
          <a:xfrm>
            <a:off x="5238750" y="37798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80" name="Oval 112"/>
          <p:cNvSpPr>
            <a:spLocks noChangeArrowheads="1"/>
          </p:cNvSpPr>
          <p:nvPr/>
        </p:nvSpPr>
        <p:spPr bwMode="auto">
          <a:xfrm>
            <a:off x="5235575" y="32464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81" name="Oval 113"/>
          <p:cNvSpPr>
            <a:spLocks noChangeArrowheads="1"/>
          </p:cNvSpPr>
          <p:nvPr/>
        </p:nvSpPr>
        <p:spPr bwMode="auto">
          <a:xfrm>
            <a:off x="4622800" y="32559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82" name="Oval 114"/>
          <p:cNvSpPr>
            <a:spLocks noChangeArrowheads="1"/>
          </p:cNvSpPr>
          <p:nvPr/>
        </p:nvSpPr>
        <p:spPr bwMode="auto">
          <a:xfrm>
            <a:off x="6451600" y="37798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483" name="Oval 115"/>
          <p:cNvSpPr>
            <a:spLocks noChangeArrowheads="1"/>
          </p:cNvSpPr>
          <p:nvPr/>
        </p:nvSpPr>
        <p:spPr bwMode="auto">
          <a:xfrm>
            <a:off x="4624388" y="37798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84" name="Oval 116"/>
          <p:cNvSpPr>
            <a:spLocks noChangeArrowheads="1"/>
          </p:cNvSpPr>
          <p:nvPr/>
        </p:nvSpPr>
        <p:spPr bwMode="auto">
          <a:xfrm>
            <a:off x="5842000" y="37814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485" name="Oval 117"/>
          <p:cNvSpPr>
            <a:spLocks noChangeArrowheads="1"/>
          </p:cNvSpPr>
          <p:nvPr/>
        </p:nvSpPr>
        <p:spPr bwMode="auto">
          <a:xfrm>
            <a:off x="7064375" y="37846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86" name="Oval 118"/>
          <p:cNvSpPr>
            <a:spLocks noChangeArrowheads="1"/>
          </p:cNvSpPr>
          <p:nvPr/>
        </p:nvSpPr>
        <p:spPr bwMode="auto">
          <a:xfrm>
            <a:off x="6454775" y="325278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487" name="Oval 119"/>
          <p:cNvSpPr>
            <a:spLocks noChangeArrowheads="1"/>
          </p:cNvSpPr>
          <p:nvPr/>
        </p:nvSpPr>
        <p:spPr bwMode="auto">
          <a:xfrm>
            <a:off x="5845175" y="32512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8488" name="Oval 120"/>
          <p:cNvSpPr>
            <a:spLocks noChangeArrowheads="1"/>
          </p:cNvSpPr>
          <p:nvPr/>
        </p:nvSpPr>
        <p:spPr bwMode="auto">
          <a:xfrm>
            <a:off x="4017963" y="59118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89" name="Oval 121"/>
          <p:cNvSpPr>
            <a:spLocks noChangeArrowheads="1"/>
          </p:cNvSpPr>
          <p:nvPr/>
        </p:nvSpPr>
        <p:spPr bwMode="auto">
          <a:xfrm>
            <a:off x="4017963" y="538321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90" name="Oval 122"/>
          <p:cNvSpPr>
            <a:spLocks noChangeArrowheads="1"/>
          </p:cNvSpPr>
          <p:nvPr/>
        </p:nvSpPr>
        <p:spPr bwMode="auto">
          <a:xfrm>
            <a:off x="4019550" y="48482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91" name="Oval 123"/>
          <p:cNvSpPr>
            <a:spLocks noChangeArrowheads="1"/>
          </p:cNvSpPr>
          <p:nvPr/>
        </p:nvSpPr>
        <p:spPr bwMode="auto">
          <a:xfrm>
            <a:off x="4014788" y="43148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92" name="Oval 124"/>
          <p:cNvSpPr>
            <a:spLocks noChangeArrowheads="1"/>
          </p:cNvSpPr>
          <p:nvPr/>
        </p:nvSpPr>
        <p:spPr bwMode="auto">
          <a:xfrm>
            <a:off x="7675563" y="16446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93" name="Oval 125"/>
          <p:cNvSpPr>
            <a:spLocks noChangeArrowheads="1"/>
          </p:cNvSpPr>
          <p:nvPr/>
        </p:nvSpPr>
        <p:spPr bwMode="auto">
          <a:xfrm>
            <a:off x="7069138" y="16510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94" name="Oval 126"/>
          <p:cNvSpPr>
            <a:spLocks noChangeArrowheads="1"/>
          </p:cNvSpPr>
          <p:nvPr/>
        </p:nvSpPr>
        <p:spPr bwMode="auto">
          <a:xfrm>
            <a:off x="7065963" y="21875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95" name="Oval 127"/>
          <p:cNvSpPr>
            <a:spLocks noChangeArrowheads="1"/>
          </p:cNvSpPr>
          <p:nvPr/>
        </p:nvSpPr>
        <p:spPr bwMode="auto">
          <a:xfrm>
            <a:off x="7673975" y="27209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496" name="Oval 128"/>
          <p:cNvSpPr>
            <a:spLocks noChangeArrowheads="1"/>
          </p:cNvSpPr>
          <p:nvPr/>
        </p:nvSpPr>
        <p:spPr bwMode="auto">
          <a:xfrm>
            <a:off x="7672388" y="21812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97" name="Oval 129"/>
          <p:cNvSpPr>
            <a:spLocks noChangeArrowheads="1"/>
          </p:cNvSpPr>
          <p:nvPr/>
        </p:nvSpPr>
        <p:spPr bwMode="auto">
          <a:xfrm>
            <a:off x="7065963" y="27178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498" name="Oval 130"/>
          <p:cNvSpPr>
            <a:spLocks noChangeArrowheads="1"/>
          </p:cNvSpPr>
          <p:nvPr/>
        </p:nvSpPr>
        <p:spPr bwMode="auto">
          <a:xfrm>
            <a:off x="7669213" y="32512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499" name="Oval 131"/>
          <p:cNvSpPr>
            <a:spLocks noChangeArrowheads="1"/>
          </p:cNvSpPr>
          <p:nvPr/>
        </p:nvSpPr>
        <p:spPr bwMode="auto">
          <a:xfrm>
            <a:off x="7070725" y="3255963"/>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00" name="Oval 132"/>
          <p:cNvSpPr>
            <a:spLocks noChangeArrowheads="1"/>
          </p:cNvSpPr>
          <p:nvPr/>
        </p:nvSpPr>
        <p:spPr bwMode="auto">
          <a:xfrm>
            <a:off x="7673975" y="43243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01" name="Oval 133"/>
          <p:cNvSpPr>
            <a:spLocks noChangeArrowheads="1"/>
          </p:cNvSpPr>
          <p:nvPr/>
        </p:nvSpPr>
        <p:spPr bwMode="auto">
          <a:xfrm>
            <a:off x="7669213" y="37846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02" name="Oval 134"/>
          <p:cNvSpPr>
            <a:spLocks noChangeArrowheads="1"/>
          </p:cNvSpPr>
          <p:nvPr/>
        </p:nvSpPr>
        <p:spPr bwMode="auto">
          <a:xfrm>
            <a:off x="4625975" y="48577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03" name="Oval 135"/>
          <p:cNvSpPr>
            <a:spLocks noChangeArrowheads="1"/>
          </p:cNvSpPr>
          <p:nvPr/>
        </p:nvSpPr>
        <p:spPr bwMode="auto">
          <a:xfrm>
            <a:off x="4627563" y="59213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04" name="Oval 136"/>
          <p:cNvSpPr>
            <a:spLocks noChangeArrowheads="1"/>
          </p:cNvSpPr>
          <p:nvPr/>
        </p:nvSpPr>
        <p:spPr bwMode="auto">
          <a:xfrm>
            <a:off x="4624388" y="431958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05" name="Oval 137"/>
          <p:cNvSpPr>
            <a:spLocks noChangeArrowheads="1"/>
          </p:cNvSpPr>
          <p:nvPr/>
        </p:nvSpPr>
        <p:spPr bwMode="auto">
          <a:xfrm>
            <a:off x="5235575" y="48577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06" name="Oval 138"/>
          <p:cNvSpPr>
            <a:spLocks noChangeArrowheads="1"/>
          </p:cNvSpPr>
          <p:nvPr/>
        </p:nvSpPr>
        <p:spPr bwMode="auto">
          <a:xfrm>
            <a:off x="5235575" y="53975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07" name="Oval 139"/>
          <p:cNvSpPr>
            <a:spLocks noChangeArrowheads="1"/>
          </p:cNvSpPr>
          <p:nvPr/>
        </p:nvSpPr>
        <p:spPr bwMode="auto">
          <a:xfrm>
            <a:off x="5230813" y="4313238"/>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08" name="Oval 140"/>
          <p:cNvSpPr>
            <a:spLocks noChangeArrowheads="1"/>
          </p:cNvSpPr>
          <p:nvPr/>
        </p:nvSpPr>
        <p:spPr bwMode="auto">
          <a:xfrm>
            <a:off x="5235575" y="59182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09" name="Oval 141"/>
          <p:cNvSpPr>
            <a:spLocks noChangeArrowheads="1"/>
          </p:cNvSpPr>
          <p:nvPr/>
        </p:nvSpPr>
        <p:spPr bwMode="auto">
          <a:xfrm>
            <a:off x="4627563" y="53816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10" name="Oval 142"/>
          <p:cNvSpPr>
            <a:spLocks noChangeArrowheads="1"/>
          </p:cNvSpPr>
          <p:nvPr/>
        </p:nvSpPr>
        <p:spPr bwMode="auto">
          <a:xfrm>
            <a:off x="5845175" y="43148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11" name="Oval 143"/>
          <p:cNvSpPr>
            <a:spLocks noChangeArrowheads="1"/>
          </p:cNvSpPr>
          <p:nvPr/>
        </p:nvSpPr>
        <p:spPr bwMode="auto">
          <a:xfrm>
            <a:off x="6453188" y="431482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8512" name="Oval 144"/>
          <p:cNvSpPr>
            <a:spLocks noChangeArrowheads="1"/>
          </p:cNvSpPr>
          <p:nvPr/>
        </p:nvSpPr>
        <p:spPr bwMode="auto">
          <a:xfrm>
            <a:off x="6454775" y="53911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13" name="Oval 145"/>
          <p:cNvSpPr>
            <a:spLocks noChangeArrowheads="1"/>
          </p:cNvSpPr>
          <p:nvPr/>
        </p:nvSpPr>
        <p:spPr bwMode="auto">
          <a:xfrm>
            <a:off x="5845175" y="48577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514" name="Oval 146"/>
          <p:cNvSpPr>
            <a:spLocks noChangeArrowheads="1"/>
          </p:cNvSpPr>
          <p:nvPr/>
        </p:nvSpPr>
        <p:spPr bwMode="auto">
          <a:xfrm>
            <a:off x="6454775" y="48577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15" name="Oval 147"/>
          <p:cNvSpPr>
            <a:spLocks noChangeArrowheads="1"/>
          </p:cNvSpPr>
          <p:nvPr/>
        </p:nvSpPr>
        <p:spPr bwMode="auto">
          <a:xfrm>
            <a:off x="7064375" y="48514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+4</a:t>
            </a:r>
          </a:p>
        </p:txBody>
      </p:sp>
      <p:sp>
        <p:nvSpPr>
          <p:cNvPr id="58516" name="Oval 148"/>
          <p:cNvSpPr>
            <a:spLocks noChangeArrowheads="1"/>
          </p:cNvSpPr>
          <p:nvPr/>
        </p:nvSpPr>
        <p:spPr bwMode="auto">
          <a:xfrm>
            <a:off x="7673975" y="53848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8517" name="Oval 149"/>
          <p:cNvSpPr>
            <a:spLocks noChangeArrowheads="1"/>
          </p:cNvSpPr>
          <p:nvPr/>
        </p:nvSpPr>
        <p:spPr bwMode="auto">
          <a:xfrm>
            <a:off x="7670800" y="4854575"/>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8518" name="Oval 150"/>
          <p:cNvSpPr>
            <a:spLocks noChangeArrowheads="1"/>
          </p:cNvSpPr>
          <p:nvPr/>
        </p:nvSpPr>
        <p:spPr bwMode="auto">
          <a:xfrm>
            <a:off x="5845175" y="59245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19" name="Oval 151"/>
          <p:cNvSpPr>
            <a:spLocks noChangeArrowheads="1"/>
          </p:cNvSpPr>
          <p:nvPr/>
        </p:nvSpPr>
        <p:spPr bwMode="auto">
          <a:xfrm>
            <a:off x="6454775" y="59182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0</a:t>
            </a:r>
          </a:p>
        </p:txBody>
      </p:sp>
      <p:sp>
        <p:nvSpPr>
          <p:cNvPr id="58520" name="Oval 152"/>
          <p:cNvSpPr>
            <a:spLocks noChangeArrowheads="1"/>
          </p:cNvSpPr>
          <p:nvPr/>
        </p:nvSpPr>
        <p:spPr bwMode="auto">
          <a:xfrm>
            <a:off x="5845175" y="53911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-1</a:t>
            </a:r>
          </a:p>
        </p:txBody>
      </p:sp>
      <p:sp>
        <p:nvSpPr>
          <p:cNvPr id="58521" name="Oval 153"/>
          <p:cNvSpPr>
            <a:spLocks noChangeArrowheads="1"/>
          </p:cNvSpPr>
          <p:nvPr/>
        </p:nvSpPr>
        <p:spPr bwMode="auto">
          <a:xfrm>
            <a:off x="7064375" y="592455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22" name="Oval 154"/>
          <p:cNvSpPr>
            <a:spLocks noChangeArrowheads="1"/>
          </p:cNvSpPr>
          <p:nvPr/>
        </p:nvSpPr>
        <p:spPr bwMode="auto">
          <a:xfrm>
            <a:off x="7673975" y="59182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+2</a:t>
            </a:r>
          </a:p>
        </p:txBody>
      </p:sp>
      <p:sp>
        <p:nvSpPr>
          <p:cNvPr id="58523" name="Oval 155"/>
          <p:cNvSpPr>
            <a:spLocks noChangeArrowheads="1"/>
          </p:cNvSpPr>
          <p:nvPr/>
        </p:nvSpPr>
        <p:spPr bwMode="auto">
          <a:xfrm>
            <a:off x="7064375" y="5384800"/>
            <a:ext cx="228600" cy="228600"/>
          </a:xfrm>
          <a:prstGeom prst="ellipse">
            <a:avLst/>
          </a:prstGeom>
          <a:solidFill>
            <a:srgbClr val="FFFFCC"/>
          </a:solidFill>
          <a:ln w="9360" cap="sq">
            <a:solidFill>
              <a:srgbClr val="000000"/>
            </a:solidFill>
            <a:miter lim="800000"/>
            <a:headEnd/>
            <a:tailEnd/>
          </a:ln>
          <a:effectLst/>
        </p:spPr>
        <p:txBody>
          <a:bodyPr wrap="none" lIns="0" tIns="0" rIns="0" bIns="0" anchor="ctr">
            <a:prstTxWarp prst="textNoShape">
              <a:avLst/>
            </a:prstTxWarp>
          </a:bodyPr>
          <a:lstStyle/>
          <a:p>
            <a:pPr algn="ctr">
              <a:lnSpc>
                <a:spcPct val="100000"/>
              </a:lnSpc>
              <a:buClrTx/>
              <a:buFontTx/>
              <a:buNone/>
            </a:pPr>
            <a:r>
              <a:rPr lang="pt-BR" sz="1200">
                <a:solidFill>
                  <a:srgbClr val="000000"/>
                </a:solidFill>
                <a:ea typeface="Arial Unicode MS" pitchFamily="-1" charset="0"/>
                <a:cs typeface="Arial Unicode MS" pitchFamily="-1" charset="0"/>
              </a:rPr>
              <a:t>+3</a:t>
            </a:r>
          </a:p>
        </p:txBody>
      </p:sp>
      <p:sp>
        <p:nvSpPr>
          <p:cNvPr id="58524" name="Line 156"/>
          <p:cNvSpPr>
            <a:spLocks noChangeShapeType="1"/>
          </p:cNvSpPr>
          <p:nvPr/>
        </p:nvSpPr>
        <p:spPr bwMode="auto">
          <a:xfrm>
            <a:off x="5943600" y="18288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525" name="Line 157"/>
          <p:cNvSpPr>
            <a:spLocks noChangeShapeType="1"/>
          </p:cNvSpPr>
          <p:nvPr/>
        </p:nvSpPr>
        <p:spPr bwMode="auto">
          <a:xfrm>
            <a:off x="6553200" y="18288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526" name="Line 158"/>
          <p:cNvSpPr>
            <a:spLocks noChangeShapeType="1"/>
          </p:cNvSpPr>
          <p:nvPr/>
        </p:nvSpPr>
        <p:spPr bwMode="auto">
          <a:xfrm>
            <a:off x="7162800" y="18288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527" name="Line 159"/>
          <p:cNvSpPr>
            <a:spLocks noChangeShapeType="1"/>
          </p:cNvSpPr>
          <p:nvPr/>
        </p:nvSpPr>
        <p:spPr bwMode="auto">
          <a:xfrm>
            <a:off x="7772400" y="1828800"/>
            <a:ext cx="1588" cy="4191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528" name="Freeform 160"/>
          <p:cNvSpPr>
            <a:spLocks/>
          </p:cNvSpPr>
          <p:nvPr/>
        </p:nvSpPr>
        <p:spPr bwMode="auto">
          <a:xfrm>
            <a:off x="6096000" y="2809875"/>
            <a:ext cx="352425" cy="19050"/>
          </a:xfrm>
          <a:custGeom>
            <a:avLst/>
            <a:gdLst/>
            <a:ahLst/>
            <a:cxnLst>
              <a:cxn ang="0">
                <a:pos x="0" y="12"/>
              </a:cxn>
              <a:cxn ang="0">
                <a:pos x="222" y="0"/>
              </a:cxn>
            </a:cxnLst>
            <a:rect l="0" t="0" r="r" b="b"/>
            <a:pathLst>
              <a:path w="222" h="12">
                <a:moveTo>
                  <a:pt x="0" y="12"/>
                </a:moveTo>
                <a:lnTo>
                  <a:pt x="222"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29" name="Line 161"/>
          <p:cNvSpPr>
            <a:spLocks noChangeShapeType="1"/>
          </p:cNvSpPr>
          <p:nvPr/>
        </p:nvSpPr>
        <p:spPr bwMode="auto">
          <a:xfrm>
            <a:off x="7239000" y="23622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530" name="Freeform 162"/>
          <p:cNvSpPr>
            <a:spLocks/>
          </p:cNvSpPr>
          <p:nvPr/>
        </p:nvSpPr>
        <p:spPr bwMode="auto">
          <a:xfrm>
            <a:off x="4267200" y="33528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1" name="Freeform 163"/>
          <p:cNvSpPr>
            <a:spLocks/>
          </p:cNvSpPr>
          <p:nvPr/>
        </p:nvSpPr>
        <p:spPr bwMode="auto">
          <a:xfrm>
            <a:off x="4267200" y="38862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2" name="Freeform 164"/>
          <p:cNvSpPr>
            <a:spLocks/>
          </p:cNvSpPr>
          <p:nvPr/>
        </p:nvSpPr>
        <p:spPr bwMode="auto">
          <a:xfrm>
            <a:off x="4267200" y="44196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3" name="Freeform 165"/>
          <p:cNvSpPr>
            <a:spLocks/>
          </p:cNvSpPr>
          <p:nvPr/>
        </p:nvSpPr>
        <p:spPr bwMode="auto">
          <a:xfrm>
            <a:off x="4267200" y="49530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4" name="Freeform 166"/>
          <p:cNvSpPr>
            <a:spLocks/>
          </p:cNvSpPr>
          <p:nvPr/>
        </p:nvSpPr>
        <p:spPr bwMode="auto">
          <a:xfrm>
            <a:off x="4267200" y="54864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5" name="Freeform 167"/>
          <p:cNvSpPr>
            <a:spLocks/>
          </p:cNvSpPr>
          <p:nvPr/>
        </p:nvSpPr>
        <p:spPr bwMode="auto">
          <a:xfrm>
            <a:off x="4267200" y="60198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6" name="Freeform 168"/>
          <p:cNvSpPr>
            <a:spLocks/>
          </p:cNvSpPr>
          <p:nvPr/>
        </p:nvSpPr>
        <p:spPr bwMode="auto">
          <a:xfrm>
            <a:off x="4876800" y="60198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7" name="Freeform 169"/>
          <p:cNvSpPr>
            <a:spLocks/>
          </p:cNvSpPr>
          <p:nvPr/>
        </p:nvSpPr>
        <p:spPr bwMode="auto">
          <a:xfrm>
            <a:off x="7315200" y="33528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8" name="Freeform 170"/>
          <p:cNvSpPr>
            <a:spLocks/>
          </p:cNvSpPr>
          <p:nvPr/>
        </p:nvSpPr>
        <p:spPr bwMode="auto">
          <a:xfrm>
            <a:off x="7315200" y="44196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39" name="Line 171"/>
          <p:cNvSpPr>
            <a:spLocks noChangeShapeType="1"/>
          </p:cNvSpPr>
          <p:nvPr/>
        </p:nvSpPr>
        <p:spPr bwMode="auto">
          <a:xfrm>
            <a:off x="4800600" y="4495800"/>
            <a:ext cx="522288" cy="457200"/>
          </a:xfrm>
          <a:prstGeom prst="line">
            <a:avLst/>
          </a:prstGeom>
          <a:noFill/>
          <a:ln w="38160" cap="sq">
            <a:solidFill>
              <a:srgbClr val="FF7C80"/>
            </a:solidFill>
            <a:miter lim="800000"/>
            <a:headEnd/>
            <a:tailEnd type="triangle" w="med" len="med"/>
          </a:ln>
          <a:effectLst/>
        </p:spPr>
        <p:txBody>
          <a:bodyPr>
            <a:prstTxWarp prst="textNoShape">
              <a:avLst/>
            </a:prstTxWarp>
          </a:bodyPr>
          <a:lstStyle/>
          <a:p>
            <a:endParaRPr lang="en-US"/>
          </a:p>
        </p:txBody>
      </p:sp>
      <p:sp>
        <p:nvSpPr>
          <p:cNvPr id="58540" name="Freeform 172"/>
          <p:cNvSpPr>
            <a:spLocks/>
          </p:cNvSpPr>
          <p:nvPr/>
        </p:nvSpPr>
        <p:spPr bwMode="auto">
          <a:xfrm>
            <a:off x="4876800" y="49530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41" name="Freeform 173"/>
          <p:cNvSpPr>
            <a:spLocks/>
          </p:cNvSpPr>
          <p:nvPr/>
        </p:nvSpPr>
        <p:spPr bwMode="auto">
          <a:xfrm>
            <a:off x="7905750" y="4572000"/>
            <a:ext cx="476250" cy="342900"/>
          </a:xfrm>
          <a:custGeom>
            <a:avLst/>
            <a:gdLst/>
            <a:ahLst/>
            <a:cxnLst>
              <a:cxn ang="0">
                <a:pos x="300" y="0"/>
              </a:cxn>
              <a:cxn ang="0">
                <a:pos x="0" y="216"/>
              </a:cxn>
            </a:cxnLst>
            <a:rect l="0" t="0" r="r" b="b"/>
            <a:pathLst>
              <a:path w="300" h="216">
                <a:moveTo>
                  <a:pt x="300" y="0"/>
                </a:moveTo>
                <a:lnTo>
                  <a:pt x="0" y="216"/>
                </a:lnTo>
              </a:path>
            </a:pathLst>
          </a:custGeom>
          <a:noFill/>
          <a:ln w="38160" cap="sq">
            <a:solidFill>
              <a:srgbClr val="3366FF"/>
            </a:solidFill>
            <a:round/>
            <a:headEnd/>
            <a:tailEnd type="triangle" w="med" len="med"/>
          </a:ln>
          <a:effectLst/>
        </p:spPr>
        <p:txBody>
          <a:bodyPr wrap="none" anchor="ctr">
            <a:prstTxWarp prst="textNoShape">
              <a:avLst/>
            </a:prstTxWarp>
          </a:bodyPr>
          <a:lstStyle/>
          <a:p>
            <a:endParaRPr lang="en-US"/>
          </a:p>
        </p:txBody>
      </p:sp>
      <p:sp>
        <p:nvSpPr>
          <p:cNvPr id="58542" name="Freeform 174"/>
          <p:cNvSpPr>
            <a:spLocks/>
          </p:cNvSpPr>
          <p:nvPr/>
        </p:nvSpPr>
        <p:spPr bwMode="auto">
          <a:xfrm>
            <a:off x="4876800" y="5486400"/>
            <a:ext cx="342900" cy="1588"/>
          </a:xfrm>
          <a:custGeom>
            <a:avLst/>
            <a:gdLst/>
            <a:ahLst/>
            <a:cxnLst>
              <a:cxn ang="0">
                <a:pos x="0" y="0"/>
              </a:cxn>
              <a:cxn ang="0">
                <a:pos x="216" y="0"/>
              </a:cxn>
            </a:cxnLst>
            <a:rect l="0" t="0" r="r" b="b"/>
            <a:pathLst>
              <a:path w="216" h="1">
                <a:moveTo>
                  <a:pt x="0" y="0"/>
                </a:moveTo>
                <a:lnTo>
                  <a:pt x="216" y="0"/>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43" name="Freeform 175"/>
          <p:cNvSpPr>
            <a:spLocks/>
          </p:cNvSpPr>
          <p:nvPr/>
        </p:nvSpPr>
        <p:spPr bwMode="auto">
          <a:xfrm>
            <a:off x="6553200" y="5638800"/>
            <a:ext cx="1588" cy="276225"/>
          </a:xfrm>
          <a:custGeom>
            <a:avLst/>
            <a:gdLst/>
            <a:ahLst/>
            <a:cxnLst>
              <a:cxn ang="0">
                <a:pos x="0" y="0"/>
              </a:cxn>
              <a:cxn ang="0">
                <a:pos x="0" y="174"/>
              </a:cxn>
            </a:cxnLst>
            <a:rect l="0" t="0" r="r" b="b"/>
            <a:pathLst>
              <a:path w="1" h="174">
                <a:moveTo>
                  <a:pt x="0" y="0"/>
                </a:moveTo>
                <a:lnTo>
                  <a:pt x="0" y="174"/>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44" name="Freeform 176"/>
          <p:cNvSpPr>
            <a:spLocks/>
          </p:cNvSpPr>
          <p:nvPr/>
        </p:nvSpPr>
        <p:spPr bwMode="auto">
          <a:xfrm>
            <a:off x="7772400" y="5638800"/>
            <a:ext cx="1588" cy="276225"/>
          </a:xfrm>
          <a:custGeom>
            <a:avLst/>
            <a:gdLst/>
            <a:ahLst/>
            <a:cxnLst>
              <a:cxn ang="0">
                <a:pos x="0" y="0"/>
              </a:cxn>
              <a:cxn ang="0">
                <a:pos x="0" y="174"/>
              </a:cxn>
            </a:cxnLst>
            <a:rect l="0" t="0" r="r" b="b"/>
            <a:pathLst>
              <a:path w="1" h="174">
                <a:moveTo>
                  <a:pt x="0" y="0"/>
                </a:moveTo>
                <a:lnTo>
                  <a:pt x="0" y="174"/>
                </a:lnTo>
              </a:path>
            </a:pathLst>
          </a:custGeom>
          <a:noFill/>
          <a:ln w="38160" cap="sq">
            <a:solidFill>
              <a:srgbClr val="FF7C80"/>
            </a:solidFill>
            <a:round/>
            <a:headEnd/>
            <a:tailEnd type="triangle" w="med" len="med"/>
          </a:ln>
          <a:effectLst/>
        </p:spPr>
        <p:txBody>
          <a:bodyPr wrap="none" anchor="ctr">
            <a:prstTxWarp prst="textNoShape">
              <a:avLst/>
            </a:prstTxWarp>
          </a:bodyPr>
          <a:lstStyle/>
          <a:p>
            <a:endParaRPr lang="en-US"/>
          </a:p>
        </p:txBody>
      </p:sp>
      <p:sp>
        <p:nvSpPr>
          <p:cNvPr id="58545" name="Freeform 177"/>
          <p:cNvSpPr>
            <a:spLocks/>
          </p:cNvSpPr>
          <p:nvPr/>
        </p:nvSpPr>
        <p:spPr bwMode="auto">
          <a:xfrm>
            <a:off x="7924800" y="5105400"/>
            <a:ext cx="476250" cy="342900"/>
          </a:xfrm>
          <a:custGeom>
            <a:avLst/>
            <a:gdLst/>
            <a:ahLst/>
            <a:cxnLst>
              <a:cxn ang="0">
                <a:pos x="300" y="0"/>
              </a:cxn>
              <a:cxn ang="0">
                <a:pos x="0" y="216"/>
              </a:cxn>
            </a:cxnLst>
            <a:rect l="0" t="0" r="r" b="b"/>
            <a:pathLst>
              <a:path w="300" h="216">
                <a:moveTo>
                  <a:pt x="300" y="0"/>
                </a:moveTo>
                <a:lnTo>
                  <a:pt x="0" y="216"/>
                </a:lnTo>
              </a:path>
            </a:pathLst>
          </a:custGeom>
          <a:noFill/>
          <a:ln w="38160" cap="sq">
            <a:solidFill>
              <a:srgbClr val="3366FF"/>
            </a:solidFill>
            <a:round/>
            <a:headEnd/>
            <a:tailEnd type="triangle" w="med" len="med"/>
          </a:ln>
          <a:effectLst/>
        </p:spPr>
        <p:txBody>
          <a:bodyPr wrap="none" anchor="ctr">
            <a:prstTxWarp prst="textNoShape">
              <a:avLst/>
            </a:prstTxWarp>
          </a:bodyPr>
          <a:lstStyle/>
          <a:p>
            <a:endParaRPr lang="en-US"/>
          </a:p>
        </p:txBody>
      </p:sp>
      <p:sp>
        <p:nvSpPr>
          <p:cNvPr id="180" name="Slide Number Placeholder 179"/>
          <p:cNvSpPr>
            <a:spLocks noGrp="1"/>
          </p:cNvSpPr>
          <p:nvPr>
            <p:ph type="sldNum" sz="quarter" idx="12"/>
          </p:nvPr>
        </p:nvSpPr>
        <p:spPr/>
        <p:txBody>
          <a:bodyPr/>
          <a:lstStyle/>
          <a:p>
            <a:fld id="{41014A3E-976F-064B-B8F4-90A68719CBED}" type="slidenum">
              <a:rPr lang="en-US" smtClean="0"/>
              <a:pPr/>
              <a:t>65</a:t>
            </a:fld>
            <a:endParaRPr lang="en-US"/>
          </a:p>
        </p:txBody>
      </p:sp>
      <p:sp>
        <p:nvSpPr>
          <p:cNvPr id="181" name="Footer Placeholder 18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Match/mismatch scores and Statistics</a:t>
            </a:r>
          </a:p>
        </p:txBody>
      </p:sp>
      <p:sp>
        <p:nvSpPr>
          <p:cNvPr id="7" name="Date Placeholder 2"/>
          <p:cNvSpPr>
            <a:spLocks noGrp="1"/>
          </p:cNvSpPr>
          <p:nvPr>
            <p:ph type="dt" sz="half" idx="10"/>
          </p:nvPr>
        </p:nvSpPr>
        <p:spPr/>
        <p:txBody>
          <a:bodyPr/>
          <a:lstStyle/>
          <a:p>
            <a:fld id="{6FC88A81-1B35-804D-96F9-5DCBD614C24E}" type="datetime1">
              <a:rPr lang="en-US" smtClean="0"/>
              <a:pPr/>
              <a:t>5/23/14</a:t>
            </a:fld>
            <a:endParaRPr lang="pt-BR"/>
          </a:p>
        </p:txBody>
      </p:sp>
      <p:sp>
        <p:nvSpPr>
          <p:cNvPr id="59394" name="Text Box 2"/>
          <p:cNvSpPr txBox="1">
            <a:spLocks noChangeArrowheads="1"/>
          </p:cNvSpPr>
          <p:nvPr/>
        </p:nvSpPr>
        <p:spPr bwMode="auto">
          <a:xfrm>
            <a:off x="7696200" y="6477000"/>
            <a:ext cx="13716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59395" name="Text Box 3"/>
          <p:cNvSpPr txBox="1">
            <a:spLocks noChangeArrowheads="1"/>
          </p:cNvSpPr>
          <p:nvPr/>
        </p:nvSpPr>
        <p:spPr bwMode="auto">
          <a:xfrm>
            <a:off x="3200400" y="5715000"/>
            <a:ext cx="4724400" cy="304800"/>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59396" name="Text Box 4"/>
          <p:cNvSpPr txBox="1">
            <a:spLocks noChangeArrowheads="1"/>
          </p:cNvSpPr>
          <p:nvPr/>
        </p:nvSpPr>
        <p:spPr bwMode="auto">
          <a:xfrm>
            <a:off x="3124200" y="990600"/>
            <a:ext cx="3276600" cy="396875"/>
          </a:xfrm>
          <a:prstGeom prst="rect">
            <a:avLst/>
          </a:prstGeom>
          <a:noFill/>
          <a:ln w="9525" cap="flat">
            <a:noFill/>
            <a:round/>
            <a:headEnd/>
            <a:tailEnd/>
          </a:ln>
          <a:effectLst/>
        </p:spPr>
        <p:txBody>
          <a:bodyPr wrap="none" anchor="ctr">
            <a:prstTxWarp prst="textNoShape">
              <a:avLst/>
            </a:prstTxWarp>
          </a:bodyPr>
          <a:lstStyle/>
          <a:p>
            <a:endParaRPr lang="en-US"/>
          </a:p>
        </p:txBody>
      </p:sp>
      <p:sp>
        <p:nvSpPr>
          <p:cNvPr id="59397" name="Text Box 5"/>
          <p:cNvSpPr txBox="1">
            <a:spLocks noChangeArrowheads="1"/>
          </p:cNvSpPr>
          <p:nvPr/>
        </p:nvSpPr>
        <p:spPr bwMode="auto">
          <a:xfrm>
            <a:off x="1861981" y="1575454"/>
            <a:ext cx="6443819" cy="4664997"/>
          </a:xfrm>
          <a:prstGeom prst="rect">
            <a:avLst/>
          </a:prstGeom>
          <a:noFill/>
          <a:ln w="9525" cap="flat">
            <a:noFill/>
            <a:round/>
            <a:headEnd/>
            <a:tailEnd/>
          </a:ln>
          <a:effectLst/>
        </p:spPr>
        <p:txBody>
          <a:bodyPr wrap="square" lIns="90000" tIns="46800" rIns="90000" bIns="46800">
            <a:prstTxWarp prst="textNoShape">
              <a:avLst/>
            </a:prstTxWarp>
            <a:spAutoFit/>
          </a:bodyPr>
          <a:lstStyle/>
          <a:p>
            <a:pPr>
              <a:lnSpc>
                <a:spcPct val="100000"/>
              </a:lnSpc>
              <a:spcBef>
                <a:spcPts val="1000"/>
              </a:spcBef>
              <a:buFont typeface="Times New Roman" pitchFamily="-1" charset="0"/>
              <a:buChar char="•"/>
              <a:tabLst>
                <a:tab pos="723900" algn="l"/>
                <a:tab pos="1447800" algn="l"/>
                <a:tab pos="2171700" algn="l"/>
                <a:tab pos="2895600" algn="l"/>
                <a:tab pos="3619500" algn="l"/>
                <a:tab pos="4343400" algn="l"/>
                <a:tab pos="5067300" algn="l"/>
              </a:tabLst>
            </a:pPr>
            <a:r>
              <a:rPr lang="en-US" sz="1600" dirty="0">
                <a:solidFill>
                  <a:srgbClr val="000000"/>
                </a:solidFill>
                <a:ea typeface="Arial Unicode MS" pitchFamily="-1" charset="0"/>
                <a:cs typeface="Arial Unicode MS" pitchFamily="-1" charset="0"/>
              </a:rPr>
              <a:t>Some amino acids mutations do not affect structure/function very much. Amino acids with similar </a:t>
            </a:r>
            <a:r>
              <a:rPr lang="en-US" sz="1600" dirty="0" err="1">
                <a:solidFill>
                  <a:srgbClr val="000000"/>
                </a:solidFill>
                <a:ea typeface="Arial Unicode MS" pitchFamily="-1" charset="0"/>
                <a:cs typeface="Arial Unicode MS" pitchFamily="-1" charset="0"/>
              </a:rPr>
              <a:t>physico</a:t>
            </a:r>
            <a:r>
              <a:rPr lang="en-US" sz="1600" dirty="0">
                <a:solidFill>
                  <a:srgbClr val="000000"/>
                </a:solidFill>
                <a:ea typeface="Arial Unicode MS" pitchFamily="-1" charset="0"/>
                <a:cs typeface="Arial Unicode MS" pitchFamily="-1" charset="0"/>
              </a:rPr>
              <a:t>-chemical and </a:t>
            </a:r>
            <a:r>
              <a:rPr lang="en-US" sz="1600" dirty="0" err="1">
                <a:solidFill>
                  <a:srgbClr val="000000"/>
                </a:solidFill>
                <a:ea typeface="Arial Unicode MS" pitchFamily="-1" charset="0"/>
                <a:cs typeface="Arial Unicode MS" pitchFamily="-1" charset="0"/>
              </a:rPr>
              <a:t>steric</a:t>
            </a:r>
            <a:r>
              <a:rPr lang="en-US" sz="1600" dirty="0">
                <a:solidFill>
                  <a:srgbClr val="000000"/>
                </a:solidFill>
                <a:ea typeface="Arial Unicode MS" pitchFamily="-1" charset="0"/>
                <a:cs typeface="Arial Unicode MS" pitchFamily="-1" charset="0"/>
              </a:rPr>
              <a:t> properties can often replace each other. </a:t>
            </a:r>
          </a:p>
          <a:p>
            <a:pPr>
              <a:lnSpc>
                <a:spcPct val="100000"/>
              </a:lnSpc>
              <a:spcBef>
                <a:spcPts val="1000"/>
              </a:spcBef>
              <a:buFont typeface="Times New Roman" pitchFamily="-1" charset="0"/>
              <a:buChar char="•"/>
              <a:tabLst>
                <a:tab pos="723900" algn="l"/>
                <a:tab pos="1447800" algn="l"/>
                <a:tab pos="2171700" algn="l"/>
                <a:tab pos="2895600" algn="l"/>
                <a:tab pos="3619500" algn="l"/>
                <a:tab pos="4343400" algn="l"/>
                <a:tab pos="5067300" algn="l"/>
              </a:tabLst>
            </a:pPr>
            <a:r>
              <a:rPr lang="en-US" sz="1600" dirty="0">
                <a:solidFill>
                  <a:srgbClr val="000000"/>
                </a:solidFill>
                <a:ea typeface="Arial Unicode MS" pitchFamily="-1" charset="0"/>
                <a:cs typeface="Arial Unicode MS" pitchFamily="-1" charset="0"/>
              </a:rPr>
              <a:t>Scoring system that doesn’t penalize very much mutations to similar amino acid.</a:t>
            </a:r>
          </a:p>
          <a:p>
            <a:pPr>
              <a:lnSpc>
                <a:spcPct val="100000"/>
              </a:lnSpc>
              <a:spcBef>
                <a:spcPts val="1000"/>
              </a:spcBef>
              <a:buFont typeface="Times New Roman" pitchFamily="-1" charset="0"/>
              <a:buChar char="•"/>
              <a:tabLst>
                <a:tab pos="723900" algn="l"/>
                <a:tab pos="1447800" algn="l"/>
                <a:tab pos="2171700" algn="l"/>
                <a:tab pos="2895600" algn="l"/>
                <a:tab pos="3619500" algn="l"/>
                <a:tab pos="4343400" algn="l"/>
                <a:tab pos="5067300" algn="l"/>
              </a:tabLst>
            </a:pPr>
            <a:r>
              <a:rPr lang="en-US" sz="1600" dirty="0">
                <a:solidFill>
                  <a:srgbClr val="000000"/>
                </a:solidFill>
                <a:ea typeface="Arial Unicode MS" pitchFamily="-1" charset="0"/>
                <a:cs typeface="Arial Unicode MS" pitchFamily="-1" charset="0"/>
              </a:rPr>
              <a:t>PAM Matrices: Point Accepted Mutations. Defined in terms of a divergence of 1 percent PAM. For distant sequences use PAM250, while for closer sequences (like DNA) use PAM100. Some sites accumulate mutations some others don’t, thus use of the PAM100 </a:t>
            </a:r>
            <a:r>
              <a:rPr lang="en-US" sz="1600" dirty="0" smtClean="0">
                <a:solidFill>
                  <a:srgbClr val="000000"/>
                </a:solidFill>
                <a:ea typeface="Arial Unicode MS" pitchFamily="-1" charset="0"/>
                <a:cs typeface="Arial Unicode MS" pitchFamily="-1" charset="0"/>
              </a:rPr>
              <a:t>matrix </a:t>
            </a:r>
            <a:r>
              <a:rPr lang="en-US" sz="1600" dirty="0">
                <a:solidFill>
                  <a:srgbClr val="000000"/>
                </a:solidFill>
                <a:ea typeface="Arial Unicode MS" pitchFamily="-1" charset="0"/>
                <a:cs typeface="Arial Unicode MS" pitchFamily="-1" charset="0"/>
              </a:rPr>
              <a:t>doesn’t mean that the sequences compared were 100% mutated.</a:t>
            </a:r>
          </a:p>
          <a:p>
            <a:pPr>
              <a:lnSpc>
                <a:spcPct val="100000"/>
              </a:lnSpc>
              <a:spcBef>
                <a:spcPts val="1000"/>
              </a:spcBef>
              <a:buFont typeface="Times New Roman" pitchFamily="-1" charset="0"/>
              <a:buChar char="•"/>
              <a:tabLst>
                <a:tab pos="723900" algn="l"/>
                <a:tab pos="1447800" algn="l"/>
                <a:tab pos="2171700" algn="l"/>
                <a:tab pos="2895600" algn="l"/>
                <a:tab pos="3619500" algn="l"/>
                <a:tab pos="4343400" algn="l"/>
                <a:tab pos="5067300" algn="l"/>
              </a:tabLst>
            </a:pPr>
            <a:r>
              <a:rPr lang="en-US" sz="1600" dirty="0">
                <a:solidFill>
                  <a:srgbClr val="000000"/>
                </a:solidFill>
                <a:ea typeface="Arial Unicode MS" pitchFamily="-1" charset="0"/>
                <a:cs typeface="Arial Unicode MS" pitchFamily="-1" charset="0"/>
              </a:rPr>
              <a:t>BLOSUM: BLOCK substitution matrices. Started with the BLOCKS database of multiple alignment only involving distant sequences. BLOSUM62 means that the proteins </a:t>
            </a:r>
            <a:r>
              <a:rPr lang="en-US" sz="1600" dirty="0" smtClean="0">
                <a:solidFill>
                  <a:srgbClr val="000000"/>
                </a:solidFill>
                <a:ea typeface="Arial Unicode MS" pitchFamily="-1" charset="0"/>
                <a:cs typeface="Arial Unicode MS" pitchFamily="-1" charset="0"/>
              </a:rPr>
              <a:t>compared </a:t>
            </a:r>
            <a:r>
              <a:rPr lang="en-US" sz="1600" dirty="0">
                <a:solidFill>
                  <a:srgbClr val="000000"/>
                </a:solidFill>
                <a:ea typeface="Arial Unicode MS" pitchFamily="-1" charset="0"/>
                <a:cs typeface="Arial Unicode MS" pitchFamily="-1" charset="0"/>
              </a:rPr>
              <a:t>were never closer than 62% Identity.  BLOSUM50 matrices involved alignment of more distant sequences. Recommend use BLOSUM matrices (BLOSUM62) for most protein alignments.</a:t>
            </a:r>
          </a:p>
        </p:txBody>
      </p:sp>
      <p:sp>
        <p:nvSpPr>
          <p:cNvPr id="8" name="Slide Number Placeholder 7"/>
          <p:cNvSpPr>
            <a:spLocks noGrp="1"/>
          </p:cNvSpPr>
          <p:nvPr>
            <p:ph type="sldNum" sz="quarter" idx="12"/>
          </p:nvPr>
        </p:nvSpPr>
        <p:spPr/>
        <p:txBody>
          <a:bodyPr/>
          <a:lstStyle/>
          <a:p>
            <a:fld id="{41014A3E-976F-064B-B8F4-90A68719CBED}" type="slidenum">
              <a:rPr lang="en-US" smtClean="0"/>
              <a:pPr/>
              <a:t>66</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additive="repl">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additive="repl">
                                        <p:cTn id="18"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Alignment methods</a:t>
            </a:r>
          </a:p>
        </p:txBody>
      </p:sp>
      <p:sp>
        <p:nvSpPr>
          <p:cNvPr id="42" name="Date Placeholder 2"/>
          <p:cNvSpPr>
            <a:spLocks noGrp="1"/>
          </p:cNvSpPr>
          <p:nvPr>
            <p:ph type="dt" sz="half" idx="10"/>
          </p:nvPr>
        </p:nvSpPr>
        <p:spPr/>
        <p:txBody>
          <a:bodyPr/>
          <a:lstStyle/>
          <a:p>
            <a:fld id="{56251038-E2C0-394C-911C-CE982A007950}" type="datetime1">
              <a:rPr lang="en-US" smtClean="0"/>
              <a:pPr/>
              <a:t>5/23/14</a:t>
            </a:fld>
            <a:endParaRPr lang="pt-BR"/>
          </a:p>
        </p:txBody>
      </p:sp>
      <p:sp>
        <p:nvSpPr>
          <p:cNvPr id="61442" name="Rectangle 2"/>
          <p:cNvSpPr>
            <a:spLocks noChangeArrowheads="1"/>
          </p:cNvSpPr>
          <p:nvPr/>
        </p:nvSpPr>
        <p:spPr bwMode="auto">
          <a:xfrm>
            <a:off x="4038600" y="1447800"/>
            <a:ext cx="4191000" cy="41910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61443"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61444"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Subject sequence</a:t>
            </a:r>
          </a:p>
        </p:txBody>
      </p:sp>
      <p:sp>
        <p:nvSpPr>
          <p:cNvPr id="61445" name="Text Box 5"/>
          <p:cNvSpPr txBox="1">
            <a:spLocks noChangeArrowheads="1"/>
          </p:cNvSpPr>
          <p:nvPr/>
        </p:nvSpPr>
        <p:spPr bwMode="auto">
          <a:xfrm>
            <a:off x="238725" y="1277776"/>
            <a:ext cx="2895600" cy="29495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Lst>
            </a:pPr>
            <a:r>
              <a:rPr lang="en-US" sz="2200" dirty="0">
                <a:solidFill>
                  <a:srgbClr val="A50021"/>
                </a:solidFill>
                <a:ea typeface="Arial Unicode MS" pitchFamily="-1" charset="0"/>
                <a:cs typeface="Arial Unicode MS" pitchFamily="-1" charset="0"/>
              </a:rPr>
              <a:t>Sequence Alignment representation using a dot plot.</a:t>
            </a:r>
          </a:p>
          <a:p>
            <a:pPr>
              <a:lnSpc>
                <a:spcPct val="100000"/>
              </a:lnSpc>
              <a:spcBef>
                <a:spcPts val="1375"/>
              </a:spcBef>
              <a:buClrTx/>
              <a:buFontTx/>
              <a:buNone/>
              <a:tabLst>
                <a:tab pos="723900" algn="l"/>
                <a:tab pos="1447800" algn="l"/>
                <a:tab pos="2171700" algn="l"/>
                <a:tab pos="2895600" algn="l"/>
              </a:tabLst>
            </a:pPr>
            <a:r>
              <a:rPr lang="en-US" sz="2200" dirty="0">
                <a:solidFill>
                  <a:srgbClr val="A50021"/>
                </a:solidFill>
                <a:ea typeface="Arial Unicode MS" pitchFamily="-1" charset="0"/>
                <a:cs typeface="Arial Unicode MS" pitchFamily="-1" charset="0"/>
              </a:rPr>
              <a:t>For a query of N letters against a subject sequence of M letters, it requires </a:t>
            </a:r>
            <a:r>
              <a:rPr lang="en-US" sz="2200" dirty="0" err="1">
                <a:solidFill>
                  <a:srgbClr val="A50021"/>
                </a:solidFill>
                <a:ea typeface="Arial Unicode MS" pitchFamily="-1" charset="0"/>
                <a:cs typeface="Arial Unicode MS" pitchFamily="-1" charset="0"/>
              </a:rPr>
              <a:t>MxN</a:t>
            </a:r>
            <a:r>
              <a:rPr lang="en-US" sz="2200" dirty="0">
                <a:solidFill>
                  <a:srgbClr val="A50021"/>
                </a:solidFill>
                <a:ea typeface="Arial Unicode MS" pitchFamily="-1" charset="0"/>
                <a:cs typeface="Arial Unicode MS" pitchFamily="-1" charset="0"/>
              </a:rPr>
              <a:t> comparisons. </a:t>
            </a:r>
          </a:p>
        </p:txBody>
      </p:sp>
      <p:grpSp>
        <p:nvGrpSpPr>
          <p:cNvPr id="2" name="Group 6"/>
          <p:cNvGrpSpPr>
            <a:grpSpLocks/>
          </p:cNvGrpSpPr>
          <p:nvPr/>
        </p:nvGrpSpPr>
        <p:grpSpPr bwMode="auto">
          <a:xfrm>
            <a:off x="4495800" y="1447800"/>
            <a:ext cx="3886200" cy="4189413"/>
            <a:chOff x="2832" y="912"/>
            <a:chExt cx="2448" cy="2639"/>
          </a:xfrm>
        </p:grpSpPr>
        <p:sp>
          <p:nvSpPr>
            <p:cNvPr id="61447" name="Line 7"/>
            <p:cNvSpPr>
              <a:spLocks noChangeShapeType="1"/>
            </p:cNvSpPr>
            <p:nvPr/>
          </p:nvSpPr>
          <p:spPr bwMode="auto">
            <a:xfrm>
              <a:off x="2976" y="134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48" name="Line 8"/>
            <p:cNvSpPr>
              <a:spLocks noChangeShapeType="1"/>
            </p:cNvSpPr>
            <p:nvPr/>
          </p:nvSpPr>
          <p:spPr bwMode="auto">
            <a:xfrm>
              <a:off x="3072" y="1440"/>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49" name="Line 9"/>
            <p:cNvSpPr>
              <a:spLocks noChangeShapeType="1"/>
            </p:cNvSpPr>
            <p:nvPr/>
          </p:nvSpPr>
          <p:spPr bwMode="auto">
            <a:xfrm>
              <a:off x="3168" y="148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0" name="Line 10"/>
            <p:cNvSpPr>
              <a:spLocks noChangeShapeType="1"/>
            </p:cNvSpPr>
            <p:nvPr/>
          </p:nvSpPr>
          <p:spPr bwMode="auto">
            <a:xfrm>
              <a:off x="3264" y="153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1" name="Line 11"/>
            <p:cNvSpPr>
              <a:spLocks noChangeShapeType="1"/>
            </p:cNvSpPr>
            <p:nvPr/>
          </p:nvSpPr>
          <p:spPr bwMode="auto">
            <a:xfrm>
              <a:off x="3360" y="326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2" name="Line 12"/>
            <p:cNvSpPr>
              <a:spLocks noChangeShapeType="1"/>
            </p:cNvSpPr>
            <p:nvPr/>
          </p:nvSpPr>
          <p:spPr bwMode="auto">
            <a:xfrm>
              <a:off x="3456" y="182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3" name="Line 13"/>
            <p:cNvSpPr>
              <a:spLocks noChangeShapeType="1"/>
            </p:cNvSpPr>
            <p:nvPr/>
          </p:nvSpPr>
          <p:spPr bwMode="auto">
            <a:xfrm>
              <a:off x="3552" y="196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4" name="Line 14"/>
            <p:cNvSpPr>
              <a:spLocks noChangeShapeType="1"/>
            </p:cNvSpPr>
            <p:nvPr/>
          </p:nvSpPr>
          <p:spPr bwMode="auto">
            <a:xfrm>
              <a:off x="3552" y="187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5" name="Line 15"/>
            <p:cNvSpPr>
              <a:spLocks noChangeShapeType="1"/>
            </p:cNvSpPr>
            <p:nvPr/>
          </p:nvSpPr>
          <p:spPr bwMode="auto">
            <a:xfrm>
              <a:off x="3744" y="211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6" name="Line 16"/>
            <p:cNvSpPr>
              <a:spLocks noChangeShapeType="1"/>
            </p:cNvSpPr>
            <p:nvPr/>
          </p:nvSpPr>
          <p:spPr bwMode="auto">
            <a:xfrm>
              <a:off x="3840" y="220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7" name="Line 17"/>
            <p:cNvSpPr>
              <a:spLocks noChangeShapeType="1"/>
            </p:cNvSpPr>
            <p:nvPr/>
          </p:nvSpPr>
          <p:spPr bwMode="auto">
            <a:xfrm>
              <a:off x="3936" y="230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8" name="Line 18"/>
            <p:cNvSpPr>
              <a:spLocks noChangeShapeType="1"/>
            </p:cNvSpPr>
            <p:nvPr/>
          </p:nvSpPr>
          <p:spPr bwMode="auto">
            <a:xfrm>
              <a:off x="3888" y="124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59" name="Line 19"/>
            <p:cNvSpPr>
              <a:spLocks noChangeShapeType="1"/>
            </p:cNvSpPr>
            <p:nvPr/>
          </p:nvSpPr>
          <p:spPr bwMode="auto">
            <a:xfrm>
              <a:off x="4128" y="2400"/>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0" name="Line 20"/>
            <p:cNvSpPr>
              <a:spLocks noChangeShapeType="1"/>
            </p:cNvSpPr>
            <p:nvPr/>
          </p:nvSpPr>
          <p:spPr bwMode="auto">
            <a:xfrm>
              <a:off x="4170" y="249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1" name="Line 21"/>
            <p:cNvSpPr>
              <a:spLocks noChangeShapeType="1"/>
            </p:cNvSpPr>
            <p:nvPr/>
          </p:nvSpPr>
          <p:spPr bwMode="auto">
            <a:xfrm>
              <a:off x="4212" y="259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2" name="Line 22"/>
            <p:cNvSpPr>
              <a:spLocks noChangeShapeType="1"/>
            </p:cNvSpPr>
            <p:nvPr/>
          </p:nvSpPr>
          <p:spPr bwMode="auto">
            <a:xfrm>
              <a:off x="4254" y="268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3" name="Line 23"/>
            <p:cNvSpPr>
              <a:spLocks noChangeShapeType="1"/>
            </p:cNvSpPr>
            <p:nvPr/>
          </p:nvSpPr>
          <p:spPr bwMode="auto">
            <a:xfrm>
              <a:off x="4224" y="124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4" name="Line 24"/>
            <p:cNvSpPr>
              <a:spLocks noChangeShapeType="1"/>
            </p:cNvSpPr>
            <p:nvPr/>
          </p:nvSpPr>
          <p:spPr bwMode="auto">
            <a:xfrm>
              <a:off x="4128" y="1680"/>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5" name="Line 25"/>
            <p:cNvSpPr>
              <a:spLocks noChangeShapeType="1"/>
            </p:cNvSpPr>
            <p:nvPr/>
          </p:nvSpPr>
          <p:spPr bwMode="auto">
            <a:xfrm>
              <a:off x="3744" y="206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6" name="Line 26"/>
            <p:cNvSpPr>
              <a:spLocks noChangeShapeType="1"/>
            </p:cNvSpPr>
            <p:nvPr/>
          </p:nvSpPr>
          <p:spPr bwMode="auto">
            <a:xfrm>
              <a:off x="4512" y="163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7" name="Line 27"/>
            <p:cNvSpPr>
              <a:spLocks noChangeShapeType="1"/>
            </p:cNvSpPr>
            <p:nvPr/>
          </p:nvSpPr>
          <p:spPr bwMode="auto">
            <a:xfrm>
              <a:off x="4800" y="115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8" name="Line 28"/>
            <p:cNvSpPr>
              <a:spLocks noChangeShapeType="1"/>
            </p:cNvSpPr>
            <p:nvPr/>
          </p:nvSpPr>
          <p:spPr bwMode="auto">
            <a:xfrm>
              <a:off x="4992" y="321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69" name="Line 29"/>
            <p:cNvSpPr>
              <a:spLocks noChangeShapeType="1"/>
            </p:cNvSpPr>
            <p:nvPr/>
          </p:nvSpPr>
          <p:spPr bwMode="auto">
            <a:xfrm>
              <a:off x="3264" y="292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0" name="Line 30"/>
            <p:cNvSpPr>
              <a:spLocks noChangeShapeType="1"/>
            </p:cNvSpPr>
            <p:nvPr/>
          </p:nvSpPr>
          <p:spPr bwMode="auto">
            <a:xfrm>
              <a:off x="2928" y="259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1" name="Line 31"/>
            <p:cNvSpPr>
              <a:spLocks noChangeShapeType="1"/>
            </p:cNvSpPr>
            <p:nvPr/>
          </p:nvSpPr>
          <p:spPr bwMode="auto">
            <a:xfrm>
              <a:off x="3072" y="225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2" name="Line 32"/>
            <p:cNvSpPr>
              <a:spLocks noChangeShapeType="1"/>
            </p:cNvSpPr>
            <p:nvPr/>
          </p:nvSpPr>
          <p:spPr bwMode="auto">
            <a:xfrm>
              <a:off x="3840" y="278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3" name="Line 33"/>
            <p:cNvSpPr>
              <a:spLocks noChangeShapeType="1"/>
            </p:cNvSpPr>
            <p:nvPr/>
          </p:nvSpPr>
          <p:spPr bwMode="auto">
            <a:xfrm>
              <a:off x="2832" y="100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4" name="Line 34"/>
            <p:cNvSpPr>
              <a:spLocks noChangeShapeType="1"/>
            </p:cNvSpPr>
            <p:nvPr/>
          </p:nvSpPr>
          <p:spPr bwMode="auto">
            <a:xfrm>
              <a:off x="4320" y="268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5" name="Line 35"/>
            <p:cNvSpPr>
              <a:spLocks noChangeShapeType="1"/>
            </p:cNvSpPr>
            <p:nvPr/>
          </p:nvSpPr>
          <p:spPr bwMode="auto">
            <a:xfrm>
              <a:off x="4350" y="273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6" name="Line 36"/>
            <p:cNvSpPr>
              <a:spLocks noChangeShapeType="1"/>
            </p:cNvSpPr>
            <p:nvPr/>
          </p:nvSpPr>
          <p:spPr bwMode="auto">
            <a:xfrm>
              <a:off x="3168" y="153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7" name="Line 37"/>
            <p:cNvSpPr>
              <a:spLocks noChangeShapeType="1"/>
            </p:cNvSpPr>
            <p:nvPr/>
          </p:nvSpPr>
          <p:spPr bwMode="auto">
            <a:xfrm>
              <a:off x="5040" y="331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8" name="Line 38"/>
            <p:cNvSpPr>
              <a:spLocks noChangeShapeType="1"/>
            </p:cNvSpPr>
            <p:nvPr/>
          </p:nvSpPr>
          <p:spPr bwMode="auto">
            <a:xfrm>
              <a:off x="4656" y="254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79" name="Line 39"/>
            <p:cNvSpPr>
              <a:spLocks noChangeShapeType="1"/>
            </p:cNvSpPr>
            <p:nvPr/>
          </p:nvSpPr>
          <p:spPr bwMode="auto">
            <a:xfrm>
              <a:off x="4800" y="244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1480" name="Line 40"/>
            <p:cNvSpPr>
              <a:spLocks noChangeShapeType="1"/>
            </p:cNvSpPr>
            <p:nvPr/>
          </p:nvSpPr>
          <p:spPr bwMode="auto">
            <a:xfrm>
              <a:off x="5280" y="912"/>
              <a:ext cx="0" cy="2639"/>
            </a:xfrm>
            <a:prstGeom prst="line">
              <a:avLst/>
            </a:prstGeom>
            <a:noFill/>
            <a:ln w="9360" cap="sq">
              <a:solidFill>
                <a:srgbClr val="A50021"/>
              </a:solidFill>
              <a:miter lim="800000"/>
              <a:headEnd/>
              <a:tailEnd type="triangle" w="med" len="med"/>
            </a:ln>
            <a:effectLst/>
          </p:spPr>
          <p:txBody>
            <a:bodyPr>
              <a:prstTxWarp prst="textNoShape">
                <a:avLst/>
              </a:prstTxWarp>
            </a:bodyPr>
            <a:lstStyle/>
            <a:p>
              <a:endParaRPr lang="en-US"/>
            </a:p>
          </p:txBody>
        </p:sp>
      </p:grpSp>
      <p:sp>
        <p:nvSpPr>
          <p:cNvPr id="43" name="Slide Number Placeholder 42"/>
          <p:cNvSpPr>
            <a:spLocks noGrp="1"/>
          </p:cNvSpPr>
          <p:nvPr>
            <p:ph type="sldNum" sz="quarter" idx="12"/>
          </p:nvPr>
        </p:nvSpPr>
        <p:spPr/>
        <p:txBody>
          <a:bodyPr/>
          <a:lstStyle/>
          <a:p>
            <a:fld id="{41014A3E-976F-064B-B8F4-90A68719CBED}" type="slidenum">
              <a:rPr lang="en-US" smtClean="0"/>
              <a:pPr/>
              <a:t>67</a:t>
            </a:fld>
            <a:endParaRPr lang="en-US"/>
          </a:p>
        </p:txBody>
      </p:sp>
      <p:sp>
        <p:nvSpPr>
          <p:cNvPr id="44" name="Footer Placeholder 4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H A S H I N G   M E T H O D S</a:t>
            </a:r>
          </a:p>
        </p:txBody>
      </p:sp>
      <p:sp>
        <p:nvSpPr>
          <p:cNvPr id="26" name="Date Placeholder 2"/>
          <p:cNvSpPr>
            <a:spLocks noGrp="1"/>
          </p:cNvSpPr>
          <p:nvPr>
            <p:ph type="dt" sz="half" idx="10"/>
          </p:nvPr>
        </p:nvSpPr>
        <p:spPr/>
        <p:txBody>
          <a:bodyPr/>
          <a:lstStyle/>
          <a:p>
            <a:fld id="{28CEB566-C85F-C549-BDDE-375DCE6D9D96}" type="datetime1">
              <a:rPr lang="en-US" smtClean="0"/>
              <a:pPr/>
              <a:t>5/23/14</a:t>
            </a:fld>
            <a:endParaRPr lang="pt-BR"/>
          </a:p>
        </p:txBody>
      </p:sp>
      <p:sp>
        <p:nvSpPr>
          <p:cNvPr id="62466" name="Text Box 2"/>
          <p:cNvSpPr txBox="1">
            <a:spLocks noChangeArrowheads="1"/>
          </p:cNvSpPr>
          <p:nvPr/>
        </p:nvSpPr>
        <p:spPr bwMode="auto">
          <a:xfrm>
            <a:off x="152784" y="1066800"/>
            <a:ext cx="2819400" cy="1435100"/>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 typeface="Arial"/>
              <a:buChar char="•"/>
              <a:tabLst>
                <a:tab pos="723900" algn="l"/>
                <a:tab pos="1447800" algn="l"/>
                <a:tab pos="2171700" algn="l"/>
              </a:tabLst>
            </a:pPr>
            <a:r>
              <a:rPr lang="pt-BR" sz="2200" dirty="0" err="1">
                <a:solidFill>
                  <a:srgbClr val="A50021"/>
                </a:solidFill>
                <a:ea typeface="Arial Unicode MS" pitchFamily="-1" charset="0"/>
                <a:cs typeface="Arial Unicode MS" pitchFamily="-1" charset="0"/>
              </a:rPr>
              <a:t>Hashing</a:t>
            </a:r>
            <a:r>
              <a:rPr lang="pt-BR" sz="2200" dirty="0">
                <a:solidFill>
                  <a:srgbClr val="A50021"/>
                </a:solidFill>
                <a:ea typeface="Arial Unicode MS" pitchFamily="-1" charset="0"/>
                <a:cs typeface="Arial Unicode MS" pitchFamily="-1" charset="0"/>
              </a:rPr>
              <a:t> is a </a:t>
            </a:r>
            <a:r>
              <a:rPr lang="pt-BR" sz="2200" dirty="0" err="1">
                <a:solidFill>
                  <a:srgbClr val="A50021"/>
                </a:solidFill>
                <a:ea typeface="Arial Unicode MS" pitchFamily="-1" charset="0"/>
                <a:cs typeface="Arial Unicode MS" pitchFamily="-1" charset="0"/>
              </a:rPr>
              <a:t>common</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method</a:t>
            </a:r>
            <a:r>
              <a:rPr lang="pt-BR" sz="2200" dirty="0">
                <a:solidFill>
                  <a:srgbClr val="A50021"/>
                </a:solidFill>
                <a:ea typeface="Arial Unicode MS" pitchFamily="-1" charset="0"/>
                <a:cs typeface="Arial Unicode MS" pitchFamily="-1" charset="0"/>
              </a:rPr>
              <a:t> for </a:t>
            </a:r>
            <a:r>
              <a:rPr lang="pt-BR" sz="2200" dirty="0" err="1">
                <a:solidFill>
                  <a:srgbClr val="A50021"/>
                </a:solidFill>
                <a:ea typeface="Arial Unicode MS" pitchFamily="-1" charset="0"/>
                <a:cs typeface="Arial Unicode MS" pitchFamily="-1" charset="0"/>
              </a:rPr>
              <a:t>accelerating</a:t>
            </a:r>
            <a:r>
              <a:rPr lang="pt-BR" sz="2200" dirty="0">
                <a:solidFill>
                  <a:srgbClr val="A50021"/>
                </a:solidFill>
                <a:ea typeface="Arial Unicode MS" pitchFamily="-1" charset="0"/>
                <a:cs typeface="Arial Unicode MS" pitchFamily="-1" charset="0"/>
              </a:rPr>
              <a:t> database </a:t>
            </a:r>
            <a:r>
              <a:rPr lang="pt-BR" sz="2200" dirty="0" err="1">
                <a:solidFill>
                  <a:srgbClr val="A50021"/>
                </a:solidFill>
                <a:ea typeface="Arial Unicode MS" pitchFamily="-1" charset="0"/>
                <a:cs typeface="Arial Unicode MS" pitchFamily="-1" charset="0"/>
              </a:rPr>
              <a:t>searches</a:t>
            </a:r>
            <a:endParaRPr lang="pt-BR" sz="2200" dirty="0">
              <a:solidFill>
                <a:srgbClr val="A50021"/>
              </a:solidFill>
              <a:ea typeface="Arial Unicode MS" pitchFamily="-1" charset="0"/>
              <a:cs typeface="Arial Unicode MS" pitchFamily="-1" charset="0"/>
            </a:endParaRPr>
          </a:p>
        </p:txBody>
      </p:sp>
      <p:sp>
        <p:nvSpPr>
          <p:cNvPr id="62467" name="Text Box 3"/>
          <p:cNvSpPr txBox="1">
            <a:spLocks noChangeArrowheads="1"/>
          </p:cNvSpPr>
          <p:nvPr/>
        </p:nvSpPr>
        <p:spPr bwMode="auto">
          <a:xfrm>
            <a:off x="3429000" y="167640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MLI</a:t>
            </a:r>
          </a:p>
        </p:txBody>
      </p:sp>
      <p:sp>
        <p:nvSpPr>
          <p:cNvPr id="62468" name="Text Box 4"/>
          <p:cNvSpPr txBox="1">
            <a:spLocks noChangeArrowheads="1"/>
          </p:cNvSpPr>
          <p:nvPr/>
        </p:nvSpPr>
        <p:spPr bwMode="auto">
          <a:xfrm>
            <a:off x="3613150" y="191135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LII</a:t>
            </a:r>
          </a:p>
        </p:txBody>
      </p:sp>
      <p:grpSp>
        <p:nvGrpSpPr>
          <p:cNvPr id="2" name="Group 5"/>
          <p:cNvGrpSpPr>
            <a:grpSpLocks/>
          </p:cNvGrpSpPr>
          <p:nvPr/>
        </p:nvGrpSpPr>
        <p:grpSpPr bwMode="auto">
          <a:xfrm>
            <a:off x="3429000" y="1066800"/>
            <a:ext cx="5561013" cy="701675"/>
            <a:chOff x="2160" y="672"/>
            <a:chExt cx="3503" cy="442"/>
          </a:xfrm>
        </p:grpSpPr>
        <p:sp>
          <p:nvSpPr>
            <p:cNvPr id="62470" name="Text Box 6"/>
            <p:cNvSpPr txBox="1">
              <a:spLocks noChangeArrowheads="1"/>
            </p:cNvSpPr>
            <p:nvPr/>
          </p:nvSpPr>
          <p:spPr bwMode="auto">
            <a:xfrm>
              <a:off x="2160" y="768"/>
              <a:ext cx="3119" cy="289"/>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 pos="3619500" algn="l"/>
                  <a:tab pos="4343400" algn="l"/>
                </a:tabLst>
              </a:pPr>
              <a:r>
                <a:rPr lang="pt-BR" b="1">
                  <a:solidFill>
                    <a:srgbClr val="000000"/>
                  </a:solidFill>
                  <a:latin typeface="Courier New" pitchFamily="-1" charset="0"/>
                  <a:ea typeface="Arial Unicode MS" pitchFamily="-1" charset="0"/>
                  <a:cs typeface="Arial Unicode MS" pitchFamily="-1" charset="0"/>
                </a:rPr>
                <a:t>MLIIKRDELVISWASHERE</a:t>
              </a:r>
            </a:p>
          </p:txBody>
        </p:sp>
        <p:sp>
          <p:nvSpPr>
            <p:cNvPr id="62471" name="Text Box 7"/>
            <p:cNvSpPr txBox="1">
              <a:spLocks noChangeArrowheads="1"/>
            </p:cNvSpPr>
            <p:nvPr/>
          </p:nvSpPr>
          <p:spPr bwMode="auto">
            <a:xfrm>
              <a:off x="4464" y="672"/>
              <a:ext cx="1199" cy="442"/>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 pos="1447800" algn="l"/>
                </a:tabLst>
              </a:pPr>
              <a:r>
                <a:rPr lang="pt-BR" sz="2000">
                  <a:solidFill>
                    <a:srgbClr val="FF7C80"/>
                  </a:solidFill>
                  <a:ea typeface="Arial Unicode MS" pitchFamily="-1" charset="0"/>
                  <a:cs typeface="Arial Unicode MS" pitchFamily="-1" charset="0"/>
                </a:rPr>
                <a:t>query </a:t>
              </a:r>
              <a:br>
                <a:rPr lang="pt-BR" sz="2000">
                  <a:solidFill>
                    <a:srgbClr val="FF7C80"/>
                  </a:solidFill>
                  <a:ea typeface="Arial Unicode MS" pitchFamily="-1" charset="0"/>
                  <a:cs typeface="Arial Unicode MS" pitchFamily="-1" charset="0"/>
                </a:rPr>
              </a:br>
              <a:r>
                <a:rPr lang="pt-BR" sz="2000">
                  <a:solidFill>
                    <a:srgbClr val="FF7C80"/>
                  </a:solidFill>
                  <a:ea typeface="Arial Unicode MS" pitchFamily="-1" charset="0"/>
                  <a:cs typeface="Arial Unicode MS" pitchFamily="-1" charset="0"/>
                </a:rPr>
                <a:t>sequence</a:t>
              </a:r>
            </a:p>
          </p:txBody>
        </p:sp>
      </p:grpSp>
      <p:sp>
        <p:nvSpPr>
          <p:cNvPr id="62472" name="Text Box 8"/>
          <p:cNvSpPr txBox="1">
            <a:spLocks noChangeArrowheads="1"/>
          </p:cNvSpPr>
          <p:nvPr/>
        </p:nvSpPr>
        <p:spPr bwMode="auto">
          <a:xfrm>
            <a:off x="3784600" y="214471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IIK</a:t>
            </a:r>
          </a:p>
        </p:txBody>
      </p:sp>
      <p:sp>
        <p:nvSpPr>
          <p:cNvPr id="62473" name="Text Box 9"/>
          <p:cNvSpPr txBox="1">
            <a:spLocks noChangeArrowheads="1"/>
          </p:cNvSpPr>
          <p:nvPr/>
        </p:nvSpPr>
        <p:spPr bwMode="auto">
          <a:xfrm>
            <a:off x="3975100" y="237966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IKR</a:t>
            </a:r>
          </a:p>
        </p:txBody>
      </p:sp>
      <p:sp>
        <p:nvSpPr>
          <p:cNvPr id="62474" name="Text Box 10"/>
          <p:cNvSpPr txBox="1">
            <a:spLocks noChangeArrowheads="1"/>
          </p:cNvSpPr>
          <p:nvPr/>
        </p:nvSpPr>
        <p:spPr bwMode="auto">
          <a:xfrm>
            <a:off x="4171950" y="261302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KRD</a:t>
            </a:r>
          </a:p>
        </p:txBody>
      </p:sp>
      <p:sp>
        <p:nvSpPr>
          <p:cNvPr id="62475" name="Text Box 11"/>
          <p:cNvSpPr txBox="1">
            <a:spLocks noChangeArrowheads="1"/>
          </p:cNvSpPr>
          <p:nvPr/>
        </p:nvSpPr>
        <p:spPr bwMode="auto">
          <a:xfrm>
            <a:off x="4368800" y="284797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RDE</a:t>
            </a:r>
          </a:p>
        </p:txBody>
      </p:sp>
      <p:sp>
        <p:nvSpPr>
          <p:cNvPr id="62476" name="Text Box 12"/>
          <p:cNvSpPr txBox="1">
            <a:spLocks noChangeArrowheads="1"/>
          </p:cNvSpPr>
          <p:nvPr/>
        </p:nvSpPr>
        <p:spPr bwMode="auto">
          <a:xfrm>
            <a:off x="4546600" y="3081338"/>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DEL</a:t>
            </a:r>
          </a:p>
        </p:txBody>
      </p:sp>
      <p:sp>
        <p:nvSpPr>
          <p:cNvPr id="62477" name="Text Box 13"/>
          <p:cNvSpPr txBox="1">
            <a:spLocks noChangeArrowheads="1"/>
          </p:cNvSpPr>
          <p:nvPr/>
        </p:nvSpPr>
        <p:spPr bwMode="auto">
          <a:xfrm>
            <a:off x="4730750" y="331470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ELV</a:t>
            </a:r>
          </a:p>
        </p:txBody>
      </p:sp>
      <p:sp>
        <p:nvSpPr>
          <p:cNvPr id="62478" name="Text Box 14"/>
          <p:cNvSpPr txBox="1">
            <a:spLocks noChangeArrowheads="1"/>
          </p:cNvSpPr>
          <p:nvPr/>
        </p:nvSpPr>
        <p:spPr bwMode="auto">
          <a:xfrm>
            <a:off x="4914900" y="354965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LVI</a:t>
            </a:r>
          </a:p>
        </p:txBody>
      </p:sp>
      <p:sp>
        <p:nvSpPr>
          <p:cNvPr id="62479" name="Text Box 15"/>
          <p:cNvSpPr txBox="1">
            <a:spLocks noChangeArrowheads="1"/>
          </p:cNvSpPr>
          <p:nvPr/>
        </p:nvSpPr>
        <p:spPr bwMode="auto">
          <a:xfrm>
            <a:off x="5099050" y="378301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VIS</a:t>
            </a:r>
          </a:p>
        </p:txBody>
      </p:sp>
      <p:sp>
        <p:nvSpPr>
          <p:cNvPr id="62480" name="Text Box 16"/>
          <p:cNvSpPr txBox="1">
            <a:spLocks noChangeArrowheads="1"/>
          </p:cNvSpPr>
          <p:nvPr/>
        </p:nvSpPr>
        <p:spPr bwMode="auto">
          <a:xfrm>
            <a:off x="5270500" y="401796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ISW</a:t>
            </a:r>
          </a:p>
        </p:txBody>
      </p:sp>
      <p:sp>
        <p:nvSpPr>
          <p:cNvPr id="62481" name="Text Box 17"/>
          <p:cNvSpPr txBox="1">
            <a:spLocks noChangeArrowheads="1"/>
          </p:cNvSpPr>
          <p:nvPr/>
        </p:nvSpPr>
        <p:spPr bwMode="auto">
          <a:xfrm>
            <a:off x="5441950" y="425132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SWA</a:t>
            </a:r>
          </a:p>
        </p:txBody>
      </p:sp>
      <p:sp>
        <p:nvSpPr>
          <p:cNvPr id="62482" name="Text Box 18"/>
          <p:cNvSpPr txBox="1">
            <a:spLocks noChangeArrowheads="1"/>
          </p:cNvSpPr>
          <p:nvPr/>
        </p:nvSpPr>
        <p:spPr bwMode="auto">
          <a:xfrm>
            <a:off x="5632450" y="448627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WAS</a:t>
            </a:r>
          </a:p>
        </p:txBody>
      </p:sp>
      <p:sp>
        <p:nvSpPr>
          <p:cNvPr id="62483" name="Text Box 19"/>
          <p:cNvSpPr txBox="1">
            <a:spLocks noChangeArrowheads="1"/>
          </p:cNvSpPr>
          <p:nvPr/>
        </p:nvSpPr>
        <p:spPr bwMode="auto">
          <a:xfrm>
            <a:off x="5822950" y="4719638"/>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ASH</a:t>
            </a:r>
          </a:p>
        </p:txBody>
      </p:sp>
      <p:sp>
        <p:nvSpPr>
          <p:cNvPr id="62484" name="Text Box 20"/>
          <p:cNvSpPr txBox="1">
            <a:spLocks noChangeArrowheads="1"/>
          </p:cNvSpPr>
          <p:nvPr/>
        </p:nvSpPr>
        <p:spPr bwMode="auto">
          <a:xfrm>
            <a:off x="6013450" y="495300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SHE</a:t>
            </a:r>
          </a:p>
        </p:txBody>
      </p:sp>
      <p:sp>
        <p:nvSpPr>
          <p:cNvPr id="62485" name="Text Box 21"/>
          <p:cNvSpPr txBox="1">
            <a:spLocks noChangeArrowheads="1"/>
          </p:cNvSpPr>
          <p:nvPr/>
        </p:nvSpPr>
        <p:spPr bwMode="auto">
          <a:xfrm>
            <a:off x="6191250" y="518795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HER</a:t>
            </a:r>
          </a:p>
        </p:txBody>
      </p:sp>
      <p:sp>
        <p:nvSpPr>
          <p:cNvPr id="62486" name="Text Box 22"/>
          <p:cNvSpPr txBox="1">
            <a:spLocks noChangeArrowheads="1"/>
          </p:cNvSpPr>
          <p:nvPr/>
        </p:nvSpPr>
        <p:spPr bwMode="auto">
          <a:xfrm>
            <a:off x="6273800" y="5422900"/>
            <a:ext cx="1066800"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ERE</a:t>
            </a:r>
          </a:p>
        </p:txBody>
      </p:sp>
      <p:sp>
        <p:nvSpPr>
          <p:cNvPr id="62487" name="Text Box 23"/>
          <p:cNvSpPr txBox="1">
            <a:spLocks noChangeArrowheads="1"/>
          </p:cNvSpPr>
          <p:nvPr/>
        </p:nvSpPr>
        <p:spPr bwMode="auto">
          <a:xfrm>
            <a:off x="7086600" y="2422525"/>
            <a:ext cx="1905000" cy="7032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 pos="1447800" algn="l"/>
              </a:tabLst>
            </a:pPr>
            <a:r>
              <a:rPr lang="pt-BR" sz="2000">
                <a:solidFill>
                  <a:srgbClr val="FF7C80"/>
                </a:solidFill>
                <a:ea typeface="Arial Unicode MS" pitchFamily="-1" charset="0"/>
                <a:cs typeface="Arial Unicode MS" pitchFamily="-1" charset="0"/>
              </a:rPr>
              <a:t>all overlapping</a:t>
            </a:r>
            <a:br>
              <a:rPr lang="pt-BR" sz="2000">
                <a:solidFill>
                  <a:srgbClr val="FF7C80"/>
                </a:solidFill>
                <a:ea typeface="Arial Unicode MS" pitchFamily="-1" charset="0"/>
                <a:cs typeface="Arial Unicode MS" pitchFamily="-1" charset="0"/>
              </a:rPr>
            </a:br>
            <a:r>
              <a:rPr lang="pt-BR" sz="2000">
                <a:solidFill>
                  <a:srgbClr val="FF7C80"/>
                </a:solidFill>
                <a:ea typeface="Arial Unicode MS" pitchFamily="-1" charset="0"/>
                <a:cs typeface="Arial Unicode MS" pitchFamily="-1" charset="0"/>
              </a:rPr>
              <a:t>words of size 3</a:t>
            </a:r>
          </a:p>
        </p:txBody>
      </p:sp>
      <p:sp>
        <p:nvSpPr>
          <p:cNvPr id="62488" name="Text Box 24"/>
          <p:cNvSpPr txBox="1">
            <a:spLocks noChangeArrowheads="1"/>
          </p:cNvSpPr>
          <p:nvPr/>
        </p:nvSpPr>
        <p:spPr bwMode="auto">
          <a:xfrm>
            <a:off x="152784" y="2648272"/>
            <a:ext cx="3429000" cy="3480056"/>
          </a:xfrm>
          <a:prstGeom prst="rect">
            <a:avLst/>
          </a:prstGeom>
          <a:noFill/>
          <a:ln w="9525" cap="flat">
            <a:noFill/>
            <a:round/>
            <a:headEnd/>
            <a:tailEnd/>
          </a:ln>
          <a:effectLst/>
        </p:spPr>
        <p:txBody>
          <a:bodyPr wrap="square" lIns="90000" tIns="46800" rIns="90000" bIns="46800">
            <a:prstTxWarp prst="textNoShape">
              <a:avLst/>
            </a:prstTxWarp>
            <a:spAutoFit/>
          </a:bodyPr>
          <a:lstStyle/>
          <a:p>
            <a:pPr>
              <a:lnSpc>
                <a:spcPct val="100000"/>
              </a:lnSpc>
              <a:spcBef>
                <a:spcPts val="1375"/>
              </a:spcBef>
              <a:buClrTx/>
              <a:buFont typeface="Arial"/>
              <a:buChar char="•"/>
              <a:tabLst>
                <a:tab pos="723900" algn="l"/>
                <a:tab pos="1447800" algn="l"/>
                <a:tab pos="2171700" algn="l"/>
              </a:tabLst>
            </a:pPr>
            <a:r>
              <a:rPr lang="pt-BR" sz="2200" dirty="0">
                <a:solidFill>
                  <a:srgbClr val="A50021"/>
                </a:solidFill>
                <a:ea typeface="Arial Unicode MS" pitchFamily="-1" charset="0"/>
                <a:cs typeface="Arial Unicode MS" pitchFamily="-1" charset="0"/>
              </a:rPr>
              <a:t>Compile “</a:t>
            </a:r>
            <a:r>
              <a:rPr lang="pt-BR" sz="2200" dirty="0" err="1">
                <a:solidFill>
                  <a:srgbClr val="A50021"/>
                </a:solidFill>
                <a:ea typeface="Arial Unicode MS" pitchFamily="-1" charset="0"/>
                <a:cs typeface="Arial Unicode MS" pitchFamily="-1" charset="0"/>
              </a:rPr>
              <a:t>dictionary</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of</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words</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from</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query</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sequence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Put</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each</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a:t>
            </a:r>
            <a:r>
              <a:rPr lang="pt-BR" sz="2200" dirty="0">
                <a:solidFill>
                  <a:srgbClr val="A50021"/>
                </a:solidFill>
                <a:ea typeface="Arial Unicode MS" pitchFamily="-1" charset="0"/>
                <a:cs typeface="Arial Unicode MS" pitchFamily="-1" charset="0"/>
              </a:rPr>
              <a:t> in a </a:t>
            </a:r>
            <a:r>
              <a:rPr lang="pt-BR" sz="2200" dirty="0" err="1">
                <a:solidFill>
                  <a:srgbClr val="A50021"/>
                </a:solidFill>
                <a:ea typeface="Arial Unicode MS" pitchFamily="-1" charset="0"/>
                <a:cs typeface="Arial Unicode MS" pitchFamily="-1" charset="0"/>
              </a:rPr>
              <a:t>look-up</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table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that</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points</a:t>
            </a:r>
            <a:r>
              <a:rPr lang="pt-BR" sz="2200" dirty="0">
                <a:solidFill>
                  <a:srgbClr val="A50021"/>
                </a:solidFill>
                <a:ea typeface="Arial Unicode MS" pitchFamily="-1" charset="0"/>
                <a:cs typeface="Arial Unicode MS" pitchFamily="-1" charset="0"/>
              </a:rPr>
              <a:t> to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original </a:t>
            </a:r>
            <a:r>
              <a:rPr lang="pt-BR" sz="2200" dirty="0" err="1">
                <a:solidFill>
                  <a:srgbClr val="A50021"/>
                </a:solidFill>
                <a:ea typeface="Arial Unicode MS" pitchFamily="-1" charset="0"/>
                <a:cs typeface="Arial Unicode MS" pitchFamily="-1" charset="0"/>
              </a:rPr>
              <a:t>position</a:t>
            </a:r>
            <a:r>
              <a:rPr lang="pt-BR" sz="2200" dirty="0">
                <a:solidFill>
                  <a:srgbClr val="A50021"/>
                </a:solidFill>
                <a:ea typeface="Arial Unicode MS" pitchFamily="-1" charset="0"/>
                <a:cs typeface="Arial Unicode MS" pitchFamily="-1" charset="0"/>
              </a:rPr>
              <a:t> in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sequence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Thus</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given</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one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you</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can</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know</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if</a:t>
            </a:r>
            <a:r>
              <a:rPr lang="pt-BR" sz="2200" dirty="0">
                <a:solidFill>
                  <a:srgbClr val="A50021"/>
                </a:solidFill>
                <a:ea typeface="Arial Unicode MS" pitchFamily="-1" charset="0"/>
                <a:cs typeface="Arial Unicode MS" pitchFamily="-1" charset="0"/>
              </a:rPr>
              <a:t> it is in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query</a:t>
            </a:r>
            <a:r>
              <a:rPr lang="pt-BR" sz="2200" dirty="0">
                <a:solidFill>
                  <a:srgbClr val="A50021"/>
                </a:solidFill>
                <a:ea typeface="Arial Unicode MS" pitchFamily="-1" charset="0"/>
                <a:cs typeface="Arial Unicode MS" pitchFamily="-1" charset="0"/>
              </a:rPr>
              <a:t> in a </a:t>
            </a:r>
            <a:r>
              <a:rPr lang="pt-BR" sz="2200" dirty="0" err="1">
                <a:solidFill>
                  <a:srgbClr val="A50021"/>
                </a:solidFill>
                <a:ea typeface="Arial Unicode MS" pitchFamily="-1" charset="0"/>
                <a:cs typeface="Arial Unicode MS" pitchFamily="-1" charset="0"/>
              </a:rPr>
              <a:t>single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operation</a:t>
            </a:r>
            <a:r>
              <a:rPr lang="pt-BR" sz="2200" dirty="0">
                <a:solidFill>
                  <a:srgbClr val="A50021"/>
                </a:solidFill>
                <a:ea typeface="Arial Unicode MS" pitchFamily="-1" charset="0"/>
                <a:cs typeface="Arial Unicode MS" pitchFamily="-1" charset="0"/>
              </a:rPr>
              <a:t>.</a:t>
            </a:r>
          </a:p>
        </p:txBody>
      </p:sp>
      <p:sp>
        <p:nvSpPr>
          <p:cNvPr id="27" name="Slide Number Placeholder 26"/>
          <p:cNvSpPr>
            <a:spLocks noGrp="1"/>
          </p:cNvSpPr>
          <p:nvPr>
            <p:ph type="sldNum" sz="quarter" idx="12"/>
          </p:nvPr>
        </p:nvSpPr>
        <p:spPr/>
        <p:txBody>
          <a:bodyPr/>
          <a:lstStyle/>
          <a:p>
            <a:fld id="{41014A3E-976F-064B-B8F4-90A68719CBED}" type="slidenum">
              <a:rPr lang="en-US" smtClean="0"/>
              <a:pPr/>
              <a:t>68</a:t>
            </a:fld>
            <a:endParaRPr lang="en-US"/>
          </a:p>
        </p:txBody>
      </p:sp>
      <p:sp>
        <p:nvSpPr>
          <p:cNvPr id="28" name="Footer Placeholder 2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624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additive="repl">
                                        <p:cTn id="10" dur="1" fill="hold">
                                          <p:stCondLst>
                                            <p:cond delay="0"/>
                                          </p:stCondLst>
                                        </p:cTn>
                                        <p:tgtEl>
                                          <p:spTgt spid="62467"/>
                                        </p:tgtEl>
                                        <p:attrNameLst>
                                          <p:attrName>style.visibility</p:attrName>
                                        </p:attrNameLst>
                                      </p:cBhvr>
                                      <p:to>
                                        <p:strVal val="visible"/>
                                      </p:to>
                                    </p:set>
                                    <p:anim calcmode="lin" valueType="num">
                                      <p:cBhvr additive="repl">
                                        <p:cTn id="11" dur="500" fill="hold"/>
                                        <p:tgtEl>
                                          <p:spTgt spid="62467"/>
                                        </p:tgtEl>
                                        <p:attrNameLst>
                                          <p:attrName>ppt_x</p:attrName>
                                        </p:attrNameLst>
                                      </p:cBhvr>
                                      <p:tavLst>
                                        <p:tav tm="100000">
                                          <p:val>
                                            <p:strVal val="0-#ppt_w/2"/>
                                          </p:val>
                                        </p:tav>
                                        <p:tav>
                                          <p:val>
                                            <p:strVal val="#ppt_x"/>
                                          </p:val>
                                        </p:tav>
                                      </p:tavLst>
                                    </p:anim>
                                    <p:anim calcmode="lin" valueType="num">
                                      <p:cBhvr additive="repl">
                                        <p:cTn id="12" dur="500" fill="hold"/>
                                        <p:tgtEl>
                                          <p:spTgt spid="62467"/>
                                        </p:tgtEl>
                                        <p:attrNameLst>
                                          <p:attrName>ppt_y</p:attrName>
                                        </p:attrNameLst>
                                      </p:cBhvr>
                                      <p:tavLst>
                                        <p:tav tm="100000">
                                          <p:val>
                                            <p:strVal val="#ppt_y"/>
                                          </p:val>
                                        </p:tav>
                                        <p:tav>
                                          <p:val>
                                            <p:strVal val="#ppt_y"/>
                                          </p:val>
                                        </p:tav>
                                      </p:tavLst>
                                    </p:anim>
                                  </p:childTnLst>
                                </p:cTn>
                              </p:par>
                            </p:childTnLst>
                          </p:cTn>
                        </p:par>
                        <p:par>
                          <p:cTn id="13" fill="hold">
                            <p:stCondLst>
                              <p:cond delay="0"/>
                            </p:stCondLst>
                            <p:childTnLst>
                              <p:par>
                                <p:cTn id="14" presetID="1" presetClass="entr" fill="hold" nodeType="afterEffect">
                                  <p:stCondLst>
                                    <p:cond delay="0"/>
                                  </p:stCondLst>
                                  <p:childTnLst>
                                    <p:set>
                                      <p:cBhvr additive="repl">
                                        <p:cTn id="15" dur="1" fill="hold">
                                          <p:stCondLst>
                                            <p:cond delay="0"/>
                                          </p:stCondLst>
                                        </p:cTn>
                                        <p:tgtEl>
                                          <p:spTgt spid="62468"/>
                                        </p:tgtEl>
                                        <p:attrNameLst>
                                          <p:attrName>style.visibility</p:attrName>
                                        </p:attrNameLst>
                                      </p:cBhvr>
                                      <p:to>
                                        <p:strVal val="visible"/>
                                      </p:to>
                                    </p:set>
                                  </p:childTnLst>
                                </p:cTn>
                              </p:par>
                            </p:childTnLst>
                          </p:cTn>
                        </p:par>
                        <p:par>
                          <p:cTn id="16" fill="hold">
                            <p:stCondLst>
                              <p:cond delay="0"/>
                            </p:stCondLst>
                            <p:childTnLst>
                              <p:par>
                                <p:cTn id="17" presetID="1" presetClass="entr" fill="hold" nodeType="afterEffect">
                                  <p:stCondLst>
                                    <p:cond delay="0"/>
                                  </p:stCondLst>
                                  <p:childTnLst>
                                    <p:set>
                                      <p:cBhvr additive="repl">
                                        <p:cTn id="18" dur="1" fill="hold">
                                          <p:stCondLst>
                                            <p:cond delay="0"/>
                                          </p:stCondLst>
                                        </p:cTn>
                                        <p:tgtEl>
                                          <p:spTgt spid="62472"/>
                                        </p:tgtEl>
                                        <p:attrNameLst>
                                          <p:attrName>style.visibility</p:attrName>
                                        </p:attrNameLst>
                                      </p:cBhvr>
                                      <p:to>
                                        <p:strVal val="visible"/>
                                      </p:to>
                                    </p:set>
                                  </p:childTnLst>
                                </p:cTn>
                              </p:par>
                            </p:childTnLst>
                          </p:cTn>
                        </p:par>
                        <p:par>
                          <p:cTn id="19" fill="hold">
                            <p:stCondLst>
                              <p:cond delay="0"/>
                            </p:stCondLst>
                            <p:childTnLst>
                              <p:par>
                                <p:cTn id="20" presetID="1" presetClass="entr" fill="hold" nodeType="afterEffect">
                                  <p:stCondLst>
                                    <p:cond delay="0"/>
                                  </p:stCondLst>
                                  <p:childTnLst>
                                    <p:set>
                                      <p:cBhvr additive="repl">
                                        <p:cTn id="21" dur="1" fill="hold">
                                          <p:stCondLst>
                                            <p:cond delay="0"/>
                                          </p:stCondLst>
                                        </p:cTn>
                                        <p:tgtEl>
                                          <p:spTgt spid="62473"/>
                                        </p:tgtEl>
                                        <p:attrNameLst>
                                          <p:attrName>style.visibility</p:attrName>
                                        </p:attrNameLst>
                                      </p:cBhvr>
                                      <p:to>
                                        <p:strVal val="visible"/>
                                      </p:to>
                                    </p:set>
                                  </p:childTnLst>
                                </p:cTn>
                              </p:par>
                            </p:childTnLst>
                          </p:cTn>
                        </p:par>
                        <p:par>
                          <p:cTn id="22" fill="hold">
                            <p:stCondLst>
                              <p:cond delay="0"/>
                            </p:stCondLst>
                            <p:childTnLst>
                              <p:par>
                                <p:cTn id="23" presetID="1" presetClass="entr" fill="hold" nodeType="afterEffect">
                                  <p:stCondLst>
                                    <p:cond delay="0"/>
                                  </p:stCondLst>
                                  <p:childTnLst>
                                    <p:set>
                                      <p:cBhvr additive="repl">
                                        <p:cTn id="24" dur="1" fill="hold">
                                          <p:stCondLst>
                                            <p:cond delay="0"/>
                                          </p:stCondLst>
                                        </p:cTn>
                                        <p:tgtEl>
                                          <p:spTgt spid="62474"/>
                                        </p:tgtEl>
                                        <p:attrNameLst>
                                          <p:attrName>style.visibility</p:attrName>
                                        </p:attrNameLst>
                                      </p:cBhvr>
                                      <p:to>
                                        <p:strVal val="visible"/>
                                      </p:to>
                                    </p:set>
                                  </p:childTnLst>
                                </p:cTn>
                              </p:par>
                            </p:childTnLst>
                          </p:cTn>
                        </p:par>
                        <p:par>
                          <p:cTn id="25" fill="hold">
                            <p:stCondLst>
                              <p:cond delay="0"/>
                            </p:stCondLst>
                            <p:childTnLst>
                              <p:par>
                                <p:cTn id="26" presetID="1" presetClass="entr" fill="hold" nodeType="afterEffect">
                                  <p:stCondLst>
                                    <p:cond delay="0"/>
                                  </p:stCondLst>
                                  <p:childTnLst>
                                    <p:set>
                                      <p:cBhvr additive="repl">
                                        <p:cTn id="27" dur="1" fill="hold">
                                          <p:stCondLst>
                                            <p:cond delay="0"/>
                                          </p:stCondLst>
                                        </p:cTn>
                                        <p:tgtEl>
                                          <p:spTgt spid="62475"/>
                                        </p:tgtEl>
                                        <p:attrNameLst>
                                          <p:attrName>style.visibility</p:attrName>
                                        </p:attrNameLst>
                                      </p:cBhvr>
                                      <p:to>
                                        <p:strVal val="visible"/>
                                      </p:to>
                                    </p:set>
                                  </p:childTnLst>
                                </p:cTn>
                              </p:par>
                            </p:childTnLst>
                          </p:cTn>
                        </p:par>
                        <p:par>
                          <p:cTn id="28" fill="hold">
                            <p:stCondLst>
                              <p:cond delay="0"/>
                            </p:stCondLst>
                            <p:childTnLst>
                              <p:par>
                                <p:cTn id="29" presetID="1" presetClass="entr" fill="hold" nodeType="afterEffect">
                                  <p:stCondLst>
                                    <p:cond delay="0"/>
                                  </p:stCondLst>
                                  <p:childTnLst>
                                    <p:set>
                                      <p:cBhvr additive="repl">
                                        <p:cTn id="30" dur="1" fill="hold">
                                          <p:stCondLst>
                                            <p:cond delay="0"/>
                                          </p:stCondLst>
                                        </p:cTn>
                                        <p:tgtEl>
                                          <p:spTgt spid="62476"/>
                                        </p:tgtEl>
                                        <p:attrNameLst>
                                          <p:attrName>style.visibility</p:attrName>
                                        </p:attrNameLst>
                                      </p:cBhvr>
                                      <p:to>
                                        <p:strVal val="visible"/>
                                      </p:to>
                                    </p:set>
                                  </p:childTnLst>
                                </p:cTn>
                              </p:par>
                            </p:childTnLst>
                          </p:cTn>
                        </p:par>
                        <p:par>
                          <p:cTn id="31" fill="hold">
                            <p:stCondLst>
                              <p:cond delay="0"/>
                            </p:stCondLst>
                            <p:childTnLst>
                              <p:par>
                                <p:cTn id="32" presetID="1" presetClass="entr" fill="hold" nodeType="afterEffect">
                                  <p:stCondLst>
                                    <p:cond delay="0"/>
                                  </p:stCondLst>
                                  <p:childTnLst>
                                    <p:set>
                                      <p:cBhvr additive="repl">
                                        <p:cTn id="33" dur="1" fill="hold">
                                          <p:stCondLst>
                                            <p:cond delay="0"/>
                                          </p:stCondLst>
                                        </p:cTn>
                                        <p:tgtEl>
                                          <p:spTgt spid="62477"/>
                                        </p:tgtEl>
                                        <p:attrNameLst>
                                          <p:attrName>style.visibility</p:attrName>
                                        </p:attrNameLst>
                                      </p:cBhvr>
                                      <p:to>
                                        <p:strVal val="visible"/>
                                      </p:to>
                                    </p:set>
                                  </p:childTnLst>
                                </p:cTn>
                              </p:par>
                            </p:childTnLst>
                          </p:cTn>
                        </p:par>
                        <p:par>
                          <p:cTn id="34" fill="hold">
                            <p:stCondLst>
                              <p:cond delay="0"/>
                            </p:stCondLst>
                            <p:childTnLst>
                              <p:par>
                                <p:cTn id="35" presetID="1" presetClass="entr" fill="hold" nodeType="afterEffect">
                                  <p:stCondLst>
                                    <p:cond delay="0"/>
                                  </p:stCondLst>
                                  <p:childTnLst>
                                    <p:set>
                                      <p:cBhvr additive="repl">
                                        <p:cTn id="36" dur="1" fill="hold">
                                          <p:stCondLst>
                                            <p:cond delay="0"/>
                                          </p:stCondLst>
                                        </p:cTn>
                                        <p:tgtEl>
                                          <p:spTgt spid="62478"/>
                                        </p:tgtEl>
                                        <p:attrNameLst>
                                          <p:attrName>style.visibility</p:attrName>
                                        </p:attrNameLst>
                                      </p:cBhvr>
                                      <p:to>
                                        <p:strVal val="visible"/>
                                      </p:to>
                                    </p:set>
                                  </p:childTnLst>
                                </p:cTn>
                              </p:par>
                            </p:childTnLst>
                          </p:cTn>
                        </p:par>
                        <p:par>
                          <p:cTn id="37" fill="hold">
                            <p:stCondLst>
                              <p:cond delay="0"/>
                            </p:stCondLst>
                            <p:childTnLst>
                              <p:par>
                                <p:cTn id="38" presetID="1" presetClass="entr" fill="hold" nodeType="afterEffect">
                                  <p:stCondLst>
                                    <p:cond delay="0"/>
                                  </p:stCondLst>
                                  <p:childTnLst>
                                    <p:set>
                                      <p:cBhvr additive="repl">
                                        <p:cTn id="39" dur="1" fill="hold">
                                          <p:stCondLst>
                                            <p:cond delay="0"/>
                                          </p:stCondLst>
                                        </p:cTn>
                                        <p:tgtEl>
                                          <p:spTgt spid="62479"/>
                                        </p:tgtEl>
                                        <p:attrNameLst>
                                          <p:attrName>style.visibility</p:attrName>
                                        </p:attrNameLst>
                                      </p:cBhvr>
                                      <p:to>
                                        <p:strVal val="visible"/>
                                      </p:to>
                                    </p:set>
                                  </p:childTnLst>
                                </p:cTn>
                              </p:par>
                            </p:childTnLst>
                          </p:cTn>
                        </p:par>
                        <p:par>
                          <p:cTn id="40" fill="hold">
                            <p:stCondLst>
                              <p:cond delay="0"/>
                            </p:stCondLst>
                            <p:childTnLst>
                              <p:par>
                                <p:cTn id="41" presetID="1" presetClass="entr" fill="hold" nodeType="afterEffect">
                                  <p:stCondLst>
                                    <p:cond delay="0"/>
                                  </p:stCondLst>
                                  <p:childTnLst>
                                    <p:set>
                                      <p:cBhvr additive="repl">
                                        <p:cTn id="42" dur="1" fill="hold">
                                          <p:stCondLst>
                                            <p:cond delay="0"/>
                                          </p:stCondLst>
                                        </p:cTn>
                                        <p:tgtEl>
                                          <p:spTgt spid="62480"/>
                                        </p:tgtEl>
                                        <p:attrNameLst>
                                          <p:attrName>style.visibility</p:attrName>
                                        </p:attrNameLst>
                                      </p:cBhvr>
                                      <p:to>
                                        <p:strVal val="visible"/>
                                      </p:to>
                                    </p:set>
                                  </p:childTnLst>
                                </p:cTn>
                              </p:par>
                            </p:childTnLst>
                          </p:cTn>
                        </p:par>
                        <p:par>
                          <p:cTn id="43" fill="hold">
                            <p:stCondLst>
                              <p:cond delay="0"/>
                            </p:stCondLst>
                            <p:childTnLst>
                              <p:par>
                                <p:cTn id="44" presetID="1" presetClass="entr" fill="hold" nodeType="afterEffect">
                                  <p:stCondLst>
                                    <p:cond delay="0"/>
                                  </p:stCondLst>
                                  <p:childTnLst>
                                    <p:set>
                                      <p:cBhvr additive="repl">
                                        <p:cTn id="45" dur="1" fill="hold">
                                          <p:stCondLst>
                                            <p:cond delay="0"/>
                                          </p:stCondLst>
                                        </p:cTn>
                                        <p:tgtEl>
                                          <p:spTgt spid="62481"/>
                                        </p:tgtEl>
                                        <p:attrNameLst>
                                          <p:attrName>style.visibility</p:attrName>
                                        </p:attrNameLst>
                                      </p:cBhvr>
                                      <p:to>
                                        <p:strVal val="visible"/>
                                      </p:to>
                                    </p:set>
                                  </p:childTnLst>
                                </p:cTn>
                              </p:par>
                            </p:childTnLst>
                          </p:cTn>
                        </p:par>
                        <p:par>
                          <p:cTn id="46" fill="hold">
                            <p:stCondLst>
                              <p:cond delay="0"/>
                            </p:stCondLst>
                            <p:childTnLst>
                              <p:par>
                                <p:cTn id="47" presetID="1" presetClass="entr" fill="hold" nodeType="afterEffect">
                                  <p:stCondLst>
                                    <p:cond delay="0"/>
                                  </p:stCondLst>
                                  <p:childTnLst>
                                    <p:set>
                                      <p:cBhvr additive="repl">
                                        <p:cTn id="48" dur="1" fill="hold">
                                          <p:stCondLst>
                                            <p:cond delay="0"/>
                                          </p:stCondLst>
                                        </p:cTn>
                                        <p:tgtEl>
                                          <p:spTgt spid="62482"/>
                                        </p:tgtEl>
                                        <p:attrNameLst>
                                          <p:attrName>style.visibility</p:attrName>
                                        </p:attrNameLst>
                                      </p:cBhvr>
                                      <p:to>
                                        <p:strVal val="visible"/>
                                      </p:to>
                                    </p:set>
                                  </p:childTnLst>
                                </p:cTn>
                              </p:par>
                            </p:childTnLst>
                          </p:cTn>
                        </p:par>
                        <p:par>
                          <p:cTn id="49" fill="hold">
                            <p:stCondLst>
                              <p:cond delay="0"/>
                            </p:stCondLst>
                            <p:childTnLst>
                              <p:par>
                                <p:cTn id="50" presetID="1" presetClass="entr" fill="hold" nodeType="afterEffect">
                                  <p:stCondLst>
                                    <p:cond delay="0"/>
                                  </p:stCondLst>
                                  <p:childTnLst>
                                    <p:set>
                                      <p:cBhvr additive="repl">
                                        <p:cTn id="51" dur="1" fill="hold">
                                          <p:stCondLst>
                                            <p:cond delay="0"/>
                                          </p:stCondLst>
                                        </p:cTn>
                                        <p:tgtEl>
                                          <p:spTgt spid="62483"/>
                                        </p:tgtEl>
                                        <p:attrNameLst>
                                          <p:attrName>style.visibility</p:attrName>
                                        </p:attrNameLst>
                                      </p:cBhvr>
                                      <p:to>
                                        <p:strVal val="visible"/>
                                      </p:to>
                                    </p:set>
                                  </p:childTnLst>
                                </p:cTn>
                              </p:par>
                            </p:childTnLst>
                          </p:cTn>
                        </p:par>
                        <p:par>
                          <p:cTn id="52" fill="hold">
                            <p:stCondLst>
                              <p:cond delay="0"/>
                            </p:stCondLst>
                            <p:childTnLst>
                              <p:par>
                                <p:cTn id="53" presetID="1" presetClass="entr" fill="hold" nodeType="afterEffect">
                                  <p:stCondLst>
                                    <p:cond delay="0"/>
                                  </p:stCondLst>
                                  <p:childTnLst>
                                    <p:set>
                                      <p:cBhvr additive="repl">
                                        <p:cTn id="54" dur="1" fill="hold">
                                          <p:stCondLst>
                                            <p:cond delay="0"/>
                                          </p:stCondLst>
                                        </p:cTn>
                                        <p:tgtEl>
                                          <p:spTgt spid="62484"/>
                                        </p:tgtEl>
                                        <p:attrNameLst>
                                          <p:attrName>style.visibility</p:attrName>
                                        </p:attrNameLst>
                                      </p:cBhvr>
                                      <p:to>
                                        <p:strVal val="visible"/>
                                      </p:to>
                                    </p:set>
                                  </p:childTnLst>
                                </p:cTn>
                              </p:par>
                            </p:childTnLst>
                          </p:cTn>
                        </p:par>
                        <p:par>
                          <p:cTn id="55" fill="hold">
                            <p:stCondLst>
                              <p:cond delay="0"/>
                            </p:stCondLst>
                            <p:childTnLst>
                              <p:par>
                                <p:cTn id="56" presetID="1" presetClass="entr" fill="hold" nodeType="afterEffect">
                                  <p:stCondLst>
                                    <p:cond delay="0"/>
                                  </p:stCondLst>
                                  <p:childTnLst>
                                    <p:set>
                                      <p:cBhvr additive="repl">
                                        <p:cTn id="57" dur="1" fill="hold">
                                          <p:stCondLst>
                                            <p:cond delay="0"/>
                                          </p:stCondLst>
                                        </p:cTn>
                                        <p:tgtEl>
                                          <p:spTgt spid="62485"/>
                                        </p:tgtEl>
                                        <p:attrNameLst>
                                          <p:attrName>style.visibility</p:attrName>
                                        </p:attrNameLst>
                                      </p:cBhvr>
                                      <p:to>
                                        <p:strVal val="visible"/>
                                      </p:to>
                                    </p:set>
                                  </p:childTnLst>
                                </p:cTn>
                              </p:par>
                            </p:childTnLst>
                          </p:cTn>
                        </p:par>
                        <p:par>
                          <p:cTn id="58" fill="hold">
                            <p:stCondLst>
                              <p:cond delay="0"/>
                            </p:stCondLst>
                            <p:childTnLst>
                              <p:par>
                                <p:cTn id="59" presetID="1" presetClass="entr" fill="hold" nodeType="afterEffect">
                                  <p:stCondLst>
                                    <p:cond delay="0"/>
                                  </p:stCondLst>
                                  <p:childTnLst>
                                    <p:set>
                                      <p:cBhvr additive="repl">
                                        <p:cTn id="60" dur="1" fill="hold">
                                          <p:stCondLst>
                                            <p:cond delay="0"/>
                                          </p:stCondLst>
                                        </p:cTn>
                                        <p:tgtEl>
                                          <p:spTgt spid="62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Index lookup</a:t>
            </a:r>
          </a:p>
        </p:txBody>
      </p:sp>
      <p:sp>
        <p:nvSpPr>
          <p:cNvPr id="33" name="Date Placeholder 2"/>
          <p:cNvSpPr>
            <a:spLocks noGrp="1"/>
          </p:cNvSpPr>
          <p:nvPr>
            <p:ph type="dt" sz="half" idx="10"/>
          </p:nvPr>
        </p:nvSpPr>
        <p:spPr/>
        <p:txBody>
          <a:bodyPr/>
          <a:lstStyle/>
          <a:p>
            <a:fld id="{04CBCA08-4F45-5B48-BF6A-0A1195E767BE}" type="datetime1">
              <a:rPr lang="en-US" smtClean="0"/>
              <a:pPr/>
              <a:t>5/23/14</a:t>
            </a:fld>
            <a:endParaRPr lang="pt-BR"/>
          </a:p>
        </p:txBody>
      </p:sp>
      <p:sp>
        <p:nvSpPr>
          <p:cNvPr id="63490" name="Text Box 2"/>
          <p:cNvSpPr txBox="1">
            <a:spLocks noChangeArrowheads="1"/>
          </p:cNvSpPr>
          <p:nvPr/>
        </p:nvSpPr>
        <p:spPr bwMode="auto">
          <a:xfrm>
            <a:off x="1295400" y="1219200"/>
            <a:ext cx="7848600" cy="2774735"/>
          </a:xfrm>
          <a:prstGeom prst="rect">
            <a:avLst/>
          </a:prstGeom>
          <a:noFill/>
          <a:ln w="9525" cap="flat">
            <a:noFill/>
            <a:round/>
            <a:headEnd/>
            <a:tailEnd/>
          </a:ln>
          <a:effectLst/>
        </p:spPr>
        <p:txBody>
          <a:bodyPr wrap="square" lIns="90000" tIns="46800" rIns="90000" bIns="46800">
            <a:prstTxWarp prst="textNoShape">
              <a:avLst/>
            </a:prstTxWarp>
            <a:spAutoFit/>
          </a:bodyPr>
          <a:lstStyle/>
          <a:p>
            <a:pPr marL="457200" indent="-455613">
              <a:lnSpc>
                <a:spcPct val="10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Lst>
            </a:pPr>
            <a:r>
              <a:rPr lang="pt-BR" sz="2000" dirty="0" err="1">
                <a:solidFill>
                  <a:srgbClr val="FFFF00"/>
                </a:solidFill>
                <a:ea typeface="Arial Unicode MS" pitchFamily="-1" charset="0"/>
                <a:cs typeface="Arial Unicode MS" pitchFamily="-1" charset="0"/>
              </a:rPr>
              <a:t>Each</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word</a:t>
            </a:r>
            <a:r>
              <a:rPr lang="pt-BR" sz="2000" dirty="0">
                <a:solidFill>
                  <a:srgbClr val="FFFF00"/>
                </a:solidFill>
                <a:ea typeface="Arial Unicode MS" pitchFamily="-1" charset="0"/>
                <a:cs typeface="Arial Unicode MS" pitchFamily="-1" charset="0"/>
              </a:rPr>
              <a:t> is </a:t>
            </a:r>
            <a:r>
              <a:rPr lang="pt-BR" sz="2000" dirty="0" err="1">
                <a:solidFill>
                  <a:srgbClr val="FFFF00"/>
                </a:solidFill>
                <a:ea typeface="Arial Unicode MS" pitchFamily="-1" charset="0"/>
                <a:cs typeface="Arial Unicode MS" pitchFamily="-1" charset="0"/>
              </a:rPr>
              <a:t>assigned</a:t>
            </a:r>
            <a:r>
              <a:rPr lang="pt-BR" sz="2000" dirty="0">
                <a:solidFill>
                  <a:srgbClr val="FFFF00"/>
                </a:solidFill>
                <a:ea typeface="Arial Unicode MS" pitchFamily="-1" charset="0"/>
                <a:cs typeface="Arial Unicode MS" pitchFamily="-1" charset="0"/>
              </a:rPr>
              <a:t> a </a:t>
            </a:r>
            <a:r>
              <a:rPr lang="pt-BR" sz="2000" dirty="0" err="1">
                <a:solidFill>
                  <a:srgbClr val="FFFF00"/>
                </a:solidFill>
                <a:ea typeface="Arial Unicode MS" pitchFamily="-1" charset="0"/>
                <a:cs typeface="Arial Unicode MS" pitchFamily="-1" charset="0"/>
              </a:rPr>
              <a:t>unique</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integer</a:t>
            </a:r>
            <a:r>
              <a:rPr lang="pt-BR" sz="2000" dirty="0">
                <a:solidFill>
                  <a:srgbClr val="FFFF00"/>
                </a:solidFill>
                <a:ea typeface="Arial Unicode MS" pitchFamily="-1" charset="0"/>
                <a:cs typeface="Arial Unicode MS" pitchFamily="-1" charset="0"/>
              </a:rPr>
              <a:t>. </a:t>
            </a:r>
          </a:p>
          <a:p>
            <a:pPr marL="457200" indent="-455613">
              <a:lnSpc>
                <a:spcPct val="10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Lst>
            </a:pPr>
            <a:r>
              <a:rPr lang="pt-BR" sz="2000" dirty="0">
                <a:solidFill>
                  <a:srgbClr val="FFFF00"/>
                </a:solidFill>
                <a:ea typeface="Arial Unicode MS" pitchFamily="-1" charset="0"/>
                <a:cs typeface="Arial Unicode MS" pitchFamily="-1" charset="0"/>
              </a:rPr>
              <a:t>E.g. for a </a:t>
            </a:r>
            <a:r>
              <a:rPr lang="pt-BR" sz="2000" dirty="0" err="1">
                <a:solidFill>
                  <a:srgbClr val="FFFF00"/>
                </a:solidFill>
                <a:ea typeface="Arial Unicode MS" pitchFamily="-1" charset="0"/>
                <a:cs typeface="Arial Unicode MS" pitchFamily="-1" charset="0"/>
              </a:rPr>
              <a:t>word</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of</a:t>
            </a:r>
            <a:r>
              <a:rPr lang="pt-BR" sz="2000" dirty="0">
                <a:solidFill>
                  <a:srgbClr val="FFFF00"/>
                </a:solidFill>
                <a:ea typeface="Arial Unicode MS" pitchFamily="-1" charset="0"/>
                <a:cs typeface="Arial Unicode MS" pitchFamily="-1" charset="0"/>
              </a:rPr>
              <a:t> 3 </a:t>
            </a:r>
            <a:r>
              <a:rPr lang="pt-BR" sz="2000" dirty="0" err="1">
                <a:solidFill>
                  <a:srgbClr val="FFFF00"/>
                </a:solidFill>
                <a:ea typeface="Arial Unicode MS" pitchFamily="-1" charset="0"/>
                <a:cs typeface="Arial Unicode MS" pitchFamily="-1" charset="0"/>
              </a:rPr>
              <a:t>letters</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made</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up</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of</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an</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alphabet</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of</a:t>
            </a:r>
            <a:r>
              <a:rPr lang="pt-BR" sz="2000" dirty="0">
                <a:solidFill>
                  <a:srgbClr val="FFFF00"/>
                </a:solidFill>
                <a:ea typeface="Arial Unicode MS" pitchFamily="-1" charset="0"/>
                <a:cs typeface="Arial Unicode MS" pitchFamily="-1" charset="0"/>
              </a:rPr>
              <a:t> 20 </a:t>
            </a:r>
            <a:r>
              <a:rPr lang="pt-BR" sz="2000" dirty="0" err="1">
                <a:solidFill>
                  <a:srgbClr val="FFFF00"/>
                </a:solidFill>
                <a:ea typeface="Arial Unicode MS" pitchFamily="-1" charset="0"/>
                <a:cs typeface="Arial Unicode MS" pitchFamily="-1" charset="0"/>
              </a:rPr>
              <a:t>letters</a:t>
            </a:r>
            <a:r>
              <a:rPr lang="pt-BR" sz="2000" dirty="0">
                <a:solidFill>
                  <a:srgbClr val="FFFF00"/>
                </a:solidFill>
                <a:ea typeface="Arial Unicode MS" pitchFamily="-1" charset="0"/>
                <a:cs typeface="Arial Unicode MS" pitchFamily="-1" charset="0"/>
              </a:rPr>
              <a:t>.</a:t>
            </a:r>
          </a:p>
          <a:p>
            <a:pPr marL="457200" indent="-455613">
              <a:lnSpc>
                <a:spcPct val="100000"/>
              </a:lnSpc>
              <a:spcBef>
                <a:spcPts val="1250"/>
              </a:spcBef>
              <a:buClr>
                <a:srgbClr val="FF7C80"/>
              </a:buClr>
              <a:buFont typeface="Times New Roman" pitchFamily="-1" charset="0"/>
              <a:buAutoNum type="arabicPeriod"/>
              <a:tabLst>
                <a:tab pos="723900" algn="l"/>
                <a:tab pos="1447800" algn="l"/>
                <a:tab pos="2171700" algn="l"/>
                <a:tab pos="2895600" algn="l"/>
                <a:tab pos="3619500" algn="l"/>
                <a:tab pos="4343400" algn="l"/>
                <a:tab pos="5067300" algn="l"/>
                <a:tab pos="5791200" algn="l"/>
                <a:tab pos="6515100" algn="l"/>
              </a:tabLst>
            </a:pPr>
            <a:r>
              <a:rPr lang="pt-BR" sz="2000" dirty="0" err="1">
                <a:solidFill>
                  <a:srgbClr val="FFFF00"/>
                </a:solidFill>
                <a:ea typeface="Arial Unicode MS" pitchFamily="-1" charset="0"/>
                <a:cs typeface="Arial Unicode MS" pitchFamily="-1" charset="0"/>
              </a:rPr>
              <a:t>Assign</a:t>
            </a:r>
            <a:r>
              <a:rPr lang="pt-BR" sz="2000" dirty="0">
                <a:solidFill>
                  <a:srgbClr val="FFFF00"/>
                </a:solidFill>
                <a:ea typeface="Arial Unicode MS" pitchFamily="-1" charset="0"/>
                <a:cs typeface="Arial Unicode MS" pitchFamily="-1" charset="0"/>
              </a:rPr>
              <a:t> a </a:t>
            </a:r>
            <a:r>
              <a:rPr lang="pt-BR" sz="2000" dirty="0" err="1">
                <a:solidFill>
                  <a:srgbClr val="FFFF00"/>
                </a:solidFill>
                <a:ea typeface="Arial Unicode MS" pitchFamily="-1" charset="0"/>
                <a:cs typeface="Arial Unicode MS" pitchFamily="-1" charset="0"/>
              </a:rPr>
              <a:t>code</a:t>
            </a:r>
            <a:r>
              <a:rPr lang="pt-BR" sz="2000" dirty="0">
                <a:solidFill>
                  <a:srgbClr val="FFFF00"/>
                </a:solidFill>
                <a:ea typeface="Arial Unicode MS" pitchFamily="-1" charset="0"/>
                <a:cs typeface="Arial Unicode MS" pitchFamily="-1" charset="0"/>
              </a:rPr>
              <a:t> to </a:t>
            </a:r>
            <a:r>
              <a:rPr lang="pt-BR" sz="2000" dirty="0" err="1">
                <a:solidFill>
                  <a:srgbClr val="FFFF00"/>
                </a:solidFill>
                <a:ea typeface="Arial Unicode MS" pitchFamily="-1" charset="0"/>
                <a:cs typeface="Arial Unicode MS" pitchFamily="-1" charset="0"/>
              </a:rPr>
              <a:t>each</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letter</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Code</a:t>
            </a:r>
            <a:r>
              <a:rPr lang="pt-BR" sz="2000" dirty="0">
                <a:solidFill>
                  <a:srgbClr val="FFFF00"/>
                </a:solidFill>
                <a:ea typeface="Arial Unicode MS" pitchFamily="-1" charset="0"/>
                <a:cs typeface="Arial Unicode MS" pitchFamily="-1" charset="0"/>
              </a:rPr>
              <a:t>(l) (0 to 19)</a:t>
            </a:r>
          </a:p>
          <a:p>
            <a:pPr marL="457200" indent="-455613">
              <a:lnSpc>
                <a:spcPct val="100000"/>
              </a:lnSpc>
              <a:spcBef>
                <a:spcPts val="1250"/>
              </a:spcBef>
              <a:buClr>
                <a:srgbClr val="FF7C80"/>
              </a:buClr>
              <a:buFont typeface="Times New Roman" pitchFamily="-1" charset="0"/>
              <a:buAutoNum type="arabicPeriod"/>
              <a:tabLst>
                <a:tab pos="723900" algn="l"/>
                <a:tab pos="1447800" algn="l"/>
                <a:tab pos="2171700" algn="l"/>
                <a:tab pos="2895600" algn="l"/>
                <a:tab pos="3619500" algn="l"/>
                <a:tab pos="4343400" algn="l"/>
                <a:tab pos="5067300" algn="l"/>
                <a:tab pos="5791200" algn="l"/>
                <a:tab pos="6515100" algn="l"/>
              </a:tabLst>
            </a:pPr>
            <a:r>
              <a:rPr lang="pt-BR" sz="2000" dirty="0">
                <a:solidFill>
                  <a:srgbClr val="FFFF00"/>
                </a:solidFill>
                <a:ea typeface="Arial Unicode MS" pitchFamily="-1" charset="0"/>
                <a:cs typeface="Arial Unicode MS" pitchFamily="-1" charset="0"/>
              </a:rPr>
              <a:t>For a </a:t>
            </a:r>
            <a:r>
              <a:rPr lang="pt-BR" sz="2000" dirty="0" err="1">
                <a:solidFill>
                  <a:srgbClr val="FFFF00"/>
                </a:solidFill>
                <a:ea typeface="Arial Unicode MS" pitchFamily="-1" charset="0"/>
                <a:cs typeface="Arial Unicode MS" pitchFamily="-1" charset="0"/>
              </a:rPr>
              <a:t>word</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of</a:t>
            </a:r>
            <a:r>
              <a:rPr lang="pt-BR" sz="2000" dirty="0">
                <a:solidFill>
                  <a:srgbClr val="FFFF00"/>
                </a:solidFill>
                <a:ea typeface="Arial Unicode MS" pitchFamily="-1" charset="0"/>
                <a:cs typeface="Arial Unicode MS" pitchFamily="-1" charset="0"/>
              </a:rPr>
              <a:t> 3 </a:t>
            </a:r>
            <a:r>
              <a:rPr lang="pt-BR" sz="2000" dirty="0" err="1">
                <a:solidFill>
                  <a:srgbClr val="FFFF00"/>
                </a:solidFill>
                <a:ea typeface="Arial Unicode MS" pitchFamily="-1" charset="0"/>
                <a:cs typeface="Arial Unicode MS" pitchFamily="-1" charset="0"/>
              </a:rPr>
              <a:t>letters</a:t>
            </a:r>
            <a:r>
              <a:rPr lang="pt-BR" sz="2000" dirty="0">
                <a:solidFill>
                  <a:srgbClr val="FFFF00"/>
                </a:solidFill>
                <a:ea typeface="Arial Unicode MS" pitchFamily="-1" charset="0"/>
                <a:cs typeface="Arial Unicode MS" pitchFamily="-1" charset="0"/>
              </a:rPr>
              <a:t> L</a:t>
            </a:r>
            <a:r>
              <a:rPr lang="pt-BR" sz="2000" baseline="-25000" dirty="0">
                <a:solidFill>
                  <a:srgbClr val="FFFF00"/>
                </a:solidFill>
                <a:ea typeface="Arial Unicode MS" pitchFamily="-1" charset="0"/>
                <a:cs typeface="Arial Unicode MS" pitchFamily="-1" charset="0"/>
              </a:rPr>
              <a:t>1 </a:t>
            </a:r>
            <a:r>
              <a:rPr lang="pt-BR" sz="2000" dirty="0">
                <a:solidFill>
                  <a:srgbClr val="FFFF00"/>
                </a:solidFill>
                <a:ea typeface="Arial Unicode MS" pitchFamily="-1" charset="0"/>
                <a:cs typeface="Arial Unicode MS" pitchFamily="-1" charset="0"/>
              </a:rPr>
              <a:t>L</a:t>
            </a:r>
            <a:r>
              <a:rPr lang="pt-BR" sz="2000" baseline="-25000" dirty="0">
                <a:solidFill>
                  <a:srgbClr val="FFFF00"/>
                </a:solidFill>
                <a:ea typeface="Arial Unicode MS" pitchFamily="-1" charset="0"/>
                <a:cs typeface="Arial Unicode MS" pitchFamily="-1" charset="0"/>
              </a:rPr>
              <a:t>2 </a:t>
            </a:r>
            <a:r>
              <a:rPr lang="pt-BR" sz="2000" dirty="0">
                <a:solidFill>
                  <a:srgbClr val="FFFF00"/>
                </a:solidFill>
                <a:ea typeface="Arial Unicode MS" pitchFamily="-1" charset="0"/>
                <a:cs typeface="Arial Unicode MS" pitchFamily="-1" charset="0"/>
              </a:rPr>
              <a:t>L</a:t>
            </a:r>
            <a:r>
              <a:rPr lang="pt-BR" sz="2000" baseline="-25000" dirty="0">
                <a:solidFill>
                  <a:srgbClr val="FFFF00"/>
                </a:solidFill>
                <a:ea typeface="Arial Unicode MS" pitchFamily="-1" charset="0"/>
                <a:cs typeface="Arial Unicode MS" pitchFamily="-1" charset="0"/>
              </a:rPr>
              <a:t>3 </a:t>
            </a:r>
            <a:r>
              <a:rPr lang="pt-BR" sz="2000" dirty="0" err="1">
                <a:solidFill>
                  <a:srgbClr val="FFFF00"/>
                </a:solidFill>
                <a:ea typeface="Arial Unicode MS" pitchFamily="-1" charset="0"/>
                <a:cs typeface="Arial Unicode MS" pitchFamily="-1" charset="0"/>
              </a:rPr>
              <a:t>the</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code</a:t>
            </a:r>
            <a:r>
              <a:rPr lang="pt-BR" sz="2000" dirty="0">
                <a:solidFill>
                  <a:srgbClr val="FFFF00"/>
                </a:solidFill>
                <a:ea typeface="Arial Unicode MS" pitchFamily="-1" charset="0"/>
                <a:cs typeface="Arial Unicode MS" pitchFamily="-1" charset="0"/>
              </a:rPr>
              <a:t> is</a:t>
            </a:r>
          </a:p>
          <a:p>
            <a:pPr marL="457200" indent="-455613">
              <a:lnSpc>
                <a:spcPct val="10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Lst>
            </a:pPr>
            <a:r>
              <a:rPr lang="pt-BR" sz="2000" baseline="-25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index</a:t>
            </a:r>
            <a:r>
              <a:rPr lang="pt-BR" sz="2000" dirty="0">
                <a:solidFill>
                  <a:srgbClr val="FFFF00"/>
                </a:solidFill>
                <a:ea typeface="Arial Unicode MS" pitchFamily="-1" charset="0"/>
                <a:cs typeface="Arial Unicode MS" pitchFamily="-1" charset="0"/>
              </a:rPr>
              <a:t> = </a:t>
            </a:r>
            <a:r>
              <a:rPr lang="pt-BR" sz="2000" dirty="0" err="1">
                <a:solidFill>
                  <a:srgbClr val="FFFF00"/>
                </a:solidFill>
                <a:ea typeface="Arial Unicode MS" pitchFamily="-1" charset="0"/>
                <a:cs typeface="Arial Unicode MS" pitchFamily="-1" charset="0"/>
              </a:rPr>
              <a:t>Code</a:t>
            </a:r>
            <a:r>
              <a:rPr lang="pt-BR" sz="2000" dirty="0">
                <a:solidFill>
                  <a:srgbClr val="FFFF00"/>
                </a:solidFill>
                <a:ea typeface="Arial Unicode MS" pitchFamily="-1" charset="0"/>
                <a:cs typeface="Arial Unicode MS" pitchFamily="-1" charset="0"/>
              </a:rPr>
              <a:t>(L</a:t>
            </a:r>
            <a:r>
              <a:rPr lang="pt-BR" sz="2000" baseline="-25000" dirty="0">
                <a:solidFill>
                  <a:srgbClr val="FFFF00"/>
                </a:solidFill>
                <a:ea typeface="Arial Unicode MS" pitchFamily="-1" charset="0"/>
                <a:cs typeface="Arial Unicode MS" pitchFamily="-1" charset="0"/>
              </a:rPr>
              <a:t>1</a:t>
            </a:r>
            <a:r>
              <a:rPr lang="pt-BR" sz="2000" dirty="0">
                <a:solidFill>
                  <a:srgbClr val="FFFF00"/>
                </a:solidFill>
                <a:ea typeface="Arial Unicode MS" pitchFamily="-1" charset="0"/>
                <a:cs typeface="Arial Unicode MS" pitchFamily="-1" charset="0"/>
              </a:rPr>
              <a:t>)*20</a:t>
            </a:r>
            <a:r>
              <a:rPr lang="pt-BR" sz="2000" baseline="30000" dirty="0">
                <a:solidFill>
                  <a:srgbClr val="FFFF00"/>
                </a:solidFill>
                <a:ea typeface="Arial Unicode MS" pitchFamily="-1" charset="0"/>
                <a:cs typeface="Arial Unicode MS" pitchFamily="-1" charset="0"/>
              </a:rPr>
              <a:t>2 </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Code</a:t>
            </a:r>
            <a:r>
              <a:rPr lang="pt-BR" sz="2000" dirty="0">
                <a:solidFill>
                  <a:srgbClr val="FFFF00"/>
                </a:solidFill>
                <a:ea typeface="Arial Unicode MS" pitchFamily="-1" charset="0"/>
                <a:cs typeface="Arial Unicode MS" pitchFamily="-1" charset="0"/>
              </a:rPr>
              <a:t>(L</a:t>
            </a:r>
            <a:r>
              <a:rPr lang="pt-BR" sz="2000" baseline="-25000" dirty="0">
                <a:solidFill>
                  <a:srgbClr val="FFFF00"/>
                </a:solidFill>
                <a:ea typeface="Arial Unicode MS" pitchFamily="-1" charset="0"/>
                <a:cs typeface="Arial Unicode MS" pitchFamily="-1" charset="0"/>
              </a:rPr>
              <a:t>2</a:t>
            </a:r>
            <a:r>
              <a:rPr lang="pt-BR" sz="2000" dirty="0">
                <a:solidFill>
                  <a:srgbClr val="FFFF00"/>
                </a:solidFill>
                <a:ea typeface="Arial Unicode MS" pitchFamily="-1" charset="0"/>
                <a:cs typeface="Arial Unicode MS" pitchFamily="-1" charset="0"/>
              </a:rPr>
              <a:t>)*20</a:t>
            </a:r>
            <a:r>
              <a:rPr lang="pt-BR" sz="2000" baseline="30000" dirty="0">
                <a:solidFill>
                  <a:srgbClr val="FFFF00"/>
                </a:solidFill>
                <a:ea typeface="Arial Unicode MS" pitchFamily="-1" charset="0"/>
                <a:cs typeface="Arial Unicode MS" pitchFamily="-1" charset="0"/>
              </a:rPr>
              <a:t>1</a:t>
            </a:r>
            <a:r>
              <a:rPr lang="pt-BR" sz="2000" dirty="0">
                <a:solidFill>
                  <a:srgbClr val="FFFF00"/>
                </a:solidFill>
                <a:ea typeface="Arial Unicode MS" pitchFamily="-1" charset="0"/>
                <a:cs typeface="Arial Unicode MS" pitchFamily="-1" charset="0"/>
              </a:rPr>
              <a:t> + </a:t>
            </a:r>
            <a:r>
              <a:rPr lang="pt-BR" sz="2000" dirty="0" err="1">
                <a:solidFill>
                  <a:srgbClr val="FFFF00"/>
                </a:solidFill>
                <a:ea typeface="Arial Unicode MS" pitchFamily="-1" charset="0"/>
                <a:cs typeface="Arial Unicode MS" pitchFamily="-1" charset="0"/>
              </a:rPr>
              <a:t>Code</a:t>
            </a:r>
            <a:r>
              <a:rPr lang="pt-BR" sz="2000" dirty="0">
                <a:solidFill>
                  <a:srgbClr val="FFFF00"/>
                </a:solidFill>
                <a:ea typeface="Arial Unicode MS" pitchFamily="-1" charset="0"/>
                <a:cs typeface="Arial Unicode MS" pitchFamily="-1" charset="0"/>
              </a:rPr>
              <a:t>(L</a:t>
            </a:r>
            <a:r>
              <a:rPr lang="pt-BR" sz="2000" baseline="-25000" dirty="0">
                <a:solidFill>
                  <a:srgbClr val="FFFF00"/>
                </a:solidFill>
                <a:ea typeface="Arial Unicode MS" pitchFamily="-1" charset="0"/>
                <a:cs typeface="Arial Unicode MS" pitchFamily="-1" charset="0"/>
              </a:rPr>
              <a:t>3</a:t>
            </a:r>
            <a:r>
              <a:rPr lang="pt-BR" sz="2000" dirty="0">
                <a:solidFill>
                  <a:srgbClr val="FFFF00"/>
                </a:solidFill>
                <a:ea typeface="Arial Unicode MS" pitchFamily="-1" charset="0"/>
                <a:cs typeface="Arial Unicode MS" pitchFamily="-1" charset="0"/>
              </a:rPr>
              <a:t>)</a:t>
            </a:r>
          </a:p>
          <a:p>
            <a:pPr marL="457200" indent="-455613">
              <a:lnSpc>
                <a:spcPct val="100000"/>
              </a:lnSpc>
              <a:spcBef>
                <a:spcPts val="1250"/>
              </a:spcBef>
              <a:buClrTx/>
              <a:buFontTx/>
              <a:buNone/>
              <a:tabLst>
                <a:tab pos="723900" algn="l"/>
                <a:tab pos="1447800" algn="l"/>
                <a:tab pos="2171700" algn="l"/>
                <a:tab pos="2895600" algn="l"/>
                <a:tab pos="3619500" algn="l"/>
                <a:tab pos="4343400" algn="l"/>
                <a:tab pos="5067300" algn="l"/>
                <a:tab pos="5791200" algn="l"/>
                <a:tab pos="6515100" algn="l"/>
              </a:tabLst>
            </a:pPr>
            <a:r>
              <a:rPr lang="pt-BR" sz="2000" dirty="0">
                <a:solidFill>
                  <a:srgbClr val="FFFF00"/>
                </a:solidFill>
                <a:ea typeface="Arial Unicode MS" pitchFamily="-1" charset="0"/>
                <a:cs typeface="Arial Unicode MS" pitchFamily="-1" charset="0"/>
              </a:rPr>
              <a:t>3. </a:t>
            </a:r>
            <a:r>
              <a:rPr lang="pt-BR" sz="2000" dirty="0" err="1">
                <a:solidFill>
                  <a:srgbClr val="FFFF00"/>
                </a:solidFill>
                <a:ea typeface="Arial Unicode MS" pitchFamily="-1" charset="0"/>
                <a:cs typeface="Arial Unicode MS" pitchFamily="-1" charset="0"/>
              </a:rPr>
              <a:t>Have</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an</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array</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with</a:t>
            </a:r>
            <a:r>
              <a:rPr lang="pt-BR" sz="2000" dirty="0">
                <a:solidFill>
                  <a:srgbClr val="FFFF00"/>
                </a:solidFill>
                <a:ea typeface="Arial Unicode MS" pitchFamily="-1" charset="0"/>
                <a:cs typeface="Arial Unicode MS" pitchFamily="-1" charset="0"/>
              </a:rPr>
              <a:t> a </a:t>
            </a:r>
            <a:r>
              <a:rPr lang="pt-BR" sz="2000" dirty="0" err="1">
                <a:solidFill>
                  <a:srgbClr val="FFFF00"/>
                </a:solidFill>
                <a:ea typeface="Arial Unicode MS" pitchFamily="-1" charset="0"/>
                <a:cs typeface="Arial Unicode MS" pitchFamily="-1" charset="0"/>
              </a:rPr>
              <a:t>list</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of</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the</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positions</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that</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have</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that</a:t>
            </a:r>
            <a:r>
              <a:rPr lang="pt-BR" sz="2000" dirty="0">
                <a:solidFill>
                  <a:srgbClr val="FFFF00"/>
                </a:solidFill>
                <a:ea typeface="Arial Unicode MS" pitchFamily="-1" charset="0"/>
                <a:cs typeface="Arial Unicode MS" pitchFamily="-1" charset="0"/>
              </a:rPr>
              <a:t> </a:t>
            </a:r>
            <a:r>
              <a:rPr lang="pt-BR" sz="2000" dirty="0" err="1">
                <a:solidFill>
                  <a:srgbClr val="FFFF00"/>
                </a:solidFill>
                <a:ea typeface="Arial Unicode MS" pitchFamily="-1" charset="0"/>
                <a:cs typeface="Arial Unicode MS" pitchFamily="-1" charset="0"/>
              </a:rPr>
              <a:t>word</a:t>
            </a:r>
            <a:r>
              <a:rPr lang="pt-BR" sz="2000" dirty="0">
                <a:solidFill>
                  <a:srgbClr val="FFFF00"/>
                </a:solidFill>
                <a:ea typeface="Arial Unicode MS" pitchFamily="-1" charset="0"/>
                <a:cs typeface="Arial Unicode MS" pitchFamily="-1" charset="0"/>
              </a:rPr>
              <a:t>.</a:t>
            </a:r>
          </a:p>
        </p:txBody>
      </p:sp>
      <p:sp>
        <p:nvSpPr>
          <p:cNvPr id="63491" name="Rectangle 3"/>
          <p:cNvSpPr>
            <a:spLocks noChangeArrowheads="1"/>
          </p:cNvSpPr>
          <p:nvPr/>
        </p:nvSpPr>
        <p:spPr bwMode="auto">
          <a:xfrm>
            <a:off x="25146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2" name="Rectangle 4"/>
          <p:cNvSpPr>
            <a:spLocks noChangeArrowheads="1"/>
          </p:cNvSpPr>
          <p:nvPr/>
        </p:nvSpPr>
        <p:spPr bwMode="auto">
          <a:xfrm>
            <a:off x="28194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3" name="Rectangle 5"/>
          <p:cNvSpPr>
            <a:spLocks noChangeArrowheads="1"/>
          </p:cNvSpPr>
          <p:nvPr/>
        </p:nvSpPr>
        <p:spPr bwMode="auto">
          <a:xfrm>
            <a:off x="37338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4" name="Rectangle 6"/>
          <p:cNvSpPr>
            <a:spLocks noChangeArrowheads="1"/>
          </p:cNvSpPr>
          <p:nvPr/>
        </p:nvSpPr>
        <p:spPr bwMode="auto">
          <a:xfrm>
            <a:off x="34290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5" name="Rectangle 7"/>
          <p:cNvSpPr>
            <a:spLocks noChangeArrowheads="1"/>
          </p:cNvSpPr>
          <p:nvPr/>
        </p:nvSpPr>
        <p:spPr bwMode="auto">
          <a:xfrm>
            <a:off x="31242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6" name="Rectangle 8"/>
          <p:cNvSpPr>
            <a:spLocks noChangeArrowheads="1"/>
          </p:cNvSpPr>
          <p:nvPr/>
        </p:nvSpPr>
        <p:spPr bwMode="auto">
          <a:xfrm>
            <a:off x="61722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7" name="Rectangle 9"/>
          <p:cNvSpPr>
            <a:spLocks noChangeArrowheads="1"/>
          </p:cNvSpPr>
          <p:nvPr/>
        </p:nvSpPr>
        <p:spPr bwMode="auto">
          <a:xfrm>
            <a:off x="58674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8" name="Rectangle 10"/>
          <p:cNvSpPr>
            <a:spLocks noChangeArrowheads="1"/>
          </p:cNvSpPr>
          <p:nvPr/>
        </p:nvSpPr>
        <p:spPr bwMode="auto">
          <a:xfrm>
            <a:off x="55626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499" name="Rectangle 11"/>
          <p:cNvSpPr>
            <a:spLocks noChangeArrowheads="1"/>
          </p:cNvSpPr>
          <p:nvPr/>
        </p:nvSpPr>
        <p:spPr bwMode="auto">
          <a:xfrm>
            <a:off x="52578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0" name="Rectangle 12"/>
          <p:cNvSpPr>
            <a:spLocks noChangeArrowheads="1"/>
          </p:cNvSpPr>
          <p:nvPr/>
        </p:nvSpPr>
        <p:spPr bwMode="auto">
          <a:xfrm>
            <a:off x="43434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1" name="Rectangle 13"/>
          <p:cNvSpPr>
            <a:spLocks noChangeArrowheads="1"/>
          </p:cNvSpPr>
          <p:nvPr/>
        </p:nvSpPr>
        <p:spPr bwMode="auto">
          <a:xfrm>
            <a:off x="40386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2" name="Rectangle 14"/>
          <p:cNvSpPr>
            <a:spLocks noChangeArrowheads="1"/>
          </p:cNvSpPr>
          <p:nvPr/>
        </p:nvSpPr>
        <p:spPr bwMode="auto">
          <a:xfrm>
            <a:off x="76962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3" name="Rectangle 15"/>
          <p:cNvSpPr>
            <a:spLocks noChangeArrowheads="1"/>
          </p:cNvSpPr>
          <p:nvPr/>
        </p:nvSpPr>
        <p:spPr bwMode="auto">
          <a:xfrm>
            <a:off x="73914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4" name="Rectangle 16"/>
          <p:cNvSpPr>
            <a:spLocks noChangeArrowheads="1"/>
          </p:cNvSpPr>
          <p:nvPr/>
        </p:nvSpPr>
        <p:spPr bwMode="auto">
          <a:xfrm>
            <a:off x="70866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5" name="Rectangle 17"/>
          <p:cNvSpPr>
            <a:spLocks noChangeArrowheads="1"/>
          </p:cNvSpPr>
          <p:nvPr/>
        </p:nvSpPr>
        <p:spPr bwMode="auto">
          <a:xfrm>
            <a:off x="67818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6" name="Rectangle 18"/>
          <p:cNvSpPr>
            <a:spLocks noChangeArrowheads="1"/>
          </p:cNvSpPr>
          <p:nvPr/>
        </p:nvSpPr>
        <p:spPr bwMode="auto">
          <a:xfrm>
            <a:off x="6477000" y="5334000"/>
            <a:ext cx="304800" cy="3048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63507" name="WordArt 19"/>
          <p:cNvSpPr>
            <a:spLocks noChangeArrowheads="1" noChangeShapeType="1" noTextEdit="1"/>
          </p:cNvSpPr>
          <p:nvPr/>
        </p:nvSpPr>
        <p:spPr bwMode="auto">
          <a:xfrm>
            <a:off x="2514600" y="4724400"/>
            <a:ext cx="457200" cy="1190625"/>
          </a:xfrm>
          <a:prstGeom prst="rect">
            <a:avLst/>
          </a:prstGeom>
        </p:spPr>
        <p:txBody>
          <a:bodyPr wrap="none" fromWordArt="1">
            <a:prstTxWarp prst="textSlantUp">
              <a:avLst>
                <a:gd name="adj" fmla="val 55556"/>
              </a:avLst>
            </a:prstTxWarp>
          </a:bodyPr>
          <a:lstStyle/>
          <a:p>
            <a:pPr algn="ctr"/>
            <a:r>
              <a:rPr lang="en-US" kern="10">
                <a:ln w="9360" cap="sq">
                  <a:solidFill>
                    <a:srgbClr val="000000"/>
                  </a:solidFill>
                  <a:miter lim="800000"/>
                  <a:headEnd/>
                  <a:tailEnd/>
                </a:ln>
                <a:solidFill>
                  <a:srgbClr val="000000"/>
                </a:solidFill>
                <a:latin typeface="Arial Black"/>
                <a:ea typeface="Arial Black"/>
                <a:cs typeface="Arial Black"/>
              </a:rPr>
              <a:t>AAA</a:t>
            </a:r>
          </a:p>
        </p:txBody>
      </p:sp>
      <p:sp>
        <p:nvSpPr>
          <p:cNvPr id="63508" name="WordArt 20"/>
          <p:cNvSpPr>
            <a:spLocks noChangeArrowheads="1" noChangeShapeType="1" noTextEdit="1"/>
          </p:cNvSpPr>
          <p:nvPr/>
        </p:nvSpPr>
        <p:spPr bwMode="auto">
          <a:xfrm>
            <a:off x="2971800" y="4724400"/>
            <a:ext cx="457200" cy="1190625"/>
          </a:xfrm>
          <a:prstGeom prst="rect">
            <a:avLst/>
          </a:prstGeom>
        </p:spPr>
        <p:txBody>
          <a:bodyPr wrap="none" fromWordArt="1">
            <a:prstTxWarp prst="textSlantUp">
              <a:avLst>
                <a:gd name="adj" fmla="val 55556"/>
              </a:avLst>
            </a:prstTxWarp>
          </a:bodyPr>
          <a:lstStyle/>
          <a:p>
            <a:pPr algn="ctr"/>
            <a:r>
              <a:rPr lang="en-US" kern="10">
                <a:ln w="9360" cap="sq">
                  <a:solidFill>
                    <a:srgbClr val="000000"/>
                  </a:solidFill>
                  <a:miter lim="800000"/>
                  <a:headEnd/>
                  <a:tailEnd/>
                </a:ln>
                <a:solidFill>
                  <a:srgbClr val="000000"/>
                </a:solidFill>
                <a:latin typeface="Arial Black"/>
                <a:ea typeface="Arial Black"/>
                <a:cs typeface="Arial Black"/>
              </a:rPr>
              <a:t>AAB</a:t>
            </a:r>
          </a:p>
        </p:txBody>
      </p:sp>
      <p:sp>
        <p:nvSpPr>
          <p:cNvPr id="63509" name="Text Box 21"/>
          <p:cNvSpPr txBox="1">
            <a:spLocks noChangeArrowheads="1"/>
          </p:cNvSpPr>
          <p:nvPr/>
        </p:nvSpPr>
        <p:spPr bwMode="auto">
          <a:xfrm>
            <a:off x="4876800" y="5715000"/>
            <a:ext cx="9144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Lst>
            </a:pPr>
            <a:r>
              <a:rPr lang="pt-BR" sz="2000">
                <a:solidFill>
                  <a:srgbClr val="FF7C80"/>
                </a:solidFill>
                <a:ea typeface="Arial Unicode MS" pitchFamily="-1" charset="0"/>
                <a:cs typeface="Arial Unicode MS" pitchFamily="-1" charset="0"/>
              </a:rPr>
              <a:t>1</a:t>
            </a:r>
          </a:p>
        </p:txBody>
      </p:sp>
      <p:sp>
        <p:nvSpPr>
          <p:cNvPr id="63510" name="WordArt 22"/>
          <p:cNvSpPr>
            <a:spLocks noChangeArrowheads="1" noChangeShapeType="1" noTextEdit="1"/>
          </p:cNvSpPr>
          <p:nvPr/>
        </p:nvSpPr>
        <p:spPr bwMode="auto">
          <a:xfrm>
            <a:off x="5334000" y="4724400"/>
            <a:ext cx="457200" cy="1190625"/>
          </a:xfrm>
          <a:prstGeom prst="rect">
            <a:avLst/>
          </a:prstGeom>
        </p:spPr>
        <p:txBody>
          <a:bodyPr wrap="none" fromWordArt="1">
            <a:prstTxWarp prst="textSlantUp">
              <a:avLst>
                <a:gd name="adj" fmla="val 55556"/>
              </a:avLst>
            </a:prstTxWarp>
          </a:bodyPr>
          <a:lstStyle/>
          <a:p>
            <a:pPr algn="ctr"/>
            <a:r>
              <a:rPr lang="en-US" kern="10">
                <a:ln w="9360" cap="sq">
                  <a:solidFill>
                    <a:srgbClr val="000000"/>
                  </a:solidFill>
                  <a:miter lim="800000"/>
                  <a:headEnd/>
                  <a:tailEnd/>
                </a:ln>
                <a:solidFill>
                  <a:srgbClr val="000000"/>
                </a:solidFill>
                <a:latin typeface="Arial Black"/>
                <a:ea typeface="Arial Black"/>
                <a:cs typeface="Arial Black"/>
              </a:rPr>
              <a:t>MLI</a:t>
            </a:r>
          </a:p>
        </p:txBody>
      </p:sp>
      <p:sp>
        <p:nvSpPr>
          <p:cNvPr id="63511" name="WordArt 23"/>
          <p:cNvSpPr>
            <a:spLocks noChangeArrowheads="1" noChangeShapeType="1" noTextEdit="1"/>
          </p:cNvSpPr>
          <p:nvPr/>
        </p:nvSpPr>
        <p:spPr bwMode="auto">
          <a:xfrm>
            <a:off x="5715000" y="4724400"/>
            <a:ext cx="457200" cy="1190625"/>
          </a:xfrm>
          <a:prstGeom prst="rect">
            <a:avLst/>
          </a:prstGeom>
        </p:spPr>
        <p:txBody>
          <a:bodyPr wrap="none" fromWordArt="1">
            <a:prstTxWarp prst="textSlantUp">
              <a:avLst>
                <a:gd name="adj" fmla="val 55468"/>
              </a:avLst>
            </a:prstTxWarp>
          </a:bodyPr>
          <a:lstStyle/>
          <a:p>
            <a:pPr algn="ctr"/>
            <a:r>
              <a:rPr lang="en-US" kern="10">
                <a:ln w="9360" cap="sq">
                  <a:solidFill>
                    <a:srgbClr val="000000"/>
                  </a:solidFill>
                  <a:miter lim="800000"/>
                  <a:headEnd/>
                  <a:tailEnd/>
                </a:ln>
                <a:solidFill>
                  <a:srgbClr val="000000"/>
                </a:solidFill>
                <a:latin typeface="Arial Black"/>
                <a:ea typeface="Arial Black"/>
                <a:cs typeface="Arial Black"/>
              </a:rPr>
              <a:t>MLJ</a:t>
            </a:r>
          </a:p>
        </p:txBody>
      </p:sp>
      <p:sp>
        <p:nvSpPr>
          <p:cNvPr id="63512" name="Line 24"/>
          <p:cNvSpPr>
            <a:spLocks noChangeShapeType="1"/>
          </p:cNvSpPr>
          <p:nvPr/>
        </p:nvSpPr>
        <p:spPr bwMode="auto">
          <a:xfrm>
            <a:off x="4800600" y="5486400"/>
            <a:ext cx="457200" cy="1588"/>
          </a:xfrm>
          <a:prstGeom prst="line">
            <a:avLst/>
          </a:prstGeom>
          <a:noFill/>
          <a:ln w="76320" cap="rnd">
            <a:solidFill>
              <a:srgbClr val="000000"/>
            </a:solidFill>
            <a:prstDash val="sysDot"/>
            <a:miter lim="800000"/>
            <a:headEnd/>
            <a:tailEnd/>
          </a:ln>
          <a:effectLst/>
        </p:spPr>
        <p:txBody>
          <a:bodyPr>
            <a:prstTxWarp prst="textNoShape">
              <a:avLst/>
            </a:prstTxWarp>
          </a:bodyPr>
          <a:lstStyle/>
          <a:p>
            <a:endParaRPr lang="en-US"/>
          </a:p>
        </p:txBody>
      </p:sp>
      <p:sp>
        <p:nvSpPr>
          <p:cNvPr id="63513" name="Text Box 25"/>
          <p:cNvSpPr txBox="1">
            <a:spLocks noChangeArrowheads="1"/>
          </p:cNvSpPr>
          <p:nvPr/>
        </p:nvSpPr>
        <p:spPr bwMode="auto">
          <a:xfrm>
            <a:off x="2438400" y="5257800"/>
            <a:ext cx="3810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pPr>
            <a:r>
              <a:rPr lang="pt-BR" sz="2000">
                <a:solidFill>
                  <a:srgbClr val="FF7C80"/>
                </a:solidFill>
                <a:ea typeface="Arial Unicode MS" pitchFamily="-1" charset="0"/>
                <a:cs typeface="Arial Unicode MS" pitchFamily="-1" charset="0"/>
              </a:rPr>
              <a:t>0</a:t>
            </a:r>
          </a:p>
        </p:txBody>
      </p:sp>
      <p:sp>
        <p:nvSpPr>
          <p:cNvPr id="63514" name="Text Box 26"/>
          <p:cNvSpPr txBox="1">
            <a:spLocks noChangeArrowheads="1"/>
          </p:cNvSpPr>
          <p:nvPr/>
        </p:nvSpPr>
        <p:spPr bwMode="auto">
          <a:xfrm>
            <a:off x="2743200" y="5257800"/>
            <a:ext cx="3810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pPr>
            <a:r>
              <a:rPr lang="pt-BR" sz="2000">
                <a:solidFill>
                  <a:srgbClr val="FF7C80"/>
                </a:solidFill>
                <a:ea typeface="Arial Unicode MS" pitchFamily="-1" charset="0"/>
                <a:cs typeface="Arial Unicode MS" pitchFamily="-1" charset="0"/>
              </a:rPr>
              <a:t>1</a:t>
            </a:r>
          </a:p>
        </p:txBody>
      </p:sp>
      <p:sp>
        <p:nvSpPr>
          <p:cNvPr id="63515" name="Text Box 27"/>
          <p:cNvSpPr txBox="1">
            <a:spLocks noChangeArrowheads="1"/>
          </p:cNvSpPr>
          <p:nvPr/>
        </p:nvSpPr>
        <p:spPr bwMode="auto">
          <a:xfrm>
            <a:off x="3048000" y="5257800"/>
            <a:ext cx="3810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pPr>
            <a:r>
              <a:rPr lang="pt-BR" sz="2000">
                <a:solidFill>
                  <a:srgbClr val="FF7C80"/>
                </a:solidFill>
                <a:ea typeface="Arial Unicode MS" pitchFamily="-1" charset="0"/>
                <a:cs typeface="Arial Unicode MS" pitchFamily="-1" charset="0"/>
              </a:rPr>
              <a:t>2</a:t>
            </a:r>
          </a:p>
        </p:txBody>
      </p:sp>
      <p:sp>
        <p:nvSpPr>
          <p:cNvPr id="63516" name="Text Box 28"/>
          <p:cNvSpPr txBox="1">
            <a:spLocks noChangeArrowheads="1"/>
          </p:cNvSpPr>
          <p:nvPr/>
        </p:nvSpPr>
        <p:spPr bwMode="auto">
          <a:xfrm>
            <a:off x="3352800" y="5257800"/>
            <a:ext cx="3810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pPr>
            <a:r>
              <a:rPr lang="pt-BR" sz="2000">
                <a:solidFill>
                  <a:srgbClr val="FF7C80"/>
                </a:solidFill>
                <a:ea typeface="Arial Unicode MS" pitchFamily="-1" charset="0"/>
                <a:cs typeface="Arial Unicode MS" pitchFamily="-1" charset="0"/>
              </a:rPr>
              <a:t>3</a:t>
            </a:r>
          </a:p>
        </p:txBody>
      </p:sp>
      <p:sp>
        <p:nvSpPr>
          <p:cNvPr id="63517" name="Text Box 29"/>
          <p:cNvSpPr txBox="1">
            <a:spLocks noChangeArrowheads="1"/>
          </p:cNvSpPr>
          <p:nvPr/>
        </p:nvSpPr>
        <p:spPr bwMode="auto">
          <a:xfrm>
            <a:off x="1295400" y="6324600"/>
            <a:ext cx="44958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 pos="2171700" algn="l"/>
                <a:tab pos="2895600" algn="l"/>
                <a:tab pos="3619500" algn="l"/>
                <a:tab pos="4343400" algn="l"/>
              </a:tabLst>
            </a:pPr>
            <a:r>
              <a:rPr lang="pt-BR" sz="2000">
                <a:solidFill>
                  <a:srgbClr val="000000"/>
                </a:solidFill>
                <a:ea typeface="Arial Unicode MS" pitchFamily="-1" charset="0"/>
                <a:cs typeface="Arial Unicode MS" pitchFamily="-1" charset="0"/>
              </a:rPr>
              <a:t>Position in query sequence of word</a:t>
            </a:r>
          </a:p>
        </p:txBody>
      </p:sp>
      <p:sp>
        <p:nvSpPr>
          <p:cNvPr id="63518" name="Line 30"/>
          <p:cNvSpPr>
            <a:spLocks noChangeShapeType="1"/>
          </p:cNvSpPr>
          <p:nvPr/>
        </p:nvSpPr>
        <p:spPr bwMode="auto">
          <a:xfrm flipV="1">
            <a:off x="4724400" y="6016625"/>
            <a:ext cx="457200" cy="311150"/>
          </a:xfrm>
          <a:prstGeom prst="line">
            <a:avLst/>
          </a:prstGeom>
          <a:noFill/>
          <a:ln w="28440" cap="sq">
            <a:solidFill>
              <a:srgbClr val="000000"/>
            </a:solidFill>
            <a:miter lim="800000"/>
            <a:headEnd/>
            <a:tailEnd type="triangle" w="med" len="med"/>
          </a:ln>
          <a:effectLst/>
        </p:spPr>
        <p:txBody>
          <a:bodyPr>
            <a:prstTxWarp prst="textNoShape">
              <a:avLst/>
            </a:prstTxWarp>
          </a:bodyPr>
          <a:lstStyle/>
          <a:p>
            <a:endParaRPr lang="en-US"/>
          </a:p>
        </p:txBody>
      </p:sp>
      <p:sp>
        <p:nvSpPr>
          <p:cNvPr id="63519" name="Rectangle 31"/>
          <p:cNvSpPr>
            <a:spLocks noChangeArrowheads="1"/>
          </p:cNvSpPr>
          <p:nvPr/>
        </p:nvSpPr>
        <p:spPr bwMode="auto">
          <a:xfrm>
            <a:off x="1447800" y="6324600"/>
            <a:ext cx="4191000" cy="381000"/>
          </a:xfrm>
          <a:prstGeom prst="rect">
            <a:avLst/>
          </a:prstGeom>
          <a:noFill/>
          <a:ln w="28440" cap="sq">
            <a:solidFill>
              <a:srgbClr val="000000"/>
            </a:solidFill>
            <a:miter lim="800000"/>
            <a:headEnd/>
            <a:tailEnd/>
          </a:ln>
          <a:effectLst/>
        </p:spPr>
        <p:txBody>
          <a:bodyPr wrap="none" anchor="ctr">
            <a:prstTxWarp prst="textNoShape">
              <a:avLst/>
            </a:prstTxWarp>
          </a:bodyPr>
          <a:lstStyle/>
          <a:p>
            <a:endParaRPr lang="en-US"/>
          </a:p>
        </p:txBody>
      </p:sp>
      <p:sp>
        <p:nvSpPr>
          <p:cNvPr id="34" name="Slide Number Placeholder 33"/>
          <p:cNvSpPr>
            <a:spLocks noGrp="1"/>
          </p:cNvSpPr>
          <p:nvPr>
            <p:ph type="sldNum" sz="quarter" idx="12"/>
          </p:nvPr>
        </p:nvSpPr>
        <p:spPr/>
        <p:txBody>
          <a:bodyPr/>
          <a:lstStyle/>
          <a:p>
            <a:fld id="{41014A3E-976F-064B-B8F4-90A68719CBED}" type="slidenum">
              <a:rPr lang="en-US" smtClean="0"/>
              <a:pPr/>
              <a:t>69</a:t>
            </a:fld>
            <a:endParaRPr lang="en-US"/>
          </a:p>
        </p:txBody>
      </p:sp>
      <p:sp>
        <p:nvSpPr>
          <p:cNvPr id="35" name="Footer Placeholder 34"/>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Dogma Central</a:t>
            </a:r>
            <a:endParaRPr lang="pt-BR" dirty="0"/>
          </a:p>
        </p:txBody>
      </p:sp>
      <p:sp>
        <p:nvSpPr>
          <p:cNvPr id="3" name="Content Placeholder 2"/>
          <p:cNvSpPr>
            <a:spLocks noGrp="1"/>
          </p:cNvSpPr>
          <p:nvPr>
            <p:ph idx="1"/>
          </p:nvPr>
        </p:nvSpPr>
        <p:spPr>
          <a:xfrm>
            <a:off x="3712418" y="2286000"/>
            <a:ext cx="4771182" cy="3840163"/>
          </a:xfrm>
        </p:spPr>
        <p:txBody>
          <a:bodyPr>
            <a:normAutofit fontScale="92500" lnSpcReduction="20000"/>
          </a:bodyPr>
          <a:lstStyle/>
          <a:p>
            <a:r>
              <a:rPr lang="pt-BR" dirty="0" smtClean="0"/>
              <a:t>DNA é o repositório da informação</a:t>
            </a:r>
          </a:p>
          <a:p>
            <a:r>
              <a:rPr lang="pt-BR" dirty="0" smtClean="0"/>
              <a:t>Transcrição: região do genoma é copiada para </a:t>
            </a:r>
            <a:r>
              <a:rPr lang="pt-BR" dirty="0" err="1" smtClean="0"/>
              <a:t>mRNA</a:t>
            </a:r>
            <a:endParaRPr lang="pt-BR" dirty="0" smtClean="0"/>
          </a:p>
          <a:p>
            <a:r>
              <a:rPr lang="pt-BR" dirty="0" smtClean="0"/>
              <a:t> </a:t>
            </a:r>
          </a:p>
          <a:p>
            <a:r>
              <a:rPr lang="pt-BR" dirty="0" smtClean="0"/>
              <a:t>Tradução: ribossomo usa o </a:t>
            </a:r>
            <a:r>
              <a:rPr lang="pt-BR" dirty="0" err="1" smtClean="0"/>
              <a:t>mRNA</a:t>
            </a:r>
            <a:r>
              <a:rPr lang="pt-BR" dirty="0" smtClean="0"/>
              <a:t> como molde para tradução em aminoácidos que formam a proteína</a:t>
            </a:r>
          </a:p>
          <a:p>
            <a:r>
              <a:rPr lang="pt-BR" dirty="0" smtClean="0"/>
              <a:t>Proteínas formam o controle básico do metabolismo do organismo, além de papeis estruturais, etc.</a:t>
            </a:r>
          </a:p>
          <a:p>
            <a:r>
              <a:rPr lang="pt-BR" dirty="0" smtClean="0"/>
              <a:t>(Recente): o papel dos </a:t>
            </a:r>
            <a:r>
              <a:rPr lang="pt-BR" dirty="0" err="1" smtClean="0"/>
              <a:t>ncRNAs</a:t>
            </a:r>
            <a:endParaRPr lang="pt-BR" dirty="0" smtClean="0"/>
          </a:p>
        </p:txBody>
      </p:sp>
      <p:pic>
        <p:nvPicPr>
          <p:cNvPr id="138242" name="Picture 2"/>
          <p:cNvPicPr>
            <a:picLocks noChangeAspect="1" noChangeArrowheads="1"/>
          </p:cNvPicPr>
          <p:nvPr/>
        </p:nvPicPr>
        <p:blipFill>
          <a:blip r:embed="rId2"/>
          <a:srcRect/>
          <a:stretch>
            <a:fillRect/>
          </a:stretch>
        </p:blipFill>
        <p:spPr bwMode="auto">
          <a:xfrm>
            <a:off x="488476" y="1950815"/>
            <a:ext cx="3079970" cy="4367121"/>
          </a:xfrm>
          <a:prstGeom prst="rect">
            <a:avLst/>
          </a:prstGeom>
          <a:noFill/>
          <a:ln w="9525">
            <a:noFill/>
            <a:miter lim="800000"/>
            <a:headEnd/>
            <a:tailEnd/>
          </a:ln>
          <a:effectLst/>
        </p:spPr>
      </p:pic>
      <p:sp>
        <p:nvSpPr>
          <p:cNvPr id="5" name="TextBox 4"/>
          <p:cNvSpPr txBox="1"/>
          <p:nvPr/>
        </p:nvSpPr>
        <p:spPr>
          <a:xfrm>
            <a:off x="325650" y="6317936"/>
            <a:ext cx="3795931" cy="230832"/>
          </a:xfrm>
          <a:prstGeom prst="rect">
            <a:avLst/>
          </a:prstGeom>
          <a:noFill/>
        </p:spPr>
        <p:txBody>
          <a:bodyPr wrap="none" rtlCol="0">
            <a:spAutoFit/>
          </a:bodyPr>
          <a:lstStyle/>
          <a:p>
            <a:r>
              <a:rPr lang="en-US" sz="900" dirty="0" err="1" smtClean="0"/>
              <a:t>Fonte</a:t>
            </a:r>
            <a:r>
              <a:rPr lang="en-US" sz="900" dirty="0" smtClean="0"/>
              <a:t>: http://</a:t>
            </a:r>
            <a:r>
              <a:rPr lang="en-US" sz="900" dirty="0" err="1" smtClean="0"/>
              <a:t>sciencebuz.com/articles/dna</a:t>
            </a:r>
            <a:r>
              <a:rPr lang="en-US" sz="900" dirty="0" smtClean="0"/>
              <a:t>-to-protein-the-central-dogma/</a:t>
            </a:r>
            <a:endParaRPr lang="en-US" sz="900" dirty="0"/>
          </a:p>
        </p:txBody>
      </p:sp>
      <p:sp>
        <p:nvSpPr>
          <p:cNvPr id="6" name="Date Placeholder 5"/>
          <p:cNvSpPr>
            <a:spLocks noGrp="1"/>
          </p:cNvSpPr>
          <p:nvPr>
            <p:ph type="dt" sz="half" idx="10"/>
          </p:nvPr>
        </p:nvSpPr>
        <p:spPr/>
        <p:txBody>
          <a:bodyPr/>
          <a:lstStyle/>
          <a:p>
            <a:fld id="{F08000D6-020F-3240-98EF-5B17DCC7BE7D}"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7</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H A S H I N G   M E T H O D S</a:t>
            </a:r>
          </a:p>
        </p:txBody>
      </p:sp>
      <p:sp>
        <p:nvSpPr>
          <p:cNvPr id="26" name="Date Placeholder 2"/>
          <p:cNvSpPr>
            <a:spLocks noGrp="1"/>
          </p:cNvSpPr>
          <p:nvPr>
            <p:ph type="dt" sz="half" idx="10"/>
          </p:nvPr>
        </p:nvSpPr>
        <p:spPr/>
        <p:txBody>
          <a:bodyPr/>
          <a:lstStyle/>
          <a:p>
            <a:fld id="{E9CA1F5D-A976-3D40-87C0-18A6330B522B}" type="datetime1">
              <a:rPr lang="en-US" smtClean="0"/>
              <a:pPr/>
              <a:t>5/23/14</a:t>
            </a:fld>
            <a:endParaRPr lang="pt-BR"/>
          </a:p>
        </p:txBody>
      </p:sp>
      <p:sp>
        <p:nvSpPr>
          <p:cNvPr id="64514" name="Text Box 2"/>
          <p:cNvSpPr txBox="1">
            <a:spLocks noChangeArrowheads="1"/>
          </p:cNvSpPr>
          <p:nvPr/>
        </p:nvSpPr>
        <p:spPr bwMode="auto">
          <a:xfrm>
            <a:off x="162327" y="1311275"/>
            <a:ext cx="2819400" cy="17700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Building</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dictionary</a:t>
            </a:r>
            <a:r>
              <a:rPr lang="pt-BR" sz="2200" dirty="0">
                <a:solidFill>
                  <a:srgbClr val="A50021"/>
                </a:solidFill>
                <a:ea typeface="Arial Unicode MS" pitchFamily="-1" charset="0"/>
                <a:cs typeface="Arial Unicode MS" pitchFamily="-1" charset="0"/>
              </a:rPr>
              <a:t> for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query</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sequence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requires</a:t>
            </a:r>
            <a:r>
              <a:rPr lang="pt-BR" sz="2200" dirty="0">
                <a:solidFill>
                  <a:srgbClr val="A50021"/>
                </a:solidFill>
                <a:ea typeface="Arial Unicode MS" pitchFamily="-1" charset="0"/>
                <a:cs typeface="Arial Unicode MS" pitchFamily="-1" charset="0"/>
              </a:rPr>
              <a:t> (N-2) </a:t>
            </a:r>
            <a:r>
              <a:rPr lang="pt-BR" sz="2200" dirty="0" err="1">
                <a:solidFill>
                  <a:srgbClr val="A50021"/>
                </a:solidFill>
                <a:ea typeface="Arial Unicode MS" pitchFamily="-1" charset="0"/>
                <a:cs typeface="Arial Unicode MS" pitchFamily="-1" charset="0"/>
              </a:rPr>
              <a:t>operations</a:t>
            </a:r>
            <a:r>
              <a:rPr lang="pt-BR" sz="2200" dirty="0">
                <a:solidFill>
                  <a:srgbClr val="A50021"/>
                </a:solidFill>
                <a:ea typeface="Arial Unicode MS" pitchFamily="-1" charset="0"/>
                <a:cs typeface="Arial Unicode MS" pitchFamily="-1" charset="0"/>
              </a:rPr>
              <a:t>.</a:t>
            </a:r>
          </a:p>
        </p:txBody>
      </p:sp>
      <p:sp>
        <p:nvSpPr>
          <p:cNvPr id="64515" name="Text Box 3"/>
          <p:cNvSpPr txBox="1">
            <a:spLocks noChangeArrowheads="1"/>
          </p:cNvSpPr>
          <p:nvPr/>
        </p:nvSpPr>
        <p:spPr bwMode="auto">
          <a:xfrm>
            <a:off x="3429000" y="167640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MLI</a:t>
            </a:r>
          </a:p>
        </p:txBody>
      </p:sp>
      <p:sp>
        <p:nvSpPr>
          <p:cNvPr id="64516" name="Text Box 4"/>
          <p:cNvSpPr txBox="1">
            <a:spLocks noChangeArrowheads="1"/>
          </p:cNvSpPr>
          <p:nvPr/>
        </p:nvSpPr>
        <p:spPr bwMode="auto">
          <a:xfrm>
            <a:off x="3613150" y="191135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LII</a:t>
            </a:r>
          </a:p>
        </p:txBody>
      </p:sp>
      <p:grpSp>
        <p:nvGrpSpPr>
          <p:cNvPr id="2" name="Group 5"/>
          <p:cNvGrpSpPr>
            <a:grpSpLocks/>
          </p:cNvGrpSpPr>
          <p:nvPr/>
        </p:nvGrpSpPr>
        <p:grpSpPr bwMode="auto">
          <a:xfrm>
            <a:off x="3429000" y="1066800"/>
            <a:ext cx="5561013" cy="701675"/>
            <a:chOff x="2160" y="672"/>
            <a:chExt cx="3503" cy="442"/>
          </a:xfrm>
        </p:grpSpPr>
        <p:sp>
          <p:nvSpPr>
            <p:cNvPr id="64518" name="Text Box 6"/>
            <p:cNvSpPr txBox="1">
              <a:spLocks noChangeArrowheads="1"/>
            </p:cNvSpPr>
            <p:nvPr/>
          </p:nvSpPr>
          <p:spPr bwMode="auto">
            <a:xfrm>
              <a:off x="2160" y="768"/>
              <a:ext cx="3119" cy="289"/>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 pos="1447800" algn="l"/>
                  <a:tab pos="2171700" algn="l"/>
                  <a:tab pos="2895600" algn="l"/>
                  <a:tab pos="3619500" algn="l"/>
                  <a:tab pos="4343400" algn="l"/>
                </a:tabLst>
              </a:pPr>
              <a:r>
                <a:rPr lang="pt-BR" b="1">
                  <a:solidFill>
                    <a:srgbClr val="000000"/>
                  </a:solidFill>
                  <a:latin typeface="Courier New" pitchFamily="-1" charset="0"/>
                  <a:ea typeface="Arial Unicode MS" pitchFamily="-1" charset="0"/>
                  <a:cs typeface="Arial Unicode MS" pitchFamily="-1" charset="0"/>
                </a:rPr>
                <a:t>MLIIKRDELVISWASHERE</a:t>
              </a:r>
            </a:p>
          </p:txBody>
        </p:sp>
        <p:sp>
          <p:nvSpPr>
            <p:cNvPr id="64519" name="Text Box 7"/>
            <p:cNvSpPr txBox="1">
              <a:spLocks noChangeArrowheads="1"/>
            </p:cNvSpPr>
            <p:nvPr/>
          </p:nvSpPr>
          <p:spPr bwMode="auto">
            <a:xfrm>
              <a:off x="4464" y="672"/>
              <a:ext cx="1199" cy="442"/>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 pos="1447800" algn="l"/>
                </a:tabLst>
              </a:pPr>
              <a:r>
                <a:rPr lang="pt-BR" sz="2000">
                  <a:solidFill>
                    <a:srgbClr val="FF7C80"/>
                  </a:solidFill>
                  <a:ea typeface="Arial Unicode MS" pitchFamily="-1" charset="0"/>
                  <a:cs typeface="Arial Unicode MS" pitchFamily="-1" charset="0"/>
                </a:rPr>
                <a:t>query </a:t>
              </a:r>
              <a:br>
                <a:rPr lang="pt-BR" sz="2000">
                  <a:solidFill>
                    <a:srgbClr val="FF7C80"/>
                  </a:solidFill>
                  <a:ea typeface="Arial Unicode MS" pitchFamily="-1" charset="0"/>
                  <a:cs typeface="Arial Unicode MS" pitchFamily="-1" charset="0"/>
                </a:rPr>
              </a:br>
              <a:r>
                <a:rPr lang="pt-BR" sz="2000">
                  <a:solidFill>
                    <a:srgbClr val="FF7C80"/>
                  </a:solidFill>
                  <a:ea typeface="Arial Unicode MS" pitchFamily="-1" charset="0"/>
                  <a:cs typeface="Arial Unicode MS" pitchFamily="-1" charset="0"/>
                </a:rPr>
                <a:t>sequence</a:t>
              </a:r>
            </a:p>
          </p:txBody>
        </p:sp>
      </p:grpSp>
      <p:sp>
        <p:nvSpPr>
          <p:cNvPr id="64520" name="Text Box 8"/>
          <p:cNvSpPr txBox="1">
            <a:spLocks noChangeArrowheads="1"/>
          </p:cNvSpPr>
          <p:nvPr/>
        </p:nvSpPr>
        <p:spPr bwMode="auto">
          <a:xfrm>
            <a:off x="3784600" y="214471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IIK</a:t>
            </a:r>
          </a:p>
        </p:txBody>
      </p:sp>
      <p:sp>
        <p:nvSpPr>
          <p:cNvPr id="64521" name="Text Box 9"/>
          <p:cNvSpPr txBox="1">
            <a:spLocks noChangeArrowheads="1"/>
          </p:cNvSpPr>
          <p:nvPr/>
        </p:nvSpPr>
        <p:spPr bwMode="auto">
          <a:xfrm>
            <a:off x="3975100" y="237966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IKR</a:t>
            </a:r>
          </a:p>
        </p:txBody>
      </p:sp>
      <p:sp>
        <p:nvSpPr>
          <p:cNvPr id="64522" name="Text Box 10"/>
          <p:cNvSpPr txBox="1">
            <a:spLocks noChangeArrowheads="1"/>
          </p:cNvSpPr>
          <p:nvPr/>
        </p:nvSpPr>
        <p:spPr bwMode="auto">
          <a:xfrm>
            <a:off x="4171950" y="261302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KRD</a:t>
            </a:r>
          </a:p>
        </p:txBody>
      </p:sp>
      <p:sp>
        <p:nvSpPr>
          <p:cNvPr id="64523" name="Text Box 11"/>
          <p:cNvSpPr txBox="1">
            <a:spLocks noChangeArrowheads="1"/>
          </p:cNvSpPr>
          <p:nvPr/>
        </p:nvSpPr>
        <p:spPr bwMode="auto">
          <a:xfrm>
            <a:off x="4368800" y="284797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RDE</a:t>
            </a:r>
          </a:p>
        </p:txBody>
      </p:sp>
      <p:sp>
        <p:nvSpPr>
          <p:cNvPr id="64524" name="Text Box 12"/>
          <p:cNvSpPr txBox="1">
            <a:spLocks noChangeArrowheads="1"/>
          </p:cNvSpPr>
          <p:nvPr/>
        </p:nvSpPr>
        <p:spPr bwMode="auto">
          <a:xfrm>
            <a:off x="4546600" y="3081338"/>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DEL</a:t>
            </a:r>
          </a:p>
        </p:txBody>
      </p:sp>
      <p:sp>
        <p:nvSpPr>
          <p:cNvPr id="64525" name="Text Box 13"/>
          <p:cNvSpPr txBox="1">
            <a:spLocks noChangeArrowheads="1"/>
          </p:cNvSpPr>
          <p:nvPr/>
        </p:nvSpPr>
        <p:spPr bwMode="auto">
          <a:xfrm>
            <a:off x="4730750" y="331470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ELV</a:t>
            </a:r>
          </a:p>
        </p:txBody>
      </p:sp>
      <p:sp>
        <p:nvSpPr>
          <p:cNvPr id="64526" name="Text Box 14"/>
          <p:cNvSpPr txBox="1">
            <a:spLocks noChangeArrowheads="1"/>
          </p:cNvSpPr>
          <p:nvPr/>
        </p:nvSpPr>
        <p:spPr bwMode="auto">
          <a:xfrm>
            <a:off x="4914900" y="354965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LVI</a:t>
            </a:r>
          </a:p>
        </p:txBody>
      </p:sp>
      <p:sp>
        <p:nvSpPr>
          <p:cNvPr id="64527" name="Text Box 15"/>
          <p:cNvSpPr txBox="1">
            <a:spLocks noChangeArrowheads="1"/>
          </p:cNvSpPr>
          <p:nvPr/>
        </p:nvSpPr>
        <p:spPr bwMode="auto">
          <a:xfrm>
            <a:off x="5099050" y="378301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VIS</a:t>
            </a:r>
          </a:p>
        </p:txBody>
      </p:sp>
      <p:sp>
        <p:nvSpPr>
          <p:cNvPr id="64528" name="Text Box 16"/>
          <p:cNvSpPr txBox="1">
            <a:spLocks noChangeArrowheads="1"/>
          </p:cNvSpPr>
          <p:nvPr/>
        </p:nvSpPr>
        <p:spPr bwMode="auto">
          <a:xfrm>
            <a:off x="5270500" y="4017963"/>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ISW</a:t>
            </a:r>
          </a:p>
        </p:txBody>
      </p:sp>
      <p:sp>
        <p:nvSpPr>
          <p:cNvPr id="64529" name="Text Box 17"/>
          <p:cNvSpPr txBox="1">
            <a:spLocks noChangeArrowheads="1"/>
          </p:cNvSpPr>
          <p:nvPr/>
        </p:nvSpPr>
        <p:spPr bwMode="auto">
          <a:xfrm>
            <a:off x="5441950" y="425132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SWA</a:t>
            </a:r>
          </a:p>
        </p:txBody>
      </p:sp>
      <p:sp>
        <p:nvSpPr>
          <p:cNvPr id="64530" name="Text Box 18"/>
          <p:cNvSpPr txBox="1">
            <a:spLocks noChangeArrowheads="1"/>
          </p:cNvSpPr>
          <p:nvPr/>
        </p:nvSpPr>
        <p:spPr bwMode="auto">
          <a:xfrm>
            <a:off x="5632450" y="4486275"/>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WAS</a:t>
            </a:r>
          </a:p>
        </p:txBody>
      </p:sp>
      <p:sp>
        <p:nvSpPr>
          <p:cNvPr id="64531" name="Text Box 19"/>
          <p:cNvSpPr txBox="1">
            <a:spLocks noChangeArrowheads="1"/>
          </p:cNvSpPr>
          <p:nvPr/>
        </p:nvSpPr>
        <p:spPr bwMode="auto">
          <a:xfrm>
            <a:off x="5822950" y="4719638"/>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ASH</a:t>
            </a:r>
          </a:p>
        </p:txBody>
      </p:sp>
      <p:sp>
        <p:nvSpPr>
          <p:cNvPr id="64532" name="Text Box 20"/>
          <p:cNvSpPr txBox="1">
            <a:spLocks noChangeArrowheads="1"/>
          </p:cNvSpPr>
          <p:nvPr/>
        </p:nvSpPr>
        <p:spPr bwMode="auto">
          <a:xfrm>
            <a:off x="6013450" y="495300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SHE</a:t>
            </a:r>
          </a:p>
        </p:txBody>
      </p:sp>
      <p:sp>
        <p:nvSpPr>
          <p:cNvPr id="64533" name="Text Box 21"/>
          <p:cNvSpPr txBox="1">
            <a:spLocks noChangeArrowheads="1"/>
          </p:cNvSpPr>
          <p:nvPr/>
        </p:nvSpPr>
        <p:spPr bwMode="auto">
          <a:xfrm>
            <a:off x="6191250" y="5187950"/>
            <a:ext cx="1066800" cy="460375"/>
          </a:xfrm>
          <a:prstGeom prst="rect">
            <a:avLst/>
          </a:prstGeom>
          <a:noFill/>
          <a:ln w="9525" cap="flat">
            <a:noFill/>
            <a:round/>
            <a:headEnd/>
            <a:tailEnd/>
          </a:ln>
          <a:effectLst/>
        </p:spPr>
        <p:txBody>
          <a:bodyPr lIns="0" tIns="46800" rIns="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HER</a:t>
            </a:r>
          </a:p>
        </p:txBody>
      </p:sp>
      <p:sp>
        <p:nvSpPr>
          <p:cNvPr id="64534" name="Text Box 22"/>
          <p:cNvSpPr txBox="1">
            <a:spLocks noChangeArrowheads="1"/>
          </p:cNvSpPr>
          <p:nvPr/>
        </p:nvSpPr>
        <p:spPr bwMode="auto">
          <a:xfrm>
            <a:off x="6273800" y="5422900"/>
            <a:ext cx="1066800" cy="46037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500"/>
              </a:spcBef>
              <a:buClrTx/>
              <a:buFontTx/>
              <a:buNone/>
              <a:tabLst>
                <a:tab pos="723900" algn="l"/>
              </a:tabLst>
            </a:pPr>
            <a:r>
              <a:rPr lang="pt-BR" b="1">
                <a:solidFill>
                  <a:srgbClr val="000000"/>
                </a:solidFill>
                <a:latin typeface="Courier New" pitchFamily="-1" charset="0"/>
                <a:ea typeface="Arial Unicode MS" pitchFamily="-1" charset="0"/>
                <a:cs typeface="Arial Unicode MS" pitchFamily="-1" charset="0"/>
              </a:rPr>
              <a:t>ERE</a:t>
            </a:r>
          </a:p>
        </p:txBody>
      </p:sp>
      <p:sp>
        <p:nvSpPr>
          <p:cNvPr id="64535" name="Text Box 23"/>
          <p:cNvSpPr txBox="1">
            <a:spLocks noChangeArrowheads="1"/>
          </p:cNvSpPr>
          <p:nvPr/>
        </p:nvSpPr>
        <p:spPr bwMode="auto">
          <a:xfrm>
            <a:off x="7086600" y="2422525"/>
            <a:ext cx="1905000" cy="703263"/>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250"/>
              </a:spcBef>
              <a:buClrTx/>
              <a:buFontTx/>
              <a:buNone/>
              <a:tabLst>
                <a:tab pos="723900" algn="l"/>
                <a:tab pos="1447800" algn="l"/>
              </a:tabLst>
            </a:pPr>
            <a:r>
              <a:rPr lang="pt-BR" sz="2000">
                <a:solidFill>
                  <a:srgbClr val="FF7C80"/>
                </a:solidFill>
                <a:ea typeface="Arial Unicode MS" pitchFamily="-1" charset="0"/>
                <a:cs typeface="Arial Unicode MS" pitchFamily="-1" charset="0"/>
              </a:rPr>
              <a:t>all overlapping</a:t>
            </a:r>
            <a:br>
              <a:rPr lang="pt-BR" sz="2000">
                <a:solidFill>
                  <a:srgbClr val="FF7C80"/>
                </a:solidFill>
                <a:ea typeface="Arial Unicode MS" pitchFamily="-1" charset="0"/>
                <a:cs typeface="Arial Unicode MS" pitchFamily="-1" charset="0"/>
              </a:rPr>
            </a:br>
            <a:r>
              <a:rPr lang="pt-BR" sz="2000">
                <a:solidFill>
                  <a:srgbClr val="FF7C80"/>
                </a:solidFill>
                <a:ea typeface="Arial Unicode MS" pitchFamily="-1" charset="0"/>
                <a:cs typeface="Arial Unicode MS" pitchFamily="-1" charset="0"/>
              </a:rPr>
              <a:t>words of size 3</a:t>
            </a:r>
          </a:p>
        </p:txBody>
      </p:sp>
      <p:sp>
        <p:nvSpPr>
          <p:cNvPr id="64536" name="Text Box 24"/>
          <p:cNvSpPr txBox="1">
            <a:spLocks noChangeArrowheads="1"/>
          </p:cNvSpPr>
          <p:nvPr/>
        </p:nvSpPr>
        <p:spPr bwMode="auto">
          <a:xfrm>
            <a:off x="304800" y="3505200"/>
            <a:ext cx="2819400" cy="21050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database </a:t>
            </a:r>
            <a:r>
              <a:rPr lang="pt-BR" sz="2200" dirty="0" err="1">
                <a:solidFill>
                  <a:srgbClr val="A50021"/>
                </a:solidFill>
                <a:ea typeface="Arial Unicode MS" pitchFamily="-1" charset="0"/>
                <a:cs typeface="Arial Unicode MS" pitchFamily="-1" charset="0"/>
              </a:rPr>
              <a:t>contains</a:t>
            </a:r>
            <a:r>
              <a:rPr lang="pt-BR" sz="2200" dirty="0">
                <a:solidFill>
                  <a:srgbClr val="A50021"/>
                </a:solidFill>
                <a:ea typeface="Arial Unicode MS" pitchFamily="-1" charset="0"/>
                <a:cs typeface="Arial Unicode MS" pitchFamily="-1" charset="0"/>
              </a:rPr>
              <a:t> (M-2) </a:t>
            </a:r>
            <a:r>
              <a:rPr lang="pt-BR" sz="2200" dirty="0" err="1">
                <a:solidFill>
                  <a:srgbClr val="A50021"/>
                </a:solidFill>
                <a:ea typeface="Arial Unicode MS" pitchFamily="-1" charset="0"/>
                <a:cs typeface="Arial Unicode MS" pitchFamily="-1" charset="0"/>
              </a:rPr>
              <a:t>words</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and</a:t>
            </a:r>
            <a:r>
              <a:rPr lang="pt-BR" sz="2200" dirty="0">
                <a:solidFill>
                  <a:srgbClr val="A50021"/>
                </a:solidFill>
                <a:ea typeface="Arial Unicode MS" pitchFamily="-1" charset="0"/>
                <a:cs typeface="Arial Unicode MS" pitchFamily="-1" charset="0"/>
              </a:rPr>
              <a:t> it </a:t>
            </a:r>
            <a:r>
              <a:rPr lang="pt-BR" sz="2200" dirty="0" err="1">
                <a:solidFill>
                  <a:srgbClr val="A50021"/>
                </a:solidFill>
                <a:ea typeface="Arial Unicode MS" pitchFamily="-1" charset="0"/>
                <a:cs typeface="Arial Unicode MS" pitchFamily="-1" charset="0"/>
              </a:rPr>
              <a:t>takes</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only</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one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operation</a:t>
            </a:r>
            <a:r>
              <a:rPr lang="pt-BR" sz="2200" dirty="0">
                <a:solidFill>
                  <a:srgbClr val="A50021"/>
                </a:solidFill>
                <a:ea typeface="Arial Unicode MS" pitchFamily="-1" charset="0"/>
                <a:cs typeface="Arial Unicode MS" pitchFamily="-1" charset="0"/>
              </a:rPr>
              <a:t> to </a:t>
            </a:r>
            <a:r>
              <a:rPr lang="pt-BR" sz="2200" dirty="0" err="1">
                <a:solidFill>
                  <a:srgbClr val="A50021"/>
                </a:solidFill>
                <a:ea typeface="Arial Unicode MS" pitchFamily="-1" charset="0"/>
                <a:cs typeface="Arial Unicode MS" pitchFamily="-1" charset="0"/>
              </a:rPr>
              <a:t>see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if</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was</a:t>
            </a:r>
            <a:r>
              <a:rPr lang="pt-BR" sz="2200" dirty="0">
                <a:solidFill>
                  <a:srgbClr val="A50021"/>
                </a:solidFill>
                <a:ea typeface="Arial Unicode MS" pitchFamily="-1" charset="0"/>
                <a:cs typeface="Arial Unicode MS" pitchFamily="-1" charset="0"/>
              </a:rPr>
              <a:t> in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query</a:t>
            </a:r>
            <a:r>
              <a:rPr lang="pt-BR" sz="2200" dirty="0">
                <a:solidFill>
                  <a:srgbClr val="A50021"/>
                </a:solidFill>
                <a:ea typeface="Arial Unicode MS" pitchFamily="-1" charset="0"/>
                <a:cs typeface="Arial Unicode MS" pitchFamily="-1" charset="0"/>
              </a:rPr>
              <a:t>.</a:t>
            </a:r>
          </a:p>
        </p:txBody>
      </p:sp>
      <p:sp>
        <p:nvSpPr>
          <p:cNvPr id="27" name="Slide Number Placeholder 26"/>
          <p:cNvSpPr>
            <a:spLocks noGrp="1"/>
          </p:cNvSpPr>
          <p:nvPr>
            <p:ph type="sldNum" sz="quarter" idx="12"/>
          </p:nvPr>
        </p:nvSpPr>
        <p:spPr/>
        <p:txBody>
          <a:bodyPr/>
          <a:lstStyle/>
          <a:p>
            <a:fld id="{41014A3E-976F-064B-B8F4-90A68719CBED}" type="slidenum">
              <a:rPr lang="en-US" smtClean="0"/>
              <a:pPr/>
              <a:t>70</a:t>
            </a:fld>
            <a:endParaRPr lang="en-US"/>
          </a:p>
        </p:txBody>
      </p:sp>
      <p:sp>
        <p:nvSpPr>
          <p:cNvPr id="28" name="Footer Placeholder 2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additive="repl">
                                        <p:cTn id="6" dur="1" fill="hold">
                                          <p:stCondLst>
                                            <p:cond delay="0"/>
                                          </p:stCondLst>
                                        </p:cTn>
                                        <p:tgtEl>
                                          <p:spTgt spid="64514"/>
                                        </p:tgtEl>
                                        <p:attrNameLst>
                                          <p:attrName>style.visibility</p:attrName>
                                        </p:attrNameLst>
                                      </p:cBhvr>
                                      <p:to>
                                        <p:strVal val="visible"/>
                                      </p:to>
                                    </p:set>
                                    <p:anim calcmode="lin" valueType="num">
                                      <p:cBhvr additive="repl">
                                        <p:cTn id="7" dur="500" fill="hold"/>
                                        <p:tgtEl>
                                          <p:spTgt spid="64514"/>
                                        </p:tgtEl>
                                        <p:attrNameLst>
                                          <p:attrName>ppt_x</p:attrName>
                                        </p:attrNameLst>
                                      </p:cBhvr>
                                      <p:tavLst>
                                        <p:tav tm="100000">
                                          <p:val>
                                            <p:strVal val="0-#ppt_w/2"/>
                                          </p:val>
                                        </p:tav>
                                        <p:tav>
                                          <p:val>
                                            <p:strVal val="#ppt_x"/>
                                          </p:val>
                                        </p:tav>
                                      </p:tavLst>
                                    </p:anim>
                                    <p:anim calcmode="lin" valueType="num">
                                      <p:cBhvr additive="repl">
                                        <p:cTn id="8" dur="500" fill="hold"/>
                                        <p:tgtEl>
                                          <p:spTgt spid="64514"/>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additive="repl">
                                        <p:cTn id="12" dur="1" fill="hold">
                                          <p:stCondLst>
                                            <p:cond delay="0"/>
                                          </p:stCondLst>
                                        </p:cTn>
                                        <p:tgtEl>
                                          <p:spTgt spid="64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Blast: extending good hits</a:t>
            </a:r>
          </a:p>
        </p:txBody>
      </p:sp>
      <p:sp>
        <p:nvSpPr>
          <p:cNvPr id="4" name="Date Placeholder 2"/>
          <p:cNvSpPr>
            <a:spLocks noGrp="1"/>
          </p:cNvSpPr>
          <p:nvPr>
            <p:ph type="dt" sz="half" idx="10"/>
          </p:nvPr>
        </p:nvSpPr>
        <p:spPr/>
        <p:txBody>
          <a:bodyPr/>
          <a:lstStyle/>
          <a:p>
            <a:fld id="{A878C5F2-9C24-D441-BB47-27B3B8D16CFA}" type="datetime1">
              <a:rPr lang="en-US" smtClean="0"/>
              <a:pPr/>
              <a:t>5/23/14</a:t>
            </a:fld>
            <a:endParaRPr lang="pt-BR"/>
          </a:p>
        </p:txBody>
      </p:sp>
      <p:sp>
        <p:nvSpPr>
          <p:cNvPr id="66562" name="Text Box 2"/>
          <p:cNvSpPr txBox="1">
            <a:spLocks noChangeArrowheads="1"/>
          </p:cNvSpPr>
          <p:nvPr/>
        </p:nvSpPr>
        <p:spPr bwMode="auto">
          <a:xfrm>
            <a:off x="1413197" y="1069399"/>
            <a:ext cx="7426004" cy="6811963"/>
          </a:xfrm>
          <a:prstGeom prst="rect">
            <a:avLst/>
          </a:prstGeom>
          <a:noFill/>
          <a:ln w="9525" cap="flat">
            <a:noFill/>
            <a:round/>
            <a:headEnd/>
            <a:tailEnd/>
          </a:ln>
          <a:effectLst/>
        </p:spPr>
        <p:txBody>
          <a:bodyPr lIns="90000" tIns="46800" rIns="90000" bIns="46800">
            <a:prstTxWarp prst="textNoShape">
              <a:avLst/>
            </a:prstTxWarp>
          </a:bodyPr>
          <a:lstStyle/>
          <a:p>
            <a:pPr marL="342900" indent="-342900">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a:solidFill>
                  <a:srgbClr val="000000"/>
                </a:solidFill>
                <a:latin typeface="Book Antiqua" pitchFamily="-1" charset="0"/>
                <a:ea typeface="SimSun" charset="-122"/>
                <a:cs typeface="SimSun" charset="-122"/>
              </a:rPr>
              <a:t>blast pre-processes the target sequence set</a:t>
            </a:r>
          </a:p>
          <a:p>
            <a:pPr marL="342900" indent="-342900">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a:solidFill>
                  <a:srgbClr val="000000"/>
                </a:solidFill>
                <a:latin typeface="Book Antiqua" pitchFamily="-1" charset="0"/>
                <a:ea typeface="SimSun" charset="-122"/>
                <a:cs typeface="SimSun" charset="-122"/>
              </a:rPr>
              <a:t>lists of hits for each possible word</a:t>
            </a:r>
            <a:r>
              <a:rPr lang="en-US" sz="2400" dirty="0" smtClean="0">
                <a:solidFill>
                  <a:srgbClr val="000000"/>
                </a:solidFill>
                <a:latin typeface="Book Antiqua" pitchFamily="-1" charset="0"/>
                <a:ea typeface="SimSun" charset="-122"/>
                <a:cs typeface="SimSun" charset="-122"/>
              </a:rPr>
              <a:t> </a:t>
            </a:r>
          </a:p>
          <a:p>
            <a:pPr marL="457200" lvl="1" indent="-228600" eaLnBrk="0">
              <a:lnSpc>
                <a:spcPct val="90000"/>
              </a:lnSpc>
              <a:spcBef>
                <a:spcPts val="750"/>
              </a:spcBef>
              <a:spcAft>
                <a:spcPts val="750"/>
              </a:spcAft>
              <a:buFont typeface="Book Antiqua" pitchFamily="-1" charset="0"/>
              <a:buChar char="–"/>
              <a:tabLst>
                <a:tab pos="723900" algn="l"/>
                <a:tab pos="1447800" algn="l"/>
                <a:tab pos="2171700" algn="l"/>
                <a:tab pos="2895600" algn="l"/>
                <a:tab pos="3619500" algn="l"/>
                <a:tab pos="4343400" algn="l"/>
                <a:tab pos="5067300" algn="l"/>
              </a:tabLst>
            </a:pPr>
            <a:r>
              <a:rPr lang="en-US" sz="2000" dirty="0">
                <a:solidFill>
                  <a:srgbClr val="000000"/>
                </a:solidFill>
                <a:latin typeface="Book Antiqua" pitchFamily="-1" charset="0"/>
                <a:ea typeface="MS Gothic" charset="0"/>
                <a:cs typeface="MS Gothic" charset="0"/>
              </a:rPr>
              <a:t>3-tuple for proteins - 20</a:t>
            </a:r>
            <a:r>
              <a:rPr lang="en-US" sz="2000" baseline="50000" dirty="0">
                <a:solidFill>
                  <a:srgbClr val="000000"/>
                </a:solidFill>
                <a:latin typeface="Book Antiqua" pitchFamily="-1" charset="0"/>
                <a:ea typeface="MS Gothic" charset="0"/>
                <a:cs typeface="MS Gothic" charset="0"/>
              </a:rPr>
              <a:t>3</a:t>
            </a:r>
            <a:r>
              <a:rPr lang="en-US" sz="2000" dirty="0">
                <a:solidFill>
                  <a:srgbClr val="000000"/>
                </a:solidFill>
                <a:latin typeface="Book Antiqua" pitchFamily="-1" charset="0"/>
                <a:ea typeface="MS Gothic" charset="0"/>
                <a:cs typeface="MS Gothic" charset="0"/>
              </a:rPr>
              <a:t> = 8000 different words</a:t>
            </a:r>
          </a:p>
          <a:p>
            <a:pPr marL="457200" lvl="1" indent="-228600" eaLnBrk="0">
              <a:lnSpc>
                <a:spcPct val="90000"/>
              </a:lnSpc>
              <a:spcBef>
                <a:spcPts val="750"/>
              </a:spcBef>
              <a:spcAft>
                <a:spcPts val="750"/>
              </a:spcAft>
              <a:buFont typeface="Book Antiqua" pitchFamily="-1" charset="0"/>
              <a:buChar char="–"/>
              <a:tabLst>
                <a:tab pos="723900" algn="l"/>
                <a:tab pos="1447800" algn="l"/>
                <a:tab pos="2171700" algn="l"/>
                <a:tab pos="2895600" algn="l"/>
                <a:tab pos="3619500" algn="l"/>
                <a:tab pos="4343400" algn="l"/>
                <a:tab pos="5067300" algn="l"/>
              </a:tabLst>
            </a:pPr>
            <a:r>
              <a:rPr lang="en-US" sz="2000" dirty="0">
                <a:solidFill>
                  <a:srgbClr val="000000"/>
                </a:solidFill>
                <a:latin typeface="Book Antiqua" pitchFamily="-1" charset="0"/>
                <a:ea typeface="MS Gothic" charset="0"/>
                <a:cs typeface="MS Gothic" charset="0"/>
              </a:rPr>
              <a:t>for each word, find with ones have “good match” </a:t>
            </a:r>
            <a:endParaRPr lang="en-US" sz="2000" dirty="0" smtClean="0">
              <a:solidFill>
                <a:srgbClr val="000000"/>
              </a:solidFill>
              <a:latin typeface="Book Antiqua" pitchFamily="-1" charset="0"/>
              <a:ea typeface="MS Gothic" charset="0"/>
              <a:cs typeface="MS Gothic" charset="0"/>
            </a:endParaRPr>
          </a:p>
          <a:p>
            <a:pPr marL="900113" lvl="2" eaLnBrk="0">
              <a:lnSpc>
                <a:spcPct val="90000"/>
              </a:lnSpc>
              <a:spcBef>
                <a:spcPts val="625"/>
              </a:spcBef>
              <a:spcAft>
                <a:spcPts val="625"/>
              </a:spcAft>
              <a:buFont typeface="Book Antiqua" pitchFamily="-1" charset="0"/>
              <a:buChar char="•"/>
              <a:tabLst>
                <a:tab pos="723900" algn="l"/>
                <a:tab pos="1447800" algn="l"/>
                <a:tab pos="2171700" algn="l"/>
                <a:tab pos="2895600" algn="l"/>
                <a:tab pos="3619500" algn="l"/>
                <a:tab pos="4343400" algn="l"/>
                <a:tab pos="5067300" algn="l"/>
              </a:tabLst>
            </a:pPr>
            <a:r>
              <a:rPr lang="en-US" sz="1400" dirty="0" smtClean="0">
                <a:solidFill>
                  <a:srgbClr val="000000"/>
                </a:solidFill>
                <a:latin typeface="Book Antiqua" pitchFamily="-1" charset="0"/>
                <a:ea typeface="MS Gothic" charset="0"/>
                <a:cs typeface="MS Gothic" charset="0"/>
              </a:rPr>
              <a:t>A threshold on word match is established (11 -Blosum62 score)</a:t>
            </a:r>
          </a:p>
          <a:p>
            <a:pPr>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a:solidFill>
                  <a:srgbClr val="000000"/>
                </a:solidFill>
                <a:latin typeface="Book Antiqua" pitchFamily="-1" charset="0"/>
                <a:ea typeface="SimSun" charset="-122"/>
                <a:cs typeface="SimSun" charset="-122"/>
              </a:rPr>
              <a:t>for the “good ones” get list of sequences in database that have </a:t>
            </a:r>
            <a:r>
              <a:rPr lang="en-US" sz="2400" dirty="0" smtClean="0">
                <a:solidFill>
                  <a:srgbClr val="000000"/>
                </a:solidFill>
                <a:latin typeface="Book Antiqua" pitchFamily="-1" charset="0"/>
                <a:ea typeface="SimSun" charset="-122"/>
                <a:cs typeface="SimSun" charset="-122"/>
              </a:rPr>
              <a:t>it and position of the match.</a:t>
            </a:r>
          </a:p>
          <a:p>
            <a:pPr>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endParaRPr lang="en-US" sz="2400" dirty="0" smtClean="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en-US" sz="2400" dirty="0" smtClean="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en-US" sz="2400" dirty="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en-US" sz="2400" dirty="0">
              <a:solidFill>
                <a:srgbClr val="000000"/>
              </a:solidFill>
              <a:latin typeface="Book Antiqua" pitchFamily="-1" charset="0"/>
              <a:ea typeface="SimSun" charset="-122"/>
              <a:cs typeface="SimSun" charset="-122"/>
            </a:endParaRPr>
          </a:p>
        </p:txBody>
      </p:sp>
      <p:sp>
        <p:nvSpPr>
          <p:cNvPr id="5" name="Slide Number Placeholder 4"/>
          <p:cNvSpPr>
            <a:spLocks noGrp="1"/>
          </p:cNvSpPr>
          <p:nvPr>
            <p:ph type="sldNum" sz="quarter" idx="12"/>
          </p:nvPr>
        </p:nvSpPr>
        <p:spPr/>
        <p:txBody>
          <a:bodyPr/>
          <a:lstStyle/>
          <a:p>
            <a:fld id="{41014A3E-976F-064B-B8F4-90A68719CBED}" type="slidenum">
              <a:rPr lang="en-US" smtClean="0"/>
              <a:pPr/>
              <a:t>71</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6562">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6562">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66562">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additive="repl">
                                        <p:cTn id="20" dur="1" fill="hold">
                                          <p:stCondLst>
                                            <p:cond delay="0"/>
                                          </p:stCondLst>
                                        </p:cTn>
                                        <p:tgtEl>
                                          <p:spTgt spid="665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Blast: extending good hits</a:t>
            </a:r>
          </a:p>
        </p:txBody>
      </p:sp>
      <p:sp>
        <p:nvSpPr>
          <p:cNvPr id="4" name="Date Placeholder 2"/>
          <p:cNvSpPr>
            <a:spLocks noGrp="1"/>
          </p:cNvSpPr>
          <p:nvPr>
            <p:ph type="dt" sz="half" idx="10"/>
          </p:nvPr>
        </p:nvSpPr>
        <p:spPr/>
        <p:txBody>
          <a:bodyPr/>
          <a:lstStyle/>
          <a:p>
            <a:fld id="{A9781677-5909-A04D-AC62-BC02CE95A654}" type="datetime1">
              <a:rPr lang="en-US" smtClean="0"/>
              <a:pPr/>
              <a:t>5/23/14</a:t>
            </a:fld>
            <a:endParaRPr lang="pt-BR"/>
          </a:p>
        </p:txBody>
      </p:sp>
      <p:sp>
        <p:nvSpPr>
          <p:cNvPr id="66562" name="Text Box 2"/>
          <p:cNvSpPr txBox="1">
            <a:spLocks noChangeArrowheads="1"/>
          </p:cNvSpPr>
          <p:nvPr/>
        </p:nvSpPr>
        <p:spPr bwMode="auto">
          <a:xfrm>
            <a:off x="1413197" y="1012110"/>
            <a:ext cx="7426004" cy="6811963"/>
          </a:xfrm>
          <a:prstGeom prst="rect">
            <a:avLst/>
          </a:prstGeom>
          <a:noFill/>
          <a:ln w="9525" cap="flat">
            <a:noFill/>
            <a:round/>
            <a:headEnd/>
            <a:tailEnd/>
          </a:ln>
          <a:effectLst/>
        </p:spPr>
        <p:txBody>
          <a:bodyPr lIns="90000" tIns="46800" rIns="90000" bIns="46800">
            <a:prstTxWarp prst="textNoShape">
              <a:avLst/>
            </a:prstTxWarp>
          </a:bodyPr>
          <a:lstStyle/>
          <a:p>
            <a:pPr>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smtClean="0">
                <a:solidFill>
                  <a:srgbClr val="000000"/>
                </a:solidFill>
                <a:latin typeface="Book Antiqua" pitchFamily="-1" charset="0"/>
                <a:ea typeface="SimSun" charset="-122"/>
                <a:cs typeface="SimSun" charset="-122"/>
              </a:rPr>
              <a:t>Blast (old) : extend match both ways while score is increasing</a:t>
            </a:r>
          </a:p>
          <a:p>
            <a:pPr>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smtClean="0">
                <a:solidFill>
                  <a:srgbClr val="000000"/>
                </a:solidFill>
                <a:latin typeface="Book Antiqua" pitchFamily="-1" charset="0"/>
                <a:ea typeface="SimSun" charset="-122"/>
                <a:cs typeface="SimSun" charset="-122"/>
              </a:rPr>
              <a:t>Blast2 (new): </a:t>
            </a:r>
          </a:p>
          <a:p>
            <a:pPr marL="457200" lvl="1" indent="-228600" eaLnBrk="0">
              <a:lnSpc>
                <a:spcPct val="90000"/>
              </a:lnSpc>
              <a:spcBef>
                <a:spcPts val="750"/>
              </a:spcBef>
              <a:spcAft>
                <a:spcPts val="750"/>
              </a:spcAft>
              <a:buFont typeface="Book Antiqua" pitchFamily="-1" charset="0"/>
              <a:buChar char="–"/>
              <a:tabLst>
                <a:tab pos="723900" algn="l"/>
                <a:tab pos="1447800" algn="l"/>
                <a:tab pos="2171700" algn="l"/>
                <a:tab pos="2895600" algn="l"/>
                <a:tab pos="3619500" algn="l"/>
                <a:tab pos="4343400" algn="l"/>
                <a:tab pos="5067300" algn="l"/>
              </a:tabLst>
            </a:pPr>
            <a:r>
              <a:rPr lang="en-US" sz="2000" dirty="0" smtClean="0">
                <a:solidFill>
                  <a:srgbClr val="000000"/>
                </a:solidFill>
                <a:latin typeface="Book Antiqua" pitchFamily="-1" charset="0"/>
                <a:ea typeface="MS Gothic" charset="0"/>
                <a:cs typeface="MS Gothic" charset="0"/>
              </a:rPr>
              <a:t> when two words found in same “diagonal” within a  “short” distance, extend an un-gapped alignment.</a:t>
            </a:r>
          </a:p>
          <a:p>
            <a:pPr lvl="2" indent="-228600" eaLnBrk="0">
              <a:lnSpc>
                <a:spcPct val="90000"/>
              </a:lnSpc>
              <a:spcBef>
                <a:spcPts val="750"/>
              </a:spcBef>
              <a:spcAft>
                <a:spcPts val="750"/>
              </a:spcAft>
              <a:buFont typeface="Book Antiqua" pitchFamily="-1" charset="0"/>
              <a:buChar char="–"/>
              <a:tabLst>
                <a:tab pos="723900" algn="l"/>
                <a:tab pos="1447800" algn="l"/>
                <a:tab pos="2171700" algn="l"/>
                <a:tab pos="2895600" algn="l"/>
                <a:tab pos="3619500" algn="l"/>
                <a:tab pos="4343400" algn="l"/>
                <a:tab pos="5067300" algn="l"/>
              </a:tabLst>
            </a:pPr>
            <a:r>
              <a:rPr lang="en-US" sz="2000" dirty="0" smtClean="0">
                <a:solidFill>
                  <a:srgbClr val="000000"/>
                </a:solidFill>
                <a:latin typeface="Book Antiqua" pitchFamily="-1" charset="0"/>
                <a:ea typeface="MS Gothic" charset="0"/>
                <a:cs typeface="MS Gothic" charset="0"/>
              </a:rPr>
              <a:t>Same diagonal means that intermediate regions have the same size.</a:t>
            </a:r>
          </a:p>
          <a:p>
            <a:pPr marL="457200" lvl="1" indent="-228600" eaLnBrk="0">
              <a:lnSpc>
                <a:spcPct val="90000"/>
              </a:lnSpc>
              <a:spcBef>
                <a:spcPts val="750"/>
              </a:spcBef>
              <a:spcAft>
                <a:spcPts val="750"/>
              </a:spcAft>
              <a:buFont typeface="Book Antiqua" pitchFamily="-1" charset="0"/>
              <a:buChar char="–"/>
              <a:tabLst>
                <a:tab pos="723900" algn="l"/>
                <a:tab pos="1447800" algn="l"/>
                <a:tab pos="2171700" algn="l"/>
                <a:tab pos="2895600" algn="l"/>
                <a:tab pos="3619500" algn="l"/>
                <a:tab pos="4343400" algn="l"/>
                <a:tab pos="5067300" algn="l"/>
              </a:tabLst>
            </a:pPr>
            <a:r>
              <a:rPr lang="en-US" sz="2000" dirty="0" smtClean="0">
                <a:solidFill>
                  <a:srgbClr val="000000"/>
                </a:solidFill>
                <a:latin typeface="Book Antiqua" pitchFamily="-1" charset="0"/>
                <a:ea typeface="MS Gothic" charset="0"/>
                <a:cs typeface="MS Gothic" charset="0"/>
              </a:rPr>
              <a:t>continue extension like old blast</a:t>
            </a:r>
          </a:p>
          <a:p>
            <a:pPr>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smtClean="0">
                <a:solidFill>
                  <a:srgbClr val="000000"/>
                </a:solidFill>
                <a:latin typeface="Book Antiqua" pitchFamily="-1" charset="0"/>
                <a:ea typeface="SimSun" charset="-122"/>
                <a:cs typeface="SimSun" charset="-122"/>
              </a:rPr>
              <a:t>get local alignments with score greater than cutoff score</a:t>
            </a:r>
          </a:p>
          <a:p>
            <a:pPr>
              <a:lnSpc>
                <a:spcPct val="90000"/>
              </a:lnSpc>
              <a:spcBef>
                <a:spcPts val="875"/>
              </a:spcBef>
              <a:spcAft>
                <a:spcPts val="875"/>
              </a:spcAft>
              <a:buFont typeface="Arial"/>
              <a:buChar char="•"/>
              <a:tabLst>
                <a:tab pos="723900" algn="l"/>
                <a:tab pos="1447800" algn="l"/>
                <a:tab pos="2171700" algn="l"/>
                <a:tab pos="2895600" algn="l"/>
                <a:tab pos="3619500" algn="l"/>
                <a:tab pos="4343400" algn="l"/>
                <a:tab pos="5067300" algn="l"/>
              </a:tabLst>
            </a:pPr>
            <a:r>
              <a:rPr lang="en-US" sz="2400" dirty="0" smtClean="0">
                <a:solidFill>
                  <a:srgbClr val="FF0000"/>
                </a:solidFill>
                <a:latin typeface="Book Antiqua" pitchFamily="-1" charset="0"/>
                <a:ea typeface="SimSun" charset="-122"/>
                <a:cs typeface="SimSun" charset="-122"/>
              </a:rPr>
              <a:t>perform SW on </a:t>
            </a:r>
            <a:r>
              <a:rPr lang="en-US" sz="2400" u="sng" dirty="0" smtClean="0">
                <a:solidFill>
                  <a:srgbClr val="FF0000"/>
                </a:solidFill>
                <a:latin typeface="Book Antiqua" pitchFamily="-1" charset="0"/>
                <a:ea typeface="SimSun" charset="-122"/>
                <a:cs typeface="SimSun" charset="-122"/>
              </a:rPr>
              <a:t>best</a:t>
            </a:r>
            <a:r>
              <a:rPr lang="en-US" sz="2400" dirty="0" smtClean="0">
                <a:solidFill>
                  <a:srgbClr val="FF0000"/>
                </a:solidFill>
                <a:latin typeface="Book Antiqua" pitchFamily="-1" charset="0"/>
                <a:ea typeface="SimSun" charset="-122"/>
                <a:cs typeface="SimSun" charset="-122"/>
              </a:rPr>
              <a:t> candidates</a:t>
            </a: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en-US" sz="2400" dirty="0" smtClean="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en-US" sz="2400" dirty="0" smtClean="0">
              <a:solidFill>
                <a:srgbClr val="000000"/>
              </a:solidFill>
              <a:latin typeface="Book Antiqua" pitchFamily="-1" charset="0"/>
              <a:ea typeface="SimSun" charset="-122"/>
              <a:cs typeface="SimSun" charset="-122"/>
            </a:endParaRPr>
          </a:p>
          <a:p>
            <a:pPr>
              <a:lnSpc>
                <a:spcPct val="100000"/>
              </a:lnSpc>
              <a:spcBef>
                <a:spcPts val="1500"/>
              </a:spcBef>
              <a:spcAft>
                <a:spcPts val="1500"/>
              </a:spcAft>
              <a:buClrTx/>
              <a:buFontTx/>
              <a:buNone/>
              <a:tabLst>
                <a:tab pos="723900" algn="l"/>
                <a:tab pos="1447800" algn="l"/>
                <a:tab pos="2171700" algn="l"/>
                <a:tab pos="2895600" algn="l"/>
                <a:tab pos="3619500" algn="l"/>
                <a:tab pos="4343400" algn="l"/>
                <a:tab pos="5067300" algn="l"/>
              </a:tabLst>
            </a:pPr>
            <a:endParaRPr lang="en-US" sz="2400" dirty="0">
              <a:solidFill>
                <a:srgbClr val="000000"/>
              </a:solidFill>
              <a:latin typeface="Book Antiqua" pitchFamily="-1" charset="0"/>
              <a:ea typeface="SimSun" charset="-122"/>
              <a:cs typeface="SimSun" charset="-122"/>
            </a:endParaRPr>
          </a:p>
        </p:txBody>
      </p:sp>
      <p:sp>
        <p:nvSpPr>
          <p:cNvPr id="5" name="Slide Number Placeholder 4"/>
          <p:cNvSpPr>
            <a:spLocks noGrp="1"/>
          </p:cNvSpPr>
          <p:nvPr>
            <p:ph type="sldNum" sz="quarter" idx="12"/>
          </p:nvPr>
        </p:nvSpPr>
        <p:spPr/>
        <p:txBody>
          <a:bodyPr/>
          <a:lstStyle/>
          <a:p>
            <a:fld id="{41014A3E-976F-064B-B8F4-90A68719CBED}" type="slidenum">
              <a:rPr lang="en-US" smtClean="0"/>
              <a:pPr/>
              <a:t>72</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66562">
                                            <p:txEl>
                                              <p:pRg st="1" end="1"/>
                                            </p:txEl>
                                          </p:spTgt>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66562">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66562">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additive="repl">
                                        <p:cTn id="20" dur="1" fill="hold">
                                          <p:stCondLst>
                                            <p:cond delay="0"/>
                                          </p:stCondLst>
                                        </p:cTn>
                                        <p:tgtEl>
                                          <p:spTgt spid="6656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additive="repl">
                                        <p:cTn id="24"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2482642" y="76200"/>
            <a:ext cx="6661358"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H A S H I N G   M E T H O D S</a:t>
            </a:r>
          </a:p>
        </p:txBody>
      </p:sp>
      <p:sp>
        <p:nvSpPr>
          <p:cNvPr id="43" name="Date Placeholder 2"/>
          <p:cNvSpPr>
            <a:spLocks noGrp="1"/>
          </p:cNvSpPr>
          <p:nvPr>
            <p:ph type="dt" sz="half" idx="10"/>
          </p:nvPr>
        </p:nvSpPr>
        <p:spPr/>
        <p:txBody>
          <a:bodyPr/>
          <a:lstStyle/>
          <a:p>
            <a:fld id="{5BD8A53D-F12F-EA45-AD48-0DC12AAFF1BD}" type="datetime1">
              <a:rPr lang="en-US" smtClean="0"/>
              <a:pPr/>
              <a:t>5/23/14</a:t>
            </a:fld>
            <a:endParaRPr lang="pt-BR"/>
          </a:p>
        </p:txBody>
      </p:sp>
      <p:sp>
        <p:nvSpPr>
          <p:cNvPr id="65538" name="Rectangle 2"/>
          <p:cNvSpPr>
            <a:spLocks noChangeArrowheads="1"/>
          </p:cNvSpPr>
          <p:nvPr/>
        </p:nvSpPr>
        <p:spPr bwMode="auto">
          <a:xfrm>
            <a:off x="4038600" y="1447800"/>
            <a:ext cx="4191000" cy="41910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65539"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65540"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Subject sequence</a:t>
            </a:r>
          </a:p>
        </p:txBody>
      </p:sp>
      <p:sp>
        <p:nvSpPr>
          <p:cNvPr id="65541" name="Text Box 5"/>
          <p:cNvSpPr txBox="1">
            <a:spLocks noChangeArrowheads="1"/>
          </p:cNvSpPr>
          <p:nvPr/>
        </p:nvSpPr>
        <p:spPr bwMode="auto">
          <a:xfrm>
            <a:off x="171882" y="1246510"/>
            <a:ext cx="2819400" cy="1100137"/>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Scan</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subject</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looking</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up</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words</a:t>
            </a:r>
            <a:r>
              <a:rPr lang="pt-BR" sz="2200" dirty="0">
                <a:solidFill>
                  <a:srgbClr val="A50021"/>
                </a:solidFill>
                <a:ea typeface="Arial Unicode MS" pitchFamily="-1" charset="0"/>
                <a:cs typeface="Arial Unicode MS" pitchFamily="-1" charset="0"/>
              </a:rPr>
              <a:t> in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dictionary</a:t>
            </a:r>
            <a:endParaRPr lang="pt-BR" sz="2200" dirty="0">
              <a:solidFill>
                <a:srgbClr val="A50021"/>
              </a:solidFill>
              <a:ea typeface="Arial Unicode MS" pitchFamily="-1" charset="0"/>
              <a:cs typeface="Arial Unicode MS" pitchFamily="-1" charset="0"/>
            </a:endParaRPr>
          </a:p>
        </p:txBody>
      </p:sp>
      <p:sp>
        <p:nvSpPr>
          <p:cNvPr id="65542" name="Text Box 6"/>
          <p:cNvSpPr txBox="1">
            <a:spLocks noChangeArrowheads="1"/>
          </p:cNvSpPr>
          <p:nvPr/>
        </p:nvSpPr>
        <p:spPr bwMode="auto">
          <a:xfrm>
            <a:off x="171882" y="2590800"/>
            <a:ext cx="2895600" cy="3298825"/>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Lst>
            </a:pPr>
            <a:r>
              <a:rPr lang="en-US" sz="2200" dirty="0">
                <a:solidFill>
                  <a:srgbClr val="A50021"/>
                </a:solidFill>
                <a:ea typeface="Arial Unicode MS" pitchFamily="-1" charset="0"/>
                <a:cs typeface="Arial Unicode MS" pitchFamily="-1" charset="0"/>
              </a:rPr>
              <a:t>Use word hits to determine were to search for alignments</a:t>
            </a:r>
          </a:p>
          <a:p>
            <a:pPr>
              <a:lnSpc>
                <a:spcPct val="100000"/>
              </a:lnSpc>
              <a:spcBef>
                <a:spcPts val="1375"/>
              </a:spcBef>
              <a:buClrTx/>
              <a:buFontTx/>
              <a:buNone/>
              <a:tabLst>
                <a:tab pos="723900" algn="l"/>
                <a:tab pos="1447800" algn="l"/>
                <a:tab pos="2171700" algn="l"/>
                <a:tab pos="2895600" algn="l"/>
              </a:tabLst>
            </a:pPr>
            <a:r>
              <a:rPr lang="en-US" sz="2200" dirty="0">
                <a:solidFill>
                  <a:srgbClr val="A50021"/>
                </a:solidFill>
                <a:ea typeface="Arial Unicode MS" pitchFamily="-1" charset="0"/>
                <a:cs typeface="Arial Unicode MS" pitchFamily="-1" charset="0"/>
              </a:rPr>
              <a:t>fills the dynamic programming matrix</a:t>
            </a:r>
          </a:p>
          <a:p>
            <a:pPr>
              <a:lnSpc>
                <a:spcPct val="100000"/>
              </a:lnSpc>
              <a:spcBef>
                <a:spcPts val="1375"/>
              </a:spcBef>
              <a:buClrTx/>
              <a:buFontTx/>
              <a:buNone/>
              <a:tabLst>
                <a:tab pos="723900" algn="l"/>
                <a:tab pos="1447800" algn="l"/>
                <a:tab pos="2171700" algn="l"/>
                <a:tab pos="2895600" algn="l"/>
              </a:tabLst>
            </a:pPr>
            <a:r>
              <a:rPr lang="en-US" sz="2200" dirty="0">
                <a:solidFill>
                  <a:srgbClr val="A50021"/>
                </a:solidFill>
                <a:ea typeface="Arial Unicode MS" pitchFamily="-1" charset="0"/>
                <a:cs typeface="Arial Unicode MS" pitchFamily="-1" charset="0"/>
              </a:rPr>
              <a:t>in (N-2)+(M-2) operations instead</a:t>
            </a:r>
          </a:p>
          <a:p>
            <a:pPr>
              <a:lnSpc>
                <a:spcPct val="100000"/>
              </a:lnSpc>
              <a:spcBef>
                <a:spcPts val="1375"/>
              </a:spcBef>
              <a:buClrTx/>
              <a:buFontTx/>
              <a:buNone/>
              <a:tabLst>
                <a:tab pos="723900" algn="l"/>
                <a:tab pos="1447800" algn="l"/>
                <a:tab pos="2171700" algn="l"/>
                <a:tab pos="2895600" algn="l"/>
              </a:tabLst>
            </a:pPr>
            <a:r>
              <a:rPr lang="en-US" sz="2200" dirty="0">
                <a:solidFill>
                  <a:srgbClr val="A50021"/>
                </a:solidFill>
                <a:ea typeface="Arial Unicode MS" pitchFamily="-1" charset="0"/>
                <a:cs typeface="Arial Unicode MS" pitchFamily="-1" charset="0"/>
              </a:rPr>
              <a:t>of </a:t>
            </a:r>
            <a:r>
              <a:rPr lang="en-US" sz="2200" dirty="0" err="1">
                <a:solidFill>
                  <a:srgbClr val="A50021"/>
                </a:solidFill>
                <a:ea typeface="Arial Unicode MS" pitchFamily="-1" charset="0"/>
                <a:cs typeface="Arial Unicode MS" pitchFamily="-1" charset="0"/>
              </a:rPr>
              <a:t>MxN</a:t>
            </a:r>
            <a:r>
              <a:rPr lang="en-US" sz="2200" dirty="0">
                <a:solidFill>
                  <a:srgbClr val="A50021"/>
                </a:solidFill>
                <a:ea typeface="Arial Unicode MS" pitchFamily="-1" charset="0"/>
                <a:cs typeface="Arial Unicode MS" pitchFamily="-1" charset="0"/>
              </a:rPr>
              <a:t>.</a:t>
            </a:r>
          </a:p>
        </p:txBody>
      </p:sp>
      <p:grpSp>
        <p:nvGrpSpPr>
          <p:cNvPr id="2" name="Group 7"/>
          <p:cNvGrpSpPr>
            <a:grpSpLocks/>
          </p:cNvGrpSpPr>
          <p:nvPr/>
        </p:nvGrpSpPr>
        <p:grpSpPr bwMode="auto">
          <a:xfrm>
            <a:off x="4495800" y="1447800"/>
            <a:ext cx="3886200" cy="4189413"/>
            <a:chOff x="2832" y="912"/>
            <a:chExt cx="2448" cy="2639"/>
          </a:xfrm>
        </p:grpSpPr>
        <p:sp>
          <p:nvSpPr>
            <p:cNvPr id="65544" name="Line 8"/>
            <p:cNvSpPr>
              <a:spLocks noChangeShapeType="1"/>
            </p:cNvSpPr>
            <p:nvPr/>
          </p:nvSpPr>
          <p:spPr bwMode="auto">
            <a:xfrm>
              <a:off x="2976" y="134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45" name="Line 9"/>
            <p:cNvSpPr>
              <a:spLocks noChangeShapeType="1"/>
            </p:cNvSpPr>
            <p:nvPr/>
          </p:nvSpPr>
          <p:spPr bwMode="auto">
            <a:xfrm>
              <a:off x="3072" y="1440"/>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46" name="Line 10"/>
            <p:cNvSpPr>
              <a:spLocks noChangeShapeType="1"/>
            </p:cNvSpPr>
            <p:nvPr/>
          </p:nvSpPr>
          <p:spPr bwMode="auto">
            <a:xfrm>
              <a:off x="3168" y="148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47" name="Line 11"/>
            <p:cNvSpPr>
              <a:spLocks noChangeShapeType="1"/>
            </p:cNvSpPr>
            <p:nvPr/>
          </p:nvSpPr>
          <p:spPr bwMode="auto">
            <a:xfrm>
              <a:off x="3264" y="153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48" name="Line 12"/>
            <p:cNvSpPr>
              <a:spLocks noChangeShapeType="1"/>
            </p:cNvSpPr>
            <p:nvPr/>
          </p:nvSpPr>
          <p:spPr bwMode="auto">
            <a:xfrm>
              <a:off x="3360" y="326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49" name="Line 13"/>
            <p:cNvSpPr>
              <a:spLocks noChangeShapeType="1"/>
            </p:cNvSpPr>
            <p:nvPr/>
          </p:nvSpPr>
          <p:spPr bwMode="auto">
            <a:xfrm>
              <a:off x="3456" y="182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0" name="Line 14"/>
            <p:cNvSpPr>
              <a:spLocks noChangeShapeType="1"/>
            </p:cNvSpPr>
            <p:nvPr/>
          </p:nvSpPr>
          <p:spPr bwMode="auto">
            <a:xfrm>
              <a:off x="3552" y="196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1" name="Line 15"/>
            <p:cNvSpPr>
              <a:spLocks noChangeShapeType="1"/>
            </p:cNvSpPr>
            <p:nvPr/>
          </p:nvSpPr>
          <p:spPr bwMode="auto">
            <a:xfrm>
              <a:off x="3552" y="187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2" name="Line 16"/>
            <p:cNvSpPr>
              <a:spLocks noChangeShapeType="1"/>
            </p:cNvSpPr>
            <p:nvPr/>
          </p:nvSpPr>
          <p:spPr bwMode="auto">
            <a:xfrm>
              <a:off x="3744" y="211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3" name="Line 17"/>
            <p:cNvSpPr>
              <a:spLocks noChangeShapeType="1"/>
            </p:cNvSpPr>
            <p:nvPr/>
          </p:nvSpPr>
          <p:spPr bwMode="auto">
            <a:xfrm>
              <a:off x="3840" y="220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4" name="Line 18"/>
            <p:cNvSpPr>
              <a:spLocks noChangeShapeType="1"/>
            </p:cNvSpPr>
            <p:nvPr/>
          </p:nvSpPr>
          <p:spPr bwMode="auto">
            <a:xfrm>
              <a:off x="3936" y="230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5" name="Line 19"/>
            <p:cNvSpPr>
              <a:spLocks noChangeShapeType="1"/>
            </p:cNvSpPr>
            <p:nvPr/>
          </p:nvSpPr>
          <p:spPr bwMode="auto">
            <a:xfrm>
              <a:off x="3888" y="124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6" name="Line 20"/>
            <p:cNvSpPr>
              <a:spLocks noChangeShapeType="1"/>
            </p:cNvSpPr>
            <p:nvPr/>
          </p:nvSpPr>
          <p:spPr bwMode="auto">
            <a:xfrm>
              <a:off x="4128" y="2400"/>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7" name="Line 21"/>
            <p:cNvSpPr>
              <a:spLocks noChangeShapeType="1"/>
            </p:cNvSpPr>
            <p:nvPr/>
          </p:nvSpPr>
          <p:spPr bwMode="auto">
            <a:xfrm>
              <a:off x="4170" y="249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8" name="Line 22"/>
            <p:cNvSpPr>
              <a:spLocks noChangeShapeType="1"/>
            </p:cNvSpPr>
            <p:nvPr/>
          </p:nvSpPr>
          <p:spPr bwMode="auto">
            <a:xfrm>
              <a:off x="4212" y="259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59" name="Line 23"/>
            <p:cNvSpPr>
              <a:spLocks noChangeShapeType="1"/>
            </p:cNvSpPr>
            <p:nvPr/>
          </p:nvSpPr>
          <p:spPr bwMode="auto">
            <a:xfrm>
              <a:off x="4254" y="268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0" name="Line 24"/>
            <p:cNvSpPr>
              <a:spLocks noChangeShapeType="1"/>
            </p:cNvSpPr>
            <p:nvPr/>
          </p:nvSpPr>
          <p:spPr bwMode="auto">
            <a:xfrm>
              <a:off x="4224" y="124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1" name="Line 25"/>
            <p:cNvSpPr>
              <a:spLocks noChangeShapeType="1"/>
            </p:cNvSpPr>
            <p:nvPr/>
          </p:nvSpPr>
          <p:spPr bwMode="auto">
            <a:xfrm>
              <a:off x="4128" y="1680"/>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2" name="Line 26"/>
            <p:cNvSpPr>
              <a:spLocks noChangeShapeType="1"/>
            </p:cNvSpPr>
            <p:nvPr/>
          </p:nvSpPr>
          <p:spPr bwMode="auto">
            <a:xfrm>
              <a:off x="3744" y="206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3" name="Line 27"/>
            <p:cNvSpPr>
              <a:spLocks noChangeShapeType="1"/>
            </p:cNvSpPr>
            <p:nvPr/>
          </p:nvSpPr>
          <p:spPr bwMode="auto">
            <a:xfrm>
              <a:off x="4512" y="163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4" name="Line 28"/>
            <p:cNvSpPr>
              <a:spLocks noChangeShapeType="1"/>
            </p:cNvSpPr>
            <p:nvPr/>
          </p:nvSpPr>
          <p:spPr bwMode="auto">
            <a:xfrm>
              <a:off x="4800" y="115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5" name="Line 29"/>
            <p:cNvSpPr>
              <a:spLocks noChangeShapeType="1"/>
            </p:cNvSpPr>
            <p:nvPr/>
          </p:nvSpPr>
          <p:spPr bwMode="auto">
            <a:xfrm>
              <a:off x="4992" y="321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6" name="Line 30"/>
            <p:cNvSpPr>
              <a:spLocks noChangeShapeType="1"/>
            </p:cNvSpPr>
            <p:nvPr/>
          </p:nvSpPr>
          <p:spPr bwMode="auto">
            <a:xfrm>
              <a:off x="3264" y="292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7" name="Line 31"/>
            <p:cNvSpPr>
              <a:spLocks noChangeShapeType="1"/>
            </p:cNvSpPr>
            <p:nvPr/>
          </p:nvSpPr>
          <p:spPr bwMode="auto">
            <a:xfrm>
              <a:off x="2928" y="259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8" name="Line 32"/>
            <p:cNvSpPr>
              <a:spLocks noChangeShapeType="1"/>
            </p:cNvSpPr>
            <p:nvPr/>
          </p:nvSpPr>
          <p:spPr bwMode="auto">
            <a:xfrm>
              <a:off x="3072" y="225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69" name="Line 33"/>
            <p:cNvSpPr>
              <a:spLocks noChangeShapeType="1"/>
            </p:cNvSpPr>
            <p:nvPr/>
          </p:nvSpPr>
          <p:spPr bwMode="auto">
            <a:xfrm>
              <a:off x="3840" y="278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0" name="Line 34"/>
            <p:cNvSpPr>
              <a:spLocks noChangeShapeType="1"/>
            </p:cNvSpPr>
            <p:nvPr/>
          </p:nvSpPr>
          <p:spPr bwMode="auto">
            <a:xfrm>
              <a:off x="2832" y="100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1" name="Line 35"/>
            <p:cNvSpPr>
              <a:spLocks noChangeShapeType="1"/>
            </p:cNvSpPr>
            <p:nvPr/>
          </p:nvSpPr>
          <p:spPr bwMode="auto">
            <a:xfrm>
              <a:off x="4320" y="268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2" name="Line 36"/>
            <p:cNvSpPr>
              <a:spLocks noChangeShapeType="1"/>
            </p:cNvSpPr>
            <p:nvPr/>
          </p:nvSpPr>
          <p:spPr bwMode="auto">
            <a:xfrm>
              <a:off x="4350" y="273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3" name="Line 37"/>
            <p:cNvSpPr>
              <a:spLocks noChangeShapeType="1"/>
            </p:cNvSpPr>
            <p:nvPr/>
          </p:nvSpPr>
          <p:spPr bwMode="auto">
            <a:xfrm>
              <a:off x="3168" y="1536"/>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4" name="Line 38"/>
            <p:cNvSpPr>
              <a:spLocks noChangeShapeType="1"/>
            </p:cNvSpPr>
            <p:nvPr/>
          </p:nvSpPr>
          <p:spPr bwMode="auto">
            <a:xfrm>
              <a:off x="5040" y="3312"/>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5" name="Line 39"/>
            <p:cNvSpPr>
              <a:spLocks noChangeShapeType="1"/>
            </p:cNvSpPr>
            <p:nvPr/>
          </p:nvSpPr>
          <p:spPr bwMode="auto">
            <a:xfrm>
              <a:off x="4656" y="2544"/>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6" name="Line 40"/>
            <p:cNvSpPr>
              <a:spLocks noChangeShapeType="1"/>
            </p:cNvSpPr>
            <p:nvPr/>
          </p:nvSpPr>
          <p:spPr bwMode="auto">
            <a:xfrm>
              <a:off x="4800" y="2448"/>
              <a:ext cx="47" cy="47"/>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5577" name="Line 41"/>
            <p:cNvSpPr>
              <a:spLocks noChangeShapeType="1"/>
            </p:cNvSpPr>
            <p:nvPr/>
          </p:nvSpPr>
          <p:spPr bwMode="auto">
            <a:xfrm>
              <a:off x="5280" y="912"/>
              <a:ext cx="0" cy="2639"/>
            </a:xfrm>
            <a:prstGeom prst="line">
              <a:avLst/>
            </a:prstGeom>
            <a:noFill/>
            <a:ln w="9360" cap="sq">
              <a:solidFill>
                <a:srgbClr val="A50021"/>
              </a:solidFill>
              <a:miter lim="800000"/>
              <a:headEnd/>
              <a:tailEnd type="triangle" w="med" len="med"/>
            </a:ln>
            <a:effectLst/>
          </p:spPr>
          <p:txBody>
            <a:bodyPr>
              <a:prstTxWarp prst="textNoShape">
                <a:avLst/>
              </a:prstTxWarp>
            </a:bodyPr>
            <a:lstStyle/>
            <a:p>
              <a:endParaRPr lang="en-US"/>
            </a:p>
          </p:txBody>
        </p:sp>
      </p:grpSp>
      <p:sp>
        <p:nvSpPr>
          <p:cNvPr id="44" name="Slide Number Placeholder 43"/>
          <p:cNvSpPr>
            <a:spLocks noGrp="1"/>
          </p:cNvSpPr>
          <p:nvPr>
            <p:ph type="sldNum" sz="quarter" idx="12"/>
          </p:nvPr>
        </p:nvSpPr>
        <p:spPr/>
        <p:txBody>
          <a:bodyPr/>
          <a:lstStyle/>
          <a:p>
            <a:fld id="{41014A3E-976F-064B-B8F4-90A68719CBED}" type="slidenum">
              <a:rPr lang="en-US" smtClean="0"/>
              <a:pPr/>
              <a:t>73</a:t>
            </a:fld>
            <a:endParaRPr lang="en-US"/>
          </a:p>
        </p:txBody>
      </p:sp>
      <p:sp>
        <p:nvSpPr>
          <p:cNvPr id="45" name="Footer Placeholder 44"/>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after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wipe(up)">
                                      <p:cBhvr additive="repl">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additive="repl">
                                        <p:cTn id="11" dur="1" fill="hold">
                                          <p:stCondLst>
                                            <p:cond delay="0"/>
                                          </p:stCondLst>
                                        </p:cTn>
                                        <p:tgtEl>
                                          <p:spTgt spid="655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2148440" y="85748"/>
            <a:ext cx="699556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H A S H I N G   M E T H O D S</a:t>
            </a:r>
          </a:p>
        </p:txBody>
      </p:sp>
      <p:sp>
        <p:nvSpPr>
          <p:cNvPr id="45" name="Date Placeholder 2"/>
          <p:cNvSpPr>
            <a:spLocks noGrp="1"/>
          </p:cNvSpPr>
          <p:nvPr>
            <p:ph type="dt" sz="half" idx="10"/>
          </p:nvPr>
        </p:nvSpPr>
        <p:spPr/>
        <p:txBody>
          <a:bodyPr/>
          <a:lstStyle/>
          <a:p>
            <a:fld id="{FF17EE5E-953C-2446-8C1C-914CA3E954D2}" type="datetime1">
              <a:rPr lang="en-US" smtClean="0"/>
              <a:pPr/>
              <a:t>5/23/14</a:t>
            </a:fld>
            <a:endParaRPr lang="pt-BR"/>
          </a:p>
        </p:txBody>
      </p:sp>
      <p:sp>
        <p:nvSpPr>
          <p:cNvPr id="67586" name="Rectangle 2"/>
          <p:cNvSpPr>
            <a:spLocks noChangeArrowheads="1"/>
          </p:cNvSpPr>
          <p:nvPr/>
        </p:nvSpPr>
        <p:spPr bwMode="auto">
          <a:xfrm>
            <a:off x="4038600" y="1447800"/>
            <a:ext cx="4191000" cy="41910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67587"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67588"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Database sequence</a:t>
            </a:r>
          </a:p>
        </p:txBody>
      </p:sp>
      <p:sp>
        <p:nvSpPr>
          <p:cNvPr id="67589" name="Text Box 5"/>
          <p:cNvSpPr txBox="1">
            <a:spLocks noChangeArrowheads="1"/>
          </p:cNvSpPr>
          <p:nvPr/>
        </p:nvSpPr>
        <p:spPr bwMode="auto">
          <a:xfrm>
            <a:off x="304800" y="1185863"/>
            <a:ext cx="2819400" cy="1100137"/>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Scan</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database, </a:t>
            </a:r>
            <a:r>
              <a:rPr lang="pt-BR" sz="2200" dirty="0" err="1">
                <a:solidFill>
                  <a:srgbClr val="A50021"/>
                </a:solidFill>
                <a:ea typeface="Arial Unicode MS" pitchFamily="-1" charset="0"/>
                <a:cs typeface="Arial Unicode MS" pitchFamily="-1" charset="0"/>
              </a:rPr>
              <a:t>looking</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up</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words</a:t>
            </a:r>
            <a:r>
              <a:rPr lang="pt-BR" sz="2200" dirty="0">
                <a:solidFill>
                  <a:srgbClr val="A50021"/>
                </a:solidFill>
                <a:ea typeface="Arial Unicode MS" pitchFamily="-1" charset="0"/>
                <a:cs typeface="Arial Unicode MS" pitchFamily="-1" charset="0"/>
              </a:rPr>
              <a:t> in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dictionary</a:t>
            </a:r>
            <a:endParaRPr lang="pt-BR" sz="2200" dirty="0">
              <a:solidFill>
                <a:srgbClr val="A50021"/>
              </a:solidFill>
              <a:ea typeface="Arial Unicode MS" pitchFamily="-1" charset="0"/>
              <a:cs typeface="Arial Unicode MS" pitchFamily="-1" charset="0"/>
            </a:endParaRPr>
          </a:p>
        </p:txBody>
      </p:sp>
      <p:sp>
        <p:nvSpPr>
          <p:cNvPr id="67590" name="Text Box 6"/>
          <p:cNvSpPr txBox="1">
            <a:spLocks noChangeArrowheads="1"/>
          </p:cNvSpPr>
          <p:nvPr/>
        </p:nvSpPr>
        <p:spPr bwMode="auto">
          <a:xfrm>
            <a:off x="228600" y="2667000"/>
            <a:ext cx="2895600" cy="11001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Lst>
            </a:pPr>
            <a:r>
              <a:rPr lang="pt-BR" sz="2200" dirty="0">
                <a:solidFill>
                  <a:srgbClr val="A50021"/>
                </a:solidFill>
                <a:ea typeface="Arial Unicode MS" pitchFamily="-1" charset="0"/>
                <a:cs typeface="Arial Unicode MS" pitchFamily="-1" charset="0"/>
              </a:rPr>
              <a:t>Use </a:t>
            </a:r>
            <a:r>
              <a:rPr lang="pt-BR" sz="2200" dirty="0" err="1">
                <a:solidFill>
                  <a:srgbClr val="A50021"/>
                </a:solidFill>
                <a:ea typeface="Arial Unicode MS" pitchFamily="-1" charset="0"/>
                <a:cs typeface="Arial Unicode MS" pitchFamily="-1" charset="0"/>
              </a:rPr>
              <a:t>word</a:t>
            </a:r>
            <a:r>
              <a:rPr lang="pt-BR" sz="2200" dirty="0">
                <a:solidFill>
                  <a:srgbClr val="A50021"/>
                </a:solidFill>
                <a:ea typeface="Arial Unicode MS" pitchFamily="-1" charset="0"/>
                <a:cs typeface="Arial Unicode MS" pitchFamily="-1" charset="0"/>
              </a:rPr>
              <a:t> hits to determine </a:t>
            </a:r>
            <a:r>
              <a:rPr lang="pt-BR" sz="2200" dirty="0" err="1">
                <a:solidFill>
                  <a:srgbClr val="A50021"/>
                </a:solidFill>
                <a:ea typeface="Arial Unicode MS" pitchFamily="-1" charset="0"/>
                <a:cs typeface="Arial Unicode MS" pitchFamily="-1" charset="0"/>
              </a:rPr>
              <a:t>were</a:t>
            </a:r>
            <a:r>
              <a:rPr lang="pt-BR" sz="2200" dirty="0">
                <a:solidFill>
                  <a:srgbClr val="A50021"/>
                </a:solidFill>
                <a:ea typeface="Arial Unicode MS" pitchFamily="-1" charset="0"/>
                <a:cs typeface="Arial Unicode MS" pitchFamily="-1" charset="0"/>
              </a:rPr>
              <a:t> to search for </a:t>
            </a:r>
            <a:r>
              <a:rPr lang="pt-BR" sz="2200" dirty="0" err="1">
                <a:solidFill>
                  <a:srgbClr val="A50021"/>
                </a:solidFill>
                <a:ea typeface="Arial Unicode MS" pitchFamily="-1" charset="0"/>
                <a:cs typeface="Arial Unicode MS" pitchFamily="-1" charset="0"/>
              </a:rPr>
              <a:t>alignments</a:t>
            </a:r>
            <a:endParaRPr lang="pt-BR" sz="2200" dirty="0">
              <a:solidFill>
                <a:srgbClr val="A50021"/>
              </a:solidFill>
              <a:ea typeface="Arial Unicode MS" pitchFamily="-1" charset="0"/>
              <a:cs typeface="Arial Unicode MS" pitchFamily="-1" charset="0"/>
            </a:endParaRPr>
          </a:p>
        </p:txBody>
      </p:sp>
      <p:sp>
        <p:nvSpPr>
          <p:cNvPr id="67591" name="Line 7"/>
          <p:cNvSpPr>
            <a:spLocks noChangeShapeType="1"/>
          </p:cNvSpPr>
          <p:nvPr/>
        </p:nvSpPr>
        <p:spPr bwMode="auto">
          <a:xfrm>
            <a:off x="4724400" y="2133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2" name="Line 8"/>
          <p:cNvSpPr>
            <a:spLocks noChangeShapeType="1"/>
          </p:cNvSpPr>
          <p:nvPr/>
        </p:nvSpPr>
        <p:spPr bwMode="auto">
          <a:xfrm>
            <a:off x="4876800" y="22860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3" name="Line 9"/>
          <p:cNvSpPr>
            <a:spLocks noChangeShapeType="1"/>
          </p:cNvSpPr>
          <p:nvPr/>
        </p:nvSpPr>
        <p:spPr bwMode="auto">
          <a:xfrm>
            <a:off x="5029200" y="2362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4" name="Line 10"/>
          <p:cNvSpPr>
            <a:spLocks noChangeShapeType="1"/>
          </p:cNvSpPr>
          <p:nvPr/>
        </p:nvSpPr>
        <p:spPr bwMode="auto">
          <a:xfrm>
            <a:off x="5181600" y="2438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5" name="Line 11"/>
          <p:cNvSpPr>
            <a:spLocks noChangeShapeType="1"/>
          </p:cNvSpPr>
          <p:nvPr/>
        </p:nvSpPr>
        <p:spPr bwMode="auto">
          <a:xfrm>
            <a:off x="5334000" y="5181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6" name="Line 12"/>
          <p:cNvSpPr>
            <a:spLocks noChangeShapeType="1"/>
          </p:cNvSpPr>
          <p:nvPr/>
        </p:nvSpPr>
        <p:spPr bwMode="auto">
          <a:xfrm>
            <a:off x="5486400" y="2895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7" name="Line 13"/>
          <p:cNvSpPr>
            <a:spLocks noChangeShapeType="1"/>
          </p:cNvSpPr>
          <p:nvPr/>
        </p:nvSpPr>
        <p:spPr bwMode="auto">
          <a:xfrm>
            <a:off x="5638800" y="3124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8" name="Line 14"/>
          <p:cNvSpPr>
            <a:spLocks noChangeShapeType="1"/>
          </p:cNvSpPr>
          <p:nvPr/>
        </p:nvSpPr>
        <p:spPr bwMode="auto">
          <a:xfrm>
            <a:off x="5638800" y="2971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599" name="Line 15"/>
          <p:cNvSpPr>
            <a:spLocks noChangeShapeType="1"/>
          </p:cNvSpPr>
          <p:nvPr/>
        </p:nvSpPr>
        <p:spPr bwMode="auto">
          <a:xfrm>
            <a:off x="5943600" y="3352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0" name="Line 16"/>
          <p:cNvSpPr>
            <a:spLocks noChangeShapeType="1"/>
          </p:cNvSpPr>
          <p:nvPr/>
        </p:nvSpPr>
        <p:spPr bwMode="auto">
          <a:xfrm>
            <a:off x="6096000" y="3505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1" name="Line 17"/>
          <p:cNvSpPr>
            <a:spLocks noChangeShapeType="1"/>
          </p:cNvSpPr>
          <p:nvPr/>
        </p:nvSpPr>
        <p:spPr bwMode="auto">
          <a:xfrm>
            <a:off x="6248400" y="3657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2" name="Line 18"/>
          <p:cNvSpPr>
            <a:spLocks noChangeShapeType="1"/>
          </p:cNvSpPr>
          <p:nvPr/>
        </p:nvSpPr>
        <p:spPr bwMode="auto">
          <a:xfrm>
            <a:off x="6172200" y="1981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3" name="Line 19"/>
          <p:cNvSpPr>
            <a:spLocks noChangeShapeType="1"/>
          </p:cNvSpPr>
          <p:nvPr/>
        </p:nvSpPr>
        <p:spPr bwMode="auto">
          <a:xfrm>
            <a:off x="6553200" y="38100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4" name="Line 20"/>
          <p:cNvSpPr>
            <a:spLocks noChangeShapeType="1"/>
          </p:cNvSpPr>
          <p:nvPr/>
        </p:nvSpPr>
        <p:spPr bwMode="auto">
          <a:xfrm>
            <a:off x="6619875" y="3962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5" name="Line 21"/>
          <p:cNvSpPr>
            <a:spLocks noChangeShapeType="1"/>
          </p:cNvSpPr>
          <p:nvPr/>
        </p:nvSpPr>
        <p:spPr bwMode="auto">
          <a:xfrm>
            <a:off x="6686550" y="4114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6" name="Line 22"/>
          <p:cNvSpPr>
            <a:spLocks noChangeShapeType="1"/>
          </p:cNvSpPr>
          <p:nvPr/>
        </p:nvSpPr>
        <p:spPr bwMode="auto">
          <a:xfrm>
            <a:off x="6753225" y="4267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7" name="Line 23"/>
          <p:cNvSpPr>
            <a:spLocks noChangeShapeType="1"/>
          </p:cNvSpPr>
          <p:nvPr/>
        </p:nvSpPr>
        <p:spPr bwMode="auto">
          <a:xfrm>
            <a:off x="6705600" y="1981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8" name="Line 24"/>
          <p:cNvSpPr>
            <a:spLocks noChangeShapeType="1"/>
          </p:cNvSpPr>
          <p:nvPr/>
        </p:nvSpPr>
        <p:spPr bwMode="auto">
          <a:xfrm>
            <a:off x="6553200" y="26670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09" name="Line 25"/>
          <p:cNvSpPr>
            <a:spLocks noChangeShapeType="1"/>
          </p:cNvSpPr>
          <p:nvPr/>
        </p:nvSpPr>
        <p:spPr bwMode="auto">
          <a:xfrm>
            <a:off x="5943600" y="3276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0" name="Line 26"/>
          <p:cNvSpPr>
            <a:spLocks noChangeShapeType="1"/>
          </p:cNvSpPr>
          <p:nvPr/>
        </p:nvSpPr>
        <p:spPr bwMode="auto">
          <a:xfrm>
            <a:off x="7162800" y="2590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1" name="Line 27"/>
          <p:cNvSpPr>
            <a:spLocks noChangeShapeType="1"/>
          </p:cNvSpPr>
          <p:nvPr/>
        </p:nvSpPr>
        <p:spPr bwMode="auto">
          <a:xfrm>
            <a:off x="7620000" y="1828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2" name="Line 28"/>
          <p:cNvSpPr>
            <a:spLocks noChangeShapeType="1"/>
          </p:cNvSpPr>
          <p:nvPr/>
        </p:nvSpPr>
        <p:spPr bwMode="auto">
          <a:xfrm>
            <a:off x="7924800" y="5105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3" name="Line 29"/>
          <p:cNvSpPr>
            <a:spLocks noChangeShapeType="1"/>
          </p:cNvSpPr>
          <p:nvPr/>
        </p:nvSpPr>
        <p:spPr bwMode="auto">
          <a:xfrm>
            <a:off x="5181600" y="4648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4" name="Line 30"/>
          <p:cNvSpPr>
            <a:spLocks noChangeShapeType="1"/>
          </p:cNvSpPr>
          <p:nvPr/>
        </p:nvSpPr>
        <p:spPr bwMode="auto">
          <a:xfrm>
            <a:off x="4648200" y="4114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5" name="Line 31"/>
          <p:cNvSpPr>
            <a:spLocks noChangeShapeType="1"/>
          </p:cNvSpPr>
          <p:nvPr/>
        </p:nvSpPr>
        <p:spPr bwMode="auto">
          <a:xfrm>
            <a:off x="4876800" y="3581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6" name="Line 32"/>
          <p:cNvSpPr>
            <a:spLocks noChangeShapeType="1"/>
          </p:cNvSpPr>
          <p:nvPr/>
        </p:nvSpPr>
        <p:spPr bwMode="auto">
          <a:xfrm>
            <a:off x="6096000" y="4419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7" name="Line 33"/>
          <p:cNvSpPr>
            <a:spLocks noChangeShapeType="1"/>
          </p:cNvSpPr>
          <p:nvPr/>
        </p:nvSpPr>
        <p:spPr bwMode="auto">
          <a:xfrm>
            <a:off x="4495800" y="1600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8" name="Line 34"/>
          <p:cNvSpPr>
            <a:spLocks noChangeShapeType="1"/>
          </p:cNvSpPr>
          <p:nvPr/>
        </p:nvSpPr>
        <p:spPr bwMode="auto">
          <a:xfrm>
            <a:off x="6858000" y="4267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19" name="Line 35"/>
          <p:cNvSpPr>
            <a:spLocks noChangeShapeType="1"/>
          </p:cNvSpPr>
          <p:nvPr/>
        </p:nvSpPr>
        <p:spPr bwMode="auto">
          <a:xfrm>
            <a:off x="6905625" y="4343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20" name="Line 36"/>
          <p:cNvSpPr>
            <a:spLocks noChangeShapeType="1"/>
          </p:cNvSpPr>
          <p:nvPr/>
        </p:nvSpPr>
        <p:spPr bwMode="auto">
          <a:xfrm>
            <a:off x="5029200" y="2438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21" name="Line 37"/>
          <p:cNvSpPr>
            <a:spLocks noChangeShapeType="1"/>
          </p:cNvSpPr>
          <p:nvPr/>
        </p:nvSpPr>
        <p:spPr bwMode="auto">
          <a:xfrm>
            <a:off x="8001000" y="5257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22" name="Line 38"/>
          <p:cNvSpPr>
            <a:spLocks noChangeShapeType="1"/>
          </p:cNvSpPr>
          <p:nvPr/>
        </p:nvSpPr>
        <p:spPr bwMode="auto">
          <a:xfrm>
            <a:off x="7391400" y="4038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23" name="Line 39"/>
          <p:cNvSpPr>
            <a:spLocks noChangeShapeType="1"/>
          </p:cNvSpPr>
          <p:nvPr/>
        </p:nvSpPr>
        <p:spPr bwMode="auto">
          <a:xfrm>
            <a:off x="7620000" y="3886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7624" name="Text Box 40"/>
          <p:cNvSpPr txBox="1">
            <a:spLocks noChangeArrowheads="1"/>
          </p:cNvSpPr>
          <p:nvPr/>
        </p:nvSpPr>
        <p:spPr bwMode="auto">
          <a:xfrm>
            <a:off x="3581400" y="5943600"/>
            <a:ext cx="4876800" cy="3984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 pos="2171700" algn="l"/>
                <a:tab pos="2895600" algn="l"/>
                <a:tab pos="3619500" algn="l"/>
                <a:tab pos="4343400" algn="l"/>
              </a:tabLst>
            </a:pPr>
            <a:r>
              <a:rPr lang="pt-BR" sz="2000">
                <a:solidFill>
                  <a:srgbClr val="FF7C80"/>
                </a:solidFill>
                <a:ea typeface="Arial Unicode MS" pitchFamily="-1" charset="0"/>
                <a:cs typeface="Arial Unicode MS" pitchFamily="-1" charset="0"/>
              </a:rPr>
              <a:t>BLAST extends from word hits</a:t>
            </a:r>
          </a:p>
        </p:txBody>
      </p:sp>
      <p:sp>
        <p:nvSpPr>
          <p:cNvPr id="67625" name="Line 41"/>
          <p:cNvSpPr>
            <a:spLocks noChangeShapeType="1"/>
          </p:cNvSpPr>
          <p:nvPr/>
        </p:nvSpPr>
        <p:spPr bwMode="auto">
          <a:xfrm flipH="1" flipV="1">
            <a:off x="4721225" y="2130425"/>
            <a:ext cx="463550" cy="463550"/>
          </a:xfrm>
          <a:prstGeom prst="line">
            <a:avLst/>
          </a:prstGeom>
          <a:noFill/>
          <a:ln w="9525" cap="flat">
            <a:noFill/>
            <a:round/>
            <a:headEnd/>
            <a:tailEnd/>
          </a:ln>
          <a:effectLst/>
        </p:spPr>
        <p:txBody>
          <a:bodyPr>
            <a:prstTxWarp prst="textNoShape">
              <a:avLst/>
            </a:prstTxWarp>
          </a:bodyPr>
          <a:lstStyle/>
          <a:p>
            <a:endParaRPr lang="en-US"/>
          </a:p>
        </p:txBody>
      </p:sp>
      <p:sp>
        <p:nvSpPr>
          <p:cNvPr id="67626" name="Freeform 42"/>
          <p:cNvSpPr>
            <a:spLocks noChangeArrowheads="1"/>
          </p:cNvSpPr>
          <p:nvPr/>
        </p:nvSpPr>
        <p:spPr bwMode="auto">
          <a:xfrm>
            <a:off x="4724400" y="2133600"/>
            <a:ext cx="990600" cy="914400"/>
          </a:xfrm>
          <a:custGeom>
            <a:avLst/>
            <a:gdLst/>
            <a:ahLst/>
            <a:cxnLst>
              <a:cxn ang="0">
                <a:pos x="624" y="576"/>
              </a:cxn>
              <a:cxn ang="0">
                <a:pos x="576" y="528"/>
              </a:cxn>
              <a:cxn ang="0">
                <a:pos x="528" y="528"/>
              </a:cxn>
              <a:cxn ang="0">
                <a:pos x="0" y="0"/>
              </a:cxn>
            </a:cxnLst>
            <a:rect l="0" t="0" r="r" b="b"/>
            <a:pathLst>
              <a:path w="624" h="576">
                <a:moveTo>
                  <a:pt x="624" y="576"/>
                </a:moveTo>
                <a:lnTo>
                  <a:pt x="576" y="528"/>
                </a:lnTo>
                <a:lnTo>
                  <a:pt x="528" y="528"/>
                </a:lnTo>
                <a:lnTo>
                  <a:pt x="0" y="0"/>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67627" name="Freeform 43"/>
          <p:cNvSpPr>
            <a:spLocks noChangeArrowheads="1"/>
          </p:cNvSpPr>
          <p:nvPr/>
        </p:nvSpPr>
        <p:spPr bwMode="auto">
          <a:xfrm>
            <a:off x="5715000" y="3048000"/>
            <a:ext cx="1295400" cy="1371600"/>
          </a:xfrm>
          <a:custGeom>
            <a:avLst/>
            <a:gdLst/>
            <a:ahLst/>
            <a:cxnLst>
              <a:cxn ang="0">
                <a:pos x="0" y="0"/>
              </a:cxn>
              <a:cxn ang="0">
                <a:pos x="192" y="192"/>
              </a:cxn>
              <a:cxn ang="0">
                <a:pos x="192" y="240"/>
              </a:cxn>
              <a:cxn ang="0">
                <a:pos x="432" y="480"/>
              </a:cxn>
              <a:cxn ang="0">
                <a:pos x="528" y="480"/>
              </a:cxn>
              <a:cxn ang="0">
                <a:pos x="576" y="528"/>
              </a:cxn>
              <a:cxn ang="0">
                <a:pos x="576" y="576"/>
              </a:cxn>
              <a:cxn ang="0">
                <a:pos x="624" y="624"/>
              </a:cxn>
              <a:cxn ang="0">
                <a:pos x="624" y="672"/>
              </a:cxn>
              <a:cxn ang="0">
                <a:pos x="816" y="864"/>
              </a:cxn>
            </a:cxnLst>
            <a:rect l="0" t="0" r="r" b="b"/>
            <a:pathLst>
              <a:path w="816" h="864">
                <a:moveTo>
                  <a:pt x="0" y="0"/>
                </a:moveTo>
                <a:lnTo>
                  <a:pt x="192" y="192"/>
                </a:lnTo>
                <a:lnTo>
                  <a:pt x="192" y="240"/>
                </a:lnTo>
                <a:lnTo>
                  <a:pt x="432" y="480"/>
                </a:lnTo>
                <a:lnTo>
                  <a:pt x="528" y="480"/>
                </a:lnTo>
                <a:lnTo>
                  <a:pt x="576" y="528"/>
                </a:lnTo>
                <a:lnTo>
                  <a:pt x="576" y="576"/>
                </a:lnTo>
                <a:lnTo>
                  <a:pt x="624" y="624"/>
                </a:lnTo>
                <a:lnTo>
                  <a:pt x="624" y="672"/>
                </a:lnTo>
                <a:lnTo>
                  <a:pt x="816" y="864"/>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46" name="Slide Number Placeholder 45"/>
          <p:cNvSpPr>
            <a:spLocks noGrp="1"/>
          </p:cNvSpPr>
          <p:nvPr>
            <p:ph type="sldNum" sz="quarter" idx="12"/>
          </p:nvPr>
        </p:nvSpPr>
        <p:spPr/>
        <p:txBody>
          <a:bodyPr/>
          <a:lstStyle/>
          <a:p>
            <a:fld id="{41014A3E-976F-064B-B8F4-90A68719CBED}" type="slidenum">
              <a:rPr lang="en-US" smtClean="0"/>
              <a:pPr/>
              <a:t>74</a:t>
            </a:fld>
            <a:endParaRPr lang="en-US"/>
          </a:p>
        </p:txBody>
      </p:sp>
      <p:sp>
        <p:nvSpPr>
          <p:cNvPr id="47" name="Footer Placeholder 46"/>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67624"/>
                                        </p:tgtEl>
                                        <p:attrNameLst>
                                          <p:attrName>style.visibility</p:attrName>
                                        </p:attrNameLst>
                                      </p:cBhvr>
                                      <p:to>
                                        <p:strVal val="visible"/>
                                      </p:to>
                                    </p:set>
                                    <p:anim calcmode="lin" valueType="num">
                                      <p:cBhvr additive="repl">
                                        <p:cTn id="7" dur="500" fill="hold"/>
                                        <p:tgtEl>
                                          <p:spTgt spid="67624"/>
                                        </p:tgtEl>
                                        <p:attrNameLst>
                                          <p:attrName>ppt_x</p:attrName>
                                        </p:attrNameLst>
                                      </p:cBhvr>
                                      <p:tavLst>
                                        <p:tav tm="100000">
                                          <p:val>
                                            <p:strVal val="1+#ppt_w/2"/>
                                          </p:val>
                                        </p:tav>
                                        <p:tav>
                                          <p:val>
                                            <p:strVal val="#ppt_x"/>
                                          </p:val>
                                        </p:tav>
                                      </p:tavLst>
                                    </p:anim>
                                    <p:anim calcmode="lin" valueType="num">
                                      <p:cBhvr additive="repl">
                                        <p:cTn id="8" dur="500" fill="hold"/>
                                        <p:tgtEl>
                                          <p:spTgt spid="67624"/>
                                        </p:tgtEl>
                                        <p:attrNameLst>
                                          <p:attrName>ppt_y</p:attrName>
                                        </p:attrNameLst>
                                      </p:cBhvr>
                                      <p:tavLst>
                                        <p:tav tm="100000">
                                          <p:val>
                                            <p:strVal val="#ppt_y"/>
                                          </p:val>
                                        </p:tav>
                                        <p:tav>
                                          <p:val>
                                            <p:strVal val="#ppt_y"/>
                                          </p:val>
                                        </p:tav>
                                      </p:tavLst>
                                    </p:anim>
                                  </p:childTnLst>
                                </p:cTn>
                              </p:par>
                            </p:childTnLst>
                          </p:cTn>
                        </p:par>
                        <p:par>
                          <p:cTn id="9" fill="hold">
                            <p:stCondLst>
                              <p:cond delay="0"/>
                            </p:stCondLst>
                            <p:childTnLst>
                              <p:par>
                                <p:cTn id="10" presetID="18" presetClass="entr" presetSubtype="9" fill="hold" grpId="0" nodeType="afterEffect">
                                  <p:stCondLst>
                                    <p:cond delay="0"/>
                                  </p:stCondLst>
                                  <p:childTnLst>
                                    <p:set>
                                      <p:cBhvr additive="repl">
                                        <p:cTn id="11" dur="1" fill="hold">
                                          <p:stCondLst>
                                            <p:cond delay="0"/>
                                          </p:stCondLst>
                                        </p:cTn>
                                        <p:tgtEl>
                                          <p:spTgt spid="67626"/>
                                        </p:tgtEl>
                                        <p:attrNameLst>
                                          <p:attrName>style.visibility</p:attrName>
                                        </p:attrNameLst>
                                      </p:cBhvr>
                                      <p:to>
                                        <p:strVal val="visible"/>
                                      </p:to>
                                    </p:set>
                                    <p:animEffect transition="in" filter="strips(upLeft)">
                                      <p:cBhvr additive="repl">
                                        <p:cTn id="12" dur="500"/>
                                        <p:tgtEl>
                                          <p:spTgt spid="67626"/>
                                        </p:tgtEl>
                                      </p:cBhvr>
                                    </p:animEffect>
                                  </p:childTnLst>
                                </p:cTn>
                              </p:par>
                            </p:childTnLst>
                          </p:cTn>
                        </p:par>
                        <p:par>
                          <p:cTn id="13" fill="hold">
                            <p:stCondLst>
                              <p:cond delay="0"/>
                            </p:stCondLst>
                            <p:childTnLst>
                              <p:par>
                                <p:cTn id="14" presetID="18" presetClass="entr" presetSubtype="6" fill="hold" grpId="0" nodeType="afterEffect">
                                  <p:stCondLst>
                                    <p:cond delay="0"/>
                                  </p:stCondLst>
                                  <p:childTnLst>
                                    <p:set>
                                      <p:cBhvr additive="repl">
                                        <p:cTn id="15" dur="1" fill="hold">
                                          <p:stCondLst>
                                            <p:cond delay="0"/>
                                          </p:stCondLst>
                                        </p:cTn>
                                        <p:tgtEl>
                                          <p:spTgt spid="67627"/>
                                        </p:tgtEl>
                                        <p:attrNameLst>
                                          <p:attrName>style.visibility</p:attrName>
                                        </p:attrNameLst>
                                      </p:cBhvr>
                                      <p:to>
                                        <p:strVal val="visible"/>
                                      </p:to>
                                    </p:set>
                                    <p:animEffect transition="in" filter="strips(downRight)">
                                      <p:cBhvr additive="repl">
                                        <p:cTn id="16" dur="500"/>
                                        <p:tgtEl>
                                          <p:spTgt spid="67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26" grpId="0" animBg="1"/>
      <p:bldP spid="67627"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2568580" y="76200"/>
            <a:ext cx="657542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a:t>H A S H I N G   M E T H O D S</a:t>
            </a:r>
          </a:p>
        </p:txBody>
      </p:sp>
      <p:sp>
        <p:nvSpPr>
          <p:cNvPr id="47" name="Date Placeholder 2"/>
          <p:cNvSpPr>
            <a:spLocks noGrp="1"/>
          </p:cNvSpPr>
          <p:nvPr>
            <p:ph type="dt" sz="half" idx="10"/>
          </p:nvPr>
        </p:nvSpPr>
        <p:spPr/>
        <p:txBody>
          <a:bodyPr/>
          <a:lstStyle/>
          <a:p>
            <a:fld id="{708B9A0F-44F6-DA42-9478-8CCEAD8E721A}" type="datetime1">
              <a:rPr lang="en-US" smtClean="0"/>
              <a:pPr/>
              <a:t>5/23/14</a:t>
            </a:fld>
            <a:endParaRPr lang="pt-BR"/>
          </a:p>
        </p:txBody>
      </p:sp>
      <p:sp>
        <p:nvSpPr>
          <p:cNvPr id="68610" name="Rectangle 2"/>
          <p:cNvSpPr>
            <a:spLocks noChangeArrowheads="1"/>
          </p:cNvSpPr>
          <p:nvPr/>
        </p:nvSpPr>
        <p:spPr bwMode="auto">
          <a:xfrm>
            <a:off x="4038600" y="1447800"/>
            <a:ext cx="4191000" cy="41910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68611"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68612"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Database sequence</a:t>
            </a:r>
          </a:p>
        </p:txBody>
      </p:sp>
      <p:sp>
        <p:nvSpPr>
          <p:cNvPr id="68613" name="Text Box 5"/>
          <p:cNvSpPr txBox="1">
            <a:spLocks noChangeArrowheads="1"/>
          </p:cNvSpPr>
          <p:nvPr/>
        </p:nvSpPr>
        <p:spPr bwMode="auto">
          <a:xfrm>
            <a:off x="304800" y="1338263"/>
            <a:ext cx="2819400" cy="1100137"/>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Lst>
            </a:pPr>
            <a:r>
              <a:rPr lang="pt-BR" sz="2200" dirty="0" err="1">
                <a:solidFill>
                  <a:srgbClr val="A50021"/>
                </a:solidFill>
                <a:ea typeface="Arial Unicode MS" pitchFamily="-1" charset="0"/>
                <a:cs typeface="Arial Unicode MS" pitchFamily="-1" charset="0"/>
              </a:rPr>
              <a:t>Scan</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database, </a:t>
            </a:r>
            <a:r>
              <a:rPr lang="pt-BR" sz="2200" dirty="0" err="1">
                <a:solidFill>
                  <a:srgbClr val="A50021"/>
                </a:solidFill>
                <a:ea typeface="Arial Unicode MS" pitchFamily="-1" charset="0"/>
                <a:cs typeface="Arial Unicode MS" pitchFamily="-1" charset="0"/>
              </a:rPr>
              <a:t>looking</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up</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words</a:t>
            </a:r>
            <a:r>
              <a:rPr lang="pt-BR" sz="2200" dirty="0">
                <a:solidFill>
                  <a:srgbClr val="A50021"/>
                </a:solidFill>
                <a:ea typeface="Arial Unicode MS" pitchFamily="-1" charset="0"/>
                <a:cs typeface="Arial Unicode MS" pitchFamily="-1" charset="0"/>
              </a:rPr>
              <a:t> in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dictionary</a:t>
            </a:r>
            <a:endParaRPr lang="pt-BR" sz="2200" dirty="0">
              <a:solidFill>
                <a:srgbClr val="A50021"/>
              </a:solidFill>
              <a:ea typeface="Arial Unicode MS" pitchFamily="-1" charset="0"/>
              <a:cs typeface="Arial Unicode MS" pitchFamily="-1" charset="0"/>
            </a:endParaRPr>
          </a:p>
        </p:txBody>
      </p:sp>
      <p:sp>
        <p:nvSpPr>
          <p:cNvPr id="68614" name="Text Box 6"/>
          <p:cNvSpPr txBox="1">
            <a:spLocks noChangeArrowheads="1"/>
          </p:cNvSpPr>
          <p:nvPr/>
        </p:nvSpPr>
        <p:spPr bwMode="auto">
          <a:xfrm>
            <a:off x="228600" y="2726531"/>
            <a:ext cx="2895600" cy="110013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Lst>
            </a:pPr>
            <a:r>
              <a:rPr lang="pt-BR" sz="2200" dirty="0">
                <a:solidFill>
                  <a:srgbClr val="A50021"/>
                </a:solidFill>
                <a:ea typeface="Arial Unicode MS" pitchFamily="-1" charset="0"/>
                <a:cs typeface="Arial Unicode MS" pitchFamily="-1" charset="0"/>
              </a:rPr>
              <a:t>Use </a:t>
            </a:r>
            <a:r>
              <a:rPr lang="pt-BR" sz="2200" dirty="0" err="1">
                <a:solidFill>
                  <a:srgbClr val="A50021"/>
                </a:solidFill>
                <a:ea typeface="Arial Unicode MS" pitchFamily="-1" charset="0"/>
                <a:cs typeface="Arial Unicode MS" pitchFamily="-1" charset="0"/>
              </a:rPr>
              <a:t>word</a:t>
            </a:r>
            <a:r>
              <a:rPr lang="pt-BR" sz="2200" dirty="0">
                <a:solidFill>
                  <a:srgbClr val="A50021"/>
                </a:solidFill>
                <a:ea typeface="Arial Unicode MS" pitchFamily="-1" charset="0"/>
                <a:cs typeface="Arial Unicode MS" pitchFamily="-1" charset="0"/>
              </a:rPr>
              <a:t> hits to determine </a:t>
            </a:r>
            <a:r>
              <a:rPr lang="pt-BR" sz="2200" dirty="0" err="1">
                <a:solidFill>
                  <a:srgbClr val="A50021"/>
                </a:solidFill>
                <a:ea typeface="Arial Unicode MS" pitchFamily="-1" charset="0"/>
                <a:cs typeface="Arial Unicode MS" pitchFamily="-1" charset="0"/>
              </a:rPr>
              <a:t>were</a:t>
            </a:r>
            <a:r>
              <a:rPr lang="pt-BR" sz="2200" dirty="0">
                <a:solidFill>
                  <a:srgbClr val="A50021"/>
                </a:solidFill>
                <a:ea typeface="Arial Unicode MS" pitchFamily="-1" charset="0"/>
                <a:cs typeface="Arial Unicode MS" pitchFamily="-1" charset="0"/>
              </a:rPr>
              <a:t> to search for </a:t>
            </a:r>
            <a:r>
              <a:rPr lang="pt-BR" sz="2200" dirty="0" err="1">
                <a:solidFill>
                  <a:srgbClr val="A50021"/>
                </a:solidFill>
                <a:ea typeface="Arial Unicode MS" pitchFamily="-1" charset="0"/>
                <a:cs typeface="Arial Unicode MS" pitchFamily="-1" charset="0"/>
              </a:rPr>
              <a:t>alignments</a:t>
            </a:r>
            <a:endParaRPr lang="pt-BR" sz="2200" dirty="0">
              <a:solidFill>
                <a:srgbClr val="A50021"/>
              </a:solidFill>
              <a:ea typeface="Arial Unicode MS" pitchFamily="-1" charset="0"/>
              <a:cs typeface="Arial Unicode MS" pitchFamily="-1" charset="0"/>
            </a:endParaRPr>
          </a:p>
        </p:txBody>
      </p:sp>
      <p:sp>
        <p:nvSpPr>
          <p:cNvPr id="68615" name="Line 7"/>
          <p:cNvSpPr>
            <a:spLocks noChangeShapeType="1"/>
          </p:cNvSpPr>
          <p:nvPr/>
        </p:nvSpPr>
        <p:spPr bwMode="auto">
          <a:xfrm>
            <a:off x="4724400" y="2133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16" name="Line 8"/>
          <p:cNvSpPr>
            <a:spLocks noChangeShapeType="1"/>
          </p:cNvSpPr>
          <p:nvPr/>
        </p:nvSpPr>
        <p:spPr bwMode="auto">
          <a:xfrm>
            <a:off x="4876800" y="22860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17" name="Line 9"/>
          <p:cNvSpPr>
            <a:spLocks noChangeShapeType="1"/>
          </p:cNvSpPr>
          <p:nvPr/>
        </p:nvSpPr>
        <p:spPr bwMode="auto">
          <a:xfrm>
            <a:off x="5029200" y="2362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18" name="Line 10"/>
          <p:cNvSpPr>
            <a:spLocks noChangeShapeType="1"/>
          </p:cNvSpPr>
          <p:nvPr/>
        </p:nvSpPr>
        <p:spPr bwMode="auto">
          <a:xfrm>
            <a:off x="5486400" y="2438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19" name="Line 11"/>
          <p:cNvSpPr>
            <a:spLocks noChangeShapeType="1"/>
          </p:cNvSpPr>
          <p:nvPr/>
        </p:nvSpPr>
        <p:spPr bwMode="auto">
          <a:xfrm>
            <a:off x="5334000" y="5181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0" name="Line 12"/>
          <p:cNvSpPr>
            <a:spLocks noChangeShapeType="1"/>
          </p:cNvSpPr>
          <p:nvPr/>
        </p:nvSpPr>
        <p:spPr bwMode="auto">
          <a:xfrm>
            <a:off x="5486400" y="2895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1" name="Line 13"/>
          <p:cNvSpPr>
            <a:spLocks noChangeShapeType="1"/>
          </p:cNvSpPr>
          <p:nvPr/>
        </p:nvSpPr>
        <p:spPr bwMode="auto">
          <a:xfrm>
            <a:off x="5638800" y="3124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2" name="Line 14"/>
          <p:cNvSpPr>
            <a:spLocks noChangeShapeType="1"/>
          </p:cNvSpPr>
          <p:nvPr/>
        </p:nvSpPr>
        <p:spPr bwMode="auto">
          <a:xfrm>
            <a:off x="5638800" y="2971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3" name="Line 15"/>
          <p:cNvSpPr>
            <a:spLocks noChangeShapeType="1"/>
          </p:cNvSpPr>
          <p:nvPr/>
        </p:nvSpPr>
        <p:spPr bwMode="auto">
          <a:xfrm>
            <a:off x="5943600" y="3352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4" name="Line 16"/>
          <p:cNvSpPr>
            <a:spLocks noChangeShapeType="1"/>
          </p:cNvSpPr>
          <p:nvPr/>
        </p:nvSpPr>
        <p:spPr bwMode="auto">
          <a:xfrm>
            <a:off x="6096000" y="3505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5" name="Line 17"/>
          <p:cNvSpPr>
            <a:spLocks noChangeShapeType="1"/>
          </p:cNvSpPr>
          <p:nvPr/>
        </p:nvSpPr>
        <p:spPr bwMode="auto">
          <a:xfrm>
            <a:off x="6248400" y="3657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6" name="Line 18"/>
          <p:cNvSpPr>
            <a:spLocks noChangeShapeType="1"/>
          </p:cNvSpPr>
          <p:nvPr/>
        </p:nvSpPr>
        <p:spPr bwMode="auto">
          <a:xfrm>
            <a:off x="6172200" y="1981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7" name="Line 19"/>
          <p:cNvSpPr>
            <a:spLocks noChangeShapeType="1"/>
          </p:cNvSpPr>
          <p:nvPr/>
        </p:nvSpPr>
        <p:spPr bwMode="auto">
          <a:xfrm>
            <a:off x="6553200" y="38100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8" name="Line 20"/>
          <p:cNvSpPr>
            <a:spLocks noChangeShapeType="1"/>
          </p:cNvSpPr>
          <p:nvPr/>
        </p:nvSpPr>
        <p:spPr bwMode="auto">
          <a:xfrm>
            <a:off x="6619875" y="3962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29" name="Line 21"/>
          <p:cNvSpPr>
            <a:spLocks noChangeShapeType="1"/>
          </p:cNvSpPr>
          <p:nvPr/>
        </p:nvSpPr>
        <p:spPr bwMode="auto">
          <a:xfrm>
            <a:off x="6686550" y="4114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0" name="Line 22"/>
          <p:cNvSpPr>
            <a:spLocks noChangeShapeType="1"/>
          </p:cNvSpPr>
          <p:nvPr/>
        </p:nvSpPr>
        <p:spPr bwMode="auto">
          <a:xfrm>
            <a:off x="6753225" y="4267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1" name="Line 23"/>
          <p:cNvSpPr>
            <a:spLocks noChangeShapeType="1"/>
          </p:cNvSpPr>
          <p:nvPr/>
        </p:nvSpPr>
        <p:spPr bwMode="auto">
          <a:xfrm>
            <a:off x="6705600" y="1981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2" name="Line 24"/>
          <p:cNvSpPr>
            <a:spLocks noChangeShapeType="1"/>
          </p:cNvSpPr>
          <p:nvPr/>
        </p:nvSpPr>
        <p:spPr bwMode="auto">
          <a:xfrm>
            <a:off x="6553200" y="26670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3" name="Line 25"/>
          <p:cNvSpPr>
            <a:spLocks noChangeShapeType="1"/>
          </p:cNvSpPr>
          <p:nvPr/>
        </p:nvSpPr>
        <p:spPr bwMode="auto">
          <a:xfrm>
            <a:off x="5943600" y="3276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4" name="Line 26"/>
          <p:cNvSpPr>
            <a:spLocks noChangeShapeType="1"/>
          </p:cNvSpPr>
          <p:nvPr/>
        </p:nvSpPr>
        <p:spPr bwMode="auto">
          <a:xfrm>
            <a:off x="7162800" y="2590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5" name="Line 27"/>
          <p:cNvSpPr>
            <a:spLocks noChangeShapeType="1"/>
          </p:cNvSpPr>
          <p:nvPr/>
        </p:nvSpPr>
        <p:spPr bwMode="auto">
          <a:xfrm>
            <a:off x="7620000" y="1828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6" name="Line 28"/>
          <p:cNvSpPr>
            <a:spLocks noChangeShapeType="1"/>
          </p:cNvSpPr>
          <p:nvPr/>
        </p:nvSpPr>
        <p:spPr bwMode="auto">
          <a:xfrm>
            <a:off x="7924800" y="5105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7" name="Line 29"/>
          <p:cNvSpPr>
            <a:spLocks noChangeShapeType="1"/>
          </p:cNvSpPr>
          <p:nvPr/>
        </p:nvSpPr>
        <p:spPr bwMode="auto">
          <a:xfrm>
            <a:off x="5181600" y="4648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8" name="Line 30"/>
          <p:cNvSpPr>
            <a:spLocks noChangeShapeType="1"/>
          </p:cNvSpPr>
          <p:nvPr/>
        </p:nvSpPr>
        <p:spPr bwMode="auto">
          <a:xfrm>
            <a:off x="4648200" y="4114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39" name="Line 31"/>
          <p:cNvSpPr>
            <a:spLocks noChangeShapeType="1"/>
          </p:cNvSpPr>
          <p:nvPr/>
        </p:nvSpPr>
        <p:spPr bwMode="auto">
          <a:xfrm>
            <a:off x="4876800" y="3581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0" name="Line 32"/>
          <p:cNvSpPr>
            <a:spLocks noChangeShapeType="1"/>
          </p:cNvSpPr>
          <p:nvPr/>
        </p:nvSpPr>
        <p:spPr bwMode="auto">
          <a:xfrm>
            <a:off x="6096000" y="4419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1" name="Line 33"/>
          <p:cNvSpPr>
            <a:spLocks noChangeShapeType="1"/>
          </p:cNvSpPr>
          <p:nvPr/>
        </p:nvSpPr>
        <p:spPr bwMode="auto">
          <a:xfrm>
            <a:off x="4495800" y="1600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2" name="Line 34"/>
          <p:cNvSpPr>
            <a:spLocks noChangeShapeType="1"/>
          </p:cNvSpPr>
          <p:nvPr/>
        </p:nvSpPr>
        <p:spPr bwMode="auto">
          <a:xfrm>
            <a:off x="6858000" y="4267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3" name="Line 35"/>
          <p:cNvSpPr>
            <a:spLocks noChangeShapeType="1"/>
          </p:cNvSpPr>
          <p:nvPr/>
        </p:nvSpPr>
        <p:spPr bwMode="auto">
          <a:xfrm>
            <a:off x="6905625" y="4343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4" name="Line 36"/>
          <p:cNvSpPr>
            <a:spLocks noChangeShapeType="1"/>
          </p:cNvSpPr>
          <p:nvPr/>
        </p:nvSpPr>
        <p:spPr bwMode="auto">
          <a:xfrm>
            <a:off x="5029200" y="24384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5" name="Line 37"/>
          <p:cNvSpPr>
            <a:spLocks noChangeShapeType="1"/>
          </p:cNvSpPr>
          <p:nvPr/>
        </p:nvSpPr>
        <p:spPr bwMode="auto">
          <a:xfrm>
            <a:off x="8001000" y="52578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6" name="Line 38"/>
          <p:cNvSpPr>
            <a:spLocks noChangeShapeType="1"/>
          </p:cNvSpPr>
          <p:nvPr/>
        </p:nvSpPr>
        <p:spPr bwMode="auto">
          <a:xfrm>
            <a:off x="7391400" y="40386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7" name="Line 39"/>
          <p:cNvSpPr>
            <a:spLocks noChangeShapeType="1"/>
          </p:cNvSpPr>
          <p:nvPr/>
        </p:nvSpPr>
        <p:spPr bwMode="auto">
          <a:xfrm>
            <a:off x="7620000" y="3886200"/>
            <a:ext cx="76200" cy="76200"/>
          </a:xfrm>
          <a:prstGeom prst="line">
            <a:avLst/>
          </a:prstGeom>
          <a:noFill/>
          <a:ln w="19080" cap="sq">
            <a:solidFill>
              <a:srgbClr val="000000"/>
            </a:solidFill>
            <a:miter lim="800000"/>
            <a:headEnd/>
            <a:tailEnd/>
          </a:ln>
          <a:effectLst/>
        </p:spPr>
        <p:txBody>
          <a:bodyPr>
            <a:prstTxWarp prst="textNoShape">
              <a:avLst/>
            </a:prstTxWarp>
          </a:bodyPr>
          <a:lstStyle/>
          <a:p>
            <a:endParaRPr lang="en-US"/>
          </a:p>
        </p:txBody>
      </p:sp>
      <p:sp>
        <p:nvSpPr>
          <p:cNvPr id="68648" name="Text Box 40"/>
          <p:cNvSpPr txBox="1">
            <a:spLocks noChangeArrowheads="1"/>
          </p:cNvSpPr>
          <p:nvPr/>
        </p:nvSpPr>
        <p:spPr bwMode="auto">
          <a:xfrm>
            <a:off x="3581400" y="5943600"/>
            <a:ext cx="4876800" cy="703263"/>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250"/>
              </a:spcBef>
              <a:buClrTx/>
              <a:buFontTx/>
              <a:buNone/>
              <a:tabLst>
                <a:tab pos="723900" algn="l"/>
                <a:tab pos="1447800" algn="l"/>
                <a:tab pos="2171700" algn="l"/>
                <a:tab pos="2895600" algn="l"/>
                <a:tab pos="3619500" algn="l"/>
                <a:tab pos="4343400" algn="l"/>
              </a:tabLst>
            </a:pPr>
            <a:r>
              <a:rPr lang="pt-BR" sz="2000">
                <a:solidFill>
                  <a:srgbClr val="FF7C80"/>
                </a:solidFill>
                <a:ea typeface="Arial Unicode MS" pitchFamily="-1" charset="0"/>
                <a:cs typeface="Arial Unicode MS" pitchFamily="-1" charset="0"/>
              </a:rPr>
              <a:t>BLAST2 extends pairs in same diagonal first</a:t>
            </a:r>
          </a:p>
        </p:txBody>
      </p:sp>
      <p:sp>
        <p:nvSpPr>
          <p:cNvPr id="68649" name="Line 41"/>
          <p:cNvSpPr>
            <a:spLocks noChangeShapeType="1"/>
          </p:cNvSpPr>
          <p:nvPr/>
        </p:nvSpPr>
        <p:spPr bwMode="auto">
          <a:xfrm flipH="1" flipV="1">
            <a:off x="4721225" y="2130425"/>
            <a:ext cx="463550" cy="463550"/>
          </a:xfrm>
          <a:prstGeom prst="line">
            <a:avLst/>
          </a:prstGeom>
          <a:noFill/>
          <a:ln w="9525" cap="flat">
            <a:noFill/>
            <a:round/>
            <a:headEnd/>
            <a:tailEnd/>
          </a:ln>
          <a:effectLst/>
        </p:spPr>
        <p:txBody>
          <a:bodyPr>
            <a:prstTxWarp prst="textNoShape">
              <a:avLst/>
            </a:prstTxWarp>
          </a:bodyPr>
          <a:lstStyle/>
          <a:p>
            <a:endParaRPr lang="en-US"/>
          </a:p>
        </p:txBody>
      </p:sp>
      <p:sp>
        <p:nvSpPr>
          <p:cNvPr id="68650" name="Freeform 42"/>
          <p:cNvSpPr>
            <a:spLocks noChangeArrowheads="1"/>
          </p:cNvSpPr>
          <p:nvPr/>
        </p:nvSpPr>
        <p:spPr bwMode="auto">
          <a:xfrm>
            <a:off x="4724400" y="2133600"/>
            <a:ext cx="228600" cy="228600"/>
          </a:xfrm>
          <a:custGeom>
            <a:avLst/>
            <a:gdLst/>
            <a:ahLst/>
            <a:cxnLst>
              <a:cxn ang="0">
                <a:pos x="144" y="138"/>
              </a:cxn>
              <a:cxn ang="0">
                <a:pos x="138" y="144"/>
              </a:cxn>
              <a:cxn ang="0">
                <a:pos x="144" y="144"/>
              </a:cxn>
              <a:cxn ang="0">
                <a:pos x="0" y="0"/>
              </a:cxn>
            </a:cxnLst>
            <a:rect l="0" t="0" r="r" b="b"/>
            <a:pathLst>
              <a:path w="144" h="144">
                <a:moveTo>
                  <a:pt x="144" y="138"/>
                </a:moveTo>
                <a:lnTo>
                  <a:pt x="138" y="144"/>
                </a:lnTo>
                <a:lnTo>
                  <a:pt x="144" y="144"/>
                </a:lnTo>
                <a:lnTo>
                  <a:pt x="0" y="0"/>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68651" name="Freeform 43"/>
          <p:cNvSpPr>
            <a:spLocks noChangeArrowheads="1"/>
          </p:cNvSpPr>
          <p:nvPr/>
        </p:nvSpPr>
        <p:spPr bwMode="auto">
          <a:xfrm>
            <a:off x="6248400" y="3657600"/>
            <a:ext cx="704850" cy="752475"/>
          </a:xfrm>
          <a:custGeom>
            <a:avLst/>
            <a:gdLst/>
            <a:ahLst/>
            <a:cxnLst>
              <a:cxn ang="0">
                <a:pos x="0" y="0"/>
              </a:cxn>
              <a:cxn ang="0">
                <a:pos x="36" y="36"/>
              </a:cxn>
              <a:cxn ang="0">
                <a:pos x="198" y="102"/>
              </a:cxn>
              <a:cxn ang="0">
                <a:pos x="240" y="144"/>
              </a:cxn>
              <a:cxn ang="0">
                <a:pos x="240" y="198"/>
              </a:cxn>
              <a:cxn ang="0">
                <a:pos x="288" y="246"/>
              </a:cxn>
              <a:cxn ang="0">
                <a:pos x="276" y="294"/>
              </a:cxn>
              <a:cxn ang="0">
                <a:pos x="444" y="474"/>
              </a:cxn>
              <a:cxn ang="0">
                <a:pos x="444" y="468"/>
              </a:cxn>
              <a:cxn ang="0">
                <a:pos x="444" y="474"/>
              </a:cxn>
            </a:cxnLst>
            <a:rect l="0" t="0" r="r" b="b"/>
            <a:pathLst>
              <a:path w="444" h="474">
                <a:moveTo>
                  <a:pt x="0" y="0"/>
                </a:moveTo>
                <a:lnTo>
                  <a:pt x="36" y="36"/>
                </a:lnTo>
                <a:lnTo>
                  <a:pt x="198" y="102"/>
                </a:lnTo>
                <a:lnTo>
                  <a:pt x="240" y="144"/>
                </a:lnTo>
                <a:lnTo>
                  <a:pt x="240" y="198"/>
                </a:lnTo>
                <a:lnTo>
                  <a:pt x="288" y="246"/>
                </a:lnTo>
                <a:lnTo>
                  <a:pt x="276" y="294"/>
                </a:lnTo>
                <a:lnTo>
                  <a:pt x="444" y="474"/>
                </a:lnTo>
                <a:lnTo>
                  <a:pt x="444" y="468"/>
                </a:lnTo>
                <a:lnTo>
                  <a:pt x="444" y="474"/>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68652" name="Freeform 44"/>
          <p:cNvSpPr>
            <a:spLocks noChangeArrowheads="1"/>
          </p:cNvSpPr>
          <p:nvPr/>
        </p:nvSpPr>
        <p:spPr bwMode="auto">
          <a:xfrm>
            <a:off x="4953000" y="2362200"/>
            <a:ext cx="609600" cy="609600"/>
          </a:xfrm>
          <a:custGeom>
            <a:avLst/>
            <a:gdLst/>
            <a:ahLst/>
            <a:cxnLst>
              <a:cxn ang="0">
                <a:pos x="144" y="138"/>
              </a:cxn>
              <a:cxn ang="0">
                <a:pos x="138" y="144"/>
              </a:cxn>
              <a:cxn ang="0">
                <a:pos x="144" y="144"/>
              </a:cxn>
              <a:cxn ang="0">
                <a:pos x="0" y="0"/>
              </a:cxn>
            </a:cxnLst>
            <a:rect l="0" t="0" r="r" b="b"/>
            <a:pathLst>
              <a:path w="144" h="144">
                <a:moveTo>
                  <a:pt x="144" y="138"/>
                </a:moveTo>
                <a:lnTo>
                  <a:pt x="138" y="144"/>
                </a:lnTo>
                <a:lnTo>
                  <a:pt x="144" y="144"/>
                </a:lnTo>
                <a:lnTo>
                  <a:pt x="0" y="0"/>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68653" name="Freeform 45"/>
          <p:cNvSpPr>
            <a:spLocks noChangeArrowheads="1"/>
          </p:cNvSpPr>
          <p:nvPr/>
        </p:nvSpPr>
        <p:spPr bwMode="auto">
          <a:xfrm>
            <a:off x="6019800" y="3429000"/>
            <a:ext cx="228600" cy="228600"/>
          </a:xfrm>
          <a:custGeom>
            <a:avLst/>
            <a:gdLst/>
            <a:ahLst/>
            <a:cxnLst>
              <a:cxn ang="0">
                <a:pos x="144" y="138"/>
              </a:cxn>
              <a:cxn ang="0">
                <a:pos x="138" y="144"/>
              </a:cxn>
              <a:cxn ang="0">
                <a:pos x="144" y="144"/>
              </a:cxn>
              <a:cxn ang="0">
                <a:pos x="0" y="0"/>
              </a:cxn>
            </a:cxnLst>
            <a:rect l="0" t="0" r="r" b="b"/>
            <a:pathLst>
              <a:path w="144" h="144">
                <a:moveTo>
                  <a:pt x="144" y="138"/>
                </a:moveTo>
                <a:lnTo>
                  <a:pt x="138" y="144"/>
                </a:lnTo>
                <a:lnTo>
                  <a:pt x="144" y="144"/>
                </a:lnTo>
                <a:lnTo>
                  <a:pt x="0" y="0"/>
                </a:lnTo>
              </a:path>
            </a:pathLst>
          </a:custGeom>
          <a:noFill/>
          <a:ln w="38160" cap="sq">
            <a:solidFill>
              <a:srgbClr val="A50021"/>
            </a:solidFill>
            <a:round/>
            <a:headEnd/>
            <a:tailEnd/>
          </a:ln>
          <a:effectLst/>
        </p:spPr>
        <p:txBody>
          <a:bodyPr wrap="none" anchor="ctr">
            <a:prstTxWarp prst="textNoShape">
              <a:avLst/>
            </a:prstTxWarp>
          </a:bodyPr>
          <a:lstStyle/>
          <a:p>
            <a:endParaRPr lang="en-US"/>
          </a:p>
        </p:txBody>
      </p:sp>
      <p:sp>
        <p:nvSpPr>
          <p:cNvPr id="48" name="Slide Number Placeholder 47"/>
          <p:cNvSpPr>
            <a:spLocks noGrp="1"/>
          </p:cNvSpPr>
          <p:nvPr>
            <p:ph type="sldNum" sz="quarter" idx="12"/>
          </p:nvPr>
        </p:nvSpPr>
        <p:spPr/>
        <p:txBody>
          <a:bodyPr/>
          <a:lstStyle/>
          <a:p>
            <a:fld id="{41014A3E-976F-064B-B8F4-90A68719CBED}" type="slidenum">
              <a:rPr lang="en-US" smtClean="0"/>
              <a:pPr/>
              <a:t>75</a:t>
            </a:fld>
            <a:endParaRPr lang="en-US"/>
          </a:p>
        </p:txBody>
      </p:sp>
      <p:sp>
        <p:nvSpPr>
          <p:cNvPr id="49" name="Footer Placeholder 4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68648"/>
                                        </p:tgtEl>
                                        <p:attrNameLst>
                                          <p:attrName>style.visibility</p:attrName>
                                        </p:attrNameLst>
                                      </p:cBhvr>
                                      <p:to>
                                        <p:strVal val="visible"/>
                                      </p:to>
                                    </p:set>
                                    <p:anim calcmode="lin" valueType="num">
                                      <p:cBhvr additive="repl">
                                        <p:cTn id="7" dur="500" fill="hold"/>
                                        <p:tgtEl>
                                          <p:spTgt spid="68648"/>
                                        </p:tgtEl>
                                        <p:attrNameLst>
                                          <p:attrName>ppt_x</p:attrName>
                                        </p:attrNameLst>
                                      </p:cBhvr>
                                      <p:tavLst>
                                        <p:tav tm="100000">
                                          <p:val>
                                            <p:strVal val="1+#ppt_w/2"/>
                                          </p:val>
                                        </p:tav>
                                        <p:tav>
                                          <p:val>
                                            <p:strVal val="#ppt_x"/>
                                          </p:val>
                                        </p:tav>
                                      </p:tavLst>
                                    </p:anim>
                                    <p:anim calcmode="lin" valueType="num">
                                      <p:cBhvr additive="repl">
                                        <p:cTn id="8" dur="500" fill="hold"/>
                                        <p:tgtEl>
                                          <p:spTgt spid="68648"/>
                                        </p:tgtEl>
                                        <p:attrNameLst>
                                          <p:attrName>ppt_y</p:attrName>
                                        </p:attrNameLst>
                                      </p:cBhvr>
                                      <p:tavLst>
                                        <p:tav tm="100000">
                                          <p:val>
                                            <p:strVal val="#ppt_y"/>
                                          </p:val>
                                        </p:tav>
                                        <p:tav>
                                          <p:val>
                                            <p:strVal val="#ppt_y"/>
                                          </p:val>
                                        </p:tav>
                                      </p:tavLst>
                                    </p:anim>
                                  </p:childTnLst>
                                </p:cTn>
                              </p:par>
                            </p:childTnLst>
                          </p:cTn>
                        </p:par>
                        <p:par>
                          <p:cTn id="9" fill="hold">
                            <p:stCondLst>
                              <p:cond delay="0"/>
                            </p:stCondLst>
                            <p:childTnLst>
                              <p:par>
                                <p:cTn id="10" presetID="18" presetClass="entr" presetSubtype="9" fill="hold" grpId="0" nodeType="afterEffect">
                                  <p:stCondLst>
                                    <p:cond delay="0"/>
                                  </p:stCondLst>
                                  <p:childTnLst>
                                    <p:set>
                                      <p:cBhvr additive="repl">
                                        <p:cTn id="11" dur="1" fill="hold">
                                          <p:stCondLst>
                                            <p:cond delay="0"/>
                                          </p:stCondLst>
                                        </p:cTn>
                                        <p:tgtEl>
                                          <p:spTgt spid="68650"/>
                                        </p:tgtEl>
                                        <p:attrNameLst>
                                          <p:attrName>style.visibility</p:attrName>
                                        </p:attrNameLst>
                                      </p:cBhvr>
                                      <p:to>
                                        <p:strVal val="visible"/>
                                      </p:to>
                                    </p:set>
                                    <p:animEffect transition="in" filter="strips(upLeft)">
                                      <p:cBhvr additive="repl">
                                        <p:cTn id="12" dur="500"/>
                                        <p:tgtEl>
                                          <p:spTgt spid="68650"/>
                                        </p:tgtEl>
                                      </p:cBhvr>
                                    </p:animEffect>
                                  </p:childTnLst>
                                </p:cTn>
                              </p:par>
                            </p:childTnLst>
                          </p:cTn>
                        </p:par>
                        <p:par>
                          <p:cTn id="13" fill="hold">
                            <p:stCondLst>
                              <p:cond delay="0"/>
                            </p:stCondLst>
                            <p:childTnLst>
                              <p:par>
                                <p:cTn id="14" presetID="18" presetClass="entr" presetSubtype="9" fill="hold" grpId="0" nodeType="afterEffect">
                                  <p:stCondLst>
                                    <p:cond delay="0"/>
                                  </p:stCondLst>
                                  <p:childTnLst>
                                    <p:set>
                                      <p:cBhvr additive="repl">
                                        <p:cTn id="15" dur="1" fill="hold">
                                          <p:stCondLst>
                                            <p:cond delay="0"/>
                                          </p:stCondLst>
                                        </p:cTn>
                                        <p:tgtEl>
                                          <p:spTgt spid="68652"/>
                                        </p:tgtEl>
                                        <p:attrNameLst>
                                          <p:attrName>style.visibility</p:attrName>
                                        </p:attrNameLst>
                                      </p:cBhvr>
                                      <p:to>
                                        <p:strVal val="visible"/>
                                      </p:to>
                                    </p:set>
                                    <p:animEffect transition="in" filter="strips(upLeft)">
                                      <p:cBhvr additive="repl">
                                        <p:cTn id="16" dur="500"/>
                                        <p:tgtEl>
                                          <p:spTgt spid="68652"/>
                                        </p:tgtEl>
                                      </p:cBhvr>
                                    </p:animEffect>
                                  </p:childTnLst>
                                </p:cTn>
                              </p:par>
                            </p:childTnLst>
                          </p:cTn>
                        </p:par>
                        <p:par>
                          <p:cTn id="17" fill="hold">
                            <p:stCondLst>
                              <p:cond delay="0"/>
                            </p:stCondLst>
                            <p:childTnLst>
                              <p:par>
                                <p:cTn id="18" presetID="18" presetClass="entr" presetSubtype="9" fill="hold" grpId="0" nodeType="afterEffect">
                                  <p:stCondLst>
                                    <p:cond delay="0"/>
                                  </p:stCondLst>
                                  <p:childTnLst>
                                    <p:set>
                                      <p:cBhvr additive="repl">
                                        <p:cTn id="19" dur="1" fill="hold">
                                          <p:stCondLst>
                                            <p:cond delay="0"/>
                                          </p:stCondLst>
                                        </p:cTn>
                                        <p:tgtEl>
                                          <p:spTgt spid="68653"/>
                                        </p:tgtEl>
                                        <p:attrNameLst>
                                          <p:attrName>style.visibility</p:attrName>
                                        </p:attrNameLst>
                                      </p:cBhvr>
                                      <p:to>
                                        <p:strVal val="visible"/>
                                      </p:to>
                                    </p:set>
                                    <p:animEffect transition="in" filter="strips(upLeft)">
                                      <p:cBhvr additive="repl">
                                        <p:cTn id="20" dur="500"/>
                                        <p:tgtEl>
                                          <p:spTgt spid="68653"/>
                                        </p:tgtEl>
                                      </p:cBhvr>
                                    </p:animEffect>
                                  </p:childTnLst>
                                </p:cTn>
                              </p:par>
                            </p:childTnLst>
                          </p:cTn>
                        </p:par>
                        <p:par>
                          <p:cTn id="21" fill="hold">
                            <p:stCondLst>
                              <p:cond delay="0"/>
                            </p:stCondLst>
                            <p:childTnLst>
                              <p:par>
                                <p:cTn id="22" presetID="18" presetClass="entr" presetSubtype="6" fill="hold" grpId="0" nodeType="afterEffect">
                                  <p:stCondLst>
                                    <p:cond delay="0"/>
                                  </p:stCondLst>
                                  <p:childTnLst>
                                    <p:set>
                                      <p:cBhvr additive="repl">
                                        <p:cTn id="23" dur="1" fill="hold">
                                          <p:stCondLst>
                                            <p:cond delay="0"/>
                                          </p:stCondLst>
                                        </p:cTn>
                                        <p:tgtEl>
                                          <p:spTgt spid="68651"/>
                                        </p:tgtEl>
                                        <p:attrNameLst>
                                          <p:attrName>style.visibility</p:attrName>
                                        </p:attrNameLst>
                                      </p:cBhvr>
                                      <p:to>
                                        <p:strVal val="visible"/>
                                      </p:to>
                                    </p:set>
                                    <p:animEffect transition="in" filter="strips(downRight)">
                                      <p:cBhvr additive="repl">
                                        <p:cTn id="24" dur="500"/>
                                        <p:tgtEl>
                                          <p:spTgt spid="68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50" grpId="0" animBg="1"/>
      <p:bldP spid="68651" grpId="0" animBg="1"/>
      <p:bldP spid="68652" grpId="0" animBg="1"/>
      <p:bldP spid="68653" grpId="0" animBg="1"/>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Database Search </a:t>
            </a:r>
            <a:r>
              <a:rPr lang="pt-BR" dirty="0" err="1"/>
              <a:t>Space</a:t>
            </a:r>
            <a:endParaRPr lang="pt-BR" dirty="0"/>
          </a:p>
        </p:txBody>
      </p:sp>
      <p:sp>
        <p:nvSpPr>
          <p:cNvPr id="57" name="Date Placeholder 2"/>
          <p:cNvSpPr>
            <a:spLocks noGrp="1"/>
          </p:cNvSpPr>
          <p:nvPr>
            <p:ph type="dt" sz="half" idx="10"/>
          </p:nvPr>
        </p:nvSpPr>
        <p:spPr/>
        <p:txBody>
          <a:bodyPr/>
          <a:lstStyle/>
          <a:p>
            <a:fld id="{F23FFBF1-D2DA-AB48-BAA5-6CE5365826D4}" type="datetime1">
              <a:rPr lang="en-US" smtClean="0"/>
              <a:pPr/>
              <a:t>5/23/14</a:t>
            </a:fld>
            <a:endParaRPr lang="pt-BR"/>
          </a:p>
        </p:txBody>
      </p:sp>
      <p:sp>
        <p:nvSpPr>
          <p:cNvPr id="69634" name="Rectangle 2"/>
          <p:cNvSpPr>
            <a:spLocks noChangeArrowheads="1"/>
          </p:cNvSpPr>
          <p:nvPr/>
        </p:nvSpPr>
        <p:spPr bwMode="auto">
          <a:xfrm>
            <a:off x="4038600" y="1447800"/>
            <a:ext cx="1676400" cy="48006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69635"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69636"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en-US">
                <a:solidFill>
                  <a:srgbClr val="000000"/>
                </a:solidFill>
                <a:ea typeface="Arial Unicode MS" pitchFamily="-1" charset="0"/>
                <a:cs typeface="Arial Unicode MS" pitchFamily="-1" charset="0"/>
              </a:rPr>
              <a:t>Concanated Database sequence</a:t>
            </a:r>
          </a:p>
        </p:txBody>
      </p:sp>
      <p:sp>
        <p:nvSpPr>
          <p:cNvPr id="69637" name="Text Box 5"/>
          <p:cNvSpPr txBox="1">
            <a:spLocks noChangeArrowheads="1"/>
          </p:cNvSpPr>
          <p:nvPr/>
        </p:nvSpPr>
        <p:spPr bwMode="auto">
          <a:xfrm>
            <a:off x="228599" y="1177131"/>
            <a:ext cx="3122967" cy="2982484"/>
          </a:xfrm>
          <a:prstGeom prst="rect">
            <a:avLst/>
          </a:prstGeom>
          <a:noFill/>
          <a:ln w="9525" cap="flat">
            <a:noFill/>
            <a:round/>
            <a:headEnd/>
            <a:tailEnd/>
          </a:ln>
          <a:effectLst/>
        </p:spPr>
        <p:txBody>
          <a:bodyPr wrap="square" lIns="90000" tIns="46800" rIns="90000" bIns="46800">
            <a:prstTxWarp prst="textNoShape">
              <a:avLst/>
            </a:prstTxWarp>
            <a:spAutoFit/>
          </a:bodyPr>
          <a:lstStyle/>
          <a:p>
            <a:pPr>
              <a:lnSpc>
                <a:spcPct val="100000"/>
              </a:lnSpc>
              <a:spcBef>
                <a:spcPts val="1375"/>
              </a:spcBef>
              <a:buClrTx/>
              <a:buFont typeface="Arial"/>
              <a:buChar char="•"/>
              <a:tabLst>
                <a:tab pos="723900" algn="l"/>
                <a:tab pos="1447800" algn="l"/>
                <a:tab pos="2171700" algn="l"/>
                <a:tab pos="2895600" algn="l"/>
              </a:tabLst>
            </a:pPr>
            <a:r>
              <a:rPr lang="pt-BR" sz="2200" dirty="0" err="1">
                <a:solidFill>
                  <a:srgbClr val="A50021"/>
                </a:solidFill>
                <a:ea typeface="Arial Unicode MS" pitchFamily="-1" charset="0"/>
                <a:cs typeface="Arial Unicode MS" pitchFamily="-1" charset="0"/>
              </a:rPr>
              <a:t>Simplest</a:t>
            </a:r>
            <a:r>
              <a:rPr lang="pt-BR" sz="2200" dirty="0">
                <a:solidFill>
                  <a:srgbClr val="A50021"/>
                </a:solidFill>
                <a:ea typeface="Arial Unicode MS" pitchFamily="-1" charset="0"/>
                <a:cs typeface="Arial Unicode MS" pitchFamily="-1" charset="0"/>
              </a:rPr>
              <a:t> Database </a:t>
            </a:r>
            <a:r>
              <a:rPr lang="pt-BR" sz="2200" dirty="0" err="1">
                <a:solidFill>
                  <a:srgbClr val="A50021"/>
                </a:solidFill>
                <a:ea typeface="Arial Unicode MS" pitchFamily="-1" charset="0"/>
                <a:cs typeface="Arial Unicode MS" pitchFamily="-1" charset="0"/>
              </a:rPr>
              <a:t>searching</a:t>
            </a:r>
            <a:r>
              <a:rPr lang="pt-BR" sz="2200" dirty="0" smtClean="0">
                <a:solidFill>
                  <a:srgbClr val="A50021"/>
                </a:solidFill>
                <a:ea typeface="Arial Unicode MS" pitchFamily="-1" charset="0"/>
                <a:cs typeface="Arial Unicode MS" pitchFamily="-1" charset="0"/>
              </a:rPr>
              <a:t> is </a:t>
            </a:r>
            <a:r>
              <a:rPr lang="pt-BR" sz="2200" dirty="0">
                <a:solidFill>
                  <a:srgbClr val="A50021"/>
                </a:solidFill>
                <a:ea typeface="Arial Unicode MS" pitchFamily="-1" charset="0"/>
                <a:cs typeface="Arial Unicode MS" pitchFamily="-1" charset="0"/>
              </a:rPr>
              <a:t>a </a:t>
            </a:r>
            <a:r>
              <a:rPr lang="pt-BR" sz="2200" dirty="0" err="1">
                <a:solidFill>
                  <a:srgbClr val="A50021"/>
                </a:solidFill>
                <a:ea typeface="Arial Unicode MS" pitchFamily="-1" charset="0"/>
                <a:cs typeface="Arial Unicode MS" pitchFamily="-1" charset="0"/>
              </a:rPr>
              <a:t>large</a:t>
            </a:r>
            <a:r>
              <a:rPr lang="pt-BR" sz="2200" dirty="0">
                <a:solidFill>
                  <a:srgbClr val="A50021"/>
                </a:solidFill>
                <a:ea typeface="Arial Unicode MS" pitchFamily="-1" charset="0"/>
                <a:cs typeface="Arial Unicode MS" pitchFamily="-1" charset="0"/>
              </a:rPr>
              <a:t> </a:t>
            </a:r>
            <a:r>
              <a:rPr lang="pt-BR" sz="2200" dirty="0" err="1" smtClean="0">
                <a:solidFill>
                  <a:srgbClr val="A50021"/>
                </a:solidFill>
                <a:ea typeface="Arial Unicode MS" pitchFamily="-1" charset="0"/>
                <a:cs typeface="Arial Unicode MS" pitchFamily="-1" charset="0"/>
              </a:rPr>
              <a:t>dynamic</a:t>
            </a:r>
            <a:r>
              <a:rPr lang="pt-BR" sz="2200" dirty="0">
                <a:solidFill>
                  <a:srgbClr val="A50021"/>
                </a:solidFill>
                <a:ea typeface="Arial Unicode MS" pitchFamily="-1" charset="0"/>
                <a:cs typeface="Arial Unicode MS" pitchFamily="-1" charset="0"/>
              </a:rPr>
              <a:t> </a:t>
            </a:r>
            <a:r>
              <a:rPr lang="pt-BR" sz="2200" dirty="0" smtClean="0">
                <a:solidFill>
                  <a:srgbClr val="A50021"/>
                </a:solidFill>
                <a:ea typeface="Arial Unicode MS" pitchFamily="-1" charset="0"/>
                <a:cs typeface="Arial Unicode MS" pitchFamily="-1" charset="0"/>
              </a:rPr>
              <a:t>programming </a:t>
            </a:r>
            <a:r>
              <a:rPr lang="pt-BR" sz="2200" dirty="0" err="1">
                <a:solidFill>
                  <a:srgbClr val="A50021"/>
                </a:solidFill>
                <a:ea typeface="Arial Unicode MS" pitchFamily="-1" charset="0"/>
                <a:cs typeface="Arial Unicode MS" pitchFamily="-1" charset="0"/>
              </a:rPr>
              <a:t>example</a:t>
            </a:r>
            <a:r>
              <a:rPr lang="pt-BR" sz="2200" dirty="0">
                <a:solidFill>
                  <a:srgbClr val="A50021"/>
                </a:solidFill>
                <a:ea typeface="Arial Unicode MS" pitchFamily="-1" charset="0"/>
                <a:cs typeface="Arial Unicode MS" pitchFamily="-1" charset="0"/>
              </a:rPr>
              <a:t>.</a:t>
            </a:r>
          </a:p>
          <a:p>
            <a:pPr>
              <a:lnSpc>
                <a:spcPct val="100000"/>
              </a:lnSpc>
              <a:spcBef>
                <a:spcPts val="1375"/>
              </a:spcBef>
              <a:buClrTx/>
              <a:buFont typeface="Arial"/>
              <a:buChar char="•"/>
              <a:tabLst>
                <a:tab pos="723900" algn="l"/>
                <a:tab pos="1447800" algn="l"/>
                <a:tab pos="2171700" algn="l"/>
                <a:tab pos="2895600" algn="l"/>
              </a:tabLst>
            </a:pPr>
            <a:r>
              <a:rPr lang="pt-BR" sz="2200" dirty="0" err="1">
                <a:solidFill>
                  <a:srgbClr val="A50021"/>
                </a:solidFill>
                <a:ea typeface="Arial Unicode MS" pitchFamily="-1" charset="0"/>
                <a:cs typeface="Arial Unicode MS" pitchFamily="-1" charset="0"/>
              </a:rPr>
              <a:t>With</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all</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the</a:t>
            </a:r>
            <a:r>
              <a:rPr lang="pt-BR" sz="2200" dirty="0">
                <a:solidFill>
                  <a:srgbClr val="A50021"/>
                </a:solidFill>
                <a:ea typeface="Arial Unicode MS" pitchFamily="-1" charset="0"/>
                <a:cs typeface="Arial Unicode MS" pitchFamily="-1" charset="0"/>
              </a:rPr>
              <a:t> database </a:t>
            </a:r>
            <a:r>
              <a:rPr lang="pt-BR" sz="2200" dirty="0" err="1">
                <a:solidFill>
                  <a:srgbClr val="A50021"/>
                </a:solidFill>
                <a:ea typeface="Arial Unicode MS" pitchFamily="-1" charset="0"/>
                <a:cs typeface="Arial Unicode MS" pitchFamily="-1" charset="0"/>
              </a:rPr>
              <a:t>sequences</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concatenated</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one</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after</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another</a:t>
            </a:r>
            <a:r>
              <a:rPr lang="pt-BR" sz="2200" dirty="0">
                <a:solidFill>
                  <a:srgbClr val="A50021"/>
                </a:solidFill>
                <a:ea typeface="Arial Unicode MS" pitchFamily="-1" charset="0"/>
                <a:cs typeface="Arial Unicode MS" pitchFamily="-1" charset="0"/>
              </a:rPr>
              <a:t>.</a:t>
            </a:r>
          </a:p>
        </p:txBody>
      </p:sp>
      <p:sp>
        <p:nvSpPr>
          <p:cNvPr id="69638" name="Line 6"/>
          <p:cNvSpPr>
            <a:spLocks noChangeShapeType="1"/>
          </p:cNvSpPr>
          <p:nvPr/>
        </p:nvSpPr>
        <p:spPr bwMode="auto">
          <a:xfrm>
            <a:off x="4191000" y="2362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39" name="Line 7"/>
          <p:cNvSpPr>
            <a:spLocks noChangeShapeType="1"/>
          </p:cNvSpPr>
          <p:nvPr/>
        </p:nvSpPr>
        <p:spPr bwMode="auto">
          <a:xfrm>
            <a:off x="4419600" y="2590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0" name="Line 8"/>
          <p:cNvSpPr>
            <a:spLocks noChangeShapeType="1"/>
          </p:cNvSpPr>
          <p:nvPr/>
        </p:nvSpPr>
        <p:spPr bwMode="auto">
          <a:xfrm>
            <a:off x="4724400" y="2895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1" name="Line 9"/>
          <p:cNvSpPr>
            <a:spLocks noChangeShapeType="1"/>
          </p:cNvSpPr>
          <p:nvPr/>
        </p:nvSpPr>
        <p:spPr bwMode="auto">
          <a:xfrm>
            <a:off x="4648200" y="2819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2" name="Line 10"/>
          <p:cNvSpPr>
            <a:spLocks noChangeShapeType="1"/>
          </p:cNvSpPr>
          <p:nvPr/>
        </p:nvSpPr>
        <p:spPr bwMode="auto">
          <a:xfrm>
            <a:off x="5486400" y="541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3" name="Line 11"/>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4" name="Line 12"/>
          <p:cNvSpPr>
            <a:spLocks noChangeShapeType="1"/>
          </p:cNvSpPr>
          <p:nvPr/>
        </p:nvSpPr>
        <p:spPr bwMode="auto">
          <a:xfrm>
            <a:off x="5334000" y="2286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5" name="Line 13"/>
          <p:cNvSpPr>
            <a:spLocks noChangeShapeType="1"/>
          </p:cNvSpPr>
          <p:nvPr/>
        </p:nvSpPr>
        <p:spPr bwMode="auto">
          <a:xfrm>
            <a:off x="5029200" y="2057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6" name="Line 14"/>
          <p:cNvSpPr>
            <a:spLocks noChangeShapeType="1"/>
          </p:cNvSpPr>
          <p:nvPr/>
        </p:nvSpPr>
        <p:spPr bwMode="auto">
          <a:xfrm>
            <a:off x="5257800" y="2667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7" name="Line 15"/>
          <p:cNvSpPr>
            <a:spLocks noChangeShapeType="1"/>
          </p:cNvSpPr>
          <p:nvPr/>
        </p:nvSpPr>
        <p:spPr bwMode="auto">
          <a:xfrm>
            <a:off x="4800600" y="4953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8" name="Line 16"/>
          <p:cNvSpPr>
            <a:spLocks noChangeShapeType="1"/>
          </p:cNvSpPr>
          <p:nvPr/>
        </p:nvSpPr>
        <p:spPr bwMode="auto">
          <a:xfrm>
            <a:off x="51054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49" name="Line 17"/>
          <p:cNvSpPr>
            <a:spLocks noChangeShapeType="1"/>
          </p:cNvSpPr>
          <p:nvPr/>
        </p:nvSpPr>
        <p:spPr bwMode="auto">
          <a:xfrm>
            <a:off x="5257800" y="2209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0" name="Line 18"/>
          <p:cNvSpPr>
            <a:spLocks noChangeShapeType="1"/>
          </p:cNvSpPr>
          <p:nvPr/>
        </p:nvSpPr>
        <p:spPr bwMode="auto">
          <a:xfrm>
            <a:off x="5410200" y="3124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1" name="Line 19"/>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2" name="Line 20"/>
          <p:cNvSpPr>
            <a:spLocks noChangeShapeType="1"/>
          </p:cNvSpPr>
          <p:nvPr/>
        </p:nvSpPr>
        <p:spPr bwMode="auto">
          <a:xfrm>
            <a:off x="5410200" y="3276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3" name="Line 21"/>
          <p:cNvSpPr>
            <a:spLocks noChangeShapeType="1"/>
          </p:cNvSpPr>
          <p:nvPr/>
        </p:nvSpPr>
        <p:spPr bwMode="auto">
          <a:xfrm>
            <a:off x="4953000" y="1981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4" name="Line 22"/>
          <p:cNvSpPr>
            <a:spLocks noChangeShapeType="1"/>
          </p:cNvSpPr>
          <p:nvPr/>
        </p:nvSpPr>
        <p:spPr bwMode="auto">
          <a:xfrm>
            <a:off x="4191000" y="144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5" name="Line 23"/>
          <p:cNvSpPr>
            <a:spLocks noChangeShapeType="1"/>
          </p:cNvSpPr>
          <p:nvPr/>
        </p:nvSpPr>
        <p:spPr bwMode="auto">
          <a:xfrm>
            <a:off x="48768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6" name="Line 24"/>
          <p:cNvSpPr>
            <a:spLocks noChangeShapeType="1"/>
          </p:cNvSpPr>
          <p:nvPr/>
        </p:nvSpPr>
        <p:spPr bwMode="auto">
          <a:xfrm>
            <a:off x="4648200" y="167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7" name="Line 25"/>
          <p:cNvSpPr>
            <a:spLocks noChangeShapeType="1"/>
          </p:cNvSpPr>
          <p:nvPr/>
        </p:nvSpPr>
        <p:spPr bwMode="auto">
          <a:xfrm>
            <a:off x="4800600" y="1828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8" name="Line 26"/>
          <p:cNvSpPr>
            <a:spLocks noChangeShapeType="1"/>
          </p:cNvSpPr>
          <p:nvPr/>
        </p:nvSpPr>
        <p:spPr bwMode="auto">
          <a:xfrm>
            <a:off x="4343400" y="4572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59" name="Line 27"/>
          <p:cNvSpPr>
            <a:spLocks noChangeShapeType="1"/>
          </p:cNvSpPr>
          <p:nvPr/>
        </p:nvSpPr>
        <p:spPr bwMode="auto">
          <a:xfrm>
            <a:off x="5181600" y="525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0" name="Line 28"/>
          <p:cNvSpPr>
            <a:spLocks noChangeShapeType="1"/>
          </p:cNvSpPr>
          <p:nvPr/>
        </p:nvSpPr>
        <p:spPr bwMode="auto">
          <a:xfrm>
            <a:off x="5029200" y="5181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1" name="Line 29"/>
          <p:cNvSpPr>
            <a:spLocks noChangeShapeType="1"/>
          </p:cNvSpPr>
          <p:nvPr/>
        </p:nvSpPr>
        <p:spPr bwMode="auto">
          <a:xfrm>
            <a:off x="4953000" y="5105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2" name="Line 30"/>
          <p:cNvSpPr>
            <a:spLocks noChangeShapeType="1"/>
          </p:cNvSpPr>
          <p:nvPr/>
        </p:nvSpPr>
        <p:spPr bwMode="auto">
          <a:xfrm>
            <a:off x="4572000" y="4724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3" name="Line 31"/>
          <p:cNvSpPr>
            <a:spLocks noChangeShapeType="1"/>
          </p:cNvSpPr>
          <p:nvPr/>
        </p:nvSpPr>
        <p:spPr bwMode="auto">
          <a:xfrm>
            <a:off x="4495800" y="160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4" name="Line 32"/>
          <p:cNvSpPr>
            <a:spLocks noChangeShapeType="1"/>
          </p:cNvSpPr>
          <p:nvPr/>
        </p:nvSpPr>
        <p:spPr bwMode="auto">
          <a:xfrm>
            <a:off x="4114800" y="4495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5" name="Line 33"/>
          <p:cNvSpPr>
            <a:spLocks noChangeShapeType="1"/>
          </p:cNvSpPr>
          <p:nvPr/>
        </p:nvSpPr>
        <p:spPr bwMode="auto">
          <a:xfrm>
            <a:off x="4495800" y="4648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6" name="Line 34"/>
          <p:cNvSpPr>
            <a:spLocks noChangeShapeType="1"/>
          </p:cNvSpPr>
          <p:nvPr/>
        </p:nvSpPr>
        <p:spPr bwMode="auto">
          <a:xfrm>
            <a:off x="4572000" y="2743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7" name="Line 35"/>
          <p:cNvSpPr>
            <a:spLocks noChangeShapeType="1"/>
          </p:cNvSpPr>
          <p:nvPr/>
        </p:nvSpPr>
        <p:spPr bwMode="auto">
          <a:xfrm>
            <a:off x="5638800" y="548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8" name="Line 36"/>
          <p:cNvSpPr>
            <a:spLocks noChangeShapeType="1"/>
          </p:cNvSpPr>
          <p:nvPr/>
        </p:nvSpPr>
        <p:spPr bwMode="auto">
          <a:xfrm>
            <a:off x="4953000" y="1905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69" name="Line 37"/>
          <p:cNvSpPr>
            <a:spLocks noChangeShapeType="1"/>
          </p:cNvSpPr>
          <p:nvPr/>
        </p:nvSpPr>
        <p:spPr bwMode="auto">
          <a:xfrm>
            <a:off x="4343400" y="152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70" name="Line 38"/>
          <p:cNvSpPr>
            <a:spLocks noChangeShapeType="1"/>
          </p:cNvSpPr>
          <p:nvPr/>
        </p:nvSpPr>
        <p:spPr bwMode="auto">
          <a:xfrm>
            <a:off x="4038600" y="2133600"/>
            <a:ext cx="1588" cy="4191000"/>
          </a:xfrm>
          <a:prstGeom prst="line">
            <a:avLst/>
          </a:prstGeom>
          <a:noFill/>
          <a:ln w="9360" cap="sq">
            <a:solidFill>
              <a:srgbClr val="A50021"/>
            </a:solidFill>
            <a:miter lim="800000"/>
            <a:headEnd/>
            <a:tailEnd type="triangle" w="med" len="med"/>
          </a:ln>
          <a:effectLst/>
        </p:spPr>
        <p:txBody>
          <a:bodyPr>
            <a:prstTxWarp prst="textNoShape">
              <a:avLst/>
            </a:prstTxWarp>
          </a:bodyPr>
          <a:lstStyle/>
          <a:p>
            <a:endParaRPr lang="en-US"/>
          </a:p>
        </p:txBody>
      </p:sp>
      <p:sp>
        <p:nvSpPr>
          <p:cNvPr id="69671" name="Line 39"/>
          <p:cNvSpPr>
            <a:spLocks noChangeShapeType="1"/>
          </p:cNvSpPr>
          <p:nvPr/>
        </p:nvSpPr>
        <p:spPr bwMode="auto">
          <a:xfrm>
            <a:off x="52578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72" name="Line 40"/>
          <p:cNvSpPr>
            <a:spLocks noChangeShapeType="1"/>
          </p:cNvSpPr>
          <p:nvPr/>
        </p:nvSpPr>
        <p:spPr bwMode="auto">
          <a:xfrm>
            <a:off x="5334000" y="533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73" name="Line 41"/>
          <p:cNvSpPr>
            <a:spLocks noChangeShapeType="1"/>
          </p:cNvSpPr>
          <p:nvPr/>
        </p:nvSpPr>
        <p:spPr bwMode="auto">
          <a:xfrm>
            <a:off x="4876800" y="5029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74" name="Line 42"/>
          <p:cNvSpPr>
            <a:spLocks noChangeShapeType="1"/>
          </p:cNvSpPr>
          <p:nvPr/>
        </p:nvSpPr>
        <p:spPr bwMode="auto">
          <a:xfrm>
            <a:off x="4724400" y="4876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75" name="Line 43"/>
          <p:cNvSpPr>
            <a:spLocks noChangeShapeType="1"/>
          </p:cNvSpPr>
          <p:nvPr/>
        </p:nvSpPr>
        <p:spPr bwMode="auto">
          <a:xfrm>
            <a:off x="4648200" y="4800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76" name="Line 44"/>
          <p:cNvSpPr>
            <a:spLocks noChangeShapeType="1"/>
          </p:cNvSpPr>
          <p:nvPr/>
        </p:nvSpPr>
        <p:spPr bwMode="auto">
          <a:xfrm>
            <a:off x="4038600" y="3352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69677" name="Line 45"/>
          <p:cNvSpPr>
            <a:spLocks noChangeShapeType="1"/>
          </p:cNvSpPr>
          <p:nvPr/>
        </p:nvSpPr>
        <p:spPr bwMode="auto">
          <a:xfrm>
            <a:off x="4038600" y="23622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69678" name="Line 46"/>
          <p:cNvSpPr>
            <a:spLocks noChangeShapeType="1"/>
          </p:cNvSpPr>
          <p:nvPr/>
        </p:nvSpPr>
        <p:spPr bwMode="auto">
          <a:xfrm>
            <a:off x="4038600" y="39624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69679" name="Line 47"/>
          <p:cNvSpPr>
            <a:spLocks noChangeShapeType="1"/>
          </p:cNvSpPr>
          <p:nvPr/>
        </p:nvSpPr>
        <p:spPr bwMode="auto">
          <a:xfrm>
            <a:off x="4038600" y="4495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69680" name="Line 48"/>
          <p:cNvSpPr>
            <a:spLocks noChangeShapeType="1"/>
          </p:cNvSpPr>
          <p:nvPr/>
        </p:nvSpPr>
        <p:spPr bwMode="auto">
          <a:xfrm>
            <a:off x="4038600" y="55626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69681" name="Line 49"/>
          <p:cNvSpPr>
            <a:spLocks noChangeShapeType="1"/>
          </p:cNvSpPr>
          <p:nvPr/>
        </p:nvSpPr>
        <p:spPr bwMode="auto">
          <a:xfrm>
            <a:off x="4724400" y="3657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82" name="Line 50"/>
          <p:cNvSpPr>
            <a:spLocks noChangeShapeType="1"/>
          </p:cNvSpPr>
          <p:nvPr/>
        </p:nvSpPr>
        <p:spPr bwMode="auto">
          <a:xfrm>
            <a:off x="4191000" y="3505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83" name="Line 51"/>
          <p:cNvSpPr>
            <a:spLocks noChangeShapeType="1"/>
          </p:cNvSpPr>
          <p:nvPr/>
        </p:nvSpPr>
        <p:spPr bwMode="auto">
          <a:xfrm>
            <a:off x="42672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84" name="Line 52"/>
          <p:cNvSpPr>
            <a:spLocks noChangeShapeType="1"/>
          </p:cNvSpPr>
          <p:nvPr/>
        </p:nvSpPr>
        <p:spPr bwMode="auto">
          <a:xfrm>
            <a:off x="4267200" y="2133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85" name="Line 53"/>
          <p:cNvSpPr>
            <a:spLocks noChangeShapeType="1"/>
          </p:cNvSpPr>
          <p:nvPr/>
        </p:nvSpPr>
        <p:spPr bwMode="auto">
          <a:xfrm>
            <a:off x="4114800" y="4267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86" name="Line 54"/>
          <p:cNvSpPr>
            <a:spLocks noChangeShapeType="1"/>
          </p:cNvSpPr>
          <p:nvPr/>
        </p:nvSpPr>
        <p:spPr bwMode="auto">
          <a:xfrm>
            <a:off x="5410200" y="1752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69687" name="Line 55"/>
          <p:cNvSpPr>
            <a:spLocks noChangeShapeType="1"/>
          </p:cNvSpPr>
          <p:nvPr/>
        </p:nvSpPr>
        <p:spPr bwMode="auto">
          <a:xfrm>
            <a:off x="5410200" y="3200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58" name="Slide Number Placeholder 57"/>
          <p:cNvSpPr>
            <a:spLocks noGrp="1"/>
          </p:cNvSpPr>
          <p:nvPr>
            <p:ph type="sldNum" sz="quarter" idx="12"/>
          </p:nvPr>
        </p:nvSpPr>
        <p:spPr/>
        <p:txBody>
          <a:bodyPr/>
          <a:lstStyle/>
          <a:p>
            <a:fld id="{41014A3E-976F-064B-B8F4-90A68719CBED}" type="slidenum">
              <a:rPr lang="en-US" smtClean="0"/>
              <a:pPr/>
              <a:t>76</a:t>
            </a:fld>
            <a:endParaRPr lang="en-US"/>
          </a:p>
        </p:txBody>
      </p:sp>
      <p:sp>
        <p:nvSpPr>
          <p:cNvPr id="59" name="Footer Placeholder 5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Escore diferenciado para </a:t>
            </a:r>
            <a:r>
              <a:rPr lang="pt-BR" dirty="0" err="1" smtClean="0"/>
              <a:t>gaps</a:t>
            </a:r>
            <a:r>
              <a:rPr lang="pt-BR" dirty="0" smtClean="0"/>
              <a:t> </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pt-BR" dirty="0" smtClean="0"/>
              <a:t>Algoritmo visto até agora trata de maneira igual qualquer tipo de </a:t>
            </a:r>
            <a:r>
              <a:rPr lang="pt-BR" dirty="0" err="1" smtClean="0"/>
              <a:t>gap</a:t>
            </a:r>
            <a:r>
              <a:rPr lang="pt-BR" dirty="0" smtClean="0"/>
              <a:t>, com penalidade individual por posição</a:t>
            </a:r>
          </a:p>
          <a:p>
            <a:r>
              <a:rPr lang="pt-BR" dirty="0" smtClean="0"/>
              <a:t>Alinhamento mais realista deveria levar em conta que um </a:t>
            </a:r>
            <a:r>
              <a:rPr lang="pt-BR" dirty="0" err="1" smtClean="0"/>
              <a:t>gap</a:t>
            </a:r>
            <a:r>
              <a:rPr lang="pt-BR" dirty="0" smtClean="0"/>
              <a:t> com n resíduos é mais provável que n </a:t>
            </a:r>
            <a:r>
              <a:rPr lang="pt-BR" dirty="0" err="1" smtClean="0"/>
              <a:t>gaps</a:t>
            </a:r>
            <a:r>
              <a:rPr lang="pt-BR" dirty="0" smtClean="0"/>
              <a:t> individuais</a:t>
            </a:r>
          </a:p>
          <a:p>
            <a:r>
              <a:rPr lang="pt-BR" dirty="0" smtClean="0"/>
              <a:t>Soluções</a:t>
            </a:r>
          </a:p>
          <a:p>
            <a:pPr lvl="1"/>
            <a:r>
              <a:rPr lang="pt-BR" dirty="0" err="1" smtClean="0"/>
              <a:t>Affine</a:t>
            </a:r>
            <a:r>
              <a:rPr lang="pt-BR" dirty="0" smtClean="0"/>
              <a:t> </a:t>
            </a:r>
            <a:r>
              <a:rPr lang="pt-BR" dirty="0" err="1" smtClean="0"/>
              <a:t>gaps</a:t>
            </a:r>
            <a:r>
              <a:rPr lang="pt-BR" dirty="0" smtClean="0"/>
              <a:t>: Penalidade para abertura de </a:t>
            </a:r>
            <a:r>
              <a:rPr lang="pt-BR" dirty="0" err="1" smtClean="0"/>
              <a:t>gaps</a:t>
            </a:r>
            <a:r>
              <a:rPr lang="pt-BR" dirty="0" smtClean="0"/>
              <a:t> + penalidade para extensão</a:t>
            </a:r>
          </a:p>
          <a:p>
            <a:pPr lvl="1"/>
            <a:r>
              <a:rPr lang="pt-BR" dirty="0" smtClean="0"/>
              <a:t>Cálculo específico por tamanho do </a:t>
            </a:r>
            <a:r>
              <a:rPr lang="pt-BR" dirty="0" err="1" smtClean="0"/>
              <a:t>Gap</a:t>
            </a:r>
            <a:endParaRPr lang="pt-BR" dirty="0" smtClean="0"/>
          </a:p>
          <a:p>
            <a:r>
              <a:rPr lang="pt-BR" dirty="0" smtClean="0"/>
              <a:t>É possível incorporar estas soluções ao algoritmo, a primeira de </a:t>
            </a:r>
            <a:r>
              <a:rPr lang="pt-BR" dirty="0" err="1" smtClean="0"/>
              <a:t>maneria</a:t>
            </a:r>
            <a:r>
              <a:rPr lang="pt-BR" dirty="0" smtClean="0"/>
              <a:t> eficiente, a segunda com penalidade na complexidade do algoritmo</a:t>
            </a:r>
          </a:p>
          <a:p>
            <a:pPr lvl="2"/>
            <a:endParaRPr lang="pt-BR" dirty="0" smtClean="0"/>
          </a:p>
          <a:p>
            <a:pPr lvl="1"/>
            <a:endParaRPr lang="pt-BR" dirty="0" smtClean="0"/>
          </a:p>
        </p:txBody>
      </p:sp>
      <p:sp>
        <p:nvSpPr>
          <p:cNvPr id="4" name="Date Placeholder 3"/>
          <p:cNvSpPr>
            <a:spLocks noGrp="1"/>
          </p:cNvSpPr>
          <p:nvPr>
            <p:ph type="dt" sz="half" idx="10"/>
          </p:nvPr>
        </p:nvSpPr>
        <p:spPr/>
        <p:txBody>
          <a:bodyPr/>
          <a:lstStyle/>
          <a:p>
            <a:fld id="{6E249D14-6EDC-1342-82CB-0EE18351755A}"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77</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Alinhamentos</a:t>
            </a:r>
            <a:r>
              <a:rPr lang="en-US" sz="3600" dirty="0" smtClean="0"/>
              <a:t>: </a:t>
            </a:r>
            <a:r>
              <a:rPr lang="en-US" sz="3600" dirty="0" err="1" smtClean="0"/>
              <a:t>o</a:t>
            </a:r>
            <a:r>
              <a:rPr lang="en-US" sz="3600" dirty="0" smtClean="0"/>
              <a:t> </a:t>
            </a:r>
            <a:r>
              <a:rPr lang="en-US" sz="3600" dirty="0" err="1" smtClean="0"/>
              <a:t>algoritmo</a:t>
            </a:r>
            <a:r>
              <a:rPr lang="en-US" sz="3600" dirty="0" smtClean="0"/>
              <a:t> de </a:t>
            </a:r>
            <a:r>
              <a:rPr lang="en-US" sz="3600" dirty="0" err="1" smtClean="0"/>
              <a:t>programação</a:t>
            </a:r>
            <a:r>
              <a:rPr lang="en-US" sz="3600" dirty="0" smtClean="0"/>
              <a:t> </a:t>
            </a:r>
            <a:r>
              <a:rPr lang="en-US" sz="3600" dirty="0" err="1" smtClean="0"/>
              <a:t>dinâmica</a:t>
            </a:r>
            <a:r>
              <a:rPr lang="en-US" sz="3600" dirty="0" smtClean="0"/>
              <a:t> com affine gaps</a:t>
            </a:r>
            <a:endParaRPr lang="en-US" sz="3600" dirty="0"/>
          </a:p>
        </p:txBody>
      </p:sp>
      <p:sp>
        <p:nvSpPr>
          <p:cNvPr id="3" name="Content Placeholder 2"/>
          <p:cNvSpPr>
            <a:spLocks noGrp="1"/>
          </p:cNvSpPr>
          <p:nvPr>
            <p:ph idx="1"/>
          </p:nvPr>
        </p:nvSpPr>
        <p:spPr/>
        <p:txBody>
          <a:bodyPr>
            <a:noAutofit/>
          </a:bodyPr>
          <a:lstStyle/>
          <a:p>
            <a:r>
              <a:rPr lang="pt-BR" sz="1400" dirty="0" smtClean="0"/>
              <a:t>Novamente, se temos as sequências</a:t>
            </a:r>
          </a:p>
          <a:p>
            <a:pPr lvl="1">
              <a:buNone/>
            </a:pPr>
            <a:r>
              <a:rPr lang="pt-BR" sz="1200" dirty="0" smtClean="0"/>
              <a:t>X = x</a:t>
            </a:r>
            <a:r>
              <a:rPr lang="pt-BR" sz="1200" baseline="-25000" dirty="0" smtClean="0"/>
              <a:t>1</a:t>
            </a:r>
            <a:r>
              <a:rPr lang="pt-BR" sz="1200" dirty="0" smtClean="0"/>
              <a:t>x</a:t>
            </a:r>
            <a:r>
              <a:rPr lang="pt-BR" sz="1200" baseline="-25000" dirty="0" smtClean="0"/>
              <a:t>2</a:t>
            </a:r>
            <a:r>
              <a:rPr lang="pt-BR" sz="1200" dirty="0" smtClean="0"/>
              <a:t>….</a:t>
            </a:r>
            <a:r>
              <a:rPr lang="pt-BR" sz="1200" dirty="0" err="1" smtClean="0"/>
              <a:t>x</a:t>
            </a:r>
            <a:r>
              <a:rPr lang="pt-BR" sz="1200" baseline="-25000" dirty="0" err="1" smtClean="0"/>
              <a:t>n</a:t>
            </a:r>
            <a:endParaRPr lang="pt-BR" sz="1200" baseline="-25000" dirty="0" smtClean="0"/>
          </a:p>
          <a:p>
            <a:pPr lvl="1">
              <a:buNone/>
            </a:pPr>
            <a:r>
              <a:rPr lang="pt-BR" sz="1200" dirty="0" smtClean="0"/>
              <a:t>Y =  y</a:t>
            </a:r>
            <a:r>
              <a:rPr lang="pt-BR" sz="1200" baseline="-25000" dirty="0" smtClean="0"/>
              <a:t>1</a:t>
            </a:r>
            <a:r>
              <a:rPr lang="pt-BR" sz="1200" dirty="0" smtClean="0"/>
              <a:t>y</a:t>
            </a:r>
            <a:r>
              <a:rPr lang="pt-BR" sz="1200" baseline="-25000" dirty="0" smtClean="0"/>
              <a:t>2</a:t>
            </a:r>
            <a:r>
              <a:rPr lang="pt-BR" sz="1200" dirty="0" smtClean="0"/>
              <a:t>…</a:t>
            </a:r>
            <a:r>
              <a:rPr lang="pt-BR" sz="1200" dirty="0" err="1" smtClean="0"/>
              <a:t>y</a:t>
            </a:r>
            <a:r>
              <a:rPr lang="pt-BR" sz="1200" baseline="-25000" dirty="0" err="1" smtClean="0"/>
              <a:t>m</a:t>
            </a:r>
            <a:endParaRPr lang="pt-BR" sz="1200" baseline="-25000" dirty="0" smtClean="0"/>
          </a:p>
          <a:p>
            <a:r>
              <a:rPr lang="pt-BR" sz="1400" dirty="0" smtClean="0">
                <a:solidFill>
                  <a:schemeClr val="tx1"/>
                </a:solidFill>
              </a:rPr>
              <a:t>Um alinhamento destas duas sequências pode terminar apenas de três maneiras</a:t>
            </a:r>
          </a:p>
          <a:p>
            <a:pPr lvl="1">
              <a:buNone/>
            </a:pPr>
            <a:r>
              <a:rPr lang="pt-BR" sz="1200" dirty="0" smtClean="0">
                <a:solidFill>
                  <a:schemeClr val="tx1"/>
                </a:solidFill>
              </a:rPr>
              <a:t>????????????</a:t>
            </a:r>
            <a:r>
              <a:rPr lang="pt-BR" sz="1200" dirty="0" smtClean="0"/>
              <a:t> </a:t>
            </a:r>
            <a:r>
              <a:rPr lang="pt-BR" sz="1200" dirty="0" err="1" smtClean="0"/>
              <a:t>x</a:t>
            </a:r>
            <a:r>
              <a:rPr lang="pt-BR" sz="1100" baseline="-25000" dirty="0" err="1" smtClean="0"/>
              <a:t>n</a:t>
            </a:r>
            <a:endParaRPr lang="pt-BR" sz="1200" dirty="0" smtClean="0">
              <a:solidFill>
                <a:schemeClr val="tx1"/>
              </a:solidFill>
            </a:endParaRPr>
          </a:p>
          <a:p>
            <a:pPr lvl="1">
              <a:buNone/>
            </a:pPr>
            <a:r>
              <a:rPr lang="pt-BR" sz="1200" dirty="0" smtClean="0">
                <a:solidFill>
                  <a:schemeClr val="tx1"/>
                </a:solidFill>
              </a:rPr>
              <a:t>????????????</a:t>
            </a:r>
            <a:r>
              <a:rPr lang="pt-BR" sz="1200" dirty="0" smtClean="0"/>
              <a:t> </a:t>
            </a:r>
            <a:r>
              <a:rPr lang="pt-BR" sz="1200" dirty="0" err="1" smtClean="0"/>
              <a:t>y</a:t>
            </a:r>
            <a:r>
              <a:rPr lang="pt-BR" sz="1100" baseline="-25000" dirty="0" err="1" smtClean="0"/>
              <a:t>m</a:t>
            </a:r>
            <a:endParaRPr lang="pt-BR" sz="1200" dirty="0" smtClean="0">
              <a:solidFill>
                <a:schemeClr val="tx1"/>
              </a:solidFill>
            </a:endParaRPr>
          </a:p>
          <a:p>
            <a:pPr lvl="1">
              <a:buNone/>
            </a:pPr>
            <a:endParaRPr lang="pt-BR" sz="1200" dirty="0" smtClean="0">
              <a:solidFill>
                <a:schemeClr val="tx1"/>
              </a:solidFill>
            </a:endParaRPr>
          </a:p>
          <a:p>
            <a:pPr lvl="1">
              <a:buNone/>
            </a:pPr>
            <a:r>
              <a:rPr lang="pt-BR" sz="1200" dirty="0" smtClean="0">
                <a:solidFill>
                  <a:schemeClr val="tx1"/>
                </a:solidFill>
              </a:rPr>
              <a:t>????????????</a:t>
            </a:r>
            <a:r>
              <a:rPr lang="pt-BR" sz="1200" dirty="0" smtClean="0"/>
              <a:t> </a:t>
            </a:r>
            <a:r>
              <a:rPr lang="pt-BR" sz="1200" dirty="0" err="1" smtClean="0"/>
              <a:t>x</a:t>
            </a:r>
            <a:r>
              <a:rPr lang="pt-BR" sz="1100" baseline="-25000" dirty="0" err="1" smtClean="0"/>
              <a:t>n</a:t>
            </a:r>
            <a:endParaRPr lang="pt-BR" sz="1200" dirty="0" smtClean="0">
              <a:solidFill>
                <a:schemeClr val="tx1"/>
              </a:solidFill>
            </a:endParaRPr>
          </a:p>
          <a:p>
            <a:pPr lvl="1">
              <a:buNone/>
            </a:pPr>
            <a:r>
              <a:rPr lang="pt-BR" sz="1200" dirty="0" smtClean="0">
                <a:solidFill>
                  <a:schemeClr val="tx1"/>
                </a:solidFill>
              </a:rPr>
              <a:t>????????????—</a:t>
            </a:r>
          </a:p>
          <a:p>
            <a:pPr lvl="1">
              <a:buNone/>
            </a:pPr>
            <a:endParaRPr lang="pt-BR" sz="1200" dirty="0" smtClean="0">
              <a:solidFill>
                <a:schemeClr val="tx1"/>
              </a:solidFill>
            </a:endParaRPr>
          </a:p>
          <a:p>
            <a:pPr lvl="1">
              <a:buNone/>
            </a:pPr>
            <a:r>
              <a:rPr lang="pt-BR" sz="1200" dirty="0" smtClean="0">
                <a:solidFill>
                  <a:schemeClr val="tx1"/>
                </a:solidFill>
              </a:rPr>
              <a:t>????????????-- </a:t>
            </a:r>
          </a:p>
          <a:p>
            <a:pPr lvl="1">
              <a:buNone/>
            </a:pPr>
            <a:r>
              <a:rPr lang="pt-BR" sz="1200" dirty="0" smtClean="0">
                <a:solidFill>
                  <a:schemeClr val="tx1"/>
                </a:solidFill>
              </a:rPr>
              <a:t>????????????</a:t>
            </a:r>
            <a:r>
              <a:rPr lang="pt-BR" sz="1200" dirty="0" smtClean="0"/>
              <a:t> </a:t>
            </a:r>
            <a:r>
              <a:rPr lang="pt-BR" sz="1200" dirty="0" err="1" smtClean="0"/>
              <a:t>y</a:t>
            </a:r>
            <a:r>
              <a:rPr lang="pt-BR" sz="1100" baseline="-25000" dirty="0" err="1" smtClean="0"/>
              <a:t>m</a:t>
            </a:r>
            <a:endParaRPr lang="pt-BR" sz="1100" baseline="-25000" dirty="0" smtClean="0"/>
          </a:p>
          <a:p>
            <a:endParaRPr lang="pt-BR" sz="1400" dirty="0" smtClean="0">
              <a:solidFill>
                <a:schemeClr val="tx1"/>
              </a:solidFill>
            </a:endParaRPr>
          </a:p>
          <a:p>
            <a:pPr>
              <a:buNone/>
            </a:pPr>
            <a:endParaRPr lang="pt-BR" sz="1400" dirty="0" smtClean="0">
              <a:solidFill>
                <a:schemeClr val="tx1"/>
              </a:solidFill>
            </a:endParaRPr>
          </a:p>
        </p:txBody>
      </p:sp>
      <p:sp>
        <p:nvSpPr>
          <p:cNvPr id="4" name="Date Placeholder 3"/>
          <p:cNvSpPr>
            <a:spLocks noGrp="1"/>
          </p:cNvSpPr>
          <p:nvPr>
            <p:ph type="dt" sz="half" idx="10"/>
          </p:nvPr>
        </p:nvSpPr>
        <p:spPr/>
        <p:txBody>
          <a:bodyPr/>
          <a:lstStyle/>
          <a:p>
            <a:fld id="{B483F36F-8276-A94C-A52F-2520792F073E}"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78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smtClean="0"/>
              <a:t>Alinhamentos</a:t>
            </a:r>
            <a:r>
              <a:rPr lang="en-US" sz="3600" dirty="0" smtClean="0"/>
              <a:t>: </a:t>
            </a:r>
            <a:r>
              <a:rPr lang="en-US" sz="3600" dirty="0" err="1" smtClean="0"/>
              <a:t>o</a:t>
            </a:r>
            <a:r>
              <a:rPr lang="en-US" sz="3600" dirty="0" smtClean="0"/>
              <a:t> </a:t>
            </a:r>
            <a:r>
              <a:rPr lang="en-US" sz="3600" dirty="0" err="1" smtClean="0"/>
              <a:t>algoritmo</a:t>
            </a:r>
            <a:r>
              <a:rPr lang="en-US" sz="3600" dirty="0" smtClean="0"/>
              <a:t> de </a:t>
            </a:r>
            <a:r>
              <a:rPr lang="en-US" sz="3600" dirty="0" err="1" smtClean="0"/>
              <a:t>programação</a:t>
            </a:r>
            <a:r>
              <a:rPr lang="en-US" sz="3600" dirty="0" smtClean="0"/>
              <a:t> </a:t>
            </a:r>
            <a:r>
              <a:rPr lang="en-US" sz="3600" dirty="0" err="1" smtClean="0"/>
              <a:t>dinâmica</a:t>
            </a:r>
            <a:r>
              <a:rPr lang="en-US" sz="3600" dirty="0" smtClean="0"/>
              <a:t> com affine gaps</a:t>
            </a:r>
            <a:endParaRPr lang="en-US" sz="3600" dirty="0"/>
          </a:p>
        </p:txBody>
      </p:sp>
      <p:sp>
        <p:nvSpPr>
          <p:cNvPr id="3" name="Content Placeholder 2"/>
          <p:cNvSpPr>
            <a:spLocks noGrp="1"/>
          </p:cNvSpPr>
          <p:nvPr>
            <p:ph idx="1"/>
          </p:nvPr>
        </p:nvSpPr>
        <p:spPr/>
        <p:txBody>
          <a:bodyPr>
            <a:normAutofit fontScale="70000" lnSpcReduction="20000"/>
          </a:bodyPr>
          <a:lstStyle/>
          <a:p>
            <a:r>
              <a:rPr lang="pt-BR" dirty="0" smtClean="0"/>
              <a:t>Novamente, se temos as sequências</a:t>
            </a:r>
          </a:p>
          <a:p>
            <a:pPr lvl="1">
              <a:buNone/>
            </a:pPr>
            <a:r>
              <a:rPr lang="pt-BR" dirty="0" smtClean="0"/>
              <a:t>X = x</a:t>
            </a:r>
            <a:r>
              <a:rPr lang="pt-BR" baseline="-25000" dirty="0" smtClean="0"/>
              <a:t>1</a:t>
            </a:r>
            <a:r>
              <a:rPr lang="pt-BR" dirty="0" smtClean="0"/>
              <a:t>x</a:t>
            </a:r>
            <a:r>
              <a:rPr lang="pt-BR" sz="1765" baseline="-25000" dirty="0" smtClean="0"/>
              <a:t>2</a:t>
            </a:r>
            <a:r>
              <a:rPr lang="pt-BR" dirty="0" smtClean="0"/>
              <a:t>….</a:t>
            </a:r>
            <a:r>
              <a:rPr lang="pt-BR" dirty="0" err="1" smtClean="0"/>
              <a:t>x</a:t>
            </a:r>
            <a:r>
              <a:rPr lang="pt-BR" sz="1765" baseline="-25000" dirty="0" err="1" smtClean="0"/>
              <a:t>n</a:t>
            </a:r>
            <a:endParaRPr lang="pt-BR" sz="1765" baseline="-25000" dirty="0" smtClean="0"/>
          </a:p>
          <a:p>
            <a:pPr lvl="1">
              <a:buNone/>
            </a:pPr>
            <a:r>
              <a:rPr lang="pt-BR" dirty="0" smtClean="0"/>
              <a:t>Y =  y</a:t>
            </a:r>
            <a:r>
              <a:rPr lang="pt-BR" sz="1765" baseline="-25000" dirty="0" smtClean="0"/>
              <a:t>1</a:t>
            </a:r>
            <a:r>
              <a:rPr lang="pt-BR" dirty="0" smtClean="0"/>
              <a:t>y</a:t>
            </a:r>
            <a:r>
              <a:rPr lang="pt-BR" sz="1765" baseline="-25000" dirty="0" smtClean="0"/>
              <a:t>2</a:t>
            </a:r>
            <a:r>
              <a:rPr lang="pt-BR" dirty="0" smtClean="0"/>
              <a:t>…</a:t>
            </a:r>
            <a:r>
              <a:rPr lang="pt-BR" dirty="0" err="1" smtClean="0"/>
              <a:t>y</a:t>
            </a:r>
            <a:r>
              <a:rPr lang="pt-BR" sz="1765" baseline="-25000" dirty="0" err="1" smtClean="0"/>
              <a:t>m</a:t>
            </a:r>
            <a:endParaRPr lang="pt-BR" sz="1765" baseline="-25000" dirty="0" smtClean="0"/>
          </a:p>
          <a:p>
            <a:r>
              <a:rPr lang="pt-BR" dirty="0" smtClean="0">
                <a:solidFill>
                  <a:schemeClr val="tx1"/>
                </a:solidFill>
              </a:rPr>
              <a:t>Um alinhamento destas duas sequências pode terminar apenas de três maneiras</a:t>
            </a:r>
          </a:p>
          <a:p>
            <a:pPr lvl="1">
              <a:buNone/>
            </a:pPr>
            <a:r>
              <a:rPr lang="pt-BR" dirty="0" smtClean="0">
                <a:solidFill>
                  <a:schemeClr val="tx1"/>
                </a:solidFill>
              </a:rPr>
              <a:t>????????????</a:t>
            </a:r>
            <a:r>
              <a:rPr lang="pt-BR" dirty="0" smtClean="0"/>
              <a:t> </a:t>
            </a:r>
            <a:r>
              <a:rPr lang="pt-BR" dirty="0" err="1" smtClean="0"/>
              <a:t>x</a:t>
            </a:r>
            <a:r>
              <a:rPr lang="pt-BR" sz="1600" baseline="-25000" dirty="0" err="1" smtClean="0"/>
              <a:t>n</a:t>
            </a:r>
            <a:r>
              <a:rPr lang="pt-BR" sz="1600" baseline="-25000" dirty="0" smtClean="0"/>
              <a:t>                         </a:t>
            </a:r>
            <a:r>
              <a:rPr lang="en-US" sz="1600" dirty="0" err="1" smtClean="0">
                <a:sym typeface="Wingdings"/>
              </a:rPr>
              <a:t></a:t>
            </a:r>
            <a:r>
              <a:rPr lang="en-US" sz="1600" dirty="0" smtClean="0">
                <a:sym typeface="Wingdings"/>
              </a:rPr>
              <a:t>    </a:t>
            </a:r>
            <a:r>
              <a:rPr lang="pt-BR" b="1" dirty="0" err="1" smtClean="0">
                <a:solidFill>
                  <a:schemeClr val="tx1"/>
                </a:solidFill>
              </a:rPr>
              <a:t>M</a:t>
            </a:r>
            <a:r>
              <a:rPr lang="pt-BR" b="1" baseline="-25000" dirty="0" err="1" smtClean="0">
                <a:solidFill>
                  <a:schemeClr val="tx1"/>
                </a:solidFill>
              </a:rPr>
              <a:t>nm</a:t>
            </a:r>
            <a:endParaRPr lang="pt-BR" b="1" dirty="0" smtClean="0">
              <a:solidFill>
                <a:schemeClr val="tx1"/>
              </a:solidFill>
            </a:endParaRPr>
          </a:p>
          <a:p>
            <a:pPr lvl="1">
              <a:buNone/>
            </a:pPr>
            <a:r>
              <a:rPr lang="pt-BR" dirty="0" smtClean="0">
                <a:solidFill>
                  <a:schemeClr val="tx1"/>
                </a:solidFill>
              </a:rPr>
              <a:t>????????????</a:t>
            </a:r>
            <a:r>
              <a:rPr lang="pt-BR" dirty="0" smtClean="0"/>
              <a:t> </a:t>
            </a:r>
            <a:r>
              <a:rPr lang="pt-BR" dirty="0" err="1" smtClean="0"/>
              <a:t>y</a:t>
            </a:r>
            <a:r>
              <a:rPr lang="pt-BR" sz="1600" baseline="-25000" dirty="0" err="1" smtClean="0"/>
              <a:t>m</a:t>
            </a:r>
            <a:endParaRPr lang="pt-BR" dirty="0" smtClean="0">
              <a:solidFill>
                <a:schemeClr val="tx1"/>
              </a:solidFill>
            </a:endParaRPr>
          </a:p>
          <a:p>
            <a:pPr lvl="1">
              <a:buNone/>
            </a:pPr>
            <a:endParaRPr lang="pt-BR" dirty="0" smtClean="0">
              <a:solidFill>
                <a:schemeClr val="tx1"/>
              </a:solidFill>
            </a:endParaRPr>
          </a:p>
          <a:p>
            <a:pPr lvl="1">
              <a:buNone/>
            </a:pPr>
            <a:r>
              <a:rPr lang="pt-BR" dirty="0" smtClean="0">
                <a:solidFill>
                  <a:schemeClr val="tx1"/>
                </a:solidFill>
              </a:rPr>
              <a:t>????????????</a:t>
            </a:r>
            <a:r>
              <a:rPr lang="pt-BR" dirty="0" smtClean="0"/>
              <a:t> </a:t>
            </a:r>
            <a:r>
              <a:rPr lang="pt-BR" dirty="0" err="1" smtClean="0"/>
              <a:t>x</a:t>
            </a:r>
            <a:r>
              <a:rPr lang="pt-BR" sz="1600" baseline="-25000" dirty="0" err="1" smtClean="0"/>
              <a:t>n</a:t>
            </a:r>
            <a:r>
              <a:rPr lang="pt-BR" baseline="-25000" dirty="0" smtClean="0"/>
              <a:t>                       </a:t>
            </a:r>
            <a:r>
              <a:rPr lang="en-US" dirty="0" err="1" smtClean="0">
                <a:sym typeface="Wingdings"/>
              </a:rPr>
              <a:t></a:t>
            </a:r>
            <a:r>
              <a:rPr lang="en-US" dirty="0" smtClean="0">
                <a:sym typeface="Wingdings"/>
              </a:rPr>
              <a:t>     </a:t>
            </a:r>
            <a:r>
              <a:rPr lang="pt-BR" b="1" dirty="0" err="1" smtClean="0">
                <a:solidFill>
                  <a:schemeClr val="tx1"/>
                </a:solidFill>
              </a:rPr>
              <a:t>X</a:t>
            </a:r>
            <a:r>
              <a:rPr lang="pt-BR" b="1" baseline="-25000" dirty="0" err="1" smtClean="0">
                <a:solidFill>
                  <a:schemeClr val="tx1"/>
                </a:solidFill>
              </a:rPr>
              <a:t>mn</a:t>
            </a:r>
            <a:endParaRPr lang="pt-BR" b="1" dirty="0" smtClean="0">
              <a:solidFill>
                <a:schemeClr val="tx1"/>
              </a:solidFill>
            </a:endParaRPr>
          </a:p>
          <a:p>
            <a:pPr lvl="1">
              <a:buNone/>
            </a:pPr>
            <a:r>
              <a:rPr lang="pt-BR" dirty="0" smtClean="0">
                <a:solidFill>
                  <a:schemeClr val="tx1"/>
                </a:solidFill>
              </a:rPr>
              <a:t>????????????—</a:t>
            </a:r>
          </a:p>
          <a:p>
            <a:pPr lvl="1">
              <a:buNone/>
            </a:pPr>
            <a:endParaRPr lang="pt-BR" dirty="0" smtClean="0">
              <a:solidFill>
                <a:schemeClr val="tx1"/>
              </a:solidFill>
            </a:endParaRPr>
          </a:p>
          <a:p>
            <a:pPr lvl="1">
              <a:buNone/>
            </a:pPr>
            <a:r>
              <a:rPr lang="pt-BR" dirty="0" smtClean="0">
                <a:solidFill>
                  <a:schemeClr val="tx1"/>
                </a:solidFill>
              </a:rPr>
              <a:t>????????????--</a:t>
            </a:r>
            <a:r>
              <a:rPr lang="pt-BR" baseline="-25000" dirty="0" smtClean="0"/>
              <a:t>                           </a:t>
            </a:r>
            <a:r>
              <a:rPr lang="en-US" dirty="0" err="1" smtClean="0">
                <a:sym typeface="Wingdings"/>
              </a:rPr>
              <a:t></a:t>
            </a:r>
            <a:r>
              <a:rPr lang="en-US" dirty="0" smtClean="0">
                <a:sym typeface="Wingdings"/>
              </a:rPr>
              <a:t> </a:t>
            </a:r>
            <a:r>
              <a:rPr lang="pt-BR" dirty="0" smtClean="0">
                <a:solidFill>
                  <a:schemeClr val="tx1"/>
                </a:solidFill>
              </a:rPr>
              <a:t>     </a:t>
            </a:r>
            <a:r>
              <a:rPr lang="pt-BR" b="1" dirty="0" err="1" smtClean="0">
                <a:solidFill>
                  <a:schemeClr val="tx1"/>
                </a:solidFill>
              </a:rPr>
              <a:t>Y</a:t>
            </a:r>
            <a:r>
              <a:rPr lang="pt-BR" b="1" baseline="-25000" dirty="0" err="1" smtClean="0">
                <a:solidFill>
                  <a:schemeClr val="tx1"/>
                </a:solidFill>
              </a:rPr>
              <a:t>mn</a:t>
            </a:r>
            <a:endParaRPr lang="pt-BR" b="1" dirty="0" smtClean="0">
              <a:solidFill>
                <a:schemeClr val="tx1"/>
              </a:solidFill>
            </a:endParaRPr>
          </a:p>
          <a:p>
            <a:pPr lvl="1">
              <a:buNone/>
            </a:pPr>
            <a:r>
              <a:rPr lang="pt-BR" dirty="0" smtClean="0">
                <a:solidFill>
                  <a:schemeClr val="tx1"/>
                </a:solidFill>
              </a:rPr>
              <a:t>????????????</a:t>
            </a:r>
            <a:r>
              <a:rPr lang="pt-BR" dirty="0" smtClean="0"/>
              <a:t> </a:t>
            </a:r>
            <a:r>
              <a:rPr lang="pt-BR" dirty="0" err="1" smtClean="0"/>
              <a:t>y</a:t>
            </a:r>
            <a:r>
              <a:rPr lang="pt-BR" sz="1600" baseline="-25000" dirty="0" err="1" smtClean="0"/>
              <a:t>m</a:t>
            </a:r>
            <a:endParaRPr lang="pt-BR" sz="1600" baseline="-25000" dirty="0" smtClean="0"/>
          </a:p>
          <a:p>
            <a:r>
              <a:rPr lang="pt-BR" dirty="0" smtClean="0">
                <a:solidFill>
                  <a:schemeClr val="tx1"/>
                </a:solidFill>
              </a:rPr>
              <a:t>Ora, podemos calcular cada um destes casos em uma matriz diferente  </a:t>
            </a:r>
            <a:endParaRPr lang="pt-BR" baseline="-25000" dirty="0" smtClean="0">
              <a:solidFill>
                <a:schemeClr val="tx1"/>
              </a:solidFill>
            </a:endParaRPr>
          </a:p>
          <a:p>
            <a:pPr>
              <a:buNone/>
            </a:pPr>
            <a:endParaRPr lang="pt-BR" dirty="0" smtClean="0">
              <a:solidFill>
                <a:schemeClr val="tx1"/>
              </a:solidFill>
            </a:endParaRPr>
          </a:p>
        </p:txBody>
      </p:sp>
      <p:sp>
        <p:nvSpPr>
          <p:cNvPr id="4" name="Date Placeholder 3"/>
          <p:cNvSpPr>
            <a:spLocks noGrp="1"/>
          </p:cNvSpPr>
          <p:nvPr>
            <p:ph type="dt" sz="half" idx="10"/>
          </p:nvPr>
        </p:nvSpPr>
        <p:spPr/>
        <p:txBody>
          <a:bodyPr/>
          <a:lstStyle/>
          <a:p>
            <a:fld id="{A0CA3B89-D01D-1446-B38A-DA27C30D1D3B}"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79</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Dogma Central: eucariotos vs. procariotos</a:t>
            </a:r>
            <a:endParaRPr lang="pt-BR" dirty="0"/>
          </a:p>
        </p:txBody>
      </p:sp>
      <p:sp>
        <p:nvSpPr>
          <p:cNvPr id="3" name="Content Placeholder 2"/>
          <p:cNvSpPr>
            <a:spLocks noGrp="1"/>
          </p:cNvSpPr>
          <p:nvPr>
            <p:ph idx="1"/>
          </p:nvPr>
        </p:nvSpPr>
        <p:spPr>
          <a:xfrm>
            <a:off x="3712418" y="2286000"/>
            <a:ext cx="4771182" cy="3840163"/>
          </a:xfrm>
        </p:spPr>
        <p:txBody>
          <a:bodyPr/>
          <a:lstStyle/>
          <a:p>
            <a:r>
              <a:rPr lang="pt-BR" dirty="0" smtClean="0"/>
              <a:t>DNA é o repositório da informação</a:t>
            </a:r>
          </a:p>
          <a:p>
            <a:r>
              <a:rPr lang="pt-BR" dirty="0" smtClean="0"/>
              <a:t>Transcrição: região do genoma é copiada para </a:t>
            </a:r>
            <a:r>
              <a:rPr lang="pt-BR" dirty="0" err="1" smtClean="0"/>
              <a:t>mRNA</a:t>
            </a:r>
            <a:endParaRPr lang="pt-BR" dirty="0" smtClean="0"/>
          </a:p>
          <a:p>
            <a:r>
              <a:rPr lang="pt-BR" dirty="0" smtClean="0">
                <a:solidFill>
                  <a:srgbClr val="FF0000"/>
                </a:solidFill>
              </a:rPr>
              <a:t>Edição: em organismos </a:t>
            </a:r>
            <a:r>
              <a:rPr lang="pt-BR" dirty="0" err="1" smtClean="0">
                <a:solidFill>
                  <a:srgbClr val="FF0000"/>
                </a:solidFill>
              </a:rPr>
              <a:t>eucariotosregiões</a:t>
            </a:r>
            <a:r>
              <a:rPr lang="pt-BR" dirty="0" smtClean="0">
                <a:solidFill>
                  <a:srgbClr val="FF0000"/>
                </a:solidFill>
              </a:rPr>
              <a:t> do </a:t>
            </a:r>
            <a:r>
              <a:rPr lang="pt-BR" dirty="0" err="1" smtClean="0">
                <a:solidFill>
                  <a:srgbClr val="FF0000"/>
                </a:solidFill>
              </a:rPr>
              <a:t>mRNA</a:t>
            </a:r>
            <a:r>
              <a:rPr lang="pt-BR" dirty="0" smtClean="0">
                <a:solidFill>
                  <a:srgbClr val="FF0000"/>
                </a:solidFill>
              </a:rPr>
              <a:t> (</a:t>
            </a:r>
            <a:r>
              <a:rPr lang="pt-BR" dirty="0" err="1" smtClean="0">
                <a:solidFill>
                  <a:srgbClr val="FF0000"/>
                </a:solidFill>
              </a:rPr>
              <a:t>íntrons</a:t>
            </a:r>
            <a:r>
              <a:rPr lang="pt-BR" dirty="0" smtClean="0">
                <a:solidFill>
                  <a:srgbClr val="FF0000"/>
                </a:solidFill>
              </a:rPr>
              <a:t>) são editadas</a:t>
            </a:r>
          </a:p>
          <a:p>
            <a:r>
              <a:rPr lang="pt-BR" dirty="0" smtClean="0"/>
              <a:t>Tradução: ribossomo usa o </a:t>
            </a:r>
            <a:r>
              <a:rPr lang="pt-BR" dirty="0" err="1" smtClean="0"/>
              <a:t>mRNA</a:t>
            </a:r>
            <a:r>
              <a:rPr lang="pt-BR" dirty="0" smtClean="0"/>
              <a:t> como molde para tradução em aminoácidos que formam a proteína.</a:t>
            </a:r>
          </a:p>
        </p:txBody>
      </p:sp>
      <p:sp>
        <p:nvSpPr>
          <p:cNvPr id="5" name="TextBox 4"/>
          <p:cNvSpPr txBox="1"/>
          <p:nvPr/>
        </p:nvSpPr>
        <p:spPr>
          <a:xfrm>
            <a:off x="325650" y="6317936"/>
            <a:ext cx="3659976" cy="369332"/>
          </a:xfrm>
          <a:prstGeom prst="rect">
            <a:avLst/>
          </a:prstGeom>
          <a:noFill/>
        </p:spPr>
        <p:txBody>
          <a:bodyPr wrap="none" rtlCol="0">
            <a:spAutoFit/>
          </a:bodyPr>
          <a:lstStyle/>
          <a:p>
            <a:r>
              <a:rPr lang="en-US" sz="900" dirty="0" smtClean="0"/>
              <a:t>Fontehttp://biology200.gsu.edu/houghton/4595%20'04/lecture1.html</a:t>
            </a:r>
          </a:p>
          <a:p>
            <a:endParaRPr lang="en-US" sz="900" dirty="0"/>
          </a:p>
        </p:txBody>
      </p:sp>
      <p:pic>
        <p:nvPicPr>
          <p:cNvPr id="142338" name="Picture 2"/>
          <p:cNvPicPr>
            <a:picLocks noChangeAspect="1" noChangeArrowheads="1"/>
          </p:cNvPicPr>
          <p:nvPr/>
        </p:nvPicPr>
        <p:blipFill>
          <a:blip r:embed="rId2"/>
          <a:srcRect/>
          <a:stretch>
            <a:fillRect/>
          </a:stretch>
        </p:blipFill>
        <p:spPr bwMode="auto">
          <a:xfrm>
            <a:off x="325650" y="1921854"/>
            <a:ext cx="3457313" cy="4396082"/>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0969E792-2FBD-234C-A001-72064AC838A9}"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8</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pt-BR" dirty="0" smtClean="0"/>
              <a:t>Para criarmos penalidade para abertura de </a:t>
            </a:r>
            <a:r>
              <a:rPr lang="pt-BR" dirty="0" err="1" smtClean="0"/>
              <a:t>gaps</a:t>
            </a:r>
            <a:r>
              <a:rPr lang="pt-BR" dirty="0" smtClean="0"/>
              <a:t>, precisamos de indicação de se estamos estendendo um </a:t>
            </a:r>
            <a:r>
              <a:rPr lang="pt-BR" dirty="0" err="1" smtClean="0"/>
              <a:t>gap</a:t>
            </a:r>
            <a:r>
              <a:rPr lang="pt-BR" dirty="0" smtClean="0"/>
              <a:t> ou não.</a:t>
            </a:r>
          </a:p>
          <a:p>
            <a:r>
              <a:rPr lang="pt-BR" dirty="0" smtClean="0"/>
              <a:t>Ao invés de usarmos uma matriz, utilizaremos 3:</a:t>
            </a:r>
          </a:p>
          <a:p>
            <a:pPr lvl="1"/>
            <a:r>
              <a:rPr lang="pt-BR" dirty="0" err="1" smtClean="0"/>
              <a:t>M</a:t>
            </a:r>
            <a:r>
              <a:rPr lang="pt-BR" baseline="-25000" dirty="0" err="1" smtClean="0"/>
              <a:t>mn</a:t>
            </a:r>
            <a:r>
              <a:rPr lang="pt-BR" dirty="0" smtClean="0"/>
              <a:t> – onde a última ação foi a inclusão de um match</a:t>
            </a:r>
          </a:p>
          <a:p>
            <a:pPr lvl="1"/>
            <a:r>
              <a:rPr lang="pt-BR" dirty="0" err="1" smtClean="0"/>
              <a:t>Y</a:t>
            </a:r>
            <a:r>
              <a:rPr lang="pt-BR" baseline="-25000" dirty="0" err="1" smtClean="0"/>
              <a:t>mn</a:t>
            </a:r>
            <a:r>
              <a:rPr lang="pt-BR" dirty="0" smtClean="0"/>
              <a:t>  – onde a última ação foi a inclusão de um </a:t>
            </a:r>
            <a:r>
              <a:rPr lang="pt-BR" dirty="0" err="1" smtClean="0"/>
              <a:t>gap</a:t>
            </a:r>
            <a:r>
              <a:rPr lang="pt-BR" dirty="0" smtClean="0"/>
              <a:t> na sequência X</a:t>
            </a:r>
          </a:p>
          <a:p>
            <a:pPr lvl="1"/>
            <a:r>
              <a:rPr lang="pt-BR" dirty="0" err="1" smtClean="0"/>
              <a:t>X</a:t>
            </a:r>
            <a:r>
              <a:rPr lang="pt-BR" baseline="-25000" dirty="0" err="1" smtClean="0"/>
              <a:t>mn</a:t>
            </a:r>
            <a:r>
              <a:rPr lang="pt-BR" dirty="0" smtClean="0"/>
              <a:t>  – onde a última ação foi a inclusão de um </a:t>
            </a:r>
            <a:r>
              <a:rPr lang="pt-BR" dirty="0" err="1" smtClean="0"/>
              <a:t>gap</a:t>
            </a:r>
            <a:r>
              <a:rPr lang="pt-BR" dirty="0" smtClean="0"/>
              <a:t> na sequência Y.</a:t>
            </a:r>
          </a:p>
          <a:p>
            <a:r>
              <a:rPr lang="pt-BR" dirty="0" smtClean="0"/>
              <a:t>Incluiremos uma penalidade para “entrar” na matriz X ou na matriz Y </a:t>
            </a:r>
            <a:r>
              <a:rPr lang="en-US" dirty="0" err="1" smtClean="0">
                <a:sym typeface="Wingdings"/>
              </a:rPr>
              <a:t></a:t>
            </a:r>
            <a:r>
              <a:rPr lang="en-US" dirty="0" smtClean="0">
                <a:sym typeface="Wingdings"/>
              </a:rPr>
              <a:t> </a:t>
            </a:r>
            <a:r>
              <a:rPr lang="en-US" dirty="0" err="1" smtClean="0">
                <a:sym typeface="Wingdings"/>
              </a:rPr>
              <a:t>penalidade</a:t>
            </a:r>
            <a:r>
              <a:rPr lang="en-US" dirty="0" smtClean="0">
                <a:sym typeface="Wingdings"/>
              </a:rPr>
              <a:t> de </a:t>
            </a:r>
            <a:r>
              <a:rPr lang="en-US" dirty="0" err="1" smtClean="0">
                <a:sym typeface="Wingdings"/>
              </a:rPr>
              <a:t>abertura</a:t>
            </a:r>
            <a:r>
              <a:rPr lang="en-US" dirty="0" smtClean="0">
                <a:sym typeface="Wingdings"/>
              </a:rPr>
              <a:t> de gaps</a:t>
            </a:r>
            <a:endParaRPr lang="pt-BR" dirty="0" smtClean="0"/>
          </a:p>
          <a:p>
            <a:pPr lvl="2"/>
            <a:endParaRPr lang="pt-BR" dirty="0" smtClean="0"/>
          </a:p>
          <a:p>
            <a:pPr lvl="1"/>
            <a:endParaRPr lang="pt-BR" dirty="0" smtClean="0"/>
          </a:p>
        </p:txBody>
      </p:sp>
      <p:sp>
        <p:nvSpPr>
          <p:cNvPr id="4" name="Date Placeholder 3"/>
          <p:cNvSpPr>
            <a:spLocks noGrp="1"/>
          </p:cNvSpPr>
          <p:nvPr>
            <p:ph type="dt" sz="half" idx="10"/>
          </p:nvPr>
        </p:nvSpPr>
        <p:spPr/>
        <p:txBody>
          <a:bodyPr/>
          <a:lstStyle/>
          <a:p>
            <a:fld id="{CCB4D792-0F20-BB41-962B-A72AA36971E2}"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80</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Affine Gaps: </a:t>
            </a:r>
            <a:r>
              <a:rPr lang="en-US" dirty="0" err="1" smtClean="0"/>
              <a:t>visualização</a:t>
            </a:r>
            <a:endParaRPr lang="en-US" dirty="0"/>
          </a:p>
        </p:txBody>
      </p:sp>
      <p:pic>
        <p:nvPicPr>
          <p:cNvPr id="4" name="Content Placeholder 3" descr="AffineGap.tiff"/>
          <p:cNvPicPr>
            <a:picLocks noGrp="1" noChangeAspect="1"/>
          </p:cNvPicPr>
          <p:nvPr>
            <p:ph idx="1"/>
          </p:nvPr>
        </p:nvPicPr>
        <p:blipFill>
          <a:blip r:embed="rId2"/>
          <a:srcRect l="-6647" r="-6647"/>
          <a:stretch>
            <a:fillRect/>
          </a:stretch>
        </p:blipFill>
        <p:spPr>
          <a:xfrm>
            <a:off x="347283" y="2771616"/>
            <a:ext cx="6197600" cy="3840163"/>
          </a:xfrm>
        </p:spPr>
      </p:pic>
      <p:sp>
        <p:nvSpPr>
          <p:cNvPr id="5" name="TextBox 4"/>
          <p:cNvSpPr txBox="1"/>
          <p:nvPr/>
        </p:nvSpPr>
        <p:spPr>
          <a:xfrm>
            <a:off x="472483" y="6611779"/>
            <a:ext cx="7141260" cy="246221"/>
          </a:xfrm>
          <a:prstGeom prst="rect">
            <a:avLst/>
          </a:prstGeom>
          <a:noFill/>
        </p:spPr>
        <p:txBody>
          <a:bodyPr wrap="none" rtlCol="0">
            <a:spAutoFit/>
          </a:bodyPr>
          <a:lstStyle/>
          <a:p>
            <a:r>
              <a:rPr lang="en-US" sz="1000" dirty="0" smtClean="0"/>
              <a:t>Fonte:https://stepic.org/Bioinformatics-Algorithms-2/Penalizing-Insertions-and-Deletions-in-Sequence-Alignments-249/step/6</a:t>
            </a:r>
            <a:endParaRPr lang="en-US" sz="1000" dirty="0"/>
          </a:p>
        </p:txBody>
      </p:sp>
      <p:sp>
        <p:nvSpPr>
          <p:cNvPr id="7" name="Content Placeholder 2"/>
          <p:cNvSpPr txBox="1">
            <a:spLocks/>
          </p:cNvSpPr>
          <p:nvPr/>
        </p:nvSpPr>
        <p:spPr>
          <a:xfrm>
            <a:off x="5767368" y="2119701"/>
            <a:ext cx="2716232" cy="4415629"/>
          </a:xfrm>
          <a:prstGeom prst="rect">
            <a:avLst/>
          </a:prstGeom>
        </p:spPr>
        <p:txBody>
          <a:bodyPr vert="horz" lIns="91440" tIns="45720" rIns="91440" bIns="45720" rtlCol="0">
            <a:noAutofit/>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pt-BR"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O cálculo de uma posição de</a:t>
            </a:r>
            <a:r>
              <a:rPr kumimoji="0" lang="pt-BR" sz="16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cada matriz vai envolver olhar as outras duas (para considerar entrar ou sair de </a:t>
            </a:r>
            <a:r>
              <a:rPr kumimoji="0" lang="pt-BR" sz="1600" b="0" i="0" u="none" strike="noStrike" kern="1200" cap="none" spc="0" normalizeH="0" noProof="0" dirty="0" err="1" smtClean="0">
                <a:ln>
                  <a:noFill/>
                </a:ln>
                <a:solidFill>
                  <a:schemeClr val="tx1">
                    <a:lumMod val="85000"/>
                    <a:lumOff val="15000"/>
                  </a:schemeClr>
                </a:solidFill>
                <a:effectLst/>
                <a:uLnTx/>
                <a:uFillTx/>
                <a:latin typeface="+mn-lt"/>
                <a:ea typeface="+mn-ea"/>
                <a:cs typeface="+mn-cs"/>
              </a:rPr>
              <a:t>gaps</a:t>
            </a:r>
            <a:r>
              <a:rPr kumimoji="0" lang="pt-BR" sz="1600" b="0" i="0" u="none" strike="noStrike" kern="1200" cap="none" spc="0" normalizeH="0" noProof="0" dirty="0" smtClean="0">
                <a:ln>
                  <a:noFill/>
                </a:ln>
                <a:solidFill>
                  <a:schemeClr val="tx1">
                    <a:lumMod val="85000"/>
                    <a:lumOff val="15000"/>
                  </a:schemeClr>
                </a:solidFill>
                <a:effectLst/>
                <a:uLnTx/>
                <a:uFillTx/>
                <a:latin typeface="+mn-lt"/>
                <a:ea typeface="+mn-ea"/>
                <a:cs typeface="+mn-cs"/>
              </a:rPr>
              <a:t>)</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pt-BR" sz="1600" noProof="0" dirty="0" smtClean="0">
                <a:solidFill>
                  <a:schemeClr val="tx1">
                    <a:lumMod val="85000"/>
                    <a:lumOff val="15000"/>
                  </a:schemeClr>
                </a:solidFill>
              </a:rPr>
              <a:t>Em cada matriz o movimento é em uma </a:t>
            </a:r>
            <a:r>
              <a:rPr lang="pt-BR" sz="1600" noProof="0" dirty="0" err="1" smtClean="0">
                <a:solidFill>
                  <a:schemeClr val="tx1">
                    <a:lumMod val="85000"/>
                    <a:lumOff val="15000"/>
                  </a:schemeClr>
                </a:solidFill>
              </a:rPr>
              <a:t>direçao</a:t>
            </a:r>
            <a:r>
              <a:rPr lang="pt-BR" sz="1600" noProof="0" dirty="0" smtClean="0">
                <a:solidFill>
                  <a:schemeClr val="tx1">
                    <a:lumMod val="85000"/>
                    <a:lumOff val="15000"/>
                  </a:schemeClr>
                </a:solidFill>
              </a:rPr>
              <a:t> apenas:</a:t>
            </a:r>
          </a:p>
          <a:p>
            <a:pPr marL="739775" lvl="1" indent="-282575" defTabSz="914400">
              <a:spcBef>
                <a:spcPts val="1800"/>
              </a:spcBef>
              <a:buClr>
                <a:schemeClr val="accent1"/>
              </a:buClr>
              <a:buSzPct val="75000"/>
              <a:buFont typeface="Wingdings" pitchFamily="2" charset="2"/>
              <a:buChar char="n"/>
            </a:pPr>
            <a:r>
              <a:rPr kumimoji="0" lang="pt-BR" sz="1400" b="0" i="0" u="none" strike="noStrike" kern="1200" cap="none" spc="0" normalizeH="0" baseline="0" dirty="0" smtClean="0">
                <a:ln>
                  <a:noFill/>
                </a:ln>
                <a:solidFill>
                  <a:schemeClr val="tx1">
                    <a:lumMod val="85000"/>
                    <a:lumOff val="15000"/>
                  </a:schemeClr>
                </a:solidFill>
                <a:effectLst/>
                <a:uLnTx/>
                <a:uFillTx/>
                <a:latin typeface="+mn-lt"/>
                <a:ea typeface="+mn-ea"/>
                <a:cs typeface="+mn-cs"/>
              </a:rPr>
              <a:t>Diagonal (M)</a:t>
            </a:r>
            <a:r>
              <a:rPr kumimoji="0" lang="pt-BR" sz="1400" b="0" i="0" u="none" strike="noStrike" kern="1200" cap="none" spc="0" normalizeH="0" baseline="0" dirty="0" smtClean="0">
                <a:ln>
                  <a:noFill/>
                </a:ln>
                <a:solidFill>
                  <a:schemeClr val="tx1">
                    <a:lumMod val="85000"/>
                    <a:lumOff val="15000"/>
                  </a:schemeClr>
                </a:solidFill>
                <a:effectLst/>
                <a:uLnTx/>
                <a:uFillTx/>
                <a:latin typeface="+mn-lt"/>
                <a:ea typeface="+mn-ea"/>
                <a:cs typeface="+mn-cs"/>
                <a:sym typeface="Wingdings"/>
              </a:rPr>
              <a:t> acrescenta match</a:t>
            </a:r>
            <a:endParaRPr kumimoji="0" lang="pt-BR" sz="1400" b="0" i="0" u="none" strike="noStrike" kern="1200" cap="none" spc="0" normalizeH="0" baseline="0" dirty="0" smtClean="0">
              <a:ln>
                <a:noFill/>
              </a:ln>
              <a:solidFill>
                <a:schemeClr val="tx1">
                  <a:lumMod val="85000"/>
                  <a:lumOff val="15000"/>
                </a:schemeClr>
              </a:solidFill>
              <a:effectLst/>
              <a:uLnTx/>
              <a:uFillTx/>
              <a:latin typeface="+mn-lt"/>
              <a:ea typeface="+mn-ea"/>
              <a:cs typeface="+mn-cs"/>
            </a:endParaRPr>
          </a:p>
          <a:p>
            <a:pPr marL="739775" lvl="1" indent="-282575" defTabSz="914400">
              <a:spcBef>
                <a:spcPts val="1800"/>
              </a:spcBef>
              <a:buClr>
                <a:schemeClr val="accent1"/>
              </a:buClr>
              <a:buSzPct val="75000"/>
              <a:buFont typeface="Wingdings" pitchFamily="2" charset="2"/>
              <a:buChar char="n"/>
            </a:pPr>
            <a:r>
              <a:rPr lang="pt-BR" sz="1400" noProof="0" dirty="0" smtClean="0">
                <a:solidFill>
                  <a:schemeClr val="tx1">
                    <a:lumMod val="85000"/>
                    <a:lumOff val="15000"/>
                  </a:schemeClr>
                </a:solidFill>
              </a:rPr>
              <a:t>Vertical (X) </a:t>
            </a:r>
            <a:r>
              <a:rPr lang="pt-BR" sz="1400" noProof="0" dirty="0" smtClean="0">
                <a:solidFill>
                  <a:schemeClr val="tx1">
                    <a:lumMod val="85000"/>
                    <a:lumOff val="15000"/>
                  </a:schemeClr>
                </a:solidFill>
                <a:sym typeface="Wingdings"/>
              </a:rPr>
              <a:t> acrescenta gap em Y</a:t>
            </a:r>
            <a:endParaRPr lang="pt-BR" sz="1400" noProof="0" dirty="0" smtClean="0">
              <a:solidFill>
                <a:schemeClr val="tx1">
                  <a:lumMod val="85000"/>
                  <a:lumOff val="15000"/>
                </a:schemeClr>
              </a:solidFill>
            </a:endParaRPr>
          </a:p>
          <a:p>
            <a:pPr marL="739775" lvl="1" indent="-282575" defTabSz="914400">
              <a:spcBef>
                <a:spcPts val="1800"/>
              </a:spcBef>
              <a:buClr>
                <a:schemeClr val="accent1"/>
              </a:buClr>
              <a:buSzPct val="75000"/>
              <a:buFont typeface="Wingdings" pitchFamily="2" charset="2"/>
              <a:buChar char="n"/>
            </a:pPr>
            <a:r>
              <a:rPr kumimoji="0" lang="pt-BR" sz="1400" b="0" i="0" u="none" strike="noStrike" kern="1200" cap="none" spc="0" normalizeH="0" baseline="0" dirty="0" smtClean="0">
                <a:ln>
                  <a:noFill/>
                </a:ln>
                <a:solidFill>
                  <a:schemeClr val="tx1">
                    <a:lumMod val="85000"/>
                    <a:lumOff val="15000"/>
                  </a:schemeClr>
                </a:solidFill>
                <a:effectLst/>
                <a:uLnTx/>
                <a:uFillTx/>
                <a:latin typeface="+mn-lt"/>
                <a:ea typeface="+mn-ea"/>
                <a:cs typeface="+mn-cs"/>
              </a:rPr>
              <a:t>Horizontal (Y) </a:t>
            </a:r>
            <a:r>
              <a:rPr kumimoji="0" lang="pt-BR" sz="1400" b="0" i="0" u="none" strike="noStrike" kern="1200" cap="none" spc="0" normalizeH="0" baseline="0" dirty="0" smtClean="0">
                <a:ln>
                  <a:noFill/>
                </a:ln>
                <a:solidFill>
                  <a:schemeClr val="tx1">
                    <a:lumMod val="85000"/>
                    <a:lumOff val="15000"/>
                  </a:schemeClr>
                </a:solidFill>
                <a:effectLst/>
                <a:uLnTx/>
                <a:uFillTx/>
                <a:latin typeface="+mn-lt"/>
                <a:ea typeface="+mn-ea"/>
                <a:cs typeface="+mn-cs"/>
                <a:sym typeface="Wingdings"/>
              </a:rPr>
              <a:t> acrescenta gap em X</a:t>
            </a:r>
            <a:endParaRPr kumimoji="0" lang="pt-BR" sz="1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
        <p:nvSpPr>
          <p:cNvPr id="6" name="TextBox 5"/>
          <p:cNvSpPr txBox="1"/>
          <p:nvPr/>
        </p:nvSpPr>
        <p:spPr>
          <a:xfrm>
            <a:off x="3215443" y="3580581"/>
            <a:ext cx="633507" cy="369332"/>
          </a:xfrm>
          <a:prstGeom prst="rect">
            <a:avLst/>
          </a:prstGeom>
          <a:noFill/>
        </p:spPr>
        <p:txBody>
          <a:bodyPr wrap="none" rtlCol="0">
            <a:spAutoFit/>
          </a:bodyPr>
          <a:lstStyle/>
          <a:p>
            <a:pPr algn="r"/>
            <a:r>
              <a:rPr lang="en-US" dirty="0" err="1" smtClean="0"/>
              <a:t>M</a:t>
            </a:r>
            <a:r>
              <a:rPr lang="en-US" baseline="-25000" dirty="0" err="1" smtClean="0"/>
              <a:t>mn</a:t>
            </a:r>
            <a:endParaRPr lang="en-US" baseline="-25000" dirty="0"/>
          </a:p>
        </p:txBody>
      </p:sp>
      <p:sp>
        <p:nvSpPr>
          <p:cNvPr id="8" name="TextBox 7"/>
          <p:cNvSpPr txBox="1"/>
          <p:nvPr/>
        </p:nvSpPr>
        <p:spPr>
          <a:xfrm>
            <a:off x="1459357" y="4573593"/>
            <a:ext cx="582211" cy="369332"/>
          </a:xfrm>
          <a:prstGeom prst="rect">
            <a:avLst/>
          </a:prstGeom>
          <a:noFill/>
        </p:spPr>
        <p:txBody>
          <a:bodyPr wrap="none" rtlCol="0">
            <a:spAutoFit/>
          </a:bodyPr>
          <a:lstStyle/>
          <a:p>
            <a:r>
              <a:rPr lang="en-US" dirty="0" err="1" smtClean="0"/>
              <a:t>X</a:t>
            </a:r>
            <a:r>
              <a:rPr lang="en-US" baseline="-25000" dirty="0" err="1" smtClean="0"/>
              <a:t>mn</a:t>
            </a:r>
            <a:endParaRPr lang="en-US" baseline="-25000" dirty="0" smtClean="0"/>
          </a:p>
        </p:txBody>
      </p:sp>
      <p:sp>
        <p:nvSpPr>
          <p:cNvPr id="9" name="TextBox 8"/>
          <p:cNvSpPr txBox="1"/>
          <p:nvPr/>
        </p:nvSpPr>
        <p:spPr>
          <a:xfrm>
            <a:off x="4640680" y="2586950"/>
            <a:ext cx="582211" cy="369332"/>
          </a:xfrm>
          <a:prstGeom prst="rect">
            <a:avLst/>
          </a:prstGeom>
          <a:noFill/>
        </p:spPr>
        <p:txBody>
          <a:bodyPr wrap="none" rtlCol="0">
            <a:spAutoFit/>
          </a:bodyPr>
          <a:lstStyle/>
          <a:p>
            <a:r>
              <a:rPr lang="en-US" dirty="0" err="1" smtClean="0"/>
              <a:t>Y</a:t>
            </a:r>
            <a:r>
              <a:rPr lang="en-US" baseline="-25000" dirty="0" err="1" smtClean="0"/>
              <a:t>mn</a:t>
            </a:r>
            <a:endParaRPr lang="en-US" baseline="-25000" dirty="0" smtClean="0"/>
          </a:p>
        </p:txBody>
      </p:sp>
      <p:sp>
        <p:nvSpPr>
          <p:cNvPr id="10" name="Date Placeholder 9"/>
          <p:cNvSpPr>
            <a:spLocks noGrp="1"/>
          </p:cNvSpPr>
          <p:nvPr>
            <p:ph type="dt" sz="half" idx="10"/>
          </p:nvPr>
        </p:nvSpPr>
        <p:spPr/>
        <p:txBody>
          <a:bodyPr/>
          <a:lstStyle/>
          <a:p>
            <a:fld id="{EA64FF43-6B18-F842-A09C-D065A100B695}" type="datetime1">
              <a:rPr lang="en-US" smtClean="0"/>
              <a:pPr/>
              <a:t>5/23/14</a:t>
            </a:fld>
            <a:endParaRPr lang="en-US"/>
          </a:p>
        </p:txBody>
      </p:sp>
      <p:sp>
        <p:nvSpPr>
          <p:cNvPr id="11" name="Slide Number Placeholder 10"/>
          <p:cNvSpPr>
            <a:spLocks noGrp="1"/>
          </p:cNvSpPr>
          <p:nvPr>
            <p:ph type="sldNum" sz="quarter" idx="12"/>
          </p:nvPr>
        </p:nvSpPr>
        <p:spPr/>
        <p:txBody>
          <a:bodyPr/>
          <a:lstStyle/>
          <a:p>
            <a:fld id="{41014A3E-976F-064B-B8F4-90A68719CBED}" type="slidenum">
              <a:rPr lang="en-US" smtClean="0"/>
              <a:pPr/>
              <a:t>81</a:t>
            </a:fld>
            <a:endParaRPr lang="en-US"/>
          </a:p>
        </p:txBody>
      </p:sp>
      <p:sp>
        <p:nvSpPr>
          <p:cNvPr id="12" name="Footer Placeholder 11"/>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19090"/>
            <a:ext cx="7422494" cy="4716915"/>
          </a:xfrm>
        </p:spPr>
        <p:txBody>
          <a:bodyPr>
            <a:noAutofit/>
          </a:bodyPr>
          <a:lstStyle/>
          <a:p>
            <a:r>
              <a:rPr lang="x-none" dirty="0" smtClean="0"/>
              <a:t>Vejamos as fórmulas</a:t>
            </a:r>
          </a:p>
          <a:p>
            <a:r>
              <a:rPr lang="x-none" dirty="0" smtClean="0"/>
              <a:t>Todas as posições da matriz M supõe que a última ação foi um match. </a:t>
            </a:r>
          </a:p>
          <a:p>
            <a:pPr lvl="1"/>
            <a:r>
              <a:rPr lang="x-none" dirty="0" smtClean="0"/>
              <a:t>Porém podemos ter vindo de um match ou de um gap</a:t>
            </a:r>
          </a:p>
          <a:p>
            <a:pPr lvl="1"/>
            <a:endParaRPr lang="x-none" dirty="0" smtClean="0"/>
          </a:p>
          <a:p>
            <a:pPr lvl="1"/>
            <a:endParaRPr lang="x-none" dirty="0" smtClean="0"/>
          </a:p>
          <a:p>
            <a:pPr lvl="1"/>
            <a:endParaRPr lang="x-none" dirty="0" smtClean="0"/>
          </a:p>
          <a:p>
            <a:pPr lvl="1"/>
            <a:endParaRPr lang="x-none"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-1</a:t>
            </a:r>
            <a:r>
              <a:rPr lang="pt-BR" sz="1200" dirty="0" smtClean="0"/>
              <a:t>y</a:t>
            </a:r>
            <a:r>
              <a:rPr lang="pt-BR" sz="1100" baseline="-25000" dirty="0" smtClean="0"/>
              <a:t>j</a:t>
            </a:r>
          </a:p>
          <a:p>
            <a:pPr>
              <a:buNone/>
            </a:pPr>
            <a:endParaRPr lang="pt-BR" dirty="0" smtClean="0"/>
          </a:p>
          <a:p>
            <a:pPr lvl="2"/>
            <a:endParaRPr lang="pt-BR" dirty="0" smtClean="0"/>
          </a:p>
          <a:p>
            <a:pPr lvl="1"/>
            <a:endParaRPr lang="pt-BR" dirty="0" smtClean="0"/>
          </a:p>
        </p:txBody>
      </p:sp>
      <p:graphicFrame>
        <p:nvGraphicFramePr>
          <p:cNvPr id="333826" name="Object 2"/>
          <p:cNvGraphicFramePr>
            <a:graphicFrameLocks noChangeAspect="1"/>
          </p:cNvGraphicFramePr>
          <p:nvPr/>
        </p:nvGraphicFramePr>
        <p:xfrm>
          <a:off x="1354138" y="3649663"/>
          <a:ext cx="6894512" cy="1020762"/>
        </p:xfrm>
        <a:graphic>
          <a:graphicData uri="http://schemas.openxmlformats.org/presentationml/2006/ole">
            <p:oleObj spid="_x0000_s333826" name="Equation" r:id="rId3" imgW="4279900" imgH="635000" progId="Equation.3">
              <p:embed/>
            </p:oleObj>
          </a:graphicData>
        </a:graphic>
      </p:graphicFrame>
      <p:sp>
        <p:nvSpPr>
          <p:cNvPr id="5" name="Rectangle 4"/>
          <p:cNvSpPr/>
          <p:nvPr/>
        </p:nvSpPr>
        <p:spPr>
          <a:xfrm>
            <a:off x="1354138" y="4955520"/>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15C0EF09-2BF9-9240-9F6C-63BDB4D53967}"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82</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19090"/>
            <a:ext cx="7422494" cy="4716915"/>
          </a:xfrm>
        </p:spPr>
        <p:txBody>
          <a:bodyPr>
            <a:noAutofit/>
          </a:bodyPr>
          <a:lstStyle/>
          <a:p>
            <a:r>
              <a:rPr lang="x-none" dirty="0" smtClean="0"/>
              <a:t>Vejamos as fórmulas</a:t>
            </a:r>
          </a:p>
          <a:p>
            <a:r>
              <a:rPr lang="x-none" dirty="0" smtClean="0"/>
              <a:t>Todas as posições da matriz M supõe que a última ação foi um match. </a:t>
            </a:r>
          </a:p>
          <a:p>
            <a:pPr lvl="1"/>
            <a:r>
              <a:rPr lang="x-none" dirty="0" smtClean="0"/>
              <a:t>Porém podemos ter vindo de um match ou de um gap</a:t>
            </a:r>
          </a:p>
          <a:p>
            <a:pPr lvl="1"/>
            <a:endParaRPr lang="x-none" dirty="0" smtClean="0"/>
          </a:p>
          <a:p>
            <a:pPr lvl="1"/>
            <a:endParaRPr lang="x-none" dirty="0" smtClean="0"/>
          </a:p>
          <a:p>
            <a:pPr lvl="1"/>
            <a:endParaRPr lang="x-none" dirty="0" smtClean="0"/>
          </a:p>
          <a:p>
            <a:pPr lvl="1"/>
            <a:endParaRPr lang="x-none"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-1</a:t>
            </a:r>
            <a:r>
              <a:rPr lang="pt-BR" sz="1200" dirty="0" smtClean="0"/>
              <a:t>y</a:t>
            </a:r>
            <a:r>
              <a:rPr lang="pt-BR" sz="1100" baseline="-25000" dirty="0" smtClean="0"/>
              <a:t>j</a:t>
            </a:r>
            <a:endParaRPr lang="pt-BR" sz="1200" dirty="0" smtClean="0">
              <a:solidFill>
                <a:schemeClr val="tx1"/>
              </a:solidFill>
            </a:endParaRPr>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endParaRPr lang="pt-BR" sz="1200" dirty="0" smtClean="0">
              <a:solidFill>
                <a:schemeClr val="tx1"/>
              </a:solidFill>
            </a:endParaRPr>
          </a:p>
          <a:p>
            <a:pPr>
              <a:buNone/>
            </a:pPr>
            <a:endParaRPr lang="pt-BR" dirty="0" smtClean="0"/>
          </a:p>
          <a:p>
            <a:pPr lvl="2"/>
            <a:endParaRPr lang="pt-BR" dirty="0" smtClean="0"/>
          </a:p>
          <a:p>
            <a:pPr lvl="1"/>
            <a:endParaRPr lang="pt-BR" dirty="0" smtClean="0"/>
          </a:p>
        </p:txBody>
      </p:sp>
      <p:graphicFrame>
        <p:nvGraphicFramePr>
          <p:cNvPr id="333826" name="Object 2"/>
          <p:cNvGraphicFramePr>
            <a:graphicFrameLocks noChangeAspect="1"/>
          </p:cNvGraphicFramePr>
          <p:nvPr/>
        </p:nvGraphicFramePr>
        <p:xfrm>
          <a:off x="1354138" y="3649663"/>
          <a:ext cx="6894512" cy="1020762"/>
        </p:xfrm>
        <a:graphic>
          <a:graphicData uri="http://schemas.openxmlformats.org/presentationml/2006/ole">
            <p:oleObj spid="_x0000_s457730" name="Equation" r:id="rId3" imgW="4279900" imgH="635000" progId="Equation.3">
              <p:embed/>
            </p:oleObj>
          </a:graphicData>
        </a:graphic>
      </p:graphicFrame>
      <p:sp>
        <p:nvSpPr>
          <p:cNvPr id="5" name="Rectangle 4"/>
          <p:cNvSpPr/>
          <p:nvPr/>
        </p:nvSpPr>
        <p:spPr>
          <a:xfrm>
            <a:off x="1354138" y="4955520"/>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3754" y="5480292"/>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DDBCE60-F12D-944E-86C9-6A2E28005E67}"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83</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19090"/>
            <a:ext cx="7422494" cy="4716915"/>
          </a:xfrm>
        </p:spPr>
        <p:txBody>
          <a:bodyPr>
            <a:noAutofit/>
          </a:bodyPr>
          <a:lstStyle/>
          <a:p>
            <a:r>
              <a:rPr lang="x-none" dirty="0" smtClean="0"/>
              <a:t>Vejamos as fórmulas</a:t>
            </a:r>
          </a:p>
          <a:p>
            <a:r>
              <a:rPr lang="x-none" dirty="0" smtClean="0"/>
              <a:t>Todas as posições da matriz M supõe que a última ação foi um match. </a:t>
            </a:r>
          </a:p>
          <a:p>
            <a:pPr lvl="1"/>
            <a:r>
              <a:rPr lang="x-none" dirty="0" smtClean="0"/>
              <a:t>Porém podemos ter vindo de um match ou de um gap</a:t>
            </a:r>
          </a:p>
          <a:p>
            <a:pPr lvl="1"/>
            <a:endParaRPr lang="x-none" dirty="0" smtClean="0"/>
          </a:p>
          <a:p>
            <a:pPr lvl="1"/>
            <a:endParaRPr lang="x-none" dirty="0" smtClean="0"/>
          </a:p>
          <a:p>
            <a:pPr lvl="1"/>
            <a:endParaRPr lang="x-none" dirty="0" smtClean="0"/>
          </a:p>
          <a:p>
            <a:pPr lvl="1"/>
            <a:endParaRPr lang="x-none"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-1</a:t>
            </a:r>
            <a:r>
              <a:rPr lang="pt-BR" sz="1200" dirty="0" smtClean="0"/>
              <a:t>y</a:t>
            </a:r>
            <a:r>
              <a:rPr lang="pt-BR" sz="1100" baseline="-25000" dirty="0" smtClean="0"/>
              <a:t>j</a:t>
            </a:r>
            <a:endParaRPr lang="pt-BR" sz="1200" dirty="0" smtClean="0">
              <a:solidFill>
                <a:schemeClr val="tx1"/>
              </a:solidFill>
            </a:endParaRPr>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endParaRPr lang="pt-BR" sz="1200" dirty="0" smtClean="0">
              <a:solidFill>
                <a:schemeClr val="tx1"/>
              </a:solidFill>
            </a:endParaRPr>
          </a:p>
          <a:p>
            <a:pPr lvl="1">
              <a:buNone/>
            </a:pPr>
            <a:r>
              <a:rPr lang="pt-BR" sz="1200" dirty="0" smtClean="0">
                <a:solidFill>
                  <a:schemeClr val="tx1"/>
                </a:solidFill>
              </a:rPr>
              <a:t>????????????—</a:t>
            </a:r>
            <a:r>
              <a:rPr lang="pt-BR" sz="1400" dirty="0" smtClean="0"/>
              <a:t>x</a:t>
            </a:r>
            <a:r>
              <a:rPr lang="pt-BR" sz="1200" baseline="-25000" dirty="0" smtClean="0"/>
              <a:t>i</a:t>
            </a:r>
            <a:r>
              <a:rPr lang="pt-BR" sz="1200" dirty="0" smtClean="0">
                <a:solidFill>
                  <a:schemeClr val="tx1"/>
                </a:solidFill>
              </a:rPr>
              <a:t> </a:t>
            </a:r>
          </a:p>
          <a:p>
            <a:pPr lvl="1">
              <a:buNone/>
            </a:pPr>
            <a:r>
              <a:rPr lang="pt-BR" sz="1200" dirty="0" smtClean="0">
                <a:solidFill>
                  <a:schemeClr val="tx1"/>
                </a:solidFill>
              </a:rPr>
              <a:t>????????????</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r>
              <a:rPr lang="pt-BR" sz="1100" baseline="-25000" dirty="0" smtClean="0"/>
              <a:t>m</a:t>
            </a:r>
            <a:endParaRPr lang="x-none" dirty="0" smtClean="0"/>
          </a:p>
          <a:p>
            <a:pPr>
              <a:buNone/>
            </a:pPr>
            <a:endParaRPr lang="pt-BR" dirty="0" smtClean="0"/>
          </a:p>
          <a:p>
            <a:pPr lvl="2"/>
            <a:endParaRPr lang="pt-BR" dirty="0" smtClean="0"/>
          </a:p>
          <a:p>
            <a:pPr lvl="1"/>
            <a:endParaRPr lang="pt-BR" dirty="0" smtClean="0"/>
          </a:p>
        </p:txBody>
      </p:sp>
      <p:graphicFrame>
        <p:nvGraphicFramePr>
          <p:cNvPr id="333826" name="Object 2"/>
          <p:cNvGraphicFramePr>
            <a:graphicFrameLocks noChangeAspect="1"/>
          </p:cNvGraphicFramePr>
          <p:nvPr/>
        </p:nvGraphicFramePr>
        <p:xfrm>
          <a:off x="1354138" y="3629025"/>
          <a:ext cx="6894512" cy="1062038"/>
        </p:xfrm>
        <a:graphic>
          <a:graphicData uri="http://schemas.openxmlformats.org/presentationml/2006/ole">
            <p:oleObj spid="_x0000_s458754" name="Equation" r:id="rId3" imgW="4279900" imgH="660400" progId="Equation.3">
              <p:embed/>
            </p:oleObj>
          </a:graphicData>
        </a:graphic>
      </p:graphicFrame>
      <p:sp>
        <p:nvSpPr>
          <p:cNvPr id="5" name="Rectangle 4"/>
          <p:cNvSpPr/>
          <p:nvPr/>
        </p:nvSpPr>
        <p:spPr>
          <a:xfrm>
            <a:off x="1354138" y="4955520"/>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3754" y="5480292"/>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382401" y="6024528"/>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D95F866F-C67D-BC45-A0A1-A9FA0DE567C8}" type="datetime1">
              <a:rPr lang="en-US" smtClean="0"/>
              <a:pPr/>
              <a:t>5/23/14</a:t>
            </a:fld>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84</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sz="1800" dirty="0" smtClean="0"/>
              <a:t>Todas as posições da matriz X supõe que a última ação foi a inserção de uma posição de X com gap em Y.</a:t>
            </a:r>
          </a:p>
          <a:p>
            <a:pPr lvl="1"/>
            <a:r>
              <a:rPr lang="x-none" sz="1600" dirty="0" smtClean="0"/>
              <a:t>Se viemos de um gap em Y, basta penalizar a posição individual</a:t>
            </a:r>
          </a:p>
          <a:p>
            <a:pPr lvl="1"/>
            <a:r>
              <a:rPr lang="x-none" sz="1600" dirty="0" smtClean="0"/>
              <a:t>Se viemos de um match, precisamos penalizar a posição individual e a abertura de gap</a:t>
            </a:r>
          </a:p>
          <a:p>
            <a:pPr lvl="1"/>
            <a:r>
              <a:rPr lang="x-none" sz="1600" dirty="0" smtClean="0"/>
              <a:t>Se viemos de um gap em X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 </a:t>
            </a:r>
            <a:r>
              <a:rPr lang="pt-BR" sz="1100" dirty="0" smtClean="0"/>
              <a:t> </a:t>
            </a:r>
            <a:r>
              <a:rPr lang="pt-BR" sz="1200" dirty="0" smtClean="0">
                <a:solidFill>
                  <a:schemeClr val="tx1"/>
                </a:solidFill>
              </a:rPr>
              <a:t>—</a:t>
            </a:r>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63650" y="4086225"/>
          <a:ext cx="7078663" cy="1023938"/>
        </p:xfrm>
        <a:graphic>
          <a:graphicData uri="http://schemas.openxmlformats.org/presentationml/2006/ole">
            <p:oleObj spid="_x0000_s334850" name="Equation" r:id="rId3" imgW="4394200" imgH="635000" progId="Equation.3">
              <p:embed/>
            </p:oleObj>
          </a:graphicData>
        </a:graphic>
      </p:graphicFrame>
      <p:sp>
        <p:nvSpPr>
          <p:cNvPr id="5" name="Rectangle 4"/>
          <p:cNvSpPr/>
          <p:nvPr/>
        </p:nvSpPr>
        <p:spPr>
          <a:xfrm>
            <a:off x="1354138" y="507009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CD1F3EF8-CACA-F946-9809-1694B449E0A7}"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85</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sz="1800" dirty="0" smtClean="0"/>
              <a:t>Todas as posições da matriz X supõe que a última ação foi a inserção de uma posição de X com gap em Y.</a:t>
            </a:r>
          </a:p>
          <a:p>
            <a:pPr lvl="1"/>
            <a:r>
              <a:rPr lang="x-none" sz="1600" dirty="0" smtClean="0"/>
              <a:t>Se viemos de um gap em Y, basta penalizar a posição individual</a:t>
            </a:r>
          </a:p>
          <a:p>
            <a:pPr lvl="1"/>
            <a:r>
              <a:rPr lang="x-none" sz="1600" dirty="0" smtClean="0"/>
              <a:t>Se viemos de um match, precisamos penalizar a posição individual e a abertura de gap</a:t>
            </a:r>
          </a:p>
          <a:p>
            <a:pPr lvl="1"/>
            <a:r>
              <a:rPr lang="x-none" sz="1600" dirty="0" smtClean="0"/>
              <a:t>Se viemos de um gap em X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 </a:t>
            </a:r>
            <a:r>
              <a:rPr lang="pt-BR" sz="1100" dirty="0" smtClean="0"/>
              <a:t> </a:t>
            </a:r>
            <a:r>
              <a:rPr lang="pt-BR" sz="1200" dirty="0" smtClean="0">
                <a:solidFill>
                  <a:schemeClr val="tx1"/>
                </a:solidFill>
              </a:rPr>
              <a:t>—</a:t>
            </a:r>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63650" y="4086225"/>
          <a:ext cx="7078663" cy="1023938"/>
        </p:xfrm>
        <a:graphic>
          <a:graphicData uri="http://schemas.openxmlformats.org/presentationml/2006/ole">
            <p:oleObj spid="_x0000_s459778" name="Equation" r:id="rId3" imgW="4394200" imgH="635000" progId="Equation.3">
              <p:embed/>
            </p:oleObj>
          </a:graphicData>
        </a:graphic>
      </p:graphicFrame>
      <p:sp>
        <p:nvSpPr>
          <p:cNvPr id="5" name="Rectangle 4"/>
          <p:cNvSpPr/>
          <p:nvPr/>
        </p:nvSpPr>
        <p:spPr>
          <a:xfrm>
            <a:off x="1354138" y="507009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4138" y="559523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9295ED2-3CD6-0940-A068-1574D5CA3A48}"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86</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sz="1800" dirty="0" smtClean="0"/>
              <a:t>Todas as posições da matriz X supõe que a última ação foi a inserção de uma posição de X com gap em Y.</a:t>
            </a:r>
          </a:p>
          <a:p>
            <a:pPr lvl="1"/>
            <a:r>
              <a:rPr lang="x-none" sz="1600" dirty="0" smtClean="0"/>
              <a:t>Se viemos de um gap em Y, basta penalizar a posição individual</a:t>
            </a:r>
          </a:p>
          <a:p>
            <a:pPr lvl="1"/>
            <a:r>
              <a:rPr lang="x-none" sz="1600" dirty="0" smtClean="0"/>
              <a:t>Se viemos de um match, precisamos penalizar a posição individual e a abertura de gap</a:t>
            </a:r>
          </a:p>
          <a:p>
            <a:pPr lvl="1"/>
            <a:r>
              <a:rPr lang="x-none" sz="1600" dirty="0" smtClean="0"/>
              <a:t>Se viemos de um gap em X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 </a:t>
            </a:r>
            <a:r>
              <a:rPr lang="pt-BR" sz="1100" dirty="0" smtClean="0"/>
              <a:t> </a:t>
            </a:r>
            <a:r>
              <a:rPr lang="pt-BR" sz="1200" dirty="0" smtClean="0">
                <a:solidFill>
                  <a:schemeClr val="tx1"/>
                </a:solidFill>
              </a:rPr>
              <a:t>—</a:t>
            </a:r>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p>
          <a:p>
            <a:pPr lvl="1">
              <a:buNone/>
            </a:pPr>
            <a:r>
              <a:rPr lang="pt-BR" sz="1200" dirty="0" smtClean="0">
                <a:solidFill>
                  <a:schemeClr val="tx1"/>
                </a:solidFill>
              </a:rPr>
              <a:t>????????????—</a:t>
            </a:r>
            <a:r>
              <a:rPr lang="pt-BR" sz="1200" dirty="0" smtClean="0"/>
              <a:t>x</a:t>
            </a:r>
            <a:r>
              <a:rPr lang="pt-BR" sz="1200" baseline="-25000" dirty="0" smtClean="0"/>
              <a:t>i</a:t>
            </a:r>
            <a:r>
              <a:rPr lang="pt-BR" sz="1200" dirty="0" smtClean="0">
                <a:solidFill>
                  <a:schemeClr val="tx1"/>
                </a:solidFill>
              </a:rPr>
              <a:t> </a:t>
            </a:r>
          </a:p>
          <a:p>
            <a:pPr lvl="1">
              <a:buNone/>
            </a:pPr>
            <a:r>
              <a:rPr lang="pt-BR" sz="1200" dirty="0" smtClean="0">
                <a:solidFill>
                  <a:schemeClr val="tx1"/>
                </a:solidFill>
              </a:rPr>
              <a:t>????????????</a:t>
            </a:r>
            <a:r>
              <a:rPr lang="pt-BR" sz="1200" dirty="0" err="1" smtClean="0"/>
              <a:t>y</a:t>
            </a:r>
            <a:r>
              <a:rPr lang="pt-BR" sz="1200" baseline="-25000" dirty="0" err="1" smtClean="0"/>
              <a:t>j</a:t>
            </a:r>
            <a:r>
              <a:rPr lang="pt-BR" sz="1200" dirty="0" smtClean="0">
                <a:solidFill>
                  <a:schemeClr val="tx1"/>
                </a:solidFill>
              </a:rPr>
              <a:t>—</a:t>
            </a:r>
            <a:endParaRPr lang="x-none" sz="1200" dirty="0" smtClean="0"/>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63650" y="4067535"/>
          <a:ext cx="7078663" cy="1063625"/>
        </p:xfrm>
        <a:graphic>
          <a:graphicData uri="http://schemas.openxmlformats.org/presentationml/2006/ole">
            <p:oleObj spid="_x0000_s460802" name="Equation" r:id="rId3" imgW="4394200" imgH="660400" progId="Equation.3">
              <p:embed/>
            </p:oleObj>
          </a:graphicData>
        </a:graphic>
      </p:graphicFrame>
      <p:sp>
        <p:nvSpPr>
          <p:cNvPr id="5" name="Rectangle 4"/>
          <p:cNvSpPr/>
          <p:nvPr/>
        </p:nvSpPr>
        <p:spPr>
          <a:xfrm>
            <a:off x="1354138" y="507009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4138" y="559523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354138" y="6129924"/>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F7A60175-3757-E346-AB6B-9CBB3EBFDF41}" type="datetime1">
              <a:rPr lang="en-US" smtClean="0"/>
              <a:pPr/>
              <a:t>5/23/14</a:t>
            </a:fld>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87</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sz="1800" dirty="0" smtClean="0"/>
              <a:t>Todas as posições da matriz X supõe que a última ação foi a inserção de uma posição de X com gap em Y.</a:t>
            </a:r>
          </a:p>
          <a:p>
            <a:pPr lvl="1"/>
            <a:r>
              <a:rPr lang="x-none" sz="1600" dirty="0" smtClean="0"/>
              <a:t>Se viemos de um gap em Y, basta penalizar a posição individual</a:t>
            </a:r>
          </a:p>
          <a:p>
            <a:pPr lvl="1"/>
            <a:r>
              <a:rPr lang="x-none" sz="1600" dirty="0" smtClean="0"/>
              <a:t>Se viemos de um match, precisamos penalizar a posição individual e a abertura de gap</a:t>
            </a:r>
          </a:p>
          <a:p>
            <a:pPr lvl="1"/>
            <a:r>
              <a:rPr lang="x-none" sz="1600" dirty="0" smtClean="0"/>
              <a:t>Se viemos de um gap em X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r>
              <a:rPr lang="pt-BR" sz="1200" dirty="0" err="1" smtClean="0"/>
              <a:t>y</a:t>
            </a:r>
            <a:r>
              <a:rPr lang="pt-BR" sz="1100" baseline="-25000" dirty="0" err="1" smtClean="0"/>
              <a:t>j</a:t>
            </a:r>
            <a:r>
              <a:rPr lang="pt-BR" sz="1100" baseline="-25000" dirty="0" smtClean="0"/>
              <a:t> </a:t>
            </a:r>
            <a:r>
              <a:rPr lang="pt-BR" sz="1100" dirty="0" smtClean="0"/>
              <a:t> </a:t>
            </a:r>
            <a:r>
              <a:rPr lang="pt-BR" sz="1200" dirty="0" smtClean="0">
                <a:solidFill>
                  <a:schemeClr val="tx1"/>
                </a:solidFill>
              </a:rPr>
              <a:t>—</a:t>
            </a:r>
          </a:p>
          <a:p>
            <a:pPr lvl="1">
              <a:buNone/>
            </a:pPr>
            <a:r>
              <a:rPr lang="pt-BR" sz="1200" dirty="0" smtClean="0">
                <a:solidFill>
                  <a:schemeClr val="tx1"/>
                </a:solidFill>
              </a:rPr>
              <a:t>????????????</a:t>
            </a:r>
            <a:r>
              <a:rPr lang="pt-BR" sz="1200" dirty="0" smtClean="0"/>
              <a:t>x</a:t>
            </a:r>
            <a:r>
              <a:rPr lang="pt-BR" sz="1100" baseline="-25000" dirty="0" smtClean="0"/>
              <a:t>i-1</a:t>
            </a:r>
            <a:r>
              <a:rPr lang="pt-BR" sz="1200" dirty="0" smtClean="0"/>
              <a:t>x</a:t>
            </a:r>
            <a:r>
              <a:rPr lang="pt-BR" sz="1100" baseline="-25000" dirty="0" smtClean="0"/>
              <a:t>i</a:t>
            </a:r>
            <a:endParaRPr lang="pt-BR" sz="1200" dirty="0" smtClean="0">
              <a:solidFill>
                <a:schemeClr val="tx1"/>
              </a:solidFill>
            </a:endParaRPr>
          </a:p>
          <a:p>
            <a:pPr lvl="1">
              <a:buNone/>
            </a:pPr>
            <a:r>
              <a:rPr lang="pt-BR" sz="1200" dirty="0" smtClean="0">
                <a:solidFill>
                  <a:schemeClr val="tx1"/>
                </a:solidFill>
              </a:rPr>
              <a:t>????????????——</a:t>
            </a:r>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63650" y="4086225"/>
          <a:ext cx="7078663" cy="1023938"/>
        </p:xfrm>
        <a:graphic>
          <a:graphicData uri="http://schemas.openxmlformats.org/presentationml/2006/ole">
            <p:oleObj spid="_x0000_s467970" name="Equation" r:id="rId3" imgW="4394200" imgH="635000" progId="Equation.3">
              <p:embed/>
            </p:oleObj>
          </a:graphicData>
        </a:graphic>
      </p:graphicFrame>
      <p:sp>
        <p:nvSpPr>
          <p:cNvPr id="5" name="Rectangle 4"/>
          <p:cNvSpPr/>
          <p:nvPr/>
        </p:nvSpPr>
        <p:spPr>
          <a:xfrm>
            <a:off x="1354138" y="507009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4138" y="559523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59249" y="5058003"/>
            <a:ext cx="2663908" cy="1477328"/>
          </a:xfrm>
          <a:prstGeom prst="rect">
            <a:avLst/>
          </a:prstGeom>
          <a:noFill/>
        </p:spPr>
        <p:txBody>
          <a:bodyPr wrap="square" rtlCol="0">
            <a:spAutoFit/>
          </a:bodyPr>
          <a:lstStyle/>
          <a:p>
            <a:pPr marL="0" lvl="1"/>
            <a:r>
              <a:rPr lang="x-none" sz="1200" dirty="0" smtClean="0">
                <a:solidFill>
                  <a:srgbClr val="FF0000"/>
                </a:solidFill>
              </a:rPr>
              <a:t>Se o custo de um mismach é menor do que o custo de abertura de gap somado ao custo individual de um gap, podemos simplificar a fórmula, já que não vamos alterar gap em X com gap em Y</a:t>
            </a:r>
          </a:p>
          <a:p>
            <a:endParaRPr lang="en-US" dirty="0"/>
          </a:p>
        </p:txBody>
      </p:sp>
      <p:sp>
        <p:nvSpPr>
          <p:cNvPr id="8" name="Rectangle 7"/>
          <p:cNvSpPr/>
          <p:nvPr/>
        </p:nvSpPr>
        <p:spPr>
          <a:xfrm>
            <a:off x="4459249" y="5079644"/>
            <a:ext cx="2663908" cy="1465235"/>
          </a:xfrm>
          <a:prstGeom prst="rect">
            <a:avLst/>
          </a:prstGeom>
          <a:solidFill>
            <a:schemeClr val="accent1">
              <a:alpha val="24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59F3A069-1B7E-9D4B-B411-E93F6BE44FCB}" type="datetime1">
              <a:rPr lang="en-US" smtClean="0"/>
              <a:pPr/>
              <a:t>5/23/14</a:t>
            </a:fld>
            <a:endParaRPr lang="en-US"/>
          </a:p>
        </p:txBody>
      </p:sp>
      <p:sp>
        <p:nvSpPr>
          <p:cNvPr id="10" name="Slide Number Placeholder 9"/>
          <p:cNvSpPr>
            <a:spLocks noGrp="1"/>
          </p:cNvSpPr>
          <p:nvPr>
            <p:ph type="sldNum" sz="quarter" idx="12"/>
          </p:nvPr>
        </p:nvSpPr>
        <p:spPr/>
        <p:txBody>
          <a:bodyPr/>
          <a:lstStyle/>
          <a:p>
            <a:fld id="{41014A3E-976F-064B-B8F4-90A68719CBED}" type="slidenum">
              <a:rPr lang="en-US" smtClean="0"/>
              <a:pPr/>
              <a:t>88</a:t>
            </a:fld>
            <a:endParaRPr lang="en-US"/>
          </a:p>
        </p:txBody>
      </p:sp>
      <p:sp>
        <p:nvSpPr>
          <p:cNvPr id="11" name="Footer Placeholder 1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880899"/>
            <a:ext cx="7422494" cy="4549404"/>
          </a:xfrm>
        </p:spPr>
        <p:txBody>
          <a:bodyPr>
            <a:noAutofit/>
          </a:bodyPr>
          <a:lstStyle/>
          <a:p>
            <a:r>
              <a:rPr lang="x-none" sz="1800" dirty="0" smtClean="0"/>
              <a:t>Todas as posições da matriz Y supõe que a última ação foi a inserção de uma posição de Y com gap em X.</a:t>
            </a:r>
          </a:p>
          <a:p>
            <a:pPr lvl="1"/>
            <a:r>
              <a:rPr lang="x-none" sz="1600" dirty="0" smtClean="0"/>
              <a:t>Se viemos de um gap em X, basta penalizar a posição individual</a:t>
            </a:r>
          </a:p>
          <a:p>
            <a:pPr lvl="1"/>
            <a:r>
              <a:rPr lang="x-none" sz="1600" dirty="0" smtClean="0"/>
              <a:t>Se viemos de um match, precisamos penalizar a posição individual e a abertura de gap</a:t>
            </a:r>
          </a:p>
          <a:p>
            <a:pPr lvl="1"/>
            <a:r>
              <a:rPr lang="x-none" sz="1600" dirty="0" smtClean="0"/>
              <a:t>Se viemos de um gap em Y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 </a:t>
            </a:r>
            <a:r>
              <a:rPr lang="pt-BR" sz="1200" dirty="0" smtClean="0">
                <a:solidFill>
                  <a:schemeClr val="tx1"/>
                </a:solidFill>
              </a:rPr>
              <a:t>—</a:t>
            </a:r>
          </a:p>
          <a:p>
            <a:pPr lvl="1">
              <a:buNone/>
            </a:pPr>
            <a:r>
              <a:rPr lang="pt-BR" sz="1200" dirty="0" smtClean="0">
                <a:solidFill>
                  <a:schemeClr val="tx1"/>
                </a:solidFill>
              </a:rPr>
              <a:t>????????????</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82700" y="4105275"/>
          <a:ext cx="7038975" cy="984250"/>
        </p:xfrm>
        <a:graphic>
          <a:graphicData uri="http://schemas.openxmlformats.org/presentationml/2006/ole">
            <p:oleObj spid="_x0000_s461826" name="Equation" r:id="rId3" imgW="4368800" imgH="635000" progId="Equation.3">
              <p:embed/>
            </p:oleObj>
          </a:graphicData>
        </a:graphic>
      </p:graphicFrame>
      <p:sp>
        <p:nvSpPr>
          <p:cNvPr id="5" name="Rectangle 4"/>
          <p:cNvSpPr/>
          <p:nvPr/>
        </p:nvSpPr>
        <p:spPr>
          <a:xfrm>
            <a:off x="1354138" y="497461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77ACA6F4-410D-9144-980E-D9CB0392C70F}"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89</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Proteínas: forma vs. função</a:t>
            </a:r>
            <a:endParaRPr lang="pt-BR" dirty="0"/>
          </a:p>
        </p:txBody>
      </p:sp>
      <p:sp>
        <p:nvSpPr>
          <p:cNvPr id="3" name="Content Placeholder 2"/>
          <p:cNvSpPr>
            <a:spLocks noGrp="1"/>
          </p:cNvSpPr>
          <p:nvPr>
            <p:ph idx="1"/>
          </p:nvPr>
        </p:nvSpPr>
        <p:spPr>
          <a:xfrm>
            <a:off x="4108484" y="2286000"/>
            <a:ext cx="4771182" cy="3840163"/>
          </a:xfrm>
        </p:spPr>
        <p:txBody>
          <a:bodyPr>
            <a:normAutofit/>
          </a:bodyPr>
          <a:lstStyle/>
          <a:p>
            <a:r>
              <a:rPr lang="pt-BR" dirty="0" smtClean="0"/>
              <a:t>Após produzidas as proteínas se dobram formando estruturas secundárias, terciárias e quaternárias.</a:t>
            </a:r>
          </a:p>
          <a:p>
            <a:pPr>
              <a:buNone/>
            </a:pPr>
            <a:endParaRPr lang="pt-BR" sz="2400" dirty="0" smtClean="0"/>
          </a:p>
        </p:txBody>
      </p:sp>
      <p:sp>
        <p:nvSpPr>
          <p:cNvPr id="8" name="TextBox 7"/>
          <p:cNvSpPr txBox="1"/>
          <p:nvPr/>
        </p:nvSpPr>
        <p:spPr>
          <a:xfrm>
            <a:off x="4108484" y="6274869"/>
            <a:ext cx="4660250" cy="230832"/>
          </a:xfrm>
          <a:prstGeom prst="rect">
            <a:avLst/>
          </a:prstGeom>
          <a:noFill/>
        </p:spPr>
        <p:txBody>
          <a:bodyPr wrap="none" rtlCol="0">
            <a:spAutoFit/>
          </a:bodyPr>
          <a:lstStyle/>
          <a:p>
            <a:r>
              <a:rPr lang="en-US" sz="900" dirty="0" smtClean="0"/>
              <a:t>Fonte:http://www.particlesciences.com/news/technical-briefs/2009/protein-structure.html</a:t>
            </a:r>
            <a:endParaRPr lang="en-US" sz="900" dirty="0"/>
          </a:p>
        </p:txBody>
      </p:sp>
      <p:pic>
        <p:nvPicPr>
          <p:cNvPr id="148484" name="Picture 4"/>
          <p:cNvPicPr>
            <a:picLocks noChangeAspect="1" noChangeArrowheads="1"/>
          </p:cNvPicPr>
          <p:nvPr/>
        </p:nvPicPr>
        <p:blipFill>
          <a:blip r:embed="rId2"/>
          <a:srcRect/>
          <a:stretch>
            <a:fillRect/>
          </a:stretch>
        </p:blipFill>
        <p:spPr bwMode="auto">
          <a:xfrm>
            <a:off x="384054" y="1985698"/>
            <a:ext cx="2846845" cy="4564691"/>
          </a:xfrm>
          <a:prstGeom prst="rect">
            <a:avLst/>
          </a:prstGeom>
          <a:noFill/>
          <a:ln w="9525">
            <a:noFill/>
            <a:miter lim="800000"/>
            <a:headEnd/>
            <a:tailEnd/>
          </a:ln>
          <a:effectLst/>
        </p:spPr>
      </p:pic>
      <p:sp>
        <p:nvSpPr>
          <p:cNvPr id="6" name="Date Placeholder 5"/>
          <p:cNvSpPr>
            <a:spLocks noGrp="1"/>
          </p:cNvSpPr>
          <p:nvPr>
            <p:ph type="dt" sz="half" idx="10"/>
          </p:nvPr>
        </p:nvSpPr>
        <p:spPr/>
        <p:txBody>
          <a:bodyPr/>
          <a:lstStyle/>
          <a:p>
            <a:fld id="{27F4C379-11D4-194C-8AAD-3E7C23E4C81D}"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9</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880899"/>
            <a:ext cx="7422494" cy="4549404"/>
          </a:xfrm>
        </p:spPr>
        <p:txBody>
          <a:bodyPr>
            <a:noAutofit/>
          </a:bodyPr>
          <a:lstStyle/>
          <a:p>
            <a:r>
              <a:rPr lang="x-none" sz="1800" dirty="0" smtClean="0"/>
              <a:t>Todas as posições da matriz Y supõe que a última ação foi a inserção de uma posição de Y com gap em X.</a:t>
            </a:r>
          </a:p>
          <a:p>
            <a:pPr lvl="1"/>
            <a:r>
              <a:rPr lang="x-none" sz="1600" dirty="0" smtClean="0"/>
              <a:t>Se viemos de um gap em X, basta penalizar a posição individual</a:t>
            </a:r>
          </a:p>
          <a:p>
            <a:pPr lvl="1"/>
            <a:r>
              <a:rPr lang="x-none" sz="1600" dirty="0" smtClean="0"/>
              <a:t>Se viemos de um match, precisamos penalizar a posição individual e a abertura de gap</a:t>
            </a:r>
          </a:p>
          <a:p>
            <a:pPr lvl="1"/>
            <a:r>
              <a:rPr lang="x-none" sz="1600" dirty="0" smtClean="0"/>
              <a:t>Se viemos de um gap em Y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 </a:t>
            </a:r>
            <a:r>
              <a:rPr lang="pt-BR" sz="1200" dirty="0" smtClean="0">
                <a:solidFill>
                  <a:schemeClr val="tx1"/>
                </a:solidFill>
              </a:rPr>
              <a:t>—</a:t>
            </a:r>
          </a:p>
          <a:p>
            <a:pPr lvl="1">
              <a:buNone/>
            </a:pPr>
            <a:r>
              <a:rPr lang="pt-BR" sz="1200" dirty="0" smtClean="0">
                <a:solidFill>
                  <a:schemeClr val="tx1"/>
                </a:solidFill>
              </a:rPr>
              <a:t>????????????</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lvl="1">
              <a:buNone/>
            </a:pPr>
            <a:r>
              <a:rPr lang="pt-BR" sz="1200" dirty="0" smtClean="0">
                <a:solidFill>
                  <a:schemeClr val="tx1"/>
                </a:solidFill>
              </a:rPr>
              <a:t>???????????? ——</a:t>
            </a:r>
          </a:p>
          <a:p>
            <a:pPr lvl="1">
              <a:buNone/>
            </a:pPr>
            <a:r>
              <a:rPr lang="pt-BR" sz="1200" dirty="0" smtClean="0">
                <a:solidFill>
                  <a:schemeClr val="tx1"/>
                </a:solidFill>
              </a:rPr>
              <a:t>????????????</a:t>
            </a:r>
            <a:r>
              <a:rPr lang="pt-BR" sz="1400" dirty="0" smtClean="0"/>
              <a:t> </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82700" y="4105275"/>
          <a:ext cx="7038975" cy="984250"/>
        </p:xfrm>
        <a:graphic>
          <a:graphicData uri="http://schemas.openxmlformats.org/presentationml/2006/ole">
            <p:oleObj spid="_x0000_s464898" name="Equation" r:id="rId3" imgW="4368800" imgH="635000" progId="Equation.3">
              <p:embed/>
            </p:oleObj>
          </a:graphicData>
        </a:graphic>
      </p:graphicFrame>
      <p:sp>
        <p:nvSpPr>
          <p:cNvPr id="5" name="Rectangle 4"/>
          <p:cNvSpPr/>
          <p:nvPr/>
        </p:nvSpPr>
        <p:spPr>
          <a:xfrm>
            <a:off x="1354138" y="497461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4138" y="5528400"/>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04B83EA-73B0-1B41-AFA3-FB494106FE3F}" type="datetime1">
              <a:rPr lang="en-US" smtClean="0"/>
              <a:pPr/>
              <a:t>5/23/14</a:t>
            </a:fld>
            <a:endParaRPr lang="en-US"/>
          </a:p>
        </p:txBody>
      </p:sp>
      <p:sp>
        <p:nvSpPr>
          <p:cNvPr id="8" name="Slide Number Placeholder 7"/>
          <p:cNvSpPr>
            <a:spLocks noGrp="1"/>
          </p:cNvSpPr>
          <p:nvPr>
            <p:ph type="sldNum" sz="quarter" idx="12"/>
          </p:nvPr>
        </p:nvSpPr>
        <p:spPr/>
        <p:txBody>
          <a:bodyPr/>
          <a:lstStyle/>
          <a:p>
            <a:fld id="{41014A3E-976F-064B-B8F4-90A68719CBED}" type="slidenum">
              <a:rPr lang="en-US" smtClean="0"/>
              <a:pPr/>
              <a:t>90</a:t>
            </a:fld>
            <a:endParaRPr lang="en-US"/>
          </a:p>
        </p:txBody>
      </p:sp>
      <p:sp>
        <p:nvSpPr>
          <p:cNvPr id="9" name="Footer Placeholder 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880899"/>
            <a:ext cx="7422494" cy="4549404"/>
          </a:xfrm>
        </p:spPr>
        <p:txBody>
          <a:bodyPr>
            <a:noAutofit/>
          </a:bodyPr>
          <a:lstStyle/>
          <a:p>
            <a:r>
              <a:rPr lang="x-none" sz="1800" dirty="0" smtClean="0"/>
              <a:t>Todas as posições da matriz Y supõe que a última ação foi a inserção de uma posição de Y com gap em X.</a:t>
            </a:r>
          </a:p>
          <a:p>
            <a:pPr lvl="1"/>
            <a:r>
              <a:rPr lang="x-none" sz="1600" dirty="0" smtClean="0"/>
              <a:t>Se viemos de um gap em X, basta penalizar a posição individual</a:t>
            </a:r>
          </a:p>
          <a:p>
            <a:pPr lvl="1"/>
            <a:r>
              <a:rPr lang="x-none" sz="1600" dirty="0" smtClean="0"/>
              <a:t>Se viemos de um match, precisamos penalizar a posição individual e a abertura de gap</a:t>
            </a:r>
          </a:p>
          <a:p>
            <a:pPr lvl="1"/>
            <a:r>
              <a:rPr lang="x-none" sz="1600" dirty="0" smtClean="0"/>
              <a:t>Se viemos de um gap em Y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 </a:t>
            </a:r>
            <a:r>
              <a:rPr lang="pt-BR" sz="1200" dirty="0" smtClean="0">
                <a:solidFill>
                  <a:schemeClr val="tx1"/>
                </a:solidFill>
              </a:rPr>
              <a:t>—</a:t>
            </a:r>
          </a:p>
          <a:p>
            <a:pPr lvl="1">
              <a:buNone/>
            </a:pPr>
            <a:r>
              <a:rPr lang="pt-BR" sz="1200" dirty="0" smtClean="0">
                <a:solidFill>
                  <a:schemeClr val="tx1"/>
                </a:solidFill>
              </a:rPr>
              <a:t>????????????</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lvl="1">
              <a:buNone/>
            </a:pPr>
            <a:r>
              <a:rPr lang="pt-BR" sz="1200" dirty="0" smtClean="0">
                <a:solidFill>
                  <a:schemeClr val="tx1"/>
                </a:solidFill>
              </a:rPr>
              <a:t>???????????? ——</a:t>
            </a:r>
          </a:p>
          <a:p>
            <a:pPr lvl="1">
              <a:buNone/>
            </a:pPr>
            <a:r>
              <a:rPr lang="pt-BR" sz="1200" dirty="0" smtClean="0">
                <a:solidFill>
                  <a:schemeClr val="tx1"/>
                </a:solidFill>
              </a:rPr>
              <a:t>????????????</a:t>
            </a:r>
            <a:r>
              <a:rPr lang="pt-BR" sz="1400" dirty="0" smtClean="0"/>
              <a:t> </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lvl="1">
              <a:buNone/>
            </a:pPr>
            <a:r>
              <a:rPr lang="pt-BR" sz="1200" dirty="0" smtClean="0">
                <a:solidFill>
                  <a:schemeClr val="tx1"/>
                </a:solidFill>
              </a:rPr>
              <a:t>???????????? </a:t>
            </a:r>
            <a:r>
              <a:rPr lang="pt-BR" sz="1200" dirty="0" smtClean="0"/>
              <a:t>X</a:t>
            </a:r>
            <a:r>
              <a:rPr lang="pt-BR" sz="1200" baseline="-25000" dirty="0" smtClean="0"/>
              <a:t>i </a:t>
            </a:r>
            <a:r>
              <a:rPr lang="pt-BR" sz="1200" dirty="0" smtClean="0">
                <a:solidFill>
                  <a:schemeClr val="tx1"/>
                </a:solidFill>
              </a:rPr>
              <a:t>— </a:t>
            </a:r>
          </a:p>
          <a:p>
            <a:pPr lvl="1">
              <a:buNone/>
            </a:pPr>
            <a:r>
              <a:rPr lang="pt-BR" sz="1200" dirty="0" smtClean="0">
                <a:solidFill>
                  <a:schemeClr val="tx1"/>
                </a:solidFill>
              </a:rPr>
              <a:t>????????????</a:t>
            </a:r>
            <a:r>
              <a:rPr lang="pt-BR" sz="1400" dirty="0" smtClean="0"/>
              <a:t> </a:t>
            </a:r>
            <a:r>
              <a:rPr lang="pt-BR" sz="1400" dirty="0" smtClean="0">
                <a:solidFill>
                  <a:schemeClr val="tx1"/>
                </a:solidFill>
              </a:rPr>
              <a:t>—</a:t>
            </a:r>
            <a:r>
              <a:rPr lang="pt-BR" sz="1400" dirty="0" err="1" smtClean="0"/>
              <a:t>y</a:t>
            </a:r>
            <a:r>
              <a:rPr lang="pt-BR" sz="1200" baseline="-25000" dirty="0" err="1" smtClean="0"/>
              <a:t>j</a:t>
            </a:r>
            <a:r>
              <a:rPr lang="pt-BR" sz="1200" dirty="0" smtClean="0">
                <a:solidFill>
                  <a:schemeClr val="tx1"/>
                </a:solidFill>
              </a:rPr>
              <a:t>—</a:t>
            </a:r>
            <a:endParaRPr lang="x-none" sz="1200" dirty="0" smtClean="0"/>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82700" y="4086225"/>
          <a:ext cx="7038975" cy="1023938"/>
        </p:xfrm>
        <a:graphic>
          <a:graphicData uri="http://schemas.openxmlformats.org/presentationml/2006/ole">
            <p:oleObj spid="_x0000_s465922" name="Equation" r:id="rId3" imgW="4368800" imgH="660400" progId="Equation.3">
              <p:embed/>
            </p:oleObj>
          </a:graphicData>
        </a:graphic>
      </p:graphicFrame>
      <p:sp>
        <p:nvSpPr>
          <p:cNvPr id="5" name="Rectangle 4"/>
          <p:cNvSpPr/>
          <p:nvPr/>
        </p:nvSpPr>
        <p:spPr>
          <a:xfrm>
            <a:off x="1354138" y="497461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4138" y="5528400"/>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363687" y="6063088"/>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0"/>
          </p:nvPr>
        </p:nvSpPr>
        <p:spPr/>
        <p:txBody>
          <a:bodyPr/>
          <a:lstStyle/>
          <a:p>
            <a:fld id="{5ECC9558-C4E0-D34B-BBB5-C19FF8987DF9}" type="datetime1">
              <a:rPr lang="en-US" smtClean="0"/>
              <a:pPr/>
              <a:t>5/23/14</a:t>
            </a:fld>
            <a:endParaRPr lang="en-US"/>
          </a:p>
        </p:txBody>
      </p:sp>
      <p:sp>
        <p:nvSpPr>
          <p:cNvPr id="9" name="Slide Number Placeholder 8"/>
          <p:cNvSpPr>
            <a:spLocks noGrp="1"/>
          </p:cNvSpPr>
          <p:nvPr>
            <p:ph type="sldNum" sz="quarter" idx="12"/>
          </p:nvPr>
        </p:nvSpPr>
        <p:spPr/>
        <p:txBody>
          <a:bodyPr/>
          <a:lstStyle/>
          <a:p>
            <a:fld id="{41014A3E-976F-064B-B8F4-90A68719CBED}" type="slidenum">
              <a:rPr lang="en-US" smtClean="0"/>
              <a:pPr/>
              <a:t>91</a:t>
            </a:fld>
            <a:endParaRPr lang="en-US"/>
          </a:p>
        </p:txBody>
      </p:sp>
      <p:sp>
        <p:nvSpPr>
          <p:cNvPr id="10" name="Footer Placeholder 9"/>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880899"/>
            <a:ext cx="7422494" cy="4549404"/>
          </a:xfrm>
        </p:spPr>
        <p:txBody>
          <a:bodyPr>
            <a:noAutofit/>
          </a:bodyPr>
          <a:lstStyle/>
          <a:p>
            <a:r>
              <a:rPr lang="x-none" sz="1800" dirty="0" smtClean="0"/>
              <a:t>Todas as posições da matriz Y supõe que a última ação foi a inserção de uma posição de Y com gap em X.</a:t>
            </a:r>
          </a:p>
          <a:p>
            <a:pPr lvl="1"/>
            <a:r>
              <a:rPr lang="x-none" sz="1600" dirty="0" smtClean="0"/>
              <a:t>Se viemos de um gap em X, basta penalizar a posição individual</a:t>
            </a:r>
          </a:p>
          <a:p>
            <a:pPr lvl="1"/>
            <a:r>
              <a:rPr lang="x-none" sz="1600" dirty="0" smtClean="0"/>
              <a:t>Se viemos de um match, precisamos penalizar a posição individual e a abertura de gap</a:t>
            </a:r>
          </a:p>
          <a:p>
            <a:pPr lvl="1"/>
            <a:r>
              <a:rPr lang="x-none" sz="1600" dirty="0" smtClean="0"/>
              <a:t>Se viemos de um gap em Y precisamos penalisar a abertura de novo gap e a posição individual</a:t>
            </a:r>
          </a:p>
          <a:p>
            <a:pPr lvl="1"/>
            <a:endParaRPr lang="x-none" sz="1600" dirty="0" smtClean="0"/>
          </a:p>
          <a:p>
            <a:pPr lvl="1"/>
            <a:endParaRPr lang="x-none" sz="1600" dirty="0" smtClean="0"/>
          </a:p>
          <a:p>
            <a:pPr lvl="1"/>
            <a:endParaRPr lang="x-none" sz="1600" dirty="0" smtClean="0"/>
          </a:p>
          <a:p>
            <a:pPr lvl="1">
              <a:buNone/>
            </a:pPr>
            <a:r>
              <a:rPr lang="pt-BR" sz="1200" dirty="0" smtClean="0">
                <a:solidFill>
                  <a:schemeClr val="tx1"/>
                </a:solidFill>
              </a:rPr>
              <a:t>????????????</a:t>
            </a:r>
            <a:r>
              <a:rPr lang="pt-BR" sz="1200" dirty="0" smtClean="0"/>
              <a:t>x</a:t>
            </a:r>
            <a:r>
              <a:rPr lang="pt-BR" sz="1100" baseline="-25000" dirty="0" smtClean="0"/>
              <a:t>i </a:t>
            </a:r>
            <a:r>
              <a:rPr lang="pt-BR" sz="1200" dirty="0" smtClean="0">
                <a:solidFill>
                  <a:schemeClr val="tx1"/>
                </a:solidFill>
              </a:rPr>
              <a:t>—</a:t>
            </a:r>
          </a:p>
          <a:p>
            <a:pPr lvl="1">
              <a:buNone/>
            </a:pPr>
            <a:r>
              <a:rPr lang="pt-BR" sz="1200" dirty="0" smtClean="0">
                <a:solidFill>
                  <a:schemeClr val="tx1"/>
                </a:solidFill>
              </a:rPr>
              <a:t>????????????</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lvl="1">
              <a:buNone/>
            </a:pPr>
            <a:r>
              <a:rPr lang="pt-BR" sz="1200" dirty="0" smtClean="0">
                <a:solidFill>
                  <a:schemeClr val="tx1"/>
                </a:solidFill>
              </a:rPr>
              <a:t>???????????? ——</a:t>
            </a:r>
          </a:p>
          <a:p>
            <a:pPr lvl="1">
              <a:buNone/>
            </a:pPr>
            <a:r>
              <a:rPr lang="pt-BR" sz="1200" dirty="0" smtClean="0">
                <a:solidFill>
                  <a:schemeClr val="tx1"/>
                </a:solidFill>
              </a:rPr>
              <a:t>????????????</a:t>
            </a:r>
            <a:r>
              <a:rPr lang="pt-BR" sz="1400" dirty="0" smtClean="0"/>
              <a:t> </a:t>
            </a:r>
            <a:r>
              <a:rPr lang="pt-BR" sz="1400" dirty="0" err="1" smtClean="0"/>
              <a:t>y</a:t>
            </a:r>
            <a:r>
              <a:rPr lang="pt-BR" sz="1200" baseline="-25000" dirty="0" err="1" smtClean="0"/>
              <a:t>j</a:t>
            </a:r>
            <a:r>
              <a:rPr lang="pt-BR" sz="1200" baseline="-25000" dirty="0" smtClean="0"/>
              <a:t>-1</a:t>
            </a:r>
            <a:r>
              <a:rPr lang="pt-BR" sz="1400" dirty="0" smtClean="0"/>
              <a:t>y</a:t>
            </a:r>
            <a:r>
              <a:rPr lang="pt-BR" sz="1200" baseline="-25000" dirty="0" smtClean="0"/>
              <a:t>j</a:t>
            </a:r>
            <a:endParaRPr lang="pt-BR" sz="1200" dirty="0" smtClean="0">
              <a:solidFill>
                <a:schemeClr val="tx1"/>
              </a:solidFill>
            </a:endParaRPr>
          </a:p>
          <a:p>
            <a:pPr>
              <a:buNone/>
            </a:pPr>
            <a:endParaRPr lang="pt-BR" sz="1800" dirty="0" smtClean="0"/>
          </a:p>
          <a:p>
            <a:pPr lvl="2"/>
            <a:endParaRPr lang="pt-BR" sz="1600" dirty="0" smtClean="0"/>
          </a:p>
          <a:p>
            <a:pPr lvl="1"/>
            <a:endParaRPr lang="pt-BR" sz="1600" dirty="0" smtClean="0"/>
          </a:p>
        </p:txBody>
      </p:sp>
      <p:graphicFrame>
        <p:nvGraphicFramePr>
          <p:cNvPr id="333826" name="Object 2"/>
          <p:cNvGraphicFramePr>
            <a:graphicFrameLocks noChangeAspect="1"/>
          </p:cNvGraphicFramePr>
          <p:nvPr/>
        </p:nvGraphicFramePr>
        <p:xfrm>
          <a:off x="1282700" y="4105275"/>
          <a:ext cx="7038975" cy="984250"/>
        </p:xfrm>
        <a:graphic>
          <a:graphicData uri="http://schemas.openxmlformats.org/presentationml/2006/ole">
            <p:oleObj spid="_x0000_s466946" name="Equation" r:id="rId3" imgW="4368800" imgH="635000" progId="Equation.3">
              <p:embed/>
            </p:oleObj>
          </a:graphicData>
        </a:graphic>
      </p:graphicFrame>
      <p:sp>
        <p:nvSpPr>
          <p:cNvPr id="5" name="Rectangle 4"/>
          <p:cNvSpPr/>
          <p:nvPr/>
        </p:nvSpPr>
        <p:spPr>
          <a:xfrm>
            <a:off x="1354138" y="4974616"/>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354138" y="5528400"/>
            <a:ext cx="1252636" cy="477410"/>
          </a:xfrm>
          <a:prstGeom prst="rect">
            <a:avLst/>
          </a:prstGeom>
          <a:solidFill>
            <a:schemeClr val="accent1">
              <a:alpha val="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51593" y="5089525"/>
            <a:ext cx="2663908" cy="1477328"/>
          </a:xfrm>
          <a:prstGeom prst="rect">
            <a:avLst/>
          </a:prstGeom>
          <a:noFill/>
        </p:spPr>
        <p:txBody>
          <a:bodyPr wrap="square" rtlCol="0">
            <a:spAutoFit/>
          </a:bodyPr>
          <a:lstStyle/>
          <a:p>
            <a:pPr marL="0" lvl="1"/>
            <a:r>
              <a:rPr lang="x-none" sz="1200" dirty="0" smtClean="0">
                <a:solidFill>
                  <a:srgbClr val="FF0000"/>
                </a:solidFill>
              </a:rPr>
              <a:t>Se o custo de um mismach é menor do que o custo de abertura de gap somado ao custo individual de um gap, podemos simplificar a fórmula, já que não vamos alterar gap em X com gap em Y</a:t>
            </a:r>
          </a:p>
          <a:p>
            <a:endParaRPr lang="en-US" dirty="0"/>
          </a:p>
        </p:txBody>
      </p:sp>
      <p:sp>
        <p:nvSpPr>
          <p:cNvPr id="8" name="Rectangle 7"/>
          <p:cNvSpPr/>
          <p:nvPr/>
        </p:nvSpPr>
        <p:spPr>
          <a:xfrm>
            <a:off x="4451593" y="5089525"/>
            <a:ext cx="2663908" cy="1340778"/>
          </a:xfrm>
          <a:prstGeom prst="rect">
            <a:avLst/>
          </a:prstGeom>
          <a:solidFill>
            <a:schemeClr val="accent1">
              <a:alpha val="1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ate Placeholder 8"/>
          <p:cNvSpPr>
            <a:spLocks noGrp="1"/>
          </p:cNvSpPr>
          <p:nvPr>
            <p:ph type="dt" sz="half" idx="10"/>
          </p:nvPr>
        </p:nvSpPr>
        <p:spPr/>
        <p:txBody>
          <a:bodyPr/>
          <a:lstStyle/>
          <a:p>
            <a:fld id="{42CDF05E-B8F7-4542-AE03-299B6A031392}" type="datetime1">
              <a:rPr lang="en-US" smtClean="0"/>
              <a:pPr/>
              <a:t>5/23/14</a:t>
            </a:fld>
            <a:endParaRPr lang="en-US"/>
          </a:p>
        </p:txBody>
      </p:sp>
      <p:sp>
        <p:nvSpPr>
          <p:cNvPr id="10" name="Slide Number Placeholder 9"/>
          <p:cNvSpPr>
            <a:spLocks noGrp="1"/>
          </p:cNvSpPr>
          <p:nvPr>
            <p:ph type="sldNum" sz="quarter" idx="12"/>
          </p:nvPr>
        </p:nvSpPr>
        <p:spPr/>
        <p:txBody>
          <a:bodyPr/>
          <a:lstStyle/>
          <a:p>
            <a:fld id="{41014A3E-976F-064B-B8F4-90A68719CBED}" type="slidenum">
              <a:rPr lang="en-US" smtClean="0"/>
              <a:pPr/>
              <a:t>92</a:t>
            </a:fld>
            <a:endParaRPr lang="en-US"/>
          </a:p>
        </p:txBody>
      </p:sp>
      <p:sp>
        <p:nvSpPr>
          <p:cNvPr id="11" name="Footer Placeholder 10"/>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Affine</a:t>
            </a:r>
            <a:r>
              <a:rPr lang="pt-BR" dirty="0" smtClean="0"/>
              <a:t> </a:t>
            </a:r>
            <a:r>
              <a:rPr lang="pt-BR" dirty="0" err="1" smtClean="0"/>
              <a:t>gaps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dirty="0" smtClean="0">
                <a:solidFill>
                  <a:srgbClr val="FF0000"/>
                </a:solidFill>
              </a:rPr>
              <a:t>Se supusermos que não podemos alterar gaps, podemos simplificar para apenas duas matrizes</a:t>
            </a:r>
          </a:p>
          <a:p>
            <a:pPr>
              <a:buNone/>
            </a:pPr>
            <a:endParaRPr lang="pt-BR" dirty="0" smtClean="0"/>
          </a:p>
          <a:p>
            <a:pPr lvl="2"/>
            <a:endParaRPr lang="pt-BR" dirty="0" smtClean="0"/>
          </a:p>
          <a:p>
            <a:pPr lvl="1"/>
            <a:endParaRPr lang="pt-BR" dirty="0" smtClean="0"/>
          </a:p>
        </p:txBody>
      </p:sp>
      <p:graphicFrame>
        <p:nvGraphicFramePr>
          <p:cNvPr id="333826" name="Object 2"/>
          <p:cNvGraphicFramePr>
            <a:graphicFrameLocks noChangeAspect="1"/>
          </p:cNvGraphicFramePr>
          <p:nvPr/>
        </p:nvGraphicFramePr>
        <p:xfrm>
          <a:off x="1323975" y="4976813"/>
          <a:ext cx="6956425" cy="1409700"/>
        </p:xfrm>
        <a:graphic>
          <a:graphicData uri="http://schemas.openxmlformats.org/presentationml/2006/ole">
            <p:oleObj spid="_x0000_s338946" name="Equation" r:id="rId3" imgW="4343400" imgH="876300" progId="Equation.3">
              <p:embed/>
            </p:oleObj>
          </a:graphicData>
        </a:graphic>
      </p:graphicFrame>
      <p:graphicFrame>
        <p:nvGraphicFramePr>
          <p:cNvPr id="338947" name="Object 3"/>
          <p:cNvGraphicFramePr>
            <a:graphicFrameLocks noChangeAspect="1"/>
          </p:cNvGraphicFramePr>
          <p:nvPr/>
        </p:nvGraphicFramePr>
        <p:xfrm>
          <a:off x="1162050" y="3125788"/>
          <a:ext cx="6894513" cy="1022350"/>
        </p:xfrm>
        <a:graphic>
          <a:graphicData uri="http://schemas.openxmlformats.org/presentationml/2006/ole">
            <p:oleObj spid="_x0000_s338947" name="Equation" r:id="rId4" imgW="4279900" imgH="635000" progId="Equation.3">
              <p:embed/>
            </p:oleObj>
          </a:graphicData>
        </a:graphic>
      </p:graphicFrame>
      <p:sp>
        <p:nvSpPr>
          <p:cNvPr id="6" name="Date Placeholder 5"/>
          <p:cNvSpPr>
            <a:spLocks noGrp="1"/>
          </p:cNvSpPr>
          <p:nvPr>
            <p:ph type="dt" sz="half" idx="10"/>
          </p:nvPr>
        </p:nvSpPr>
        <p:spPr/>
        <p:txBody>
          <a:bodyPr/>
          <a:lstStyle/>
          <a:p>
            <a:fld id="{2A417822-9C47-1A4D-AC8D-A3CD029624B6}"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93</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Gaps</a:t>
            </a:r>
            <a:r>
              <a:rPr lang="pt-BR" dirty="0" smtClean="0"/>
              <a:t> Genéricos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dirty="0" smtClean="0">
                <a:solidFill>
                  <a:srgbClr val="FF0000"/>
                </a:solidFill>
              </a:rPr>
              <a:t>Podemos porém pensar em modelar o problema com mais detalhe</a:t>
            </a:r>
          </a:p>
          <a:p>
            <a:r>
              <a:rPr lang="x-none" dirty="0" smtClean="0">
                <a:solidFill>
                  <a:srgbClr val="FF0000"/>
                </a:solidFill>
              </a:rPr>
              <a:t>Será que não podemos fazer penalidasdes distintas para gaps de tamanhos diferentes e utilizar um histograma do tamanho dos gaps para inferir os escores?</a:t>
            </a:r>
          </a:p>
          <a:p>
            <a:r>
              <a:rPr lang="x-none" dirty="0" smtClean="0">
                <a:solidFill>
                  <a:srgbClr val="FF0000"/>
                </a:solidFill>
              </a:rPr>
              <a:t>Isso vai exigir mais trabalho para calcular a matriz I. </a:t>
            </a:r>
          </a:p>
          <a:p>
            <a:r>
              <a:rPr lang="x-none" dirty="0" smtClean="0">
                <a:solidFill>
                  <a:srgbClr val="FF0000"/>
                </a:solidFill>
              </a:rPr>
              <a:t>Para affine gaps olhávamos apenas na posição anterior (extendendo o gap)</a:t>
            </a:r>
          </a:p>
          <a:p>
            <a:r>
              <a:rPr lang="x-none" dirty="0" smtClean="0">
                <a:solidFill>
                  <a:srgbClr val="FF0000"/>
                </a:solidFill>
              </a:rPr>
              <a:t>Agora precisamos, nas matrizes X e Y, olhar TODAS as posições anteriores da matriz de match, já que cada tamanho de gap tem penalidade diferente.</a:t>
            </a:r>
          </a:p>
          <a:p>
            <a:pPr>
              <a:buNone/>
            </a:pPr>
            <a:endParaRPr lang="pt-BR" dirty="0" smtClean="0"/>
          </a:p>
          <a:p>
            <a:pPr lvl="2"/>
            <a:endParaRPr lang="pt-BR" dirty="0" smtClean="0"/>
          </a:p>
          <a:p>
            <a:pPr lvl="1"/>
            <a:endParaRPr lang="pt-BR" dirty="0" smtClean="0"/>
          </a:p>
        </p:txBody>
      </p:sp>
      <p:sp>
        <p:nvSpPr>
          <p:cNvPr id="4" name="Date Placeholder 3"/>
          <p:cNvSpPr>
            <a:spLocks noGrp="1"/>
          </p:cNvSpPr>
          <p:nvPr>
            <p:ph type="dt" sz="half" idx="10"/>
          </p:nvPr>
        </p:nvSpPr>
        <p:spPr/>
        <p:txBody>
          <a:bodyPr/>
          <a:lstStyle/>
          <a:p>
            <a:fld id="{F33C4164-890D-9841-B899-BE1E08991551}"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94</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ffineGap.tiff"/>
          <p:cNvPicPr>
            <a:picLocks noGrp="1" noChangeAspect="1"/>
          </p:cNvPicPr>
          <p:nvPr>
            <p:ph idx="1"/>
          </p:nvPr>
        </p:nvPicPr>
        <p:blipFill>
          <a:blip r:embed="rId2"/>
          <a:srcRect l="-6647" r="-6647"/>
          <a:stretch>
            <a:fillRect/>
          </a:stretch>
        </p:blipFill>
        <p:spPr>
          <a:xfrm>
            <a:off x="347283" y="2771616"/>
            <a:ext cx="6197600" cy="3840163"/>
          </a:xfrm>
        </p:spPr>
      </p:pic>
      <p:sp>
        <p:nvSpPr>
          <p:cNvPr id="5" name="TextBox 4"/>
          <p:cNvSpPr txBox="1"/>
          <p:nvPr/>
        </p:nvSpPr>
        <p:spPr>
          <a:xfrm>
            <a:off x="472483" y="6611779"/>
            <a:ext cx="7141260" cy="246221"/>
          </a:xfrm>
          <a:prstGeom prst="rect">
            <a:avLst/>
          </a:prstGeom>
          <a:noFill/>
        </p:spPr>
        <p:txBody>
          <a:bodyPr wrap="none" rtlCol="0">
            <a:spAutoFit/>
          </a:bodyPr>
          <a:lstStyle/>
          <a:p>
            <a:r>
              <a:rPr lang="en-US" sz="1000" dirty="0" smtClean="0"/>
              <a:t>Fonte:https://stepic.org/Bioinformatics-Algorithms-2/Penalizing-Insertions-and-Deletions-in-Sequence-Alignments-249/step/6</a:t>
            </a:r>
            <a:endParaRPr lang="en-US" sz="1000" dirty="0"/>
          </a:p>
        </p:txBody>
      </p:sp>
      <p:sp>
        <p:nvSpPr>
          <p:cNvPr id="7" name="Content Placeholder 2"/>
          <p:cNvSpPr txBox="1">
            <a:spLocks/>
          </p:cNvSpPr>
          <p:nvPr/>
        </p:nvSpPr>
        <p:spPr>
          <a:xfrm>
            <a:off x="5767368" y="2119701"/>
            <a:ext cx="2716232" cy="4415629"/>
          </a:xfrm>
          <a:prstGeom prst="rect">
            <a:avLst/>
          </a:prstGeom>
        </p:spPr>
        <p:txBody>
          <a:bodyPr vert="horz" lIns="91440" tIns="45720" rIns="91440" bIns="45720" rtlCol="0">
            <a:noAutofit/>
          </a:bodyPr>
          <a:lstStyle/>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kumimoji="0" lang="pt-BR" sz="1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rPr>
              <a:t>O cálculo de uma posição de</a:t>
            </a:r>
            <a:r>
              <a:rPr kumimoji="0" lang="pt-BR" sz="1400" b="0" i="0" u="none" strike="noStrike" kern="1200" cap="none" spc="0" normalizeH="0" noProof="0" dirty="0" smtClean="0">
                <a:ln>
                  <a:noFill/>
                </a:ln>
                <a:solidFill>
                  <a:schemeClr val="tx1">
                    <a:lumMod val="85000"/>
                    <a:lumOff val="15000"/>
                  </a:schemeClr>
                </a:solidFill>
                <a:effectLst/>
                <a:uLnTx/>
                <a:uFillTx/>
                <a:latin typeface="+mn-lt"/>
                <a:ea typeface="+mn-ea"/>
                <a:cs typeface="+mn-cs"/>
              </a:rPr>
              <a:t> cada matriz vai envolver olhar as outras duas (para considerar entrar ou sair de </a:t>
            </a:r>
            <a:r>
              <a:rPr kumimoji="0" lang="pt-BR" sz="1400" b="0" i="0" u="none" strike="noStrike" kern="1200" cap="none" spc="0" normalizeH="0" noProof="0" dirty="0" err="1" smtClean="0">
                <a:ln>
                  <a:noFill/>
                </a:ln>
                <a:solidFill>
                  <a:schemeClr val="tx1">
                    <a:lumMod val="85000"/>
                    <a:lumOff val="15000"/>
                  </a:schemeClr>
                </a:solidFill>
                <a:effectLst/>
                <a:uLnTx/>
                <a:uFillTx/>
                <a:latin typeface="+mn-lt"/>
                <a:ea typeface="+mn-ea"/>
                <a:cs typeface="+mn-cs"/>
              </a:rPr>
              <a:t>gaps</a:t>
            </a:r>
            <a:r>
              <a:rPr kumimoji="0" lang="pt-BR" sz="1400" b="0" i="0" u="none" strike="noStrike" kern="1200" cap="none" spc="0" normalizeH="0" noProof="0" dirty="0" smtClean="0">
                <a:ln>
                  <a:noFill/>
                </a:ln>
                <a:solidFill>
                  <a:schemeClr val="tx1">
                    <a:lumMod val="85000"/>
                    <a:lumOff val="15000"/>
                  </a:schemeClr>
                </a:solidFill>
                <a:effectLst/>
                <a:uLnTx/>
                <a:uFillTx/>
                <a:latin typeface="+mn-lt"/>
                <a:ea typeface="+mn-ea"/>
                <a:cs typeface="+mn-cs"/>
              </a:rPr>
              <a:t>)</a:t>
            </a:r>
          </a:p>
          <a:p>
            <a:pPr marL="282575" marR="0" lvl="0" indent="-282575" algn="l" defTabSz="914400" rtl="0" eaLnBrk="1" fontAlgn="auto" latinLnBrk="0" hangingPunct="1">
              <a:lnSpc>
                <a:spcPct val="100000"/>
              </a:lnSpc>
              <a:spcBef>
                <a:spcPts val="1800"/>
              </a:spcBef>
              <a:spcAft>
                <a:spcPts val="0"/>
              </a:spcAft>
              <a:buClr>
                <a:schemeClr val="accent1"/>
              </a:buClr>
              <a:buSzPct val="75000"/>
              <a:buFont typeface="Wingdings" pitchFamily="2" charset="2"/>
              <a:buChar char="n"/>
              <a:tabLst/>
              <a:defRPr/>
            </a:pPr>
            <a:r>
              <a:rPr lang="pt-BR" sz="1400" noProof="0" dirty="0" smtClean="0">
                <a:solidFill>
                  <a:schemeClr val="tx1">
                    <a:lumMod val="85000"/>
                    <a:lumOff val="15000"/>
                  </a:schemeClr>
                </a:solidFill>
              </a:rPr>
              <a:t>Em cada matriz o movimento é em uma </a:t>
            </a:r>
            <a:r>
              <a:rPr lang="pt-BR" sz="1400" noProof="0" dirty="0" err="1" smtClean="0">
                <a:solidFill>
                  <a:schemeClr val="tx1">
                    <a:lumMod val="85000"/>
                    <a:lumOff val="15000"/>
                  </a:schemeClr>
                </a:solidFill>
              </a:rPr>
              <a:t>direçao</a:t>
            </a:r>
            <a:r>
              <a:rPr lang="pt-BR" sz="1400" noProof="0" dirty="0" smtClean="0">
                <a:solidFill>
                  <a:schemeClr val="tx1">
                    <a:lumMod val="85000"/>
                    <a:lumOff val="15000"/>
                  </a:schemeClr>
                </a:solidFill>
              </a:rPr>
              <a:t> apenas:</a:t>
            </a:r>
          </a:p>
          <a:p>
            <a:pPr marL="739775" lvl="1" indent="-282575" defTabSz="914400">
              <a:spcBef>
                <a:spcPts val="1800"/>
              </a:spcBef>
              <a:buClr>
                <a:schemeClr val="accent1"/>
              </a:buClr>
              <a:buSzPct val="75000"/>
              <a:buFont typeface="Wingdings" pitchFamily="2" charset="2"/>
              <a:buChar char="n"/>
            </a:pPr>
            <a:r>
              <a:rPr kumimoji="0" lang="pt-BR" sz="1200" b="0" i="0" u="none" strike="noStrike" kern="1200" cap="none" spc="0" normalizeH="0" baseline="0" dirty="0" smtClean="0">
                <a:ln>
                  <a:noFill/>
                </a:ln>
                <a:solidFill>
                  <a:schemeClr val="tx1">
                    <a:lumMod val="85000"/>
                    <a:lumOff val="15000"/>
                  </a:schemeClr>
                </a:solidFill>
                <a:effectLst/>
                <a:uLnTx/>
                <a:uFillTx/>
                <a:latin typeface="+mn-lt"/>
                <a:ea typeface="+mn-ea"/>
                <a:cs typeface="+mn-cs"/>
              </a:rPr>
              <a:t>Diagonal (M)</a:t>
            </a:r>
            <a:r>
              <a:rPr kumimoji="0" lang="pt-BR" sz="1200" b="0" i="0" u="none" strike="noStrike" kern="1200" cap="none" spc="0" normalizeH="0" baseline="0" dirty="0" smtClean="0">
                <a:ln>
                  <a:noFill/>
                </a:ln>
                <a:solidFill>
                  <a:schemeClr val="tx1">
                    <a:lumMod val="85000"/>
                    <a:lumOff val="15000"/>
                  </a:schemeClr>
                </a:solidFill>
                <a:effectLst/>
                <a:uLnTx/>
                <a:uFillTx/>
                <a:latin typeface="+mn-lt"/>
                <a:ea typeface="+mn-ea"/>
                <a:cs typeface="+mn-cs"/>
                <a:sym typeface="Wingdings"/>
              </a:rPr>
              <a:t> acrescenta match</a:t>
            </a:r>
            <a:endParaRPr kumimoji="0" lang="pt-BR" sz="1200" b="0" i="0" u="none" strike="noStrike" kern="1200" cap="none" spc="0" normalizeH="0" baseline="0" dirty="0" smtClean="0">
              <a:ln>
                <a:noFill/>
              </a:ln>
              <a:solidFill>
                <a:schemeClr val="tx1">
                  <a:lumMod val="85000"/>
                  <a:lumOff val="15000"/>
                </a:schemeClr>
              </a:solidFill>
              <a:effectLst/>
              <a:uLnTx/>
              <a:uFillTx/>
              <a:latin typeface="+mn-lt"/>
              <a:ea typeface="+mn-ea"/>
              <a:cs typeface="+mn-cs"/>
            </a:endParaRPr>
          </a:p>
          <a:p>
            <a:pPr marL="739775" lvl="1" indent="-282575" defTabSz="914400">
              <a:spcBef>
                <a:spcPts val="1800"/>
              </a:spcBef>
              <a:buClr>
                <a:schemeClr val="accent1"/>
              </a:buClr>
              <a:buSzPct val="75000"/>
              <a:buFont typeface="Wingdings" pitchFamily="2" charset="2"/>
              <a:buChar char="n"/>
            </a:pPr>
            <a:r>
              <a:rPr lang="pt-BR" sz="1200" noProof="0" dirty="0" smtClean="0">
                <a:solidFill>
                  <a:schemeClr val="tx1">
                    <a:lumMod val="85000"/>
                    <a:lumOff val="15000"/>
                  </a:schemeClr>
                </a:solidFill>
              </a:rPr>
              <a:t>Vertical (X) </a:t>
            </a:r>
            <a:r>
              <a:rPr lang="pt-BR" sz="1200" noProof="0" dirty="0" smtClean="0">
                <a:solidFill>
                  <a:schemeClr val="tx1">
                    <a:lumMod val="85000"/>
                    <a:lumOff val="15000"/>
                  </a:schemeClr>
                </a:solidFill>
                <a:sym typeface="Wingdings"/>
              </a:rPr>
              <a:t> acrescenta gap em Y, olhando todas as possibilidades</a:t>
            </a:r>
            <a:endParaRPr lang="pt-BR" sz="1200" noProof="0" dirty="0" smtClean="0">
              <a:solidFill>
                <a:schemeClr val="tx1">
                  <a:lumMod val="85000"/>
                  <a:lumOff val="15000"/>
                </a:schemeClr>
              </a:solidFill>
            </a:endParaRPr>
          </a:p>
          <a:p>
            <a:pPr marL="739775" lvl="1" indent="-282575" defTabSz="914400">
              <a:spcBef>
                <a:spcPts val="1800"/>
              </a:spcBef>
              <a:buClr>
                <a:schemeClr val="accent1"/>
              </a:buClr>
              <a:buSzPct val="75000"/>
              <a:buFont typeface="Wingdings" pitchFamily="2" charset="2"/>
              <a:buChar char="n"/>
            </a:pPr>
            <a:r>
              <a:rPr kumimoji="0" lang="pt-BR" sz="1200" b="0" i="0" u="none" strike="noStrike" kern="1200" cap="none" spc="0" normalizeH="0" baseline="0" dirty="0" smtClean="0">
                <a:ln>
                  <a:noFill/>
                </a:ln>
                <a:solidFill>
                  <a:schemeClr val="tx1">
                    <a:lumMod val="85000"/>
                    <a:lumOff val="15000"/>
                  </a:schemeClr>
                </a:solidFill>
                <a:effectLst/>
                <a:uLnTx/>
                <a:uFillTx/>
                <a:latin typeface="+mn-lt"/>
                <a:ea typeface="+mn-ea"/>
                <a:cs typeface="+mn-cs"/>
              </a:rPr>
              <a:t>Horizontal (Y) </a:t>
            </a:r>
            <a:r>
              <a:rPr kumimoji="0" lang="pt-BR" sz="1200" b="0" i="0" u="none" strike="noStrike" kern="1200" cap="none" spc="0" normalizeH="0" baseline="0" dirty="0" smtClean="0">
                <a:ln>
                  <a:noFill/>
                </a:ln>
                <a:solidFill>
                  <a:schemeClr val="tx1">
                    <a:lumMod val="85000"/>
                    <a:lumOff val="15000"/>
                  </a:schemeClr>
                </a:solidFill>
                <a:effectLst/>
                <a:uLnTx/>
                <a:uFillTx/>
                <a:latin typeface="+mn-lt"/>
                <a:ea typeface="+mn-ea"/>
                <a:cs typeface="+mn-cs"/>
                <a:sym typeface="Wingdings"/>
              </a:rPr>
              <a:t> acrescenta gap em X, o</a:t>
            </a:r>
            <a:r>
              <a:rPr lang="pt-BR" sz="1200" dirty="0" smtClean="0">
                <a:solidFill>
                  <a:schemeClr val="tx1">
                    <a:lumMod val="85000"/>
                    <a:lumOff val="15000"/>
                  </a:schemeClr>
                </a:solidFill>
                <a:sym typeface="Wingdings"/>
              </a:rPr>
              <a:t>lhando todas as possibildades</a:t>
            </a:r>
            <a:endParaRPr kumimoji="0" lang="pt-BR" sz="12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
        <p:nvSpPr>
          <p:cNvPr id="6" name="TextBox 5"/>
          <p:cNvSpPr txBox="1"/>
          <p:nvPr/>
        </p:nvSpPr>
        <p:spPr>
          <a:xfrm>
            <a:off x="3215443" y="3580581"/>
            <a:ext cx="633507" cy="369332"/>
          </a:xfrm>
          <a:prstGeom prst="rect">
            <a:avLst/>
          </a:prstGeom>
          <a:noFill/>
        </p:spPr>
        <p:txBody>
          <a:bodyPr wrap="none" rtlCol="0">
            <a:spAutoFit/>
          </a:bodyPr>
          <a:lstStyle/>
          <a:p>
            <a:pPr algn="r"/>
            <a:r>
              <a:rPr lang="en-US" dirty="0" err="1" smtClean="0"/>
              <a:t>M</a:t>
            </a:r>
            <a:r>
              <a:rPr lang="en-US" baseline="-25000" dirty="0" err="1" smtClean="0"/>
              <a:t>mn</a:t>
            </a:r>
            <a:endParaRPr lang="en-US" baseline="-25000" dirty="0"/>
          </a:p>
        </p:txBody>
      </p:sp>
      <p:sp>
        <p:nvSpPr>
          <p:cNvPr id="8" name="TextBox 7"/>
          <p:cNvSpPr txBox="1"/>
          <p:nvPr/>
        </p:nvSpPr>
        <p:spPr>
          <a:xfrm>
            <a:off x="1459357" y="4573593"/>
            <a:ext cx="582211" cy="369332"/>
          </a:xfrm>
          <a:prstGeom prst="rect">
            <a:avLst/>
          </a:prstGeom>
          <a:noFill/>
        </p:spPr>
        <p:txBody>
          <a:bodyPr wrap="none" rtlCol="0">
            <a:spAutoFit/>
          </a:bodyPr>
          <a:lstStyle/>
          <a:p>
            <a:r>
              <a:rPr lang="en-US" dirty="0" err="1" smtClean="0"/>
              <a:t>X</a:t>
            </a:r>
            <a:r>
              <a:rPr lang="en-US" baseline="-25000" dirty="0" err="1" smtClean="0"/>
              <a:t>mn</a:t>
            </a:r>
            <a:endParaRPr lang="en-US" baseline="-25000" dirty="0" smtClean="0"/>
          </a:p>
        </p:txBody>
      </p:sp>
      <p:sp>
        <p:nvSpPr>
          <p:cNvPr id="9" name="TextBox 8"/>
          <p:cNvSpPr txBox="1"/>
          <p:nvPr/>
        </p:nvSpPr>
        <p:spPr>
          <a:xfrm>
            <a:off x="4640680" y="2586950"/>
            <a:ext cx="582211" cy="369332"/>
          </a:xfrm>
          <a:prstGeom prst="rect">
            <a:avLst/>
          </a:prstGeom>
          <a:noFill/>
        </p:spPr>
        <p:txBody>
          <a:bodyPr wrap="none" rtlCol="0">
            <a:spAutoFit/>
          </a:bodyPr>
          <a:lstStyle/>
          <a:p>
            <a:r>
              <a:rPr lang="en-US" dirty="0" err="1" smtClean="0"/>
              <a:t>Y</a:t>
            </a:r>
            <a:r>
              <a:rPr lang="en-US" baseline="-25000" dirty="0" err="1" smtClean="0"/>
              <a:t>mn</a:t>
            </a:r>
            <a:endParaRPr lang="en-US" baseline="-25000" dirty="0" smtClean="0"/>
          </a:p>
        </p:txBody>
      </p:sp>
      <p:sp>
        <p:nvSpPr>
          <p:cNvPr id="10" name="Round Single Corner Rectangle 9"/>
          <p:cNvSpPr/>
          <p:nvPr/>
        </p:nvSpPr>
        <p:spPr>
          <a:xfrm>
            <a:off x="2960070" y="3949913"/>
            <a:ext cx="207627" cy="375425"/>
          </a:xfrm>
          <a:prstGeom prst="round1Rect">
            <a:avLst/>
          </a:prstGeom>
          <a:solidFill>
            <a:schemeClr val="accent3">
              <a:lumMod val="40000"/>
              <a:lumOff val="60000"/>
              <a:alpha val="5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740455" y="4923828"/>
            <a:ext cx="620660" cy="127173"/>
          </a:xfrm>
          <a:prstGeom prst="rect">
            <a:avLst/>
          </a:prstGeom>
          <a:solidFill>
            <a:srgbClr val="3366FF">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p:txBody>
          <a:bodyPr/>
          <a:lstStyle/>
          <a:p>
            <a:fld id="{B16A6BA1-EAC1-9648-AD8F-7847556C50F5}" type="datetime1">
              <a:rPr lang="en-US" smtClean="0"/>
              <a:pPr/>
              <a:t>5/23/14</a:t>
            </a:fld>
            <a:endParaRPr lang="en-US"/>
          </a:p>
        </p:txBody>
      </p:sp>
      <p:sp>
        <p:nvSpPr>
          <p:cNvPr id="13" name="Slide Number Placeholder 12"/>
          <p:cNvSpPr>
            <a:spLocks noGrp="1"/>
          </p:cNvSpPr>
          <p:nvPr>
            <p:ph type="sldNum" sz="quarter" idx="12"/>
          </p:nvPr>
        </p:nvSpPr>
        <p:spPr/>
        <p:txBody>
          <a:bodyPr/>
          <a:lstStyle/>
          <a:p>
            <a:fld id="{41014A3E-976F-064B-B8F4-90A68719CBED}" type="slidenum">
              <a:rPr lang="en-US" smtClean="0"/>
              <a:pPr/>
              <a:t>95</a:t>
            </a:fld>
            <a:endParaRPr lang="en-US"/>
          </a:p>
        </p:txBody>
      </p:sp>
      <p:sp>
        <p:nvSpPr>
          <p:cNvPr id="14" name="Footer Placeholder 1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ffineGap.tiff"/>
          <p:cNvPicPr>
            <a:picLocks noGrp="1" noChangeAspect="1"/>
          </p:cNvPicPr>
          <p:nvPr>
            <p:ph idx="1"/>
          </p:nvPr>
        </p:nvPicPr>
        <p:blipFill>
          <a:blip r:embed="rId2"/>
          <a:srcRect l="-6647" r="-6647"/>
          <a:stretch>
            <a:fillRect/>
          </a:stretch>
        </p:blipFill>
        <p:spPr>
          <a:xfrm>
            <a:off x="347283" y="2771616"/>
            <a:ext cx="6197600" cy="3840163"/>
          </a:xfrm>
        </p:spPr>
      </p:pic>
      <p:sp>
        <p:nvSpPr>
          <p:cNvPr id="5" name="TextBox 4"/>
          <p:cNvSpPr txBox="1"/>
          <p:nvPr/>
        </p:nvSpPr>
        <p:spPr>
          <a:xfrm>
            <a:off x="472483" y="6611779"/>
            <a:ext cx="7141260" cy="246221"/>
          </a:xfrm>
          <a:prstGeom prst="rect">
            <a:avLst/>
          </a:prstGeom>
          <a:noFill/>
        </p:spPr>
        <p:txBody>
          <a:bodyPr wrap="none" rtlCol="0">
            <a:spAutoFit/>
          </a:bodyPr>
          <a:lstStyle/>
          <a:p>
            <a:r>
              <a:rPr lang="en-US" sz="1000" dirty="0" smtClean="0"/>
              <a:t>Fonte:https://stepic.org/Bioinformatics-Algorithms-2/Penalizing-Insertions-and-Deletions-in-Sequence-Alignments-249/step/6</a:t>
            </a:r>
            <a:endParaRPr lang="en-US" sz="1000" dirty="0"/>
          </a:p>
        </p:txBody>
      </p:sp>
      <p:sp>
        <p:nvSpPr>
          <p:cNvPr id="7" name="Content Placeholder 2"/>
          <p:cNvSpPr txBox="1">
            <a:spLocks/>
          </p:cNvSpPr>
          <p:nvPr/>
        </p:nvSpPr>
        <p:spPr>
          <a:xfrm>
            <a:off x="5767368" y="2119701"/>
            <a:ext cx="2716232" cy="4415629"/>
          </a:xfrm>
          <a:prstGeom prst="rect">
            <a:avLst/>
          </a:prstGeom>
        </p:spPr>
        <p:txBody>
          <a:bodyPr vert="horz" lIns="91440" tIns="45720" rIns="91440" bIns="45720" rtlCol="0">
            <a:noAutofit/>
          </a:bodyPr>
          <a:lstStyle/>
          <a:p>
            <a:pPr marL="282575" lvl="0" indent="-282575" defTabSz="914400">
              <a:spcBef>
                <a:spcPts val="1800"/>
              </a:spcBef>
              <a:buClr>
                <a:schemeClr val="accent1"/>
              </a:buClr>
              <a:buSzPct val="75000"/>
              <a:buFont typeface="Wingdings" pitchFamily="2" charset="2"/>
              <a:buChar char="n"/>
              <a:defRPr/>
            </a:pPr>
            <a:r>
              <a:rPr lang="pt-BR" sz="1400" dirty="0" smtClean="0">
                <a:solidFill>
                  <a:schemeClr val="tx1">
                    <a:lumMod val="85000"/>
                    <a:lumOff val="15000"/>
                  </a:schemeClr>
                </a:solidFill>
              </a:rPr>
              <a:t>O cálculo de uma posição de cada matriz vai envolver olhar as outras duas (para considerar entrar ou sair de </a:t>
            </a:r>
            <a:r>
              <a:rPr lang="pt-BR" sz="1400" dirty="0" err="1" smtClean="0">
                <a:solidFill>
                  <a:schemeClr val="tx1">
                    <a:lumMod val="85000"/>
                    <a:lumOff val="15000"/>
                  </a:schemeClr>
                </a:solidFill>
              </a:rPr>
              <a:t>gaps</a:t>
            </a:r>
            <a:r>
              <a:rPr lang="pt-BR" sz="1400" dirty="0" smtClean="0">
                <a:solidFill>
                  <a:schemeClr val="tx1">
                    <a:lumMod val="85000"/>
                    <a:lumOff val="15000"/>
                  </a:schemeClr>
                </a:solidFill>
              </a:rPr>
              <a:t>)</a:t>
            </a:r>
          </a:p>
          <a:p>
            <a:pPr marL="282575" lvl="0" indent="-282575" defTabSz="914400">
              <a:spcBef>
                <a:spcPts val="1800"/>
              </a:spcBef>
              <a:buClr>
                <a:schemeClr val="accent1"/>
              </a:buClr>
              <a:buSzPct val="75000"/>
              <a:buFont typeface="Wingdings" pitchFamily="2" charset="2"/>
              <a:buChar char="n"/>
              <a:defRPr/>
            </a:pPr>
            <a:r>
              <a:rPr lang="pt-BR" sz="1400" dirty="0" smtClean="0">
                <a:solidFill>
                  <a:schemeClr val="tx1">
                    <a:lumMod val="85000"/>
                    <a:lumOff val="15000"/>
                  </a:schemeClr>
                </a:solidFill>
              </a:rPr>
              <a:t>Em cada matriz o movimento é em uma </a:t>
            </a:r>
            <a:r>
              <a:rPr lang="pt-BR" sz="1400" dirty="0" err="1" smtClean="0">
                <a:solidFill>
                  <a:schemeClr val="tx1">
                    <a:lumMod val="85000"/>
                    <a:lumOff val="15000"/>
                  </a:schemeClr>
                </a:solidFill>
              </a:rPr>
              <a:t>direçao</a:t>
            </a:r>
            <a:r>
              <a:rPr lang="pt-BR" sz="1400" dirty="0" smtClean="0">
                <a:solidFill>
                  <a:schemeClr val="tx1">
                    <a:lumMod val="85000"/>
                    <a:lumOff val="15000"/>
                  </a:schemeClr>
                </a:solidFill>
              </a:rPr>
              <a:t> apenas:</a:t>
            </a:r>
          </a:p>
          <a:p>
            <a:pPr marL="739775" lvl="1" indent="-282575" defTabSz="914400">
              <a:spcBef>
                <a:spcPts val="1800"/>
              </a:spcBef>
              <a:buClr>
                <a:schemeClr val="accent1"/>
              </a:buClr>
              <a:buSzPct val="75000"/>
              <a:buFont typeface="Wingdings" pitchFamily="2" charset="2"/>
              <a:buChar char="n"/>
            </a:pPr>
            <a:r>
              <a:rPr lang="pt-BR" sz="1200" dirty="0" smtClean="0">
                <a:solidFill>
                  <a:schemeClr val="tx1">
                    <a:lumMod val="85000"/>
                    <a:lumOff val="15000"/>
                  </a:schemeClr>
                </a:solidFill>
              </a:rPr>
              <a:t>Diagonal (M)</a:t>
            </a:r>
            <a:r>
              <a:rPr lang="pt-BR" sz="1200" dirty="0" smtClean="0">
                <a:solidFill>
                  <a:schemeClr val="tx1">
                    <a:lumMod val="85000"/>
                    <a:lumOff val="15000"/>
                  </a:schemeClr>
                </a:solidFill>
                <a:sym typeface="Wingdings"/>
              </a:rPr>
              <a:t> acrescenta match</a:t>
            </a:r>
            <a:endParaRPr lang="pt-BR" sz="1200" dirty="0" smtClean="0">
              <a:solidFill>
                <a:schemeClr val="tx1">
                  <a:lumMod val="85000"/>
                  <a:lumOff val="15000"/>
                </a:schemeClr>
              </a:solidFill>
            </a:endParaRPr>
          </a:p>
          <a:p>
            <a:pPr marL="739775" lvl="1" indent="-282575" defTabSz="914400">
              <a:spcBef>
                <a:spcPts val="1800"/>
              </a:spcBef>
              <a:buClr>
                <a:schemeClr val="accent1"/>
              </a:buClr>
              <a:buSzPct val="75000"/>
              <a:buFont typeface="Wingdings" pitchFamily="2" charset="2"/>
              <a:buChar char="n"/>
            </a:pPr>
            <a:r>
              <a:rPr lang="pt-BR" sz="1200" dirty="0" smtClean="0">
                <a:solidFill>
                  <a:schemeClr val="tx1">
                    <a:lumMod val="85000"/>
                    <a:lumOff val="15000"/>
                  </a:schemeClr>
                </a:solidFill>
              </a:rPr>
              <a:t>Vertical (X) </a:t>
            </a:r>
            <a:r>
              <a:rPr lang="pt-BR" sz="1200" dirty="0" smtClean="0">
                <a:solidFill>
                  <a:schemeClr val="tx1">
                    <a:lumMod val="85000"/>
                    <a:lumOff val="15000"/>
                  </a:schemeClr>
                </a:solidFill>
                <a:sym typeface="Wingdings"/>
              </a:rPr>
              <a:t> acrescenta gap em Y, olhando todas as possibilidades</a:t>
            </a:r>
            <a:endParaRPr lang="pt-BR" sz="1200" dirty="0" smtClean="0">
              <a:solidFill>
                <a:schemeClr val="tx1">
                  <a:lumMod val="85000"/>
                  <a:lumOff val="15000"/>
                </a:schemeClr>
              </a:solidFill>
            </a:endParaRPr>
          </a:p>
          <a:p>
            <a:pPr marL="739775" lvl="1" indent="-282575" defTabSz="914400">
              <a:spcBef>
                <a:spcPts val="1800"/>
              </a:spcBef>
              <a:buClr>
                <a:schemeClr val="accent1"/>
              </a:buClr>
              <a:buSzPct val="75000"/>
              <a:buFont typeface="Wingdings" pitchFamily="2" charset="2"/>
              <a:buChar char="n"/>
            </a:pPr>
            <a:r>
              <a:rPr lang="pt-BR" sz="1200" dirty="0" smtClean="0">
                <a:solidFill>
                  <a:schemeClr val="tx1">
                    <a:lumMod val="85000"/>
                    <a:lumOff val="15000"/>
                  </a:schemeClr>
                </a:solidFill>
              </a:rPr>
              <a:t>Horizontal (Y) </a:t>
            </a:r>
            <a:r>
              <a:rPr lang="pt-BR" sz="1200" dirty="0" smtClean="0">
                <a:solidFill>
                  <a:schemeClr val="tx1">
                    <a:lumMod val="85000"/>
                    <a:lumOff val="15000"/>
                  </a:schemeClr>
                </a:solidFill>
                <a:sym typeface="Wingdings"/>
              </a:rPr>
              <a:t> acrescenta gap em X, olhando todas as possibildades</a:t>
            </a:r>
            <a:endParaRPr lang="pt-BR" sz="1200" dirty="0" smtClean="0">
              <a:solidFill>
                <a:schemeClr val="tx1">
                  <a:lumMod val="85000"/>
                  <a:lumOff val="15000"/>
                </a:schemeClr>
              </a:solidFill>
            </a:endParaRPr>
          </a:p>
        </p:txBody>
      </p:sp>
      <p:sp>
        <p:nvSpPr>
          <p:cNvPr id="6" name="TextBox 5"/>
          <p:cNvSpPr txBox="1"/>
          <p:nvPr/>
        </p:nvSpPr>
        <p:spPr>
          <a:xfrm>
            <a:off x="3215443" y="3580581"/>
            <a:ext cx="633507" cy="369332"/>
          </a:xfrm>
          <a:prstGeom prst="rect">
            <a:avLst/>
          </a:prstGeom>
          <a:noFill/>
        </p:spPr>
        <p:txBody>
          <a:bodyPr wrap="none" rtlCol="0">
            <a:spAutoFit/>
          </a:bodyPr>
          <a:lstStyle/>
          <a:p>
            <a:pPr algn="r"/>
            <a:r>
              <a:rPr lang="en-US" dirty="0" err="1" smtClean="0"/>
              <a:t>M</a:t>
            </a:r>
            <a:r>
              <a:rPr lang="en-US" baseline="-25000" dirty="0" err="1" smtClean="0"/>
              <a:t>mn</a:t>
            </a:r>
            <a:endParaRPr lang="en-US" baseline="-25000" dirty="0"/>
          </a:p>
        </p:txBody>
      </p:sp>
      <p:sp>
        <p:nvSpPr>
          <p:cNvPr id="8" name="TextBox 7"/>
          <p:cNvSpPr txBox="1"/>
          <p:nvPr/>
        </p:nvSpPr>
        <p:spPr>
          <a:xfrm>
            <a:off x="1459357" y="4573593"/>
            <a:ext cx="582211" cy="369332"/>
          </a:xfrm>
          <a:prstGeom prst="rect">
            <a:avLst/>
          </a:prstGeom>
          <a:noFill/>
        </p:spPr>
        <p:txBody>
          <a:bodyPr wrap="none" rtlCol="0">
            <a:spAutoFit/>
          </a:bodyPr>
          <a:lstStyle/>
          <a:p>
            <a:r>
              <a:rPr lang="en-US" dirty="0" err="1" smtClean="0"/>
              <a:t>X</a:t>
            </a:r>
            <a:r>
              <a:rPr lang="en-US" baseline="-25000" dirty="0" err="1" smtClean="0"/>
              <a:t>mn</a:t>
            </a:r>
            <a:endParaRPr lang="en-US" baseline="-25000" dirty="0" smtClean="0"/>
          </a:p>
        </p:txBody>
      </p:sp>
      <p:sp>
        <p:nvSpPr>
          <p:cNvPr id="9" name="TextBox 8"/>
          <p:cNvSpPr txBox="1"/>
          <p:nvPr/>
        </p:nvSpPr>
        <p:spPr>
          <a:xfrm>
            <a:off x="4640680" y="2586950"/>
            <a:ext cx="582211" cy="369332"/>
          </a:xfrm>
          <a:prstGeom prst="rect">
            <a:avLst/>
          </a:prstGeom>
          <a:noFill/>
        </p:spPr>
        <p:txBody>
          <a:bodyPr wrap="none" rtlCol="0">
            <a:spAutoFit/>
          </a:bodyPr>
          <a:lstStyle/>
          <a:p>
            <a:r>
              <a:rPr lang="en-US" dirty="0" err="1" smtClean="0"/>
              <a:t>Y</a:t>
            </a:r>
            <a:r>
              <a:rPr lang="en-US" baseline="-25000" dirty="0" err="1" smtClean="0"/>
              <a:t>mn</a:t>
            </a:r>
            <a:endParaRPr lang="en-US" baseline="-25000" dirty="0" smtClean="0"/>
          </a:p>
        </p:txBody>
      </p:sp>
      <p:sp>
        <p:nvSpPr>
          <p:cNvPr id="10" name="Round Single Corner Rectangle 9"/>
          <p:cNvSpPr/>
          <p:nvPr/>
        </p:nvSpPr>
        <p:spPr>
          <a:xfrm>
            <a:off x="2960070" y="3949913"/>
            <a:ext cx="207627" cy="843287"/>
          </a:xfrm>
          <a:prstGeom prst="round1Rect">
            <a:avLst/>
          </a:prstGeom>
          <a:solidFill>
            <a:schemeClr val="accent3">
              <a:lumMod val="40000"/>
              <a:lumOff val="60000"/>
              <a:alpha val="5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740454" y="4923828"/>
            <a:ext cx="1108495" cy="127173"/>
          </a:xfrm>
          <a:prstGeom prst="rect">
            <a:avLst/>
          </a:prstGeom>
          <a:solidFill>
            <a:srgbClr val="3366FF">
              <a:alpha val="27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p:txBody>
          <a:bodyPr/>
          <a:lstStyle/>
          <a:p>
            <a:fld id="{984728D6-137D-A849-AFD8-C67C638DC7B0}" type="datetime1">
              <a:rPr lang="en-US" smtClean="0"/>
              <a:pPr/>
              <a:t>5/23/14</a:t>
            </a:fld>
            <a:endParaRPr lang="en-US"/>
          </a:p>
        </p:txBody>
      </p:sp>
      <p:sp>
        <p:nvSpPr>
          <p:cNvPr id="13" name="Slide Number Placeholder 12"/>
          <p:cNvSpPr>
            <a:spLocks noGrp="1"/>
          </p:cNvSpPr>
          <p:nvPr>
            <p:ph type="sldNum" sz="quarter" idx="12"/>
          </p:nvPr>
        </p:nvSpPr>
        <p:spPr/>
        <p:txBody>
          <a:bodyPr/>
          <a:lstStyle/>
          <a:p>
            <a:fld id="{41014A3E-976F-064B-B8F4-90A68719CBED}" type="slidenum">
              <a:rPr lang="en-US" smtClean="0"/>
              <a:pPr/>
              <a:t>96</a:t>
            </a:fld>
            <a:endParaRPr lang="en-US"/>
          </a:p>
        </p:txBody>
      </p:sp>
      <p:sp>
        <p:nvSpPr>
          <p:cNvPr id="14" name="Footer Placeholder 13"/>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err="1" smtClean="0"/>
              <a:t>Gaps</a:t>
            </a:r>
            <a:r>
              <a:rPr lang="pt-BR" dirty="0" smtClean="0"/>
              <a:t> Genéricos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dirty="0" smtClean="0">
                <a:solidFill>
                  <a:srgbClr val="FF0000"/>
                </a:solidFill>
              </a:rPr>
              <a:t>Como fica a fórmula? Precisamos olhar, para os gaps, todas as posições anteriores</a:t>
            </a:r>
          </a:p>
          <a:p>
            <a:endParaRPr lang="x-none" dirty="0" smtClean="0">
              <a:solidFill>
                <a:srgbClr val="FF0000"/>
              </a:solidFill>
            </a:endParaRPr>
          </a:p>
          <a:p>
            <a:endParaRPr lang="x-none" dirty="0" smtClean="0">
              <a:solidFill>
                <a:srgbClr val="FF0000"/>
              </a:solidFill>
            </a:endParaRPr>
          </a:p>
          <a:p>
            <a:endParaRPr lang="x-none" dirty="0" smtClean="0">
              <a:solidFill>
                <a:srgbClr val="FF0000"/>
              </a:solidFill>
            </a:endParaRPr>
          </a:p>
          <a:p>
            <a:endParaRPr lang="x-none" dirty="0" smtClean="0">
              <a:solidFill>
                <a:srgbClr val="FF0000"/>
              </a:solidFill>
            </a:endParaRPr>
          </a:p>
          <a:p>
            <a:endParaRPr lang="x-none" dirty="0" smtClean="0">
              <a:solidFill>
                <a:srgbClr val="FF0000"/>
              </a:solidFill>
            </a:endParaRPr>
          </a:p>
          <a:p>
            <a:r>
              <a:rPr lang="x-none" dirty="0" smtClean="0">
                <a:solidFill>
                  <a:srgbClr val="FF0000"/>
                </a:solidFill>
              </a:rPr>
              <a:t>Neste caso complexidade do algorimo é O(mn(m+n)), já que, para cada posição (i,j) da matriz I, olhamos i+j posições anteriores.</a:t>
            </a:r>
            <a:endParaRPr lang="pt-BR" dirty="0" smtClean="0"/>
          </a:p>
        </p:txBody>
      </p:sp>
      <p:graphicFrame>
        <p:nvGraphicFramePr>
          <p:cNvPr id="333826" name="Object 2"/>
          <p:cNvGraphicFramePr>
            <a:graphicFrameLocks noChangeAspect="1"/>
          </p:cNvGraphicFramePr>
          <p:nvPr/>
        </p:nvGraphicFramePr>
        <p:xfrm>
          <a:off x="1314020" y="3864361"/>
          <a:ext cx="6629400" cy="1266825"/>
        </p:xfrm>
        <a:graphic>
          <a:graphicData uri="http://schemas.openxmlformats.org/presentationml/2006/ole">
            <p:oleObj spid="_x0000_s340994" name="Equation" r:id="rId3" imgW="4140200" imgH="787400" progId="Equation.3">
              <p:embed/>
            </p:oleObj>
          </a:graphicData>
        </a:graphic>
      </p:graphicFrame>
      <p:graphicFrame>
        <p:nvGraphicFramePr>
          <p:cNvPr id="338947" name="Object 3"/>
          <p:cNvGraphicFramePr>
            <a:graphicFrameLocks noChangeAspect="1"/>
          </p:cNvGraphicFramePr>
          <p:nvPr/>
        </p:nvGraphicFramePr>
        <p:xfrm>
          <a:off x="1162050" y="2768168"/>
          <a:ext cx="6894513" cy="1063625"/>
        </p:xfrm>
        <a:graphic>
          <a:graphicData uri="http://schemas.openxmlformats.org/presentationml/2006/ole">
            <p:oleObj spid="_x0000_s340995" name="Equation" r:id="rId4" imgW="4279900" imgH="660400" progId="Equation.3">
              <p:embed/>
            </p:oleObj>
          </a:graphicData>
        </a:graphic>
      </p:graphicFrame>
      <p:sp>
        <p:nvSpPr>
          <p:cNvPr id="6" name="Date Placeholder 5"/>
          <p:cNvSpPr>
            <a:spLocks noGrp="1"/>
          </p:cNvSpPr>
          <p:nvPr>
            <p:ph type="dt" sz="half" idx="10"/>
          </p:nvPr>
        </p:nvSpPr>
        <p:spPr/>
        <p:txBody>
          <a:bodyPr/>
          <a:lstStyle/>
          <a:p>
            <a:fld id="{FD494070-D9AE-BC4D-8F51-16327CEC6B93}" type="datetime1">
              <a:rPr lang="en-US" smtClean="0"/>
              <a:pPr/>
              <a:t>5/23/14</a:t>
            </a:fld>
            <a:endParaRPr lang="en-US"/>
          </a:p>
        </p:txBody>
      </p:sp>
      <p:sp>
        <p:nvSpPr>
          <p:cNvPr id="7" name="Slide Number Placeholder 6"/>
          <p:cNvSpPr>
            <a:spLocks noGrp="1"/>
          </p:cNvSpPr>
          <p:nvPr>
            <p:ph type="sldNum" sz="quarter" idx="12"/>
          </p:nvPr>
        </p:nvSpPr>
        <p:spPr/>
        <p:txBody>
          <a:bodyPr/>
          <a:lstStyle/>
          <a:p>
            <a:fld id="{41014A3E-976F-064B-B8F4-90A68719CBED}" type="slidenum">
              <a:rPr lang="en-US" smtClean="0"/>
              <a:pPr/>
              <a:t>97</a:t>
            </a:fld>
            <a:endParaRPr lang="en-US"/>
          </a:p>
        </p:txBody>
      </p:sp>
      <p:sp>
        <p:nvSpPr>
          <p:cNvPr id="8" name="Footer Placeholder 7"/>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Otimizações dos algoritmos</a:t>
            </a:r>
            <a:endParaRPr lang="pt-BR" dirty="0"/>
          </a:p>
        </p:txBody>
      </p:sp>
      <p:sp>
        <p:nvSpPr>
          <p:cNvPr id="3" name="Content Placeholder 2"/>
          <p:cNvSpPr>
            <a:spLocks noGrp="1"/>
          </p:cNvSpPr>
          <p:nvPr>
            <p:ph idx="1"/>
          </p:nvPr>
        </p:nvSpPr>
        <p:spPr>
          <a:xfrm>
            <a:off x="1061106" y="1985927"/>
            <a:ext cx="7422494" cy="4549404"/>
          </a:xfrm>
        </p:spPr>
        <p:txBody>
          <a:bodyPr>
            <a:noAutofit/>
          </a:bodyPr>
          <a:lstStyle/>
          <a:p>
            <a:r>
              <a:rPr lang="x-none" sz="1800" dirty="0" smtClean="0"/>
              <a:t>Podemos perceber que, para alinhar duas sequências de tamanho </a:t>
            </a:r>
            <a:r>
              <a:rPr lang="x-none" sz="1800" i="1" dirty="0" smtClean="0"/>
              <a:t>m </a:t>
            </a:r>
            <a:r>
              <a:rPr lang="x-none" sz="1800" dirty="0" smtClean="0"/>
              <a:t>e </a:t>
            </a:r>
            <a:r>
              <a:rPr lang="x-none" sz="1800" i="1" dirty="0" smtClean="0"/>
              <a:t>n</a:t>
            </a:r>
            <a:r>
              <a:rPr lang="x-none" sz="1800" dirty="0" smtClean="0"/>
              <a:t>, precisamos de uma a três matrizes de tamanho </a:t>
            </a:r>
            <a:r>
              <a:rPr lang="x-none" sz="1800" i="1" dirty="0" smtClean="0"/>
              <a:t>m*n</a:t>
            </a:r>
            <a:r>
              <a:rPr lang="x-none" sz="1800" dirty="0" smtClean="0"/>
              <a:t>. </a:t>
            </a:r>
          </a:p>
          <a:p>
            <a:r>
              <a:rPr lang="x-none" sz="1800" dirty="0" smtClean="0"/>
              <a:t>Com isso  a “complexidade de espaço” de nosso algoritmo é O(mn). </a:t>
            </a:r>
          </a:p>
          <a:p>
            <a:r>
              <a:rPr lang="x-none" sz="1800" dirty="0" smtClean="0"/>
              <a:t>Para alinhamento de sequências maiores, isso pode gerar alta penalidade de espaço</a:t>
            </a:r>
          </a:p>
          <a:p>
            <a:pPr lvl="1"/>
            <a:r>
              <a:rPr lang="x-none" sz="1600" dirty="0" smtClean="0"/>
              <a:t>Duas sequências de tamanho 100.000 necessitarão de 10.000.000.000 posições (mais de 10Gb de memória)</a:t>
            </a:r>
          </a:p>
          <a:p>
            <a:r>
              <a:rPr lang="x-none" sz="1800" dirty="0" smtClean="0"/>
              <a:t>Existem otimizações do algoritmo que utilizam espaço linear </a:t>
            </a:r>
          </a:p>
          <a:p>
            <a:pPr lvl="1"/>
            <a:r>
              <a:rPr lang="x-none" sz="1600" dirty="0" smtClean="0"/>
              <a:t>O(m) </a:t>
            </a:r>
            <a:r>
              <a:rPr lang="en-US" sz="1600" dirty="0" err="1" smtClean="0">
                <a:sym typeface="Wingdings"/>
              </a:rPr>
              <a:t></a:t>
            </a:r>
            <a:r>
              <a:rPr lang="en-US" sz="1600" dirty="0" smtClean="0">
                <a:sym typeface="Wingdings"/>
              </a:rPr>
              <a:t> </a:t>
            </a:r>
            <a:r>
              <a:rPr lang="x-none" sz="1600" dirty="0" smtClean="0"/>
              <a:t>Para apenas calcular o escore, podemos manter apenas as duas últimas colunas, porém não conseguimos recompor o alinhamento</a:t>
            </a:r>
          </a:p>
          <a:p>
            <a:r>
              <a:rPr lang="x-none" sz="1800" dirty="0" smtClean="0"/>
              <a:t>Para os alunos de computação vejam Durbin para outras otimizações</a:t>
            </a:r>
            <a:endParaRPr lang="pt-BR" sz="1800" dirty="0" smtClean="0"/>
          </a:p>
          <a:p>
            <a:pPr lvl="1"/>
            <a:endParaRPr lang="x-none" sz="1600" dirty="0" smtClean="0"/>
          </a:p>
        </p:txBody>
      </p:sp>
      <p:sp>
        <p:nvSpPr>
          <p:cNvPr id="4" name="Date Placeholder 3"/>
          <p:cNvSpPr>
            <a:spLocks noGrp="1"/>
          </p:cNvSpPr>
          <p:nvPr>
            <p:ph type="dt" sz="half" idx="10"/>
          </p:nvPr>
        </p:nvSpPr>
        <p:spPr/>
        <p:txBody>
          <a:bodyPr/>
          <a:lstStyle/>
          <a:p>
            <a:fld id="{F9781299-C4C2-BF40-AC36-2BF4EF7E50F0}" type="datetime1">
              <a:rPr lang="en-US" smtClean="0"/>
              <a:pPr/>
              <a:t>5/23/14</a:t>
            </a:fld>
            <a:endParaRPr lang="en-US"/>
          </a:p>
        </p:txBody>
      </p:sp>
      <p:sp>
        <p:nvSpPr>
          <p:cNvPr id="5" name="Slide Number Placeholder 4"/>
          <p:cNvSpPr>
            <a:spLocks noGrp="1"/>
          </p:cNvSpPr>
          <p:nvPr>
            <p:ph type="sldNum" sz="quarter" idx="12"/>
          </p:nvPr>
        </p:nvSpPr>
        <p:spPr/>
        <p:txBody>
          <a:bodyPr/>
          <a:lstStyle/>
          <a:p>
            <a:fld id="{41014A3E-976F-064B-B8F4-90A68719CBED}" type="slidenum">
              <a:rPr lang="en-US" smtClean="0"/>
              <a:pPr/>
              <a:t>98</a:t>
            </a:fld>
            <a:endParaRPr lang="en-US"/>
          </a:p>
        </p:txBody>
      </p:sp>
      <p:sp>
        <p:nvSpPr>
          <p:cNvPr id="6" name="Footer Placeholder 5"/>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3124200" y="76200"/>
            <a:ext cx="6019800" cy="533400"/>
          </a:xfrm>
          <a:ln/>
        </p:spPr>
        <p:txBody>
          <a:bodyPr tIns="46800" bIns="46800" anchor="t"/>
          <a:lstStyle/>
          <a:p>
            <a:pPr>
              <a:buClrTx/>
              <a:buFontTx/>
              <a:buNone/>
              <a:tabLst>
                <a:tab pos="723900" algn="l"/>
                <a:tab pos="1447800" algn="l"/>
                <a:tab pos="2171700" algn="l"/>
                <a:tab pos="2895600" algn="l"/>
                <a:tab pos="3619500" algn="l"/>
                <a:tab pos="4343400" algn="l"/>
                <a:tab pos="5067300" algn="l"/>
                <a:tab pos="5791200" algn="l"/>
              </a:tabLst>
            </a:pPr>
            <a:r>
              <a:rPr lang="pt-BR" dirty="0"/>
              <a:t>Database Search </a:t>
            </a:r>
            <a:r>
              <a:rPr lang="pt-BR" dirty="0" err="1"/>
              <a:t>Space</a:t>
            </a:r>
            <a:endParaRPr lang="pt-BR" dirty="0"/>
          </a:p>
        </p:txBody>
      </p:sp>
      <p:sp>
        <p:nvSpPr>
          <p:cNvPr id="57" name="Date Placeholder 2"/>
          <p:cNvSpPr>
            <a:spLocks noGrp="1"/>
          </p:cNvSpPr>
          <p:nvPr>
            <p:ph type="dt" sz="half" idx="10"/>
          </p:nvPr>
        </p:nvSpPr>
        <p:spPr/>
        <p:txBody>
          <a:bodyPr/>
          <a:lstStyle/>
          <a:p>
            <a:fld id="{872AA232-36A4-894D-BF04-11EE0A3A6F25}" type="datetime1">
              <a:rPr lang="en-US" smtClean="0"/>
              <a:pPr/>
              <a:t>5/23/14</a:t>
            </a:fld>
            <a:endParaRPr lang="pt-BR"/>
          </a:p>
        </p:txBody>
      </p:sp>
      <p:sp>
        <p:nvSpPr>
          <p:cNvPr id="70658" name="Rectangle 2"/>
          <p:cNvSpPr>
            <a:spLocks noChangeArrowheads="1"/>
          </p:cNvSpPr>
          <p:nvPr/>
        </p:nvSpPr>
        <p:spPr bwMode="auto">
          <a:xfrm>
            <a:off x="4038600" y="1447800"/>
            <a:ext cx="1676400" cy="4800600"/>
          </a:xfrm>
          <a:prstGeom prst="rect">
            <a:avLst/>
          </a:prstGeom>
          <a:noFill/>
          <a:ln w="9360" cap="sq">
            <a:solidFill>
              <a:srgbClr val="666699"/>
            </a:solidFill>
            <a:miter lim="800000"/>
            <a:headEnd/>
            <a:tailEnd/>
          </a:ln>
          <a:effectLst/>
        </p:spPr>
        <p:txBody>
          <a:bodyPr wrap="none" anchor="ctr">
            <a:prstTxWarp prst="textNoShape">
              <a:avLst/>
            </a:prstTxWarp>
          </a:bodyPr>
          <a:lstStyle/>
          <a:p>
            <a:endParaRPr lang="en-US"/>
          </a:p>
        </p:txBody>
      </p:sp>
      <p:sp>
        <p:nvSpPr>
          <p:cNvPr id="70659" name="Text Box 3"/>
          <p:cNvSpPr txBox="1">
            <a:spLocks noChangeArrowheads="1"/>
          </p:cNvSpPr>
          <p:nvPr/>
        </p:nvSpPr>
        <p:spPr bwMode="auto">
          <a:xfrm>
            <a:off x="4038600" y="106680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pt-BR">
                <a:solidFill>
                  <a:srgbClr val="000000"/>
                </a:solidFill>
                <a:ea typeface="Arial Unicode MS" pitchFamily="-1" charset="0"/>
                <a:cs typeface="Arial Unicode MS" pitchFamily="-1" charset="0"/>
              </a:rPr>
              <a:t>Query sequence</a:t>
            </a:r>
          </a:p>
        </p:txBody>
      </p:sp>
      <p:sp>
        <p:nvSpPr>
          <p:cNvPr id="70660" name="Text Box 4"/>
          <p:cNvSpPr txBox="1">
            <a:spLocks noChangeArrowheads="1"/>
          </p:cNvSpPr>
          <p:nvPr/>
        </p:nvSpPr>
        <p:spPr bwMode="auto">
          <a:xfrm rot="16200000">
            <a:off x="1822450" y="3359150"/>
            <a:ext cx="4038600" cy="368300"/>
          </a:xfrm>
          <a:prstGeom prst="rect">
            <a:avLst/>
          </a:prstGeom>
          <a:noFill/>
          <a:ln w="9525" cap="flat">
            <a:noFill/>
            <a:round/>
            <a:headEnd/>
            <a:tailEnd/>
          </a:ln>
          <a:effectLst/>
        </p:spPr>
        <p:txBody>
          <a:bodyPr lIns="90000" tIns="46800" rIns="90000" bIns="46800">
            <a:prstTxWarp prst="textNoShape">
              <a:avLst/>
            </a:prstTxWarp>
            <a:spAutoFit/>
          </a:bodyPr>
          <a:lstStyle/>
          <a:p>
            <a:pPr algn="ctr">
              <a:lnSpc>
                <a:spcPct val="100000"/>
              </a:lnSpc>
              <a:spcBef>
                <a:spcPts val="1125"/>
              </a:spcBef>
              <a:buClrTx/>
              <a:buFontTx/>
              <a:buNone/>
              <a:tabLst>
                <a:tab pos="723900" algn="l"/>
                <a:tab pos="1447800" algn="l"/>
                <a:tab pos="2171700" algn="l"/>
                <a:tab pos="2895600" algn="l"/>
                <a:tab pos="3619500" algn="l"/>
              </a:tabLst>
            </a:pPr>
            <a:r>
              <a:rPr lang="en-US">
                <a:solidFill>
                  <a:srgbClr val="000000"/>
                </a:solidFill>
                <a:ea typeface="Arial Unicode MS" pitchFamily="-1" charset="0"/>
                <a:cs typeface="Arial Unicode MS" pitchFamily="-1" charset="0"/>
              </a:rPr>
              <a:t>Concanated Database sequence</a:t>
            </a:r>
          </a:p>
        </p:txBody>
      </p:sp>
      <p:sp>
        <p:nvSpPr>
          <p:cNvPr id="70661" name="Text Box 5"/>
          <p:cNvSpPr txBox="1">
            <a:spLocks noChangeArrowheads="1"/>
          </p:cNvSpPr>
          <p:nvPr/>
        </p:nvSpPr>
        <p:spPr bwMode="auto">
          <a:xfrm>
            <a:off x="228600" y="836612"/>
            <a:ext cx="2895600" cy="763588"/>
          </a:xfrm>
          <a:prstGeom prst="rect">
            <a:avLst/>
          </a:prstGeom>
          <a:noFill/>
          <a:ln w="9525" cap="flat">
            <a:noFill/>
            <a:round/>
            <a:headEnd/>
            <a:tailEnd/>
          </a:ln>
          <a:effectLst/>
        </p:spPr>
        <p:txBody>
          <a:bodyPr lIns="90000" tIns="46800" rIns="90000" bIns="46800">
            <a:prstTxWarp prst="textNoShape">
              <a:avLst/>
            </a:prstTxWarp>
            <a:spAutoFit/>
          </a:bodyPr>
          <a:lstStyle/>
          <a:p>
            <a:pPr>
              <a:lnSpc>
                <a:spcPct val="100000"/>
              </a:lnSpc>
              <a:spcBef>
                <a:spcPts val="1375"/>
              </a:spcBef>
              <a:buClrTx/>
              <a:buFontTx/>
              <a:buNone/>
              <a:tabLst>
                <a:tab pos="723900" algn="l"/>
                <a:tab pos="1447800" algn="l"/>
                <a:tab pos="2171700" algn="l"/>
                <a:tab pos="2895600" algn="l"/>
              </a:tabLst>
            </a:pPr>
            <a:r>
              <a:rPr lang="pt-BR" sz="2200" dirty="0" err="1">
                <a:solidFill>
                  <a:srgbClr val="A50021"/>
                </a:solidFill>
                <a:ea typeface="Arial Unicode MS" pitchFamily="-1" charset="0"/>
                <a:cs typeface="Arial Unicode MS" pitchFamily="-1" charset="0"/>
              </a:rPr>
              <a:t>Which</a:t>
            </a:r>
            <a:r>
              <a:rPr lang="pt-BR" sz="2200" dirty="0">
                <a:solidFill>
                  <a:srgbClr val="A50021"/>
                </a:solidFill>
                <a:ea typeface="Arial Unicode MS" pitchFamily="-1" charset="0"/>
                <a:cs typeface="Arial Unicode MS" pitchFamily="-1" charset="0"/>
              </a:rPr>
              <a:t> </a:t>
            </a:r>
            <a:r>
              <a:rPr lang="pt-BR" sz="2200" dirty="0" err="1">
                <a:solidFill>
                  <a:srgbClr val="A50021"/>
                </a:solidFill>
                <a:ea typeface="Arial Unicode MS" pitchFamily="-1" charset="0"/>
                <a:cs typeface="Arial Unicode MS" pitchFamily="-1" charset="0"/>
              </a:rPr>
              <a:t>alignment</a:t>
            </a:r>
            <a:r>
              <a:rPr lang="pt-BR" sz="2200" dirty="0">
                <a:solidFill>
                  <a:srgbClr val="A50021"/>
                </a:solidFill>
                <a:ea typeface="Arial Unicode MS" pitchFamily="-1" charset="0"/>
                <a:cs typeface="Arial Unicode MS" pitchFamily="-1" charset="0"/>
              </a:rPr>
              <a:t> is more </a:t>
            </a:r>
            <a:r>
              <a:rPr lang="pt-BR" sz="2200" dirty="0" err="1">
                <a:solidFill>
                  <a:srgbClr val="A50021"/>
                </a:solidFill>
                <a:ea typeface="Arial Unicode MS" pitchFamily="-1" charset="0"/>
                <a:cs typeface="Arial Unicode MS" pitchFamily="-1" charset="0"/>
              </a:rPr>
              <a:t>significant</a:t>
            </a:r>
            <a:r>
              <a:rPr lang="pt-BR" sz="2200" dirty="0">
                <a:solidFill>
                  <a:srgbClr val="A50021"/>
                </a:solidFill>
                <a:ea typeface="Arial Unicode MS" pitchFamily="-1" charset="0"/>
                <a:cs typeface="Arial Unicode MS" pitchFamily="-1" charset="0"/>
              </a:rPr>
              <a:t>?</a:t>
            </a:r>
          </a:p>
        </p:txBody>
      </p:sp>
      <p:sp>
        <p:nvSpPr>
          <p:cNvPr id="70662" name="Line 6"/>
          <p:cNvSpPr>
            <a:spLocks noChangeShapeType="1"/>
          </p:cNvSpPr>
          <p:nvPr/>
        </p:nvSpPr>
        <p:spPr bwMode="auto">
          <a:xfrm>
            <a:off x="4191000" y="2362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3" name="Line 7"/>
          <p:cNvSpPr>
            <a:spLocks noChangeShapeType="1"/>
          </p:cNvSpPr>
          <p:nvPr/>
        </p:nvSpPr>
        <p:spPr bwMode="auto">
          <a:xfrm>
            <a:off x="4419600" y="2590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4" name="Line 8"/>
          <p:cNvSpPr>
            <a:spLocks noChangeShapeType="1"/>
          </p:cNvSpPr>
          <p:nvPr/>
        </p:nvSpPr>
        <p:spPr bwMode="auto">
          <a:xfrm>
            <a:off x="4724400" y="2895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5" name="Line 9"/>
          <p:cNvSpPr>
            <a:spLocks noChangeShapeType="1"/>
          </p:cNvSpPr>
          <p:nvPr/>
        </p:nvSpPr>
        <p:spPr bwMode="auto">
          <a:xfrm>
            <a:off x="4648200" y="2819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6" name="Line 10"/>
          <p:cNvSpPr>
            <a:spLocks noChangeShapeType="1"/>
          </p:cNvSpPr>
          <p:nvPr/>
        </p:nvSpPr>
        <p:spPr bwMode="auto">
          <a:xfrm>
            <a:off x="5486400" y="541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7" name="Line 11"/>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8" name="Line 12"/>
          <p:cNvSpPr>
            <a:spLocks noChangeShapeType="1"/>
          </p:cNvSpPr>
          <p:nvPr/>
        </p:nvSpPr>
        <p:spPr bwMode="auto">
          <a:xfrm>
            <a:off x="5334000" y="2286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69" name="Line 13"/>
          <p:cNvSpPr>
            <a:spLocks noChangeShapeType="1"/>
          </p:cNvSpPr>
          <p:nvPr/>
        </p:nvSpPr>
        <p:spPr bwMode="auto">
          <a:xfrm>
            <a:off x="5029200" y="2057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0" name="Line 14"/>
          <p:cNvSpPr>
            <a:spLocks noChangeShapeType="1"/>
          </p:cNvSpPr>
          <p:nvPr/>
        </p:nvSpPr>
        <p:spPr bwMode="auto">
          <a:xfrm>
            <a:off x="5257800" y="2667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1" name="Line 15"/>
          <p:cNvSpPr>
            <a:spLocks noChangeShapeType="1"/>
          </p:cNvSpPr>
          <p:nvPr/>
        </p:nvSpPr>
        <p:spPr bwMode="auto">
          <a:xfrm>
            <a:off x="4800600" y="4953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2" name="Line 16"/>
          <p:cNvSpPr>
            <a:spLocks noChangeShapeType="1"/>
          </p:cNvSpPr>
          <p:nvPr/>
        </p:nvSpPr>
        <p:spPr bwMode="auto">
          <a:xfrm>
            <a:off x="51054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3" name="Line 17"/>
          <p:cNvSpPr>
            <a:spLocks noChangeShapeType="1"/>
          </p:cNvSpPr>
          <p:nvPr/>
        </p:nvSpPr>
        <p:spPr bwMode="auto">
          <a:xfrm>
            <a:off x="5257800" y="2209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4" name="Line 18"/>
          <p:cNvSpPr>
            <a:spLocks noChangeShapeType="1"/>
          </p:cNvSpPr>
          <p:nvPr/>
        </p:nvSpPr>
        <p:spPr bwMode="auto">
          <a:xfrm>
            <a:off x="5410200" y="3124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5" name="Line 19"/>
          <p:cNvSpPr>
            <a:spLocks noChangeShapeType="1"/>
          </p:cNvSpPr>
          <p:nvPr/>
        </p:nvSpPr>
        <p:spPr bwMode="auto">
          <a:xfrm>
            <a:off x="4267200" y="2514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6" name="Line 20"/>
          <p:cNvSpPr>
            <a:spLocks noChangeShapeType="1"/>
          </p:cNvSpPr>
          <p:nvPr/>
        </p:nvSpPr>
        <p:spPr bwMode="auto">
          <a:xfrm>
            <a:off x="5410200" y="3276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7" name="Line 21"/>
          <p:cNvSpPr>
            <a:spLocks noChangeShapeType="1"/>
          </p:cNvSpPr>
          <p:nvPr/>
        </p:nvSpPr>
        <p:spPr bwMode="auto">
          <a:xfrm>
            <a:off x="4953000" y="1981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8" name="Line 22"/>
          <p:cNvSpPr>
            <a:spLocks noChangeShapeType="1"/>
          </p:cNvSpPr>
          <p:nvPr/>
        </p:nvSpPr>
        <p:spPr bwMode="auto">
          <a:xfrm>
            <a:off x="4191000" y="144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79" name="Line 23"/>
          <p:cNvSpPr>
            <a:spLocks noChangeShapeType="1"/>
          </p:cNvSpPr>
          <p:nvPr/>
        </p:nvSpPr>
        <p:spPr bwMode="auto">
          <a:xfrm>
            <a:off x="4876800" y="2971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0" name="Line 24"/>
          <p:cNvSpPr>
            <a:spLocks noChangeShapeType="1"/>
          </p:cNvSpPr>
          <p:nvPr/>
        </p:nvSpPr>
        <p:spPr bwMode="auto">
          <a:xfrm>
            <a:off x="4648200" y="167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1" name="Line 25"/>
          <p:cNvSpPr>
            <a:spLocks noChangeShapeType="1"/>
          </p:cNvSpPr>
          <p:nvPr/>
        </p:nvSpPr>
        <p:spPr bwMode="auto">
          <a:xfrm>
            <a:off x="4800600" y="1828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2" name="Line 26"/>
          <p:cNvSpPr>
            <a:spLocks noChangeShapeType="1"/>
          </p:cNvSpPr>
          <p:nvPr/>
        </p:nvSpPr>
        <p:spPr bwMode="auto">
          <a:xfrm>
            <a:off x="4343400" y="4572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3" name="Line 27"/>
          <p:cNvSpPr>
            <a:spLocks noChangeShapeType="1"/>
          </p:cNvSpPr>
          <p:nvPr/>
        </p:nvSpPr>
        <p:spPr bwMode="auto">
          <a:xfrm>
            <a:off x="5181600" y="5257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4" name="Line 28"/>
          <p:cNvSpPr>
            <a:spLocks noChangeShapeType="1"/>
          </p:cNvSpPr>
          <p:nvPr/>
        </p:nvSpPr>
        <p:spPr bwMode="auto">
          <a:xfrm>
            <a:off x="5029200" y="5181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5" name="Line 29"/>
          <p:cNvSpPr>
            <a:spLocks noChangeShapeType="1"/>
          </p:cNvSpPr>
          <p:nvPr/>
        </p:nvSpPr>
        <p:spPr bwMode="auto">
          <a:xfrm>
            <a:off x="4953000" y="5105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6" name="Line 30"/>
          <p:cNvSpPr>
            <a:spLocks noChangeShapeType="1"/>
          </p:cNvSpPr>
          <p:nvPr/>
        </p:nvSpPr>
        <p:spPr bwMode="auto">
          <a:xfrm>
            <a:off x="4572000" y="4724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7" name="Line 31"/>
          <p:cNvSpPr>
            <a:spLocks noChangeShapeType="1"/>
          </p:cNvSpPr>
          <p:nvPr/>
        </p:nvSpPr>
        <p:spPr bwMode="auto">
          <a:xfrm>
            <a:off x="4495800" y="1600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8" name="Line 32"/>
          <p:cNvSpPr>
            <a:spLocks noChangeShapeType="1"/>
          </p:cNvSpPr>
          <p:nvPr/>
        </p:nvSpPr>
        <p:spPr bwMode="auto">
          <a:xfrm>
            <a:off x="4114800" y="4495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89" name="Line 33"/>
          <p:cNvSpPr>
            <a:spLocks noChangeShapeType="1"/>
          </p:cNvSpPr>
          <p:nvPr/>
        </p:nvSpPr>
        <p:spPr bwMode="auto">
          <a:xfrm>
            <a:off x="4495800" y="4648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0" name="Line 34"/>
          <p:cNvSpPr>
            <a:spLocks noChangeShapeType="1"/>
          </p:cNvSpPr>
          <p:nvPr/>
        </p:nvSpPr>
        <p:spPr bwMode="auto">
          <a:xfrm>
            <a:off x="4572000" y="2743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1" name="Line 35"/>
          <p:cNvSpPr>
            <a:spLocks noChangeShapeType="1"/>
          </p:cNvSpPr>
          <p:nvPr/>
        </p:nvSpPr>
        <p:spPr bwMode="auto">
          <a:xfrm>
            <a:off x="5638800" y="5486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2" name="Line 36"/>
          <p:cNvSpPr>
            <a:spLocks noChangeShapeType="1"/>
          </p:cNvSpPr>
          <p:nvPr/>
        </p:nvSpPr>
        <p:spPr bwMode="auto">
          <a:xfrm>
            <a:off x="4953000" y="1905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3" name="Line 37"/>
          <p:cNvSpPr>
            <a:spLocks noChangeShapeType="1"/>
          </p:cNvSpPr>
          <p:nvPr/>
        </p:nvSpPr>
        <p:spPr bwMode="auto">
          <a:xfrm>
            <a:off x="4343400" y="152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4" name="Line 38"/>
          <p:cNvSpPr>
            <a:spLocks noChangeShapeType="1"/>
          </p:cNvSpPr>
          <p:nvPr/>
        </p:nvSpPr>
        <p:spPr bwMode="auto">
          <a:xfrm>
            <a:off x="4038600" y="2133600"/>
            <a:ext cx="1588" cy="4191000"/>
          </a:xfrm>
          <a:prstGeom prst="line">
            <a:avLst/>
          </a:prstGeom>
          <a:noFill/>
          <a:ln w="9360" cap="sq">
            <a:solidFill>
              <a:srgbClr val="A50021"/>
            </a:solidFill>
            <a:miter lim="800000"/>
            <a:headEnd/>
            <a:tailEnd type="triangle" w="med" len="med"/>
          </a:ln>
          <a:effectLst/>
        </p:spPr>
        <p:txBody>
          <a:bodyPr>
            <a:prstTxWarp prst="textNoShape">
              <a:avLst/>
            </a:prstTxWarp>
          </a:bodyPr>
          <a:lstStyle/>
          <a:p>
            <a:endParaRPr lang="en-US"/>
          </a:p>
        </p:txBody>
      </p:sp>
      <p:sp>
        <p:nvSpPr>
          <p:cNvPr id="70695" name="Line 39"/>
          <p:cNvSpPr>
            <a:spLocks noChangeShapeType="1"/>
          </p:cNvSpPr>
          <p:nvPr/>
        </p:nvSpPr>
        <p:spPr bwMode="auto">
          <a:xfrm>
            <a:off x="52578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6" name="Line 40"/>
          <p:cNvSpPr>
            <a:spLocks noChangeShapeType="1"/>
          </p:cNvSpPr>
          <p:nvPr/>
        </p:nvSpPr>
        <p:spPr bwMode="auto">
          <a:xfrm>
            <a:off x="5334000" y="5334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7" name="Line 41"/>
          <p:cNvSpPr>
            <a:spLocks noChangeShapeType="1"/>
          </p:cNvSpPr>
          <p:nvPr/>
        </p:nvSpPr>
        <p:spPr bwMode="auto">
          <a:xfrm>
            <a:off x="4876800" y="5029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8" name="Line 42"/>
          <p:cNvSpPr>
            <a:spLocks noChangeShapeType="1"/>
          </p:cNvSpPr>
          <p:nvPr/>
        </p:nvSpPr>
        <p:spPr bwMode="auto">
          <a:xfrm>
            <a:off x="4724400" y="48768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699" name="Line 43"/>
          <p:cNvSpPr>
            <a:spLocks noChangeShapeType="1"/>
          </p:cNvSpPr>
          <p:nvPr/>
        </p:nvSpPr>
        <p:spPr bwMode="auto">
          <a:xfrm>
            <a:off x="4648200" y="4800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00" name="Line 44"/>
          <p:cNvSpPr>
            <a:spLocks noChangeShapeType="1"/>
          </p:cNvSpPr>
          <p:nvPr/>
        </p:nvSpPr>
        <p:spPr bwMode="auto">
          <a:xfrm>
            <a:off x="4038600" y="3352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0701" name="Line 45"/>
          <p:cNvSpPr>
            <a:spLocks noChangeShapeType="1"/>
          </p:cNvSpPr>
          <p:nvPr/>
        </p:nvSpPr>
        <p:spPr bwMode="auto">
          <a:xfrm>
            <a:off x="4038600" y="23622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0702" name="Line 46"/>
          <p:cNvSpPr>
            <a:spLocks noChangeShapeType="1"/>
          </p:cNvSpPr>
          <p:nvPr/>
        </p:nvSpPr>
        <p:spPr bwMode="auto">
          <a:xfrm>
            <a:off x="4038600" y="39624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0703" name="Line 47"/>
          <p:cNvSpPr>
            <a:spLocks noChangeShapeType="1"/>
          </p:cNvSpPr>
          <p:nvPr/>
        </p:nvSpPr>
        <p:spPr bwMode="auto">
          <a:xfrm>
            <a:off x="4038600" y="44958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0704" name="Line 48"/>
          <p:cNvSpPr>
            <a:spLocks noChangeShapeType="1"/>
          </p:cNvSpPr>
          <p:nvPr/>
        </p:nvSpPr>
        <p:spPr bwMode="auto">
          <a:xfrm>
            <a:off x="4038600" y="5562600"/>
            <a:ext cx="1676400" cy="1588"/>
          </a:xfrm>
          <a:prstGeom prst="line">
            <a:avLst/>
          </a:prstGeom>
          <a:noFill/>
          <a:ln w="28440" cap="sq">
            <a:solidFill>
              <a:srgbClr val="000000"/>
            </a:solidFill>
            <a:prstDash val="sysDot"/>
            <a:miter lim="800000"/>
            <a:headEnd/>
            <a:tailEnd/>
          </a:ln>
          <a:effectLst/>
        </p:spPr>
        <p:txBody>
          <a:bodyPr>
            <a:prstTxWarp prst="textNoShape">
              <a:avLst/>
            </a:prstTxWarp>
          </a:bodyPr>
          <a:lstStyle/>
          <a:p>
            <a:endParaRPr lang="en-US"/>
          </a:p>
        </p:txBody>
      </p:sp>
      <p:sp>
        <p:nvSpPr>
          <p:cNvPr id="70705" name="Line 49"/>
          <p:cNvSpPr>
            <a:spLocks noChangeShapeType="1"/>
          </p:cNvSpPr>
          <p:nvPr/>
        </p:nvSpPr>
        <p:spPr bwMode="auto">
          <a:xfrm>
            <a:off x="4724400" y="3657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06" name="Line 50"/>
          <p:cNvSpPr>
            <a:spLocks noChangeShapeType="1"/>
          </p:cNvSpPr>
          <p:nvPr/>
        </p:nvSpPr>
        <p:spPr bwMode="auto">
          <a:xfrm>
            <a:off x="4191000" y="3505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07" name="Line 51"/>
          <p:cNvSpPr>
            <a:spLocks noChangeShapeType="1"/>
          </p:cNvSpPr>
          <p:nvPr/>
        </p:nvSpPr>
        <p:spPr bwMode="auto">
          <a:xfrm>
            <a:off x="4267200" y="30480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08" name="Line 52"/>
          <p:cNvSpPr>
            <a:spLocks noChangeShapeType="1"/>
          </p:cNvSpPr>
          <p:nvPr/>
        </p:nvSpPr>
        <p:spPr bwMode="auto">
          <a:xfrm>
            <a:off x="4267200" y="2133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09" name="Line 53"/>
          <p:cNvSpPr>
            <a:spLocks noChangeShapeType="1"/>
          </p:cNvSpPr>
          <p:nvPr/>
        </p:nvSpPr>
        <p:spPr bwMode="auto">
          <a:xfrm>
            <a:off x="4114800" y="42672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10" name="Line 54"/>
          <p:cNvSpPr>
            <a:spLocks noChangeShapeType="1"/>
          </p:cNvSpPr>
          <p:nvPr/>
        </p:nvSpPr>
        <p:spPr bwMode="auto">
          <a:xfrm>
            <a:off x="5410200" y="17526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70711" name="Line 55"/>
          <p:cNvSpPr>
            <a:spLocks noChangeShapeType="1"/>
          </p:cNvSpPr>
          <p:nvPr/>
        </p:nvSpPr>
        <p:spPr bwMode="auto">
          <a:xfrm>
            <a:off x="5410200" y="3200400"/>
            <a:ext cx="76200" cy="76200"/>
          </a:xfrm>
          <a:prstGeom prst="line">
            <a:avLst/>
          </a:prstGeom>
          <a:noFill/>
          <a:ln w="19080" cap="sq">
            <a:solidFill>
              <a:srgbClr val="A50021"/>
            </a:solidFill>
            <a:miter lim="800000"/>
            <a:headEnd/>
            <a:tailEnd/>
          </a:ln>
          <a:effectLst/>
        </p:spPr>
        <p:txBody>
          <a:bodyPr>
            <a:prstTxWarp prst="textNoShape">
              <a:avLst/>
            </a:prstTxWarp>
          </a:bodyPr>
          <a:lstStyle/>
          <a:p>
            <a:endParaRPr lang="en-US"/>
          </a:p>
        </p:txBody>
      </p:sp>
      <p:sp>
        <p:nvSpPr>
          <p:cNvPr id="58" name="Slide Number Placeholder 57"/>
          <p:cNvSpPr>
            <a:spLocks noGrp="1"/>
          </p:cNvSpPr>
          <p:nvPr>
            <p:ph type="sldNum" sz="quarter" idx="12"/>
          </p:nvPr>
        </p:nvSpPr>
        <p:spPr/>
        <p:txBody>
          <a:bodyPr/>
          <a:lstStyle/>
          <a:p>
            <a:fld id="{41014A3E-976F-064B-B8F4-90A68719CBED}" type="slidenum">
              <a:rPr lang="en-US" smtClean="0"/>
              <a:pPr/>
              <a:t>99</a:t>
            </a:fld>
            <a:endParaRPr lang="en-US"/>
          </a:p>
        </p:txBody>
      </p:sp>
      <p:sp>
        <p:nvSpPr>
          <p:cNvPr id="59" name="Footer Placeholder 58"/>
          <p:cNvSpPr>
            <a:spLocks noGrp="1"/>
          </p:cNvSpPr>
          <p:nvPr>
            <p:ph type="ftr" sz="quarter" idx="11"/>
          </p:nvPr>
        </p:nvSpPr>
        <p:spPr/>
        <p:txBody>
          <a:bodyPr/>
          <a:lstStyle/>
          <a:p>
            <a:r>
              <a:rPr lang="en-US" smtClean="0"/>
              <a:t>IBI5037 Algoritmos em Bioinformática - Prof. Alan M. Durham</a:t>
            </a:r>
            <a:endParaRPr lang="en-US"/>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20818</TotalTime>
  <Words>33633</Words>
  <Application>Microsoft Macintosh PowerPoint</Application>
  <PresentationFormat>On-screen Show (4:3)</PresentationFormat>
  <Paragraphs>5253</Paragraphs>
  <Slides>335</Slides>
  <Notes>51</Notes>
  <HiddenSlides>2</HiddenSlides>
  <MMClips>0</MMClips>
  <ScaleCrop>false</ScaleCrop>
  <HeadingPairs>
    <vt:vector size="6" baseType="variant">
      <vt:variant>
        <vt:lpstr>Design Template</vt:lpstr>
      </vt:variant>
      <vt:variant>
        <vt:i4>4</vt:i4>
      </vt:variant>
      <vt:variant>
        <vt:lpstr>Embedded OLE Servers</vt:lpstr>
      </vt:variant>
      <vt:variant>
        <vt:i4>1</vt:i4>
      </vt:variant>
      <vt:variant>
        <vt:lpstr>Slide Titles</vt:lpstr>
      </vt:variant>
      <vt:variant>
        <vt:i4>335</vt:i4>
      </vt:variant>
    </vt:vector>
  </HeadingPairs>
  <TitlesOfParts>
    <vt:vector size="340" baseType="lpstr">
      <vt:lpstr>Codex</vt:lpstr>
      <vt:lpstr>Revolution</vt:lpstr>
      <vt:lpstr>1_Revolution</vt:lpstr>
      <vt:lpstr>1_Codex</vt:lpstr>
      <vt:lpstr>Equation</vt:lpstr>
      <vt:lpstr>IBI5037 Algoritmos em Bionformática</vt:lpstr>
      <vt:lpstr>Proposta do Curso</vt:lpstr>
      <vt:lpstr>Programa</vt:lpstr>
      <vt:lpstr>Dinâmica do Curso</vt:lpstr>
      <vt:lpstr>Bibiliografia</vt:lpstr>
      <vt:lpstr>Leitura Inicial</vt:lpstr>
      <vt:lpstr>Dogma Central</vt:lpstr>
      <vt:lpstr>Dogma Central: eucariotos vs. procariotos</vt:lpstr>
      <vt:lpstr>Proteínas: forma vs. função</vt:lpstr>
      <vt:lpstr>Proteínas: forma vs. função</vt:lpstr>
      <vt:lpstr>Proteínas: forma vs. função</vt:lpstr>
      <vt:lpstr>Evolução</vt:lpstr>
      <vt:lpstr>Alinhamento</vt:lpstr>
      <vt:lpstr>Evolução e alinhamento</vt:lpstr>
      <vt:lpstr>Sequenciamento e alinhamento</vt:lpstr>
      <vt:lpstr>Evolução e alinhamento</vt:lpstr>
      <vt:lpstr>Anotação e alinhamento</vt:lpstr>
      <vt:lpstr>Alinhamento</vt:lpstr>
      <vt:lpstr>Slide 19</vt:lpstr>
      <vt:lpstr>Alignment definition and Type:</vt:lpstr>
      <vt:lpstr>C O M P A R A T I V E    A N A L Y S I S</vt:lpstr>
      <vt:lpstr>Score and Statistics</vt:lpstr>
      <vt:lpstr>S C O R I N G   S Y S T E M S</vt:lpstr>
      <vt:lpstr>S C O R I N G   S Y S T E M S</vt:lpstr>
      <vt:lpstr>L O C A L   S I M I L A R I T Y</vt:lpstr>
      <vt:lpstr>L O C A L   S I M I L A R I T Y</vt:lpstr>
      <vt:lpstr>L O C A L   S I M I L A R I T Y</vt:lpstr>
      <vt:lpstr>D O T    P L O T S</vt:lpstr>
      <vt:lpstr>D O T    P L O T S</vt:lpstr>
      <vt:lpstr>D O T    P L O T S</vt:lpstr>
      <vt:lpstr>D O T    P L O T S</vt:lpstr>
      <vt:lpstr>D O T    P L O T S</vt:lpstr>
      <vt:lpstr>P A T H    G R A P H S</vt:lpstr>
      <vt:lpstr>P A T H    G R A P H S</vt:lpstr>
      <vt:lpstr>D Y N A M I C    P R O G R A M M I N G</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Alinhamentos: o algoritmo de programação dinâmica</vt:lpstr>
      <vt:lpstr>D Y N A M I C    P R O G R A M M I N G</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D Y N A M I C    P R O G R A M M I N G </vt:lpstr>
      <vt:lpstr>Two different types of Alignment</vt:lpstr>
      <vt:lpstr>G L O B A L   &amp;   L O C A L   S I M I L A R I T Y</vt:lpstr>
      <vt:lpstr>Local and Global Alignments: computing the matrix</vt:lpstr>
      <vt:lpstr>D Y N A M I C    P R O G R A M M I N G: semi-global alignment </vt:lpstr>
      <vt:lpstr>Match/mismatch scores and Statistics</vt:lpstr>
      <vt:lpstr>Alignment methods</vt:lpstr>
      <vt:lpstr>H A S H I N G   M E T H O D S</vt:lpstr>
      <vt:lpstr>Index lookup</vt:lpstr>
      <vt:lpstr>H A S H I N G   M E T H O D S</vt:lpstr>
      <vt:lpstr>Blast: extending good hits</vt:lpstr>
      <vt:lpstr>Blast: extending good hits</vt:lpstr>
      <vt:lpstr>H A S H I N G   M E T H O D S</vt:lpstr>
      <vt:lpstr>H A S H I N G   M E T H O D S</vt:lpstr>
      <vt:lpstr>H A S H I N G   M E T H O D S</vt:lpstr>
      <vt:lpstr>Database Search Space</vt:lpstr>
      <vt:lpstr>Escore diferenciado para gaps </vt:lpstr>
      <vt:lpstr>Alinhamentos: o algoritmo de programação dinâmica com affine gaps</vt:lpstr>
      <vt:lpstr>Alinhamentos: o algoritmo de programação dinâmica com affine gaps</vt:lpstr>
      <vt:lpstr>Affine gaps</vt:lpstr>
      <vt:lpstr>Affine Gaps: visualização</vt:lpstr>
      <vt:lpstr>Affine gaps</vt:lpstr>
      <vt:lpstr>Affine gaps</vt:lpstr>
      <vt:lpstr>Affine gaps</vt:lpstr>
      <vt:lpstr>Affine gaps</vt:lpstr>
      <vt:lpstr>Affine gaps</vt:lpstr>
      <vt:lpstr>Affine gaps</vt:lpstr>
      <vt:lpstr>Affine gaps</vt:lpstr>
      <vt:lpstr>Affine gaps</vt:lpstr>
      <vt:lpstr>Affine gaps</vt:lpstr>
      <vt:lpstr>Affine gaps</vt:lpstr>
      <vt:lpstr>Affine gaps</vt:lpstr>
      <vt:lpstr>Affine gaps</vt:lpstr>
      <vt:lpstr>Gaps Genéricos</vt:lpstr>
      <vt:lpstr>Slide 95</vt:lpstr>
      <vt:lpstr>Slide 96</vt:lpstr>
      <vt:lpstr>Gaps Genéricos</vt:lpstr>
      <vt:lpstr>Otimizações dos algoritmos</vt:lpstr>
      <vt:lpstr>Database Search Space</vt:lpstr>
      <vt:lpstr>Database Search Space</vt:lpstr>
      <vt:lpstr>Database Search Space</vt:lpstr>
      <vt:lpstr>Slide 102</vt:lpstr>
      <vt:lpstr>Métodos de scoring </vt:lpstr>
      <vt:lpstr>Nota: similiaridade vs. homologia</vt:lpstr>
      <vt:lpstr>Métodos de scoring: um pouco de probabilidade</vt:lpstr>
      <vt:lpstr>Métodos de scoring: um pouco de probabilidade</vt:lpstr>
      <vt:lpstr>Métodos de scoring: um pouco de probabilidade</vt:lpstr>
      <vt:lpstr>Métodos de scoring: um pouco de probabilidade</vt:lpstr>
      <vt:lpstr>Métodos de scoring: um pouco de probabilidade</vt:lpstr>
      <vt:lpstr>Métodos de scoring</vt:lpstr>
      <vt:lpstr>Métodos de scoring: PAM</vt:lpstr>
      <vt:lpstr>Métodos de scoring: Blosum</vt:lpstr>
      <vt:lpstr>Métodos de scoring: Blosum</vt:lpstr>
      <vt:lpstr>Métodos de scoring: Blosum vs PAM</vt:lpstr>
      <vt:lpstr>Métodos de scoring: Blosum vs PAM</vt:lpstr>
      <vt:lpstr>Uma nota sobre logs-odd scoring: a regra de Bayes</vt:lpstr>
      <vt:lpstr>Uma nota sobre logs-odd scoring: a regra de Bayes</vt:lpstr>
      <vt:lpstr>Uma nota sobre logs-odd scoring: a regra de Bayes</vt:lpstr>
      <vt:lpstr>Uma nota sobre logs-odd scoring: a regra de Bayes</vt:lpstr>
      <vt:lpstr>Uma nota sobre logs-odd scoring: a regra de Bayes</vt:lpstr>
      <vt:lpstr>Uma nota sobre logs-odd scoring: a regra de Bayes</vt:lpstr>
      <vt:lpstr>Uma nota sobre logs-odd scoring: a regra de Bayes</vt:lpstr>
      <vt:lpstr>Uma nota sobre logs-odd scoring: a regra de Bayes</vt:lpstr>
      <vt:lpstr>Uma nota sobre logs-odd scoring: a regra de Bayes</vt:lpstr>
      <vt:lpstr>Avaliando os alinhamentos: significância dos escores</vt:lpstr>
      <vt:lpstr>Avaliando os alinhamentos: significância dos escores</vt:lpstr>
      <vt:lpstr>Avaliando os alinhamentos: O que é E-value?</vt:lpstr>
      <vt:lpstr>Avaliando os alinhamentos: O que é E-value?</vt:lpstr>
      <vt:lpstr>Avaliando os alinhamentos: O que é E-value?</vt:lpstr>
      <vt:lpstr>Avaliando os alinhamentos: O que é E-value?</vt:lpstr>
      <vt:lpstr>Variações do BLAST: Opções</vt:lpstr>
      <vt:lpstr>Nota: Matriz de escore posição específicas</vt:lpstr>
      <vt:lpstr>Nota: Matriz de escore posição específicas</vt:lpstr>
      <vt:lpstr>Nota: Matriz de escore posição específico</vt:lpstr>
      <vt:lpstr>Nota: Matriz de escore posição específico</vt:lpstr>
      <vt:lpstr>Nota: Matriz de escore posição específico</vt:lpstr>
      <vt:lpstr>Nota: Matriz de escore posição específico</vt:lpstr>
      <vt:lpstr>Variações do BLAST: Opções</vt:lpstr>
      <vt:lpstr>Variações do BLAST: MEGABLAST</vt:lpstr>
      <vt:lpstr>Variações do BLAST: BLAT</vt:lpstr>
      <vt:lpstr>Segunda Parte: modelos markovianos</vt:lpstr>
      <vt:lpstr>Cadeias de Markov e Modelos Ocultos de Markov</vt:lpstr>
      <vt:lpstr>Cadeias de Markov</vt:lpstr>
      <vt:lpstr>Cadeias de Markov</vt:lpstr>
      <vt:lpstr>Cadeias de Markov</vt:lpstr>
      <vt:lpstr>Cadeias de Markov</vt:lpstr>
      <vt:lpstr>Cadeias de Markov</vt:lpstr>
      <vt:lpstr>Cadeias de Markov</vt:lpstr>
      <vt:lpstr>Cadeias de Markov</vt:lpstr>
      <vt:lpstr>Cadeias de Markov: voltando ao nosso exemplo</vt:lpstr>
      <vt:lpstr>Cadeias de Markov: voltando ao nosso exemplo</vt:lpstr>
      <vt:lpstr>Cadeias de Markov</vt:lpstr>
      <vt:lpstr>Cadeias de Markov</vt:lpstr>
      <vt:lpstr>Cadeias de Markov</vt:lpstr>
      <vt:lpstr>Cadeias de markov como classificadoras de ilhas CpG</vt:lpstr>
      <vt:lpstr>Cadeias de markov como classificadoras de ilhas CpG</vt:lpstr>
      <vt:lpstr>Cadeias ocultas de markov</vt:lpstr>
      <vt:lpstr>Cadeias ocultas de markov</vt:lpstr>
      <vt:lpstr>Cadeias ocultas de markov</vt:lpstr>
      <vt:lpstr>Cadeias ocultas de markov</vt:lpstr>
      <vt:lpstr>Cadeias ocultas de markov</vt:lpstr>
      <vt:lpstr>Cadeias ocultas de markov</vt:lpstr>
      <vt:lpstr>Uma HMM mais geral: o cassino desonesto</vt:lpstr>
      <vt:lpstr>Exemplo: o cassino desonesto</vt:lpstr>
      <vt:lpstr>Definição formal de HMM</vt:lpstr>
      <vt:lpstr>Definição formal de HMM</vt:lpstr>
      <vt:lpstr>Definição formal de HMM</vt:lpstr>
      <vt:lpstr>Exemplo: o cassino desonesto</vt:lpstr>
      <vt:lpstr>Exemplo: o cassino desonesto</vt:lpstr>
      <vt:lpstr>Exemplo: o cassino desonesto</vt:lpstr>
      <vt:lpstr>Calculando o caminho mais provável: algoritmo de Viterbi</vt:lpstr>
      <vt:lpstr>Calculando o caminho mais provável: algoritmo de Viterbi</vt:lpstr>
      <vt:lpstr>Viterbi e HMM: outras considerações</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Calculando o caminho mais provável: algoritmo de Viterbi</vt:lpstr>
      <vt:lpstr>Viterbi e HMM: outras considerações</vt:lpstr>
      <vt:lpstr>Calculando a probabilidade total: algoritmo forward</vt:lpstr>
      <vt:lpstr>Calculando a probabilidade total: algoritmo Forward</vt:lpstr>
      <vt:lpstr>Calculando a probabilidade total: algoritmo forward</vt:lpstr>
      <vt:lpstr>Calculando a probabilidade total: algoritmo forward</vt:lpstr>
      <vt:lpstr>Calculando a probabilidade total: algoritmo Backward</vt:lpstr>
      <vt:lpstr>Calculando a probabilidade total: algoritmo Backward</vt:lpstr>
      <vt:lpstr>Calculando a probabilidade de estarmos em um estado em algum ponto da sequênca</vt:lpstr>
      <vt:lpstr>Calculando a probabilidade de estarmos em um estado em algum ponto da sequênca</vt:lpstr>
      <vt:lpstr>Calculando a probabilidade de estarmos em um estado em algum ponto da sequênca</vt:lpstr>
      <vt:lpstr>Calculando a probabilidade de estarmos em um estado em algum ponto da sequênca</vt:lpstr>
      <vt:lpstr>Calculando a probabilidade de estarmos em um estado em algum ponto da sequênca</vt:lpstr>
      <vt:lpstr>Calculando a probabilidade total: algoritmo Backward</vt:lpstr>
      <vt:lpstr>Posterior decoding </vt:lpstr>
      <vt:lpstr>Posterior decoding </vt:lpstr>
      <vt:lpstr>Posterior decoding </vt:lpstr>
      <vt:lpstr>Posterior decoding: ilhas CpG </vt:lpstr>
      <vt:lpstr>Estimando os parâmetros de uma HMM</vt:lpstr>
      <vt:lpstr>Alguns conceitos preliminares</vt:lpstr>
      <vt:lpstr>Estimando os parâmetros de uma HMM</vt:lpstr>
      <vt:lpstr>Estimando os parâmetros de uma HMM</vt:lpstr>
      <vt:lpstr>Alguns conceitos preliminares</vt:lpstr>
      <vt:lpstr>Alguns conceitos preliminares</vt:lpstr>
      <vt:lpstr>Estimando os parâmetros de uma HMM: rotulação é conhecida</vt:lpstr>
      <vt:lpstr>Estimando os parâmetros de uma HMM: evitando o overfitting</vt:lpstr>
      <vt:lpstr>Estimando os parâmetros de uma HMM: pseudo-contadores</vt:lpstr>
      <vt:lpstr>Estimando os parâmetros de uma HMM: quando não há conjunto rotulado</vt:lpstr>
      <vt:lpstr>Estimando os parâmetros de uma HMM: quando não há conjunto rotulado</vt:lpstr>
      <vt:lpstr>Estimando os parâmetros de uma HMM: quando não há conjunto rotulado</vt:lpstr>
      <vt:lpstr>Estimando os parâmetros de uma HMM: quando não há conjunto rotulado</vt:lpstr>
      <vt:lpstr>Estimando os parâmetros de uma HMM: quando não há conjunto rotulado</vt:lpstr>
      <vt:lpstr>Estimando os parâmetros de uma HMM: quando não há conjunto rotulado</vt:lpstr>
      <vt:lpstr>Estimando os parâmetros de uma HMM: quando não há conjunto rotulado</vt:lpstr>
      <vt:lpstr>Estimando os parâmetros de uma HMM: Baum Welsh</vt:lpstr>
      <vt:lpstr>Estimando os parâmetros de uma HMM: Baum Welsh</vt:lpstr>
      <vt:lpstr>Estimando os parâmetros de uma HMM: Baum Welsh</vt:lpstr>
      <vt:lpstr>Estimando os parâmetros de uma HMM: Baum Welsh</vt:lpstr>
      <vt:lpstr>Estimando os parâmetros de uma HMM: Baum Welsh</vt:lpstr>
      <vt:lpstr>Estimando os parâmetros de uma HMM: Baum Welsh</vt:lpstr>
      <vt:lpstr>Estimando os parâmetros de uma HMM: Baum Welsh</vt:lpstr>
      <vt:lpstr>Estimando os parâmetros de uma HMM: Baum Welsh</vt:lpstr>
      <vt:lpstr>Estimando os parâmetros de uma HMM: Baum Welsh</vt:lpstr>
      <vt:lpstr>Estimando os parâmetros de uma HMM: Viterbi Training</vt:lpstr>
      <vt:lpstr>Estimando os parâmetros de uma HMM: Viterbi Training</vt:lpstr>
      <vt:lpstr>O Problema do cassino desonesto: escolhendo modelos</vt:lpstr>
      <vt:lpstr>Baum-Welsh e o problema do cassino desonesto</vt:lpstr>
      <vt:lpstr>Baum-Welsh e o problema do cassino desonesto</vt:lpstr>
      <vt:lpstr>Baum-Welsh e o problema das ilhas CpG</vt:lpstr>
      <vt:lpstr>Validação</vt:lpstr>
      <vt:lpstr>Validação</vt:lpstr>
      <vt:lpstr>Validação</vt:lpstr>
      <vt:lpstr>Validação</vt:lpstr>
      <vt:lpstr>Validação</vt:lpstr>
      <vt:lpstr>Validação</vt:lpstr>
      <vt:lpstr>Validação</vt:lpstr>
      <vt:lpstr>Validação</vt:lpstr>
      <vt:lpstr>Validação</vt:lpstr>
      <vt:lpstr>Validação</vt:lpstr>
      <vt:lpstr>Validação</vt:lpstr>
      <vt:lpstr>Validação</vt:lpstr>
      <vt:lpstr>Validação</vt:lpstr>
      <vt:lpstr>Avaliando  a qualidade da predição</vt:lpstr>
      <vt:lpstr>Avaliando  a qualidade da predição</vt:lpstr>
      <vt:lpstr>Avaliando  a qualidade da predição</vt:lpstr>
      <vt:lpstr>Avaliando  a qualidade da predição</vt:lpstr>
      <vt:lpstr>Avaliando  a qualidade da predição</vt:lpstr>
      <vt:lpstr>A escolha dos conjuntos de treinamento e validação</vt:lpstr>
      <vt:lpstr>A escolha dos conjuntos de treinamento e validação</vt:lpstr>
      <vt:lpstr>A escolha dos conjuntos de treinamento e validação</vt:lpstr>
      <vt:lpstr>A escolha dos conjuntos de treinamento e validação</vt:lpstr>
      <vt:lpstr>A escolha dos conjuntos de treinamento e validação</vt:lpstr>
      <vt:lpstr>A escolha dos conjuntos de treinamento e validação</vt:lpstr>
      <vt:lpstr>A escolha dos conjuntos de treinamento e validação</vt:lpstr>
      <vt:lpstr>A escolha da arquitetura de uma HMM</vt:lpstr>
      <vt:lpstr>A escolha da arquitetura de uma HMM</vt:lpstr>
      <vt:lpstr>Modelando a duração</vt:lpstr>
      <vt:lpstr>Modelando a duração</vt:lpstr>
      <vt:lpstr>Modelando a duração</vt:lpstr>
      <vt:lpstr>Modelando a duração</vt:lpstr>
      <vt:lpstr>Modelando a duração</vt:lpstr>
      <vt:lpstr>A escolha da arquitetura de uma HMM:estados silenciosos</vt:lpstr>
      <vt:lpstr>A escolha da arquitetura de uma HMM:estados silenciosos</vt:lpstr>
      <vt:lpstr>A escolha da arquitetura de uma HMM:estados silenciosos</vt:lpstr>
      <vt:lpstr>A escolha da arquitetura de uma HMM:estados silenciosos</vt:lpstr>
      <vt:lpstr>Caracterizando familias de sequências: modelos posicionais</vt:lpstr>
      <vt:lpstr>Caracterizando familias de sequências: modelos posicionais</vt:lpstr>
      <vt:lpstr>Caracterizando familias de sequências: modelos posicionais</vt:lpstr>
      <vt:lpstr>Caracterizando familias de sequências: modelos posicionais</vt:lpstr>
      <vt:lpstr>Modelos posicionais:PSSMs</vt:lpstr>
      <vt:lpstr>Modelos posicionais:PSSMs</vt:lpstr>
      <vt:lpstr>Modelos posicionais:PSSMs e LOGOs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profileHMMs</vt:lpstr>
      <vt:lpstr>Modelos posicionais: variantes de profileHMMs</vt:lpstr>
      <vt:lpstr>Modelos posicionais: variantes de profileHMMs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Alinhamento usando pairHMMs</vt:lpstr>
      <vt:lpstr>A seguir </vt:lpstr>
    </vt:vector>
  </TitlesOfParts>
  <Company>University of Sao Paulo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IBI5037 Algoritmos em Bionformática</dc:title>
  <dc:creator>Alan Durham</dc:creator>
  <cp:lastModifiedBy>Alan MItchell Durham</cp:lastModifiedBy>
  <cp:revision>87</cp:revision>
  <dcterms:created xsi:type="dcterms:W3CDTF">2014-05-23T19:18:18Z</dcterms:created>
  <dcterms:modified xsi:type="dcterms:W3CDTF">2014-05-23T19:33:13Z</dcterms:modified>
</cp:coreProperties>
</file>