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657" r:id="rId2"/>
    <p:sldId id="663" r:id="rId3"/>
    <p:sldId id="668" r:id="rId4"/>
    <p:sldId id="669" r:id="rId5"/>
    <p:sldId id="677" r:id="rId6"/>
    <p:sldId id="685" r:id="rId7"/>
    <p:sldId id="686" r:id="rId8"/>
    <p:sldId id="687" r:id="rId9"/>
    <p:sldId id="688" r:id="rId10"/>
    <p:sldId id="689" r:id="rId11"/>
    <p:sldId id="691" r:id="rId12"/>
    <p:sldId id="692" r:id="rId13"/>
    <p:sldId id="693" r:id="rId14"/>
    <p:sldId id="694" r:id="rId15"/>
    <p:sldId id="773" r:id="rId16"/>
    <p:sldId id="704" r:id="rId17"/>
    <p:sldId id="695" r:id="rId18"/>
    <p:sldId id="696" r:id="rId19"/>
    <p:sldId id="697" r:id="rId20"/>
    <p:sldId id="703" r:id="rId21"/>
    <p:sldId id="705" r:id="rId22"/>
    <p:sldId id="706" r:id="rId23"/>
    <p:sldId id="707" r:id="rId24"/>
    <p:sldId id="715" r:id="rId25"/>
    <p:sldId id="716" r:id="rId26"/>
    <p:sldId id="708" r:id="rId27"/>
    <p:sldId id="718" r:id="rId28"/>
    <p:sldId id="719" r:id="rId29"/>
    <p:sldId id="720" r:id="rId30"/>
    <p:sldId id="717" r:id="rId31"/>
    <p:sldId id="774" r:id="rId32"/>
    <p:sldId id="733" r:id="rId33"/>
    <p:sldId id="723" r:id="rId34"/>
    <p:sldId id="725" r:id="rId35"/>
    <p:sldId id="721" r:id="rId36"/>
    <p:sldId id="736" r:id="rId37"/>
    <p:sldId id="729" r:id="rId38"/>
    <p:sldId id="727" r:id="rId39"/>
    <p:sldId id="728" r:id="rId40"/>
    <p:sldId id="730" r:id="rId41"/>
    <p:sldId id="734" r:id="rId42"/>
    <p:sldId id="731" r:id="rId43"/>
    <p:sldId id="732" r:id="rId44"/>
    <p:sldId id="735" r:id="rId45"/>
    <p:sldId id="753" r:id="rId46"/>
    <p:sldId id="754" r:id="rId47"/>
    <p:sldId id="755" r:id="rId48"/>
    <p:sldId id="737" r:id="rId49"/>
    <p:sldId id="738" r:id="rId50"/>
    <p:sldId id="739" r:id="rId51"/>
    <p:sldId id="749" r:id="rId52"/>
    <p:sldId id="750" r:id="rId53"/>
    <p:sldId id="752" r:id="rId54"/>
    <p:sldId id="751" r:id="rId55"/>
    <p:sldId id="756" r:id="rId56"/>
    <p:sldId id="757" r:id="rId57"/>
    <p:sldId id="758" r:id="rId58"/>
    <p:sldId id="759" r:id="rId59"/>
    <p:sldId id="760" r:id="rId60"/>
    <p:sldId id="741" r:id="rId61"/>
    <p:sldId id="740" r:id="rId62"/>
    <p:sldId id="767" r:id="rId63"/>
    <p:sldId id="765" r:id="rId64"/>
    <p:sldId id="761" r:id="rId65"/>
    <p:sldId id="742" r:id="rId66"/>
    <p:sldId id="744" r:id="rId67"/>
    <p:sldId id="745" r:id="rId68"/>
    <p:sldId id="746" r:id="rId69"/>
    <p:sldId id="762" r:id="rId70"/>
    <p:sldId id="764" r:id="rId7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arte 4" id="{08C59089-7E94-42D0-A256-5D0F56551B54}">
          <p14:sldIdLst>
            <p14:sldId id="657"/>
            <p14:sldId id="663"/>
            <p14:sldId id="668"/>
            <p14:sldId id="669"/>
            <p14:sldId id="677"/>
            <p14:sldId id="685"/>
            <p14:sldId id="686"/>
            <p14:sldId id="687"/>
            <p14:sldId id="688"/>
            <p14:sldId id="689"/>
            <p14:sldId id="691"/>
            <p14:sldId id="692"/>
            <p14:sldId id="693"/>
            <p14:sldId id="694"/>
            <p14:sldId id="773"/>
            <p14:sldId id="704"/>
            <p14:sldId id="695"/>
            <p14:sldId id="696"/>
            <p14:sldId id="697"/>
            <p14:sldId id="703"/>
            <p14:sldId id="705"/>
            <p14:sldId id="706"/>
            <p14:sldId id="707"/>
            <p14:sldId id="715"/>
            <p14:sldId id="716"/>
            <p14:sldId id="708"/>
            <p14:sldId id="718"/>
            <p14:sldId id="719"/>
            <p14:sldId id="720"/>
            <p14:sldId id="717"/>
            <p14:sldId id="774"/>
            <p14:sldId id="733"/>
            <p14:sldId id="723"/>
            <p14:sldId id="725"/>
            <p14:sldId id="721"/>
            <p14:sldId id="736"/>
            <p14:sldId id="729"/>
            <p14:sldId id="727"/>
            <p14:sldId id="728"/>
            <p14:sldId id="730"/>
            <p14:sldId id="734"/>
            <p14:sldId id="731"/>
            <p14:sldId id="732"/>
            <p14:sldId id="735"/>
            <p14:sldId id="753"/>
            <p14:sldId id="754"/>
            <p14:sldId id="755"/>
            <p14:sldId id="737"/>
            <p14:sldId id="738"/>
            <p14:sldId id="739"/>
            <p14:sldId id="749"/>
            <p14:sldId id="750"/>
            <p14:sldId id="752"/>
            <p14:sldId id="751"/>
            <p14:sldId id="756"/>
            <p14:sldId id="757"/>
            <p14:sldId id="758"/>
            <p14:sldId id="759"/>
            <p14:sldId id="760"/>
            <p14:sldId id="741"/>
            <p14:sldId id="740"/>
            <p14:sldId id="767"/>
            <p14:sldId id="765"/>
            <p14:sldId id="761"/>
            <p14:sldId id="742"/>
            <p14:sldId id="744"/>
            <p14:sldId id="745"/>
            <p14:sldId id="746"/>
            <p14:sldId id="762"/>
            <p14:sldId id="76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3D8D57-2C37-41DD-A40C-0A385C1D7B84}"/>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8023E5B3-7EDC-4708-B126-C3F72CFB65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47C08E8F-10D8-43B8-B9CD-BC3C2F6CD6F7}"/>
              </a:ext>
            </a:extLst>
          </p:cNvPr>
          <p:cNvSpPr>
            <a:spLocks noGrp="1"/>
          </p:cNvSpPr>
          <p:nvPr>
            <p:ph type="dt" sz="half" idx="10"/>
          </p:nvPr>
        </p:nvSpPr>
        <p:spPr/>
        <p:txBody>
          <a:bodyPr/>
          <a:lstStyle/>
          <a:p>
            <a:fld id="{B4F55F87-B60E-4FD8-962B-8887594C5754}" type="datetimeFigureOut">
              <a:rPr lang="pt-BR" smtClean="0"/>
              <a:t>09/09/2020</a:t>
            </a:fld>
            <a:endParaRPr lang="pt-BR"/>
          </a:p>
        </p:txBody>
      </p:sp>
      <p:sp>
        <p:nvSpPr>
          <p:cNvPr id="5" name="Espaço Reservado para Rodapé 4">
            <a:extLst>
              <a:ext uri="{FF2B5EF4-FFF2-40B4-BE49-F238E27FC236}">
                <a16:creationId xmlns:a16="http://schemas.microsoft.com/office/drawing/2014/main" id="{8F808EBE-7D63-4E1A-B0B9-C7298F66F8E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3FB8E29-14AE-4301-87C0-0A5C9634CB63}"/>
              </a:ext>
            </a:extLst>
          </p:cNvPr>
          <p:cNvSpPr>
            <a:spLocks noGrp="1"/>
          </p:cNvSpPr>
          <p:nvPr>
            <p:ph type="sldNum" sz="quarter" idx="12"/>
          </p:nvPr>
        </p:nvSpPr>
        <p:spPr/>
        <p:txBody>
          <a:bodyPr/>
          <a:lstStyle/>
          <a:p>
            <a:fld id="{379D8BF7-DF59-4A63-8981-33B6683DBDB4}" type="slidenum">
              <a:rPr lang="pt-BR" smtClean="0"/>
              <a:t>‹nº›</a:t>
            </a:fld>
            <a:endParaRPr lang="pt-BR"/>
          </a:p>
        </p:txBody>
      </p:sp>
    </p:spTree>
    <p:extLst>
      <p:ext uri="{BB962C8B-B14F-4D97-AF65-F5344CB8AC3E}">
        <p14:creationId xmlns:p14="http://schemas.microsoft.com/office/powerpoint/2010/main" val="2497316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EC808D-7888-4200-983A-8943932B188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880E8A76-5543-4A9C-8A5B-36C95C7BFA66}"/>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950F59B-A94F-4D6E-8228-EEB1B3F887C3}"/>
              </a:ext>
            </a:extLst>
          </p:cNvPr>
          <p:cNvSpPr>
            <a:spLocks noGrp="1"/>
          </p:cNvSpPr>
          <p:nvPr>
            <p:ph type="dt" sz="half" idx="10"/>
          </p:nvPr>
        </p:nvSpPr>
        <p:spPr/>
        <p:txBody>
          <a:bodyPr/>
          <a:lstStyle/>
          <a:p>
            <a:fld id="{B4F55F87-B60E-4FD8-962B-8887594C5754}" type="datetimeFigureOut">
              <a:rPr lang="pt-BR" smtClean="0"/>
              <a:t>09/09/2020</a:t>
            </a:fld>
            <a:endParaRPr lang="pt-BR"/>
          </a:p>
        </p:txBody>
      </p:sp>
      <p:sp>
        <p:nvSpPr>
          <p:cNvPr id="5" name="Espaço Reservado para Rodapé 4">
            <a:extLst>
              <a:ext uri="{FF2B5EF4-FFF2-40B4-BE49-F238E27FC236}">
                <a16:creationId xmlns:a16="http://schemas.microsoft.com/office/drawing/2014/main" id="{DBD2FB86-5123-44A5-9447-5A435F4B083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6B59BA6-8D3D-46A2-8FE0-76E53E3CC842}"/>
              </a:ext>
            </a:extLst>
          </p:cNvPr>
          <p:cNvSpPr>
            <a:spLocks noGrp="1"/>
          </p:cNvSpPr>
          <p:nvPr>
            <p:ph type="sldNum" sz="quarter" idx="12"/>
          </p:nvPr>
        </p:nvSpPr>
        <p:spPr/>
        <p:txBody>
          <a:bodyPr/>
          <a:lstStyle/>
          <a:p>
            <a:fld id="{379D8BF7-DF59-4A63-8981-33B6683DBDB4}" type="slidenum">
              <a:rPr lang="pt-BR" smtClean="0"/>
              <a:t>‹nº›</a:t>
            </a:fld>
            <a:endParaRPr lang="pt-BR"/>
          </a:p>
        </p:txBody>
      </p:sp>
    </p:spTree>
    <p:extLst>
      <p:ext uri="{BB962C8B-B14F-4D97-AF65-F5344CB8AC3E}">
        <p14:creationId xmlns:p14="http://schemas.microsoft.com/office/powerpoint/2010/main" val="1950303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DACF7EA-5305-407E-A958-73F83E839FD4}"/>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30758812-D97B-4D4C-8A8D-68B37D479108}"/>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8ED1BF5-A4E8-40C7-953C-ADADFE0FFE89}"/>
              </a:ext>
            </a:extLst>
          </p:cNvPr>
          <p:cNvSpPr>
            <a:spLocks noGrp="1"/>
          </p:cNvSpPr>
          <p:nvPr>
            <p:ph type="dt" sz="half" idx="10"/>
          </p:nvPr>
        </p:nvSpPr>
        <p:spPr/>
        <p:txBody>
          <a:bodyPr/>
          <a:lstStyle/>
          <a:p>
            <a:fld id="{B4F55F87-B60E-4FD8-962B-8887594C5754}" type="datetimeFigureOut">
              <a:rPr lang="pt-BR" smtClean="0"/>
              <a:t>09/09/2020</a:t>
            </a:fld>
            <a:endParaRPr lang="pt-BR"/>
          </a:p>
        </p:txBody>
      </p:sp>
      <p:sp>
        <p:nvSpPr>
          <p:cNvPr id="5" name="Espaço Reservado para Rodapé 4">
            <a:extLst>
              <a:ext uri="{FF2B5EF4-FFF2-40B4-BE49-F238E27FC236}">
                <a16:creationId xmlns:a16="http://schemas.microsoft.com/office/drawing/2014/main" id="{011E5897-DC93-4DB1-AC17-CE44504A743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F58EC16-B05A-4B25-B5AE-866C6CA1288F}"/>
              </a:ext>
            </a:extLst>
          </p:cNvPr>
          <p:cNvSpPr>
            <a:spLocks noGrp="1"/>
          </p:cNvSpPr>
          <p:nvPr>
            <p:ph type="sldNum" sz="quarter" idx="12"/>
          </p:nvPr>
        </p:nvSpPr>
        <p:spPr/>
        <p:txBody>
          <a:bodyPr/>
          <a:lstStyle/>
          <a:p>
            <a:fld id="{379D8BF7-DF59-4A63-8981-33B6683DBDB4}" type="slidenum">
              <a:rPr lang="pt-BR" smtClean="0"/>
              <a:t>‹nº›</a:t>
            </a:fld>
            <a:endParaRPr lang="pt-BR"/>
          </a:p>
        </p:txBody>
      </p:sp>
    </p:spTree>
    <p:extLst>
      <p:ext uri="{BB962C8B-B14F-4D97-AF65-F5344CB8AC3E}">
        <p14:creationId xmlns:p14="http://schemas.microsoft.com/office/powerpoint/2010/main" val="351292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C058A2-A205-4608-BB09-78D9B5A9BEC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2A7AD9A-7BB3-4877-9D6F-81E9C54F49CA}"/>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DC8080C-B1FA-4E52-828D-3FE6F86AE764}"/>
              </a:ext>
            </a:extLst>
          </p:cNvPr>
          <p:cNvSpPr>
            <a:spLocks noGrp="1"/>
          </p:cNvSpPr>
          <p:nvPr>
            <p:ph type="dt" sz="half" idx="10"/>
          </p:nvPr>
        </p:nvSpPr>
        <p:spPr/>
        <p:txBody>
          <a:bodyPr/>
          <a:lstStyle/>
          <a:p>
            <a:fld id="{B4F55F87-B60E-4FD8-962B-8887594C5754}" type="datetimeFigureOut">
              <a:rPr lang="pt-BR" smtClean="0"/>
              <a:t>09/09/2020</a:t>
            </a:fld>
            <a:endParaRPr lang="pt-BR"/>
          </a:p>
        </p:txBody>
      </p:sp>
      <p:sp>
        <p:nvSpPr>
          <p:cNvPr id="5" name="Espaço Reservado para Rodapé 4">
            <a:extLst>
              <a:ext uri="{FF2B5EF4-FFF2-40B4-BE49-F238E27FC236}">
                <a16:creationId xmlns:a16="http://schemas.microsoft.com/office/drawing/2014/main" id="{BF9AF33E-436B-4365-93E7-11F335B5256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D1D5F14-6F0D-4FF0-BDB7-22C277E7AA53}"/>
              </a:ext>
            </a:extLst>
          </p:cNvPr>
          <p:cNvSpPr>
            <a:spLocks noGrp="1"/>
          </p:cNvSpPr>
          <p:nvPr>
            <p:ph type="sldNum" sz="quarter" idx="12"/>
          </p:nvPr>
        </p:nvSpPr>
        <p:spPr/>
        <p:txBody>
          <a:bodyPr/>
          <a:lstStyle/>
          <a:p>
            <a:fld id="{379D8BF7-DF59-4A63-8981-33B6683DBDB4}" type="slidenum">
              <a:rPr lang="pt-BR" smtClean="0"/>
              <a:t>‹nº›</a:t>
            </a:fld>
            <a:endParaRPr lang="pt-BR"/>
          </a:p>
        </p:txBody>
      </p:sp>
    </p:spTree>
    <p:extLst>
      <p:ext uri="{BB962C8B-B14F-4D97-AF65-F5344CB8AC3E}">
        <p14:creationId xmlns:p14="http://schemas.microsoft.com/office/powerpoint/2010/main" val="1338798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6A020B-88F3-4BB8-B6AA-39D6D502A0C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B867AA8C-B77D-4061-B999-E4797BFF32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DEE6A8-16C4-4CE0-BCB9-D5EF3B105061}"/>
              </a:ext>
            </a:extLst>
          </p:cNvPr>
          <p:cNvSpPr>
            <a:spLocks noGrp="1"/>
          </p:cNvSpPr>
          <p:nvPr>
            <p:ph type="dt" sz="half" idx="10"/>
          </p:nvPr>
        </p:nvSpPr>
        <p:spPr/>
        <p:txBody>
          <a:bodyPr/>
          <a:lstStyle/>
          <a:p>
            <a:fld id="{B4F55F87-B60E-4FD8-962B-8887594C5754}" type="datetimeFigureOut">
              <a:rPr lang="pt-BR" smtClean="0"/>
              <a:t>09/09/2020</a:t>
            </a:fld>
            <a:endParaRPr lang="pt-BR"/>
          </a:p>
        </p:txBody>
      </p:sp>
      <p:sp>
        <p:nvSpPr>
          <p:cNvPr id="5" name="Espaço Reservado para Rodapé 4">
            <a:extLst>
              <a:ext uri="{FF2B5EF4-FFF2-40B4-BE49-F238E27FC236}">
                <a16:creationId xmlns:a16="http://schemas.microsoft.com/office/drawing/2014/main" id="{75F0838D-FC34-499F-97DC-96D06470688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7411524-68E3-4F47-9D1F-6B9053B8AAB9}"/>
              </a:ext>
            </a:extLst>
          </p:cNvPr>
          <p:cNvSpPr>
            <a:spLocks noGrp="1"/>
          </p:cNvSpPr>
          <p:nvPr>
            <p:ph type="sldNum" sz="quarter" idx="12"/>
          </p:nvPr>
        </p:nvSpPr>
        <p:spPr/>
        <p:txBody>
          <a:bodyPr/>
          <a:lstStyle/>
          <a:p>
            <a:fld id="{379D8BF7-DF59-4A63-8981-33B6683DBDB4}" type="slidenum">
              <a:rPr lang="pt-BR" smtClean="0"/>
              <a:t>‹nº›</a:t>
            </a:fld>
            <a:endParaRPr lang="pt-BR"/>
          </a:p>
        </p:txBody>
      </p:sp>
    </p:spTree>
    <p:extLst>
      <p:ext uri="{BB962C8B-B14F-4D97-AF65-F5344CB8AC3E}">
        <p14:creationId xmlns:p14="http://schemas.microsoft.com/office/powerpoint/2010/main" val="1035526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F37048-C5C6-48F7-852F-271E7CA7CEA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268B382-29ED-4784-B61A-75389F70CDA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96503E8-9811-4FF2-B3F4-241297745FE8}"/>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D6CA8948-19FB-4B06-BE3E-0B944C3FFE30}"/>
              </a:ext>
            </a:extLst>
          </p:cNvPr>
          <p:cNvSpPr>
            <a:spLocks noGrp="1"/>
          </p:cNvSpPr>
          <p:nvPr>
            <p:ph type="dt" sz="half" idx="10"/>
          </p:nvPr>
        </p:nvSpPr>
        <p:spPr/>
        <p:txBody>
          <a:bodyPr/>
          <a:lstStyle/>
          <a:p>
            <a:fld id="{B4F55F87-B60E-4FD8-962B-8887594C5754}" type="datetimeFigureOut">
              <a:rPr lang="pt-BR" smtClean="0"/>
              <a:t>09/09/2020</a:t>
            </a:fld>
            <a:endParaRPr lang="pt-BR"/>
          </a:p>
        </p:txBody>
      </p:sp>
      <p:sp>
        <p:nvSpPr>
          <p:cNvPr id="6" name="Espaço Reservado para Rodapé 5">
            <a:extLst>
              <a:ext uri="{FF2B5EF4-FFF2-40B4-BE49-F238E27FC236}">
                <a16:creationId xmlns:a16="http://schemas.microsoft.com/office/drawing/2014/main" id="{EBC9269C-B0E4-4430-97E2-55B50BCB1A3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1C1B1B5-214A-4A3F-9E98-03D6513A1A76}"/>
              </a:ext>
            </a:extLst>
          </p:cNvPr>
          <p:cNvSpPr>
            <a:spLocks noGrp="1"/>
          </p:cNvSpPr>
          <p:nvPr>
            <p:ph type="sldNum" sz="quarter" idx="12"/>
          </p:nvPr>
        </p:nvSpPr>
        <p:spPr/>
        <p:txBody>
          <a:bodyPr/>
          <a:lstStyle/>
          <a:p>
            <a:fld id="{379D8BF7-DF59-4A63-8981-33B6683DBDB4}" type="slidenum">
              <a:rPr lang="pt-BR" smtClean="0"/>
              <a:t>‹nº›</a:t>
            </a:fld>
            <a:endParaRPr lang="pt-BR"/>
          </a:p>
        </p:txBody>
      </p:sp>
    </p:spTree>
    <p:extLst>
      <p:ext uri="{BB962C8B-B14F-4D97-AF65-F5344CB8AC3E}">
        <p14:creationId xmlns:p14="http://schemas.microsoft.com/office/powerpoint/2010/main" val="99117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578A9-75C1-4E07-9226-2E6023DD0E5B}"/>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129E6338-33F8-4EF3-94EC-520A2692C9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4153E73E-A561-44FD-9D9B-2D3E1A8E1E47}"/>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CA76F1B-3A2A-4C1F-BB20-6119351988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70535253-344B-4DFB-8874-BA91B09B5E9C}"/>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7B91EE1F-37BB-4AE2-8791-22FC74CEC238}"/>
              </a:ext>
            </a:extLst>
          </p:cNvPr>
          <p:cNvSpPr>
            <a:spLocks noGrp="1"/>
          </p:cNvSpPr>
          <p:nvPr>
            <p:ph type="dt" sz="half" idx="10"/>
          </p:nvPr>
        </p:nvSpPr>
        <p:spPr/>
        <p:txBody>
          <a:bodyPr/>
          <a:lstStyle/>
          <a:p>
            <a:fld id="{B4F55F87-B60E-4FD8-962B-8887594C5754}" type="datetimeFigureOut">
              <a:rPr lang="pt-BR" smtClean="0"/>
              <a:t>09/09/2020</a:t>
            </a:fld>
            <a:endParaRPr lang="pt-BR"/>
          </a:p>
        </p:txBody>
      </p:sp>
      <p:sp>
        <p:nvSpPr>
          <p:cNvPr id="8" name="Espaço Reservado para Rodapé 7">
            <a:extLst>
              <a:ext uri="{FF2B5EF4-FFF2-40B4-BE49-F238E27FC236}">
                <a16:creationId xmlns:a16="http://schemas.microsoft.com/office/drawing/2014/main" id="{780B3A21-83DA-4AFF-A7A7-A370928493CA}"/>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17526A59-DC56-4364-9686-CAA4D741B672}"/>
              </a:ext>
            </a:extLst>
          </p:cNvPr>
          <p:cNvSpPr>
            <a:spLocks noGrp="1"/>
          </p:cNvSpPr>
          <p:nvPr>
            <p:ph type="sldNum" sz="quarter" idx="12"/>
          </p:nvPr>
        </p:nvSpPr>
        <p:spPr/>
        <p:txBody>
          <a:bodyPr/>
          <a:lstStyle/>
          <a:p>
            <a:fld id="{379D8BF7-DF59-4A63-8981-33B6683DBDB4}" type="slidenum">
              <a:rPr lang="pt-BR" smtClean="0"/>
              <a:t>‹nº›</a:t>
            </a:fld>
            <a:endParaRPr lang="pt-BR"/>
          </a:p>
        </p:txBody>
      </p:sp>
    </p:spTree>
    <p:extLst>
      <p:ext uri="{BB962C8B-B14F-4D97-AF65-F5344CB8AC3E}">
        <p14:creationId xmlns:p14="http://schemas.microsoft.com/office/powerpoint/2010/main" val="2043307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150EEF-97CB-4EC2-9C6B-5579BC8F433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9CC763E-EFEA-40AC-9021-86B93D5D99EE}"/>
              </a:ext>
            </a:extLst>
          </p:cNvPr>
          <p:cNvSpPr>
            <a:spLocks noGrp="1"/>
          </p:cNvSpPr>
          <p:nvPr>
            <p:ph type="dt" sz="half" idx="10"/>
          </p:nvPr>
        </p:nvSpPr>
        <p:spPr/>
        <p:txBody>
          <a:bodyPr/>
          <a:lstStyle/>
          <a:p>
            <a:fld id="{B4F55F87-B60E-4FD8-962B-8887594C5754}" type="datetimeFigureOut">
              <a:rPr lang="pt-BR" smtClean="0"/>
              <a:t>09/09/2020</a:t>
            </a:fld>
            <a:endParaRPr lang="pt-BR"/>
          </a:p>
        </p:txBody>
      </p:sp>
      <p:sp>
        <p:nvSpPr>
          <p:cNvPr id="4" name="Espaço Reservado para Rodapé 3">
            <a:extLst>
              <a:ext uri="{FF2B5EF4-FFF2-40B4-BE49-F238E27FC236}">
                <a16:creationId xmlns:a16="http://schemas.microsoft.com/office/drawing/2014/main" id="{33C00865-7F6A-4B1D-A998-4FC4A90DFFA4}"/>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32512548-736B-4ACE-A76D-8D77DE6CD779}"/>
              </a:ext>
            </a:extLst>
          </p:cNvPr>
          <p:cNvSpPr>
            <a:spLocks noGrp="1"/>
          </p:cNvSpPr>
          <p:nvPr>
            <p:ph type="sldNum" sz="quarter" idx="12"/>
          </p:nvPr>
        </p:nvSpPr>
        <p:spPr/>
        <p:txBody>
          <a:bodyPr/>
          <a:lstStyle/>
          <a:p>
            <a:fld id="{379D8BF7-DF59-4A63-8981-33B6683DBDB4}" type="slidenum">
              <a:rPr lang="pt-BR" smtClean="0"/>
              <a:t>‹nº›</a:t>
            </a:fld>
            <a:endParaRPr lang="pt-BR"/>
          </a:p>
        </p:txBody>
      </p:sp>
    </p:spTree>
    <p:extLst>
      <p:ext uri="{BB962C8B-B14F-4D97-AF65-F5344CB8AC3E}">
        <p14:creationId xmlns:p14="http://schemas.microsoft.com/office/powerpoint/2010/main" val="2940844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EF51FA5-E37D-4DDA-9EEE-4E3E32F02C1F}"/>
              </a:ext>
            </a:extLst>
          </p:cNvPr>
          <p:cNvSpPr>
            <a:spLocks noGrp="1"/>
          </p:cNvSpPr>
          <p:nvPr>
            <p:ph type="dt" sz="half" idx="10"/>
          </p:nvPr>
        </p:nvSpPr>
        <p:spPr/>
        <p:txBody>
          <a:bodyPr/>
          <a:lstStyle/>
          <a:p>
            <a:fld id="{B4F55F87-B60E-4FD8-962B-8887594C5754}" type="datetimeFigureOut">
              <a:rPr lang="pt-BR" smtClean="0"/>
              <a:t>09/09/2020</a:t>
            </a:fld>
            <a:endParaRPr lang="pt-BR"/>
          </a:p>
        </p:txBody>
      </p:sp>
      <p:sp>
        <p:nvSpPr>
          <p:cNvPr id="3" name="Espaço Reservado para Rodapé 2">
            <a:extLst>
              <a:ext uri="{FF2B5EF4-FFF2-40B4-BE49-F238E27FC236}">
                <a16:creationId xmlns:a16="http://schemas.microsoft.com/office/drawing/2014/main" id="{29E1E9B9-1E72-4C72-919B-D4ABC92A55A0}"/>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F99D4F2-08CD-4F0E-AEBC-BC0B378CF44E}"/>
              </a:ext>
            </a:extLst>
          </p:cNvPr>
          <p:cNvSpPr>
            <a:spLocks noGrp="1"/>
          </p:cNvSpPr>
          <p:nvPr>
            <p:ph type="sldNum" sz="quarter" idx="12"/>
          </p:nvPr>
        </p:nvSpPr>
        <p:spPr/>
        <p:txBody>
          <a:bodyPr/>
          <a:lstStyle/>
          <a:p>
            <a:fld id="{379D8BF7-DF59-4A63-8981-33B6683DBDB4}" type="slidenum">
              <a:rPr lang="pt-BR" smtClean="0"/>
              <a:t>‹nº›</a:t>
            </a:fld>
            <a:endParaRPr lang="pt-BR"/>
          </a:p>
        </p:txBody>
      </p:sp>
    </p:spTree>
    <p:extLst>
      <p:ext uri="{BB962C8B-B14F-4D97-AF65-F5344CB8AC3E}">
        <p14:creationId xmlns:p14="http://schemas.microsoft.com/office/powerpoint/2010/main" val="460934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B258FD-5970-4745-BAE0-E01036BF8DE8}"/>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4B26DBDA-5931-418F-B80D-8AA641A54C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7C36FC6A-AF3F-421C-BFFA-0A71FFCA85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0E3AD05-59E7-41C8-ADC0-2F4598527897}"/>
              </a:ext>
            </a:extLst>
          </p:cNvPr>
          <p:cNvSpPr>
            <a:spLocks noGrp="1"/>
          </p:cNvSpPr>
          <p:nvPr>
            <p:ph type="dt" sz="half" idx="10"/>
          </p:nvPr>
        </p:nvSpPr>
        <p:spPr/>
        <p:txBody>
          <a:bodyPr/>
          <a:lstStyle/>
          <a:p>
            <a:fld id="{B4F55F87-B60E-4FD8-962B-8887594C5754}" type="datetimeFigureOut">
              <a:rPr lang="pt-BR" smtClean="0"/>
              <a:t>09/09/2020</a:t>
            </a:fld>
            <a:endParaRPr lang="pt-BR"/>
          </a:p>
        </p:txBody>
      </p:sp>
      <p:sp>
        <p:nvSpPr>
          <p:cNvPr id="6" name="Espaço Reservado para Rodapé 5">
            <a:extLst>
              <a:ext uri="{FF2B5EF4-FFF2-40B4-BE49-F238E27FC236}">
                <a16:creationId xmlns:a16="http://schemas.microsoft.com/office/drawing/2014/main" id="{BFFBAFDD-5205-4C7F-85D3-9F625DC15EF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9253CF4-181F-4DB2-ADFD-38C86FFE6400}"/>
              </a:ext>
            </a:extLst>
          </p:cNvPr>
          <p:cNvSpPr>
            <a:spLocks noGrp="1"/>
          </p:cNvSpPr>
          <p:nvPr>
            <p:ph type="sldNum" sz="quarter" idx="12"/>
          </p:nvPr>
        </p:nvSpPr>
        <p:spPr/>
        <p:txBody>
          <a:bodyPr/>
          <a:lstStyle/>
          <a:p>
            <a:fld id="{379D8BF7-DF59-4A63-8981-33B6683DBDB4}" type="slidenum">
              <a:rPr lang="pt-BR" smtClean="0"/>
              <a:t>‹nº›</a:t>
            </a:fld>
            <a:endParaRPr lang="pt-BR"/>
          </a:p>
        </p:txBody>
      </p:sp>
    </p:spTree>
    <p:extLst>
      <p:ext uri="{BB962C8B-B14F-4D97-AF65-F5344CB8AC3E}">
        <p14:creationId xmlns:p14="http://schemas.microsoft.com/office/powerpoint/2010/main" val="3332124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EEFDE3-5932-4EA7-ACD7-84FD021063A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0F7B5267-08D8-48DA-96A2-C476F2C11C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B302924-E296-4834-B29A-26234597E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5085145-A532-46F2-A6AA-42D2C8CC5F77}"/>
              </a:ext>
            </a:extLst>
          </p:cNvPr>
          <p:cNvSpPr>
            <a:spLocks noGrp="1"/>
          </p:cNvSpPr>
          <p:nvPr>
            <p:ph type="dt" sz="half" idx="10"/>
          </p:nvPr>
        </p:nvSpPr>
        <p:spPr/>
        <p:txBody>
          <a:bodyPr/>
          <a:lstStyle/>
          <a:p>
            <a:fld id="{B4F55F87-B60E-4FD8-962B-8887594C5754}" type="datetimeFigureOut">
              <a:rPr lang="pt-BR" smtClean="0"/>
              <a:t>09/09/2020</a:t>
            </a:fld>
            <a:endParaRPr lang="pt-BR"/>
          </a:p>
        </p:txBody>
      </p:sp>
      <p:sp>
        <p:nvSpPr>
          <p:cNvPr id="6" name="Espaço Reservado para Rodapé 5">
            <a:extLst>
              <a:ext uri="{FF2B5EF4-FFF2-40B4-BE49-F238E27FC236}">
                <a16:creationId xmlns:a16="http://schemas.microsoft.com/office/drawing/2014/main" id="{39C3A417-74EE-4A23-B25B-2C9500F96F2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EA8CE83-4F7D-4269-BE89-4F4F594CCDFC}"/>
              </a:ext>
            </a:extLst>
          </p:cNvPr>
          <p:cNvSpPr>
            <a:spLocks noGrp="1"/>
          </p:cNvSpPr>
          <p:nvPr>
            <p:ph type="sldNum" sz="quarter" idx="12"/>
          </p:nvPr>
        </p:nvSpPr>
        <p:spPr/>
        <p:txBody>
          <a:bodyPr/>
          <a:lstStyle/>
          <a:p>
            <a:fld id="{379D8BF7-DF59-4A63-8981-33B6683DBDB4}" type="slidenum">
              <a:rPr lang="pt-BR" smtClean="0"/>
              <a:t>‹nº›</a:t>
            </a:fld>
            <a:endParaRPr lang="pt-BR"/>
          </a:p>
        </p:txBody>
      </p:sp>
    </p:spTree>
    <p:extLst>
      <p:ext uri="{BB962C8B-B14F-4D97-AF65-F5344CB8AC3E}">
        <p14:creationId xmlns:p14="http://schemas.microsoft.com/office/powerpoint/2010/main" val="3696359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4CF02C83-80EC-4FF0-9C4E-02018A85F4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B86FB82F-048C-4976-BF22-127ABFCF3F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708BA29-7429-4ADD-B234-7B342A58BD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F55F87-B60E-4FD8-962B-8887594C5754}" type="datetimeFigureOut">
              <a:rPr lang="pt-BR" smtClean="0"/>
              <a:t>09/09/2020</a:t>
            </a:fld>
            <a:endParaRPr lang="pt-BR"/>
          </a:p>
        </p:txBody>
      </p:sp>
      <p:sp>
        <p:nvSpPr>
          <p:cNvPr id="5" name="Espaço Reservado para Rodapé 4">
            <a:extLst>
              <a:ext uri="{FF2B5EF4-FFF2-40B4-BE49-F238E27FC236}">
                <a16:creationId xmlns:a16="http://schemas.microsoft.com/office/drawing/2014/main" id="{E375E75E-176C-46A6-944B-AB44BAE781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48E5F04C-E6BA-4EFA-A94B-3D710E4058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9D8BF7-DF59-4A63-8981-33B6683DBDB4}" type="slidenum">
              <a:rPr lang="pt-BR" smtClean="0"/>
              <a:t>‹nº›</a:t>
            </a:fld>
            <a:endParaRPr lang="pt-BR"/>
          </a:p>
        </p:txBody>
      </p:sp>
    </p:spTree>
    <p:extLst>
      <p:ext uri="{BB962C8B-B14F-4D97-AF65-F5344CB8AC3E}">
        <p14:creationId xmlns:p14="http://schemas.microsoft.com/office/powerpoint/2010/main" val="782671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6.emf"/><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0.emf"/><Relationship Id="rId1" Type="http://schemas.openxmlformats.org/officeDocument/2006/relationships/slideLayout" Target="../slideLayouts/slideLayout7.xml"/><Relationship Id="rId5" Type="http://schemas.openxmlformats.org/officeDocument/2006/relationships/image" Target="../media/image32.emf"/><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image" Target="../media/image37.emf"/><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martrans.org/eu-mop/library/ITOPF%20-%20Fate%20of%20Spilled%20Oil.htm" TargetMode="External"/><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pubs.usgs.gov/fs/2004/3091/"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sciencedirect.com/topics/pharmacology-toxicology-and-pharmaceutical-science/endemic-species" TargetMode="External"/><Relationship Id="rId2" Type="http://schemas.openxmlformats.org/officeDocument/2006/relationships/hyperlink" Target="https://www.sciencedirect.com/science/article/pii/S1532045618302990?via%3Dihub#bb0010" TargetMode="Externa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hyperlink" Target="https://www.sciencedirect.com/topics/earth-and-planetary-sciences/gulf-of-mexico"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sciencedirect.com/science/article/pii/S1532045618302990?via%3Dihub#bb0165" TargetMode="External"/><Relationship Id="rId3" Type="http://schemas.openxmlformats.org/officeDocument/2006/relationships/hyperlink" Target="https://www.sciencedirect.com/science/article/pii/S1532045618302990?via%3Dihub#bb0100" TargetMode="External"/><Relationship Id="rId7" Type="http://schemas.openxmlformats.org/officeDocument/2006/relationships/hyperlink" Target="https://www.sciencedirect.com/topics/earth-and-planetary-sciences/low-molecular-weight" TargetMode="External"/><Relationship Id="rId2" Type="http://schemas.openxmlformats.org/officeDocument/2006/relationships/hyperlink" Target="https://www.sciencedirect.com/topics/pharmacology-toxicology-and-pharmaceutical-science/polycyclic-aromatic-hydrocarbon" TargetMode="External"/><Relationship Id="rId1" Type="http://schemas.openxmlformats.org/officeDocument/2006/relationships/slideLayout" Target="../slideLayouts/slideLayout7.xml"/><Relationship Id="rId6" Type="http://schemas.openxmlformats.org/officeDocument/2006/relationships/hyperlink" Target="https://www.sciencedirect.com/topics/earth-and-planetary-sciences/narcosis" TargetMode="External"/><Relationship Id="rId5" Type="http://schemas.openxmlformats.org/officeDocument/2006/relationships/hyperlink" Target="https://www.sciencedirect.com/topics/pharmacology-toxicology-and-pharmaceutical-science/benzene" TargetMode="External"/><Relationship Id="rId10" Type="http://schemas.openxmlformats.org/officeDocument/2006/relationships/hyperlink" Target="https://www.sciencedirect.com/science/article/pii/S1532045618302990?via%3Dihub#bb0460" TargetMode="External"/><Relationship Id="rId4" Type="http://schemas.openxmlformats.org/officeDocument/2006/relationships/hyperlink" Target="https://www.sciencedirect.com/science/article/pii/S1532045618302990?via%3Dihub#bb0380" TargetMode="External"/><Relationship Id="rId9" Type="http://schemas.openxmlformats.org/officeDocument/2006/relationships/hyperlink" Target="https://www.sciencedirect.com/science/article/pii/S1532045618302990?via%3Dihub#bb0160"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hyperlink" Target="http://www.coppe.ufrj.br/pt-br/planeta-coppe-noticias/noticias/pesquisadores-da-coppe-identificam-subareas-que-aproximam-a"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hyperlink" Target="https://www.sciencedirect.com/science/article/pii/S0025326X17304836" TargetMode="External"/><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oleObject" Target="../embeddings/oleObject1.bin"/><Relationship Id="rId7" Type="http://schemas.openxmlformats.org/officeDocument/2006/relationships/image" Target="../media/image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emf"/><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s://g1.globo.com/educacao/universidade/ufba/"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www.sciencedirect.com/science/article/pii/S0269749116326811" TargetMode="External"/><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www.sciencedirect.com/topics/earth-and-planetary-sciences/contamination" TargetMode="External"/><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hyperlink" Target="https://www.sciencedirect.com/topics/earth-and-planetary-sciences/anomaly" TargetMode="External"/><Relationship Id="rId5" Type="http://schemas.openxmlformats.org/officeDocument/2006/relationships/hyperlink" Target="https://www.sciencedirect.com/topics/earth-and-planetary-sciences/mangrove" TargetMode="External"/><Relationship Id="rId4" Type="http://schemas.openxmlformats.org/officeDocument/2006/relationships/hyperlink" Target="https://www.sciencedirect.com/topics/earth-and-planetary-sciences/salt-marsh"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56.xml.rels><?xml version="1.0" encoding="UTF-8" standalone="yes"?>
<Relationships xmlns="http://schemas.openxmlformats.org/package/2006/relationships"><Relationship Id="rId3" Type="http://schemas.openxmlformats.org/officeDocument/2006/relationships/hyperlink" Target="https://science.sciencemag.org/content/366/6466/672/tab-pdf" TargetMode="External"/><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7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wmf"/><Relationship Id="rId4" Type="http://schemas.openxmlformats.org/officeDocument/2006/relationships/image" Target="../media/image22.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8680" y="405575"/>
            <a:ext cx="5001768" cy="1371600"/>
          </a:xfrm>
        </p:spPr>
        <p:txBody>
          <a:bodyPr vert="horz" lIns="91440" tIns="45720" rIns="91440" bIns="45720" rtlCol="0" anchor="ctr">
            <a:normAutofit/>
          </a:bodyPr>
          <a:lstStyle/>
          <a:p>
            <a:r>
              <a:rPr lang="en-US" sz="3300"/>
              <a:t>Equilíbrios de partição de espécies no Meio Ambiente</a:t>
            </a:r>
          </a:p>
        </p:txBody>
      </p:sp>
      <p:sp>
        <p:nvSpPr>
          <p:cNvPr id="17" name="Rectangle 16">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12720" cy="365125"/>
          </a:xfrm>
        </p:spPr>
        <p:txBody>
          <a:bodyPr vert="horz" lIns="91440" tIns="45720" rIns="91440" bIns="45720" rtlCol="0" anchor="ctr">
            <a:normAutofit/>
          </a:bodyPr>
          <a:lstStyle/>
          <a:p>
            <a:pPr>
              <a:spcAft>
                <a:spcPts val="600"/>
              </a:spcAft>
            </a:pPr>
            <a:fld id="{326530D0-E989-6D43-9B52-F525A77060C2}" type="slidenum">
              <a:rPr lang="en-US">
                <a:solidFill>
                  <a:schemeClr val="tx1">
                    <a:lumMod val="50000"/>
                    <a:lumOff val="50000"/>
                  </a:schemeClr>
                </a:solidFill>
              </a:rPr>
              <a:pPr>
                <a:spcAft>
                  <a:spcPts val="600"/>
                </a:spcAft>
              </a:pPr>
              <a:t>1</a:t>
            </a:fld>
            <a:endParaRPr lang="en-US">
              <a:solidFill>
                <a:schemeClr val="tx1">
                  <a:lumMod val="50000"/>
                  <a:lumOff val="50000"/>
                </a:schemeClr>
              </a:solidFill>
            </a:endParaRPr>
          </a:p>
        </p:txBody>
      </p:sp>
      <p:sp>
        <p:nvSpPr>
          <p:cNvPr id="8" name="TextBox 7"/>
          <p:cNvSpPr txBox="1"/>
          <p:nvPr/>
        </p:nvSpPr>
        <p:spPr>
          <a:xfrm>
            <a:off x="6422001" y="501705"/>
            <a:ext cx="4940808" cy="1185353"/>
          </a:xfrm>
          <a:prstGeom prst="rect">
            <a:avLst/>
          </a:prstGeom>
        </p:spPr>
        <p:txBody>
          <a:bodyPr vert="horz" lIns="91440" tIns="45720" rIns="91440" bIns="45720" rtlCol="0" anchor="ctr">
            <a:normAutofit/>
          </a:bodyPr>
          <a:lstStyle/>
          <a:p>
            <a:pPr>
              <a:lnSpc>
                <a:spcPct val="90000"/>
              </a:lnSpc>
              <a:spcBef>
                <a:spcPts val="1000"/>
              </a:spcBef>
            </a:pPr>
            <a:r>
              <a:rPr lang="en-US" sz="1900" i="1" kern="1200" dirty="0" err="1">
                <a:solidFill>
                  <a:schemeClr val="tx1"/>
                </a:solidFill>
                <a:latin typeface="+mn-lt"/>
                <a:ea typeface="+mn-ea"/>
                <a:cs typeface="+mn-cs"/>
              </a:rPr>
              <a:t>Bibliografia</a:t>
            </a:r>
            <a:r>
              <a:rPr lang="en-US" sz="1900" i="1" kern="1200" dirty="0">
                <a:solidFill>
                  <a:schemeClr val="tx1"/>
                </a:solidFill>
                <a:latin typeface="+mn-lt"/>
                <a:ea typeface="+mn-ea"/>
                <a:cs typeface="+mn-cs"/>
              </a:rPr>
              <a:t> </a:t>
            </a:r>
            <a:r>
              <a:rPr lang="en-US" sz="1900" i="1" kern="1200" dirty="0" err="1">
                <a:solidFill>
                  <a:schemeClr val="tx1"/>
                </a:solidFill>
                <a:latin typeface="+mn-lt"/>
                <a:ea typeface="+mn-ea"/>
                <a:cs typeface="+mn-cs"/>
              </a:rPr>
              <a:t>básica</a:t>
            </a:r>
            <a:r>
              <a:rPr lang="en-US" sz="1900" i="1" kern="1200" dirty="0">
                <a:solidFill>
                  <a:schemeClr val="tx1"/>
                </a:solidFill>
                <a:latin typeface="+mn-lt"/>
                <a:ea typeface="+mn-ea"/>
                <a:cs typeface="+mn-cs"/>
              </a:rPr>
              <a:t>:</a:t>
            </a:r>
            <a:br>
              <a:rPr lang="en-US" sz="1900" i="1" kern="1200" dirty="0">
                <a:solidFill>
                  <a:schemeClr val="tx1"/>
                </a:solidFill>
                <a:latin typeface="+mn-lt"/>
                <a:ea typeface="+mn-ea"/>
                <a:cs typeface="+mn-cs"/>
              </a:rPr>
            </a:br>
            <a:r>
              <a:rPr lang="en-US" sz="1900" i="1" kern="1200" dirty="0">
                <a:solidFill>
                  <a:schemeClr val="tx1"/>
                </a:solidFill>
                <a:latin typeface="+mn-lt"/>
                <a:ea typeface="+mn-ea"/>
                <a:cs typeface="+mn-cs"/>
              </a:rPr>
              <a:t> - </a:t>
            </a:r>
            <a:r>
              <a:rPr lang="en-US" sz="1900" i="1" kern="1200" dirty="0" err="1">
                <a:solidFill>
                  <a:schemeClr val="tx1"/>
                </a:solidFill>
                <a:latin typeface="+mn-lt"/>
                <a:ea typeface="+mn-ea"/>
                <a:cs typeface="+mn-cs"/>
              </a:rPr>
              <a:t>Capítulos</a:t>
            </a:r>
            <a:r>
              <a:rPr lang="en-US" sz="1900" i="1" kern="1200" dirty="0">
                <a:solidFill>
                  <a:schemeClr val="tx1"/>
                </a:solidFill>
                <a:latin typeface="+mn-lt"/>
                <a:ea typeface="+mn-ea"/>
                <a:cs typeface="+mn-cs"/>
              </a:rPr>
              <a:t> </a:t>
            </a:r>
            <a:r>
              <a:rPr lang="en-US" sz="1900" b="1" i="1" kern="1200" dirty="0">
                <a:solidFill>
                  <a:schemeClr val="tx1"/>
                </a:solidFill>
                <a:latin typeface="+mn-lt"/>
                <a:ea typeface="+mn-ea"/>
                <a:cs typeface="+mn-cs"/>
              </a:rPr>
              <a:t>3</a:t>
            </a:r>
            <a:r>
              <a:rPr lang="en-US" sz="1900" i="1" kern="1200" dirty="0">
                <a:solidFill>
                  <a:schemeClr val="tx1"/>
                </a:solidFill>
                <a:latin typeface="+mn-lt"/>
                <a:ea typeface="+mn-ea"/>
                <a:cs typeface="+mn-cs"/>
              </a:rPr>
              <a:t> e </a:t>
            </a:r>
            <a:r>
              <a:rPr lang="en-US" sz="1900" b="1" i="1" kern="1200" dirty="0">
                <a:solidFill>
                  <a:schemeClr val="tx1"/>
                </a:solidFill>
                <a:latin typeface="+mn-lt"/>
                <a:ea typeface="+mn-ea"/>
                <a:cs typeface="+mn-cs"/>
              </a:rPr>
              <a:t>4</a:t>
            </a:r>
            <a:r>
              <a:rPr lang="en-US" sz="1900" i="1" kern="1200" dirty="0">
                <a:solidFill>
                  <a:schemeClr val="tx1"/>
                </a:solidFill>
                <a:latin typeface="+mn-lt"/>
                <a:ea typeface="+mn-ea"/>
                <a:cs typeface="+mn-cs"/>
              </a:rPr>
              <a:t> do </a:t>
            </a:r>
            <a:r>
              <a:rPr lang="en-US" sz="1900" i="1" kern="1200" dirty="0" err="1">
                <a:solidFill>
                  <a:schemeClr val="tx1"/>
                </a:solidFill>
                <a:latin typeface="+mn-lt"/>
                <a:ea typeface="+mn-ea"/>
                <a:cs typeface="+mn-cs"/>
              </a:rPr>
              <a:t>livro</a:t>
            </a:r>
            <a:r>
              <a:rPr lang="en-US" sz="1900" i="1" kern="1200" dirty="0">
                <a:solidFill>
                  <a:schemeClr val="tx1"/>
                </a:solidFill>
                <a:latin typeface="+mn-lt"/>
                <a:ea typeface="+mn-ea"/>
                <a:cs typeface="+mn-cs"/>
              </a:rPr>
              <a:t> “Environmental Organic Chemistry”, 2ª. </a:t>
            </a:r>
            <a:r>
              <a:rPr lang="en-US" sz="1900" i="1" kern="1200" dirty="0" err="1">
                <a:solidFill>
                  <a:schemeClr val="tx1"/>
                </a:solidFill>
                <a:latin typeface="+mn-lt"/>
                <a:ea typeface="+mn-ea"/>
                <a:cs typeface="+mn-cs"/>
              </a:rPr>
              <a:t>Edição</a:t>
            </a:r>
            <a:r>
              <a:rPr lang="en-US" sz="1900" i="1" kern="1200" dirty="0">
                <a:solidFill>
                  <a:schemeClr val="tx1"/>
                </a:solidFill>
                <a:latin typeface="+mn-lt"/>
                <a:ea typeface="+mn-ea"/>
                <a:cs typeface="+mn-cs"/>
              </a:rPr>
              <a:t> </a:t>
            </a:r>
            <a:br>
              <a:rPr lang="en-US" sz="1900" i="1" kern="1200" dirty="0">
                <a:solidFill>
                  <a:schemeClr val="tx1"/>
                </a:solidFill>
                <a:latin typeface="+mn-lt"/>
                <a:ea typeface="+mn-ea"/>
                <a:cs typeface="+mn-cs"/>
              </a:rPr>
            </a:br>
            <a:r>
              <a:rPr lang="en-US" sz="1900" i="1" kern="1200" dirty="0">
                <a:solidFill>
                  <a:schemeClr val="tx1"/>
                </a:solidFill>
                <a:latin typeface="+mn-lt"/>
                <a:ea typeface="+mn-ea"/>
                <a:cs typeface="+mn-cs"/>
              </a:rPr>
              <a:t>  (</a:t>
            </a:r>
            <a:r>
              <a:rPr lang="en-US" sz="1900" i="1" kern="1200" dirty="0" err="1">
                <a:solidFill>
                  <a:schemeClr val="tx1"/>
                </a:solidFill>
                <a:latin typeface="+mn-lt"/>
                <a:ea typeface="+mn-ea"/>
                <a:cs typeface="+mn-cs"/>
              </a:rPr>
              <a:t>Schwarzenbach</a:t>
            </a:r>
            <a:r>
              <a:rPr lang="en-US" sz="1900" i="1" kern="1200" dirty="0">
                <a:solidFill>
                  <a:schemeClr val="tx1"/>
                </a:solidFill>
                <a:latin typeface="+mn-lt"/>
                <a:ea typeface="+mn-ea"/>
                <a:cs typeface="+mn-cs"/>
              </a:rPr>
              <a:t> et al.)</a:t>
            </a:r>
            <a:endParaRPr lang="en-US" sz="1900" kern="1200" dirty="0">
              <a:solidFill>
                <a:schemeClr val="tx1"/>
              </a:solidFill>
              <a:latin typeface="+mn-lt"/>
              <a:ea typeface="+mn-ea"/>
              <a:cs typeface="+mn-cs"/>
            </a:endParaRPr>
          </a:p>
        </p:txBody>
      </p:sp>
      <p:sp>
        <p:nvSpPr>
          <p:cNvPr id="4" name="TextBox 6">
            <a:extLst>
              <a:ext uri="{FF2B5EF4-FFF2-40B4-BE49-F238E27FC236}">
                <a16:creationId xmlns:a16="http://schemas.microsoft.com/office/drawing/2014/main" id="{8B056CC3-53B4-4261-8236-B8346C92E2A0}"/>
              </a:ext>
            </a:extLst>
          </p:cNvPr>
          <p:cNvSpPr txBox="1"/>
          <p:nvPr/>
        </p:nvSpPr>
        <p:spPr>
          <a:xfrm>
            <a:off x="551553" y="2198462"/>
            <a:ext cx="11097348" cy="2639868"/>
          </a:xfrm>
          <a:prstGeom prst="rect">
            <a:avLst/>
          </a:prstGeom>
          <a:solidFill>
            <a:srgbClr val="457EC3">
              <a:alpha val="20000"/>
            </a:srgbClr>
          </a:solidFill>
        </p:spPr>
        <p:txBody>
          <a:bodyPr vert="horz" wrap="none" lIns="91440" tIns="45720" rIns="91440" bIns="45720" rtlCol="0">
            <a:normAutofit/>
          </a:bodyPr>
          <a:lstStyle/>
          <a:p>
            <a:pPr>
              <a:lnSpc>
                <a:spcPct val="90000"/>
              </a:lnSpc>
              <a:spcAft>
                <a:spcPts val="600"/>
              </a:spcAft>
            </a:pPr>
            <a:endParaRPr lang="pt-BR" sz="2400" i="1" dirty="0"/>
          </a:p>
          <a:p>
            <a:pPr marL="342900" indent="-342900">
              <a:lnSpc>
                <a:spcPct val="90000"/>
              </a:lnSpc>
              <a:spcAft>
                <a:spcPts val="600"/>
              </a:spcAft>
              <a:buFontTx/>
              <a:buChar char="•"/>
            </a:pPr>
            <a:r>
              <a:rPr lang="pt-BR" sz="2400" i="1" dirty="0">
                <a:cs typeface="Arial" pitchFamily="34" charset="0"/>
              </a:rPr>
              <a:t>Bioacumulação (PARTE 1)</a:t>
            </a:r>
          </a:p>
          <a:p>
            <a:pPr marL="342900" indent="-342900">
              <a:lnSpc>
                <a:spcPct val="90000"/>
              </a:lnSpc>
              <a:spcAft>
                <a:spcPts val="600"/>
              </a:spcAft>
              <a:buFontTx/>
              <a:buChar char="•"/>
            </a:pPr>
            <a:endParaRPr lang="pt-BR" sz="3200" i="1" dirty="0">
              <a:solidFill>
                <a:schemeClr val="tx2"/>
              </a:solidFill>
              <a:cs typeface="Arial" pitchFamily="34" charset="0"/>
            </a:endParaRPr>
          </a:p>
        </p:txBody>
      </p:sp>
    </p:spTree>
    <p:extLst>
      <p:ext uri="{BB962C8B-B14F-4D97-AF65-F5344CB8AC3E}">
        <p14:creationId xmlns:p14="http://schemas.microsoft.com/office/powerpoint/2010/main" val="2613710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9B88F3D5-6894-4BCE-852B-E69FF39CB59E}"/>
              </a:ext>
            </a:extLst>
          </p:cNvPr>
          <p:cNvPicPr>
            <a:picLocks noChangeAspect="1"/>
          </p:cNvPicPr>
          <p:nvPr/>
        </p:nvPicPr>
        <p:blipFill>
          <a:blip r:embed="rId2"/>
          <a:stretch>
            <a:fillRect/>
          </a:stretch>
        </p:blipFill>
        <p:spPr>
          <a:xfrm>
            <a:off x="3729278" y="5217594"/>
            <a:ext cx="8065451" cy="992961"/>
          </a:xfrm>
          <a:prstGeom prst="rect">
            <a:avLst/>
          </a:prstGeom>
        </p:spPr>
      </p:pic>
      <p:sp>
        <p:nvSpPr>
          <p:cNvPr id="2" name="CaixaDeTexto 1">
            <a:extLst>
              <a:ext uri="{FF2B5EF4-FFF2-40B4-BE49-F238E27FC236}">
                <a16:creationId xmlns:a16="http://schemas.microsoft.com/office/drawing/2014/main" id="{561EB4DD-254B-4BCD-BCA6-235E4A008AB0}"/>
              </a:ext>
            </a:extLst>
          </p:cNvPr>
          <p:cNvSpPr txBox="1"/>
          <p:nvPr/>
        </p:nvSpPr>
        <p:spPr>
          <a:xfrm>
            <a:off x="1130300" y="509054"/>
            <a:ext cx="9718300" cy="523220"/>
          </a:xfrm>
          <a:prstGeom prst="rect">
            <a:avLst/>
          </a:prstGeom>
          <a:solidFill>
            <a:schemeClr val="bg2">
              <a:lumMod val="25000"/>
            </a:schemeClr>
          </a:solidFill>
        </p:spPr>
        <p:txBody>
          <a:bodyPr wrap="square" rtlCol="0">
            <a:spAutoFit/>
          </a:bodyPr>
          <a:lstStyle/>
          <a:p>
            <a:pPr algn="ctr"/>
            <a:r>
              <a:rPr lang="pt-BR" sz="2800" dirty="0">
                <a:solidFill>
                  <a:schemeClr val="bg1"/>
                </a:solidFill>
              </a:rPr>
              <a:t>Bioacumulação em sistemas aquáticos </a:t>
            </a:r>
          </a:p>
        </p:txBody>
      </p:sp>
      <p:pic>
        <p:nvPicPr>
          <p:cNvPr id="4" name="Imagem 3">
            <a:extLst>
              <a:ext uri="{FF2B5EF4-FFF2-40B4-BE49-F238E27FC236}">
                <a16:creationId xmlns:a16="http://schemas.microsoft.com/office/drawing/2014/main" id="{C3A2C9A3-B864-44DD-9D55-8D43728CDA5C}"/>
              </a:ext>
            </a:extLst>
          </p:cNvPr>
          <p:cNvPicPr>
            <a:picLocks noChangeAspect="1"/>
          </p:cNvPicPr>
          <p:nvPr/>
        </p:nvPicPr>
        <p:blipFill rotWithShape="1">
          <a:blip r:embed="rId3"/>
          <a:srcRect l="38438" t="40555" r="18749" b="27038"/>
          <a:stretch/>
        </p:blipFill>
        <p:spPr>
          <a:xfrm>
            <a:off x="495300" y="1524000"/>
            <a:ext cx="7784810" cy="3314700"/>
          </a:xfrm>
          <a:prstGeom prst="rect">
            <a:avLst/>
          </a:prstGeom>
        </p:spPr>
      </p:pic>
      <p:sp>
        <p:nvSpPr>
          <p:cNvPr id="5" name="Retângulo 4">
            <a:extLst>
              <a:ext uri="{FF2B5EF4-FFF2-40B4-BE49-F238E27FC236}">
                <a16:creationId xmlns:a16="http://schemas.microsoft.com/office/drawing/2014/main" id="{A915E2A1-B043-49AF-81F6-9F7B96FB295C}"/>
              </a:ext>
            </a:extLst>
          </p:cNvPr>
          <p:cNvSpPr/>
          <p:nvPr/>
        </p:nvSpPr>
        <p:spPr>
          <a:xfrm>
            <a:off x="3890" y="5361259"/>
            <a:ext cx="2558257" cy="646331"/>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ea typeface="Calibri" panose="020F0502020204030204" pitchFamily="34" charset="0"/>
                <a:cs typeface="Times New Roman" panose="02020603050405020304" pitchFamily="18" charset="0"/>
              </a:rPr>
              <a:t>BALANÇO DE MASSAS AO ORGANISMO </a:t>
            </a:r>
            <a:endParaRPr lang="pt-BR" dirty="0"/>
          </a:p>
        </p:txBody>
      </p:sp>
      <p:sp>
        <p:nvSpPr>
          <p:cNvPr id="6" name="Elipse 5">
            <a:extLst>
              <a:ext uri="{FF2B5EF4-FFF2-40B4-BE49-F238E27FC236}">
                <a16:creationId xmlns:a16="http://schemas.microsoft.com/office/drawing/2014/main" id="{7BC43D89-977A-46AA-BA8E-DF09A9913CF1}"/>
              </a:ext>
            </a:extLst>
          </p:cNvPr>
          <p:cNvSpPr/>
          <p:nvPr/>
        </p:nvSpPr>
        <p:spPr>
          <a:xfrm>
            <a:off x="495300" y="2366648"/>
            <a:ext cx="1828800" cy="1430651"/>
          </a:xfrm>
          <a:prstGeom prst="ellipse">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Elipse 6">
            <a:extLst>
              <a:ext uri="{FF2B5EF4-FFF2-40B4-BE49-F238E27FC236}">
                <a16:creationId xmlns:a16="http://schemas.microsoft.com/office/drawing/2014/main" id="{D17FB8F7-3556-4091-A3BB-C75D1E92ADBC}"/>
              </a:ext>
            </a:extLst>
          </p:cNvPr>
          <p:cNvSpPr/>
          <p:nvPr/>
        </p:nvSpPr>
        <p:spPr>
          <a:xfrm>
            <a:off x="1549400" y="3602674"/>
            <a:ext cx="1828800" cy="1430651"/>
          </a:xfrm>
          <a:prstGeom prst="ellipse">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lipse 7">
            <a:extLst>
              <a:ext uri="{FF2B5EF4-FFF2-40B4-BE49-F238E27FC236}">
                <a16:creationId xmlns:a16="http://schemas.microsoft.com/office/drawing/2014/main" id="{F66869D7-E102-435B-90C9-B829D21BADFA}"/>
              </a:ext>
            </a:extLst>
          </p:cNvPr>
          <p:cNvSpPr/>
          <p:nvPr/>
        </p:nvSpPr>
        <p:spPr>
          <a:xfrm>
            <a:off x="4432300" y="3505361"/>
            <a:ext cx="1828800" cy="1430651"/>
          </a:xfrm>
          <a:prstGeom prst="ellipse">
            <a:avLst/>
          </a:prstGeom>
          <a:solidFill>
            <a:srgbClr val="FF0000">
              <a:alpha val="1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lipse 8">
            <a:extLst>
              <a:ext uri="{FF2B5EF4-FFF2-40B4-BE49-F238E27FC236}">
                <a16:creationId xmlns:a16="http://schemas.microsoft.com/office/drawing/2014/main" id="{8EAA0243-B0D4-412B-944A-A97A280D978E}"/>
              </a:ext>
            </a:extLst>
          </p:cNvPr>
          <p:cNvSpPr/>
          <p:nvPr/>
        </p:nvSpPr>
        <p:spPr>
          <a:xfrm>
            <a:off x="5989450" y="1875798"/>
            <a:ext cx="2184110" cy="1819901"/>
          </a:xfrm>
          <a:prstGeom prst="ellipse">
            <a:avLst/>
          </a:prstGeom>
          <a:solidFill>
            <a:srgbClr val="FF0000">
              <a:alpha val="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id="{41C047E1-4754-44B5-BC04-F5986A5F3649}"/>
              </a:ext>
            </a:extLst>
          </p:cNvPr>
          <p:cNvPicPr>
            <a:picLocks noChangeAspect="1"/>
          </p:cNvPicPr>
          <p:nvPr/>
        </p:nvPicPr>
        <p:blipFill rotWithShape="1">
          <a:blip r:embed="rId4"/>
          <a:srcRect l="11414" t="33193" r="17318" b="-9851"/>
          <a:stretch/>
        </p:blipFill>
        <p:spPr>
          <a:xfrm>
            <a:off x="2643228" y="5336108"/>
            <a:ext cx="1469943" cy="451037"/>
          </a:xfrm>
          <a:prstGeom prst="rect">
            <a:avLst/>
          </a:prstGeom>
          <a:ln w="38100">
            <a:solidFill>
              <a:schemeClr val="accent2">
                <a:lumMod val="75000"/>
              </a:schemeClr>
            </a:solidFill>
          </a:ln>
        </p:spPr>
      </p:pic>
      <p:sp>
        <p:nvSpPr>
          <p:cNvPr id="13" name="Elipse 12">
            <a:extLst>
              <a:ext uri="{FF2B5EF4-FFF2-40B4-BE49-F238E27FC236}">
                <a16:creationId xmlns:a16="http://schemas.microsoft.com/office/drawing/2014/main" id="{51E5E335-7E77-4318-8CA3-87C1B7EC8A2E}"/>
              </a:ext>
            </a:extLst>
          </p:cNvPr>
          <p:cNvSpPr/>
          <p:nvPr/>
        </p:nvSpPr>
        <p:spPr>
          <a:xfrm>
            <a:off x="3025710" y="1960916"/>
            <a:ext cx="1107810" cy="962976"/>
          </a:xfrm>
          <a:prstGeom prst="ellipse">
            <a:avLst/>
          </a:prstGeom>
          <a:solidFill>
            <a:srgbClr val="FF0000">
              <a:alpha val="1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id="{E60A2E3F-F888-4440-A0FB-9CE3D94F50D0}"/>
              </a:ext>
            </a:extLst>
          </p:cNvPr>
          <p:cNvSpPr/>
          <p:nvPr/>
        </p:nvSpPr>
        <p:spPr>
          <a:xfrm>
            <a:off x="4216400" y="5217594"/>
            <a:ext cx="1943100" cy="792908"/>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713DDD94-4A83-4150-AFD2-D0ADB586CD57}"/>
              </a:ext>
            </a:extLst>
          </p:cNvPr>
          <p:cNvSpPr/>
          <p:nvPr/>
        </p:nvSpPr>
        <p:spPr>
          <a:xfrm>
            <a:off x="6172201" y="5217594"/>
            <a:ext cx="1612899" cy="792908"/>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a:extLst>
              <a:ext uri="{FF2B5EF4-FFF2-40B4-BE49-F238E27FC236}">
                <a16:creationId xmlns:a16="http://schemas.microsoft.com/office/drawing/2014/main" id="{6793D5EC-FA9E-4856-8F14-F8AB13673C9E}"/>
              </a:ext>
            </a:extLst>
          </p:cNvPr>
          <p:cNvSpPr/>
          <p:nvPr/>
        </p:nvSpPr>
        <p:spPr>
          <a:xfrm>
            <a:off x="7918610" y="5214682"/>
            <a:ext cx="1943100" cy="792908"/>
          </a:xfrm>
          <a:prstGeom prst="rect">
            <a:avLst/>
          </a:prstGeom>
          <a:solidFill>
            <a:srgbClr val="FF00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545C2CFE-7E2C-43DC-B114-29877CA6030E}"/>
              </a:ext>
            </a:extLst>
          </p:cNvPr>
          <p:cNvSpPr/>
          <p:nvPr/>
        </p:nvSpPr>
        <p:spPr>
          <a:xfrm>
            <a:off x="9861710" y="5217594"/>
            <a:ext cx="1034890" cy="792908"/>
          </a:xfrm>
          <a:prstGeom prst="rect">
            <a:avLst/>
          </a:prstGeom>
          <a:solidFill>
            <a:srgbClr val="FF00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a:extLst>
              <a:ext uri="{FF2B5EF4-FFF2-40B4-BE49-F238E27FC236}">
                <a16:creationId xmlns:a16="http://schemas.microsoft.com/office/drawing/2014/main" id="{0D6A09C8-94D3-4365-BF30-2E0036EC9628}"/>
              </a:ext>
            </a:extLst>
          </p:cNvPr>
          <p:cNvSpPr/>
          <p:nvPr/>
        </p:nvSpPr>
        <p:spPr>
          <a:xfrm>
            <a:off x="10903430" y="5214682"/>
            <a:ext cx="1034890" cy="792908"/>
          </a:xfrm>
          <a:prstGeom prst="rect">
            <a:avLst/>
          </a:prstGeom>
          <a:solidFill>
            <a:srgbClr val="FF00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2FCC5D45-3401-45F6-9FAC-1B67CCDB8CB0}"/>
              </a:ext>
            </a:extLst>
          </p:cNvPr>
          <p:cNvSpPr/>
          <p:nvPr/>
        </p:nvSpPr>
        <p:spPr>
          <a:xfrm>
            <a:off x="4510548" y="6210555"/>
            <a:ext cx="2558257" cy="369332"/>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cs typeface="Times New Roman" panose="02020603050405020304" pitchFamily="18" charset="0"/>
              </a:rPr>
              <a:t>ENTRADAS </a:t>
            </a:r>
            <a:endParaRPr lang="pt-BR" dirty="0"/>
          </a:p>
        </p:txBody>
      </p:sp>
      <p:sp>
        <p:nvSpPr>
          <p:cNvPr id="22" name="Retângulo 21">
            <a:extLst>
              <a:ext uri="{FF2B5EF4-FFF2-40B4-BE49-F238E27FC236}">
                <a16:creationId xmlns:a16="http://schemas.microsoft.com/office/drawing/2014/main" id="{34AD8AF2-A45D-4420-88B9-774BAB84DE2B}"/>
              </a:ext>
            </a:extLst>
          </p:cNvPr>
          <p:cNvSpPr/>
          <p:nvPr/>
        </p:nvSpPr>
        <p:spPr>
          <a:xfrm>
            <a:off x="7918610" y="6243657"/>
            <a:ext cx="2558257" cy="369332"/>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cs typeface="Times New Roman" panose="02020603050405020304" pitchFamily="18" charset="0"/>
              </a:rPr>
              <a:t>SAIDAS  </a:t>
            </a:r>
            <a:endParaRPr lang="pt-BR" dirty="0"/>
          </a:p>
        </p:txBody>
      </p:sp>
      <p:sp>
        <p:nvSpPr>
          <p:cNvPr id="23" name="Retângulo 22">
            <a:extLst>
              <a:ext uri="{FF2B5EF4-FFF2-40B4-BE49-F238E27FC236}">
                <a16:creationId xmlns:a16="http://schemas.microsoft.com/office/drawing/2014/main" id="{98B82F9E-9394-4F70-A89B-F49E2F6D6795}"/>
              </a:ext>
            </a:extLst>
          </p:cNvPr>
          <p:cNvSpPr/>
          <p:nvPr/>
        </p:nvSpPr>
        <p:spPr>
          <a:xfrm>
            <a:off x="2324100" y="6210555"/>
            <a:ext cx="1783557" cy="369332"/>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cs typeface="Times New Roman" panose="02020603050405020304" pitchFamily="18" charset="0"/>
              </a:rPr>
              <a:t>ACUMULAÇÃO</a:t>
            </a:r>
            <a:endParaRPr lang="pt-BR" dirty="0"/>
          </a:p>
        </p:txBody>
      </p:sp>
      <p:sp>
        <p:nvSpPr>
          <p:cNvPr id="24" name="CaixaDeTexto 23">
            <a:extLst>
              <a:ext uri="{FF2B5EF4-FFF2-40B4-BE49-F238E27FC236}">
                <a16:creationId xmlns:a16="http://schemas.microsoft.com/office/drawing/2014/main" id="{670DF289-A5D8-4F7C-B20C-113837AA2655}"/>
              </a:ext>
            </a:extLst>
          </p:cNvPr>
          <p:cNvSpPr txBox="1"/>
          <p:nvPr/>
        </p:nvSpPr>
        <p:spPr>
          <a:xfrm>
            <a:off x="4159061" y="6204730"/>
            <a:ext cx="300082" cy="369332"/>
          </a:xfrm>
          <a:prstGeom prst="rect">
            <a:avLst/>
          </a:prstGeom>
          <a:noFill/>
        </p:spPr>
        <p:txBody>
          <a:bodyPr wrap="none" rtlCol="0">
            <a:spAutoFit/>
          </a:bodyPr>
          <a:lstStyle/>
          <a:p>
            <a:r>
              <a:rPr lang="pt-BR" dirty="0"/>
              <a:t>=</a:t>
            </a:r>
          </a:p>
        </p:txBody>
      </p:sp>
      <p:sp>
        <p:nvSpPr>
          <p:cNvPr id="25" name="CaixaDeTexto 24">
            <a:extLst>
              <a:ext uri="{FF2B5EF4-FFF2-40B4-BE49-F238E27FC236}">
                <a16:creationId xmlns:a16="http://schemas.microsoft.com/office/drawing/2014/main" id="{7FEE7037-C91A-4C33-8468-F0C41292CA12}"/>
              </a:ext>
            </a:extLst>
          </p:cNvPr>
          <p:cNvSpPr txBox="1"/>
          <p:nvPr/>
        </p:nvSpPr>
        <p:spPr>
          <a:xfrm>
            <a:off x="7225544" y="6204730"/>
            <a:ext cx="255198" cy="369332"/>
          </a:xfrm>
          <a:prstGeom prst="rect">
            <a:avLst/>
          </a:prstGeom>
          <a:noFill/>
        </p:spPr>
        <p:txBody>
          <a:bodyPr wrap="none" rtlCol="0">
            <a:spAutoFit/>
          </a:bodyPr>
          <a:lstStyle/>
          <a:p>
            <a:r>
              <a:rPr lang="pt-BR" dirty="0"/>
              <a:t>-</a:t>
            </a:r>
          </a:p>
        </p:txBody>
      </p:sp>
      <p:cxnSp>
        <p:nvCxnSpPr>
          <p:cNvPr id="27" name="Conector de Seta Reta 26">
            <a:extLst>
              <a:ext uri="{FF2B5EF4-FFF2-40B4-BE49-F238E27FC236}">
                <a16:creationId xmlns:a16="http://schemas.microsoft.com/office/drawing/2014/main" id="{841614A2-051B-42BA-841E-534D6A5A3844}"/>
              </a:ext>
            </a:extLst>
          </p:cNvPr>
          <p:cNvCxnSpPr/>
          <p:nvPr/>
        </p:nvCxnSpPr>
        <p:spPr>
          <a:xfrm flipV="1">
            <a:off x="5892044" y="3505361"/>
            <a:ext cx="2667000" cy="1709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tângulo 27">
            <a:extLst>
              <a:ext uri="{FF2B5EF4-FFF2-40B4-BE49-F238E27FC236}">
                <a16:creationId xmlns:a16="http://schemas.microsoft.com/office/drawing/2014/main" id="{FB5D0EFB-C2DE-428A-A4BA-56D54FF40C87}"/>
              </a:ext>
            </a:extLst>
          </p:cNvPr>
          <p:cNvSpPr/>
          <p:nvPr/>
        </p:nvSpPr>
        <p:spPr>
          <a:xfrm>
            <a:off x="8724136" y="3274528"/>
            <a:ext cx="2542876" cy="461665"/>
          </a:xfrm>
          <a:prstGeom prst="rect">
            <a:avLst/>
          </a:prstGeom>
          <a:solidFill>
            <a:schemeClr val="bg2">
              <a:lumMod val="25000"/>
            </a:schemeClr>
          </a:solidFill>
        </p:spPr>
        <p:txBody>
          <a:bodyPr wrap="none">
            <a:spAutoFit/>
          </a:bodyPr>
          <a:lstStyle/>
          <a:p>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1</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ifishw</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iw</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 </a:t>
            </a:r>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ifish</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pt-BR" sz="2400" dirty="0">
              <a:solidFill>
                <a:schemeClr val="bg1"/>
              </a:solidFill>
            </a:endParaRPr>
          </a:p>
        </p:txBody>
      </p:sp>
      <p:sp>
        <p:nvSpPr>
          <p:cNvPr id="29" name="CaixaDeTexto 28">
            <a:extLst>
              <a:ext uri="{FF2B5EF4-FFF2-40B4-BE49-F238E27FC236}">
                <a16:creationId xmlns:a16="http://schemas.microsoft.com/office/drawing/2014/main" id="{1F38E83D-E7DF-4F39-B51C-3948E8F1908F}"/>
              </a:ext>
            </a:extLst>
          </p:cNvPr>
          <p:cNvSpPr txBox="1"/>
          <p:nvPr/>
        </p:nvSpPr>
        <p:spPr>
          <a:xfrm>
            <a:off x="9063003" y="2272715"/>
            <a:ext cx="1269601" cy="646331"/>
          </a:xfrm>
          <a:prstGeom prst="rect">
            <a:avLst/>
          </a:prstGeom>
          <a:noFill/>
        </p:spPr>
        <p:txBody>
          <a:bodyPr wrap="square" rtlCol="0">
            <a:spAutoFit/>
          </a:bodyPr>
          <a:lstStyle/>
          <a:p>
            <a:pPr algn="ctr"/>
            <a:r>
              <a:rPr lang="pt-BR" dirty="0"/>
              <a:t>Taxa que entra </a:t>
            </a:r>
          </a:p>
        </p:txBody>
      </p:sp>
      <p:sp>
        <p:nvSpPr>
          <p:cNvPr id="30" name="CaixaDeTexto 29">
            <a:extLst>
              <a:ext uri="{FF2B5EF4-FFF2-40B4-BE49-F238E27FC236}">
                <a16:creationId xmlns:a16="http://schemas.microsoft.com/office/drawing/2014/main" id="{0D605A58-C60F-4DFA-876E-DDDB9A90A78D}"/>
              </a:ext>
            </a:extLst>
          </p:cNvPr>
          <p:cNvSpPr txBox="1"/>
          <p:nvPr/>
        </p:nvSpPr>
        <p:spPr>
          <a:xfrm>
            <a:off x="10144378" y="2300158"/>
            <a:ext cx="1269601" cy="646331"/>
          </a:xfrm>
          <a:prstGeom prst="rect">
            <a:avLst/>
          </a:prstGeom>
          <a:noFill/>
        </p:spPr>
        <p:txBody>
          <a:bodyPr wrap="square" rtlCol="0">
            <a:spAutoFit/>
          </a:bodyPr>
          <a:lstStyle/>
          <a:p>
            <a:pPr algn="ctr"/>
            <a:r>
              <a:rPr lang="pt-BR" dirty="0"/>
              <a:t>Taxa que sai  </a:t>
            </a:r>
          </a:p>
        </p:txBody>
      </p:sp>
      <p:sp>
        <p:nvSpPr>
          <p:cNvPr id="31" name="CaixaDeTexto 30">
            <a:extLst>
              <a:ext uri="{FF2B5EF4-FFF2-40B4-BE49-F238E27FC236}">
                <a16:creationId xmlns:a16="http://schemas.microsoft.com/office/drawing/2014/main" id="{7CC79C9D-DE18-4F35-9FD0-20401EA090EE}"/>
              </a:ext>
            </a:extLst>
          </p:cNvPr>
          <p:cNvSpPr txBox="1"/>
          <p:nvPr/>
        </p:nvSpPr>
        <p:spPr>
          <a:xfrm>
            <a:off x="8895285" y="1623472"/>
            <a:ext cx="2525590" cy="646331"/>
          </a:xfrm>
          <a:prstGeom prst="rect">
            <a:avLst/>
          </a:prstGeom>
          <a:noFill/>
        </p:spPr>
        <p:txBody>
          <a:bodyPr wrap="square" rtlCol="0">
            <a:spAutoFit/>
          </a:bodyPr>
          <a:lstStyle/>
          <a:p>
            <a:pPr algn="ctr"/>
            <a:r>
              <a:rPr lang="pt-BR" b="1" dirty="0"/>
              <a:t>Fluxo mássico de i pelas guelras </a:t>
            </a:r>
          </a:p>
        </p:txBody>
      </p:sp>
      <p:cxnSp>
        <p:nvCxnSpPr>
          <p:cNvPr id="33" name="Conector de Seta Reta 32">
            <a:extLst>
              <a:ext uri="{FF2B5EF4-FFF2-40B4-BE49-F238E27FC236}">
                <a16:creationId xmlns:a16="http://schemas.microsoft.com/office/drawing/2014/main" id="{B2E562F0-35DF-4CBC-A8EA-EE0277F695EA}"/>
              </a:ext>
            </a:extLst>
          </p:cNvPr>
          <p:cNvCxnSpPr/>
          <p:nvPr/>
        </p:nvCxnSpPr>
        <p:spPr>
          <a:xfrm>
            <a:off x="9677400" y="2853204"/>
            <a:ext cx="0" cy="421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ector de Seta Reta 33">
            <a:extLst>
              <a:ext uri="{FF2B5EF4-FFF2-40B4-BE49-F238E27FC236}">
                <a16:creationId xmlns:a16="http://schemas.microsoft.com/office/drawing/2014/main" id="{BD0C7B3E-6647-422F-AF56-D5BE00D2E2C9}"/>
              </a:ext>
            </a:extLst>
          </p:cNvPr>
          <p:cNvCxnSpPr>
            <a:cxnSpLocks/>
          </p:cNvCxnSpPr>
          <p:nvPr/>
        </p:nvCxnSpPr>
        <p:spPr>
          <a:xfrm flipV="1">
            <a:off x="10756900" y="2870200"/>
            <a:ext cx="0"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807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70DE942-048A-46E3-A5CE-B29529D2015C}"/>
              </a:ext>
            </a:extLst>
          </p:cNvPr>
          <p:cNvPicPr>
            <a:picLocks noChangeAspect="1"/>
          </p:cNvPicPr>
          <p:nvPr/>
        </p:nvPicPr>
        <p:blipFill>
          <a:blip r:embed="rId2"/>
          <a:stretch>
            <a:fillRect/>
          </a:stretch>
        </p:blipFill>
        <p:spPr>
          <a:xfrm>
            <a:off x="3792778" y="264594"/>
            <a:ext cx="8065451" cy="992961"/>
          </a:xfrm>
          <a:prstGeom prst="rect">
            <a:avLst/>
          </a:prstGeom>
        </p:spPr>
      </p:pic>
      <p:sp>
        <p:nvSpPr>
          <p:cNvPr id="3" name="Retângulo 2">
            <a:extLst>
              <a:ext uri="{FF2B5EF4-FFF2-40B4-BE49-F238E27FC236}">
                <a16:creationId xmlns:a16="http://schemas.microsoft.com/office/drawing/2014/main" id="{68BB0768-AC80-43AE-A35F-0C5F97257285}"/>
              </a:ext>
            </a:extLst>
          </p:cNvPr>
          <p:cNvSpPr/>
          <p:nvPr/>
        </p:nvSpPr>
        <p:spPr>
          <a:xfrm>
            <a:off x="67390" y="408259"/>
            <a:ext cx="2558257" cy="646331"/>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ea typeface="Calibri" panose="020F0502020204030204" pitchFamily="34" charset="0"/>
                <a:cs typeface="Times New Roman" panose="02020603050405020304" pitchFamily="18" charset="0"/>
              </a:rPr>
              <a:t>BALANÇO DE MASSAS AO ORGANISMO </a:t>
            </a:r>
            <a:endParaRPr lang="pt-BR" dirty="0"/>
          </a:p>
        </p:txBody>
      </p:sp>
      <p:pic>
        <p:nvPicPr>
          <p:cNvPr id="4" name="Imagem 3">
            <a:extLst>
              <a:ext uri="{FF2B5EF4-FFF2-40B4-BE49-F238E27FC236}">
                <a16:creationId xmlns:a16="http://schemas.microsoft.com/office/drawing/2014/main" id="{A365EE15-9F96-44A4-AF2D-8B13493D0F57}"/>
              </a:ext>
            </a:extLst>
          </p:cNvPr>
          <p:cNvPicPr>
            <a:picLocks noChangeAspect="1"/>
          </p:cNvPicPr>
          <p:nvPr/>
        </p:nvPicPr>
        <p:blipFill rotWithShape="1">
          <a:blip r:embed="rId3"/>
          <a:srcRect l="11414" t="33193" r="17318" b="-9851"/>
          <a:stretch/>
        </p:blipFill>
        <p:spPr>
          <a:xfrm>
            <a:off x="2706728" y="383108"/>
            <a:ext cx="1469943" cy="451037"/>
          </a:xfrm>
          <a:prstGeom prst="rect">
            <a:avLst/>
          </a:prstGeom>
          <a:ln w="38100">
            <a:solidFill>
              <a:schemeClr val="accent2">
                <a:lumMod val="75000"/>
              </a:schemeClr>
            </a:solidFill>
          </a:ln>
        </p:spPr>
      </p:pic>
      <p:sp>
        <p:nvSpPr>
          <p:cNvPr id="5" name="Retângulo 4">
            <a:extLst>
              <a:ext uri="{FF2B5EF4-FFF2-40B4-BE49-F238E27FC236}">
                <a16:creationId xmlns:a16="http://schemas.microsoft.com/office/drawing/2014/main" id="{B06A18C2-AD92-4617-B518-BFEBC3A56B6B}"/>
              </a:ext>
            </a:extLst>
          </p:cNvPr>
          <p:cNvSpPr/>
          <p:nvPr/>
        </p:nvSpPr>
        <p:spPr>
          <a:xfrm>
            <a:off x="4279900" y="264594"/>
            <a:ext cx="1943100" cy="792908"/>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84FE0744-E9EA-4CA1-8740-BBD4407C89F6}"/>
              </a:ext>
            </a:extLst>
          </p:cNvPr>
          <p:cNvSpPr/>
          <p:nvPr/>
        </p:nvSpPr>
        <p:spPr>
          <a:xfrm>
            <a:off x="6235701" y="264594"/>
            <a:ext cx="1612899" cy="792908"/>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1E8BC15C-CEC9-4486-9B2B-94943C58E3CA}"/>
              </a:ext>
            </a:extLst>
          </p:cNvPr>
          <p:cNvSpPr/>
          <p:nvPr/>
        </p:nvSpPr>
        <p:spPr>
          <a:xfrm>
            <a:off x="7982110" y="261682"/>
            <a:ext cx="1943100" cy="792908"/>
          </a:xfrm>
          <a:prstGeom prst="rect">
            <a:avLst/>
          </a:prstGeom>
          <a:solidFill>
            <a:srgbClr val="FF00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3D3F2159-7048-4335-8F9C-01678ADA0FAB}"/>
              </a:ext>
            </a:extLst>
          </p:cNvPr>
          <p:cNvSpPr/>
          <p:nvPr/>
        </p:nvSpPr>
        <p:spPr>
          <a:xfrm>
            <a:off x="9925210" y="264594"/>
            <a:ext cx="1034890" cy="792908"/>
          </a:xfrm>
          <a:prstGeom prst="rect">
            <a:avLst/>
          </a:prstGeom>
          <a:solidFill>
            <a:srgbClr val="FF00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115802B4-ABC5-4771-8FB5-FFEC7E634018}"/>
              </a:ext>
            </a:extLst>
          </p:cNvPr>
          <p:cNvSpPr/>
          <p:nvPr/>
        </p:nvSpPr>
        <p:spPr>
          <a:xfrm>
            <a:off x="10966930" y="261682"/>
            <a:ext cx="1034890" cy="792908"/>
          </a:xfrm>
          <a:prstGeom prst="rect">
            <a:avLst/>
          </a:prstGeom>
          <a:solidFill>
            <a:srgbClr val="FF00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64C154EC-4949-4C31-84C8-C33CE842A002}"/>
              </a:ext>
            </a:extLst>
          </p:cNvPr>
          <p:cNvSpPr/>
          <p:nvPr/>
        </p:nvSpPr>
        <p:spPr>
          <a:xfrm>
            <a:off x="4574048" y="1257555"/>
            <a:ext cx="2558257" cy="369332"/>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cs typeface="Times New Roman" panose="02020603050405020304" pitchFamily="18" charset="0"/>
              </a:rPr>
              <a:t>ENTRADAS </a:t>
            </a:r>
            <a:endParaRPr lang="pt-BR" dirty="0"/>
          </a:p>
        </p:txBody>
      </p:sp>
      <p:sp>
        <p:nvSpPr>
          <p:cNvPr id="11" name="Retângulo 10">
            <a:extLst>
              <a:ext uri="{FF2B5EF4-FFF2-40B4-BE49-F238E27FC236}">
                <a16:creationId xmlns:a16="http://schemas.microsoft.com/office/drawing/2014/main" id="{BC05BFB7-70CB-4632-B319-DFA9EB96AD30}"/>
              </a:ext>
            </a:extLst>
          </p:cNvPr>
          <p:cNvSpPr/>
          <p:nvPr/>
        </p:nvSpPr>
        <p:spPr>
          <a:xfrm>
            <a:off x="7982110" y="1290657"/>
            <a:ext cx="2558257" cy="369332"/>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cs typeface="Times New Roman" panose="02020603050405020304" pitchFamily="18" charset="0"/>
              </a:rPr>
              <a:t>SAIDAS  </a:t>
            </a:r>
            <a:endParaRPr lang="pt-BR" dirty="0"/>
          </a:p>
        </p:txBody>
      </p:sp>
      <p:sp>
        <p:nvSpPr>
          <p:cNvPr id="12" name="Retângulo 11">
            <a:extLst>
              <a:ext uri="{FF2B5EF4-FFF2-40B4-BE49-F238E27FC236}">
                <a16:creationId xmlns:a16="http://schemas.microsoft.com/office/drawing/2014/main" id="{E6BDE0CE-5606-4226-AF61-12692E9529DD}"/>
              </a:ext>
            </a:extLst>
          </p:cNvPr>
          <p:cNvSpPr/>
          <p:nvPr/>
        </p:nvSpPr>
        <p:spPr>
          <a:xfrm>
            <a:off x="2387600" y="1257555"/>
            <a:ext cx="1783557" cy="369332"/>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cs typeface="Times New Roman" panose="02020603050405020304" pitchFamily="18" charset="0"/>
              </a:rPr>
              <a:t>ACUMULAÇÃO</a:t>
            </a:r>
            <a:endParaRPr lang="pt-BR" dirty="0"/>
          </a:p>
        </p:txBody>
      </p:sp>
      <p:sp>
        <p:nvSpPr>
          <p:cNvPr id="13" name="CaixaDeTexto 12">
            <a:extLst>
              <a:ext uri="{FF2B5EF4-FFF2-40B4-BE49-F238E27FC236}">
                <a16:creationId xmlns:a16="http://schemas.microsoft.com/office/drawing/2014/main" id="{4B05690B-B8CE-4999-A145-5058F343A54F}"/>
              </a:ext>
            </a:extLst>
          </p:cNvPr>
          <p:cNvSpPr txBox="1"/>
          <p:nvPr/>
        </p:nvSpPr>
        <p:spPr>
          <a:xfrm>
            <a:off x="4222561" y="1251730"/>
            <a:ext cx="300082" cy="369332"/>
          </a:xfrm>
          <a:prstGeom prst="rect">
            <a:avLst/>
          </a:prstGeom>
          <a:noFill/>
        </p:spPr>
        <p:txBody>
          <a:bodyPr wrap="none" rtlCol="0">
            <a:spAutoFit/>
          </a:bodyPr>
          <a:lstStyle/>
          <a:p>
            <a:r>
              <a:rPr lang="pt-BR" dirty="0"/>
              <a:t>=</a:t>
            </a:r>
          </a:p>
        </p:txBody>
      </p:sp>
      <p:sp>
        <p:nvSpPr>
          <p:cNvPr id="14" name="CaixaDeTexto 13">
            <a:extLst>
              <a:ext uri="{FF2B5EF4-FFF2-40B4-BE49-F238E27FC236}">
                <a16:creationId xmlns:a16="http://schemas.microsoft.com/office/drawing/2014/main" id="{08B0E547-B3B0-4EB5-8639-0098A41D061D}"/>
              </a:ext>
            </a:extLst>
          </p:cNvPr>
          <p:cNvSpPr txBox="1"/>
          <p:nvPr/>
        </p:nvSpPr>
        <p:spPr>
          <a:xfrm>
            <a:off x="7289044" y="1251730"/>
            <a:ext cx="255198" cy="369332"/>
          </a:xfrm>
          <a:prstGeom prst="rect">
            <a:avLst/>
          </a:prstGeom>
          <a:noFill/>
        </p:spPr>
        <p:txBody>
          <a:bodyPr wrap="none" rtlCol="0">
            <a:spAutoFit/>
          </a:bodyPr>
          <a:lstStyle/>
          <a:p>
            <a:r>
              <a:rPr lang="pt-BR" dirty="0"/>
              <a:t>-</a:t>
            </a:r>
          </a:p>
        </p:txBody>
      </p:sp>
      <p:sp>
        <p:nvSpPr>
          <p:cNvPr id="15" name="CaixaDeTexto 14">
            <a:extLst>
              <a:ext uri="{FF2B5EF4-FFF2-40B4-BE49-F238E27FC236}">
                <a16:creationId xmlns:a16="http://schemas.microsoft.com/office/drawing/2014/main" id="{D7D21321-61C8-4BF2-A48D-F88F85B7C80E}"/>
              </a:ext>
            </a:extLst>
          </p:cNvPr>
          <p:cNvSpPr txBox="1"/>
          <p:nvPr/>
        </p:nvSpPr>
        <p:spPr>
          <a:xfrm>
            <a:off x="0" y="2044638"/>
            <a:ext cx="12192000" cy="400110"/>
          </a:xfrm>
          <a:prstGeom prst="rect">
            <a:avLst/>
          </a:prstGeom>
          <a:solidFill>
            <a:schemeClr val="accent2">
              <a:lumMod val="60000"/>
              <a:lumOff val="40000"/>
            </a:schemeClr>
          </a:solidFill>
        </p:spPr>
        <p:txBody>
          <a:bodyPr wrap="square" rtlCol="0">
            <a:spAutoFit/>
          </a:bodyPr>
          <a:lstStyle/>
          <a:p>
            <a:pPr algn="ctr"/>
            <a:r>
              <a:rPr lang="pt-BR" sz="2000" b="1" dirty="0"/>
              <a:t>Envolvendo Cinética de adsorção  </a:t>
            </a:r>
          </a:p>
        </p:txBody>
      </p:sp>
      <p:sp>
        <p:nvSpPr>
          <p:cNvPr id="16" name="Retângulo 15">
            <a:extLst>
              <a:ext uri="{FF2B5EF4-FFF2-40B4-BE49-F238E27FC236}">
                <a16:creationId xmlns:a16="http://schemas.microsoft.com/office/drawing/2014/main" id="{1BBB6DDD-1327-43F8-BA92-C4C79BBD9915}"/>
              </a:ext>
            </a:extLst>
          </p:cNvPr>
          <p:cNvSpPr/>
          <p:nvPr/>
        </p:nvSpPr>
        <p:spPr>
          <a:xfrm>
            <a:off x="168990" y="3253059"/>
            <a:ext cx="2558257" cy="646331"/>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ea typeface="Calibri" panose="020F0502020204030204" pitchFamily="34" charset="0"/>
                <a:cs typeface="Times New Roman" panose="02020603050405020304" pitchFamily="18" charset="0"/>
              </a:rPr>
              <a:t>BALANÇO DE MASSAS AO ORGANISMO </a:t>
            </a:r>
            <a:endParaRPr lang="pt-BR" dirty="0"/>
          </a:p>
        </p:txBody>
      </p:sp>
      <p:sp>
        <p:nvSpPr>
          <p:cNvPr id="17" name="Retângulo 16">
            <a:extLst>
              <a:ext uri="{FF2B5EF4-FFF2-40B4-BE49-F238E27FC236}">
                <a16:creationId xmlns:a16="http://schemas.microsoft.com/office/drawing/2014/main" id="{E12FC94C-0B81-4E52-ABF2-448F978A8C13}"/>
              </a:ext>
            </a:extLst>
          </p:cNvPr>
          <p:cNvSpPr/>
          <p:nvPr/>
        </p:nvSpPr>
        <p:spPr>
          <a:xfrm>
            <a:off x="4675648" y="4102355"/>
            <a:ext cx="2558257" cy="369332"/>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cs typeface="Times New Roman" panose="02020603050405020304" pitchFamily="18" charset="0"/>
              </a:rPr>
              <a:t>ENTRADAS </a:t>
            </a:r>
            <a:endParaRPr lang="pt-BR" dirty="0"/>
          </a:p>
        </p:txBody>
      </p:sp>
      <p:sp>
        <p:nvSpPr>
          <p:cNvPr id="18" name="Retângulo 17">
            <a:extLst>
              <a:ext uri="{FF2B5EF4-FFF2-40B4-BE49-F238E27FC236}">
                <a16:creationId xmlns:a16="http://schemas.microsoft.com/office/drawing/2014/main" id="{AE8CB103-FC56-4D1E-A934-7E9E92EE280B}"/>
              </a:ext>
            </a:extLst>
          </p:cNvPr>
          <p:cNvSpPr/>
          <p:nvPr/>
        </p:nvSpPr>
        <p:spPr>
          <a:xfrm>
            <a:off x="8083710" y="4135457"/>
            <a:ext cx="2558257" cy="369332"/>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cs typeface="Times New Roman" panose="02020603050405020304" pitchFamily="18" charset="0"/>
              </a:rPr>
              <a:t>SAIDAS  </a:t>
            </a:r>
            <a:endParaRPr lang="pt-BR" dirty="0"/>
          </a:p>
        </p:txBody>
      </p:sp>
      <p:sp>
        <p:nvSpPr>
          <p:cNvPr id="19" name="Retângulo 18">
            <a:extLst>
              <a:ext uri="{FF2B5EF4-FFF2-40B4-BE49-F238E27FC236}">
                <a16:creationId xmlns:a16="http://schemas.microsoft.com/office/drawing/2014/main" id="{06A12549-FDE0-489A-A552-6EB7D31A16F9}"/>
              </a:ext>
            </a:extLst>
          </p:cNvPr>
          <p:cNvSpPr/>
          <p:nvPr/>
        </p:nvSpPr>
        <p:spPr>
          <a:xfrm>
            <a:off x="2489200" y="4102355"/>
            <a:ext cx="1783557" cy="369332"/>
          </a:xfrm>
          <a:prstGeom prst="rect">
            <a:avLst/>
          </a:prstGeom>
          <a:solidFill>
            <a:schemeClr val="bg2">
              <a:lumMod val="25000"/>
            </a:schemeClr>
          </a:solidFill>
        </p:spPr>
        <p:txBody>
          <a:bodyPr wrap="square">
            <a:spAutoFit/>
          </a:bodyPr>
          <a:lstStyle/>
          <a:p>
            <a:pPr algn="ctr"/>
            <a:r>
              <a:rPr lang="pt-BR" dirty="0">
                <a:solidFill>
                  <a:schemeClr val="bg1"/>
                </a:solidFill>
                <a:latin typeface="Calibri" panose="020F0502020204030204" pitchFamily="34" charset="0"/>
                <a:cs typeface="Times New Roman" panose="02020603050405020304" pitchFamily="18" charset="0"/>
              </a:rPr>
              <a:t>ACUMULAÇÃO</a:t>
            </a:r>
            <a:endParaRPr lang="pt-BR" dirty="0"/>
          </a:p>
        </p:txBody>
      </p:sp>
      <p:sp>
        <p:nvSpPr>
          <p:cNvPr id="20" name="CaixaDeTexto 19">
            <a:extLst>
              <a:ext uri="{FF2B5EF4-FFF2-40B4-BE49-F238E27FC236}">
                <a16:creationId xmlns:a16="http://schemas.microsoft.com/office/drawing/2014/main" id="{A6D4EA17-15F8-4717-BC7A-AF02BA8D2A94}"/>
              </a:ext>
            </a:extLst>
          </p:cNvPr>
          <p:cNvSpPr txBox="1"/>
          <p:nvPr/>
        </p:nvSpPr>
        <p:spPr>
          <a:xfrm>
            <a:off x="4324161" y="4096530"/>
            <a:ext cx="300082" cy="369332"/>
          </a:xfrm>
          <a:prstGeom prst="rect">
            <a:avLst/>
          </a:prstGeom>
          <a:noFill/>
        </p:spPr>
        <p:txBody>
          <a:bodyPr wrap="none" rtlCol="0">
            <a:spAutoFit/>
          </a:bodyPr>
          <a:lstStyle/>
          <a:p>
            <a:r>
              <a:rPr lang="pt-BR" dirty="0"/>
              <a:t>=</a:t>
            </a:r>
          </a:p>
        </p:txBody>
      </p:sp>
      <p:sp>
        <p:nvSpPr>
          <p:cNvPr id="21" name="CaixaDeTexto 20">
            <a:extLst>
              <a:ext uri="{FF2B5EF4-FFF2-40B4-BE49-F238E27FC236}">
                <a16:creationId xmlns:a16="http://schemas.microsoft.com/office/drawing/2014/main" id="{B72BC44F-C386-4834-91C4-B31C61418231}"/>
              </a:ext>
            </a:extLst>
          </p:cNvPr>
          <p:cNvSpPr txBox="1"/>
          <p:nvPr/>
        </p:nvSpPr>
        <p:spPr>
          <a:xfrm>
            <a:off x="7509197" y="4096530"/>
            <a:ext cx="255198" cy="369332"/>
          </a:xfrm>
          <a:prstGeom prst="rect">
            <a:avLst/>
          </a:prstGeom>
          <a:noFill/>
        </p:spPr>
        <p:txBody>
          <a:bodyPr wrap="none" rtlCol="0">
            <a:spAutoFit/>
          </a:bodyPr>
          <a:lstStyle/>
          <a:p>
            <a:r>
              <a:rPr lang="pt-BR" dirty="0"/>
              <a:t>-</a:t>
            </a:r>
          </a:p>
        </p:txBody>
      </p:sp>
      <p:sp>
        <p:nvSpPr>
          <p:cNvPr id="22" name="CaixaDeTexto 21">
            <a:extLst>
              <a:ext uri="{FF2B5EF4-FFF2-40B4-BE49-F238E27FC236}">
                <a16:creationId xmlns:a16="http://schemas.microsoft.com/office/drawing/2014/main" id="{B48B669B-EF23-4FFF-B007-99F79EFCB8EF}"/>
              </a:ext>
            </a:extLst>
          </p:cNvPr>
          <p:cNvSpPr txBox="1"/>
          <p:nvPr/>
        </p:nvSpPr>
        <p:spPr>
          <a:xfrm>
            <a:off x="0" y="5097252"/>
            <a:ext cx="12192000" cy="400110"/>
          </a:xfrm>
          <a:prstGeom prst="rect">
            <a:avLst/>
          </a:prstGeom>
          <a:solidFill>
            <a:schemeClr val="accent2">
              <a:lumMod val="60000"/>
              <a:lumOff val="40000"/>
            </a:schemeClr>
          </a:solidFill>
        </p:spPr>
        <p:txBody>
          <a:bodyPr wrap="square" rtlCol="0">
            <a:spAutoFit/>
          </a:bodyPr>
          <a:lstStyle/>
          <a:p>
            <a:pPr algn="ctr"/>
            <a:r>
              <a:rPr lang="pt-BR" sz="2000" b="1" dirty="0"/>
              <a:t>Estado estacionário – a concentração de i dentro do organismo não varia no tempo </a:t>
            </a:r>
          </a:p>
        </p:txBody>
      </p:sp>
      <p:grpSp>
        <p:nvGrpSpPr>
          <p:cNvPr id="30" name="Agrupar 29">
            <a:extLst>
              <a:ext uri="{FF2B5EF4-FFF2-40B4-BE49-F238E27FC236}">
                <a16:creationId xmlns:a16="http://schemas.microsoft.com/office/drawing/2014/main" id="{6BFADF06-EA9D-456A-8278-CBA7500CB41A}"/>
              </a:ext>
            </a:extLst>
          </p:cNvPr>
          <p:cNvGrpSpPr/>
          <p:nvPr/>
        </p:nvGrpSpPr>
        <p:grpSpPr>
          <a:xfrm>
            <a:off x="2905623" y="2572989"/>
            <a:ext cx="1770025" cy="533493"/>
            <a:chOff x="2752618" y="6166917"/>
            <a:chExt cx="1770025" cy="533493"/>
          </a:xfrm>
        </p:grpSpPr>
        <p:pic>
          <p:nvPicPr>
            <p:cNvPr id="23" name="Imagem 22">
              <a:extLst>
                <a:ext uri="{FF2B5EF4-FFF2-40B4-BE49-F238E27FC236}">
                  <a16:creationId xmlns:a16="http://schemas.microsoft.com/office/drawing/2014/main" id="{BB8CE7B0-9A16-4E93-AC4D-869FC5D1CA26}"/>
                </a:ext>
              </a:extLst>
            </p:cNvPr>
            <p:cNvPicPr>
              <a:picLocks noChangeAspect="1"/>
            </p:cNvPicPr>
            <p:nvPr/>
          </p:nvPicPr>
          <p:blipFill rotWithShape="1">
            <a:blip r:embed="rId3"/>
            <a:srcRect l="11414" t="33193" r="17318" b="-9851"/>
            <a:stretch/>
          </p:blipFill>
          <p:spPr>
            <a:xfrm>
              <a:off x="2752618" y="6249373"/>
              <a:ext cx="1469943" cy="451037"/>
            </a:xfrm>
            <a:prstGeom prst="rect">
              <a:avLst/>
            </a:prstGeom>
            <a:ln w="38100">
              <a:noFill/>
            </a:ln>
          </p:spPr>
        </p:pic>
        <p:sp>
          <p:nvSpPr>
            <p:cNvPr id="25" name="CaixaDeTexto 24">
              <a:extLst>
                <a:ext uri="{FF2B5EF4-FFF2-40B4-BE49-F238E27FC236}">
                  <a16:creationId xmlns:a16="http://schemas.microsoft.com/office/drawing/2014/main" id="{5CBCAA27-710F-4160-9B92-39D739B0863D}"/>
                </a:ext>
              </a:extLst>
            </p:cNvPr>
            <p:cNvSpPr txBox="1"/>
            <p:nvPr/>
          </p:nvSpPr>
          <p:spPr>
            <a:xfrm>
              <a:off x="4222561" y="6166917"/>
              <a:ext cx="300082" cy="369332"/>
            </a:xfrm>
            <a:prstGeom prst="rect">
              <a:avLst/>
            </a:prstGeom>
            <a:noFill/>
          </p:spPr>
          <p:txBody>
            <a:bodyPr wrap="none" rtlCol="0">
              <a:spAutoFit/>
            </a:bodyPr>
            <a:lstStyle/>
            <a:p>
              <a:r>
                <a:rPr lang="pt-BR" dirty="0"/>
                <a:t>0</a:t>
              </a:r>
            </a:p>
          </p:txBody>
        </p:sp>
      </p:grpSp>
      <p:pic>
        <p:nvPicPr>
          <p:cNvPr id="26" name="Imagem 25">
            <a:extLst>
              <a:ext uri="{FF2B5EF4-FFF2-40B4-BE49-F238E27FC236}">
                <a16:creationId xmlns:a16="http://schemas.microsoft.com/office/drawing/2014/main" id="{1E78C6FE-ABB2-42B5-BECA-E0FAF50FCD39}"/>
              </a:ext>
            </a:extLst>
          </p:cNvPr>
          <p:cNvPicPr>
            <a:picLocks noChangeAspect="1"/>
          </p:cNvPicPr>
          <p:nvPr/>
        </p:nvPicPr>
        <p:blipFill>
          <a:blip r:embed="rId4"/>
          <a:stretch>
            <a:fillRect/>
          </a:stretch>
        </p:blipFill>
        <p:spPr>
          <a:xfrm>
            <a:off x="2847474" y="3213157"/>
            <a:ext cx="8389351" cy="686233"/>
          </a:xfrm>
          <a:prstGeom prst="rect">
            <a:avLst/>
          </a:prstGeom>
        </p:spPr>
      </p:pic>
      <p:sp>
        <p:nvSpPr>
          <p:cNvPr id="27" name="Retângulo 26">
            <a:extLst>
              <a:ext uri="{FF2B5EF4-FFF2-40B4-BE49-F238E27FC236}">
                <a16:creationId xmlns:a16="http://schemas.microsoft.com/office/drawing/2014/main" id="{BDBE3905-782C-498F-8491-A04076477E59}"/>
              </a:ext>
            </a:extLst>
          </p:cNvPr>
          <p:cNvSpPr/>
          <p:nvPr/>
        </p:nvSpPr>
        <p:spPr>
          <a:xfrm>
            <a:off x="7510870" y="3093731"/>
            <a:ext cx="3725954" cy="753981"/>
          </a:xfrm>
          <a:prstGeom prst="rect">
            <a:avLst/>
          </a:prstGeom>
          <a:solidFill>
            <a:srgbClr val="FF00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a:extLst>
              <a:ext uri="{FF2B5EF4-FFF2-40B4-BE49-F238E27FC236}">
                <a16:creationId xmlns:a16="http://schemas.microsoft.com/office/drawing/2014/main" id="{C806480F-AD04-4CEC-8BE6-2CB9C3779F41}"/>
              </a:ext>
            </a:extLst>
          </p:cNvPr>
          <p:cNvSpPr/>
          <p:nvPr/>
        </p:nvSpPr>
        <p:spPr>
          <a:xfrm>
            <a:off x="4195812" y="3106482"/>
            <a:ext cx="3194831" cy="741230"/>
          </a:xfrm>
          <a:prstGeom prst="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707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p:bldP spid="21" grpId="0"/>
      <p:bldP spid="22"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A15757D8-02F8-434B-BFAA-5481E9C5CA01}"/>
              </a:ext>
            </a:extLst>
          </p:cNvPr>
          <p:cNvGrpSpPr/>
          <p:nvPr/>
        </p:nvGrpSpPr>
        <p:grpSpPr>
          <a:xfrm>
            <a:off x="223399" y="1238266"/>
            <a:ext cx="8968726" cy="1130267"/>
            <a:chOff x="722637" y="603266"/>
            <a:chExt cx="8968726" cy="1130267"/>
          </a:xfrm>
        </p:grpSpPr>
        <p:pic>
          <p:nvPicPr>
            <p:cNvPr id="2" name="Imagem 1">
              <a:extLst>
                <a:ext uri="{FF2B5EF4-FFF2-40B4-BE49-F238E27FC236}">
                  <a16:creationId xmlns:a16="http://schemas.microsoft.com/office/drawing/2014/main" id="{84CC1F44-7012-4E78-A459-FA64203251ED}"/>
                </a:ext>
              </a:extLst>
            </p:cNvPr>
            <p:cNvPicPr>
              <a:picLocks noChangeAspect="1"/>
            </p:cNvPicPr>
            <p:nvPr/>
          </p:nvPicPr>
          <p:blipFill>
            <a:blip r:embed="rId2"/>
            <a:stretch>
              <a:fillRect/>
            </a:stretch>
          </p:blipFill>
          <p:spPr>
            <a:xfrm>
              <a:off x="722637" y="603266"/>
              <a:ext cx="8968726" cy="1130267"/>
            </a:xfrm>
            <a:prstGeom prst="rect">
              <a:avLst/>
            </a:prstGeom>
          </p:spPr>
        </p:pic>
        <p:sp>
          <p:nvSpPr>
            <p:cNvPr id="3" name="Retângulo 2">
              <a:extLst>
                <a:ext uri="{FF2B5EF4-FFF2-40B4-BE49-F238E27FC236}">
                  <a16:creationId xmlns:a16="http://schemas.microsoft.com/office/drawing/2014/main" id="{08C101E7-9CFC-49F4-BC74-6318D33B7D61}"/>
                </a:ext>
              </a:extLst>
            </p:cNvPr>
            <p:cNvSpPr/>
            <p:nvPr/>
          </p:nvSpPr>
          <p:spPr>
            <a:xfrm>
              <a:off x="8661400" y="660400"/>
              <a:ext cx="10287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5" name="Imagem 4">
            <a:extLst>
              <a:ext uri="{FF2B5EF4-FFF2-40B4-BE49-F238E27FC236}">
                <a16:creationId xmlns:a16="http://schemas.microsoft.com/office/drawing/2014/main" id="{B95E0F2E-68BE-4FCA-926A-EDAD69B1342A}"/>
              </a:ext>
            </a:extLst>
          </p:cNvPr>
          <p:cNvPicPr>
            <a:picLocks noChangeAspect="1"/>
          </p:cNvPicPr>
          <p:nvPr/>
        </p:nvPicPr>
        <p:blipFill>
          <a:blip r:embed="rId3"/>
          <a:stretch>
            <a:fillRect/>
          </a:stretch>
        </p:blipFill>
        <p:spPr>
          <a:xfrm>
            <a:off x="802774" y="317557"/>
            <a:ext cx="8389351" cy="686233"/>
          </a:xfrm>
          <a:prstGeom prst="rect">
            <a:avLst/>
          </a:prstGeom>
        </p:spPr>
      </p:pic>
      <p:sp>
        <p:nvSpPr>
          <p:cNvPr id="6" name="Retângulo 5">
            <a:extLst>
              <a:ext uri="{FF2B5EF4-FFF2-40B4-BE49-F238E27FC236}">
                <a16:creationId xmlns:a16="http://schemas.microsoft.com/office/drawing/2014/main" id="{950495C0-6ED6-4AE9-B721-DF888F8EF3BF}"/>
              </a:ext>
            </a:extLst>
          </p:cNvPr>
          <p:cNvSpPr/>
          <p:nvPr/>
        </p:nvSpPr>
        <p:spPr>
          <a:xfrm>
            <a:off x="9190862" y="1042824"/>
            <a:ext cx="2502223" cy="461665"/>
          </a:xfrm>
          <a:prstGeom prst="rect">
            <a:avLst/>
          </a:prstGeom>
          <a:solidFill>
            <a:schemeClr val="bg2">
              <a:lumMod val="25000"/>
            </a:schemeClr>
          </a:solidFill>
        </p:spPr>
        <p:txBody>
          <a:bodyPr wrap="none">
            <a:spAutoFit/>
          </a:bodyPr>
          <a:lstStyle/>
          <a:p>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idiet</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iw</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BAF</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idiet</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pt-BR" sz="2400" dirty="0">
              <a:solidFill>
                <a:schemeClr val="bg1"/>
              </a:solidFill>
            </a:endParaRPr>
          </a:p>
        </p:txBody>
      </p:sp>
      <p:cxnSp>
        <p:nvCxnSpPr>
          <p:cNvPr id="8" name="Conector: Angulado 7">
            <a:extLst>
              <a:ext uri="{FF2B5EF4-FFF2-40B4-BE49-F238E27FC236}">
                <a16:creationId xmlns:a16="http://schemas.microsoft.com/office/drawing/2014/main" id="{C8D23887-DA98-431F-842E-E9C36BA62899}"/>
              </a:ext>
            </a:extLst>
          </p:cNvPr>
          <p:cNvCxnSpPr>
            <a:cxnSpLocks/>
            <a:stCxn id="6" idx="1"/>
          </p:cNvCxnSpPr>
          <p:nvPr/>
        </p:nvCxnSpPr>
        <p:spPr>
          <a:xfrm rot="10800000" flipV="1">
            <a:off x="4851400" y="1273657"/>
            <a:ext cx="4339462" cy="53339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tângulo 8">
            <a:extLst>
              <a:ext uri="{FF2B5EF4-FFF2-40B4-BE49-F238E27FC236}">
                <a16:creationId xmlns:a16="http://schemas.microsoft.com/office/drawing/2014/main" id="{A9F0FDEF-E691-4EA3-8BF7-D72365C03AE6}"/>
              </a:ext>
            </a:extLst>
          </p:cNvPr>
          <p:cNvSpPr/>
          <p:nvPr/>
        </p:nvSpPr>
        <p:spPr>
          <a:xfrm>
            <a:off x="4013200" y="1697038"/>
            <a:ext cx="838200" cy="533400"/>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a:extLst>
              <a:ext uri="{FF2B5EF4-FFF2-40B4-BE49-F238E27FC236}">
                <a16:creationId xmlns:a16="http://schemas.microsoft.com/office/drawing/2014/main" id="{192D3DF4-2E33-4170-92A7-A3E4069F0888}"/>
              </a:ext>
            </a:extLst>
          </p:cNvPr>
          <p:cNvSpPr txBox="1"/>
          <p:nvPr/>
        </p:nvSpPr>
        <p:spPr>
          <a:xfrm>
            <a:off x="74747" y="2603008"/>
            <a:ext cx="1910201" cy="923330"/>
          </a:xfrm>
          <a:prstGeom prst="rect">
            <a:avLst/>
          </a:prstGeom>
          <a:solidFill>
            <a:schemeClr val="bg2">
              <a:lumMod val="25000"/>
            </a:schemeClr>
          </a:solidFill>
        </p:spPr>
        <p:txBody>
          <a:bodyPr wrap="square" rtlCol="0">
            <a:spAutoFit/>
          </a:bodyPr>
          <a:lstStyle/>
          <a:p>
            <a:pPr algn="ctr"/>
            <a:r>
              <a:rPr lang="pt-BR" dirty="0">
                <a:solidFill>
                  <a:schemeClr val="bg1"/>
                </a:solidFill>
              </a:rPr>
              <a:t>FATOR DE BIOACUMULAÇÃO NO PEIXE </a:t>
            </a:r>
          </a:p>
        </p:txBody>
      </p:sp>
      <p:cxnSp>
        <p:nvCxnSpPr>
          <p:cNvPr id="13" name="Conector de Seta Reta 12">
            <a:extLst>
              <a:ext uri="{FF2B5EF4-FFF2-40B4-BE49-F238E27FC236}">
                <a16:creationId xmlns:a16="http://schemas.microsoft.com/office/drawing/2014/main" id="{520FE4FB-DB52-400D-AA4C-1A530288C996}"/>
              </a:ext>
            </a:extLst>
          </p:cNvPr>
          <p:cNvCxnSpPr>
            <a:cxnSpLocks/>
          </p:cNvCxnSpPr>
          <p:nvPr/>
        </p:nvCxnSpPr>
        <p:spPr>
          <a:xfrm flipV="1">
            <a:off x="1029848" y="1828800"/>
            <a:ext cx="0" cy="774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tângulo 14">
            <a:extLst>
              <a:ext uri="{FF2B5EF4-FFF2-40B4-BE49-F238E27FC236}">
                <a16:creationId xmlns:a16="http://schemas.microsoft.com/office/drawing/2014/main" id="{1C7C90DF-C30B-4D7C-AED1-3232030B963F}"/>
              </a:ext>
            </a:extLst>
          </p:cNvPr>
          <p:cNvSpPr/>
          <p:nvPr/>
        </p:nvSpPr>
        <p:spPr>
          <a:xfrm>
            <a:off x="498916" y="1299056"/>
            <a:ext cx="1016000" cy="533400"/>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a:extLst>
              <a:ext uri="{FF2B5EF4-FFF2-40B4-BE49-F238E27FC236}">
                <a16:creationId xmlns:a16="http://schemas.microsoft.com/office/drawing/2014/main" id="{7AC9B1CD-8EB8-46D0-975D-DC33F2CD1ABB}"/>
              </a:ext>
            </a:extLst>
          </p:cNvPr>
          <p:cNvSpPr txBox="1"/>
          <p:nvPr/>
        </p:nvSpPr>
        <p:spPr>
          <a:xfrm>
            <a:off x="2999875" y="1171024"/>
            <a:ext cx="1662635" cy="369332"/>
          </a:xfrm>
          <a:prstGeom prst="rect">
            <a:avLst/>
          </a:prstGeom>
          <a:solidFill>
            <a:schemeClr val="bg2">
              <a:lumMod val="25000"/>
            </a:schemeClr>
          </a:solidFill>
        </p:spPr>
        <p:txBody>
          <a:bodyPr wrap="none" rtlCol="0">
            <a:spAutoFit/>
          </a:bodyPr>
          <a:lstStyle/>
          <a:p>
            <a:r>
              <a:rPr lang="pt-BR" dirty="0">
                <a:solidFill>
                  <a:schemeClr val="bg1"/>
                </a:solidFill>
              </a:rPr>
              <a:t>Dividir tudo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iw</a:t>
            </a:r>
            <a:r>
              <a:rPr lang="pt-BR" dirty="0">
                <a:solidFill>
                  <a:schemeClr val="bg1"/>
                </a:solidFill>
              </a:rPr>
              <a:t> </a:t>
            </a:r>
          </a:p>
        </p:txBody>
      </p:sp>
      <p:pic>
        <p:nvPicPr>
          <p:cNvPr id="17" name="Imagem 16">
            <a:extLst>
              <a:ext uri="{FF2B5EF4-FFF2-40B4-BE49-F238E27FC236}">
                <a16:creationId xmlns:a16="http://schemas.microsoft.com/office/drawing/2014/main" id="{4BFE5F26-EE34-4D7B-9FE6-2C7173739984}"/>
              </a:ext>
            </a:extLst>
          </p:cNvPr>
          <p:cNvPicPr>
            <a:picLocks noChangeAspect="1"/>
          </p:cNvPicPr>
          <p:nvPr/>
        </p:nvPicPr>
        <p:blipFill>
          <a:blip r:embed="rId4"/>
          <a:stretch>
            <a:fillRect/>
          </a:stretch>
        </p:blipFill>
        <p:spPr>
          <a:xfrm>
            <a:off x="2999875" y="3457087"/>
            <a:ext cx="5631526" cy="322933"/>
          </a:xfrm>
          <a:prstGeom prst="rect">
            <a:avLst/>
          </a:prstGeom>
        </p:spPr>
      </p:pic>
      <p:sp>
        <p:nvSpPr>
          <p:cNvPr id="18" name="CaixaDeTexto 17">
            <a:extLst>
              <a:ext uri="{FF2B5EF4-FFF2-40B4-BE49-F238E27FC236}">
                <a16:creationId xmlns:a16="http://schemas.microsoft.com/office/drawing/2014/main" id="{CB4C3086-EC09-417E-9A5A-64ED15E07883}"/>
              </a:ext>
            </a:extLst>
          </p:cNvPr>
          <p:cNvSpPr txBox="1"/>
          <p:nvPr/>
        </p:nvSpPr>
        <p:spPr>
          <a:xfrm>
            <a:off x="2338397" y="2624944"/>
            <a:ext cx="6448945" cy="369332"/>
          </a:xfrm>
          <a:prstGeom prst="rect">
            <a:avLst/>
          </a:prstGeom>
          <a:solidFill>
            <a:schemeClr val="bg2">
              <a:lumMod val="25000"/>
            </a:schemeClr>
          </a:solidFill>
        </p:spPr>
        <p:txBody>
          <a:bodyPr wrap="none" rtlCol="0">
            <a:spAutoFit/>
          </a:bodyPr>
          <a:lstStyle/>
          <a:p>
            <a:r>
              <a:rPr lang="pt-BR" dirty="0">
                <a:solidFill>
                  <a:schemeClr val="bg1"/>
                </a:solidFill>
              </a:rPr>
              <a:t>Assumindo que entrada e saída é feita apenas pelas guelras temos </a:t>
            </a:r>
          </a:p>
        </p:txBody>
      </p:sp>
      <p:sp>
        <p:nvSpPr>
          <p:cNvPr id="19" name="Retângulo 18">
            <a:extLst>
              <a:ext uri="{FF2B5EF4-FFF2-40B4-BE49-F238E27FC236}">
                <a16:creationId xmlns:a16="http://schemas.microsoft.com/office/drawing/2014/main" id="{49907399-FCE1-42E3-BB3D-3DEFBA67ED04}"/>
              </a:ext>
            </a:extLst>
          </p:cNvPr>
          <p:cNvSpPr/>
          <p:nvPr/>
        </p:nvSpPr>
        <p:spPr>
          <a:xfrm>
            <a:off x="3127816" y="3286554"/>
            <a:ext cx="885384" cy="632398"/>
          </a:xfrm>
          <a:prstGeom prst="rect">
            <a:avLst/>
          </a:prstGeom>
          <a:solidFill>
            <a:srgbClr val="FF0000">
              <a:alpha val="2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a:extLst>
              <a:ext uri="{FF2B5EF4-FFF2-40B4-BE49-F238E27FC236}">
                <a16:creationId xmlns:a16="http://schemas.microsoft.com/office/drawing/2014/main" id="{85EDFBBD-154C-48DB-BBE9-D2D209EEF928}"/>
              </a:ext>
            </a:extLst>
          </p:cNvPr>
          <p:cNvSpPr/>
          <p:nvPr/>
        </p:nvSpPr>
        <p:spPr>
          <a:xfrm>
            <a:off x="7179116" y="3237055"/>
            <a:ext cx="1113984" cy="632398"/>
          </a:xfrm>
          <a:prstGeom prst="rect">
            <a:avLst/>
          </a:prstGeom>
          <a:solidFill>
            <a:srgbClr val="FF0000">
              <a:alpha val="2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65A31840-E0E0-4237-AE1D-398A23DD50A0}"/>
              </a:ext>
            </a:extLst>
          </p:cNvPr>
          <p:cNvSpPr/>
          <p:nvPr/>
        </p:nvSpPr>
        <p:spPr>
          <a:xfrm>
            <a:off x="9049259" y="4579922"/>
            <a:ext cx="3063659" cy="369332"/>
          </a:xfrm>
          <a:prstGeom prst="rect">
            <a:avLst/>
          </a:prstGeom>
          <a:solidFill>
            <a:schemeClr val="bg2">
              <a:lumMod val="25000"/>
            </a:schemeClr>
          </a:solidFill>
        </p:spPr>
        <p:txBody>
          <a:bodyPr wrap="none">
            <a:spAutoFit/>
          </a:bodyPr>
          <a:lstStyle/>
          <a:p>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log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lip</a:t>
            </a:r>
            <a:r>
              <a:rPr lang="en-GB"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/w</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+0,91*log K</a:t>
            </a:r>
            <a:r>
              <a:rPr lang="en-GB"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io/w </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+ 0.50 </a:t>
            </a:r>
            <a:endParaRPr lang="pt-BR" dirty="0">
              <a:solidFill>
                <a:schemeClr val="bg1"/>
              </a:solidFill>
            </a:endParaRPr>
          </a:p>
        </p:txBody>
      </p:sp>
      <p:sp>
        <p:nvSpPr>
          <p:cNvPr id="22" name="CaixaDeTexto 21">
            <a:extLst>
              <a:ext uri="{FF2B5EF4-FFF2-40B4-BE49-F238E27FC236}">
                <a16:creationId xmlns:a16="http://schemas.microsoft.com/office/drawing/2014/main" id="{484B3C08-20CD-48D6-83A1-50442F4756C4}"/>
              </a:ext>
            </a:extLst>
          </p:cNvPr>
          <p:cNvSpPr txBox="1"/>
          <p:nvPr/>
        </p:nvSpPr>
        <p:spPr>
          <a:xfrm>
            <a:off x="9148031" y="3250687"/>
            <a:ext cx="2964887" cy="1200329"/>
          </a:xfrm>
          <a:prstGeom prst="rect">
            <a:avLst/>
          </a:prstGeom>
          <a:solidFill>
            <a:schemeClr val="bg2">
              <a:lumMod val="25000"/>
            </a:schemeClr>
          </a:solidFill>
        </p:spPr>
        <p:txBody>
          <a:bodyPr wrap="square" rtlCol="0">
            <a:spAutoFit/>
          </a:bodyPr>
          <a:lstStyle/>
          <a:p>
            <a:pPr algn="ctr"/>
            <a:r>
              <a:rPr lang="pt-BR" dirty="0">
                <a:solidFill>
                  <a:schemeClr val="bg1"/>
                </a:solidFill>
              </a:rPr>
              <a:t>Se o peixe só acumular na gordura então a relação abaixo é perfeitamente válida para determinar o </a:t>
            </a:r>
            <a:r>
              <a:rPr lang="pt-BR" dirty="0" err="1">
                <a:solidFill>
                  <a:schemeClr val="bg1"/>
                </a:solidFill>
              </a:rPr>
              <a:t>BAFi</a:t>
            </a:r>
            <a:endParaRPr lang="pt-BR" dirty="0">
              <a:solidFill>
                <a:schemeClr val="bg1"/>
              </a:solidFill>
            </a:endParaRPr>
          </a:p>
        </p:txBody>
      </p:sp>
      <p:pic>
        <p:nvPicPr>
          <p:cNvPr id="23" name="Imagem 22">
            <a:extLst>
              <a:ext uri="{FF2B5EF4-FFF2-40B4-BE49-F238E27FC236}">
                <a16:creationId xmlns:a16="http://schemas.microsoft.com/office/drawing/2014/main" id="{05EEE75E-F1BA-48F3-968B-6985271CB3A3}"/>
              </a:ext>
            </a:extLst>
          </p:cNvPr>
          <p:cNvPicPr>
            <a:picLocks noChangeAspect="1"/>
          </p:cNvPicPr>
          <p:nvPr/>
        </p:nvPicPr>
        <p:blipFill>
          <a:blip r:embed="rId5"/>
          <a:stretch>
            <a:fillRect/>
          </a:stretch>
        </p:blipFill>
        <p:spPr>
          <a:xfrm>
            <a:off x="2036974" y="5112800"/>
            <a:ext cx="6790276" cy="449800"/>
          </a:xfrm>
          <a:prstGeom prst="rect">
            <a:avLst/>
          </a:prstGeom>
        </p:spPr>
      </p:pic>
      <p:sp>
        <p:nvSpPr>
          <p:cNvPr id="24" name="CaixaDeTexto 23">
            <a:extLst>
              <a:ext uri="{FF2B5EF4-FFF2-40B4-BE49-F238E27FC236}">
                <a16:creationId xmlns:a16="http://schemas.microsoft.com/office/drawing/2014/main" id="{08E57DFD-7F0D-4FF6-8EE6-6BC4A7E35AC4}"/>
              </a:ext>
            </a:extLst>
          </p:cNvPr>
          <p:cNvSpPr txBox="1"/>
          <p:nvPr/>
        </p:nvSpPr>
        <p:spPr>
          <a:xfrm>
            <a:off x="2338396" y="4070949"/>
            <a:ext cx="6448946" cy="646331"/>
          </a:xfrm>
          <a:prstGeom prst="rect">
            <a:avLst/>
          </a:prstGeom>
          <a:solidFill>
            <a:schemeClr val="bg2">
              <a:lumMod val="25000"/>
            </a:schemeClr>
          </a:solidFill>
        </p:spPr>
        <p:txBody>
          <a:bodyPr wrap="square" rtlCol="0">
            <a:spAutoFit/>
          </a:bodyPr>
          <a:lstStyle/>
          <a:p>
            <a:r>
              <a:rPr lang="pt-BR" dirty="0">
                <a:solidFill>
                  <a:schemeClr val="bg1"/>
                </a:solidFill>
              </a:rPr>
              <a:t>Assumindo que entrada e saída é feita mas o metabolismo têm um papel importante na eliminação (</a:t>
            </a:r>
            <a:r>
              <a:rPr lang="pt-BR" dirty="0" err="1">
                <a:solidFill>
                  <a:schemeClr val="bg1"/>
                </a:solidFill>
              </a:rPr>
              <a:t>e.g</a:t>
            </a:r>
            <a:r>
              <a:rPr lang="pt-BR" dirty="0">
                <a:solidFill>
                  <a:schemeClr val="bg1"/>
                </a:solidFill>
              </a:rPr>
              <a:t> mecanismo de </a:t>
            </a:r>
            <a:r>
              <a:rPr lang="pt-BR" dirty="0" err="1">
                <a:solidFill>
                  <a:schemeClr val="bg1"/>
                </a:solidFill>
              </a:rPr>
              <a:t>destoxificação</a:t>
            </a:r>
            <a:r>
              <a:rPr lang="pt-BR" dirty="0">
                <a:solidFill>
                  <a:schemeClr val="bg1"/>
                </a:solidFill>
              </a:rPr>
              <a:t>)</a:t>
            </a:r>
          </a:p>
        </p:txBody>
      </p:sp>
      <p:sp>
        <p:nvSpPr>
          <p:cNvPr id="25" name="Retângulo 24">
            <a:extLst>
              <a:ext uri="{FF2B5EF4-FFF2-40B4-BE49-F238E27FC236}">
                <a16:creationId xmlns:a16="http://schemas.microsoft.com/office/drawing/2014/main" id="{5EEEE068-FC2E-4F39-A5AA-FADBE3E12F6D}"/>
              </a:ext>
            </a:extLst>
          </p:cNvPr>
          <p:cNvSpPr/>
          <p:nvPr/>
        </p:nvSpPr>
        <p:spPr>
          <a:xfrm>
            <a:off x="2442016" y="4949254"/>
            <a:ext cx="885384" cy="632398"/>
          </a:xfrm>
          <a:prstGeom prst="rect">
            <a:avLst/>
          </a:prstGeom>
          <a:solidFill>
            <a:srgbClr val="FF0000">
              <a:alpha val="2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EC89D306-D870-4BF3-B271-5750057AB0CE}"/>
              </a:ext>
            </a:extLst>
          </p:cNvPr>
          <p:cNvSpPr/>
          <p:nvPr/>
        </p:nvSpPr>
        <p:spPr>
          <a:xfrm>
            <a:off x="3594100" y="5031578"/>
            <a:ext cx="1727200" cy="632397"/>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a:extLst>
              <a:ext uri="{FF2B5EF4-FFF2-40B4-BE49-F238E27FC236}">
                <a16:creationId xmlns:a16="http://schemas.microsoft.com/office/drawing/2014/main" id="{EF85051E-5B2E-4D0A-AD64-7FB392C6B11E}"/>
              </a:ext>
            </a:extLst>
          </p:cNvPr>
          <p:cNvSpPr/>
          <p:nvPr/>
        </p:nvSpPr>
        <p:spPr>
          <a:xfrm>
            <a:off x="7747000" y="4970555"/>
            <a:ext cx="1040342" cy="579346"/>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4405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5" grpId="0" animBg="1"/>
      <p:bldP spid="16" grpId="0" animBg="1"/>
      <p:bldP spid="18" grpId="0" animBg="1"/>
      <p:bldP spid="19" grpId="0" animBg="1"/>
      <p:bldP spid="20" grpId="0" animBg="1"/>
      <p:bldP spid="21" grpId="0" animBg="1"/>
      <p:bldP spid="22" grpId="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2799C183-0A99-42F6-A3FF-5EB916D59A16}"/>
              </a:ext>
            </a:extLst>
          </p:cNvPr>
          <p:cNvSpPr txBox="1"/>
          <p:nvPr/>
        </p:nvSpPr>
        <p:spPr>
          <a:xfrm>
            <a:off x="1130300" y="509054"/>
            <a:ext cx="9718300" cy="523220"/>
          </a:xfrm>
          <a:prstGeom prst="rect">
            <a:avLst/>
          </a:prstGeom>
          <a:solidFill>
            <a:schemeClr val="bg2">
              <a:lumMod val="25000"/>
            </a:schemeClr>
          </a:solidFill>
        </p:spPr>
        <p:txBody>
          <a:bodyPr wrap="square" rtlCol="0">
            <a:spAutoFit/>
          </a:bodyPr>
          <a:lstStyle/>
          <a:p>
            <a:pPr algn="ctr"/>
            <a:r>
              <a:rPr lang="pt-BR" sz="2800" dirty="0">
                <a:solidFill>
                  <a:schemeClr val="bg1"/>
                </a:solidFill>
              </a:rPr>
              <a:t>Avaliação da bioacumulação: sedimentos biota </a:t>
            </a:r>
          </a:p>
        </p:txBody>
      </p:sp>
      <p:pic>
        <p:nvPicPr>
          <p:cNvPr id="3" name="Imagem 2">
            <a:extLst>
              <a:ext uri="{FF2B5EF4-FFF2-40B4-BE49-F238E27FC236}">
                <a16:creationId xmlns:a16="http://schemas.microsoft.com/office/drawing/2014/main" id="{C4E3E0F6-690E-4533-8394-396FD712DCEC}"/>
              </a:ext>
            </a:extLst>
          </p:cNvPr>
          <p:cNvPicPr>
            <a:picLocks noChangeAspect="1"/>
          </p:cNvPicPr>
          <p:nvPr/>
        </p:nvPicPr>
        <p:blipFill>
          <a:blip r:embed="rId2"/>
          <a:stretch>
            <a:fillRect/>
          </a:stretch>
        </p:blipFill>
        <p:spPr>
          <a:xfrm>
            <a:off x="-1" y="1590020"/>
            <a:ext cx="4692143" cy="4874280"/>
          </a:xfrm>
          <a:prstGeom prst="rect">
            <a:avLst/>
          </a:prstGeom>
        </p:spPr>
      </p:pic>
      <p:pic>
        <p:nvPicPr>
          <p:cNvPr id="4" name="Imagem 3">
            <a:extLst>
              <a:ext uri="{FF2B5EF4-FFF2-40B4-BE49-F238E27FC236}">
                <a16:creationId xmlns:a16="http://schemas.microsoft.com/office/drawing/2014/main" id="{799AEE8F-A4C3-41F4-86AE-61C2B0424AA1}"/>
              </a:ext>
            </a:extLst>
          </p:cNvPr>
          <p:cNvPicPr>
            <a:picLocks noChangeAspect="1"/>
          </p:cNvPicPr>
          <p:nvPr/>
        </p:nvPicPr>
        <p:blipFill>
          <a:blip r:embed="rId3"/>
          <a:stretch>
            <a:fillRect/>
          </a:stretch>
        </p:blipFill>
        <p:spPr>
          <a:xfrm>
            <a:off x="4304399" y="1592570"/>
            <a:ext cx="4797226" cy="697767"/>
          </a:xfrm>
          <a:prstGeom prst="rect">
            <a:avLst/>
          </a:prstGeom>
        </p:spPr>
      </p:pic>
      <p:sp>
        <p:nvSpPr>
          <p:cNvPr id="5" name="Retângulo 4">
            <a:extLst>
              <a:ext uri="{FF2B5EF4-FFF2-40B4-BE49-F238E27FC236}">
                <a16:creationId xmlns:a16="http://schemas.microsoft.com/office/drawing/2014/main" id="{87DDAC59-FC05-46AE-B82D-486E137FD416}"/>
              </a:ext>
            </a:extLst>
          </p:cNvPr>
          <p:cNvSpPr/>
          <p:nvPr/>
        </p:nvSpPr>
        <p:spPr>
          <a:xfrm>
            <a:off x="8120999" y="1760953"/>
            <a:ext cx="3800912" cy="338554"/>
          </a:xfrm>
          <a:prstGeom prst="rect">
            <a:avLst/>
          </a:prstGeom>
          <a:solidFill>
            <a:schemeClr val="bg2">
              <a:lumMod val="25000"/>
            </a:schemeClr>
          </a:solidFill>
        </p:spPr>
        <p:txBody>
          <a:bodyPr wrap="none">
            <a:spAutoFit/>
          </a:bodyPr>
          <a:lstStyle/>
          <a:p>
            <a:r>
              <a:rPr lang="pt-BR" sz="1600" b="1" dirty="0" err="1">
                <a:solidFill>
                  <a:schemeClr val="bg1"/>
                </a:solidFill>
                <a:latin typeface="Calibri" panose="020F0502020204030204" pitchFamily="34" charset="0"/>
                <a:cs typeface="Times New Roman" panose="02020603050405020304" pitchFamily="18" charset="0"/>
              </a:rPr>
              <a:t>TBPi</a:t>
            </a:r>
            <a:r>
              <a:rPr lang="pt-BR" sz="1600" b="1" dirty="0">
                <a:solidFill>
                  <a:schemeClr val="bg1"/>
                </a:solidFill>
                <a:latin typeface="Calibri" panose="020F0502020204030204" pitchFamily="34" charset="0"/>
                <a:cs typeface="Times New Roman" panose="02020603050405020304" pitchFamily="18" charset="0"/>
              </a:rPr>
              <a:t> -</a:t>
            </a:r>
            <a:r>
              <a:rPr lang="pt-BR" sz="1600" dirty="0">
                <a:solidFill>
                  <a:schemeClr val="bg1"/>
                </a:solidFill>
                <a:latin typeface="Calibri" panose="020F0502020204030204" pitchFamily="34" charset="0"/>
                <a:cs typeface="Times New Roman" panose="02020603050405020304" pitchFamily="18" charset="0"/>
              </a:rPr>
              <a:t> </a:t>
            </a:r>
            <a:r>
              <a:rPr lang="pt-BR" sz="1600" i="1" dirty="0" err="1">
                <a:solidFill>
                  <a:schemeClr val="bg1"/>
                </a:solidFill>
                <a:latin typeface="Calibri" panose="020F0502020204030204" pitchFamily="34" charset="0"/>
                <a:cs typeface="Times New Roman" panose="02020603050405020304" pitchFamily="18" charset="0"/>
              </a:rPr>
              <a:t>theoretical</a:t>
            </a:r>
            <a:r>
              <a:rPr lang="pt-BR" sz="1600" i="1" dirty="0">
                <a:solidFill>
                  <a:schemeClr val="bg1"/>
                </a:solidFill>
                <a:latin typeface="Calibri" panose="020F0502020204030204" pitchFamily="34" charset="0"/>
                <a:cs typeface="Times New Roman" panose="02020603050405020304" pitchFamily="18" charset="0"/>
              </a:rPr>
              <a:t> </a:t>
            </a:r>
            <a:r>
              <a:rPr lang="pt-BR" sz="1600" i="1" dirty="0" err="1">
                <a:solidFill>
                  <a:schemeClr val="bg1"/>
                </a:solidFill>
                <a:latin typeface="Calibri" panose="020F0502020204030204" pitchFamily="34" charset="0"/>
                <a:cs typeface="Times New Roman" panose="02020603050405020304" pitchFamily="18" charset="0"/>
              </a:rPr>
              <a:t>bioacumulation</a:t>
            </a:r>
            <a:r>
              <a:rPr lang="pt-BR" sz="1600" i="1" dirty="0">
                <a:solidFill>
                  <a:schemeClr val="bg1"/>
                </a:solidFill>
                <a:latin typeface="Calibri" panose="020F0502020204030204" pitchFamily="34" charset="0"/>
                <a:cs typeface="Times New Roman" panose="02020603050405020304" pitchFamily="18" charset="0"/>
              </a:rPr>
              <a:t> </a:t>
            </a:r>
            <a:r>
              <a:rPr lang="pt-BR" sz="1600" i="1" dirty="0" err="1">
                <a:solidFill>
                  <a:schemeClr val="bg1"/>
                </a:solidFill>
                <a:latin typeface="Calibri" panose="020F0502020204030204" pitchFamily="34" charset="0"/>
                <a:cs typeface="Times New Roman" panose="02020603050405020304" pitchFamily="18" charset="0"/>
              </a:rPr>
              <a:t>potential</a:t>
            </a:r>
            <a:r>
              <a:rPr lang="pt-BR" sz="1600" i="1" dirty="0">
                <a:solidFill>
                  <a:schemeClr val="bg1"/>
                </a:solidFill>
                <a:latin typeface="Calibri" panose="020F0502020204030204" pitchFamily="34" charset="0"/>
                <a:cs typeface="Times New Roman" panose="02020603050405020304" pitchFamily="18" charset="0"/>
              </a:rPr>
              <a:t> </a:t>
            </a:r>
            <a:endParaRPr lang="pt-BR" sz="1600" dirty="0"/>
          </a:p>
        </p:txBody>
      </p:sp>
      <p:sp>
        <p:nvSpPr>
          <p:cNvPr id="6" name="Retângulo 5">
            <a:extLst>
              <a:ext uri="{FF2B5EF4-FFF2-40B4-BE49-F238E27FC236}">
                <a16:creationId xmlns:a16="http://schemas.microsoft.com/office/drawing/2014/main" id="{13F250E4-B292-4633-B438-3CCAE9E7D3C4}"/>
              </a:ext>
            </a:extLst>
          </p:cNvPr>
          <p:cNvSpPr/>
          <p:nvPr/>
        </p:nvSpPr>
        <p:spPr>
          <a:xfrm>
            <a:off x="8120999" y="2171371"/>
            <a:ext cx="3063659" cy="369332"/>
          </a:xfrm>
          <a:prstGeom prst="rect">
            <a:avLst/>
          </a:prstGeom>
          <a:solidFill>
            <a:schemeClr val="bg2">
              <a:lumMod val="25000"/>
            </a:schemeClr>
          </a:solidFill>
        </p:spPr>
        <p:txBody>
          <a:bodyPr wrap="none">
            <a:spAutoFit/>
          </a:bodyPr>
          <a:lstStyle/>
          <a:p>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log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lip</a:t>
            </a:r>
            <a:r>
              <a:rPr lang="en-GB"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/w</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+0,91*log K</a:t>
            </a:r>
            <a:r>
              <a:rPr lang="en-GB"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io/w </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+ 0.50 </a:t>
            </a:r>
            <a:endParaRPr lang="pt-BR" dirty="0">
              <a:solidFill>
                <a:schemeClr val="bg1"/>
              </a:solidFill>
            </a:endParaRPr>
          </a:p>
        </p:txBody>
      </p:sp>
      <p:sp>
        <p:nvSpPr>
          <p:cNvPr id="9" name="Retângulo 8">
            <a:extLst>
              <a:ext uri="{FF2B5EF4-FFF2-40B4-BE49-F238E27FC236}">
                <a16:creationId xmlns:a16="http://schemas.microsoft.com/office/drawing/2014/main" id="{AFDC7C0A-CEFC-44B1-BEBC-91314D399A41}"/>
              </a:ext>
            </a:extLst>
          </p:cNvPr>
          <p:cNvSpPr/>
          <p:nvPr/>
        </p:nvSpPr>
        <p:spPr>
          <a:xfrm>
            <a:off x="4564284" y="1330945"/>
            <a:ext cx="2850332" cy="338554"/>
          </a:xfrm>
          <a:prstGeom prst="rect">
            <a:avLst/>
          </a:prstGeom>
          <a:solidFill>
            <a:schemeClr val="accent1">
              <a:lumMod val="75000"/>
            </a:schemeClr>
          </a:solidFill>
        </p:spPr>
        <p:txBody>
          <a:bodyPr wrap="none">
            <a:spAutoFit/>
          </a:bodyPr>
          <a:lstStyle/>
          <a:p>
            <a:r>
              <a:rPr lang="pt-BR" sz="1600" dirty="0">
                <a:solidFill>
                  <a:schemeClr val="bg1"/>
                </a:solidFill>
                <a:latin typeface="Calibri" panose="020F0502020204030204" pitchFamily="34" charset="0"/>
                <a:cs typeface="Times New Roman" panose="02020603050405020304" pitchFamily="18" charset="0"/>
              </a:rPr>
              <a:t>Bioacumulação a partir da água </a:t>
            </a:r>
            <a:endParaRPr lang="pt-BR" sz="1600" dirty="0"/>
          </a:p>
        </p:txBody>
      </p:sp>
      <p:sp>
        <p:nvSpPr>
          <p:cNvPr id="10" name="Retângulo 9">
            <a:extLst>
              <a:ext uri="{FF2B5EF4-FFF2-40B4-BE49-F238E27FC236}">
                <a16:creationId xmlns:a16="http://schemas.microsoft.com/office/drawing/2014/main" id="{D47666B6-3C95-4DE1-B2AA-83997D502D8A}"/>
              </a:ext>
            </a:extLst>
          </p:cNvPr>
          <p:cNvSpPr/>
          <p:nvPr/>
        </p:nvSpPr>
        <p:spPr>
          <a:xfrm>
            <a:off x="4564284" y="2924690"/>
            <a:ext cx="5993072" cy="338554"/>
          </a:xfrm>
          <a:prstGeom prst="rect">
            <a:avLst/>
          </a:prstGeom>
          <a:solidFill>
            <a:schemeClr val="accent1">
              <a:lumMod val="75000"/>
            </a:schemeClr>
          </a:solidFill>
        </p:spPr>
        <p:txBody>
          <a:bodyPr wrap="square">
            <a:spAutoFit/>
          </a:bodyPr>
          <a:lstStyle/>
          <a:p>
            <a:r>
              <a:rPr lang="pt-BR" sz="1600" dirty="0">
                <a:solidFill>
                  <a:schemeClr val="bg1"/>
                </a:solidFill>
                <a:latin typeface="Calibri" panose="020F0502020204030204" pitchFamily="34" charset="0"/>
                <a:cs typeface="Times New Roman" panose="02020603050405020304" pitchFamily="18" charset="0"/>
              </a:rPr>
              <a:t>Bioacumulação a partir dos sedimentos (</a:t>
            </a:r>
            <a:r>
              <a:rPr lang="pt-BR" sz="1600" dirty="0" err="1">
                <a:solidFill>
                  <a:schemeClr val="bg1"/>
                </a:solidFill>
                <a:latin typeface="Calibri" panose="020F0502020204030204" pitchFamily="34" charset="0"/>
                <a:cs typeface="Times New Roman" panose="02020603050405020304" pitchFamily="18" charset="0"/>
              </a:rPr>
              <a:t>e.g</a:t>
            </a:r>
            <a:r>
              <a:rPr lang="pt-BR" sz="1600" dirty="0">
                <a:solidFill>
                  <a:schemeClr val="bg1"/>
                </a:solidFill>
                <a:latin typeface="Calibri" panose="020F0502020204030204" pitchFamily="34" charset="0"/>
                <a:cs typeface="Times New Roman" panose="02020603050405020304" pitchFamily="18" charset="0"/>
              </a:rPr>
              <a:t> partículas em suspensão)   </a:t>
            </a:r>
            <a:endParaRPr lang="pt-BR" sz="1600" dirty="0"/>
          </a:p>
        </p:txBody>
      </p:sp>
      <p:pic>
        <p:nvPicPr>
          <p:cNvPr id="11" name="Imagem 10">
            <a:extLst>
              <a:ext uri="{FF2B5EF4-FFF2-40B4-BE49-F238E27FC236}">
                <a16:creationId xmlns:a16="http://schemas.microsoft.com/office/drawing/2014/main" id="{08C0332A-6586-47CD-B721-A8F4D83C2C69}"/>
              </a:ext>
            </a:extLst>
          </p:cNvPr>
          <p:cNvPicPr>
            <a:picLocks noChangeAspect="1"/>
          </p:cNvPicPr>
          <p:nvPr/>
        </p:nvPicPr>
        <p:blipFill rotWithShape="1">
          <a:blip r:embed="rId4"/>
          <a:srcRect t="-14503" r="15092"/>
          <a:stretch/>
        </p:blipFill>
        <p:spPr>
          <a:xfrm>
            <a:off x="4304399" y="3392781"/>
            <a:ext cx="7516801" cy="1043275"/>
          </a:xfrm>
          <a:prstGeom prst="rect">
            <a:avLst/>
          </a:prstGeom>
        </p:spPr>
      </p:pic>
      <p:pic>
        <p:nvPicPr>
          <p:cNvPr id="12" name="Imagem 11">
            <a:extLst>
              <a:ext uri="{FF2B5EF4-FFF2-40B4-BE49-F238E27FC236}">
                <a16:creationId xmlns:a16="http://schemas.microsoft.com/office/drawing/2014/main" id="{6C2F43FA-9375-4DE3-990E-3BF38154E046}"/>
              </a:ext>
            </a:extLst>
          </p:cNvPr>
          <p:cNvPicPr>
            <a:picLocks noChangeAspect="1"/>
          </p:cNvPicPr>
          <p:nvPr/>
        </p:nvPicPr>
        <p:blipFill rotWithShape="1">
          <a:blip r:embed="rId5"/>
          <a:srcRect r="9817"/>
          <a:stretch/>
        </p:blipFill>
        <p:spPr>
          <a:xfrm>
            <a:off x="7414616" y="5042395"/>
            <a:ext cx="3862983" cy="964146"/>
          </a:xfrm>
          <a:prstGeom prst="rect">
            <a:avLst/>
          </a:prstGeom>
        </p:spPr>
      </p:pic>
      <p:pic>
        <p:nvPicPr>
          <p:cNvPr id="13" name="Imagem 12">
            <a:extLst>
              <a:ext uri="{FF2B5EF4-FFF2-40B4-BE49-F238E27FC236}">
                <a16:creationId xmlns:a16="http://schemas.microsoft.com/office/drawing/2014/main" id="{78BDF7EF-CEDC-4E4C-B9CA-462DE58B004A}"/>
              </a:ext>
            </a:extLst>
          </p:cNvPr>
          <p:cNvPicPr>
            <a:picLocks noChangeAspect="1"/>
          </p:cNvPicPr>
          <p:nvPr/>
        </p:nvPicPr>
        <p:blipFill>
          <a:blip r:embed="rId6"/>
          <a:stretch>
            <a:fillRect/>
          </a:stretch>
        </p:blipFill>
        <p:spPr>
          <a:xfrm>
            <a:off x="4405999" y="5143995"/>
            <a:ext cx="2827350" cy="738133"/>
          </a:xfrm>
          <a:prstGeom prst="rect">
            <a:avLst/>
          </a:prstGeom>
          <a:ln w="28575">
            <a:solidFill>
              <a:srgbClr val="FF0000"/>
            </a:solidFill>
          </a:ln>
        </p:spPr>
      </p:pic>
      <p:sp>
        <p:nvSpPr>
          <p:cNvPr id="14" name="CaixaDeTexto 13">
            <a:extLst>
              <a:ext uri="{FF2B5EF4-FFF2-40B4-BE49-F238E27FC236}">
                <a16:creationId xmlns:a16="http://schemas.microsoft.com/office/drawing/2014/main" id="{F3C0A1FD-7808-4887-8FF3-55F94B1CBF44}"/>
              </a:ext>
            </a:extLst>
          </p:cNvPr>
          <p:cNvSpPr txBox="1"/>
          <p:nvPr/>
        </p:nvSpPr>
        <p:spPr>
          <a:xfrm>
            <a:off x="4564284" y="4495790"/>
            <a:ext cx="6729672" cy="369332"/>
          </a:xfrm>
          <a:prstGeom prst="rect">
            <a:avLst/>
          </a:prstGeom>
          <a:solidFill>
            <a:schemeClr val="bg2">
              <a:lumMod val="25000"/>
            </a:schemeClr>
          </a:solidFill>
        </p:spPr>
        <p:txBody>
          <a:bodyPr wrap="square" rtlCol="0">
            <a:spAutoFit/>
          </a:bodyPr>
          <a:lstStyle/>
          <a:p>
            <a:r>
              <a:rPr lang="pt-BR" dirty="0">
                <a:solidFill>
                  <a:schemeClr val="bg1"/>
                </a:solidFill>
              </a:rPr>
              <a:t>Se só considerarmos a fração orgânica dos sólidos dissolvidos então:  </a:t>
            </a:r>
          </a:p>
        </p:txBody>
      </p:sp>
    </p:spTree>
    <p:extLst>
      <p:ext uri="{BB962C8B-B14F-4D97-AF65-F5344CB8AC3E}">
        <p14:creationId xmlns:p14="http://schemas.microsoft.com/office/powerpoint/2010/main" val="134568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BA0F31D-E6CA-45A3-A091-9FF3DF0D6E0B}"/>
              </a:ext>
            </a:extLst>
          </p:cNvPr>
          <p:cNvPicPr>
            <a:picLocks noChangeAspect="1"/>
          </p:cNvPicPr>
          <p:nvPr/>
        </p:nvPicPr>
        <p:blipFill>
          <a:blip r:embed="rId2"/>
          <a:stretch>
            <a:fillRect/>
          </a:stretch>
        </p:blipFill>
        <p:spPr>
          <a:xfrm>
            <a:off x="474884" y="1130795"/>
            <a:ext cx="2827350" cy="738133"/>
          </a:xfrm>
          <a:prstGeom prst="rect">
            <a:avLst/>
          </a:prstGeom>
          <a:ln w="28575">
            <a:solidFill>
              <a:srgbClr val="FF0000"/>
            </a:solidFill>
          </a:ln>
        </p:spPr>
      </p:pic>
      <p:sp>
        <p:nvSpPr>
          <p:cNvPr id="3" name="CaixaDeTexto 2">
            <a:extLst>
              <a:ext uri="{FF2B5EF4-FFF2-40B4-BE49-F238E27FC236}">
                <a16:creationId xmlns:a16="http://schemas.microsoft.com/office/drawing/2014/main" id="{D757839F-E88E-4EA7-950C-0B6BE24DA76E}"/>
              </a:ext>
            </a:extLst>
          </p:cNvPr>
          <p:cNvSpPr txBox="1"/>
          <p:nvPr/>
        </p:nvSpPr>
        <p:spPr>
          <a:xfrm>
            <a:off x="474884" y="507990"/>
            <a:ext cx="6729672" cy="369332"/>
          </a:xfrm>
          <a:prstGeom prst="rect">
            <a:avLst/>
          </a:prstGeom>
          <a:solidFill>
            <a:schemeClr val="bg2">
              <a:lumMod val="25000"/>
            </a:schemeClr>
          </a:solidFill>
        </p:spPr>
        <p:txBody>
          <a:bodyPr wrap="square" rtlCol="0">
            <a:spAutoFit/>
          </a:bodyPr>
          <a:lstStyle/>
          <a:p>
            <a:r>
              <a:rPr lang="pt-BR" dirty="0">
                <a:solidFill>
                  <a:schemeClr val="bg1"/>
                </a:solidFill>
              </a:rPr>
              <a:t>Se só considerarmos a fração orgânica dos sólidos dissolvidos então:  </a:t>
            </a:r>
          </a:p>
        </p:txBody>
      </p:sp>
      <p:pic>
        <p:nvPicPr>
          <p:cNvPr id="4" name="Imagem 3">
            <a:extLst>
              <a:ext uri="{FF2B5EF4-FFF2-40B4-BE49-F238E27FC236}">
                <a16:creationId xmlns:a16="http://schemas.microsoft.com/office/drawing/2014/main" id="{7E3335FB-9C57-4CF8-8637-83E551BA3308}"/>
              </a:ext>
            </a:extLst>
          </p:cNvPr>
          <p:cNvPicPr>
            <a:picLocks noChangeAspect="1"/>
          </p:cNvPicPr>
          <p:nvPr/>
        </p:nvPicPr>
        <p:blipFill>
          <a:blip r:embed="rId3"/>
          <a:stretch>
            <a:fillRect/>
          </a:stretch>
        </p:blipFill>
        <p:spPr>
          <a:xfrm>
            <a:off x="5593893" y="1120123"/>
            <a:ext cx="3221325" cy="795800"/>
          </a:xfrm>
          <a:prstGeom prst="rect">
            <a:avLst/>
          </a:prstGeom>
          <a:ln>
            <a:solidFill>
              <a:srgbClr val="FF0000"/>
            </a:solidFill>
          </a:ln>
        </p:spPr>
      </p:pic>
      <p:sp>
        <p:nvSpPr>
          <p:cNvPr id="5" name="CaixaDeTexto 4">
            <a:extLst>
              <a:ext uri="{FF2B5EF4-FFF2-40B4-BE49-F238E27FC236}">
                <a16:creationId xmlns:a16="http://schemas.microsoft.com/office/drawing/2014/main" id="{C6E94D43-CFB8-45EF-9CE3-E3442170A8B3}"/>
              </a:ext>
            </a:extLst>
          </p:cNvPr>
          <p:cNvSpPr txBox="1"/>
          <p:nvPr/>
        </p:nvSpPr>
        <p:spPr>
          <a:xfrm>
            <a:off x="3586384" y="1312257"/>
            <a:ext cx="1633316" cy="369332"/>
          </a:xfrm>
          <a:prstGeom prst="rect">
            <a:avLst/>
          </a:prstGeom>
          <a:solidFill>
            <a:schemeClr val="bg2">
              <a:lumMod val="25000"/>
            </a:schemeClr>
          </a:solidFill>
        </p:spPr>
        <p:txBody>
          <a:bodyPr wrap="square" rtlCol="0">
            <a:spAutoFit/>
          </a:bodyPr>
          <a:lstStyle/>
          <a:p>
            <a:r>
              <a:rPr lang="pt-BR" dirty="0">
                <a:solidFill>
                  <a:schemeClr val="bg1"/>
                </a:solidFill>
              </a:rPr>
              <a:t>Por analogia :  </a:t>
            </a:r>
          </a:p>
        </p:txBody>
      </p:sp>
      <p:pic>
        <p:nvPicPr>
          <p:cNvPr id="6" name="Imagem 5">
            <a:extLst>
              <a:ext uri="{FF2B5EF4-FFF2-40B4-BE49-F238E27FC236}">
                <a16:creationId xmlns:a16="http://schemas.microsoft.com/office/drawing/2014/main" id="{5DBEC0C4-C72C-479F-A1E9-77A574495D0E}"/>
              </a:ext>
            </a:extLst>
          </p:cNvPr>
          <p:cNvPicPr>
            <a:picLocks noChangeAspect="1"/>
          </p:cNvPicPr>
          <p:nvPr/>
        </p:nvPicPr>
        <p:blipFill>
          <a:blip r:embed="rId4"/>
          <a:stretch>
            <a:fillRect/>
          </a:stretch>
        </p:blipFill>
        <p:spPr>
          <a:xfrm>
            <a:off x="2476425" y="2350858"/>
            <a:ext cx="4495950" cy="726600"/>
          </a:xfrm>
          <a:prstGeom prst="rect">
            <a:avLst/>
          </a:prstGeom>
        </p:spPr>
      </p:pic>
      <p:pic>
        <p:nvPicPr>
          <p:cNvPr id="7" name="Imagem 6">
            <a:extLst>
              <a:ext uri="{FF2B5EF4-FFF2-40B4-BE49-F238E27FC236}">
                <a16:creationId xmlns:a16="http://schemas.microsoft.com/office/drawing/2014/main" id="{F0C3DBB6-5155-4087-8289-5F638545C4F4}"/>
              </a:ext>
            </a:extLst>
          </p:cNvPr>
          <p:cNvPicPr>
            <a:picLocks noChangeAspect="1"/>
          </p:cNvPicPr>
          <p:nvPr/>
        </p:nvPicPr>
        <p:blipFill>
          <a:blip r:embed="rId5"/>
          <a:stretch>
            <a:fillRect/>
          </a:stretch>
        </p:blipFill>
        <p:spPr>
          <a:xfrm>
            <a:off x="2181362" y="3155125"/>
            <a:ext cx="5492476" cy="865000"/>
          </a:xfrm>
          <a:prstGeom prst="rect">
            <a:avLst/>
          </a:prstGeom>
        </p:spPr>
      </p:pic>
      <p:pic>
        <p:nvPicPr>
          <p:cNvPr id="8" name="Imagem 7">
            <a:extLst>
              <a:ext uri="{FF2B5EF4-FFF2-40B4-BE49-F238E27FC236}">
                <a16:creationId xmlns:a16="http://schemas.microsoft.com/office/drawing/2014/main" id="{65B36FF3-3A54-41E0-A920-39E6DD5276AD}"/>
              </a:ext>
            </a:extLst>
          </p:cNvPr>
          <p:cNvPicPr>
            <a:picLocks noChangeAspect="1"/>
          </p:cNvPicPr>
          <p:nvPr/>
        </p:nvPicPr>
        <p:blipFill>
          <a:blip r:embed="rId6"/>
          <a:stretch>
            <a:fillRect/>
          </a:stretch>
        </p:blipFill>
        <p:spPr>
          <a:xfrm>
            <a:off x="2476425" y="4261803"/>
            <a:ext cx="2294325" cy="893833"/>
          </a:xfrm>
          <a:prstGeom prst="rect">
            <a:avLst/>
          </a:prstGeom>
        </p:spPr>
      </p:pic>
      <p:pic>
        <p:nvPicPr>
          <p:cNvPr id="9" name="Imagem 8">
            <a:extLst>
              <a:ext uri="{FF2B5EF4-FFF2-40B4-BE49-F238E27FC236}">
                <a16:creationId xmlns:a16="http://schemas.microsoft.com/office/drawing/2014/main" id="{E3591F9F-2350-4A77-B4AC-C27C3A94211F}"/>
              </a:ext>
            </a:extLst>
          </p:cNvPr>
          <p:cNvPicPr>
            <a:picLocks noChangeAspect="1"/>
          </p:cNvPicPr>
          <p:nvPr/>
        </p:nvPicPr>
        <p:blipFill>
          <a:blip r:embed="rId7"/>
          <a:stretch>
            <a:fillRect/>
          </a:stretch>
        </p:blipFill>
        <p:spPr>
          <a:xfrm>
            <a:off x="4838775" y="4261803"/>
            <a:ext cx="2595600" cy="1061067"/>
          </a:xfrm>
          <a:prstGeom prst="rect">
            <a:avLst/>
          </a:prstGeom>
        </p:spPr>
      </p:pic>
      <p:pic>
        <p:nvPicPr>
          <p:cNvPr id="10" name="Imagem 9">
            <a:extLst>
              <a:ext uri="{FF2B5EF4-FFF2-40B4-BE49-F238E27FC236}">
                <a16:creationId xmlns:a16="http://schemas.microsoft.com/office/drawing/2014/main" id="{3C0B105E-E141-4DDA-AA14-27C8C9ECF948}"/>
              </a:ext>
            </a:extLst>
          </p:cNvPr>
          <p:cNvPicPr>
            <a:picLocks noChangeAspect="1"/>
          </p:cNvPicPr>
          <p:nvPr/>
        </p:nvPicPr>
        <p:blipFill rotWithShape="1">
          <a:blip r:embed="rId8"/>
          <a:srcRect t="-25808" r="53940"/>
          <a:stretch/>
        </p:blipFill>
        <p:spPr>
          <a:xfrm>
            <a:off x="7673838" y="54761"/>
            <a:ext cx="3601816" cy="1012524"/>
          </a:xfrm>
          <a:prstGeom prst="rect">
            <a:avLst/>
          </a:prstGeom>
        </p:spPr>
      </p:pic>
    </p:spTree>
    <p:extLst>
      <p:ext uri="{BB962C8B-B14F-4D97-AF65-F5344CB8AC3E}">
        <p14:creationId xmlns:p14="http://schemas.microsoft.com/office/powerpoint/2010/main" val="245183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8680" y="405575"/>
            <a:ext cx="5001768" cy="1371600"/>
          </a:xfrm>
        </p:spPr>
        <p:txBody>
          <a:bodyPr vert="horz" lIns="91440" tIns="45720" rIns="91440" bIns="45720" rtlCol="0" anchor="ctr">
            <a:normAutofit/>
          </a:bodyPr>
          <a:lstStyle/>
          <a:p>
            <a:r>
              <a:rPr lang="en-US" sz="3300"/>
              <a:t>Equilíbrios de partição de espécies no Meio Ambiente</a:t>
            </a:r>
          </a:p>
        </p:txBody>
      </p:sp>
      <p:sp>
        <p:nvSpPr>
          <p:cNvPr id="17" name="Rectangle 16">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12720" cy="365125"/>
          </a:xfrm>
        </p:spPr>
        <p:txBody>
          <a:bodyPr vert="horz" lIns="91440" tIns="45720" rIns="91440" bIns="45720" rtlCol="0" anchor="ctr">
            <a:normAutofit/>
          </a:bodyPr>
          <a:lstStyle/>
          <a:p>
            <a:pPr>
              <a:spcAft>
                <a:spcPts val="600"/>
              </a:spcAft>
            </a:pPr>
            <a:fld id="{326530D0-E989-6D43-9B52-F525A77060C2}" type="slidenum">
              <a:rPr lang="en-US">
                <a:solidFill>
                  <a:schemeClr val="tx1">
                    <a:lumMod val="50000"/>
                    <a:lumOff val="50000"/>
                  </a:schemeClr>
                </a:solidFill>
              </a:rPr>
              <a:pPr>
                <a:spcAft>
                  <a:spcPts val="600"/>
                </a:spcAft>
              </a:pPr>
              <a:t>15</a:t>
            </a:fld>
            <a:endParaRPr lang="en-US">
              <a:solidFill>
                <a:schemeClr val="tx1">
                  <a:lumMod val="50000"/>
                  <a:lumOff val="50000"/>
                </a:schemeClr>
              </a:solidFill>
            </a:endParaRPr>
          </a:p>
        </p:txBody>
      </p:sp>
      <p:sp>
        <p:nvSpPr>
          <p:cNvPr id="8" name="TextBox 7"/>
          <p:cNvSpPr txBox="1"/>
          <p:nvPr/>
        </p:nvSpPr>
        <p:spPr>
          <a:xfrm>
            <a:off x="6422001" y="501705"/>
            <a:ext cx="4940808" cy="1185353"/>
          </a:xfrm>
          <a:prstGeom prst="rect">
            <a:avLst/>
          </a:prstGeom>
        </p:spPr>
        <p:txBody>
          <a:bodyPr vert="horz" lIns="91440" tIns="45720" rIns="91440" bIns="45720" rtlCol="0" anchor="ctr">
            <a:normAutofit/>
          </a:bodyPr>
          <a:lstStyle/>
          <a:p>
            <a:pPr>
              <a:lnSpc>
                <a:spcPct val="90000"/>
              </a:lnSpc>
              <a:spcBef>
                <a:spcPts val="1000"/>
              </a:spcBef>
            </a:pPr>
            <a:r>
              <a:rPr lang="en-US" sz="1900" i="1" kern="1200" dirty="0" err="1">
                <a:solidFill>
                  <a:schemeClr val="tx1"/>
                </a:solidFill>
                <a:latin typeface="+mn-lt"/>
                <a:ea typeface="+mn-ea"/>
                <a:cs typeface="+mn-cs"/>
              </a:rPr>
              <a:t>Bibliografia</a:t>
            </a:r>
            <a:r>
              <a:rPr lang="en-US" sz="1900" i="1" kern="1200" dirty="0">
                <a:solidFill>
                  <a:schemeClr val="tx1"/>
                </a:solidFill>
                <a:latin typeface="+mn-lt"/>
                <a:ea typeface="+mn-ea"/>
                <a:cs typeface="+mn-cs"/>
              </a:rPr>
              <a:t> </a:t>
            </a:r>
            <a:r>
              <a:rPr lang="en-US" sz="1900" i="1" kern="1200" dirty="0" err="1">
                <a:solidFill>
                  <a:schemeClr val="tx1"/>
                </a:solidFill>
                <a:latin typeface="+mn-lt"/>
                <a:ea typeface="+mn-ea"/>
                <a:cs typeface="+mn-cs"/>
              </a:rPr>
              <a:t>básica</a:t>
            </a:r>
            <a:r>
              <a:rPr lang="en-US" sz="1900" i="1" kern="1200" dirty="0">
                <a:solidFill>
                  <a:schemeClr val="tx1"/>
                </a:solidFill>
                <a:latin typeface="+mn-lt"/>
                <a:ea typeface="+mn-ea"/>
                <a:cs typeface="+mn-cs"/>
              </a:rPr>
              <a:t>:</a:t>
            </a:r>
            <a:br>
              <a:rPr lang="en-US" sz="1900" i="1" kern="1200" dirty="0">
                <a:solidFill>
                  <a:schemeClr val="tx1"/>
                </a:solidFill>
                <a:latin typeface="+mn-lt"/>
                <a:ea typeface="+mn-ea"/>
                <a:cs typeface="+mn-cs"/>
              </a:rPr>
            </a:br>
            <a:r>
              <a:rPr lang="en-US" sz="1900" i="1" kern="1200" dirty="0">
                <a:solidFill>
                  <a:schemeClr val="tx1"/>
                </a:solidFill>
                <a:latin typeface="+mn-lt"/>
                <a:ea typeface="+mn-ea"/>
                <a:cs typeface="+mn-cs"/>
              </a:rPr>
              <a:t> - </a:t>
            </a:r>
            <a:r>
              <a:rPr lang="en-US" sz="1900" i="1" kern="1200" dirty="0" err="1">
                <a:solidFill>
                  <a:schemeClr val="tx1"/>
                </a:solidFill>
                <a:latin typeface="+mn-lt"/>
                <a:ea typeface="+mn-ea"/>
                <a:cs typeface="+mn-cs"/>
              </a:rPr>
              <a:t>Capítulos</a:t>
            </a:r>
            <a:r>
              <a:rPr lang="en-US" sz="1900" i="1" kern="1200" dirty="0">
                <a:solidFill>
                  <a:schemeClr val="tx1"/>
                </a:solidFill>
                <a:latin typeface="+mn-lt"/>
                <a:ea typeface="+mn-ea"/>
                <a:cs typeface="+mn-cs"/>
              </a:rPr>
              <a:t> </a:t>
            </a:r>
            <a:r>
              <a:rPr lang="en-US" sz="1900" b="1" i="1" kern="1200" dirty="0">
                <a:solidFill>
                  <a:schemeClr val="tx1"/>
                </a:solidFill>
                <a:latin typeface="+mn-lt"/>
                <a:ea typeface="+mn-ea"/>
                <a:cs typeface="+mn-cs"/>
              </a:rPr>
              <a:t>3</a:t>
            </a:r>
            <a:r>
              <a:rPr lang="en-US" sz="1900" i="1" kern="1200" dirty="0">
                <a:solidFill>
                  <a:schemeClr val="tx1"/>
                </a:solidFill>
                <a:latin typeface="+mn-lt"/>
                <a:ea typeface="+mn-ea"/>
                <a:cs typeface="+mn-cs"/>
              </a:rPr>
              <a:t> e </a:t>
            </a:r>
            <a:r>
              <a:rPr lang="en-US" sz="1900" b="1" i="1" kern="1200" dirty="0">
                <a:solidFill>
                  <a:schemeClr val="tx1"/>
                </a:solidFill>
                <a:latin typeface="+mn-lt"/>
                <a:ea typeface="+mn-ea"/>
                <a:cs typeface="+mn-cs"/>
              </a:rPr>
              <a:t>4</a:t>
            </a:r>
            <a:r>
              <a:rPr lang="en-US" sz="1900" i="1" kern="1200" dirty="0">
                <a:solidFill>
                  <a:schemeClr val="tx1"/>
                </a:solidFill>
                <a:latin typeface="+mn-lt"/>
                <a:ea typeface="+mn-ea"/>
                <a:cs typeface="+mn-cs"/>
              </a:rPr>
              <a:t> do </a:t>
            </a:r>
            <a:r>
              <a:rPr lang="en-US" sz="1900" i="1" kern="1200" dirty="0" err="1">
                <a:solidFill>
                  <a:schemeClr val="tx1"/>
                </a:solidFill>
                <a:latin typeface="+mn-lt"/>
                <a:ea typeface="+mn-ea"/>
                <a:cs typeface="+mn-cs"/>
              </a:rPr>
              <a:t>livro</a:t>
            </a:r>
            <a:r>
              <a:rPr lang="en-US" sz="1900" i="1" kern="1200" dirty="0">
                <a:solidFill>
                  <a:schemeClr val="tx1"/>
                </a:solidFill>
                <a:latin typeface="+mn-lt"/>
                <a:ea typeface="+mn-ea"/>
                <a:cs typeface="+mn-cs"/>
              </a:rPr>
              <a:t> “Environmental Organic Chemistry”, 2ª. </a:t>
            </a:r>
            <a:r>
              <a:rPr lang="en-US" sz="1900" i="1" kern="1200" dirty="0" err="1">
                <a:solidFill>
                  <a:schemeClr val="tx1"/>
                </a:solidFill>
                <a:latin typeface="+mn-lt"/>
                <a:ea typeface="+mn-ea"/>
                <a:cs typeface="+mn-cs"/>
              </a:rPr>
              <a:t>Edição</a:t>
            </a:r>
            <a:r>
              <a:rPr lang="en-US" sz="1900" i="1" kern="1200" dirty="0">
                <a:solidFill>
                  <a:schemeClr val="tx1"/>
                </a:solidFill>
                <a:latin typeface="+mn-lt"/>
                <a:ea typeface="+mn-ea"/>
                <a:cs typeface="+mn-cs"/>
              </a:rPr>
              <a:t> </a:t>
            </a:r>
            <a:br>
              <a:rPr lang="en-US" sz="1900" i="1" kern="1200" dirty="0">
                <a:solidFill>
                  <a:schemeClr val="tx1"/>
                </a:solidFill>
                <a:latin typeface="+mn-lt"/>
                <a:ea typeface="+mn-ea"/>
                <a:cs typeface="+mn-cs"/>
              </a:rPr>
            </a:br>
            <a:r>
              <a:rPr lang="en-US" sz="1900" i="1" kern="1200" dirty="0">
                <a:solidFill>
                  <a:schemeClr val="tx1"/>
                </a:solidFill>
                <a:latin typeface="+mn-lt"/>
                <a:ea typeface="+mn-ea"/>
                <a:cs typeface="+mn-cs"/>
              </a:rPr>
              <a:t>  (</a:t>
            </a:r>
            <a:r>
              <a:rPr lang="en-US" sz="1900" i="1" kern="1200" dirty="0" err="1">
                <a:solidFill>
                  <a:schemeClr val="tx1"/>
                </a:solidFill>
                <a:latin typeface="+mn-lt"/>
                <a:ea typeface="+mn-ea"/>
                <a:cs typeface="+mn-cs"/>
              </a:rPr>
              <a:t>Schwarzenbach</a:t>
            </a:r>
            <a:r>
              <a:rPr lang="en-US" sz="1900" i="1" kern="1200" dirty="0">
                <a:solidFill>
                  <a:schemeClr val="tx1"/>
                </a:solidFill>
                <a:latin typeface="+mn-lt"/>
                <a:ea typeface="+mn-ea"/>
                <a:cs typeface="+mn-cs"/>
              </a:rPr>
              <a:t> et al.)</a:t>
            </a:r>
            <a:endParaRPr lang="en-US" sz="1900" kern="1200" dirty="0">
              <a:solidFill>
                <a:schemeClr val="tx1"/>
              </a:solidFill>
              <a:latin typeface="+mn-lt"/>
              <a:ea typeface="+mn-ea"/>
              <a:cs typeface="+mn-cs"/>
            </a:endParaRPr>
          </a:p>
        </p:txBody>
      </p:sp>
      <p:sp>
        <p:nvSpPr>
          <p:cNvPr id="4" name="TextBox 6">
            <a:extLst>
              <a:ext uri="{FF2B5EF4-FFF2-40B4-BE49-F238E27FC236}">
                <a16:creationId xmlns:a16="http://schemas.microsoft.com/office/drawing/2014/main" id="{8B056CC3-53B4-4261-8236-B8346C92E2A0}"/>
              </a:ext>
            </a:extLst>
          </p:cNvPr>
          <p:cNvSpPr txBox="1"/>
          <p:nvPr/>
        </p:nvSpPr>
        <p:spPr>
          <a:xfrm>
            <a:off x="551553" y="2198462"/>
            <a:ext cx="11097348" cy="2639868"/>
          </a:xfrm>
          <a:prstGeom prst="rect">
            <a:avLst/>
          </a:prstGeom>
          <a:solidFill>
            <a:srgbClr val="457EC3">
              <a:alpha val="20000"/>
            </a:srgbClr>
          </a:solidFill>
        </p:spPr>
        <p:txBody>
          <a:bodyPr vert="horz" wrap="none" lIns="91440" tIns="45720" rIns="91440" bIns="45720" rtlCol="0">
            <a:normAutofit/>
          </a:bodyPr>
          <a:lstStyle/>
          <a:p>
            <a:pPr>
              <a:lnSpc>
                <a:spcPct val="90000"/>
              </a:lnSpc>
              <a:spcAft>
                <a:spcPts val="600"/>
              </a:spcAft>
            </a:pPr>
            <a:endParaRPr lang="pt-BR" sz="2400" i="1" dirty="0"/>
          </a:p>
          <a:p>
            <a:pPr marL="342900" indent="-342900">
              <a:lnSpc>
                <a:spcPct val="90000"/>
              </a:lnSpc>
              <a:spcAft>
                <a:spcPts val="600"/>
              </a:spcAft>
              <a:buFontTx/>
              <a:buChar char="•"/>
            </a:pPr>
            <a:r>
              <a:rPr lang="pt-BR" sz="2400" i="1" dirty="0">
                <a:cs typeface="Arial" pitchFamily="34" charset="0"/>
              </a:rPr>
              <a:t>Bioacumulação (PARTE 2) – case </a:t>
            </a:r>
            <a:r>
              <a:rPr lang="pt-BR" sz="2400" i="1" dirty="0" err="1">
                <a:cs typeface="Arial" pitchFamily="34" charset="0"/>
              </a:rPr>
              <a:t>studies</a:t>
            </a:r>
            <a:r>
              <a:rPr lang="pt-BR" sz="2400" i="1" dirty="0">
                <a:cs typeface="Arial" pitchFamily="34" charset="0"/>
              </a:rPr>
              <a:t> </a:t>
            </a:r>
          </a:p>
          <a:p>
            <a:pPr marL="342900" indent="-342900">
              <a:lnSpc>
                <a:spcPct val="90000"/>
              </a:lnSpc>
              <a:spcAft>
                <a:spcPts val="600"/>
              </a:spcAft>
              <a:buFontTx/>
              <a:buChar char="•"/>
            </a:pPr>
            <a:endParaRPr lang="pt-BR" sz="3200" i="1" dirty="0">
              <a:solidFill>
                <a:schemeClr val="tx2"/>
              </a:solidFill>
              <a:cs typeface="Arial" pitchFamily="34" charset="0"/>
            </a:endParaRPr>
          </a:p>
        </p:txBody>
      </p:sp>
    </p:spTree>
    <p:extLst>
      <p:ext uri="{BB962C8B-B14F-4D97-AF65-F5344CB8AC3E}">
        <p14:creationId xmlns:p14="http://schemas.microsoft.com/office/powerpoint/2010/main" val="1695580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Resultado de imagem para oil spillages">
            <a:extLst>
              <a:ext uri="{FF2B5EF4-FFF2-40B4-BE49-F238E27FC236}">
                <a16:creationId xmlns:a16="http://schemas.microsoft.com/office/drawing/2014/main" id="{40B1D29F-A025-43A0-AD35-8C86F2BF66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91" r="4347" b="-3"/>
          <a:stretch/>
        </p:blipFill>
        <p:spPr bwMode="auto">
          <a:xfrm>
            <a:off x="641276" y="643467"/>
            <a:ext cx="4013020" cy="2702558"/>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Resultado de imagem para oil spillages">
            <a:extLst>
              <a:ext uri="{FF2B5EF4-FFF2-40B4-BE49-F238E27FC236}">
                <a16:creationId xmlns:a16="http://schemas.microsoft.com/office/drawing/2014/main" id="{FE16A71F-03D2-40A5-943A-B20D0DD49E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38" r="30289" b="1"/>
          <a:stretch/>
        </p:blipFill>
        <p:spPr bwMode="auto">
          <a:xfrm>
            <a:off x="643467" y="3509433"/>
            <a:ext cx="4010830" cy="2705099"/>
          </a:xfrm>
          <a:prstGeom prst="rect">
            <a:avLst/>
          </a:prstGeom>
          <a:noFill/>
          <a:extLst>
            <a:ext uri="{909E8E84-426E-40DD-AFC4-6F175D3DCCD1}">
              <a14:hiddenFill xmlns:a14="http://schemas.microsoft.com/office/drawing/2010/main">
                <a:solidFill>
                  <a:srgbClr val="FFFFFF"/>
                </a:solidFill>
              </a14:hiddenFill>
            </a:ext>
          </a:extLst>
        </p:spPr>
      </p:pic>
      <p:pic>
        <p:nvPicPr>
          <p:cNvPr id="44034" name="Picture 2" descr="Resultado de imagem para oil spillages">
            <a:extLst>
              <a:ext uri="{FF2B5EF4-FFF2-40B4-BE49-F238E27FC236}">
                <a16:creationId xmlns:a16="http://schemas.microsoft.com/office/drawing/2014/main" id="{ACEB4B4E-CF3F-4032-9F94-5A778996D1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19" r="-1" b="-1"/>
          <a:stretch/>
        </p:blipFill>
        <p:spPr bwMode="auto">
          <a:xfrm>
            <a:off x="4812633" y="643467"/>
            <a:ext cx="67359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695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8D0B45-45C5-46EC-8A18-6C610558EC75}"/>
              </a:ext>
            </a:extLst>
          </p:cNvPr>
          <p:cNvSpPr>
            <a:spLocks noChangeArrowheads="1"/>
          </p:cNvSpPr>
          <p:nvPr/>
        </p:nvSpPr>
        <p:spPr bwMode="auto">
          <a:xfrm>
            <a:off x="924672" y="1078755"/>
            <a:ext cx="10325529" cy="2662267"/>
          </a:xfrm>
          <a:prstGeom prst="rect">
            <a:avLst/>
          </a:prstGeom>
          <a:solidFill>
            <a:schemeClr val="bg1"/>
          </a:solid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2100" b="0" i="0" u="none" strike="noStrike" cap="none" normalizeH="0" baseline="0" dirty="0">
                <a:ln>
                  <a:noFill/>
                </a:ln>
                <a:solidFill>
                  <a:srgbClr val="222222"/>
                </a:solidFill>
                <a:effectLst/>
                <a:latin typeface="inherit"/>
                <a:cs typeface="Arial" panose="020B0604020202020204" pitchFamily="34" charset="0"/>
              </a:rPr>
              <a:t>Quando diferentes tipos de óleo entram no mar, muitos processos de degradação física, química e biológica tem inicio</a:t>
            </a:r>
            <a:r>
              <a:rPr kumimoji="0" lang="pt-PT" altLang="pt-BR" sz="2100" b="0" i="0" u="none" strike="noStrike" cap="none" normalizeH="0" dirty="0">
                <a:ln>
                  <a:noFill/>
                </a:ln>
                <a:solidFill>
                  <a:srgbClr val="222222"/>
                </a:solidFill>
                <a:effectLst/>
                <a:latin typeface="inherit"/>
                <a:cs typeface="Arial" panose="020B0604020202020204" pitchFamily="34" charset="0"/>
              </a:rPr>
              <a:t> </a:t>
            </a:r>
            <a:r>
              <a:rPr kumimoji="0" lang="pt-PT" altLang="pt-BR" sz="2100" b="0" i="0" u="none" strike="noStrike" cap="none" normalizeH="0" baseline="0" dirty="0">
                <a:ln>
                  <a:noFill/>
                </a:ln>
                <a:solidFill>
                  <a:srgbClr val="222222"/>
                </a:solidFill>
                <a:effectLst/>
                <a:latin typeface="inheri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pt-PT" altLang="pt-BR" sz="2100" dirty="0">
              <a:solidFill>
                <a:srgbClr val="222222"/>
              </a:solidFill>
              <a:latin typeface="inheri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2100" b="0" i="0" u="none" strike="noStrike" cap="none" normalizeH="0" baseline="0" dirty="0">
              <a:ln>
                <a:noFill/>
              </a:ln>
              <a:solidFill>
                <a:srgbClr val="222222"/>
              </a:solidFill>
              <a:effectLst/>
              <a:latin typeface="inheri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2100" b="0" i="0" u="none" strike="noStrike" cap="none" normalizeH="0" baseline="0" dirty="0">
                <a:ln>
                  <a:noFill/>
                </a:ln>
                <a:solidFill>
                  <a:srgbClr val="222222"/>
                </a:solidFill>
                <a:effectLst/>
                <a:latin typeface="inherit"/>
                <a:cs typeface="Arial" panose="020B0604020202020204" pitchFamily="34" charset="0"/>
              </a:rPr>
              <a:t>Esses processos </a:t>
            </a:r>
            <a:r>
              <a:rPr kumimoji="0" lang="pt-PT" altLang="pt-BR" sz="2100" b="0" i="0" u="none" strike="noStrike" cap="none" normalizeH="0" baseline="0" dirty="0">
                <a:ln>
                  <a:noFill/>
                </a:ln>
                <a:solidFill>
                  <a:srgbClr val="222222"/>
                </a:solidFill>
                <a:effectLst/>
                <a:highlight>
                  <a:srgbClr val="FFFF00"/>
                </a:highlight>
                <a:latin typeface="inherit"/>
                <a:cs typeface="Arial" panose="020B0604020202020204" pitchFamily="34" charset="0"/>
              </a:rPr>
              <a:t>alteram as propriedades </a:t>
            </a:r>
            <a:r>
              <a:rPr kumimoji="0" lang="pt-PT" altLang="pt-BR" sz="2100" b="0" i="0" u="none" strike="noStrike" cap="none" normalizeH="0" baseline="0" dirty="0">
                <a:ln>
                  <a:noFill/>
                </a:ln>
                <a:solidFill>
                  <a:srgbClr val="222222"/>
                </a:solidFill>
                <a:effectLst/>
                <a:latin typeface="inherit"/>
                <a:cs typeface="Arial" panose="020B0604020202020204" pitchFamily="34" charset="0"/>
              </a:rPr>
              <a:t>e o comportamento do óleo. Alguns processos fazem com que o óleo "desapareça</a:t>
            </a:r>
            <a:r>
              <a:rPr kumimoji="0" lang="pt-PT" altLang="pt-BR" sz="2100" b="0" i="1" u="none" strike="noStrike" cap="none" normalizeH="0" baseline="0" dirty="0">
                <a:ln>
                  <a:noFill/>
                </a:ln>
                <a:solidFill>
                  <a:srgbClr val="222222"/>
                </a:solidFill>
                <a:effectLst/>
                <a:latin typeface="inherit"/>
                <a:cs typeface="Arial" panose="020B0604020202020204" pitchFamily="34" charset="0"/>
              </a:rPr>
              <a:t>", mas o fato de não ser mais visível na superfície da água não significa necessariamente que ele se foi ou se tornou inofensivo ao meio ambiente</a:t>
            </a:r>
            <a:r>
              <a:rPr kumimoji="0" lang="pt-PT" altLang="pt-BR" sz="2100" b="0" i="0" u="none" strike="noStrike" cap="none" normalizeH="0" baseline="0" dirty="0">
                <a:ln>
                  <a:noFill/>
                </a:ln>
                <a:solidFill>
                  <a:srgbClr val="222222"/>
                </a:solidFill>
                <a:effectLst/>
                <a:latin typeface="inherit"/>
                <a:cs typeface="Arial" panose="020B0604020202020204" pitchFamily="34" charset="0"/>
              </a:rPr>
              <a:t>.</a:t>
            </a:r>
            <a:endParaRPr kumimoji="0" lang="pt-PT" altLang="pt-BR"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pt-PT" altLang="pt-BR" sz="800" b="0" i="0" u="none" strike="noStrike" cap="none" normalizeH="0" baseline="0" dirty="0">
                <a:ln>
                  <a:noFill/>
                </a:ln>
                <a:solidFill>
                  <a:schemeClr val="tx1"/>
                </a:solidFill>
                <a:effectLst/>
              </a:rPr>
            </a:b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21291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277738-356C-4220-9113-7B4DDB34A6BD}"/>
              </a:ext>
            </a:extLst>
          </p:cNvPr>
          <p:cNvSpPr>
            <a:spLocks noChangeArrowheads="1"/>
          </p:cNvSpPr>
          <p:nvPr/>
        </p:nvSpPr>
        <p:spPr bwMode="auto">
          <a:xfrm>
            <a:off x="503433" y="329666"/>
            <a:ext cx="10469367" cy="5900726"/>
          </a:xfrm>
          <a:prstGeom prst="rect">
            <a:avLst/>
          </a:prstGeom>
          <a:solidFill>
            <a:schemeClr val="bg1"/>
          </a:solidFill>
          <a:ln>
            <a:noFill/>
          </a:ln>
          <a:effec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pt-PT" altLang="pt-BR" sz="2100" dirty="0">
                <a:solidFill>
                  <a:srgbClr val="222222"/>
                </a:solidFill>
                <a:latin typeface="inherit"/>
              </a:rPr>
              <a:t>T</a:t>
            </a:r>
            <a:r>
              <a:rPr kumimoji="0" lang="pt-PT" altLang="pt-BR" sz="2100" b="0" i="0" u="none" strike="noStrike" cap="none" normalizeH="0" baseline="0" dirty="0">
                <a:ln>
                  <a:noFill/>
                </a:ln>
                <a:solidFill>
                  <a:srgbClr val="222222"/>
                </a:solidFill>
                <a:effectLst/>
                <a:latin typeface="inherit"/>
              </a:rPr>
              <a:t>oda vez que o </a:t>
            </a:r>
            <a:r>
              <a:rPr kumimoji="0" lang="pt-PT" altLang="pt-BR" sz="2100" b="1" i="0" u="none" strike="noStrike" cap="none" normalizeH="0" baseline="0" dirty="0">
                <a:ln>
                  <a:noFill/>
                </a:ln>
                <a:solidFill>
                  <a:srgbClr val="222222"/>
                </a:solidFill>
                <a:effectLst/>
                <a:highlight>
                  <a:srgbClr val="FFFF00"/>
                </a:highlight>
                <a:latin typeface="inherit"/>
              </a:rPr>
              <a:t>óleo entra no mar</a:t>
            </a:r>
            <a:r>
              <a:rPr kumimoji="0" lang="pt-PT" altLang="pt-BR" sz="2100" b="0" i="0" u="none" strike="noStrike" cap="none" normalizeH="0" baseline="0" dirty="0">
                <a:ln>
                  <a:noFill/>
                </a:ln>
                <a:solidFill>
                  <a:srgbClr val="222222"/>
                </a:solidFill>
                <a:effectLst/>
                <a:latin typeface="inherit"/>
              </a:rPr>
              <a:t>, vários fatores decidem a </a:t>
            </a:r>
            <a:r>
              <a:rPr kumimoji="0" lang="pt-PT" altLang="pt-BR" sz="2100" b="0" i="1" u="none" strike="noStrike" cap="none" normalizeH="0" baseline="0" dirty="0">
                <a:ln>
                  <a:noFill/>
                </a:ln>
                <a:solidFill>
                  <a:srgbClr val="222222"/>
                </a:solidFill>
                <a:effectLst/>
                <a:highlight>
                  <a:srgbClr val="FFFF00"/>
                </a:highlight>
                <a:latin typeface="inherit"/>
              </a:rPr>
              <a:t>degradação física</a:t>
            </a:r>
            <a:r>
              <a:rPr kumimoji="0" lang="pt-PT" altLang="pt-BR" sz="2100" b="0" i="0" u="none" strike="noStrike" cap="none" normalizeH="0" baseline="0" dirty="0">
                <a:ln>
                  <a:noFill/>
                </a:ln>
                <a:solidFill>
                  <a:srgbClr val="222222"/>
                </a:solidFill>
                <a:effectLst/>
                <a:latin typeface="inherit"/>
              </a:rPr>
              <a:t>, </a:t>
            </a:r>
            <a:r>
              <a:rPr kumimoji="0" lang="pt-PT" altLang="pt-BR" sz="2100" b="0" i="1" u="none" strike="noStrike" cap="none" normalizeH="0" baseline="0" dirty="0">
                <a:ln>
                  <a:noFill/>
                </a:ln>
                <a:solidFill>
                  <a:srgbClr val="222222"/>
                </a:solidFill>
                <a:effectLst/>
                <a:highlight>
                  <a:srgbClr val="FFFF00"/>
                </a:highlight>
                <a:latin typeface="inherit"/>
              </a:rPr>
              <a:t>química</a:t>
            </a:r>
            <a:r>
              <a:rPr kumimoji="0" lang="pt-PT" altLang="pt-BR" sz="2100" b="0" i="0" u="none" strike="noStrike" cap="none" normalizeH="0" baseline="0" dirty="0">
                <a:ln>
                  <a:noFill/>
                </a:ln>
                <a:solidFill>
                  <a:srgbClr val="222222"/>
                </a:solidFill>
                <a:effectLst/>
                <a:latin typeface="inherit"/>
              </a:rPr>
              <a:t> e </a:t>
            </a:r>
            <a:r>
              <a:rPr kumimoji="0" lang="pt-PT" altLang="pt-BR" sz="2100" b="0" i="1" u="none" strike="noStrike" cap="none" normalizeH="0" baseline="0" dirty="0">
                <a:ln>
                  <a:noFill/>
                </a:ln>
                <a:solidFill>
                  <a:srgbClr val="222222"/>
                </a:solidFill>
                <a:effectLst/>
                <a:highlight>
                  <a:srgbClr val="FFFF00"/>
                </a:highlight>
                <a:latin typeface="inherit"/>
              </a:rPr>
              <a:t>biológica</a:t>
            </a:r>
            <a:r>
              <a:rPr kumimoji="0" lang="pt-PT" altLang="pt-BR" sz="2100" b="0" i="1" u="none" strike="noStrike" cap="none" normalizeH="0" baseline="0" dirty="0">
                <a:ln>
                  <a:noFill/>
                </a:ln>
                <a:solidFill>
                  <a:srgbClr val="222222"/>
                </a:solidFill>
                <a:effectLst/>
                <a:latin typeface="inherit"/>
              </a:rPr>
              <a:t> do óleo</a:t>
            </a:r>
            <a:r>
              <a:rPr kumimoji="0" lang="pt-PT" altLang="pt-BR" sz="2100" b="0" i="0" u="none" strike="noStrike" cap="none" normalizeH="0" baseline="0" dirty="0">
                <a:ln>
                  <a:noFill/>
                </a:ln>
                <a:solidFill>
                  <a:srgbClr val="222222"/>
                </a:solidFill>
                <a:effectLst/>
                <a:latin typeface="inherit"/>
              </a:rPr>
              <a:t>, bem como os possíveis danos ambientais </a:t>
            </a:r>
          </a:p>
          <a:p>
            <a:pPr marL="0" marR="0" lvl="0" indent="0" algn="l" defTabSz="914400" rtl="0" eaLnBrk="0" fontAlgn="base" latinLnBrk="0" hangingPunct="0">
              <a:lnSpc>
                <a:spcPct val="100000"/>
              </a:lnSpc>
              <a:spcBef>
                <a:spcPct val="0"/>
              </a:spcBef>
              <a:spcAft>
                <a:spcPct val="0"/>
              </a:spcAft>
              <a:buClrTx/>
              <a:buSzTx/>
              <a:buFontTx/>
              <a:buNone/>
              <a:tabLst/>
            </a:pPr>
            <a:endParaRPr lang="pt-PT" altLang="pt-BR" sz="2100" dirty="0">
              <a:solidFill>
                <a:srgbClr val="222222"/>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lang="pt-PT" altLang="pt-BR" sz="2100" dirty="0">
                <a:solidFill>
                  <a:srgbClr val="222222"/>
                </a:solidFill>
                <a:latin typeface="inherit"/>
              </a:rPr>
              <a:t>Esses efeitos são:</a:t>
            </a:r>
          </a:p>
          <a:p>
            <a:pPr marL="0" marR="0" lvl="0" indent="0" algn="l" defTabSz="914400" rtl="0" eaLnBrk="0" fontAlgn="base" latinLnBrk="0" hangingPunct="0">
              <a:lnSpc>
                <a:spcPct val="100000"/>
              </a:lnSpc>
              <a:spcBef>
                <a:spcPct val="0"/>
              </a:spcBef>
              <a:spcAft>
                <a:spcPct val="0"/>
              </a:spcAft>
              <a:buClrTx/>
              <a:buSzTx/>
              <a:buFontTx/>
              <a:buNone/>
              <a:tabLst/>
            </a:pPr>
            <a:endParaRPr lang="pt-PT" altLang="pt-BR" sz="2100" dirty="0">
              <a:solidFill>
                <a:srgbClr val="222222"/>
              </a:solidFill>
              <a:latin typeface="inherit"/>
            </a:endParaRP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pt-PT" altLang="pt-BR" sz="2100" b="0" i="0" u="none" strike="noStrike" cap="none" normalizeH="0" baseline="0" dirty="0">
                <a:ln>
                  <a:noFill/>
                </a:ln>
                <a:solidFill>
                  <a:srgbClr val="222222"/>
                </a:solidFill>
                <a:effectLst/>
                <a:latin typeface="inherit"/>
              </a:rPr>
              <a:t>A </a:t>
            </a:r>
            <a:r>
              <a:rPr kumimoji="0" lang="pt-PT" altLang="pt-BR" sz="2100" b="0" i="0" u="sng" strike="noStrike" cap="none" normalizeH="0" baseline="0" dirty="0">
                <a:ln>
                  <a:noFill/>
                </a:ln>
                <a:solidFill>
                  <a:srgbClr val="222222"/>
                </a:solidFill>
                <a:effectLst/>
                <a:latin typeface="inherit"/>
              </a:rPr>
              <a:t>composição</a:t>
            </a:r>
            <a:r>
              <a:rPr kumimoji="0" lang="pt-PT" altLang="pt-BR" sz="2100" b="0" i="0" u="none" strike="noStrike" cap="none" normalizeH="0" baseline="0" dirty="0">
                <a:ln>
                  <a:noFill/>
                </a:ln>
                <a:solidFill>
                  <a:srgbClr val="222222"/>
                </a:solidFill>
                <a:effectLst/>
                <a:latin typeface="inherit"/>
              </a:rPr>
              <a:t> e </a:t>
            </a:r>
            <a:r>
              <a:rPr kumimoji="0" lang="pt-PT" altLang="pt-BR" sz="2100" b="0" i="0" u="sng" strike="noStrike" cap="none" normalizeH="0" baseline="0" dirty="0">
                <a:ln>
                  <a:noFill/>
                </a:ln>
                <a:solidFill>
                  <a:srgbClr val="222222"/>
                </a:solidFill>
                <a:effectLst/>
                <a:latin typeface="inherit"/>
              </a:rPr>
              <a:t>quantidade</a:t>
            </a:r>
            <a:r>
              <a:rPr kumimoji="0" lang="pt-PT" altLang="pt-BR" sz="2100" b="0" i="0" u="none" strike="noStrike" cap="none" normalizeH="0" baseline="0" dirty="0">
                <a:ln>
                  <a:noFill/>
                </a:ln>
                <a:solidFill>
                  <a:srgbClr val="222222"/>
                </a:solidFill>
                <a:effectLst/>
                <a:latin typeface="inherit"/>
              </a:rPr>
              <a:t> de óleo descarregado (ver, por exemplo, NOAA). </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pt-PT" altLang="pt-BR" sz="2100" b="0" i="0" u="none" strike="noStrike" cap="none" normalizeH="0" baseline="0" dirty="0">
                <a:ln>
                  <a:noFill/>
                </a:ln>
                <a:solidFill>
                  <a:srgbClr val="222222"/>
                </a:solidFill>
                <a:effectLst/>
                <a:latin typeface="inherit"/>
              </a:rPr>
              <a:t>A </a:t>
            </a:r>
            <a:r>
              <a:rPr kumimoji="0" lang="pt-PT" altLang="pt-BR" sz="2100" b="0" i="0" u="sng" strike="noStrike" cap="none" normalizeH="0" baseline="0" dirty="0">
                <a:ln>
                  <a:noFill/>
                </a:ln>
                <a:solidFill>
                  <a:srgbClr val="222222"/>
                </a:solidFill>
                <a:effectLst/>
                <a:latin typeface="inherit"/>
              </a:rPr>
              <a:t>quantidade</a:t>
            </a:r>
            <a:r>
              <a:rPr kumimoji="0" lang="pt-PT" altLang="pt-BR" sz="2100" b="0" i="0" u="none" strike="noStrike" cap="none" normalizeH="0" baseline="0" dirty="0">
                <a:ln>
                  <a:noFill/>
                </a:ln>
                <a:solidFill>
                  <a:srgbClr val="222222"/>
                </a:solidFill>
                <a:effectLst/>
                <a:latin typeface="inherit"/>
              </a:rPr>
              <a:t> e a </a:t>
            </a:r>
            <a:r>
              <a:rPr kumimoji="0" lang="pt-PT" altLang="pt-BR" sz="2100" b="0" i="0" u="sng" strike="noStrike" cap="none" normalizeH="0" baseline="0" dirty="0">
                <a:ln>
                  <a:noFill/>
                </a:ln>
                <a:solidFill>
                  <a:srgbClr val="222222"/>
                </a:solidFill>
                <a:effectLst/>
                <a:latin typeface="inherit"/>
              </a:rPr>
              <a:t>duração</a:t>
            </a:r>
            <a:r>
              <a:rPr kumimoji="0" lang="pt-PT" altLang="pt-BR" sz="2100" b="0" i="0" u="none" strike="noStrike" cap="none" normalizeH="0" baseline="0" dirty="0">
                <a:ln>
                  <a:noFill/>
                </a:ln>
                <a:solidFill>
                  <a:srgbClr val="222222"/>
                </a:solidFill>
                <a:effectLst/>
                <a:latin typeface="inherit"/>
              </a:rPr>
              <a:t> da descarga / derramamento. </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pt-PT" altLang="pt-BR" sz="2100" b="0" i="0" u="none" strike="noStrike" cap="none" normalizeH="0" baseline="0" dirty="0">
                <a:ln>
                  <a:noFill/>
                </a:ln>
                <a:solidFill>
                  <a:srgbClr val="222222"/>
                </a:solidFill>
                <a:effectLst/>
                <a:latin typeface="inherit"/>
              </a:rPr>
              <a:t>A </a:t>
            </a:r>
            <a:r>
              <a:rPr kumimoji="0" lang="pt-PT" altLang="pt-BR" sz="2100" b="0" i="0" u="sng" strike="noStrike" cap="none" normalizeH="0" baseline="0" dirty="0">
                <a:ln>
                  <a:noFill/>
                </a:ln>
                <a:solidFill>
                  <a:srgbClr val="222222"/>
                </a:solidFill>
                <a:effectLst/>
                <a:latin typeface="inherit"/>
              </a:rPr>
              <a:t>época do ano </a:t>
            </a:r>
            <a:r>
              <a:rPr kumimoji="0" lang="pt-PT" altLang="pt-BR" sz="2100" b="0" i="0" u="none" strike="noStrike" cap="none" normalizeH="0" baseline="0" dirty="0">
                <a:ln>
                  <a:noFill/>
                </a:ln>
                <a:solidFill>
                  <a:srgbClr val="222222"/>
                </a:solidFill>
                <a:effectLst/>
                <a:latin typeface="inherit"/>
              </a:rPr>
              <a:t>em que ocorre. </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pt-PT" altLang="pt-BR" sz="2100" b="0" i="0" u="none" strike="noStrike" cap="none" normalizeH="0" baseline="0" dirty="0">
                <a:ln>
                  <a:noFill/>
                </a:ln>
                <a:solidFill>
                  <a:srgbClr val="222222"/>
                </a:solidFill>
                <a:effectLst/>
                <a:latin typeface="inherit"/>
              </a:rPr>
              <a:t>A </a:t>
            </a:r>
            <a:r>
              <a:rPr kumimoji="0" lang="pt-PT" altLang="pt-BR" sz="2100" b="0" i="0" u="sng" strike="noStrike" cap="none" normalizeH="0" baseline="0" dirty="0">
                <a:ln>
                  <a:noFill/>
                </a:ln>
                <a:solidFill>
                  <a:srgbClr val="222222"/>
                </a:solidFill>
                <a:effectLst/>
                <a:latin typeface="inherit"/>
              </a:rPr>
              <a:t>temperatura</a:t>
            </a:r>
            <a:r>
              <a:rPr kumimoji="0" lang="pt-PT" altLang="pt-BR" sz="2100" b="0" i="0" u="none" strike="noStrike" cap="none" normalizeH="0" baseline="0" dirty="0">
                <a:ln>
                  <a:noFill/>
                </a:ln>
                <a:solidFill>
                  <a:srgbClr val="222222"/>
                </a:solidFill>
                <a:effectLst/>
                <a:latin typeface="inherit"/>
              </a:rPr>
              <a:t> do ar e o corpo de água receptor. </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pt-PT" altLang="pt-BR" sz="2100" b="0" i="0" u="none" strike="noStrike" cap="none" normalizeH="0" baseline="0" dirty="0">
                <a:ln>
                  <a:noFill/>
                </a:ln>
                <a:solidFill>
                  <a:srgbClr val="222222"/>
                </a:solidFill>
                <a:effectLst/>
                <a:latin typeface="inherit"/>
              </a:rPr>
              <a:t>As </a:t>
            </a:r>
            <a:r>
              <a:rPr kumimoji="0" lang="pt-PT" altLang="pt-BR" sz="2100" b="0" i="0" u="sng" strike="noStrike" cap="none" normalizeH="0" baseline="0" dirty="0">
                <a:ln>
                  <a:noFill/>
                </a:ln>
                <a:solidFill>
                  <a:srgbClr val="222222"/>
                </a:solidFill>
                <a:effectLst/>
                <a:latin typeface="inherit"/>
              </a:rPr>
              <a:t>condições atmosfericas</a:t>
            </a:r>
            <a:r>
              <a:rPr kumimoji="0" lang="pt-PT" altLang="pt-BR" sz="2100" b="0" i="0" u="none" strike="noStrike" cap="none" normalizeH="0" baseline="0" dirty="0">
                <a:ln>
                  <a:noFill/>
                </a:ln>
                <a:solidFill>
                  <a:srgbClr val="222222"/>
                </a:solidFill>
                <a:effectLst/>
                <a:latin typeface="inherit"/>
              </a:rPr>
              <a:t>.</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pt-PT" altLang="pt-BR" sz="2100" b="0" i="0" u="none" strike="noStrike" cap="none" normalizeH="0" baseline="0" dirty="0">
                <a:ln>
                  <a:noFill/>
                </a:ln>
                <a:solidFill>
                  <a:srgbClr val="222222"/>
                </a:solidFill>
                <a:effectLst/>
                <a:latin typeface="inherit"/>
              </a:rPr>
              <a:t>A </a:t>
            </a:r>
            <a:r>
              <a:rPr kumimoji="0" lang="pt-PT" altLang="pt-BR" sz="2100" b="0" i="0" u="sng" strike="noStrike" cap="none" normalizeH="0" baseline="0" dirty="0">
                <a:ln>
                  <a:noFill/>
                </a:ln>
                <a:solidFill>
                  <a:srgbClr val="222222"/>
                </a:solidFill>
                <a:effectLst/>
                <a:latin typeface="inherit"/>
              </a:rPr>
              <a:t>composição das espécies </a:t>
            </a:r>
            <a:r>
              <a:rPr kumimoji="0" lang="pt-PT" altLang="pt-BR" sz="2100" b="0" i="0" u="none" strike="noStrike" cap="none" normalizeH="0" baseline="0" dirty="0">
                <a:ln>
                  <a:noFill/>
                </a:ln>
                <a:solidFill>
                  <a:srgbClr val="222222"/>
                </a:solidFill>
                <a:effectLst/>
                <a:latin typeface="inherit"/>
              </a:rPr>
              <a:t>na área afetada. </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pt-PT" altLang="pt-BR" sz="2100" b="0" i="0" u="none" strike="noStrike" cap="none" normalizeH="0" baseline="0" dirty="0">
                <a:ln>
                  <a:noFill/>
                </a:ln>
                <a:solidFill>
                  <a:srgbClr val="222222"/>
                </a:solidFill>
                <a:effectLst/>
                <a:latin typeface="inherit"/>
              </a:rPr>
              <a:t>As propriedades da </a:t>
            </a:r>
            <a:r>
              <a:rPr kumimoji="0" lang="pt-PT" altLang="pt-BR" sz="2100" b="0" i="0" u="sng" strike="noStrike" cap="none" normalizeH="0" baseline="0" dirty="0">
                <a:ln>
                  <a:noFill/>
                </a:ln>
                <a:solidFill>
                  <a:srgbClr val="222222"/>
                </a:solidFill>
                <a:effectLst/>
                <a:latin typeface="inherit"/>
              </a:rPr>
              <a:t>linha de costa </a:t>
            </a:r>
            <a:r>
              <a:rPr kumimoji="0" lang="pt-PT" altLang="pt-BR" sz="2100" b="0" i="0" u="none" strike="noStrike" cap="none" normalizeH="0" baseline="0" dirty="0">
                <a:ln>
                  <a:noFill/>
                </a:ln>
                <a:solidFill>
                  <a:srgbClr val="222222"/>
                </a:solidFill>
                <a:effectLst/>
                <a:latin typeface="inherit"/>
              </a:rPr>
              <a:t>(rochosa, arenosa, planos de barro, manguezais, etc.) </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pt-PT" altLang="pt-BR" sz="2100" b="0" i="0" u="none" strike="noStrike" cap="none" normalizeH="0" baseline="0" dirty="0">
                <a:ln>
                  <a:noFill/>
                </a:ln>
                <a:solidFill>
                  <a:srgbClr val="222222"/>
                </a:solidFill>
                <a:effectLst/>
                <a:latin typeface="inherit"/>
              </a:rPr>
              <a:t>A </a:t>
            </a:r>
            <a:r>
              <a:rPr kumimoji="0" lang="pt-PT" altLang="pt-BR" sz="2100" b="0" i="0" u="sng" strike="noStrike" cap="none" normalizeH="0" baseline="0" dirty="0">
                <a:ln>
                  <a:noFill/>
                </a:ln>
                <a:solidFill>
                  <a:srgbClr val="222222"/>
                </a:solidFill>
                <a:effectLst/>
                <a:latin typeface="inherit"/>
              </a:rPr>
              <a:t>quantidade de microrganismos degradadores </a:t>
            </a:r>
            <a:r>
              <a:rPr kumimoji="0" lang="pt-PT" altLang="pt-BR" sz="2100" b="0" i="0" u="none" strike="noStrike" cap="none" normalizeH="0" baseline="0" dirty="0">
                <a:ln>
                  <a:noFill/>
                </a:ln>
                <a:solidFill>
                  <a:srgbClr val="222222"/>
                </a:solidFill>
                <a:effectLst/>
                <a:latin typeface="inherit"/>
              </a:rPr>
              <a:t>de óleo na área.</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pt-PT" altLang="pt-BR" sz="2100" b="0" i="0" u="none" strike="noStrike" cap="none" normalizeH="0" baseline="0" dirty="0">
                <a:ln>
                  <a:noFill/>
                </a:ln>
                <a:solidFill>
                  <a:srgbClr val="222222"/>
                </a:solidFill>
                <a:effectLst/>
                <a:latin typeface="inherit"/>
              </a:rPr>
              <a:t>O suprimento de </a:t>
            </a:r>
            <a:r>
              <a:rPr kumimoji="0" lang="pt-PT" altLang="pt-BR" sz="2100" b="0" u="sng" strike="noStrike" cap="none" normalizeH="0" baseline="0" dirty="0">
                <a:ln>
                  <a:noFill/>
                </a:ln>
                <a:solidFill>
                  <a:srgbClr val="222222"/>
                </a:solidFill>
                <a:effectLst/>
                <a:latin typeface="inherit"/>
              </a:rPr>
              <a:t>oxigênio na água</a:t>
            </a:r>
            <a:endParaRPr kumimoji="0" lang="pt-PT" altLang="pt-BR" sz="1800" b="0" u="sng"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52152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Processes acting upon oil spilled at sea.">
            <a:extLst>
              <a:ext uri="{FF2B5EF4-FFF2-40B4-BE49-F238E27FC236}">
                <a16:creationId xmlns:a16="http://schemas.microsoft.com/office/drawing/2014/main" id="{9346D962-1A49-492F-BCFF-670FC2B013D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56718" y="643467"/>
            <a:ext cx="10078564"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02BCF791-2065-4E58-B6D0-33EB25E37E1D}"/>
              </a:ext>
            </a:extLst>
          </p:cNvPr>
          <p:cNvSpPr/>
          <p:nvPr/>
        </p:nvSpPr>
        <p:spPr>
          <a:xfrm>
            <a:off x="1712360" y="6054774"/>
            <a:ext cx="10185114" cy="369332"/>
          </a:xfrm>
          <a:prstGeom prst="rect">
            <a:avLst/>
          </a:prstGeom>
        </p:spPr>
        <p:txBody>
          <a:bodyPr wrap="square">
            <a:spAutoFit/>
          </a:bodyPr>
          <a:lstStyle/>
          <a:p>
            <a:r>
              <a:rPr lang="pt-BR" dirty="0">
                <a:hlinkClick r:id="rId3"/>
              </a:rPr>
              <a:t>http://martrans.org/eu-mop/library/ITOPF%20-%20Fate%20of%20Spilled%20Oil.htm</a:t>
            </a:r>
            <a:endParaRPr lang="pt-BR" dirty="0"/>
          </a:p>
        </p:txBody>
      </p:sp>
    </p:spTree>
    <p:extLst>
      <p:ext uri="{BB962C8B-B14F-4D97-AF65-F5344CB8AC3E}">
        <p14:creationId xmlns:p14="http://schemas.microsoft.com/office/powerpoint/2010/main" val="2296720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65FA9093-7D92-438A-9832-CB91F6C8DD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16"/>
          <a:stretch/>
        </p:blipFill>
        <p:spPr bwMode="auto">
          <a:xfrm>
            <a:off x="240631" y="447172"/>
            <a:ext cx="9657348" cy="54322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2C1D2A1D-2097-4FA0-913D-645648036FAA}"/>
              </a:ext>
            </a:extLst>
          </p:cNvPr>
          <p:cNvSpPr>
            <a:spLocks noChangeArrowheads="1"/>
          </p:cNvSpPr>
          <p:nvPr/>
        </p:nvSpPr>
        <p:spPr bwMode="auto">
          <a:xfrm rot="10800000" flipV="1">
            <a:off x="128335" y="6242203"/>
            <a:ext cx="11261559"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pt-BR" sz="900" b="0" i="0" u="none" strike="noStrike" cap="none" normalizeH="0" baseline="0" dirty="0" err="1">
                <a:ln>
                  <a:noFill/>
                </a:ln>
                <a:solidFill>
                  <a:srgbClr val="000000"/>
                </a:solidFill>
                <a:effectLst/>
                <a:latin typeface="Verdana" panose="020B0604030504040204" pitchFamily="34" charset="0"/>
              </a:rPr>
              <a:t>Three</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scenarios</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of</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potential</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selenium</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discharges</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and</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bioaccumulation</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that</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could</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result</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from</a:t>
            </a:r>
            <a:r>
              <a:rPr kumimoji="0" lang="pt-BR" altLang="pt-BR" sz="900" b="0" i="0" u="none" strike="noStrike" cap="none" normalizeH="0" baseline="0" dirty="0">
                <a:ln>
                  <a:noFill/>
                </a:ln>
                <a:solidFill>
                  <a:srgbClr val="000000"/>
                </a:solidFill>
                <a:effectLst/>
                <a:latin typeface="Verdana" panose="020B0604030504040204" pitchFamily="34" charset="0"/>
              </a:rPr>
              <a:t> a </a:t>
            </a:r>
            <a:r>
              <a:rPr kumimoji="0" lang="pt-BR" altLang="pt-BR" sz="900" b="0" i="0" u="none" strike="noStrike" cap="none" normalizeH="0" baseline="0" dirty="0" err="1">
                <a:ln>
                  <a:noFill/>
                </a:ln>
                <a:solidFill>
                  <a:srgbClr val="000000"/>
                </a:solidFill>
                <a:effectLst/>
                <a:latin typeface="Verdana" panose="020B0604030504040204" pitchFamily="34" charset="0"/>
              </a:rPr>
              <a:t>proposed</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extension</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of</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the</a:t>
            </a:r>
            <a:r>
              <a:rPr kumimoji="0" lang="pt-BR" altLang="pt-BR" sz="900" b="0" i="0" u="none" strike="noStrike" cap="none" normalizeH="0" baseline="0" dirty="0">
                <a:ln>
                  <a:noFill/>
                </a:ln>
                <a:solidFill>
                  <a:srgbClr val="000000"/>
                </a:solidFill>
                <a:effectLst/>
                <a:latin typeface="Verdana" panose="020B0604030504040204" pitchFamily="34" charset="0"/>
              </a:rPr>
              <a:t> San Luis </a:t>
            </a:r>
            <a:r>
              <a:rPr kumimoji="0" lang="pt-BR" altLang="pt-BR" sz="900" b="0" i="0" u="none" strike="noStrike" cap="none" normalizeH="0" baseline="0" dirty="0" err="1">
                <a:ln>
                  <a:noFill/>
                </a:ln>
                <a:solidFill>
                  <a:srgbClr val="000000"/>
                </a:solidFill>
                <a:effectLst/>
                <a:latin typeface="Verdana" panose="020B0604030504040204" pitchFamily="34" charset="0"/>
              </a:rPr>
              <a:t>Drain</a:t>
            </a:r>
            <a:r>
              <a:rPr kumimoji="0" lang="pt-BR" altLang="pt-BR" sz="900" b="0" i="0" u="none" strike="noStrike" cap="none" normalizeH="0" baseline="0" dirty="0">
                <a:ln>
                  <a:noFill/>
                </a:ln>
                <a:solidFill>
                  <a:srgbClr val="000000"/>
                </a:solidFill>
                <a:effectLst/>
                <a:latin typeface="Verdana" panose="020B0604030504040204" pitchFamily="34" charset="0"/>
              </a:rPr>
              <a:t>, California. The DYMBAM </a:t>
            </a:r>
            <a:r>
              <a:rPr kumimoji="0" lang="pt-BR" altLang="pt-BR" sz="900" b="0" i="0" u="none" strike="noStrike" cap="none" normalizeH="0" baseline="0" dirty="0" err="1">
                <a:ln>
                  <a:noFill/>
                </a:ln>
                <a:solidFill>
                  <a:srgbClr val="000000"/>
                </a:solidFill>
                <a:effectLst/>
                <a:latin typeface="Verdana" panose="020B0604030504040204" pitchFamily="34" charset="0"/>
              </a:rPr>
              <a:t>model</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was</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used</a:t>
            </a:r>
            <a:r>
              <a:rPr kumimoji="0" lang="pt-BR" altLang="pt-BR" sz="900" b="0" i="0" u="none" strike="noStrike" cap="none" normalizeH="0" baseline="0" dirty="0">
                <a:ln>
                  <a:noFill/>
                </a:ln>
                <a:solidFill>
                  <a:srgbClr val="000000"/>
                </a:solidFill>
                <a:effectLst/>
                <a:latin typeface="Verdana" panose="020B0604030504040204" pitchFamily="34" charset="0"/>
              </a:rPr>
              <a:t> as </a:t>
            </a:r>
            <a:r>
              <a:rPr kumimoji="0" lang="pt-BR" altLang="pt-BR" sz="900" b="0" i="0" u="none" strike="noStrike" cap="none" normalizeH="0" baseline="0" dirty="0" err="1">
                <a:ln>
                  <a:noFill/>
                </a:ln>
                <a:solidFill>
                  <a:srgbClr val="000000"/>
                </a:solidFill>
                <a:effectLst/>
                <a:latin typeface="Verdana" panose="020B0604030504040204" pitchFamily="34" charset="0"/>
              </a:rPr>
              <a:t>part</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of</a:t>
            </a:r>
            <a:r>
              <a:rPr kumimoji="0" lang="pt-BR" altLang="pt-BR" sz="900" b="0" i="0" u="none" strike="noStrike" cap="none" normalizeH="0" baseline="0" dirty="0">
                <a:ln>
                  <a:noFill/>
                </a:ln>
                <a:solidFill>
                  <a:srgbClr val="000000"/>
                </a:solidFill>
                <a:effectLst/>
                <a:latin typeface="Verdana" panose="020B0604030504040204" pitchFamily="34" charset="0"/>
              </a:rPr>
              <a:t> a </a:t>
            </a:r>
            <a:r>
              <a:rPr kumimoji="0" lang="pt-BR" altLang="pt-BR" sz="900" b="0" i="0" u="none" strike="noStrike" cap="none" normalizeH="0" baseline="0" dirty="0" err="1">
                <a:ln>
                  <a:noFill/>
                </a:ln>
                <a:solidFill>
                  <a:srgbClr val="000000"/>
                </a:solidFill>
                <a:effectLst/>
                <a:latin typeface="Verdana" panose="020B0604030504040204" pitchFamily="34" charset="0"/>
              </a:rPr>
              <a:t>larger</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model</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to</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develop</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the</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scenarios</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of</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effects</a:t>
            </a:r>
            <a:r>
              <a:rPr kumimoji="0" lang="pt-BR" altLang="pt-BR" sz="900" b="0" i="0" u="none" strike="noStrike" cap="none" normalizeH="0" baseline="0" dirty="0">
                <a:ln>
                  <a:noFill/>
                </a:ln>
                <a:solidFill>
                  <a:srgbClr val="000000"/>
                </a:solidFill>
                <a:effectLst/>
                <a:latin typeface="Verdana" panose="020B0604030504040204" pitchFamily="34" charset="0"/>
              </a:rPr>
              <a:t> in </a:t>
            </a:r>
            <a:r>
              <a:rPr kumimoji="0" lang="pt-BR" altLang="pt-BR" sz="900" b="0" i="0" u="none" strike="noStrike" cap="none" normalizeH="0" baseline="0" dirty="0" err="1">
                <a:ln>
                  <a:noFill/>
                </a:ln>
                <a:solidFill>
                  <a:srgbClr val="000000"/>
                </a:solidFill>
                <a:effectLst/>
                <a:latin typeface="Verdana" panose="020B0604030504040204" pitchFamily="34" charset="0"/>
              </a:rPr>
              <a:t>the</a:t>
            </a:r>
            <a:r>
              <a:rPr kumimoji="0" lang="pt-BR" altLang="pt-BR" sz="900" b="0" i="0" u="none" strike="noStrike" cap="none" normalizeH="0" baseline="0" dirty="0">
                <a:ln>
                  <a:noFill/>
                </a:ln>
                <a:solidFill>
                  <a:srgbClr val="000000"/>
                </a:solidFill>
                <a:effectLst/>
                <a:latin typeface="Verdana" panose="020B0604030504040204" pitchFamily="34" charset="0"/>
              </a:rPr>
              <a:t> San Francisco </a:t>
            </a:r>
            <a:r>
              <a:rPr kumimoji="0" lang="pt-BR" altLang="pt-BR" sz="900" b="0" i="0" u="none" strike="noStrike" cap="none" normalizeH="0" baseline="0" dirty="0" err="1">
                <a:ln>
                  <a:noFill/>
                </a:ln>
                <a:solidFill>
                  <a:srgbClr val="000000"/>
                </a:solidFill>
                <a:effectLst/>
                <a:latin typeface="Verdana" panose="020B0604030504040204" pitchFamily="34" charset="0"/>
              </a:rPr>
              <a:t>Bay</a:t>
            </a:r>
            <a:r>
              <a:rPr kumimoji="0" lang="pt-BR" altLang="pt-BR" sz="900" b="0" i="0" u="none" strike="noStrike" cap="none" normalizeH="0" baseline="0" dirty="0">
                <a:ln>
                  <a:noFill/>
                </a:ln>
                <a:solidFill>
                  <a:srgbClr val="000000"/>
                </a:solidFill>
                <a:effectLst/>
                <a:latin typeface="Verdana" panose="020B0604030504040204" pitchFamily="34" charset="0"/>
              </a:rPr>
              <a:t>, California (figure </a:t>
            </a:r>
            <a:r>
              <a:rPr kumimoji="0" lang="pt-BR" altLang="pt-BR" sz="900" b="0" i="0" u="none" strike="noStrike" cap="none" normalizeH="0" baseline="0" dirty="0" err="1">
                <a:ln>
                  <a:noFill/>
                </a:ln>
                <a:solidFill>
                  <a:srgbClr val="000000"/>
                </a:solidFill>
                <a:effectLst/>
                <a:latin typeface="Verdana" panose="020B0604030504040204" pitchFamily="34" charset="0"/>
              </a:rPr>
              <a:t>taken</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err="1">
                <a:ln>
                  <a:noFill/>
                </a:ln>
                <a:solidFill>
                  <a:srgbClr val="000000"/>
                </a:solidFill>
                <a:effectLst/>
                <a:latin typeface="Verdana" panose="020B0604030504040204" pitchFamily="34" charset="0"/>
              </a:rPr>
              <a:t>from</a:t>
            </a:r>
            <a:r>
              <a:rPr kumimoji="0" lang="pt-BR" altLang="pt-BR" sz="900" b="0" i="0" u="none" strike="noStrike" cap="none" normalizeH="0" baseline="0" dirty="0">
                <a:ln>
                  <a:noFill/>
                </a:ln>
                <a:solidFill>
                  <a:srgbClr val="000000"/>
                </a:solidFill>
                <a:effectLst/>
                <a:latin typeface="Verdana" panose="020B0604030504040204" pitchFamily="34" charset="0"/>
              </a:rPr>
              <a:t> </a:t>
            </a:r>
            <a:r>
              <a:rPr kumimoji="0" lang="pt-BR" altLang="pt-BR" sz="900" b="0" i="0" u="none" strike="noStrike" cap="none" normalizeH="0" baseline="0" dirty="0">
                <a:ln>
                  <a:noFill/>
                </a:ln>
                <a:solidFill>
                  <a:srgbClr val="5B778B"/>
                </a:solidFill>
                <a:effectLst/>
                <a:latin typeface="Verdana" panose="020B0604030504040204" pitchFamily="34" charset="0"/>
                <a:hlinkClick r:id="rId3"/>
              </a:rPr>
              <a:t>USGS </a:t>
            </a:r>
            <a:r>
              <a:rPr kumimoji="0" lang="pt-BR" altLang="pt-BR" sz="900" b="0" i="0" u="none" strike="noStrike" cap="none" normalizeH="0" baseline="0" dirty="0" err="1">
                <a:ln>
                  <a:noFill/>
                </a:ln>
                <a:solidFill>
                  <a:srgbClr val="5B778B"/>
                </a:solidFill>
                <a:effectLst/>
                <a:latin typeface="Verdana" panose="020B0604030504040204" pitchFamily="34" charset="0"/>
                <a:hlinkClick r:id="rId3"/>
              </a:rPr>
              <a:t>Fact</a:t>
            </a:r>
            <a:r>
              <a:rPr kumimoji="0" lang="pt-BR" altLang="pt-BR" sz="900" b="0" i="0" u="none" strike="noStrike" cap="none" normalizeH="0" baseline="0" dirty="0">
                <a:ln>
                  <a:noFill/>
                </a:ln>
                <a:solidFill>
                  <a:srgbClr val="5B778B"/>
                </a:solidFill>
                <a:effectLst/>
                <a:latin typeface="Verdana" panose="020B0604030504040204" pitchFamily="34" charset="0"/>
                <a:hlinkClick r:id="rId3"/>
              </a:rPr>
              <a:t> </a:t>
            </a:r>
            <a:r>
              <a:rPr kumimoji="0" lang="pt-BR" altLang="pt-BR" sz="900" b="0" i="0" u="none" strike="noStrike" cap="none" normalizeH="0" baseline="0" dirty="0" err="1">
                <a:ln>
                  <a:noFill/>
                </a:ln>
                <a:solidFill>
                  <a:srgbClr val="5B778B"/>
                </a:solidFill>
                <a:effectLst/>
                <a:latin typeface="Verdana" panose="020B0604030504040204" pitchFamily="34" charset="0"/>
                <a:hlinkClick r:id="rId3"/>
              </a:rPr>
              <a:t>Sheet</a:t>
            </a:r>
            <a:r>
              <a:rPr kumimoji="0" lang="pt-BR" altLang="pt-BR" sz="900" b="0" i="0" u="none" strike="noStrike" cap="none" normalizeH="0" baseline="0" dirty="0">
                <a:ln>
                  <a:noFill/>
                </a:ln>
                <a:solidFill>
                  <a:srgbClr val="5B778B"/>
                </a:solidFill>
                <a:effectLst/>
                <a:latin typeface="Verdana" panose="020B0604030504040204" pitchFamily="34" charset="0"/>
                <a:hlinkClick r:id="rId3"/>
              </a:rPr>
              <a:t> 2004-3091</a:t>
            </a:r>
            <a:r>
              <a:rPr kumimoji="0" lang="pt-BR" altLang="pt-BR" sz="900" b="0" i="0" u="none" strike="noStrike" cap="none" normalizeH="0" baseline="0" dirty="0">
                <a:ln>
                  <a:noFill/>
                </a:ln>
                <a:solidFill>
                  <a:srgbClr val="000000"/>
                </a:solidFill>
                <a:effectLst/>
                <a:latin typeface="Verdana" panose="020B0604030504040204" pitchFamily="34" charset="0"/>
              </a:rPr>
              <a:t>).</a:t>
            </a:r>
            <a:r>
              <a:rPr kumimoji="0" lang="pt-BR" altLang="pt-BR" sz="800" b="0" i="0" u="none" strike="noStrike" cap="none" normalizeH="0" baseline="0" dirty="0">
                <a:ln>
                  <a:noFill/>
                </a:ln>
                <a:solidFill>
                  <a:schemeClr val="tx1"/>
                </a:solidFill>
                <a:effectLst/>
              </a:rPr>
              <a:t> </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93715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069AFA65-9B8B-47E7-A176-032E9DED48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30" y="490752"/>
            <a:ext cx="5412341" cy="40863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ela 1">
            <a:extLst>
              <a:ext uri="{FF2B5EF4-FFF2-40B4-BE49-F238E27FC236}">
                <a16:creationId xmlns:a16="http://schemas.microsoft.com/office/drawing/2014/main" id="{FAC99C4C-2C44-4F6E-A04D-1E39054FD633}"/>
              </a:ext>
            </a:extLst>
          </p:cNvPr>
          <p:cNvGraphicFramePr>
            <a:graphicFrameLocks noGrp="1"/>
          </p:cNvGraphicFramePr>
          <p:nvPr/>
        </p:nvGraphicFramePr>
        <p:xfrm>
          <a:off x="5887093" y="1051560"/>
          <a:ext cx="6304907" cy="2377440"/>
        </p:xfrm>
        <a:graphic>
          <a:graphicData uri="http://schemas.openxmlformats.org/drawingml/2006/table">
            <a:tbl>
              <a:tblPr/>
              <a:tblGrid>
                <a:gridCol w="1050818">
                  <a:extLst>
                    <a:ext uri="{9D8B030D-6E8A-4147-A177-3AD203B41FA5}">
                      <a16:colId xmlns:a16="http://schemas.microsoft.com/office/drawing/2014/main" val="1006962587"/>
                    </a:ext>
                  </a:extLst>
                </a:gridCol>
                <a:gridCol w="2101635">
                  <a:extLst>
                    <a:ext uri="{9D8B030D-6E8A-4147-A177-3AD203B41FA5}">
                      <a16:colId xmlns:a16="http://schemas.microsoft.com/office/drawing/2014/main" val="280205319"/>
                    </a:ext>
                  </a:extLst>
                </a:gridCol>
                <a:gridCol w="3152454">
                  <a:extLst>
                    <a:ext uri="{9D8B030D-6E8A-4147-A177-3AD203B41FA5}">
                      <a16:colId xmlns:a16="http://schemas.microsoft.com/office/drawing/2014/main" val="2485220185"/>
                    </a:ext>
                  </a:extLst>
                </a:gridCol>
              </a:tblGrid>
              <a:tr h="0">
                <a:tc>
                  <a:txBody>
                    <a:bodyPr/>
                    <a:lstStyle/>
                    <a:p>
                      <a:pPr algn="l"/>
                      <a:r>
                        <a:rPr lang="pt-BR">
                          <a:latin typeface="Arial, Helvetica, sans-serif"/>
                        </a:rPr>
                        <a:t>Group</a:t>
                      </a:r>
                      <a:endParaRPr lang="pt-BR"/>
                    </a:p>
                  </a:txBody>
                  <a:tcPr anchor="ctr">
                    <a:lnL>
                      <a:noFill/>
                    </a:lnL>
                    <a:lnR>
                      <a:noFill/>
                    </a:lnR>
                    <a:lnT>
                      <a:noFill/>
                    </a:lnT>
                    <a:lnB>
                      <a:noFill/>
                    </a:lnB>
                    <a:solidFill>
                      <a:srgbClr val="FFFFFF"/>
                    </a:solidFill>
                  </a:tcPr>
                </a:tc>
                <a:tc>
                  <a:txBody>
                    <a:bodyPr/>
                    <a:lstStyle/>
                    <a:p>
                      <a:pPr algn="l"/>
                      <a:r>
                        <a:rPr lang="pt-BR">
                          <a:latin typeface="Arial, Helvetica, sans-serif"/>
                        </a:rPr>
                        <a:t>Density</a:t>
                      </a:r>
                      <a:endParaRPr lang="pt-BR"/>
                    </a:p>
                  </a:txBody>
                  <a:tcPr anchor="ctr">
                    <a:lnL>
                      <a:noFill/>
                    </a:lnL>
                    <a:lnR>
                      <a:noFill/>
                    </a:lnR>
                    <a:lnT>
                      <a:noFill/>
                    </a:lnT>
                    <a:lnB>
                      <a:noFill/>
                    </a:lnB>
                    <a:solidFill>
                      <a:srgbClr val="FFFFFF"/>
                    </a:solidFill>
                  </a:tcPr>
                </a:tc>
                <a:tc>
                  <a:txBody>
                    <a:bodyPr/>
                    <a:lstStyle/>
                    <a:p>
                      <a:pPr algn="l"/>
                      <a:r>
                        <a:rPr lang="pt-BR">
                          <a:latin typeface="Arial, Helvetica, sans-serif"/>
                        </a:rPr>
                        <a:t>Examples</a:t>
                      </a:r>
                      <a:endParaRPr lang="pt-BR"/>
                    </a:p>
                  </a:txBody>
                  <a:tcPr anchor="ctr">
                    <a:lnL>
                      <a:noFill/>
                    </a:lnL>
                    <a:lnR>
                      <a:noFill/>
                    </a:lnR>
                    <a:lnT>
                      <a:noFill/>
                    </a:lnT>
                    <a:lnB>
                      <a:noFill/>
                    </a:lnB>
                    <a:solidFill>
                      <a:srgbClr val="FFFFFF"/>
                    </a:solidFill>
                  </a:tcPr>
                </a:tc>
                <a:extLst>
                  <a:ext uri="{0D108BD9-81ED-4DB2-BD59-A6C34878D82A}">
                    <a16:rowId xmlns:a16="http://schemas.microsoft.com/office/drawing/2014/main" val="1207695861"/>
                  </a:ext>
                </a:extLst>
              </a:tr>
              <a:tr h="0">
                <a:tc>
                  <a:txBody>
                    <a:bodyPr/>
                    <a:lstStyle/>
                    <a:p>
                      <a:pPr algn="l"/>
                      <a:r>
                        <a:rPr lang="pt-BR">
                          <a:latin typeface="Arial, Helvetica, sans-serif"/>
                        </a:rPr>
                        <a:t>Group I</a:t>
                      </a:r>
                      <a:endParaRPr lang="pt-BR"/>
                    </a:p>
                  </a:txBody>
                  <a:tcPr anchor="ctr">
                    <a:lnL>
                      <a:noFill/>
                    </a:lnL>
                    <a:lnR>
                      <a:noFill/>
                    </a:lnR>
                    <a:lnT>
                      <a:noFill/>
                    </a:lnT>
                    <a:lnB>
                      <a:noFill/>
                    </a:lnB>
                    <a:solidFill>
                      <a:srgbClr val="FFFFFF"/>
                    </a:solidFill>
                  </a:tcPr>
                </a:tc>
                <a:tc>
                  <a:txBody>
                    <a:bodyPr/>
                    <a:lstStyle/>
                    <a:p>
                      <a:pPr algn="l"/>
                      <a:r>
                        <a:rPr lang="pt-BR" dirty="0" err="1">
                          <a:latin typeface="Arial, Helvetica, sans-serif"/>
                        </a:rPr>
                        <a:t>less</a:t>
                      </a:r>
                      <a:r>
                        <a:rPr lang="pt-BR" dirty="0">
                          <a:latin typeface="Arial, Helvetica, sans-serif"/>
                        </a:rPr>
                        <a:t> </a:t>
                      </a:r>
                      <a:r>
                        <a:rPr lang="pt-BR" dirty="0" err="1">
                          <a:latin typeface="Arial, Helvetica, sans-serif"/>
                        </a:rPr>
                        <a:t>than</a:t>
                      </a:r>
                      <a:r>
                        <a:rPr lang="pt-BR" dirty="0">
                          <a:latin typeface="Arial, Helvetica, sans-serif"/>
                        </a:rPr>
                        <a:t> 0.8</a:t>
                      </a:r>
                      <a:endParaRPr lang="pt-BR" dirty="0"/>
                    </a:p>
                  </a:txBody>
                  <a:tcPr anchor="ctr">
                    <a:lnL>
                      <a:noFill/>
                    </a:lnL>
                    <a:lnR>
                      <a:noFill/>
                    </a:lnR>
                    <a:lnT>
                      <a:noFill/>
                    </a:lnT>
                    <a:lnB>
                      <a:noFill/>
                    </a:lnB>
                    <a:solidFill>
                      <a:srgbClr val="FFFFFF"/>
                    </a:solidFill>
                  </a:tcPr>
                </a:tc>
                <a:tc>
                  <a:txBody>
                    <a:bodyPr/>
                    <a:lstStyle/>
                    <a:p>
                      <a:pPr algn="l"/>
                      <a:r>
                        <a:rPr lang="pt-BR">
                          <a:latin typeface="Arial, Helvetica, sans-serif"/>
                        </a:rPr>
                        <a:t>Gasoline, Kerosene</a:t>
                      </a:r>
                      <a:endParaRPr lang="pt-BR"/>
                    </a:p>
                  </a:txBody>
                  <a:tcPr anchor="ctr">
                    <a:lnL>
                      <a:noFill/>
                    </a:lnL>
                    <a:lnR>
                      <a:noFill/>
                    </a:lnR>
                    <a:lnT>
                      <a:noFill/>
                    </a:lnT>
                    <a:lnB>
                      <a:noFill/>
                    </a:lnB>
                    <a:solidFill>
                      <a:srgbClr val="FFFFFF"/>
                    </a:solidFill>
                  </a:tcPr>
                </a:tc>
                <a:extLst>
                  <a:ext uri="{0D108BD9-81ED-4DB2-BD59-A6C34878D82A}">
                    <a16:rowId xmlns:a16="http://schemas.microsoft.com/office/drawing/2014/main" val="3143944477"/>
                  </a:ext>
                </a:extLst>
              </a:tr>
              <a:tr h="0">
                <a:tc>
                  <a:txBody>
                    <a:bodyPr/>
                    <a:lstStyle/>
                    <a:p>
                      <a:pPr algn="l"/>
                      <a:r>
                        <a:rPr lang="pt-BR">
                          <a:latin typeface="Arial, Helvetica, sans-serif"/>
                        </a:rPr>
                        <a:t>Group II</a:t>
                      </a:r>
                      <a:endParaRPr lang="pt-BR"/>
                    </a:p>
                  </a:txBody>
                  <a:tcPr anchor="ctr">
                    <a:lnL>
                      <a:noFill/>
                    </a:lnL>
                    <a:lnR>
                      <a:noFill/>
                    </a:lnR>
                    <a:lnT>
                      <a:noFill/>
                    </a:lnT>
                    <a:lnB>
                      <a:noFill/>
                    </a:lnB>
                    <a:solidFill>
                      <a:srgbClr val="FFFFFF"/>
                    </a:solidFill>
                  </a:tcPr>
                </a:tc>
                <a:tc>
                  <a:txBody>
                    <a:bodyPr/>
                    <a:lstStyle/>
                    <a:p>
                      <a:pPr algn="l"/>
                      <a:r>
                        <a:rPr lang="pt-BR">
                          <a:latin typeface="Arial, Helvetica, sans-serif"/>
                        </a:rPr>
                        <a:t>0.8 - 0.85</a:t>
                      </a:r>
                      <a:endParaRPr lang="pt-BR"/>
                    </a:p>
                  </a:txBody>
                  <a:tcPr anchor="ctr">
                    <a:lnL>
                      <a:noFill/>
                    </a:lnL>
                    <a:lnR>
                      <a:noFill/>
                    </a:lnR>
                    <a:lnT>
                      <a:noFill/>
                    </a:lnT>
                    <a:lnB>
                      <a:noFill/>
                    </a:lnB>
                    <a:solidFill>
                      <a:srgbClr val="FFFFFF"/>
                    </a:solidFill>
                  </a:tcPr>
                </a:tc>
                <a:tc>
                  <a:txBody>
                    <a:bodyPr/>
                    <a:lstStyle/>
                    <a:p>
                      <a:pPr algn="l"/>
                      <a:r>
                        <a:rPr lang="pt-BR">
                          <a:latin typeface="Arial, Helvetica, sans-serif"/>
                        </a:rPr>
                        <a:t>Gas Oil, Abu Dhabi Crude</a:t>
                      </a:r>
                      <a:endParaRPr lang="pt-BR"/>
                    </a:p>
                  </a:txBody>
                  <a:tcPr anchor="ctr">
                    <a:lnL>
                      <a:noFill/>
                    </a:lnL>
                    <a:lnR>
                      <a:noFill/>
                    </a:lnR>
                    <a:lnT>
                      <a:noFill/>
                    </a:lnT>
                    <a:lnB>
                      <a:noFill/>
                    </a:lnB>
                    <a:solidFill>
                      <a:srgbClr val="FFFFFF"/>
                    </a:solidFill>
                  </a:tcPr>
                </a:tc>
                <a:extLst>
                  <a:ext uri="{0D108BD9-81ED-4DB2-BD59-A6C34878D82A}">
                    <a16:rowId xmlns:a16="http://schemas.microsoft.com/office/drawing/2014/main" val="796728487"/>
                  </a:ext>
                </a:extLst>
              </a:tr>
              <a:tr h="0">
                <a:tc>
                  <a:txBody>
                    <a:bodyPr/>
                    <a:lstStyle/>
                    <a:p>
                      <a:pPr algn="l"/>
                      <a:r>
                        <a:rPr lang="pt-BR">
                          <a:latin typeface="Arial, Helvetica, sans-serif"/>
                        </a:rPr>
                        <a:t>Group III</a:t>
                      </a:r>
                      <a:endParaRPr lang="pt-BR"/>
                    </a:p>
                  </a:txBody>
                  <a:tcPr anchor="ctr">
                    <a:lnL>
                      <a:noFill/>
                    </a:lnL>
                    <a:lnR>
                      <a:noFill/>
                    </a:lnR>
                    <a:lnT>
                      <a:noFill/>
                    </a:lnT>
                    <a:lnB>
                      <a:noFill/>
                    </a:lnB>
                    <a:solidFill>
                      <a:srgbClr val="FFFFFF"/>
                    </a:solidFill>
                  </a:tcPr>
                </a:tc>
                <a:tc>
                  <a:txBody>
                    <a:bodyPr/>
                    <a:lstStyle/>
                    <a:p>
                      <a:pPr algn="l"/>
                      <a:r>
                        <a:rPr lang="pt-BR" dirty="0">
                          <a:latin typeface="Arial, Helvetica, sans-serif"/>
                        </a:rPr>
                        <a:t>0.85-0.95</a:t>
                      </a:r>
                      <a:endParaRPr lang="pt-BR" dirty="0"/>
                    </a:p>
                  </a:txBody>
                  <a:tcPr anchor="ctr">
                    <a:lnL>
                      <a:noFill/>
                    </a:lnL>
                    <a:lnR>
                      <a:noFill/>
                    </a:lnR>
                    <a:lnT>
                      <a:noFill/>
                    </a:lnT>
                    <a:lnB>
                      <a:noFill/>
                    </a:lnB>
                    <a:solidFill>
                      <a:srgbClr val="FFFFFF"/>
                    </a:solidFill>
                  </a:tcPr>
                </a:tc>
                <a:tc>
                  <a:txBody>
                    <a:bodyPr/>
                    <a:lstStyle/>
                    <a:p>
                      <a:pPr algn="l"/>
                      <a:r>
                        <a:rPr lang="en-US" dirty="0">
                          <a:latin typeface="Arial, Helvetica, sans-serif"/>
                        </a:rPr>
                        <a:t>Arabian Light Crude, North Sea Crude Oils (e.g. Forties)</a:t>
                      </a:r>
                      <a:endParaRPr lang="en-US" dirty="0"/>
                    </a:p>
                  </a:txBody>
                  <a:tcPr anchor="ctr">
                    <a:lnL>
                      <a:noFill/>
                    </a:lnL>
                    <a:lnR>
                      <a:noFill/>
                    </a:lnR>
                    <a:lnT>
                      <a:noFill/>
                    </a:lnT>
                    <a:lnB>
                      <a:noFill/>
                    </a:lnB>
                    <a:solidFill>
                      <a:srgbClr val="FFFFFF"/>
                    </a:solidFill>
                  </a:tcPr>
                </a:tc>
                <a:extLst>
                  <a:ext uri="{0D108BD9-81ED-4DB2-BD59-A6C34878D82A}">
                    <a16:rowId xmlns:a16="http://schemas.microsoft.com/office/drawing/2014/main" val="360171988"/>
                  </a:ext>
                </a:extLst>
              </a:tr>
              <a:tr h="0">
                <a:tc>
                  <a:txBody>
                    <a:bodyPr/>
                    <a:lstStyle/>
                    <a:p>
                      <a:pPr algn="l"/>
                      <a:r>
                        <a:rPr lang="pt-BR">
                          <a:latin typeface="Arial, Helvetica, sans-serif"/>
                        </a:rPr>
                        <a:t>Group IV</a:t>
                      </a:r>
                      <a:endParaRPr lang="pt-BR"/>
                    </a:p>
                  </a:txBody>
                  <a:tcPr anchor="ctr">
                    <a:lnL>
                      <a:noFill/>
                    </a:lnL>
                    <a:lnR>
                      <a:noFill/>
                    </a:lnR>
                    <a:lnT>
                      <a:noFill/>
                    </a:lnT>
                    <a:lnB>
                      <a:noFill/>
                    </a:lnB>
                    <a:solidFill>
                      <a:srgbClr val="FFFFFF"/>
                    </a:solidFill>
                  </a:tcPr>
                </a:tc>
                <a:tc>
                  <a:txBody>
                    <a:bodyPr/>
                    <a:lstStyle/>
                    <a:p>
                      <a:pPr algn="l"/>
                      <a:r>
                        <a:rPr lang="pt-BR" dirty="0" err="1">
                          <a:latin typeface="Arial, Helvetica, sans-serif"/>
                        </a:rPr>
                        <a:t>greater</a:t>
                      </a:r>
                      <a:r>
                        <a:rPr lang="pt-BR" dirty="0">
                          <a:latin typeface="Arial, Helvetica, sans-serif"/>
                        </a:rPr>
                        <a:t> </a:t>
                      </a:r>
                      <a:r>
                        <a:rPr lang="pt-BR" dirty="0" err="1">
                          <a:latin typeface="Arial, Helvetica, sans-serif"/>
                        </a:rPr>
                        <a:t>than</a:t>
                      </a:r>
                      <a:r>
                        <a:rPr lang="pt-BR" dirty="0">
                          <a:latin typeface="Arial, Helvetica, sans-serif"/>
                        </a:rPr>
                        <a:t> 0.95</a:t>
                      </a:r>
                      <a:endParaRPr lang="pt-BR" dirty="0"/>
                    </a:p>
                  </a:txBody>
                  <a:tcPr anchor="ctr">
                    <a:lnL>
                      <a:noFill/>
                    </a:lnL>
                    <a:lnR>
                      <a:noFill/>
                    </a:lnR>
                    <a:lnT>
                      <a:noFill/>
                    </a:lnT>
                    <a:lnB>
                      <a:noFill/>
                    </a:lnB>
                    <a:solidFill>
                      <a:srgbClr val="FFFFFF"/>
                    </a:solidFill>
                  </a:tcPr>
                </a:tc>
                <a:tc>
                  <a:txBody>
                    <a:bodyPr/>
                    <a:lstStyle/>
                    <a:p>
                      <a:pPr algn="l"/>
                      <a:r>
                        <a:rPr lang="en-US" dirty="0">
                          <a:latin typeface="Arial, Helvetica, sans-serif"/>
                        </a:rPr>
                        <a:t>Heavy Fuel Oil, Venezuelan Crude Oils</a:t>
                      </a:r>
                      <a:endParaRPr lang="en-US" dirty="0"/>
                    </a:p>
                  </a:txBody>
                  <a:tcPr anchor="ctr">
                    <a:lnL>
                      <a:noFill/>
                    </a:lnL>
                    <a:lnR>
                      <a:noFill/>
                    </a:lnR>
                    <a:lnT>
                      <a:noFill/>
                    </a:lnT>
                    <a:lnB>
                      <a:noFill/>
                    </a:lnB>
                    <a:solidFill>
                      <a:srgbClr val="FFFFFF"/>
                    </a:solidFill>
                  </a:tcPr>
                </a:tc>
                <a:extLst>
                  <a:ext uri="{0D108BD9-81ED-4DB2-BD59-A6C34878D82A}">
                    <a16:rowId xmlns:a16="http://schemas.microsoft.com/office/drawing/2014/main" val="1732708486"/>
                  </a:ext>
                </a:extLst>
              </a:tr>
            </a:tbl>
          </a:graphicData>
        </a:graphic>
      </p:graphicFrame>
      <p:sp>
        <p:nvSpPr>
          <p:cNvPr id="3" name="Retângulo 2">
            <a:extLst>
              <a:ext uri="{FF2B5EF4-FFF2-40B4-BE49-F238E27FC236}">
                <a16:creationId xmlns:a16="http://schemas.microsoft.com/office/drawing/2014/main" id="{213B4179-D70C-4353-BD62-87B620DEC99F}"/>
              </a:ext>
            </a:extLst>
          </p:cNvPr>
          <p:cNvSpPr/>
          <p:nvPr/>
        </p:nvSpPr>
        <p:spPr>
          <a:xfrm>
            <a:off x="417816" y="4982388"/>
            <a:ext cx="5119955" cy="1477328"/>
          </a:xfrm>
          <a:prstGeom prst="rect">
            <a:avLst/>
          </a:prstGeom>
        </p:spPr>
        <p:txBody>
          <a:bodyPr wrap="square">
            <a:spAutoFit/>
          </a:bodyPr>
          <a:lstStyle/>
          <a:p>
            <a:r>
              <a:rPr lang="en-US" dirty="0">
                <a:solidFill>
                  <a:srgbClr val="000000"/>
                </a:solidFill>
                <a:latin typeface="Arial, Helvetica, sans-serif"/>
              </a:rPr>
              <a:t>Volume of oil and water-in-oil emulsion remaining on the sea surface is shown as a percentage of the original volume spilled.</a:t>
            </a:r>
            <a:endParaRPr lang="en-US" dirty="0">
              <a:solidFill>
                <a:srgbClr val="000000"/>
              </a:solidFill>
              <a:latin typeface="Times New Roman" panose="02020603050405020304" pitchFamily="18" charset="0"/>
            </a:endParaRPr>
          </a:p>
          <a:p>
            <a:br>
              <a:rPr lang="en-US" dirty="0"/>
            </a:br>
            <a:endParaRPr lang="pt-BR" dirty="0"/>
          </a:p>
        </p:txBody>
      </p:sp>
    </p:spTree>
    <p:extLst>
      <p:ext uri="{BB962C8B-B14F-4D97-AF65-F5344CB8AC3E}">
        <p14:creationId xmlns:p14="http://schemas.microsoft.com/office/powerpoint/2010/main" val="2605355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E7C793E4-3EF2-4403-9757-2E32910DFE25}"/>
              </a:ext>
            </a:extLst>
          </p:cNvPr>
          <p:cNvPicPr>
            <a:picLocks noChangeAspect="1"/>
          </p:cNvPicPr>
          <p:nvPr/>
        </p:nvPicPr>
        <p:blipFill rotWithShape="1">
          <a:blip r:embed="rId2"/>
          <a:srcRect l="24523" t="9888" r="28286" b="20899"/>
          <a:stretch/>
        </p:blipFill>
        <p:spPr>
          <a:xfrm>
            <a:off x="342472" y="256854"/>
            <a:ext cx="7917950" cy="6532309"/>
          </a:xfrm>
          <a:prstGeom prst="rect">
            <a:avLst/>
          </a:prstGeom>
        </p:spPr>
      </p:pic>
    </p:spTree>
    <p:extLst>
      <p:ext uri="{BB962C8B-B14F-4D97-AF65-F5344CB8AC3E}">
        <p14:creationId xmlns:p14="http://schemas.microsoft.com/office/powerpoint/2010/main" val="3119174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71B7E5C7-9784-4E9E-8C1E-31F7D299E9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027" y="334030"/>
            <a:ext cx="7880226" cy="4828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333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8675645-6885-4D71-97D4-97AEB633457B}"/>
              </a:ext>
            </a:extLst>
          </p:cNvPr>
          <p:cNvSpPr/>
          <p:nvPr/>
        </p:nvSpPr>
        <p:spPr>
          <a:xfrm>
            <a:off x="417815" y="435361"/>
            <a:ext cx="6198742" cy="1754326"/>
          </a:xfrm>
          <a:prstGeom prst="rect">
            <a:avLst/>
          </a:prstGeom>
        </p:spPr>
        <p:txBody>
          <a:bodyPr wrap="square">
            <a:spAutoFit/>
          </a:bodyPr>
          <a:lstStyle/>
          <a:p>
            <a:r>
              <a:rPr lang="en-US" dirty="0">
                <a:solidFill>
                  <a:srgbClr val="2E2E2E"/>
                </a:solidFill>
                <a:latin typeface="NexusSerif"/>
              </a:rPr>
              <a:t>The 2010 </a:t>
            </a:r>
            <a:r>
              <a:rPr lang="en-US" i="1" dirty="0">
                <a:solidFill>
                  <a:srgbClr val="2E2E2E"/>
                </a:solidFill>
                <a:latin typeface="NexusSerif"/>
              </a:rPr>
              <a:t>Deepwater Horizon</a:t>
            </a:r>
            <a:r>
              <a:rPr lang="en-US" dirty="0">
                <a:solidFill>
                  <a:srgbClr val="2E2E2E"/>
                </a:solidFill>
                <a:latin typeface="NexusSerif"/>
              </a:rPr>
              <a:t> (</a:t>
            </a:r>
            <a:r>
              <a:rPr lang="en-US" i="1" dirty="0">
                <a:solidFill>
                  <a:srgbClr val="2E2E2E"/>
                </a:solidFill>
                <a:latin typeface="NexusSerif"/>
              </a:rPr>
              <a:t>DWH</a:t>
            </a:r>
            <a:r>
              <a:rPr lang="en-US" dirty="0">
                <a:solidFill>
                  <a:srgbClr val="2E2E2E"/>
                </a:solidFill>
                <a:latin typeface="NexusSerif"/>
              </a:rPr>
              <a:t>) oil spill represented the largest accidental marine spill in history, and resulted in the release of over </a:t>
            </a:r>
            <a:r>
              <a:rPr lang="en-US" dirty="0">
                <a:solidFill>
                  <a:srgbClr val="2E2E2E"/>
                </a:solidFill>
                <a:highlight>
                  <a:srgbClr val="FFFF00"/>
                </a:highlight>
                <a:latin typeface="NexusSerif"/>
              </a:rPr>
              <a:t>4.9 million barrels of oil over a five month </a:t>
            </a:r>
            <a:r>
              <a:rPr lang="en-US" dirty="0">
                <a:solidFill>
                  <a:srgbClr val="2E2E2E"/>
                </a:solidFill>
                <a:latin typeface="NexusSerif"/>
              </a:rPr>
              <a:t>period (</a:t>
            </a:r>
            <a:r>
              <a:rPr lang="en-US" dirty="0">
                <a:solidFill>
                  <a:srgbClr val="0C7DBB"/>
                </a:solidFill>
                <a:latin typeface="NexusSerif"/>
                <a:hlinkClick r:id="rId2"/>
              </a:rPr>
              <a:t>ABS Consulting Inc., 2016</a:t>
            </a:r>
            <a:r>
              <a:rPr lang="en-US" dirty="0">
                <a:solidFill>
                  <a:srgbClr val="2E2E2E"/>
                </a:solidFill>
                <a:latin typeface="NexusSerif"/>
              </a:rPr>
              <a:t>). This subsequently spurred an intense period of research exploring the effects of oil exposure on </a:t>
            </a:r>
            <a:r>
              <a:rPr lang="en-US" dirty="0">
                <a:solidFill>
                  <a:srgbClr val="0C7DBB"/>
                </a:solidFill>
                <a:latin typeface="NexusSerif"/>
                <a:hlinkClick r:id="rId3" tooltip="Learn more about Endemic Species from ScienceDirect's AI-generated Topic Pages"/>
              </a:rPr>
              <a:t>species endemic</a:t>
            </a:r>
            <a:r>
              <a:rPr lang="en-US" dirty="0">
                <a:solidFill>
                  <a:srgbClr val="2E2E2E"/>
                </a:solidFill>
                <a:latin typeface="NexusSerif"/>
              </a:rPr>
              <a:t> to the </a:t>
            </a:r>
            <a:r>
              <a:rPr lang="en-US" dirty="0">
                <a:solidFill>
                  <a:srgbClr val="0C7DBB"/>
                </a:solidFill>
                <a:latin typeface="NexusSerif"/>
                <a:hlinkClick r:id="rId4" tooltip="Learn more about Gulf of Mexico from ScienceDirect's AI-generated Topic Pages"/>
              </a:rPr>
              <a:t>Gulf of Mexico</a:t>
            </a:r>
            <a:r>
              <a:rPr lang="en-US" dirty="0">
                <a:solidFill>
                  <a:srgbClr val="2E2E2E"/>
                </a:solidFill>
                <a:latin typeface="NexusSerif"/>
              </a:rPr>
              <a:t>. </a:t>
            </a:r>
            <a:endParaRPr lang="pt-BR" dirty="0"/>
          </a:p>
        </p:txBody>
      </p:sp>
      <p:pic>
        <p:nvPicPr>
          <p:cNvPr id="40962" name="Picture 2" descr="Resultado de imagem para The 2010 Deepwater Horizon (DWH) oil spill">
            <a:extLst>
              <a:ext uri="{FF2B5EF4-FFF2-40B4-BE49-F238E27FC236}">
                <a16:creationId xmlns:a16="http://schemas.microsoft.com/office/drawing/2014/main" id="{AAC97D19-AE3D-4FAF-8E76-F91A44FD1F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0140" y="294744"/>
            <a:ext cx="3866080" cy="2577387"/>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Resultado de imagem para The 2010 Deepwater Horizon (DWH) oil spill">
            <a:extLst>
              <a:ext uri="{FF2B5EF4-FFF2-40B4-BE49-F238E27FC236}">
                <a16:creationId xmlns:a16="http://schemas.microsoft.com/office/drawing/2014/main" id="{FC2C9F68-21F2-430C-BB3A-D6A06DFFCE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815" y="2313024"/>
            <a:ext cx="5676900" cy="441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25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509616F-9837-451F-8F5D-7A65581DAE04}"/>
              </a:ext>
            </a:extLst>
          </p:cNvPr>
          <p:cNvSpPr/>
          <p:nvPr/>
        </p:nvSpPr>
        <p:spPr>
          <a:xfrm>
            <a:off x="371583" y="1283180"/>
            <a:ext cx="11674868" cy="2031325"/>
          </a:xfrm>
          <a:prstGeom prst="rect">
            <a:avLst/>
          </a:prstGeom>
        </p:spPr>
        <p:txBody>
          <a:bodyPr wrap="square">
            <a:spAutoFit/>
          </a:bodyPr>
          <a:lstStyle/>
          <a:p>
            <a:r>
              <a:rPr lang="en-US" i="1" dirty="0">
                <a:solidFill>
                  <a:srgbClr val="2E2E2E"/>
                </a:solidFill>
                <a:latin typeface="NexusSerif"/>
              </a:rPr>
              <a:t>While oil is a complex mixture of compounds, the</a:t>
            </a:r>
            <a:r>
              <a:rPr lang="en-US" i="1" dirty="0">
                <a:solidFill>
                  <a:srgbClr val="2E2E2E"/>
                </a:solidFill>
                <a:highlight>
                  <a:srgbClr val="FFFF00"/>
                </a:highlight>
                <a:latin typeface="NexusSerif"/>
              </a:rPr>
              <a:t> </a:t>
            </a:r>
            <a:r>
              <a:rPr lang="en-US" i="1" dirty="0">
                <a:solidFill>
                  <a:srgbClr val="0C7DBB"/>
                </a:solidFill>
                <a:highlight>
                  <a:srgbClr val="FFFF00"/>
                </a:highlight>
                <a:latin typeface="NexusSerif"/>
                <a:hlinkClick r:id="rId2" tooltip="Learn more about Polycyclic Aromatic Hydrocarbon from ScienceDirect's AI-generated Topic Pages"/>
              </a:rPr>
              <a:t>polycyclic aromatic hydrocarbons</a:t>
            </a:r>
            <a:r>
              <a:rPr lang="en-US" i="1" dirty="0">
                <a:solidFill>
                  <a:srgbClr val="2E2E2E"/>
                </a:solidFill>
                <a:highlight>
                  <a:srgbClr val="FFFF00"/>
                </a:highlight>
                <a:latin typeface="NexusSerif"/>
              </a:rPr>
              <a:t> (PAHs) </a:t>
            </a:r>
            <a:r>
              <a:rPr lang="en-US" i="1" dirty="0">
                <a:solidFill>
                  <a:srgbClr val="2E2E2E"/>
                </a:solidFill>
                <a:latin typeface="NexusSerif"/>
              </a:rPr>
              <a:t>are the constituents driving oil toxicity in most organisms (</a:t>
            </a:r>
            <a:r>
              <a:rPr lang="en-US" i="1" dirty="0" err="1">
                <a:solidFill>
                  <a:srgbClr val="0C7DBB"/>
                </a:solidFill>
                <a:latin typeface="NexusSerif"/>
                <a:hlinkClick r:id="rId3"/>
              </a:rPr>
              <a:t>Carls</a:t>
            </a:r>
            <a:r>
              <a:rPr lang="en-US" i="1" dirty="0">
                <a:solidFill>
                  <a:srgbClr val="0C7DBB"/>
                </a:solidFill>
                <a:latin typeface="NexusSerif"/>
                <a:hlinkClick r:id="rId3"/>
              </a:rPr>
              <a:t> et al., 2008</a:t>
            </a:r>
            <a:r>
              <a:rPr lang="en-US" i="1" dirty="0">
                <a:solidFill>
                  <a:srgbClr val="2E2E2E"/>
                </a:solidFill>
                <a:latin typeface="NexusSerif"/>
              </a:rPr>
              <a:t>; </a:t>
            </a:r>
            <a:r>
              <a:rPr lang="en-US" i="1" dirty="0" err="1">
                <a:solidFill>
                  <a:srgbClr val="0C7DBB"/>
                </a:solidFill>
                <a:latin typeface="NexusSerif"/>
                <a:hlinkClick r:id="rId4"/>
              </a:rPr>
              <a:t>Incardona</a:t>
            </a:r>
            <a:r>
              <a:rPr lang="en-US" i="1" dirty="0">
                <a:solidFill>
                  <a:srgbClr val="0C7DBB"/>
                </a:solidFill>
                <a:latin typeface="NexusSerif"/>
                <a:hlinkClick r:id="rId4"/>
              </a:rPr>
              <a:t> et al., 2006</a:t>
            </a:r>
            <a:r>
              <a:rPr lang="en-US" i="1" dirty="0">
                <a:solidFill>
                  <a:srgbClr val="2E2E2E"/>
                </a:solidFill>
                <a:latin typeface="NexusSerif"/>
              </a:rPr>
              <a:t>). </a:t>
            </a:r>
            <a:r>
              <a:rPr lang="en-US" i="1" dirty="0">
                <a:solidFill>
                  <a:srgbClr val="0C7DBB"/>
                </a:solidFill>
                <a:latin typeface="NexusSerif"/>
                <a:hlinkClick r:id="rId2" tooltip="Learn more about Polycyclic Aromatic Hydrocarbon from ScienceDirect's AI-generated Topic Pages"/>
              </a:rPr>
              <a:t>PAHs</a:t>
            </a:r>
            <a:r>
              <a:rPr lang="en-US" i="1" dirty="0">
                <a:solidFill>
                  <a:srgbClr val="2E2E2E"/>
                </a:solidFill>
                <a:latin typeface="NexusSerif"/>
              </a:rPr>
              <a:t> are divided into subclasses based on the number of </a:t>
            </a:r>
            <a:r>
              <a:rPr lang="en-US" i="1" dirty="0">
                <a:solidFill>
                  <a:srgbClr val="0C7DBB"/>
                </a:solidFill>
                <a:latin typeface="NexusSerif"/>
                <a:hlinkClick r:id="rId5" tooltip="Learn more about Benzene from ScienceDirect's AI-generated Topic Pages"/>
              </a:rPr>
              <a:t>benzene</a:t>
            </a:r>
            <a:r>
              <a:rPr lang="en-US" i="1" dirty="0">
                <a:solidFill>
                  <a:srgbClr val="2E2E2E"/>
                </a:solidFill>
                <a:latin typeface="NexusSerif"/>
              </a:rPr>
              <a:t> rings, and may differ in their level of toxicity depending upon the respective modes of action.</a:t>
            </a:r>
          </a:p>
          <a:p>
            <a:endParaRPr lang="en-US" i="1" dirty="0">
              <a:solidFill>
                <a:srgbClr val="2E2E2E"/>
              </a:solidFill>
              <a:latin typeface="NexusSerif"/>
            </a:endParaRPr>
          </a:p>
          <a:p>
            <a:r>
              <a:rPr lang="en-US" i="1" dirty="0">
                <a:solidFill>
                  <a:srgbClr val="2E2E2E"/>
                </a:solidFill>
                <a:latin typeface="NexusSerif"/>
              </a:rPr>
              <a:t> For </a:t>
            </a:r>
            <a:r>
              <a:rPr lang="en-US" i="1" dirty="0">
                <a:solidFill>
                  <a:srgbClr val="0C7DBB"/>
                </a:solidFill>
                <a:latin typeface="NexusSerif"/>
                <a:hlinkClick r:id="rId6" tooltip="Learn more about Narcosis from ScienceDirect's AI-generated Topic Pages"/>
              </a:rPr>
              <a:t>narcosis</a:t>
            </a:r>
            <a:r>
              <a:rPr lang="en-US" i="1" dirty="0">
                <a:solidFill>
                  <a:srgbClr val="2E2E2E"/>
                </a:solidFill>
                <a:latin typeface="NexusSerif"/>
              </a:rPr>
              <a:t> driven endpoints, </a:t>
            </a:r>
            <a:r>
              <a:rPr lang="en-US" i="1" dirty="0">
                <a:solidFill>
                  <a:srgbClr val="2E2E2E"/>
                </a:solidFill>
                <a:highlight>
                  <a:srgbClr val="FFFF00"/>
                </a:highlight>
                <a:latin typeface="NexusSerif"/>
              </a:rPr>
              <a:t>the more soluble </a:t>
            </a:r>
            <a:r>
              <a:rPr lang="en-US" i="1" dirty="0">
                <a:solidFill>
                  <a:srgbClr val="0C7DBB"/>
                </a:solidFill>
                <a:highlight>
                  <a:srgbClr val="FFFF00"/>
                </a:highlight>
                <a:latin typeface="NexusSerif"/>
                <a:hlinkClick r:id="rId7" tooltip="Learn more about Low Molecular Weight from ScienceDirect's AI-generated Topic Pages"/>
              </a:rPr>
              <a:t>low molecular weight</a:t>
            </a:r>
            <a:r>
              <a:rPr lang="en-US" i="1" dirty="0">
                <a:solidFill>
                  <a:srgbClr val="2E2E2E"/>
                </a:solidFill>
                <a:highlight>
                  <a:srgbClr val="FFFF00"/>
                </a:highlight>
                <a:latin typeface="NexusSerif"/>
              </a:rPr>
              <a:t> PAHs play a greater role in defining toxicity</a:t>
            </a:r>
            <a:r>
              <a:rPr lang="en-US" i="1" dirty="0">
                <a:solidFill>
                  <a:srgbClr val="2E2E2E"/>
                </a:solidFill>
                <a:latin typeface="NexusSerif"/>
              </a:rPr>
              <a:t>, which has given rise to the target lipid model (</a:t>
            </a:r>
            <a:r>
              <a:rPr lang="en-US" i="1" dirty="0">
                <a:solidFill>
                  <a:srgbClr val="0C7DBB"/>
                </a:solidFill>
                <a:latin typeface="NexusSerif"/>
                <a:hlinkClick r:id="rId8"/>
              </a:rPr>
              <a:t>Di Toro et al., 2000</a:t>
            </a:r>
            <a:r>
              <a:rPr lang="en-US" i="1" dirty="0">
                <a:solidFill>
                  <a:srgbClr val="2E2E2E"/>
                </a:solidFill>
                <a:latin typeface="NexusSerif"/>
              </a:rPr>
              <a:t>; </a:t>
            </a:r>
            <a:r>
              <a:rPr lang="en-US" i="1" dirty="0">
                <a:solidFill>
                  <a:srgbClr val="0C7DBB"/>
                </a:solidFill>
                <a:latin typeface="NexusSerif"/>
                <a:hlinkClick r:id="rId9"/>
              </a:rPr>
              <a:t>Di Toro and </a:t>
            </a:r>
            <a:r>
              <a:rPr lang="en-US" i="1" dirty="0" err="1">
                <a:solidFill>
                  <a:srgbClr val="0C7DBB"/>
                </a:solidFill>
                <a:latin typeface="NexusSerif"/>
                <a:hlinkClick r:id="rId9"/>
              </a:rPr>
              <a:t>Mcgrath</a:t>
            </a:r>
            <a:r>
              <a:rPr lang="en-US" i="1" dirty="0">
                <a:solidFill>
                  <a:srgbClr val="0C7DBB"/>
                </a:solidFill>
                <a:latin typeface="NexusSerif"/>
                <a:hlinkClick r:id="rId9"/>
              </a:rPr>
              <a:t>, 2000</a:t>
            </a:r>
            <a:r>
              <a:rPr lang="en-US" i="1" dirty="0">
                <a:solidFill>
                  <a:srgbClr val="2E2E2E"/>
                </a:solidFill>
                <a:latin typeface="NexusSerif"/>
              </a:rPr>
              <a:t>; </a:t>
            </a:r>
            <a:r>
              <a:rPr lang="en-US" i="1" dirty="0" err="1">
                <a:solidFill>
                  <a:srgbClr val="0C7DBB"/>
                </a:solidFill>
                <a:latin typeface="NexusSerif"/>
                <a:hlinkClick r:id="rId10"/>
              </a:rPr>
              <a:t>Kipka</a:t>
            </a:r>
            <a:r>
              <a:rPr lang="en-US" i="1" dirty="0">
                <a:solidFill>
                  <a:srgbClr val="0C7DBB"/>
                </a:solidFill>
                <a:latin typeface="NexusSerif"/>
                <a:hlinkClick r:id="rId10"/>
              </a:rPr>
              <a:t> and Di Toro, 2009</a:t>
            </a:r>
            <a:r>
              <a:rPr lang="en-US" i="1" dirty="0">
                <a:solidFill>
                  <a:srgbClr val="2E2E2E"/>
                </a:solidFill>
                <a:latin typeface="NexusSerif"/>
              </a:rPr>
              <a:t>) and toxic unit approach</a:t>
            </a:r>
            <a:endParaRPr lang="pt-BR" i="1" dirty="0"/>
          </a:p>
        </p:txBody>
      </p:sp>
      <p:sp>
        <p:nvSpPr>
          <p:cNvPr id="3" name="Retângulo 2">
            <a:extLst>
              <a:ext uri="{FF2B5EF4-FFF2-40B4-BE49-F238E27FC236}">
                <a16:creationId xmlns:a16="http://schemas.microsoft.com/office/drawing/2014/main" id="{750710AB-C4BD-434B-8ED3-5C4E24A32383}"/>
              </a:ext>
            </a:extLst>
          </p:cNvPr>
          <p:cNvSpPr/>
          <p:nvPr/>
        </p:nvSpPr>
        <p:spPr>
          <a:xfrm>
            <a:off x="371583" y="3666786"/>
            <a:ext cx="11243353" cy="923330"/>
          </a:xfrm>
          <a:prstGeom prst="rect">
            <a:avLst/>
          </a:prstGeom>
        </p:spPr>
        <p:txBody>
          <a:bodyPr wrap="square">
            <a:spAutoFit/>
          </a:bodyPr>
          <a:lstStyle/>
          <a:p>
            <a:r>
              <a:rPr lang="en-US" i="1" dirty="0"/>
              <a:t>In older life stages, </a:t>
            </a:r>
            <a:r>
              <a:rPr lang="en-US" i="1" dirty="0">
                <a:highlight>
                  <a:srgbClr val="FFFF00"/>
                </a:highlight>
              </a:rPr>
              <a:t>cardiac injury occurs because PAHs prolong action </a:t>
            </a:r>
            <a:r>
              <a:rPr lang="en-US" i="1" dirty="0"/>
              <a:t>potentials by blocking the delayed rectifier potassium current and inhibiting calcium cycling in cardiomyocytes, which ultimately impairs excitation-contraction coupling in the heart</a:t>
            </a:r>
            <a:endParaRPr lang="pt-BR" i="1" dirty="0"/>
          </a:p>
        </p:txBody>
      </p:sp>
    </p:spTree>
    <p:extLst>
      <p:ext uri="{BB962C8B-B14F-4D97-AF65-F5344CB8AC3E}">
        <p14:creationId xmlns:p14="http://schemas.microsoft.com/office/powerpoint/2010/main" val="3251294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2B0D14C1-8EFC-4EC6-A6C1-7DEDC98DE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7" y="256853"/>
            <a:ext cx="5234223" cy="5871681"/>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6E965BD8-ECC9-4F6C-94C5-181251F4B35A}"/>
              </a:ext>
            </a:extLst>
          </p:cNvPr>
          <p:cNvSpPr/>
          <p:nvPr/>
        </p:nvSpPr>
        <p:spPr>
          <a:xfrm>
            <a:off x="5667910" y="1237955"/>
            <a:ext cx="6096000" cy="4247317"/>
          </a:xfrm>
          <a:prstGeom prst="rect">
            <a:avLst/>
          </a:prstGeom>
        </p:spPr>
        <p:txBody>
          <a:bodyPr>
            <a:spAutoFit/>
          </a:bodyPr>
          <a:lstStyle/>
          <a:p>
            <a:pPr algn="just"/>
            <a:r>
              <a:rPr lang="en-US" dirty="0"/>
              <a:t>Fig. 1. A diagrammatic representation of an adverse outcome pathway incorporating the effects of oil on environmental tolerance. Gray boxes denote common environmental stressors. Boxes and lines that are dotted represent pathways with only indirect support requiring further validation.</a:t>
            </a:r>
          </a:p>
          <a:p>
            <a:pPr algn="just"/>
            <a:endParaRPr lang="en-US" dirty="0"/>
          </a:p>
          <a:p>
            <a:pPr algn="just"/>
            <a:r>
              <a:rPr lang="en-US" dirty="0"/>
              <a:t>Unknown boxes represent current knowledge gaps pertaining to the oil constituents and cellular ligands pertaining to kidney and intestinal impairments. </a:t>
            </a:r>
          </a:p>
          <a:p>
            <a:pPr algn="just"/>
            <a:endParaRPr lang="en-US" dirty="0"/>
          </a:p>
          <a:p>
            <a:pPr algn="just"/>
            <a:r>
              <a:rPr lang="en-US" dirty="0"/>
              <a:t>Acronyms defined: </a:t>
            </a:r>
            <a:r>
              <a:rPr lang="en-US" u="sng" dirty="0"/>
              <a:t>3 Ring and 4 Ring </a:t>
            </a:r>
            <a:r>
              <a:rPr lang="en-US" dirty="0"/>
              <a:t>- Subclass of PAHs with that number of benzene rings, </a:t>
            </a:r>
            <a:r>
              <a:rPr lang="en-US" dirty="0" err="1"/>
              <a:t>AhR</a:t>
            </a:r>
            <a:r>
              <a:rPr lang="en-US" dirty="0"/>
              <a:t> - Aryl hydrocarbon Receptor, HPI - hypothalamus-pituitary-</a:t>
            </a:r>
            <a:r>
              <a:rPr lang="en-US" dirty="0" err="1"/>
              <a:t>interrenal</a:t>
            </a:r>
            <a:r>
              <a:rPr lang="en-US" dirty="0"/>
              <a:t>, </a:t>
            </a:r>
            <a:r>
              <a:rPr lang="en-US" dirty="0" err="1"/>
              <a:t>CTmax</a:t>
            </a:r>
            <a:r>
              <a:rPr lang="en-US" dirty="0"/>
              <a:t> – critical thermal maximum, </a:t>
            </a:r>
            <a:r>
              <a:rPr lang="en-US" dirty="0" err="1"/>
              <a:t>Pcrit</a:t>
            </a:r>
            <a:r>
              <a:rPr lang="en-US" dirty="0"/>
              <a:t> – critical oxygen tension, TLOE – time to loss of equilibrium.</a:t>
            </a:r>
            <a:endParaRPr lang="pt-BR" dirty="0"/>
          </a:p>
        </p:txBody>
      </p:sp>
    </p:spTree>
    <p:extLst>
      <p:ext uri="{BB962C8B-B14F-4D97-AF65-F5344CB8AC3E}">
        <p14:creationId xmlns:p14="http://schemas.microsoft.com/office/powerpoint/2010/main" val="1454407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A20A73F2-E709-4D6B-85AA-6BB5348C0960}"/>
              </a:ext>
            </a:extLst>
          </p:cNvPr>
          <p:cNvPicPr>
            <a:picLocks noChangeAspect="1"/>
          </p:cNvPicPr>
          <p:nvPr/>
        </p:nvPicPr>
        <p:blipFill rotWithShape="1">
          <a:blip r:embed="rId2"/>
          <a:srcRect l="5056" t="45993" r="31320" b="13558"/>
          <a:stretch/>
        </p:blipFill>
        <p:spPr>
          <a:xfrm>
            <a:off x="123290" y="873303"/>
            <a:ext cx="11376918" cy="4068567"/>
          </a:xfrm>
          <a:prstGeom prst="rect">
            <a:avLst/>
          </a:prstGeom>
        </p:spPr>
      </p:pic>
      <p:sp>
        <p:nvSpPr>
          <p:cNvPr id="3" name="Retângulo 2">
            <a:extLst>
              <a:ext uri="{FF2B5EF4-FFF2-40B4-BE49-F238E27FC236}">
                <a16:creationId xmlns:a16="http://schemas.microsoft.com/office/drawing/2014/main" id="{0BFC3219-B31F-4DFF-BB41-63F2F387ECF7}"/>
              </a:ext>
            </a:extLst>
          </p:cNvPr>
          <p:cNvSpPr/>
          <p:nvPr/>
        </p:nvSpPr>
        <p:spPr>
          <a:xfrm>
            <a:off x="9390580" y="1202077"/>
            <a:ext cx="1808252" cy="1746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3">
            <a:extLst>
              <a:ext uri="{FF2B5EF4-FFF2-40B4-BE49-F238E27FC236}">
                <a16:creationId xmlns:a16="http://schemas.microsoft.com/office/drawing/2014/main" id="{A2B3A7FF-1A83-4961-A73F-D694132E0A72}"/>
              </a:ext>
            </a:extLst>
          </p:cNvPr>
          <p:cNvSpPr/>
          <p:nvPr/>
        </p:nvSpPr>
        <p:spPr>
          <a:xfrm>
            <a:off x="378430" y="1387011"/>
            <a:ext cx="7193623" cy="1746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289753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B943D8A-FFC9-4A22-8CF2-B0AF54261DFA}"/>
              </a:ext>
            </a:extLst>
          </p:cNvPr>
          <p:cNvPicPr>
            <a:picLocks noChangeAspect="1"/>
          </p:cNvPicPr>
          <p:nvPr/>
        </p:nvPicPr>
        <p:blipFill rotWithShape="1">
          <a:blip r:embed="rId2"/>
          <a:srcRect t="11086" r="28118" b="30936"/>
          <a:stretch/>
        </p:blipFill>
        <p:spPr>
          <a:xfrm>
            <a:off x="0" y="708917"/>
            <a:ext cx="9986718" cy="4530903"/>
          </a:xfrm>
          <a:prstGeom prst="rect">
            <a:avLst/>
          </a:prstGeom>
        </p:spPr>
      </p:pic>
    </p:spTree>
    <p:extLst>
      <p:ext uri="{BB962C8B-B14F-4D97-AF65-F5344CB8AC3E}">
        <p14:creationId xmlns:p14="http://schemas.microsoft.com/office/powerpoint/2010/main" val="4211390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Resultado de imagem para niger delta">
            <a:extLst>
              <a:ext uri="{FF2B5EF4-FFF2-40B4-BE49-F238E27FC236}">
                <a16:creationId xmlns:a16="http://schemas.microsoft.com/office/drawing/2014/main" id="{02B05721-759E-4DBB-B527-D749A9A9B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05" y="92468"/>
            <a:ext cx="7910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710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5303605-B8E4-488A-B558-53FC4CB9C4ED}"/>
              </a:ext>
            </a:extLst>
          </p:cNvPr>
          <p:cNvPicPr>
            <a:picLocks noChangeAspect="1"/>
          </p:cNvPicPr>
          <p:nvPr/>
        </p:nvPicPr>
        <p:blipFill rotWithShape="1">
          <a:blip r:embed="rId2"/>
          <a:srcRect l="24523" t="16179" r="29972" b="33633"/>
          <a:stretch/>
        </p:blipFill>
        <p:spPr>
          <a:xfrm>
            <a:off x="195210" y="297950"/>
            <a:ext cx="8445356" cy="5239251"/>
          </a:xfrm>
          <a:prstGeom prst="rect">
            <a:avLst/>
          </a:prstGeom>
        </p:spPr>
      </p:pic>
    </p:spTree>
    <p:extLst>
      <p:ext uri="{BB962C8B-B14F-4D97-AF65-F5344CB8AC3E}">
        <p14:creationId xmlns:p14="http://schemas.microsoft.com/office/powerpoint/2010/main" val="2425302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92" y="327279"/>
            <a:ext cx="10515600" cy="445580"/>
          </a:xfrm>
        </p:spPr>
        <p:txBody>
          <a:bodyPr>
            <a:normAutofit fontScale="90000"/>
          </a:bodyPr>
          <a:lstStyle/>
          <a:p>
            <a:r>
              <a:rPr lang="en-US" dirty="0" err="1"/>
              <a:t>Coeficiente</a:t>
            </a:r>
            <a:r>
              <a:rPr lang="en-US" dirty="0"/>
              <a:t> de </a:t>
            </a:r>
            <a:r>
              <a:rPr lang="en-US" dirty="0" err="1"/>
              <a:t>Distribuição</a:t>
            </a:r>
            <a:r>
              <a:rPr lang="en-US" dirty="0"/>
              <a:t> </a:t>
            </a:r>
            <a:r>
              <a:rPr lang="en-US" dirty="0" err="1"/>
              <a:t>Sólido-Água</a:t>
            </a:r>
            <a:endParaRPr lang="en-US" dirty="0"/>
          </a:p>
        </p:txBody>
      </p:sp>
      <p:sp>
        <p:nvSpPr>
          <p:cNvPr id="5" name="Slide Number Placeholder 4"/>
          <p:cNvSpPr>
            <a:spLocks noGrp="1"/>
          </p:cNvSpPr>
          <p:nvPr>
            <p:ph type="sldNum" sz="quarter" idx="12"/>
          </p:nvPr>
        </p:nvSpPr>
        <p:spPr/>
        <p:txBody>
          <a:bodyPr/>
          <a:lstStyle/>
          <a:p>
            <a:fld id="{326530D0-E989-6D43-9B52-F525A77060C2}" type="slidenum">
              <a:rPr lang="en-US" smtClean="0"/>
              <a:pPr/>
              <a:t>3</a:t>
            </a:fld>
            <a:endParaRPr lang="en-US" dirty="0"/>
          </a:p>
        </p:txBody>
      </p:sp>
      <p:sp>
        <p:nvSpPr>
          <p:cNvPr id="6" name="Rectangle 3"/>
          <p:cNvSpPr txBox="1">
            <a:spLocks noChangeArrowheads="1"/>
          </p:cNvSpPr>
          <p:nvPr/>
        </p:nvSpPr>
        <p:spPr>
          <a:xfrm>
            <a:off x="1992313" y="2276476"/>
            <a:ext cx="8229600" cy="7207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pt-BR" sz="2400" dirty="0"/>
              <a:t>Normalmente ele depende da concentração da espécie:</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1" y="1125538"/>
            <a:ext cx="1719263" cy="1173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6" y="2781300"/>
            <a:ext cx="2151063" cy="78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6"/>
          <p:cNvSpPr>
            <a:spLocks noChangeArrowheads="1"/>
          </p:cNvSpPr>
          <p:nvPr/>
        </p:nvSpPr>
        <p:spPr bwMode="auto">
          <a:xfrm>
            <a:off x="1992314" y="3789363"/>
            <a:ext cx="8372475"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pt-BR" sz="2400" dirty="0"/>
              <a:t>Mas é constante para faixas pequenas de concentração</a:t>
            </a:r>
          </a:p>
        </p:txBody>
      </p:sp>
      <p:sp>
        <p:nvSpPr>
          <p:cNvPr id="10" name="TextBox 9"/>
          <p:cNvSpPr txBox="1"/>
          <p:nvPr/>
        </p:nvSpPr>
        <p:spPr>
          <a:xfrm>
            <a:off x="5232401" y="1125539"/>
            <a:ext cx="1719263" cy="1150937"/>
          </a:xfrm>
          <a:prstGeom prst="rect">
            <a:avLst/>
          </a:prstGeom>
          <a:solidFill>
            <a:srgbClr val="457EC3">
              <a:alpha val="20000"/>
            </a:srgbClr>
          </a:solidFill>
        </p:spPr>
        <p:txBody>
          <a:bodyPr vert="horz" wrap="none" lIns="91440" tIns="45720" rIns="91440" bIns="45720" rtlCol="0" anchor="ctr" anchorCtr="1">
            <a:normAutofit/>
          </a:bodyPr>
          <a:lstStyle/>
          <a:p>
            <a:pPr algn="ctr"/>
            <a:endParaRPr lang="pt-BR" sz="3200" b="1" dirty="0">
              <a:cs typeface="Arial" pitchFamily="34" charset="0"/>
            </a:endParaRPr>
          </a:p>
        </p:txBody>
      </p:sp>
    </p:spTree>
    <p:extLst>
      <p:ext uri="{BB962C8B-B14F-4D97-AF65-F5344CB8AC3E}">
        <p14:creationId xmlns:p14="http://schemas.microsoft.com/office/powerpoint/2010/main" val="49948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Texto preto sobre fundo branco&#10;&#10;Descrição gerada automaticamente">
            <a:extLst>
              <a:ext uri="{FF2B5EF4-FFF2-40B4-BE49-F238E27FC236}">
                <a16:creationId xmlns:a16="http://schemas.microsoft.com/office/drawing/2014/main" id="{BF55064D-636F-4C6B-B789-17DE21EE0C6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4632" y="2093817"/>
            <a:ext cx="3517119" cy="2664219"/>
          </a:xfrm>
          <a:prstGeom prst="rect">
            <a:avLst/>
          </a:prstGeom>
          <a:noFill/>
          <a:extLst>
            <a:ext uri="{909E8E84-426E-40DD-AFC4-6F175D3DCCD1}">
              <a14:hiddenFill xmlns:a14="http://schemas.microsoft.com/office/drawing/2010/main">
                <a:solidFill>
                  <a:srgbClr val="FFFFFF"/>
                </a:solidFill>
              </a14:hiddenFill>
            </a:ext>
          </a:extLst>
        </p:spPr>
      </p:pic>
      <p:pic>
        <p:nvPicPr>
          <p:cNvPr id="48130" name="Picture 2" descr="Tela de celular com texto preto sobre fundo branco&#10;&#10;Descrição gerada automaticamente">
            <a:extLst>
              <a:ext uri="{FF2B5EF4-FFF2-40B4-BE49-F238E27FC236}">
                <a16:creationId xmlns:a16="http://schemas.microsoft.com/office/drawing/2014/main" id="{F2BDEC0E-C0F4-45CC-BF1A-8283B853591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10676" y="2320506"/>
            <a:ext cx="3537345" cy="2210842"/>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descr="Uma imagem contendo texto, mapa&#10;&#10;Descrição gerada automaticamente">
            <a:extLst>
              <a:ext uri="{FF2B5EF4-FFF2-40B4-BE49-F238E27FC236}">
                <a16:creationId xmlns:a16="http://schemas.microsoft.com/office/drawing/2014/main" id="{50E398F8-AC89-4F02-B143-DB0A21A6CFE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62336" y="2128989"/>
            <a:ext cx="3517120" cy="2593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937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8680" y="405575"/>
            <a:ext cx="5001768" cy="1371600"/>
          </a:xfrm>
        </p:spPr>
        <p:txBody>
          <a:bodyPr vert="horz" lIns="91440" tIns="45720" rIns="91440" bIns="45720" rtlCol="0" anchor="ctr">
            <a:normAutofit/>
          </a:bodyPr>
          <a:lstStyle/>
          <a:p>
            <a:r>
              <a:rPr lang="en-US" sz="3300"/>
              <a:t>Equilíbrios de partição de espécies no Meio Ambiente</a:t>
            </a:r>
          </a:p>
        </p:txBody>
      </p:sp>
      <p:sp>
        <p:nvSpPr>
          <p:cNvPr id="17" name="Rectangle 16">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12720" cy="365125"/>
          </a:xfrm>
        </p:spPr>
        <p:txBody>
          <a:bodyPr vert="horz" lIns="91440" tIns="45720" rIns="91440" bIns="45720" rtlCol="0" anchor="ctr">
            <a:normAutofit/>
          </a:bodyPr>
          <a:lstStyle/>
          <a:p>
            <a:pPr>
              <a:spcAft>
                <a:spcPts val="600"/>
              </a:spcAft>
            </a:pPr>
            <a:fld id="{326530D0-E989-6D43-9B52-F525A77060C2}" type="slidenum">
              <a:rPr lang="en-US">
                <a:solidFill>
                  <a:schemeClr val="tx1">
                    <a:lumMod val="50000"/>
                    <a:lumOff val="50000"/>
                  </a:schemeClr>
                </a:solidFill>
              </a:rPr>
              <a:pPr>
                <a:spcAft>
                  <a:spcPts val="600"/>
                </a:spcAft>
              </a:pPr>
              <a:t>31</a:t>
            </a:fld>
            <a:endParaRPr lang="en-US">
              <a:solidFill>
                <a:schemeClr val="tx1">
                  <a:lumMod val="50000"/>
                  <a:lumOff val="50000"/>
                </a:schemeClr>
              </a:solidFill>
            </a:endParaRPr>
          </a:p>
        </p:txBody>
      </p:sp>
      <p:sp>
        <p:nvSpPr>
          <p:cNvPr id="8" name="TextBox 7"/>
          <p:cNvSpPr txBox="1"/>
          <p:nvPr/>
        </p:nvSpPr>
        <p:spPr>
          <a:xfrm>
            <a:off x="6422001" y="501705"/>
            <a:ext cx="4940808" cy="1185353"/>
          </a:xfrm>
          <a:prstGeom prst="rect">
            <a:avLst/>
          </a:prstGeom>
        </p:spPr>
        <p:txBody>
          <a:bodyPr vert="horz" lIns="91440" tIns="45720" rIns="91440" bIns="45720" rtlCol="0" anchor="ctr">
            <a:normAutofit/>
          </a:bodyPr>
          <a:lstStyle/>
          <a:p>
            <a:pPr>
              <a:lnSpc>
                <a:spcPct val="90000"/>
              </a:lnSpc>
              <a:spcBef>
                <a:spcPts val="1000"/>
              </a:spcBef>
            </a:pPr>
            <a:r>
              <a:rPr lang="en-US" sz="1900" i="1" kern="1200" dirty="0" err="1">
                <a:solidFill>
                  <a:schemeClr val="tx1"/>
                </a:solidFill>
                <a:latin typeface="+mn-lt"/>
                <a:ea typeface="+mn-ea"/>
                <a:cs typeface="+mn-cs"/>
              </a:rPr>
              <a:t>Bibliografia</a:t>
            </a:r>
            <a:r>
              <a:rPr lang="en-US" sz="1900" i="1" kern="1200" dirty="0">
                <a:solidFill>
                  <a:schemeClr val="tx1"/>
                </a:solidFill>
                <a:latin typeface="+mn-lt"/>
                <a:ea typeface="+mn-ea"/>
                <a:cs typeface="+mn-cs"/>
              </a:rPr>
              <a:t> </a:t>
            </a:r>
            <a:r>
              <a:rPr lang="en-US" sz="1900" i="1" kern="1200" dirty="0" err="1">
                <a:solidFill>
                  <a:schemeClr val="tx1"/>
                </a:solidFill>
                <a:latin typeface="+mn-lt"/>
                <a:ea typeface="+mn-ea"/>
                <a:cs typeface="+mn-cs"/>
              </a:rPr>
              <a:t>básica</a:t>
            </a:r>
            <a:r>
              <a:rPr lang="en-US" sz="1900" i="1" kern="1200" dirty="0">
                <a:solidFill>
                  <a:schemeClr val="tx1"/>
                </a:solidFill>
                <a:latin typeface="+mn-lt"/>
                <a:ea typeface="+mn-ea"/>
                <a:cs typeface="+mn-cs"/>
              </a:rPr>
              <a:t>:</a:t>
            </a:r>
            <a:br>
              <a:rPr lang="en-US" sz="1900" i="1" kern="1200" dirty="0">
                <a:solidFill>
                  <a:schemeClr val="tx1"/>
                </a:solidFill>
                <a:latin typeface="+mn-lt"/>
                <a:ea typeface="+mn-ea"/>
                <a:cs typeface="+mn-cs"/>
              </a:rPr>
            </a:br>
            <a:r>
              <a:rPr lang="en-US" sz="1900" i="1" kern="1200" dirty="0">
                <a:solidFill>
                  <a:schemeClr val="tx1"/>
                </a:solidFill>
                <a:latin typeface="+mn-lt"/>
                <a:ea typeface="+mn-ea"/>
                <a:cs typeface="+mn-cs"/>
              </a:rPr>
              <a:t> - </a:t>
            </a:r>
            <a:r>
              <a:rPr lang="en-US" sz="1900" i="1" kern="1200" dirty="0" err="1">
                <a:solidFill>
                  <a:schemeClr val="tx1"/>
                </a:solidFill>
                <a:latin typeface="+mn-lt"/>
                <a:ea typeface="+mn-ea"/>
                <a:cs typeface="+mn-cs"/>
              </a:rPr>
              <a:t>Capítulos</a:t>
            </a:r>
            <a:r>
              <a:rPr lang="en-US" sz="1900" i="1" kern="1200" dirty="0">
                <a:solidFill>
                  <a:schemeClr val="tx1"/>
                </a:solidFill>
                <a:latin typeface="+mn-lt"/>
                <a:ea typeface="+mn-ea"/>
                <a:cs typeface="+mn-cs"/>
              </a:rPr>
              <a:t> </a:t>
            </a:r>
            <a:r>
              <a:rPr lang="en-US" sz="1900" b="1" i="1" kern="1200" dirty="0">
                <a:solidFill>
                  <a:schemeClr val="tx1"/>
                </a:solidFill>
                <a:latin typeface="+mn-lt"/>
                <a:ea typeface="+mn-ea"/>
                <a:cs typeface="+mn-cs"/>
              </a:rPr>
              <a:t>3</a:t>
            </a:r>
            <a:r>
              <a:rPr lang="en-US" sz="1900" i="1" kern="1200" dirty="0">
                <a:solidFill>
                  <a:schemeClr val="tx1"/>
                </a:solidFill>
                <a:latin typeface="+mn-lt"/>
                <a:ea typeface="+mn-ea"/>
                <a:cs typeface="+mn-cs"/>
              </a:rPr>
              <a:t> e </a:t>
            </a:r>
            <a:r>
              <a:rPr lang="en-US" sz="1900" b="1" i="1" kern="1200" dirty="0">
                <a:solidFill>
                  <a:schemeClr val="tx1"/>
                </a:solidFill>
                <a:latin typeface="+mn-lt"/>
                <a:ea typeface="+mn-ea"/>
                <a:cs typeface="+mn-cs"/>
              </a:rPr>
              <a:t>4</a:t>
            </a:r>
            <a:r>
              <a:rPr lang="en-US" sz="1900" i="1" kern="1200" dirty="0">
                <a:solidFill>
                  <a:schemeClr val="tx1"/>
                </a:solidFill>
                <a:latin typeface="+mn-lt"/>
                <a:ea typeface="+mn-ea"/>
                <a:cs typeface="+mn-cs"/>
              </a:rPr>
              <a:t> do </a:t>
            </a:r>
            <a:r>
              <a:rPr lang="en-US" sz="1900" i="1" kern="1200" dirty="0" err="1">
                <a:solidFill>
                  <a:schemeClr val="tx1"/>
                </a:solidFill>
                <a:latin typeface="+mn-lt"/>
                <a:ea typeface="+mn-ea"/>
                <a:cs typeface="+mn-cs"/>
              </a:rPr>
              <a:t>livro</a:t>
            </a:r>
            <a:r>
              <a:rPr lang="en-US" sz="1900" i="1" kern="1200" dirty="0">
                <a:solidFill>
                  <a:schemeClr val="tx1"/>
                </a:solidFill>
                <a:latin typeface="+mn-lt"/>
                <a:ea typeface="+mn-ea"/>
                <a:cs typeface="+mn-cs"/>
              </a:rPr>
              <a:t> “Environmental Organic Chemistry”, 2ª. </a:t>
            </a:r>
            <a:r>
              <a:rPr lang="en-US" sz="1900" i="1" kern="1200" dirty="0" err="1">
                <a:solidFill>
                  <a:schemeClr val="tx1"/>
                </a:solidFill>
                <a:latin typeface="+mn-lt"/>
                <a:ea typeface="+mn-ea"/>
                <a:cs typeface="+mn-cs"/>
              </a:rPr>
              <a:t>Edição</a:t>
            </a:r>
            <a:r>
              <a:rPr lang="en-US" sz="1900" i="1" kern="1200" dirty="0">
                <a:solidFill>
                  <a:schemeClr val="tx1"/>
                </a:solidFill>
                <a:latin typeface="+mn-lt"/>
                <a:ea typeface="+mn-ea"/>
                <a:cs typeface="+mn-cs"/>
              </a:rPr>
              <a:t> </a:t>
            </a:r>
            <a:br>
              <a:rPr lang="en-US" sz="1900" i="1" kern="1200" dirty="0">
                <a:solidFill>
                  <a:schemeClr val="tx1"/>
                </a:solidFill>
                <a:latin typeface="+mn-lt"/>
                <a:ea typeface="+mn-ea"/>
                <a:cs typeface="+mn-cs"/>
              </a:rPr>
            </a:br>
            <a:r>
              <a:rPr lang="en-US" sz="1900" i="1" kern="1200" dirty="0">
                <a:solidFill>
                  <a:schemeClr val="tx1"/>
                </a:solidFill>
                <a:latin typeface="+mn-lt"/>
                <a:ea typeface="+mn-ea"/>
                <a:cs typeface="+mn-cs"/>
              </a:rPr>
              <a:t>  (</a:t>
            </a:r>
            <a:r>
              <a:rPr lang="en-US" sz="1900" i="1" kern="1200" dirty="0" err="1">
                <a:solidFill>
                  <a:schemeClr val="tx1"/>
                </a:solidFill>
                <a:latin typeface="+mn-lt"/>
                <a:ea typeface="+mn-ea"/>
                <a:cs typeface="+mn-cs"/>
              </a:rPr>
              <a:t>Schwarzenbach</a:t>
            </a:r>
            <a:r>
              <a:rPr lang="en-US" sz="1900" i="1" kern="1200" dirty="0">
                <a:solidFill>
                  <a:schemeClr val="tx1"/>
                </a:solidFill>
                <a:latin typeface="+mn-lt"/>
                <a:ea typeface="+mn-ea"/>
                <a:cs typeface="+mn-cs"/>
              </a:rPr>
              <a:t> et al.)</a:t>
            </a:r>
            <a:endParaRPr lang="en-US" sz="1900" kern="1200" dirty="0">
              <a:solidFill>
                <a:schemeClr val="tx1"/>
              </a:solidFill>
              <a:latin typeface="+mn-lt"/>
              <a:ea typeface="+mn-ea"/>
              <a:cs typeface="+mn-cs"/>
            </a:endParaRPr>
          </a:p>
        </p:txBody>
      </p:sp>
      <p:sp>
        <p:nvSpPr>
          <p:cNvPr id="4" name="TextBox 6">
            <a:extLst>
              <a:ext uri="{FF2B5EF4-FFF2-40B4-BE49-F238E27FC236}">
                <a16:creationId xmlns:a16="http://schemas.microsoft.com/office/drawing/2014/main" id="{8B056CC3-53B4-4261-8236-B8346C92E2A0}"/>
              </a:ext>
            </a:extLst>
          </p:cNvPr>
          <p:cNvSpPr txBox="1"/>
          <p:nvPr/>
        </p:nvSpPr>
        <p:spPr>
          <a:xfrm>
            <a:off x="551553" y="2198462"/>
            <a:ext cx="11097348" cy="2639868"/>
          </a:xfrm>
          <a:prstGeom prst="rect">
            <a:avLst/>
          </a:prstGeom>
          <a:solidFill>
            <a:srgbClr val="457EC3">
              <a:alpha val="20000"/>
            </a:srgbClr>
          </a:solidFill>
        </p:spPr>
        <p:txBody>
          <a:bodyPr vert="horz" wrap="none" lIns="91440" tIns="45720" rIns="91440" bIns="45720" rtlCol="0">
            <a:normAutofit/>
          </a:bodyPr>
          <a:lstStyle/>
          <a:p>
            <a:pPr>
              <a:lnSpc>
                <a:spcPct val="90000"/>
              </a:lnSpc>
              <a:spcAft>
                <a:spcPts val="600"/>
              </a:spcAft>
            </a:pPr>
            <a:endParaRPr lang="pt-BR" sz="2400" i="1" dirty="0"/>
          </a:p>
          <a:p>
            <a:pPr marL="342900" indent="-342900">
              <a:lnSpc>
                <a:spcPct val="90000"/>
              </a:lnSpc>
              <a:spcAft>
                <a:spcPts val="600"/>
              </a:spcAft>
              <a:buFontTx/>
              <a:buChar char="•"/>
            </a:pPr>
            <a:r>
              <a:rPr lang="pt-BR" sz="2400" i="1" dirty="0">
                <a:cs typeface="Arial" pitchFamily="34" charset="0"/>
              </a:rPr>
              <a:t>Bioacumulação (PARTE 3) – nordeste</a:t>
            </a:r>
          </a:p>
          <a:p>
            <a:pPr marL="342900" indent="-342900">
              <a:lnSpc>
                <a:spcPct val="90000"/>
              </a:lnSpc>
              <a:spcAft>
                <a:spcPts val="600"/>
              </a:spcAft>
              <a:buFontTx/>
              <a:buChar char="•"/>
            </a:pPr>
            <a:endParaRPr lang="pt-BR" sz="3200" i="1" dirty="0">
              <a:solidFill>
                <a:schemeClr val="tx2"/>
              </a:solidFill>
              <a:cs typeface="Arial" pitchFamily="34" charset="0"/>
            </a:endParaRPr>
          </a:p>
        </p:txBody>
      </p:sp>
    </p:spTree>
    <p:extLst>
      <p:ext uri="{BB962C8B-B14F-4D97-AF65-F5344CB8AC3E}">
        <p14:creationId xmlns:p14="http://schemas.microsoft.com/office/powerpoint/2010/main" val="1791384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Resultado de imagem para oleo nordeste">
            <a:extLst>
              <a:ext uri="{FF2B5EF4-FFF2-40B4-BE49-F238E27FC236}">
                <a16:creationId xmlns:a16="http://schemas.microsoft.com/office/drawing/2014/main" id="{B9400FE5-E9FF-4E1D-97C4-C5BCB0DF9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47" y="1291440"/>
            <a:ext cx="7124700" cy="390525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05AC14AB-B6C1-497D-BE0A-14C6018AA91D}"/>
              </a:ext>
            </a:extLst>
          </p:cNvPr>
          <p:cNvSpPr txBox="1"/>
          <p:nvPr/>
        </p:nvSpPr>
        <p:spPr>
          <a:xfrm>
            <a:off x="339047" y="606175"/>
            <a:ext cx="4261616" cy="461665"/>
          </a:xfrm>
          <a:prstGeom prst="rect">
            <a:avLst/>
          </a:prstGeom>
          <a:noFill/>
        </p:spPr>
        <p:txBody>
          <a:bodyPr wrap="none" rtlCol="0">
            <a:spAutoFit/>
          </a:bodyPr>
          <a:lstStyle/>
          <a:p>
            <a:r>
              <a:rPr lang="pt-BR" sz="2400" b="1" dirty="0"/>
              <a:t>O caso do petróleo no nordeste </a:t>
            </a:r>
          </a:p>
        </p:txBody>
      </p:sp>
    </p:spTree>
    <p:extLst>
      <p:ext uri="{BB962C8B-B14F-4D97-AF65-F5344CB8AC3E}">
        <p14:creationId xmlns:p14="http://schemas.microsoft.com/office/powerpoint/2010/main" val="1407171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Resultado de imagem para areas com localidades oleadas no nordeste brasileiro">
            <a:extLst>
              <a:ext uri="{FF2B5EF4-FFF2-40B4-BE49-F238E27FC236}">
                <a16:creationId xmlns:a16="http://schemas.microsoft.com/office/drawing/2014/main" id="{648BFF2C-756B-4491-B599-C69A9E199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31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C89029F7-D5CF-4A85-8CE9-73CC5BF8D15F}"/>
              </a:ext>
            </a:extLst>
          </p:cNvPr>
          <p:cNvSpPr txBox="1"/>
          <p:nvPr/>
        </p:nvSpPr>
        <p:spPr>
          <a:xfrm>
            <a:off x="8681662" y="1500027"/>
            <a:ext cx="3378745" cy="1200329"/>
          </a:xfrm>
          <a:prstGeom prst="rect">
            <a:avLst/>
          </a:prstGeom>
          <a:noFill/>
        </p:spPr>
        <p:txBody>
          <a:bodyPr wrap="none" rtlCol="0">
            <a:spAutoFit/>
          </a:bodyPr>
          <a:lstStyle/>
          <a:p>
            <a:r>
              <a:rPr lang="pt-BR" dirty="0"/>
              <a:t>4500 toneladas  - Isto é estimativa</a:t>
            </a:r>
          </a:p>
          <a:p>
            <a:r>
              <a:rPr lang="pt-BR" dirty="0"/>
              <a:t>2880 Km de costa afetada </a:t>
            </a:r>
          </a:p>
          <a:p>
            <a:r>
              <a:rPr lang="pt-BR" dirty="0"/>
              <a:t>~1,6 </a:t>
            </a:r>
            <a:r>
              <a:rPr lang="pt-BR" dirty="0" err="1"/>
              <a:t>ton</a:t>
            </a:r>
            <a:r>
              <a:rPr lang="pt-BR" dirty="0"/>
              <a:t>/Km</a:t>
            </a:r>
          </a:p>
          <a:p>
            <a:r>
              <a:rPr lang="pt-BR" dirty="0"/>
              <a:t>Maceió – 40 km </a:t>
            </a:r>
          </a:p>
        </p:txBody>
      </p:sp>
    </p:spTree>
    <p:extLst>
      <p:ext uri="{BB962C8B-B14F-4D97-AF65-F5344CB8AC3E}">
        <p14:creationId xmlns:p14="http://schemas.microsoft.com/office/powerpoint/2010/main" val="3590728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8D7FA95-4265-4A20-8C90-CEF64CCA154F}"/>
              </a:ext>
            </a:extLst>
          </p:cNvPr>
          <p:cNvPicPr>
            <a:picLocks noChangeAspect="1"/>
          </p:cNvPicPr>
          <p:nvPr/>
        </p:nvPicPr>
        <p:blipFill rotWithShape="1">
          <a:blip r:embed="rId2"/>
          <a:srcRect l="31601" t="15730" r="32163" b="24494"/>
          <a:stretch/>
        </p:blipFill>
        <p:spPr>
          <a:xfrm>
            <a:off x="113015" y="236306"/>
            <a:ext cx="5204029" cy="4828854"/>
          </a:xfrm>
          <a:prstGeom prst="rect">
            <a:avLst/>
          </a:prstGeom>
        </p:spPr>
      </p:pic>
      <p:pic>
        <p:nvPicPr>
          <p:cNvPr id="55300" name="Picture 4">
            <a:extLst>
              <a:ext uri="{FF2B5EF4-FFF2-40B4-BE49-F238E27FC236}">
                <a16:creationId xmlns:a16="http://schemas.microsoft.com/office/drawing/2014/main" id="{5CB7125E-F324-43A9-908D-8DD10D872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854" y="380144"/>
            <a:ext cx="2498119" cy="1659267"/>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E69C9994-D8E7-4BF0-A146-8E8CED979AF7}"/>
              </a:ext>
            </a:extLst>
          </p:cNvPr>
          <p:cNvSpPr/>
          <p:nvPr/>
        </p:nvSpPr>
        <p:spPr>
          <a:xfrm>
            <a:off x="5145854" y="2039411"/>
            <a:ext cx="2326929" cy="769441"/>
          </a:xfrm>
          <a:prstGeom prst="rect">
            <a:avLst/>
          </a:prstGeom>
        </p:spPr>
        <p:txBody>
          <a:bodyPr wrap="square">
            <a:spAutoFit/>
          </a:bodyPr>
          <a:lstStyle/>
          <a:p>
            <a:r>
              <a:rPr lang="pt-BR" sz="1100" dirty="0">
                <a:latin typeface="Verdana" panose="020B0604030504040204" pitchFamily="34" charset="0"/>
              </a:rPr>
              <a:t>Luiz Paulo, Carina </a:t>
            </a:r>
            <a:r>
              <a:rPr lang="pt-BR" sz="1100" dirty="0" err="1">
                <a:latin typeface="Verdana" panose="020B0604030504040204" pitchFamily="34" charset="0"/>
              </a:rPr>
              <a:t>Böck</a:t>
            </a:r>
            <a:r>
              <a:rPr lang="pt-BR" sz="1100" dirty="0">
                <a:latin typeface="Verdana" panose="020B0604030504040204" pitchFamily="34" charset="0"/>
              </a:rPr>
              <a:t> e Luiz Landau destacam três prováveis subáreas da origem do óleo</a:t>
            </a:r>
            <a:endParaRPr lang="pt-BR" sz="1100" dirty="0"/>
          </a:p>
        </p:txBody>
      </p:sp>
      <p:sp>
        <p:nvSpPr>
          <p:cNvPr id="4" name="Retângulo 3">
            <a:extLst>
              <a:ext uri="{FF2B5EF4-FFF2-40B4-BE49-F238E27FC236}">
                <a16:creationId xmlns:a16="http://schemas.microsoft.com/office/drawing/2014/main" id="{D804D484-64FA-4BD7-935A-53545A5D4DB7}"/>
              </a:ext>
            </a:extLst>
          </p:cNvPr>
          <p:cNvSpPr/>
          <p:nvPr/>
        </p:nvSpPr>
        <p:spPr>
          <a:xfrm>
            <a:off x="7753564" y="380144"/>
            <a:ext cx="4236378" cy="830997"/>
          </a:xfrm>
          <a:prstGeom prst="rect">
            <a:avLst/>
          </a:prstGeom>
        </p:spPr>
        <p:txBody>
          <a:bodyPr wrap="square">
            <a:spAutoFit/>
          </a:bodyPr>
          <a:lstStyle/>
          <a:p>
            <a:r>
              <a:rPr lang="pt-BR" sz="1600" dirty="0">
                <a:hlinkClick r:id="rId4"/>
              </a:rPr>
              <a:t>http://www.coppe.ufrj.br/pt-br/planeta-coppe-noticias/noticias/pesquisadores-da-coppe-identificam-subareas-que-aproximam-a</a:t>
            </a:r>
            <a:endParaRPr lang="pt-BR" sz="1600" dirty="0"/>
          </a:p>
        </p:txBody>
      </p:sp>
      <p:pic>
        <p:nvPicPr>
          <p:cNvPr id="7" name="Picture 2" descr="Simulação de computador da Coppe/UFRJ mostra possíveis trajetórias de manchas de óleo que desaguaram no litoral nordestino Foto: Lamce/Coppe/UFRJ">
            <a:extLst>
              <a:ext uri="{FF2B5EF4-FFF2-40B4-BE49-F238E27FC236}">
                <a16:creationId xmlns:a16="http://schemas.microsoft.com/office/drawing/2014/main" id="{6F54DE46-166F-4946-BDCD-419ECD504F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5606" y="3015690"/>
            <a:ext cx="5612736" cy="3369709"/>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E51F5A39-CCDE-4C99-9DC1-056990E0D3AE}"/>
              </a:ext>
            </a:extLst>
          </p:cNvPr>
          <p:cNvSpPr/>
          <p:nvPr/>
        </p:nvSpPr>
        <p:spPr>
          <a:xfrm>
            <a:off x="7753564" y="1223802"/>
            <a:ext cx="4202132" cy="1200329"/>
          </a:xfrm>
          <a:prstGeom prst="rect">
            <a:avLst/>
          </a:prstGeom>
        </p:spPr>
        <p:txBody>
          <a:bodyPr wrap="square">
            <a:spAutoFit/>
          </a:bodyPr>
          <a:lstStyle/>
          <a:p>
            <a:r>
              <a:rPr lang="pt-BR" sz="1200" i="1" dirty="0">
                <a:solidFill>
                  <a:srgbClr val="4D4D4D"/>
                </a:solidFill>
                <a:latin typeface="Verdana" panose="020B0604030504040204" pitchFamily="34" charset="0"/>
              </a:rPr>
              <a:t>Com simulações a partir de 79 pontos, fizemos uma modelagem inversa para considerar as possíveis trajetórias, considerando, além da superfície, dois, cinco, oito e dez metros de profundidade. Esse tipo de resultado precisa ser analisado, em conjunto com outros, para determinar a origem do óleo”</a:t>
            </a:r>
            <a:endParaRPr lang="pt-BR" sz="1200" i="1" dirty="0"/>
          </a:p>
        </p:txBody>
      </p:sp>
    </p:spTree>
    <p:extLst>
      <p:ext uri="{BB962C8B-B14F-4D97-AF65-F5344CB8AC3E}">
        <p14:creationId xmlns:p14="http://schemas.microsoft.com/office/powerpoint/2010/main" val="2219892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0BF66ACA-54E0-4731-B2DD-B4FDDA7BE550}"/>
              </a:ext>
            </a:extLst>
          </p:cNvPr>
          <p:cNvSpPr/>
          <p:nvPr/>
        </p:nvSpPr>
        <p:spPr>
          <a:xfrm>
            <a:off x="315073" y="369184"/>
            <a:ext cx="11613223" cy="2308324"/>
          </a:xfrm>
          <a:prstGeom prst="rect">
            <a:avLst/>
          </a:prstGeom>
        </p:spPr>
        <p:txBody>
          <a:bodyPr wrap="square">
            <a:spAutoFit/>
          </a:bodyPr>
          <a:lstStyle/>
          <a:p>
            <a:pPr marL="285750" indent="-285750">
              <a:buFont typeface="Arial" panose="020B0604020202020204" pitchFamily="34" charset="0"/>
              <a:buChar char="•"/>
            </a:pPr>
            <a:r>
              <a:rPr lang="pt-BR" dirty="0"/>
              <a:t>O </a:t>
            </a:r>
            <a:r>
              <a:rPr lang="pt-BR" b="1" dirty="0">
                <a:highlight>
                  <a:srgbClr val="FFFF00"/>
                </a:highlight>
              </a:rPr>
              <a:t>petróleo bruto </a:t>
            </a:r>
            <a:r>
              <a:rPr lang="pt-BR" dirty="0"/>
              <a:t>é uma mistura de várias frações de hidrocarbonetos, com diferentes solubilidades, que dependem dos seus coeficientes de partição </a:t>
            </a:r>
            <a:r>
              <a:rPr lang="pt-BR" dirty="0" err="1"/>
              <a:t>octanol</a:t>
            </a:r>
            <a:r>
              <a:rPr lang="pt-BR" dirty="0"/>
              <a:t>-água (</a:t>
            </a:r>
            <a:r>
              <a:rPr lang="pt-BR" dirty="0" err="1"/>
              <a:t>Kow</a:t>
            </a:r>
            <a:r>
              <a:rPr lang="pt-BR" dirty="0"/>
              <a:t>). </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r>
              <a:rPr lang="pt-BR" dirty="0"/>
              <a:t>Dentre elas, </a:t>
            </a:r>
            <a:r>
              <a:rPr lang="pt-BR" b="1" dirty="0">
                <a:highlight>
                  <a:srgbClr val="FFFF00"/>
                </a:highlight>
              </a:rPr>
              <a:t>hidrocarbonetos aromáticos policíclicos (</a:t>
            </a:r>
            <a:r>
              <a:rPr lang="pt-BR" b="1" dirty="0" err="1">
                <a:highlight>
                  <a:srgbClr val="FFFF00"/>
                </a:highlight>
              </a:rPr>
              <a:t>PAHs</a:t>
            </a:r>
            <a:r>
              <a:rPr lang="pt-BR" b="1" dirty="0">
                <a:highlight>
                  <a:srgbClr val="FFFF00"/>
                </a:highlight>
              </a:rPr>
              <a:t>) </a:t>
            </a:r>
            <a:r>
              <a:rPr lang="pt-BR" dirty="0"/>
              <a:t>são classificados como relativamente solúveis. São mais solúveis que os alcanos que contem um número igual de átomos de carbono</a:t>
            </a:r>
          </a:p>
          <a:p>
            <a:pPr marL="285750" indent="-285750">
              <a:buFont typeface="Arial" panose="020B0604020202020204" pitchFamily="34" charset="0"/>
              <a:buChar char="•"/>
            </a:pPr>
            <a:endParaRPr lang="pt-BR" dirty="0"/>
          </a:p>
          <a:p>
            <a:pPr marL="285750" indent="-285750">
              <a:buFont typeface="Arial" panose="020B0604020202020204" pitchFamily="34" charset="0"/>
              <a:buChar char="•"/>
            </a:pPr>
            <a:r>
              <a:rPr lang="pt-BR" dirty="0"/>
              <a:t>Os </a:t>
            </a:r>
            <a:r>
              <a:rPr lang="pt-BR" b="1" dirty="0" err="1">
                <a:highlight>
                  <a:srgbClr val="FFFF00"/>
                </a:highlight>
              </a:rPr>
              <a:t>PAHs</a:t>
            </a:r>
            <a:r>
              <a:rPr lang="pt-BR" dirty="0"/>
              <a:t> são por outro lado considerados os </a:t>
            </a:r>
            <a:r>
              <a:rPr lang="pt-BR" b="1" dirty="0">
                <a:highlight>
                  <a:srgbClr val="FFFF00"/>
                </a:highlight>
              </a:rPr>
              <a:t>compostos mais tóxicos do petróleo </a:t>
            </a:r>
            <a:r>
              <a:rPr lang="pt-BR" dirty="0"/>
              <a:t>e deste modo assumem um papel importante nos derramamentos de petróleos brutos. </a:t>
            </a:r>
          </a:p>
        </p:txBody>
      </p:sp>
      <p:pic>
        <p:nvPicPr>
          <p:cNvPr id="50179" name="Picture 3" descr="Resultado de imagem para PAH">
            <a:extLst>
              <a:ext uri="{FF2B5EF4-FFF2-40B4-BE49-F238E27FC236}">
                <a16:creationId xmlns:a16="http://schemas.microsoft.com/office/drawing/2014/main" id="{9A86D645-656F-42B6-89F2-C25119F62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83" y="2733821"/>
            <a:ext cx="4739812" cy="3754995"/>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0A088363-D6B1-4BC4-AFDD-71A82B7E35DF}"/>
              </a:ext>
            </a:extLst>
          </p:cNvPr>
          <p:cNvSpPr/>
          <p:nvPr/>
        </p:nvSpPr>
        <p:spPr>
          <a:xfrm>
            <a:off x="5191876" y="2677508"/>
            <a:ext cx="7000124" cy="646331"/>
          </a:xfrm>
          <a:prstGeom prst="rect">
            <a:avLst/>
          </a:prstGeom>
        </p:spPr>
        <p:txBody>
          <a:bodyPr wrap="square">
            <a:spAutoFit/>
          </a:bodyPr>
          <a:lstStyle/>
          <a:p>
            <a:pPr marL="285750" indent="-285750">
              <a:buFont typeface="Arial" panose="020B0604020202020204" pitchFamily="34" charset="0"/>
              <a:buChar char="•"/>
            </a:pPr>
            <a:r>
              <a:rPr lang="pt-BR" dirty="0"/>
              <a:t>A </a:t>
            </a:r>
            <a:r>
              <a:rPr lang="pt-BR" b="1" dirty="0">
                <a:highlight>
                  <a:srgbClr val="FFFF00"/>
                </a:highlight>
              </a:rPr>
              <a:t>solubilidade</a:t>
            </a:r>
            <a:r>
              <a:rPr lang="pt-BR" dirty="0"/>
              <a:t> destes compostos em água </a:t>
            </a:r>
            <a:r>
              <a:rPr lang="pt-BR" b="1" dirty="0">
                <a:highlight>
                  <a:srgbClr val="FFFF00"/>
                </a:highlight>
              </a:rPr>
              <a:t>baixa drasticamente </a:t>
            </a:r>
            <a:r>
              <a:rPr lang="pt-BR" dirty="0"/>
              <a:t>com a salinidade </a:t>
            </a:r>
          </a:p>
        </p:txBody>
      </p:sp>
      <p:sp>
        <p:nvSpPr>
          <p:cNvPr id="7" name="Retângulo 6">
            <a:extLst>
              <a:ext uri="{FF2B5EF4-FFF2-40B4-BE49-F238E27FC236}">
                <a16:creationId xmlns:a16="http://schemas.microsoft.com/office/drawing/2014/main" id="{BB87FE3B-68E9-4627-A1B2-CD791225AD8D}"/>
              </a:ext>
            </a:extLst>
          </p:cNvPr>
          <p:cNvSpPr/>
          <p:nvPr/>
        </p:nvSpPr>
        <p:spPr>
          <a:xfrm>
            <a:off x="5044611" y="3429000"/>
            <a:ext cx="7154238" cy="1477328"/>
          </a:xfrm>
          <a:prstGeom prst="rect">
            <a:avLst/>
          </a:prstGeom>
        </p:spPr>
        <p:txBody>
          <a:bodyPr wrap="square">
            <a:spAutoFit/>
          </a:bodyPr>
          <a:lstStyle/>
          <a:p>
            <a:pPr marL="285750" indent="-285750">
              <a:buFont typeface="Arial" panose="020B0604020202020204" pitchFamily="34" charset="0"/>
              <a:buChar char="•"/>
            </a:pPr>
            <a:r>
              <a:rPr lang="pt-BR" dirty="0"/>
              <a:t>Então </a:t>
            </a:r>
            <a:r>
              <a:rPr lang="pt-BR" b="1" dirty="0">
                <a:highlight>
                  <a:srgbClr val="FFFF00"/>
                </a:highlight>
              </a:rPr>
              <a:t>concentrações de hidrocarbonetos </a:t>
            </a:r>
            <a:r>
              <a:rPr lang="pt-BR" dirty="0"/>
              <a:t>aromáticos após um derramamento de óleo são maiores na coluna d'água de estuários de </a:t>
            </a:r>
            <a:r>
              <a:rPr lang="pt-BR" b="1" dirty="0">
                <a:highlight>
                  <a:srgbClr val="FFFF00"/>
                </a:highlight>
              </a:rPr>
              <a:t>baixa salinidade ou águas costeiras  </a:t>
            </a:r>
            <a:r>
              <a:rPr lang="pt-BR" dirty="0"/>
              <a:t>e por isso têm  um impacto mais  adverso nos organismos aquáticos que vivem nessas regiões. </a:t>
            </a:r>
          </a:p>
          <a:p>
            <a:pPr marL="285750" indent="-285750">
              <a:buFont typeface="Arial" panose="020B0604020202020204" pitchFamily="34" charset="0"/>
              <a:buChar char="•"/>
            </a:pPr>
            <a:endParaRPr lang="pt-BR" dirty="0"/>
          </a:p>
        </p:txBody>
      </p:sp>
      <p:sp>
        <p:nvSpPr>
          <p:cNvPr id="9" name="Retângulo 8">
            <a:extLst>
              <a:ext uri="{FF2B5EF4-FFF2-40B4-BE49-F238E27FC236}">
                <a16:creationId xmlns:a16="http://schemas.microsoft.com/office/drawing/2014/main" id="{13BF942B-6CFE-41E4-9E4F-E5CC33E32A88}"/>
              </a:ext>
            </a:extLst>
          </p:cNvPr>
          <p:cNvSpPr/>
          <p:nvPr/>
        </p:nvSpPr>
        <p:spPr>
          <a:xfrm>
            <a:off x="5198725" y="4826675"/>
            <a:ext cx="6993276" cy="1754326"/>
          </a:xfrm>
          <a:prstGeom prst="rect">
            <a:avLst/>
          </a:prstGeom>
        </p:spPr>
        <p:txBody>
          <a:bodyPr wrap="square">
            <a:spAutoFit/>
          </a:bodyPr>
          <a:lstStyle/>
          <a:p>
            <a:pPr marL="285750" indent="-285750">
              <a:buFont typeface="Arial" panose="020B0604020202020204" pitchFamily="34" charset="0"/>
              <a:buChar char="•"/>
            </a:pPr>
            <a:r>
              <a:rPr lang="pt-BR" dirty="0"/>
              <a:t>Os </a:t>
            </a:r>
            <a:r>
              <a:rPr lang="pt-BR" b="1" dirty="0" err="1">
                <a:highlight>
                  <a:srgbClr val="FFFF00"/>
                </a:highlight>
              </a:rPr>
              <a:t>PAHs</a:t>
            </a:r>
            <a:r>
              <a:rPr lang="pt-BR" b="1" dirty="0">
                <a:highlight>
                  <a:srgbClr val="FFFF00"/>
                </a:highlight>
              </a:rPr>
              <a:t> mais leves volatilizam e solubilizam mais facilmente</a:t>
            </a:r>
            <a:r>
              <a:rPr lang="pt-BR" dirty="0"/>
              <a:t>, as frações mais pesadas e mais tóxicas são menos solúveis. </a:t>
            </a:r>
          </a:p>
          <a:p>
            <a:pPr marL="285750" indent="-285750">
              <a:buFont typeface="Arial" panose="020B0604020202020204" pitchFamily="34" charset="0"/>
              <a:buChar char="•"/>
            </a:pPr>
            <a:r>
              <a:rPr lang="pt-BR" dirty="0"/>
              <a:t>A </a:t>
            </a:r>
            <a:r>
              <a:rPr lang="pt-BR" b="1" dirty="0">
                <a:highlight>
                  <a:srgbClr val="FFFF00"/>
                </a:highlight>
              </a:rPr>
              <a:t>natureza hidrofóbica das frações mais tóxicas </a:t>
            </a:r>
            <a:r>
              <a:rPr lang="pt-BR" dirty="0"/>
              <a:t>permite-lhes particionar diretamente do petróleo bruto para o </a:t>
            </a:r>
            <a:r>
              <a:rPr lang="pt-BR" b="1" dirty="0">
                <a:highlight>
                  <a:srgbClr val="FFFF00"/>
                </a:highlight>
              </a:rPr>
              <a:t>tecido rico em lipídios</a:t>
            </a:r>
            <a:r>
              <a:rPr lang="pt-BR" dirty="0"/>
              <a:t>. </a:t>
            </a:r>
          </a:p>
          <a:p>
            <a:pPr marL="285750" indent="-285750">
              <a:buFont typeface="Arial" panose="020B0604020202020204" pitchFamily="34" charset="0"/>
              <a:buChar char="•"/>
            </a:pPr>
            <a:r>
              <a:rPr lang="pt-BR" dirty="0"/>
              <a:t>A adsorção   brânquias promove alterações na </a:t>
            </a:r>
            <a:r>
              <a:rPr lang="pt-BR" dirty="0" err="1"/>
              <a:t>osmorregulação</a:t>
            </a:r>
            <a:r>
              <a:rPr lang="pt-BR" dirty="0"/>
              <a:t>, </a:t>
            </a:r>
          </a:p>
        </p:txBody>
      </p:sp>
    </p:spTree>
    <p:extLst>
      <p:ext uri="{BB962C8B-B14F-4D97-AF65-F5344CB8AC3E}">
        <p14:creationId xmlns:p14="http://schemas.microsoft.com/office/powerpoint/2010/main" val="49994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8F3DC5D6-507B-48BE-9BD1-A6C413169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41" y="900112"/>
            <a:ext cx="9911314" cy="5539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062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0C4799A1-ED82-4DD3-9F06-DB07614F7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82" y="127805"/>
            <a:ext cx="4997862" cy="654463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EC63611D-5551-426C-BAB1-D776C6C3C29B}"/>
              </a:ext>
            </a:extLst>
          </p:cNvPr>
          <p:cNvSpPr/>
          <p:nvPr/>
        </p:nvSpPr>
        <p:spPr>
          <a:xfrm>
            <a:off x="1387010" y="1212351"/>
            <a:ext cx="390419" cy="174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699B8DAA-D17C-4798-9475-92F3B3F1A48A}"/>
              </a:ext>
            </a:extLst>
          </p:cNvPr>
          <p:cNvSpPr/>
          <p:nvPr/>
        </p:nvSpPr>
        <p:spPr>
          <a:xfrm>
            <a:off x="1426396" y="2073671"/>
            <a:ext cx="390419" cy="174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2E1C48CD-BCF9-4A5C-B079-2198DF7A60BF}"/>
              </a:ext>
            </a:extLst>
          </p:cNvPr>
          <p:cNvSpPr/>
          <p:nvPr/>
        </p:nvSpPr>
        <p:spPr>
          <a:xfrm>
            <a:off x="1414409" y="2780876"/>
            <a:ext cx="390419" cy="174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E12E1542-3CA0-460E-800F-BFDD0CBA3504}"/>
              </a:ext>
            </a:extLst>
          </p:cNvPr>
          <p:cNvSpPr/>
          <p:nvPr/>
        </p:nvSpPr>
        <p:spPr>
          <a:xfrm>
            <a:off x="1443520" y="3518904"/>
            <a:ext cx="390419" cy="174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B420B462-11DD-42B6-A6DE-43F9EE1CAD9A}"/>
              </a:ext>
            </a:extLst>
          </p:cNvPr>
          <p:cNvSpPr/>
          <p:nvPr/>
        </p:nvSpPr>
        <p:spPr>
          <a:xfrm>
            <a:off x="1452083" y="4267205"/>
            <a:ext cx="390419" cy="174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1E36F87F-9827-49A3-A01B-709B5997402B}"/>
              </a:ext>
            </a:extLst>
          </p:cNvPr>
          <p:cNvSpPr/>
          <p:nvPr/>
        </p:nvSpPr>
        <p:spPr>
          <a:xfrm>
            <a:off x="1380167" y="5438455"/>
            <a:ext cx="462336" cy="1720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101624E7-35D1-4609-BB9F-5EC311687356}"/>
              </a:ext>
            </a:extLst>
          </p:cNvPr>
          <p:cNvSpPr/>
          <p:nvPr/>
        </p:nvSpPr>
        <p:spPr>
          <a:xfrm>
            <a:off x="1397284" y="4663184"/>
            <a:ext cx="462336" cy="1720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54BD1B47-A4DE-4D37-A2B3-C436BA71745F}"/>
              </a:ext>
            </a:extLst>
          </p:cNvPr>
          <p:cNvSpPr/>
          <p:nvPr/>
        </p:nvSpPr>
        <p:spPr>
          <a:xfrm>
            <a:off x="5715858" y="653350"/>
            <a:ext cx="4513779" cy="646331"/>
          </a:xfrm>
          <a:prstGeom prst="rect">
            <a:avLst/>
          </a:prstGeom>
        </p:spPr>
        <p:txBody>
          <a:bodyPr wrap="square">
            <a:spAutoFit/>
          </a:bodyPr>
          <a:lstStyle/>
          <a:p>
            <a:pPr marL="285750" indent="-285750">
              <a:buFont typeface="Arial" panose="020B0604020202020204" pitchFamily="34" charset="0"/>
              <a:buChar char="•"/>
            </a:pPr>
            <a:r>
              <a:rPr lang="pt-BR" dirty="0"/>
              <a:t>Composição de </a:t>
            </a:r>
            <a:r>
              <a:rPr lang="pt-BR" dirty="0" err="1"/>
              <a:t>PAHs</a:t>
            </a:r>
            <a:r>
              <a:rPr lang="pt-BR" dirty="0"/>
              <a:t> de petróleo pesado</a:t>
            </a:r>
          </a:p>
          <a:p>
            <a:pPr marL="285750" indent="-285750">
              <a:buFont typeface="Arial" panose="020B0604020202020204" pitchFamily="34" charset="0"/>
              <a:buChar char="•"/>
            </a:pPr>
            <a:r>
              <a:rPr lang="pt-BR" dirty="0"/>
              <a:t>Alberta canada </a:t>
            </a:r>
          </a:p>
        </p:txBody>
      </p:sp>
      <p:pic>
        <p:nvPicPr>
          <p:cNvPr id="57348" name="Picture 4" descr="Resultado de imagem para canada alberta maps">
            <a:extLst>
              <a:ext uri="{FF2B5EF4-FFF2-40B4-BE49-F238E27FC236}">
                <a16:creationId xmlns:a16="http://schemas.microsoft.com/office/drawing/2014/main" id="{FE29EE50-EFD9-4C05-AB17-B0AF0958E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9958" y="1826391"/>
            <a:ext cx="2391291" cy="26154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Resultado de imagem para PAH">
            <a:extLst>
              <a:ext uri="{FF2B5EF4-FFF2-40B4-BE49-F238E27FC236}">
                <a16:creationId xmlns:a16="http://schemas.microsoft.com/office/drawing/2014/main" id="{BE4EEA22-2A89-4207-8383-1FD8C1B6A4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2650" y="2058768"/>
            <a:ext cx="4127101" cy="3269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223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7415A9F-76F9-45CD-8B54-D0D50DB85E6F}"/>
              </a:ext>
            </a:extLst>
          </p:cNvPr>
          <p:cNvPicPr>
            <a:picLocks noChangeAspect="1"/>
          </p:cNvPicPr>
          <p:nvPr/>
        </p:nvPicPr>
        <p:blipFill rotWithShape="1">
          <a:blip r:embed="rId2"/>
          <a:srcRect l="26714" t="23071" r="26685" b="20000"/>
          <a:stretch/>
        </p:blipFill>
        <p:spPr>
          <a:xfrm>
            <a:off x="20146" y="765425"/>
            <a:ext cx="7939300" cy="5455577"/>
          </a:xfrm>
          <a:prstGeom prst="rect">
            <a:avLst/>
          </a:prstGeom>
        </p:spPr>
      </p:pic>
      <p:sp>
        <p:nvSpPr>
          <p:cNvPr id="3" name="Retângulo 2">
            <a:extLst>
              <a:ext uri="{FF2B5EF4-FFF2-40B4-BE49-F238E27FC236}">
                <a16:creationId xmlns:a16="http://schemas.microsoft.com/office/drawing/2014/main" id="{2FC9B421-536A-4CD2-8B26-BFB779C71E31}"/>
              </a:ext>
            </a:extLst>
          </p:cNvPr>
          <p:cNvSpPr/>
          <p:nvPr/>
        </p:nvSpPr>
        <p:spPr>
          <a:xfrm>
            <a:off x="530830" y="6158237"/>
            <a:ext cx="6917933" cy="369332"/>
          </a:xfrm>
          <a:prstGeom prst="rect">
            <a:avLst/>
          </a:prstGeom>
        </p:spPr>
        <p:txBody>
          <a:bodyPr wrap="square">
            <a:spAutoFit/>
          </a:bodyPr>
          <a:lstStyle/>
          <a:p>
            <a:r>
              <a:rPr lang="pt-BR">
                <a:hlinkClick r:id="rId3"/>
              </a:rPr>
              <a:t>https://www.sciencedirect.com/science/article/pii/S0025326X17304836</a:t>
            </a:r>
            <a:endParaRPr lang="pt-BR" dirty="0"/>
          </a:p>
        </p:txBody>
      </p:sp>
      <p:pic>
        <p:nvPicPr>
          <p:cNvPr id="4" name="Imagem 3">
            <a:extLst>
              <a:ext uri="{FF2B5EF4-FFF2-40B4-BE49-F238E27FC236}">
                <a16:creationId xmlns:a16="http://schemas.microsoft.com/office/drawing/2014/main" id="{A8C6B230-1D7F-4AA8-98CC-A36C4740847D}"/>
              </a:ext>
            </a:extLst>
          </p:cNvPr>
          <p:cNvPicPr>
            <a:picLocks noChangeAspect="1"/>
          </p:cNvPicPr>
          <p:nvPr/>
        </p:nvPicPr>
        <p:blipFill rotWithShape="1">
          <a:blip r:embed="rId4"/>
          <a:srcRect l="23500" t="9588" r="36023" b="6367"/>
          <a:stretch/>
        </p:blipFill>
        <p:spPr>
          <a:xfrm>
            <a:off x="7643973" y="1194369"/>
            <a:ext cx="4548027" cy="5311672"/>
          </a:xfrm>
          <a:prstGeom prst="rect">
            <a:avLst/>
          </a:prstGeom>
        </p:spPr>
      </p:pic>
      <p:sp>
        <p:nvSpPr>
          <p:cNvPr id="6" name="Retângulo 5">
            <a:extLst>
              <a:ext uri="{FF2B5EF4-FFF2-40B4-BE49-F238E27FC236}">
                <a16:creationId xmlns:a16="http://schemas.microsoft.com/office/drawing/2014/main" id="{D03E9880-34EB-4B2B-9AB9-435B43C30DAB}"/>
              </a:ext>
            </a:extLst>
          </p:cNvPr>
          <p:cNvSpPr/>
          <p:nvPr/>
        </p:nvSpPr>
        <p:spPr>
          <a:xfrm>
            <a:off x="400693" y="279980"/>
            <a:ext cx="4561726" cy="369332"/>
          </a:xfrm>
          <a:prstGeom prst="rect">
            <a:avLst/>
          </a:prstGeom>
        </p:spPr>
        <p:txBody>
          <a:bodyPr wrap="square">
            <a:spAutoFit/>
          </a:bodyPr>
          <a:lstStyle/>
          <a:p>
            <a:pPr marL="285750" indent="-285750">
              <a:buFont typeface="Arial" panose="020B0604020202020204" pitchFamily="34" charset="0"/>
              <a:buChar char="•"/>
            </a:pPr>
            <a:r>
              <a:rPr lang="pt-BR" b="1" dirty="0"/>
              <a:t>SOLUBILIDADE EM ÁGUA E TOXICIDADE</a:t>
            </a:r>
          </a:p>
        </p:txBody>
      </p:sp>
      <p:sp>
        <p:nvSpPr>
          <p:cNvPr id="8" name="Retângulo 7">
            <a:extLst>
              <a:ext uri="{FF2B5EF4-FFF2-40B4-BE49-F238E27FC236}">
                <a16:creationId xmlns:a16="http://schemas.microsoft.com/office/drawing/2014/main" id="{D96B2CC3-B02D-4DA1-B81F-7EB7804DE7CD}"/>
              </a:ext>
            </a:extLst>
          </p:cNvPr>
          <p:cNvSpPr/>
          <p:nvPr/>
        </p:nvSpPr>
        <p:spPr>
          <a:xfrm>
            <a:off x="5055288" y="163867"/>
            <a:ext cx="7116566" cy="646331"/>
          </a:xfrm>
          <a:prstGeom prst="rect">
            <a:avLst/>
          </a:prstGeom>
        </p:spPr>
        <p:txBody>
          <a:bodyPr wrap="square">
            <a:spAutoFit/>
          </a:bodyPr>
          <a:lstStyle/>
          <a:p>
            <a:r>
              <a:rPr lang="pt-BR" dirty="0"/>
              <a:t>(TEF) expressa a toxicidade de dioxinas, </a:t>
            </a:r>
            <a:r>
              <a:rPr lang="pt-BR" dirty="0" err="1"/>
              <a:t>furanos</a:t>
            </a:r>
            <a:r>
              <a:rPr lang="pt-BR" dirty="0"/>
              <a:t> e </a:t>
            </a:r>
            <a:r>
              <a:rPr lang="pt-BR" dirty="0" err="1"/>
              <a:t>PCBs</a:t>
            </a:r>
            <a:r>
              <a:rPr lang="pt-BR" dirty="0"/>
              <a:t> em termos da forma mais tóxica de dioxina, 2,3,7,8-TCDD.</a:t>
            </a:r>
          </a:p>
        </p:txBody>
      </p:sp>
    </p:spTree>
    <p:extLst>
      <p:ext uri="{BB962C8B-B14F-4D97-AF65-F5344CB8AC3E}">
        <p14:creationId xmlns:p14="http://schemas.microsoft.com/office/powerpoint/2010/main" val="611786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AFD0373-2569-4425-ABFA-3F627EC78870}"/>
              </a:ext>
            </a:extLst>
          </p:cNvPr>
          <p:cNvPicPr>
            <a:picLocks noChangeAspect="1"/>
          </p:cNvPicPr>
          <p:nvPr/>
        </p:nvPicPr>
        <p:blipFill rotWithShape="1">
          <a:blip r:embed="rId2"/>
          <a:srcRect l="37753" t="19925" r="42191" b="19102"/>
          <a:stretch/>
        </p:blipFill>
        <p:spPr>
          <a:xfrm rot="5400000">
            <a:off x="1541198" y="-1345309"/>
            <a:ext cx="3631917" cy="6210883"/>
          </a:xfrm>
          <a:prstGeom prst="rect">
            <a:avLst/>
          </a:prstGeom>
        </p:spPr>
      </p:pic>
      <p:pic>
        <p:nvPicPr>
          <p:cNvPr id="3" name="Imagem 2">
            <a:extLst>
              <a:ext uri="{FF2B5EF4-FFF2-40B4-BE49-F238E27FC236}">
                <a16:creationId xmlns:a16="http://schemas.microsoft.com/office/drawing/2014/main" id="{D21C80CB-6750-4916-BE4F-9A2195A28327}"/>
              </a:ext>
            </a:extLst>
          </p:cNvPr>
          <p:cNvPicPr>
            <a:picLocks noChangeAspect="1"/>
          </p:cNvPicPr>
          <p:nvPr/>
        </p:nvPicPr>
        <p:blipFill rotWithShape="1">
          <a:blip r:embed="rId3"/>
          <a:srcRect l="14241" t="27415" r="17416" b="8314"/>
          <a:stretch/>
        </p:blipFill>
        <p:spPr>
          <a:xfrm>
            <a:off x="251715" y="3429000"/>
            <a:ext cx="6431622" cy="3402178"/>
          </a:xfrm>
          <a:prstGeom prst="rect">
            <a:avLst/>
          </a:prstGeom>
        </p:spPr>
      </p:pic>
      <p:pic>
        <p:nvPicPr>
          <p:cNvPr id="4" name="Imagem 3">
            <a:extLst>
              <a:ext uri="{FF2B5EF4-FFF2-40B4-BE49-F238E27FC236}">
                <a16:creationId xmlns:a16="http://schemas.microsoft.com/office/drawing/2014/main" id="{158390A6-8832-4BC8-BED4-535F34A430BF}"/>
              </a:ext>
            </a:extLst>
          </p:cNvPr>
          <p:cNvPicPr>
            <a:picLocks noChangeAspect="1"/>
          </p:cNvPicPr>
          <p:nvPr/>
        </p:nvPicPr>
        <p:blipFill rotWithShape="1">
          <a:blip r:embed="rId4"/>
          <a:srcRect l="17359" t="20375" r="40843" b="6817"/>
          <a:stretch/>
        </p:blipFill>
        <p:spPr>
          <a:xfrm>
            <a:off x="6683337" y="750012"/>
            <a:ext cx="4708016" cy="4613098"/>
          </a:xfrm>
          <a:prstGeom prst="rect">
            <a:avLst/>
          </a:prstGeom>
        </p:spPr>
      </p:pic>
      <p:sp>
        <p:nvSpPr>
          <p:cNvPr id="5" name="Retângulo 4">
            <a:extLst>
              <a:ext uri="{FF2B5EF4-FFF2-40B4-BE49-F238E27FC236}">
                <a16:creationId xmlns:a16="http://schemas.microsoft.com/office/drawing/2014/main" id="{97DA3CB4-608C-4B65-AB98-E9AFEDC6317F}"/>
              </a:ext>
            </a:extLst>
          </p:cNvPr>
          <p:cNvSpPr/>
          <p:nvPr/>
        </p:nvSpPr>
        <p:spPr>
          <a:xfrm>
            <a:off x="2254799" y="26822"/>
            <a:ext cx="6703886" cy="369332"/>
          </a:xfrm>
          <a:prstGeom prst="rect">
            <a:avLst/>
          </a:prstGeom>
        </p:spPr>
        <p:txBody>
          <a:bodyPr wrap="none">
            <a:spAutoFit/>
          </a:bodyPr>
          <a:lstStyle/>
          <a:p>
            <a:r>
              <a:rPr lang="pt-BR" b="1" dirty="0"/>
              <a:t>SOLUBILIDADE EM ÁGUA – EFEITO DA SALINIDADE E TEMPERATURA </a:t>
            </a:r>
          </a:p>
        </p:txBody>
      </p:sp>
    </p:spTree>
    <p:extLst>
      <p:ext uri="{BB962C8B-B14F-4D97-AF65-F5344CB8AC3E}">
        <p14:creationId xmlns:p14="http://schemas.microsoft.com/office/powerpoint/2010/main" val="789883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7418"/>
            <a:ext cx="10515600" cy="543569"/>
          </a:xfrm>
        </p:spPr>
        <p:txBody>
          <a:bodyPr>
            <a:normAutofit fontScale="90000"/>
          </a:bodyPr>
          <a:lstStyle/>
          <a:p>
            <a:r>
              <a:rPr lang="en-US" dirty="0" err="1"/>
              <a:t>Partição</a:t>
            </a:r>
            <a:r>
              <a:rPr lang="en-US" dirty="0"/>
              <a:t> n-</a:t>
            </a:r>
            <a:r>
              <a:rPr lang="en-US" dirty="0" err="1"/>
              <a:t>octanol</a:t>
            </a:r>
            <a:r>
              <a:rPr lang="en-US" dirty="0"/>
              <a:t> – </a:t>
            </a:r>
            <a:r>
              <a:rPr lang="en-US" dirty="0" err="1"/>
              <a:t>água</a:t>
            </a:r>
            <a:r>
              <a:rPr lang="en-US" dirty="0"/>
              <a:t> (Log P)</a:t>
            </a:r>
          </a:p>
        </p:txBody>
      </p:sp>
      <p:sp>
        <p:nvSpPr>
          <p:cNvPr id="4" name="Footer Placeholder 3"/>
          <p:cNvSpPr>
            <a:spLocks noGrp="1"/>
          </p:cNvSpPr>
          <p:nvPr>
            <p:ph type="ftr" sz="quarter" idx="11"/>
          </p:nvPr>
        </p:nvSpPr>
        <p:spPr/>
        <p:txBody>
          <a:bodyPr/>
          <a:lstStyle/>
          <a:p>
            <a:r>
              <a:rPr lang="en-US" dirty="0"/>
              <a:t>Pedro </a:t>
            </a:r>
            <a:r>
              <a:rPr lang="en-US" dirty="0" err="1"/>
              <a:t>Vidinha</a:t>
            </a:r>
            <a:r>
              <a:rPr lang="en-US" dirty="0"/>
              <a:t> </a:t>
            </a:r>
          </a:p>
        </p:txBody>
      </p:sp>
      <p:sp>
        <p:nvSpPr>
          <p:cNvPr id="5" name="Slide Number Placeholder 4"/>
          <p:cNvSpPr>
            <a:spLocks noGrp="1"/>
          </p:cNvSpPr>
          <p:nvPr>
            <p:ph type="sldNum" sz="quarter" idx="12"/>
          </p:nvPr>
        </p:nvSpPr>
        <p:spPr/>
        <p:txBody>
          <a:bodyPr/>
          <a:lstStyle/>
          <a:p>
            <a:fld id="{326530D0-E989-6D43-9B52-F525A77060C2}" type="slidenum">
              <a:rPr lang="en-US" smtClean="0"/>
              <a:pPr/>
              <a:t>4</a:t>
            </a:fld>
            <a:endParaRPr lang="en-US" dirty="0"/>
          </a:p>
        </p:txBody>
      </p:sp>
      <p:sp>
        <p:nvSpPr>
          <p:cNvPr id="6" name="Text Box 19"/>
          <p:cNvSpPr txBox="1">
            <a:spLocks noChangeArrowheads="1"/>
          </p:cNvSpPr>
          <p:nvPr/>
        </p:nvSpPr>
        <p:spPr bwMode="auto">
          <a:xfrm>
            <a:off x="1719607" y="919603"/>
            <a:ext cx="771331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pt-BR" sz="1800" dirty="0"/>
              <a:t>Quando o solvente é </a:t>
            </a:r>
            <a:r>
              <a:rPr lang="pt-BR" sz="1800" dirty="0" err="1"/>
              <a:t>n-octanol</a:t>
            </a:r>
            <a:r>
              <a:rPr lang="pt-BR" sz="1800" dirty="0"/>
              <a:t>, a constante de equilíbrio é chamada de </a:t>
            </a:r>
            <a:r>
              <a:rPr lang="pt-BR" sz="1800" dirty="0" err="1"/>
              <a:t>P</a:t>
            </a:r>
            <a:r>
              <a:rPr lang="pt-BR" sz="1800" dirty="0"/>
              <a:t>:</a:t>
            </a:r>
          </a:p>
        </p:txBody>
      </p:sp>
      <p:graphicFrame>
        <p:nvGraphicFramePr>
          <p:cNvPr id="7" name="Object 2"/>
          <p:cNvGraphicFramePr>
            <a:graphicFrameLocks noChangeAspect="1"/>
          </p:cNvGraphicFramePr>
          <p:nvPr>
            <p:extLst>
              <p:ext uri="{D42A27DB-BD31-4B8C-83A1-F6EECF244321}">
                <p14:modId xmlns:p14="http://schemas.microsoft.com/office/powerpoint/2010/main" val="3548218765"/>
              </p:ext>
            </p:extLst>
          </p:nvPr>
        </p:nvGraphicFramePr>
        <p:xfrm>
          <a:off x="2063556" y="1754585"/>
          <a:ext cx="4572000" cy="896938"/>
        </p:xfrm>
        <a:graphic>
          <a:graphicData uri="http://schemas.openxmlformats.org/presentationml/2006/ole">
            <mc:AlternateContent xmlns:mc="http://schemas.openxmlformats.org/markup-compatibility/2006">
              <mc:Choice xmlns:v="urn:schemas-microsoft-com:vml" Requires="v">
                <p:oleObj spid="_x0000_s1028" name="Equation" r:id="rId3" imgW="2120900" imgH="431800" progId="Equation.3">
                  <p:embed/>
                </p:oleObj>
              </mc:Choice>
              <mc:Fallback>
                <p:oleObj name="Equation" r:id="rId3" imgW="2120900" imgH="431800" progId="Equation.3">
                  <p:embed/>
                  <p:pic>
                    <p:nvPicPr>
                      <p:cNvPr id="7" name="Object 2"/>
                      <p:cNvPicPr>
                        <a:picLocks noChangeAspect="1" noChangeArrowheads="1"/>
                      </p:cNvPicPr>
                      <p:nvPr/>
                    </p:nvPicPr>
                    <p:blipFill>
                      <a:blip r:embed="rId4"/>
                      <a:srcRect/>
                      <a:stretch>
                        <a:fillRect/>
                      </a:stretch>
                    </p:blipFill>
                    <p:spPr bwMode="auto">
                      <a:xfrm>
                        <a:off x="2063556" y="1754585"/>
                        <a:ext cx="4572000" cy="896938"/>
                      </a:xfrm>
                      <a:prstGeom prst="rect">
                        <a:avLst/>
                      </a:prstGeom>
                      <a:noFill/>
                      <a:ln>
                        <a:noFill/>
                      </a:ln>
                    </p:spPr>
                  </p:pic>
                </p:oleObj>
              </mc:Fallback>
            </mc:AlternateContent>
          </a:graphicData>
        </a:graphic>
      </p:graphicFrame>
      <p:sp>
        <p:nvSpPr>
          <p:cNvPr id="8" name="Text Box 4"/>
          <p:cNvSpPr txBox="1">
            <a:spLocks noChangeArrowheads="1"/>
          </p:cNvSpPr>
          <p:nvPr/>
        </p:nvSpPr>
        <p:spPr bwMode="auto">
          <a:xfrm>
            <a:off x="1908175" y="3263918"/>
            <a:ext cx="8610600" cy="192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2000" dirty="0">
                <a:latin typeface="Times New Roman" charset="0"/>
              </a:rPr>
              <a:t> n-</a:t>
            </a:r>
            <a:r>
              <a:rPr lang="en-US" sz="2000" dirty="0" err="1">
                <a:latin typeface="Times New Roman" charset="0"/>
              </a:rPr>
              <a:t>octanol</a:t>
            </a:r>
            <a:r>
              <a:rPr lang="en-US" sz="2000" dirty="0">
                <a:latin typeface="Times New Roman" charset="0"/>
              </a:rPr>
              <a:t> </a:t>
            </a:r>
            <a:r>
              <a:rPr lang="en-US" sz="2000" dirty="0" err="1">
                <a:latin typeface="Times New Roman" charset="0"/>
              </a:rPr>
              <a:t>é</a:t>
            </a:r>
            <a:r>
              <a:rPr lang="en-US" sz="2000" dirty="0">
                <a:latin typeface="Times New Roman" charset="0"/>
              </a:rPr>
              <a:t> “</a:t>
            </a:r>
            <a:r>
              <a:rPr lang="en-US" sz="2000" dirty="0" err="1">
                <a:latin typeface="Times New Roman" charset="0"/>
              </a:rPr>
              <a:t>anfifílico</a:t>
            </a:r>
            <a:r>
              <a:rPr lang="en-US" sz="2000" dirty="0">
                <a:latin typeface="Times New Roman" charset="0"/>
              </a:rPr>
              <a:t>” = </a:t>
            </a:r>
            <a:r>
              <a:rPr lang="en-US" sz="2000" dirty="0" err="1">
                <a:latin typeface="Times New Roman" charset="0"/>
              </a:rPr>
              <a:t>grande</a:t>
            </a:r>
            <a:r>
              <a:rPr lang="en-US" sz="2000" dirty="0">
                <a:latin typeface="Times New Roman" charset="0"/>
              </a:rPr>
              <a:t> </a:t>
            </a:r>
            <a:r>
              <a:rPr lang="en-US" sz="2000" dirty="0" err="1">
                <a:latin typeface="Times New Roman" charset="0"/>
              </a:rPr>
              <a:t>número</a:t>
            </a:r>
            <a:r>
              <a:rPr lang="en-US" sz="2000" dirty="0">
                <a:latin typeface="Times New Roman" charset="0"/>
              </a:rPr>
              <a:t> e </a:t>
            </a:r>
            <a:r>
              <a:rPr lang="en-US" sz="2000" dirty="0" err="1">
                <a:latin typeface="Times New Roman" charset="0"/>
              </a:rPr>
              <a:t>diversos</a:t>
            </a:r>
            <a:r>
              <a:rPr lang="en-US" sz="2000" dirty="0">
                <a:latin typeface="Times New Roman" charset="0"/>
              </a:rPr>
              <a:t> </a:t>
            </a:r>
            <a:r>
              <a:rPr lang="en-US" sz="2000" dirty="0" err="1">
                <a:latin typeface="Times New Roman" charset="0"/>
              </a:rPr>
              <a:t>tipos</a:t>
            </a:r>
            <a:r>
              <a:rPr lang="en-US" sz="2000" dirty="0">
                <a:latin typeface="Times New Roman" charset="0"/>
              </a:rPr>
              <a:t> de </a:t>
            </a:r>
            <a:r>
              <a:rPr lang="en-US" sz="2000" dirty="0" err="1">
                <a:latin typeface="Times New Roman" charset="0"/>
              </a:rPr>
              <a:t>compostos</a:t>
            </a:r>
            <a:r>
              <a:rPr lang="en-US" sz="2000" dirty="0">
                <a:latin typeface="Times New Roman" charset="0"/>
              </a:rPr>
              <a:t> </a:t>
            </a:r>
            <a:r>
              <a:rPr lang="en-US" sz="2000" dirty="0" err="1">
                <a:latin typeface="Times New Roman" charset="0"/>
              </a:rPr>
              <a:t>mensuráveis</a:t>
            </a:r>
            <a:r>
              <a:rPr lang="en-US" sz="2000" dirty="0">
                <a:latin typeface="Times New Roman" charset="0"/>
              </a:rPr>
              <a:t>.</a:t>
            </a:r>
          </a:p>
          <a:p>
            <a:pPr>
              <a:buFontTx/>
              <a:buChar char="•"/>
            </a:pPr>
            <a:endParaRPr lang="en-US" sz="2000" dirty="0">
              <a:latin typeface="Times New Roman" charset="0"/>
            </a:endParaRPr>
          </a:p>
          <a:p>
            <a:pPr>
              <a:buFontTx/>
              <a:buChar char="•"/>
            </a:pPr>
            <a:r>
              <a:rPr lang="en-US" sz="2000" dirty="0">
                <a:latin typeface="Times New Roman" charset="0"/>
              </a:rPr>
              <a:t> </a:t>
            </a:r>
            <a:r>
              <a:rPr lang="en-US" sz="2000" dirty="0" err="1">
                <a:latin typeface="Times New Roman" charset="0"/>
              </a:rPr>
              <a:t>grande</a:t>
            </a:r>
            <a:r>
              <a:rPr lang="en-US" sz="2000" dirty="0">
                <a:latin typeface="Times New Roman" charset="0"/>
              </a:rPr>
              <a:t> base de dados</a:t>
            </a:r>
          </a:p>
          <a:p>
            <a:pPr>
              <a:buFontTx/>
              <a:buChar char="•"/>
            </a:pPr>
            <a:endParaRPr lang="en-US" sz="2000" dirty="0">
              <a:latin typeface="Times New Roman" charset="0"/>
            </a:endParaRPr>
          </a:p>
          <a:p>
            <a:pPr>
              <a:buFontTx/>
              <a:buChar char="•"/>
            </a:pPr>
            <a:r>
              <a:rPr lang="en-US" sz="2000" dirty="0">
                <a:latin typeface="Times New Roman" charset="0"/>
              </a:rPr>
              <a:t> </a:t>
            </a:r>
            <a:r>
              <a:rPr lang="en-US" sz="2000" dirty="0" err="1">
                <a:latin typeface="Times New Roman" charset="0"/>
              </a:rPr>
              <a:t>pode</a:t>
            </a:r>
            <a:r>
              <a:rPr lang="en-US" sz="2000" dirty="0">
                <a:latin typeface="Times New Roman" charset="0"/>
              </a:rPr>
              <a:t> </a:t>
            </a:r>
            <a:r>
              <a:rPr lang="en-US" sz="2000" dirty="0" err="1">
                <a:latin typeface="Times New Roman" charset="0"/>
              </a:rPr>
              <a:t>ser</a:t>
            </a:r>
            <a:r>
              <a:rPr lang="en-US" sz="2000" dirty="0">
                <a:latin typeface="Times New Roman" charset="0"/>
              </a:rPr>
              <a:t> </a:t>
            </a:r>
            <a:r>
              <a:rPr lang="en-US" sz="2000" dirty="0" err="1">
                <a:latin typeface="Times New Roman" charset="0"/>
              </a:rPr>
              <a:t>usado</a:t>
            </a:r>
            <a:r>
              <a:rPr lang="en-US" sz="2000" dirty="0">
                <a:latin typeface="Times New Roman" charset="0"/>
              </a:rPr>
              <a:t> </a:t>
            </a:r>
            <a:r>
              <a:rPr lang="en-US" sz="2000" dirty="0" err="1">
                <a:latin typeface="Times New Roman" charset="0"/>
              </a:rPr>
              <a:t>para</a:t>
            </a:r>
            <a:r>
              <a:rPr lang="en-US" sz="2000" dirty="0">
                <a:latin typeface="Times New Roman" charset="0"/>
              </a:rPr>
              <a:t> </a:t>
            </a:r>
            <a:r>
              <a:rPr lang="en-US" sz="2000" dirty="0" err="1">
                <a:latin typeface="Times New Roman" charset="0"/>
              </a:rPr>
              <a:t>estimar</a:t>
            </a:r>
            <a:r>
              <a:rPr lang="en-US" sz="2000" dirty="0">
                <a:latin typeface="Times New Roman" charset="0"/>
              </a:rPr>
              <a:t> </a:t>
            </a:r>
            <a:r>
              <a:rPr lang="en-US" sz="2000" dirty="0" err="1">
                <a:latin typeface="Times New Roman" charset="0"/>
              </a:rPr>
              <a:t>solubilidade</a:t>
            </a:r>
            <a:r>
              <a:rPr lang="en-US" sz="2000" dirty="0">
                <a:latin typeface="Times New Roman" charset="0"/>
              </a:rPr>
              <a:t> e </a:t>
            </a:r>
            <a:r>
              <a:rPr lang="en-US" sz="2000" dirty="0" err="1">
                <a:latin typeface="Times New Roman" charset="0"/>
              </a:rPr>
              <a:t>partição</a:t>
            </a:r>
            <a:r>
              <a:rPr lang="en-US" sz="2000" dirty="0">
                <a:latin typeface="Times New Roman" charset="0"/>
              </a:rPr>
              <a:t> </a:t>
            </a:r>
            <a:r>
              <a:rPr lang="en-US" sz="2000" dirty="0" err="1">
                <a:latin typeface="Times New Roman" charset="0"/>
              </a:rPr>
              <a:t>em</a:t>
            </a:r>
            <a:r>
              <a:rPr lang="en-US" sz="2000" dirty="0">
                <a:latin typeface="Times New Roman" charset="0"/>
              </a:rPr>
              <a:t> outros </a:t>
            </a:r>
            <a:r>
              <a:rPr lang="en-US" sz="2000" dirty="0" err="1">
                <a:latin typeface="Times New Roman" charset="0"/>
              </a:rPr>
              <a:t>solventes</a:t>
            </a:r>
            <a:r>
              <a:rPr lang="en-US" sz="2000" dirty="0">
                <a:latin typeface="Times New Roman" charset="0"/>
              </a:rPr>
              <a:t> </a:t>
            </a:r>
            <a:r>
              <a:rPr lang="en-US" sz="2000" dirty="0" err="1">
                <a:latin typeface="Times New Roman" charset="0"/>
              </a:rPr>
              <a:t>apolares</a:t>
            </a:r>
            <a:endParaRPr lang="en-US" sz="2000" dirty="0">
              <a:latin typeface="Times New Roman" charset="0"/>
            </a:endParaRPr>
          </a:p>
        </p:txBody>
      </p:sp>
      <p:pic>
        <p:nvPicPr>
          <p:cNvPr id="1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6470" y="1195554"/>
            <a:ext cx="458787"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4475" y="1322554"/>
            <a:ext cx="26543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6469" y="1966805"/>
            <a:ext cx="38735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4475" y="2012841"/>
            <a:ext cx="1611312" cy="39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93051" y="2539883"/>
            <a:ext cx="1539875" cy="37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17"/>
          <p:cNvSpPr txBox="1">
            <a:spLocks noChangeArrowheads="1"/>
          </p:cNvSpPr>
          <p:nvPr/>
        </p:nvSpPr>
        <p:spPr bwMode="auto">
          <a:xfrm>
            <a:off x="9404350" y="2042544"/>
            <a:ext cx="130035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pt-BR" sz="1800" dirty="0"/>
              <a:t>“</a:t>
            </a:r>
            <a:r>
              <a:rPr lang="pt-BR" sz="1800" dirty="0"/>
              <a:t>molhado</a:t>
            </a:r>
            <a:r>
              <a:rPr lang="ja-JP" altLang="pt-BR" sz="1800" dirty="0"/>
              <a:t>”</a:t>
            </a:r>
            <a:endParaRPr lang="pt-BR" sz="1800" dirty="0"/>
          </a:p>
        </p:txBody>
      </p:sp>
      <p:sp>
        <p:nvSpPr>
          <p:cNvPr id="18" name="Text Box 18"/>
          <p:cNvSpPr txBox="1">
            <a:spLocks noChangeArrowheads="1"/>
          </p:cNvSpPr>
          <p:nvPr/>
        </p:nvSpPr>
        <p:spPr bwMode="auto">
          <a:xfrm>
            <a:off x="9475788" y="2466857"/>
            <a:ext cx="9028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pt-BR" sz="1800"/>
              <a:t>“</a:t>
            </a:r>
            <a:r>
              <a:rPr lang="pt-BR" sz="1800"/>
              <a:t>seco</a:t>
            </a:r>
            <a:r>
              <a:rPr lang="ja-JP" altLang="pt-BR" sz="1800"/>
              <a:t>”</a:t>
            </a:r>
            <a:endParaRPr lang="pt-BR" sz="1800"/>
          </a:p>
        </p:txBody>
      </p:sp>
    </p:spTree>
    <p:extLst>
      <p:ext uri="{BB962C8B-B14F-4D97-AF65-F5344CB8AC3E}">
        <p14:creationId xmlns:p14="http://schemas.microsoft.com/office/powerpoint/2010/main" val="9675230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C4F3586-B13A-4BCE-8509-89CBC7D69E95}"/>
              </a:ext>
            </a:extLst>
          </p:cNvPr>
          <p:cNvPicPr>
            <a:picLocks noChangeAspect="1"/>
          </p:cNvPicPr>
          <p:nvPr/>
        </p:nvPicPr>
        <p:blipFill rotWithShape="1">
          <a:blip r:embed="rId2"/>
          <a:srcRect l="10281" t="23371" r="34522" b="21049"/>
          <a:stretch/>
        </p:blipFill>
        <p:spPr>
          <a:xfrm>
            <a:off x="0" y="1212349"/>
            <a:ext cx="6729573" cy="3811713"/>
          </a:xfrm>
          <a:prstGeom prst="rect">
            <a:avLst/>
          </a:prstGeom>
        </p:spPr>
      </p:pic>
      <p:pic>
        <p:nvPicPr>
          <p:cNvPr id="60418" name="Picture 2" descr="Resultado de imagem para PRAIA MACEIO">
            <a:extLst>
              <a:ext uri="{FF2B5EF4-FFF2-40B4-BE49-F238E27FC236}">
                <a16:creationId xmlns:a16="http://schemas.microsoft.com/office/drawing/2014/main" id="{0800645F-A209-4465-B2DC-197C42DE03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5330" y="1385083"/>
            <a:ext cx="4375079" cy="3281309"/>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4ED2B47C-F7FD-471F-9BE0-1D7AA49F52E4}"/>
              </a:ext>
            </a:extLst>
          </p:cNvPr>
          <p:cNvSpPr txBox="1"/>
          <p:nvPr/>
        </p:nvSpPr>
        <p:spPr>
          <a:xfrm>
            <a:off x="701749" y="358206"/>
            <a:ext cx="2663037" cy="523220"/>
          </a:xfrm>
          <a:prstGeom prst="rect">
            <a:avLst/>
          </a:prstGeom>
          <a:noFill/>
        </p:spPr>
        <p:txBody>
          <a:bodyPr wrap="none" rtlCol="0">
            <a:spAutoFit/>
          </a:bodyPr>
          <a:lstStyle/>
          <a:p>
            <a:r>
              <a:rPr lang="pt-BR" sz="2800" b="1" dirty="0"/>
              <a:t>Praia de Maceió </a:t>
            </a:r>
          </a:p>
        </p:txBody>
      </p:sp>
    </p:spTree>
    <p:extLst>
      <p:ext uri="{BB962C8B-B14F-4D97-AF65-F5344CB8AC3E}">
        <p14:creationId xmlns:p14="http://schemas.microsoft.com/office/powerpoint/2010/main" val="3661903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BFDED669-B8E9-4337-888D-D6EDFB033E31}"/>
              </a:ext>
            </a:extLst>
          </p:cNvPr>
          <p:cNvSpPr txBox="1"/>
          <p:nvPr/>
        </p:nvSpPr>
        <p:spPr>
          <a:xfrm>
            <a:off x="426218" y="604785"/>
            <a:ext cx="11339563" cy="5693866"/>
          </a:xfrm>
          <a:prstGeom prst="rect">
            <a:avLst/>
          </a:prstGeom>
          <a:noFill/>
        </p:spPr>
        <p:txBody>
          <a:bodyPr wrap="square" rtlCol="0">
            <a:spAutoFit/>
          </a:bodyPr>
          <a:lstStyle/>
          <a:p>
            <a:r>
              <a:rPr lang="pt-BR" sz="2800" b="1" dirty="0">
                <a:highlight>
                  <a:srgbClr val="FFFF00"/>
                </a:highlight>
              </a:rPr>
              <a:t>Desafio 1 </a:t>
            </a:r>
          </a:p>
          <a:p>
            <a:endParaRPr lang="pt-BR" sz="2800" b="1" dirty="0"/>
          </a:p>
          <a:p>
            <a:r>
              <a:rPr lang="pt-BR" sz="2800" b="1" dirty="0"/>
              <a:t>Como estimaria a quantidade de PAH no derramamento de um estuário de uma ara nordestina? </a:t>
            </a:r>
          </a:p>
          <a:p>
            <a:endParaRPr lang="pt-BR" sz="2800" b="1" dirty="0"/>
          </a:p>
          <a:p>
            <a:r>
              <a:rPr lang="pt-BR" sz="2800" b="1" dirty="0"/>
              <a:t>Seria possível fazê-lo com uma aproximação simples como nós apreendemos até aqui? </a:t>
            </a:r>
          </a:p>
          <a:p>
            <a:endParaRPr lang="pt-BR" sz="2800" b="1" dirty="0"/>
          </a:p>
          <a:p>
            <a:r>
              <a:rPr lang="pt-BR" sz="2800" b="1" dirty="0"/>
              <a:t>Podemos propor um modelo de estudo laboratorial? Se sim como?</a:t>
            </a:r>
          </a:p>
          <a:p>
            <a:endParaRPr lang="pt-BR" sz="2800" b="1" dirty="0"/>
          </a:p>
          <a:p>
            <a:r>
              <a:rPr lang="pt-BR" sz="2800" b="1" dirty="0"/>
              <a:t>Então vamos fazê-lo </a:t>
            </a:r>
            <a:r>
              <a:rPr lang="pt-BR" sz="2800" b="1" dirty="0">
                <a:sym typeface="Wingdings" panose="05000000000000000000" pitchFamily="2" charset="2"/>
              </a:rPr>
              <a:t> </a:t>
            </a:r>
          </a:p>
          <a:p>
            <a:endParaRPr lang="pt-BR" sz="2800" b="1" dirty="0">
              <a:sym typeface="Wingdings" panose="05000000000000000000" pitchFamily="2" charset="2"/>
            </a:endParaRPr>
          </a:p>
          <a:p>
            <a:r>
              <a:rPr lang="pt-BR" sz="2800" b="1" dirty="0">
                <a:sym typeface="Wingdings" panose="05000000000000000000" pitchFamily="2" charset="2"/>
              </a:rPr>
              <a:t>Por onde vamos começar?</a:t>
            </a:r>
            <a:endParaRPr lang="pt-BR" sz="2800" b="1" dirty="0"/>
          </a:p>
        </p:txBody>
      </p:sp>
    </p:spTree>
    <p:extLst>
      <p:ext uri="{BB962C8B-B14F-4D97-AF65-F5344CB8AC3E}">
        <p14:creationId xmlns:p14="http://schemas.microsoft.com/office/powerpoint/2010/main" val="212467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500"/>
                                        <p:tgtEl>
                                          <p:spTgt spid="7">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0" end="10"/>
                                            </p:txEl>
                                          </p:spTgt>
                                        </p:tgtEl>
                                        <p:attrNameLst>
                                          <p:attrName>style.visibility</p:attrName>
                                        </p:attrNameLst>
                                      </p:cBhvr>
                                      <p:to>
                                        <p:strVal val="visible"/>
                                      </p:to>
                                    </p:set>
                                    <p:animEffect transition="in" filter="fade">
                                      <p:cBhvr>
                                        <p:cTn id="32"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A30D7FF-D659-4E4F-8920-CA6698F0688C}"/>
              </a:ext>
            </a:extLst>
          </p:cNvPr>
          <p:cNvPicPr>
            <a:picLocks noChangeAspect="1"/>
          </p:cNvPicPr>
          <p:nvPr/>
        </p:nvPicPr>
        <p:blipFill rotWithShape="1">
          <a:blip r:embed="rId2"/>
          <a:srcRect l="8333" t="16741" r="19667" b="10518"/>
          <a:stretch/>
        </p:blipFill>
        <p:spPr>
          <a:xfrm>
            <a:off x="0" y="0"/>
            <a:ext cx="8778240" cy="4988560"/>
          </a:xfrm>
          <a:prstGeom prst="rect">
            <a:avLst/>
          </a:prstGeom>
        </p:spPr>
      </p:pic>
      <p:sp>
        <p:nvSpPr>
          <p:cNvPr id="4" name="Retângulo 3">
            <a:extLst>
              <a:ext uri="{FF2B5EF4-FFF2-40B4-BE49-F238E27FC236}">
                <a16:creationId xmlns:a16="http://schemas.microsoft.com/office/drawing/2014/main" id="{5DD63F06-EE11-4653-BD20-725F8CDE4CDF}"/>
              </a:ext>
            </a:extLst>
          </p:cNvPr>
          <p:cNvSpPr/>
          <p:nvPr/>
        </p:nvSpPr>
        <p:spPr>
          <a:xfrm>
            <a:off x="477520" y="4988559"/>
            <a:ext cx="11544434" cy="1498867"/>
          </a:xfrm>
          <a:prstGeom prst="rect">
            <a:avLst/>
          </a:prstGeom>
        </p:spPr>
        <p:txBody>
          <a:bodyPr wrap="square">
            <a:spAutoFit/>
          </a:bodyPr>
          <a:lstStyle/>
          <a:p>
            <a:pPr fontAlgn="base"/>
            <a:r>
              <a:rPr lang="pt-BR" i="1" dirty="0">
                <a:solidFill>
                  <a:srgbClr val="333333"/>
                </a:solidFill>
                <a:latin typeface="opensans"/>
              </a:rPr>
              <a:t>De acordo com o governo, </a:t>
            </a:r>
            <a:r>
              <a:rPr lang="pt-BR" b="1" i="1" dirty="0">
                <a:solidFill>
                  <a:srgbClr val="333333"/>
                </a:solidFill>
                <a:latin typeface="inherit"/>
              </a:rPr>
              <a:t>homens representam 57% dos casos</a:t>
            </a:r>
            <a:r>
              <a:rPr lang="pt-BR" i="1" dirty="0">
                <a:solidFill>
                  <a:srgbClr val="333333"/>
                </a:solidFill>
                <a:latin typeface="opensans"/>
              </a:rPr>
              <a:t> de intoxicação. A </a:t>
            </a:r>
            <a:r>
              <a:rPr lang="pt-BR" b="1" i="1" dirty="0">
                <a:solidFill>
                  <a:srgbClr val="333333"/>
                </a:solidFill>
                <a:latin typeface="inherit"/>
              </a:rPr>
              <a:t>média de idade é de 28 anos</a:t>
            </a:r>
            <a:r>
              <a:rPr lang="pt-BR" i="1" dirty="0">
                <a:solidFill>
                  <a:srgbClr val="333333"/>
                </a:solidFill>
                <a:latin typeface="opensans"/>
              </a:rPr>
              <a:t> e</a:t>
            </a:r>
            <a:r>
              <a:rPr lang="pt-BR" b="1" i="1" dirty="0">
                <a:solidFill>
                  <a:srgbClr val="333333"/>
                </a:solidFill>
                <a:latin typeface="inherit"/>
              </a:rPr>
              <a:t> 27% dos pacientes trabalharam como voluntários</a:t>
            </a:r>
            <a:r>
              <a:rPr lang="pt-BR" i="1" dirty="0">
                <a:solidFill>
                  <a:srgbClr val="333333"/>
                </a:solidFill>
                <a:latin typeface="opensans"/>
              </a:rPr>
              <a:t> para tentar limpar as praias.</a:t>
            </a:r>
          </a:p>
          <a:p>
            <a:pPr fontAlgn="base"/>
            <a:r>
              <a:rPr lang="pt-BR" i="1" dirty="0">
                <a:solidFill>
                  <a:srgbClr val="333333"/>
                </a:solidFill>
                <a:latin typeface="opensans"/>
              </a:rPr>
              <a:t>Os médicos afirmam que as consequências à saúde variam de acordo com o tempo e a dose de contato. Pode ocorrer: </a:t>
            </a:r>
            <a:r>
              <a:rPr lang="pt-BR" b="1" i="1" dirty="0">
                <a:solidFill>
                  <a:srgbClr val="333333"/>
                </a:solidFill>
                <a:highlight>
                  <a:srgbClr val="FFFF00"/>
                </a:highlight>
                <a:latin typeface="inherit"/>
              </a:rPr>
              <a:t>irritação na pele</a:t>
            </a:r>
            <a:r>
              <a:rPr lang="pt-BR" b="1" i="1" dirty="0">
                <a:solidFill>
                  <a:srgbClr val="333333"/>
                </a:solidFill>
                <a:latin typeface="inherit"/>
              </a:rPr>
              <a:t>, vermelhidão, </a:t>
            </a:r>
            <a:r>
              <a:rPr lang="pt-BR" b="1" i="1" dirty="0" err="1">
                <a:solidFill>
                  <a:srgbClr val="333333"/>
                </a:solidFill>
                <a:latin typeface="inherit"/>
              </a:rPr>
              <a:t>queimaço</a:t>
            </a:r>
            <a:r>
              <a:rPr lang="pt-BR" b="1" i="1" dirty="0">
                <a:solidFill>
                  <a:srgbClr val="333333"/>
                </a:solidFill>
                <a:latin typeface="inherit"/>
              </a:rPr>
              <a:t>, inchaço. </a:t>
            </a:r>
            <a:r>
              <a:rPr lang="pt-BR" b="1" i="1" dirty="0">
                <a:solidFill>
                  <a:srgbClr val="333333"/>
                </a:solidFill>
                <a:highlight>
                  <a:srgbClr val="FFFF00"/>
                </a:highlight>
                <a:latin typeface="inherit"/>
              </a:rPr>
              <a:t>sintomas respiratórios</a:t>
            </a:r>
            <a:r>
              <a:rPr lang="pt-BR" b="1" i="1" dirty="0">
                <a:solidFill>
                  <a:srgbClr val="333333"/>
                </a:solidFill>
                <a:latin typeface="inherit"/>
              </a:rPr>
              <a:t>, </a:t>
            </a:r>
            <a:r>
              <a:rPr lang="pt-BR" b="1" i="1" dirty="0">
                <a:solidFill>
                  <a:srgbClr val="333333"/>
                </a:solidFill>
                <a:highlight>
                  <a:srgbClr val="FFFF00"/>
                </a:highlight>
                <a:latin typeface="inherit"/>
              </a:rPr>
              <a:t>dor de cabeça</a:t>
            </a:r>
            <a:r>
              <a:rPr lang="pt-BR" b="1" i="1" dirty="0">
                <a:solidFill>
                  <a:srgbClr val="333333"/>
                </a:solidFill>
                <a:latin typeface="inherit"/>
              </a:rPr>
              <a:t>, </a:t>
            </a:r>
            <a:r>
              <a:rPr lang="pt-BR" b="1" i="1" dirty="0">
                <a:solidFill>
                  <a:srgbClr val="333333"/>
                </a:solidFill>
                <a:highlight>
                  <a:srgbClr val="FFFF00"/>
                </a:highlight>
                <a:latin typeface="inherit"/>
              </a:rPr>
              <a:t>náusea</a:t>
            </a:r>
            <a:r>
              <a:rPr lang="pt-BR" b="1" i="1" dirty="0">
                <a:solidFill>
                  <a:srgbClr val="333333"/>
                </a:solidFill>
                <a:latin typeface="inherit"/>
              </a:rPr>
              <a:t>, </a:t>
            </a:r>
            <a:r>
              <a:rPr lang="pt-BR" b="1" i="1" dirty="0">
                <a:solidFill>
                  <a:srgbClr val="333333"/>
                </a:solidFill>
                <a:highlight>
                  <a:srgbClr val="FFFF00"/>
                </a:highlight>
                <a:latin typeface="inherit"/>
              </a:rPr>
              <a:t>dores abdominais</a:t>
            </a:r>
            <a:r>
              <a:rPr lang="pt-BR" b="1" i="1" dirty="0">
                <a:solidFill>
                  <a:srgbClr val="333333"/>
                </a:solidFill>
                <a:latin typeface="inherit"/>
              </a:rPr>
              <a:t>, </a:t>
            </a:r>
            <a:r>
              <a:rPr lang="pt-BR" b="1" i="1" dirty="0">
                <a:solidFill>
                  <a:srgbClr val="333333"/>
                </a:solidFill>
                <a:highlight>
                  <a:srgbClr val="FFFF00"/>
                </a:highlight>
                <a:latin typeface="inherit"/>
              </a:rPr>
              <a:t>vômito e diarreia</a:t>
            </a:r>
            <a:r>
              <a:rPr lang="pt-BR" b="1" i="1" dirty="0">
                <a:solidFill>
                  <a:srgbClr val="333333"/>
                </a:solidFill>
                <a:latin typeface="inherit"/>
              </a:rPr>
              <a:t>.</a:t>
            </a:r>
            <a:endParaRPr lang="pt-BR" b="0" i="1" dirty="0">
              <a:solidFill>
                <a:srgbClr val="333333"/>
              </a:solidFill>
              <a:effectLst/>
              <a:latin typeface="opensans"/>
            </a:endParaRPr>
          </a:p>
        </p:txBody>
      </p:sp>
    </p:spTree>
    <p:extLst>
      <p:ext uri="{BB962C8B-B14F-4D97-AF65-F5344CB8AC3E}">
        <p14:creationId xmlns:p14="http://schemas.microsoft.com/office/powerpoint/2010/main" val="1464688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CEEFCE21-D7AC-4C60-A145-722A1241D585}"/>
              </a:ext>
            </a:extLst>
          </p:cNvPr>
          <p:cNvSpPr/>
          <p:nvPr/>
        </p:nvSpPr>
        <p:spPr>
          <a:xfrm>
            <a:off x="172720" y="240159"/>
            <a:ext cx="6096000" cy="1754326"/>
          </a:xfrm>
          <a:prstGeom prst="rect">
            <a:avLst/>
          </a:prstGeom>
        </p:spPr>
        <p:txBody>
          <a:bodyPr>
            <a:spAutoFit/>
          </a:bodyPr>
          <a:lstStyle/>
          <a:p>
            <a:pPr algn="just" fontAlgn="base"/>
            <a:r>
              <a:rPr lang="pt-BR" dirty="0">
                <a:solidFill>
                  <a:srgbClr val="333333"/>
                </a:solidFill>
                <a:latin typeface="opensans"/>
              </a:rPr>
              <a:t>Três compostos voláteis do petróleo são extremamente perigosos para a saúde a longo prazo, alertou </a:t>
            </a:r>
            <a:r>
              <a:rPr lang="pt-BR" dirty="0">
                <a:solidFill>
                  <a:srgbClr val="333333"/>
                </a:solidFill>
                <a:highlight>
                  <a:srgbClr val="FFFF00"/>
                </a:highlight>
                <a:latin typeface="opensans"/>
              </a:rPr>
              <a:t>Ícaro Moreira, da Universidade Federal da Bahia (</a:t>
            </a:r>
            <a:r>
              <a:rPr lang="pt-BR" b="1" dirty="0">
                <a:solidFill>
                  <a:srgbClr val="C4170C"/>
                </a:solidFill>
                <a:highlight>
                  <a:srgbClr val="FFFF00"/>
                </a:highlight>
                <a:latin typeface="inherit"/>
                <a:hlinkClick r:id="rId2"/>
              </a:rPr>
              <a:t>UFBA</a:t>
            </a:r>
            <a:r>
              <a:rPr lang="pt-BR" b="1" dirty="0">
                <a:solidFill>
                  <a:srgbClr val="C4170C"/>
                </a:solidFill>
                <a:latin typeface="inherit"/>
                <a:hlinkClick r:id="rId2"/>
              </a:rPr>
              <a:t>)</a:t>
            </a:r>
            <a:r>
              <a:rPr lang="pt-BR" dirty="0">
                <a:solidFill>
                  <a:srgbClr val="333333"/>
                </a:solidFill>
                <a:latin typeface="opensans"/>
              </a:rPr>
              <a:t>, especialista em recuperação de áreas atingidas por petróleo. Além de alto potencial cancerígeno, a exposição ao </a:t>
            </a:r>
            <a:r>
              <a:rPr lang="pt-BR" dirty="0">
                <a:solidFill>
                  <a:srgbClr val="333333"/>
                </a:solidFill>
                <a:highlight>
                  <a:srgbClr val="FFFF00"/>
                </a:highlight>
                <a:latin typeface="opensans"/>
              </a:rPr>
              <a:t>benzeno</a:t>
            </a:r>
            <a:r>
              <a:rPr lang="pt-BR" dirty="0">
                <a:solidFill>
                  <a:srgbClr val="333333"/>
                </a:solidFill>
                <a:latin typeface="opensans"/>
              </a:rPr>
              <a:t>, </a:t>
            </a:r>
            <a:r>
              <a:rPr lang="pt-BR" dirty="0">
                <a:solidFill>
                  <a:srgbClr val="333333"/>
                </a:solidFill>
                <a:highlight>
                  <a:srgbClr val="FFFF00"/>
                </a:highlight>
                <a:latin typeface="opensans"/>
              </a:rPr>
              <a:t>tolueno</a:t>
            </a:r>
            <a:r>
              <a:rPr lang="pt-BR" dirty="0">
                <a:solidFill>
                  <a:srgbClr val="333333"/>
                </a:solidFill>
                <a:latin typeface="opensans"/>
              </a:rPr>
              <a:t> e </a:t>
            </a:r>
            <a:r>
              <a:rPr lang="pt-BR" dirty="0">
                <a:solidFill>
                  <a:srgbClr val="333333"/>
                </a:solidFill>
                <a:highlight>
                  <a:srgbClr val="FFFF00"/>
                </a:highlight>
                <a:latin typeface="opensans"/>
              </a:rPr>
              <a:t>xileno</a:t>
            </a:r>
            <a:r>
              <a:rPr lang="pt-BR" dirty="0">
                <a:solidFill>
                  <a:srgbClr val="333333"/>
                </a:solidFill>
                <a:latin typeface="opensans"/>
              </a:rPr>
              <a:t> pode provocar doenças no sistema nervoso central.</a:t>
            </a:r>
          </a:p>
        </p:txBody>
      </p:sp>
      <p:sp>
        <p:nvSpPr>
          <p:cNvPr id="3" name="Retângulo 2">
            <a:extLst>
              <a:ext uri="{FF2B5EF4-FFF2-40B4-BE49-F238E27FC236}">
                <a16:creationId xmlns:a16="http://schemas.microsoft.com/office/drawing/2014/main" id="{6A3707CA-A5A3-412D-9658-9B22DE25AB61}"/>
              </a:ext>
            </a:extLst>
          </p:cNvPr>
          <p:cNvSpPr/>
          <p:nvPr/>
        </p:nvSpPr>
        <p:spPr>
          <a:xfrm>
            <a:off x="172720" y="2139215"/>
            <a:ext cx="6096000" cy="923330"/>
          </a:xfrm>
          <a:prstGeom prst="rect">
            <a:avLst/>
          </a:prstGeom>
        </p:spPr>
        <p:txBody>
          <a:bodyPr>
            <a:spAutoFit/>
          </a:bodyPr>
          <a:lstStyle/>
          <a:p>
            <a:pPr algn="just"/>
            <a:r>
              <a:rPr lang="pt-BR" b="1" dirty="0">
                <a:solidFill>
                  <a:srgbClr val="333333"/>
                </a:solidFill>
                <a:latin typeface="opensans"/>
              </a:rPr>
              <a:t>"O cheiro é um alerta. Se há cheiro de combustível, é sinal de que não está protegido para lidar com este composto tóxico" - Ícaro Moreira.</a:t>
            </a:r>
            <a:endParaRPr lang="pt-BR" dirty="0"/>
          </a:p>
        </p:txBody>
      </p:sp>
      <p:sp>
        <p:nvSpPr>
          <p:cNvPr id="4" name="Retângulo 3">
            <a:extLst>
              <a:ext uri="{FF2B5EF4-FFF2-40B4-BE49-F238E27FC236}">
                <a16:creationId xmlns:a16="http://schemas.microsoft.com/office/drawing/2014/main" id="{403A6ABA-0E53-4768-B787-F03C7AD0AC0E}"/>
              </a:ext>
            </a:extLst>
          </p:cNvPr>
          <p:cNvSpPr/>
          <p:nvPr/>
        </p:nvSpPr>
        <p:spPr>
          <a:xfrm>
            <a:off x="7100702" y="1198091"/>
            <a:ext cx="4918577" cy="5355312"/>
          </a:xfrm>
          <a:prstGeom prst="rect">
            <a:avLst/>
          </a:prstGeom>
        </p:spPr>
        <p:txBody>
          <a:bodyPr wrap="square">
            <a:spAutoFit/>
          </a:bodyPr>
          <a:lstStyle/>
          <a:p>
            <a:r>
              <a:rPr lang="pt-BR" i="1" dirty="0">
                <a:latin typeface="Montserrat"/>
              </a:rPr>
              <a:t> lattes:  É especialista na interpretação de resultados obtidos por técnicas de biorremediação e no desenvolvimento de biotecnologias marinhas aplicadas ao petróleo. </a:t>
            </a:r>
            <a:r>
              <a:rPr lang="pt-BR" i="1" u="sng" dirty="0">
                <a:latin typeface="Montserrat"/>
              </a:rPr>
              <a:t>Tem experiência em ecologia de comunidades nos ambientes de influências marinhas (rios, baías, estuários e manguezal), com ênfase aos estudos </a:t>
            </a:r>
            <a:r>
              <a:rPr lang="pt-BR" i="1" u="sng" dirty="0" err="1">
                <a:latin typeface="Montserrat"/>
              </a:rPr>
              <a:t>ecotoxicológicas</a:t>
            </a:r>
            <a:r>
              <a:rPr lang="pt-BR" i="1" u="sng" dirty="0">
                <a:latin typeface="Montserrat"/>
              </a:rPr>
              <a:t>, da avaliação dos riscos e das respostas dos organismos marinhos frente aos impactos ambientais em função de poluentes industriais.</a:t>
            </a:r>
            <a:r>
              <a:rPr lang="pt-BR" i="1" dirty="0">
                <a:latin typeface="Montserrat"/>
              </a:rPr>
              <a:t> Também tem atuado fortemente em pesquisas sobre a </a:t>
            </a:r>
            <a:r>
              <a:rPr lang="pt-BR" i="1" u="sng" dirty="0">
                <a:latin typeface="Montserrat"/>
              </a:rPr>
              <a:t>investigação e desenvolvimento de biotecnologias marinhas na aplicação da remediação de ambientes costeiros impactados por atividades petrolíferas, além do desenvolvimento de protocolos de campo e técnicas analíticas inovadoras na determinação de poluentes orgânicos e inorgânicos em matrizes biológicas e outras ambientais</a:t>
            </a:r>
            <a:endParaRPr lang="pt-BR" i="1" u="sng" dirty="0"/>
          </a:p>
        </p:txBody>
      </p:sp>
      <p:pic>
        <p:nvPicPr>
          <p:cNvPr id="38914" name="Picture 2" descr="Foto">
            <a:extLst>
              <a:ext uri="{FF2B5EF4-FFF2-40B4-BE49-F238E27FC236}">
                <a16:creationId xmlns:a16="http://schemas.microsoft.com/office/drawing/2014/main" id="{BC9F9A05-8CC9-493C-8615-540EE44C1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702" y="97910"/>
            <a:ext cx="1279020" cy="1100181"/>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798C1A95-D1DA-4BE6-8280-0EF6889E399D}"/>
              </a:ext>
            </a:extLst>
          </p:cNvPr>
          <p:cNvSpPr/>
          <p:nvPr/>
        </p:nvSpPr>
        <p:spPr>
          <a:xfrm>
            <a:off x="285550" y="3277478"/>
            <a:ext cx="6096000" cy="2031325"/>
          </a:xfrm>
          <a:prstGeom prst="rect">
            <a:avLst/>
          </a:prstGeom>
        </p:spPr>
        <p:txBody>
          <a:bodyPr>
            <a:spAutoFit/>
          </a:bodyPr>
          <a:lstStyle/>
          <a:p>
            <a:pPr algn="just" fontAlgn="base"/>
            <a:r>
              <a:rPr lang="pt-BR" b="1" dirty="0">
                <a:solidFill>
                  <a:srgbClr val="333333"/>
                </a:solidFill>
                <a:latin typeface="opensans"/>
              </a:rPr>
              <a:t>"Quem está no processo de limpeza, com certeza, se não usar uma máscara, vai passar mal“</a:t>
            </a:r>
          </a:p>
          <a:p>
            <a:pPr algn="just" fontAlgn="base"/>
            <a:endParaRPr lang="pt-BR" b="1" dirty="0">
              <a:solidFill>
                <a:srgbClr val="333333"/>
              </a:solidFill>
              <a:latin typeface="opensans"/>
            </a:endParaRPr>
          </a:p>
          <a:p>
            <a:pPr algn="just" fontAlgn="base"/>
            <a:r>
              <a:rPr lang="pt-BR" b="1" dirty="0">
                <a:solidFill>
                  <a:srgbClr val="333333"/>
                </a:solidFill>
                <a:latin typeface="opensans"/>
              </a:rPr>
              <a:t>"O perigo do petróleo é a exposição a médio e longo prazo. Eles que estão há mais de 30 dias trabalhando, se não estiverem com a proteção correta, podem sim ter doenças mais sérias".</a:t>
            </a:r>
          </a:p>
        </p:txBody>
      </p:sp>
    </p:spTree>
    <p:extLst>
      <p:ext uri="{BB962C8B-B14F-4D97-AF65-F5344CB8AC3E}">
        <p14:creationId xmlns:p14="http://schemas.microsoft.com/office/powerpoint/2010/main" val="2998380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7D5A74C-1267-4CD3-A7A7-58F968829D68}"/>
              </a:ext>
            </a:extLst>
          </p:cNvPr>
          <p:cNvPicPr>
            <a:picLocks noChangeAspect="1"/>
          </p:cNvPicPr>
          <p:nvPr/>
        </p:nvPicPr>
        <p:blipFill rotWithShape="1">
          <a:blip r:embed="rId2"/>
          <a:srcRect l="22983" t="16748" r="23935" b="5326"/>
          <a:stretch/>
        </p:blipFill>
        <p:spPr>
          <a:xfrm>
            <a:off x="279133" y="-59355"/>
            <a:ext cx="6471920" cy="5344160"/>
          </a:xfrm>
          <a:prstGeom prst="rect">
            <a:avLst/>
          </a:prstGeom>
        </p:spPr>
      </p:pic>
      <p:pic>
        <p:nvPicPr>
          <p:cNvPr id="4" name="Imagem 3">
            <a:extLst>
              <a:ext uri="{FF2B5EF4-FFF2-40B4-BE49-F238E27FC236}">
                <a16:creationId xmlns:a16="http://schemas.microsoft.com/office/drawing/2014/main" id="{108930E7-266B-4F60-9474-1F8EC6A0CD30}"/>
              </a:ext>
            </a:extLst>
          </p:cNvPr>
          <p:cNvPicPr>
            <a:picLocks noChangeAspect="1"/>
          </p:cNvPicPr>
          <p:nvPr/>
        </p:nvPicPr>
        <p:blipFill rotWithShape="1">
          <a:blip r:embed="rId2"/>
          <a:srcRect l="40859" t="70379" r="44758" b="7992"/>
          <a:stretch/>
        </p:blipFill>
        <p:spPr>
          <a:xfrm>
            <a:off x="6751053" y="509605"/>
            <a:ext cx="5440947" cy="4602480"/>
          </a:xfrm>
          <a:prstGeom prst="rect">
            <a:avLst/>
          </a:prstGeom>
          <a:ln w="38100">
            <a:solidFill>
              <a:srgbClr val="FF0000"/>
            </a:solidFill>
          </a:ln>
        </p:spPr>
      </p:pic>
      <p:sp>
        <p:nvSpPr>
          <p:cNvPr id="5" name="Elipse 4">
            <a:extLst>
              <a:ext uri="{FF2B5EF4-FFF2-40B4-BE49-F238E27FC236}">
                <a16:creationId xmlns:a16="http://schemas.microsoft.com/office/drawing/2014/main" id="{E76BCC8B-AD70-47A5-99AB-FDC45D8B95E8}"/>
              </a:ext>
            </a:extLst>
          </p:cNvPr>
          <p:cNvSpPr/>
          <p:nvPr/>
        </p:nvSpPr>
        <p:spPr>
          <a:xfrm>
            <a:off x="2569945" y="3667225"/>
            <a:ext cx="1540042" cy="16464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8" name="Conector reto 7">
            <a:extLst>
              <a:ext uri="{FF2B5EF4-FFF2-40B4-BE49-F238E27FC236}">
                <a16:creationId xmlns:a16="http://schemas.microsoft.com/office/drawing/2014/main" id="{2B3307A0-D06C-4813-8B0F-B4BA67EDE4BE}"/>
              </a:ext>
            </a:extLst>
          </p:cNvPr>
          <p:cNvCxnSpPr/>
          <p:nvPr/>
        </p:nvCxnSpPr>
        <p:spPr>
          <a:xfrm flipV="1">
            <a:off x="4109987" y="2608446"/>
            <a:ext cx="2641066" cy="17325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349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0931D78-3B11-44D1-8064-1A5D665063B2}"/>
              </a:ext>
            </a:extLst>
          </p:cNvPr>
          <p:cNvPicPr>
            <a:picLocks noChangeAspect="1"/>
          </p:cNvPicPr>
          <p:nvPr/>
        </p:nvPicPr>
        <p:blipFill rotWithShape="1">
          <a:blip r:embed="rId2"/>
          <a:srcRect l="6977" t="18605" r="11134" b="10542"/>
          <a:stretch/>
        </p:blipFill>
        <p:spPr>
          <a:xfrm>
            <a:off x="180754" y="170120"/>
            <a:ext cx="9983972" cy="4859079"/>
          </a:xfrm>
          <a:prstGeom prst="rect">
            <a:avLst/>
          </a:prstGeom>
        </p:spPr>
      </p:pic>
    </p:spTree>
    <p:extLst>
      <p:ext uri="{BB962C8B-B14F-4D97-AF65-F5344CB8AC3E}">
        <p14:creationId xmlns:p14="http://schemas.microsoft.com/office/powerpoint/2010/main" val="1580236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C554309A-8AB3-4502-B137-4F379E2BCA0D}"/>
              </a:ext>
            </a:extLst>
          </p:cNvPr>
          <p:cNvPicPr>
            <a:picLocks noChangeAspect="1"/>
          </p:cNvPicPr>
          <p:nvPr/>
        </p:nvPicPr>
        <p:blipFill rotWithShape="1">
          <a:blip r:embed="rId2"/>
          <a:srcRect l="6890" t="38331" r="11832" b="20711"/>
          <a:stretch/>
        </p:blipFill>
        <p:spPr>
          <a:xfrm>
            <a:off x="-1" y="-308344"/>
            <a:ext cx="12059723" cy="3429000"/>
          </a:xfrm>
          <a:prstGeom prst="rect">
            <a:avLst/>
          </a:prstGeom>
        </p:spPr>
      </p:pic>
      <p:sp>
        <p:nvSpPr>
          <p:cNvPr id="3" name="Retângulo 2">
            <a:extLst>
              <a:ext uri="{FF2B5EF4-FFF2-40B4-BE49-F238E27FC236}">
                <a16:creationId xmlns:a16="http://schemas.microsoft.com/office/drawing/2014/main" id="{1F1BB757-70B1-4BDC-8DB9-DF7B3AC6A348}"/>
              </a:ext>
            </a:extLst>
          </p:cNvPr>
          <p:cNvSpPr/>
          <p:nvPr/>
        </p:nvSpPr>
        <p:spPr>
          <a:xfrm>
            <a:off x="6096000" y="797441"/>
            <a:ext cx="719470" cy="24454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655490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EE56714-0904-4D64-8313-0313C9D5D9BF}"/>
              </a:ext>
            </a:extLst>
          </p:cNvPr>
          <p:cNvPicPr>
            <a:picLocks noChangeAspect="1"/>
          </p:cNvPicPr>
          <p:nvPr/>
        </p:nvPicPr>
        <p:blipFill rotWithShape="1">
          <a:blip r:embed="rId2"/>
          <a:srcRect l="6977" t="16279" r="10175" b="9768"/>
          <a:stretch/>
        </p:blipFill>
        <p:spPr>
          <a:xfrm>
            <a:off x="0" y="233918"/>
            <a:ext cx="10951535" cy="5778447"/>
          </a:xfrm>
          <a:prstGeom prst="rect">
            <a:avLst/>
          </a:prstGeom>
        </p:spPr>
      </p:pic>
      <p:sp>
        <p:nvSpPr>
          <p:cNvPr id="3" name="Retângulo 2">
            <a:extLst>
              <a:ext uri="{FF2B5EF4-FFF2-40B4-BE49-F238E27FC236}">
                <a16:creationId xmlns:a16="http://schemas.microsoft.com/office/drawing/2014/main" id="{B28A9C31-FE8B-490E-8DE6-E157DD39BFFD}"/>
              </a:ext>
            </a:extLst>
          </p:cNvPr>
          <p:cNvSpPr/>
          <p:nvPr/>
        </p:nvSpPr>
        <p:spPr>
          <a:xfrm>
            <a:off x="5324561" y="764238"/>
            <a:ext cx="680148" cy="54877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758773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D18CB75-E80E-4C73-94BC-B2D4F06D3E9B}"/>
              </a:ext>
            </a:extLst>
          </p:cNvPr>
          <p:cNvPicPr>
            <a:picLocks noChangeAspect="1"/>
          </p:cNvPicPr>
          <p:nvPr/>
        </p:nvPicPr>
        <p:blipFill rotWithShape="1">
          <a:blip r:embed="rId2"/>
          <a:srcRect l="24667" t="20297" r="26750" b="10518"/>
          <a:stretch/>
        </p:blipFill>
        <p:spPr>
          <a:xfrm>
            <a:off x="-57766" y="-48126"/>
            <a:ext cx="6743174" cy="5401479"/>
          </a:xfrm>
          <a:prstGeom prst="rect">
            <a:avLst/>
          </a:prstGeom>
        </p:spPr>
      </p:pic>
      <p:sp>
        <p:nvSpPr>
          <p:cNvPr id="3" name="Retângulo 2">
            <a:extLst>
              <a:ext uri="{FF2B5EF4-FFF2-40B4-BE49-F238E27FC236}">
                <a16:creationId xmlns:a16="http://schemas.microsoft.com/office/drawing/2014/main" id="{8DB4CA44-FE3E-4800-8D7E-6D78DA0721BD}"/>
              </a:ext>
            </a:extLst>
          </p:cNvPr>
          <p:cNvSpPr/>
          <p:nvPr/>
        </p:nvSpPr>
        <p:spPr>
          <a:xfrm>
            <a:off x="7539760" y="477870"/>
            <a:ext cx="4569326" cy="646331"/>
          </a:xfrm>
          <a:prstGeom prst="rect">
            <a:avLst/>
          </a:prstGeom>
        </p:spPr>
        <p:txBody>
          <a:bodyPr wrap="square">
            <a:spAutoFit/>
          </a:bodyPr>
          <a:lstStyle/>
          <a:p>
            <a:r>
              <a:rPr lang="pt-BR" dirty="0">
                <a:hlinkClick r:id="rId3"/>
              </a:rPr>
              <a:t>https://www.sciencedirect.com/science/article/pii/S0269749116326811</a:t>
            </a:r>
            <a:endParaRPr lang="pt-BR" dirty="0"/>
          </a:p>
        </p:txBody>
      </p:sp>
      <p:sp>
        <p:nvSpPr>
          <p:cNvPr id="6" name="Retângulo 5">
            <a:extLst>
              <a:ext uri="{FF2B5EF4-FFF2-40B4-BE49-F238E27FC236}">
                <a16:creationId xmlns:a16="http://schemas.microsoft.com/office/drawing/2014/main" id="{93F86E78-8558-4F5B-9439-2607CFF8AAEC}"/>
              </a:ext>
            </a:extLst>
          </p:cNvPr>
          <p:cNvSpPr/>
          <p:nvPr/>
        </p:nvSpPr>
        <p:spPr>
          <a:xfrm>
            <a:off x="6487427" y="1456521"/>
            <a:ext cx="5621659" cy="4478149"/>
          </a:xfrm>
          <a:prstGeom prst="rect">
            <a:avLst/>
          </a:prstGeom>
        </p:spPr>
        <p:txBody>
          <a:bodyPr wrap="square">
            <a:spAutoFit/>
          </a:bodyPr>
          <a:lstStyle/>
          <a:p>
            <a:pPr algn="just"/>
            <a:r>
              <a:rPr lang="pt-BR" sz="1500" dirty="0"/>
              <a:t>The </a:t>
            </a:r>
            <a:r>
              <a:rPr lang="pt-BR" sz="1500" dirty="0" err="1"/>
              <a:t>harmful</a:t>
            </a:r>
            <a:r>
              <a:rPr lang="pt-BR" sz="1500" dirty="0"/>
              <a:t> </a:t>
            </a:r>
            <a:r>
              <a:rPr lang="pt-BR" sz="1500" dirty="0" err="1"/>
              <a:t>effects</a:t>
            </a:r>
            <a:r>
              <a:rPr lang="pt-BR" sz="1500" dirty="0"/>
              <a:t> </a:t>
            </a:r>
            <a:r>
              <a:rPr lang="pt-BR" sz="1500" dirty="0" err="1"/>
              <a:t>of</a:t>
            </a:r>
            <a:r>
              <a:rPr lang="pt-BR" sz="1500" dirty="0"/>
              <a:t> </a:t>
            </a:r>
            <a:r>
              <a:rPr lang="pt-BR" sz="1500" dirty="0" err="1"/>
              <a:t>oil</a:t>
            </a:r>
            <a:r>
              <a:rPr lang="pt-BR" sz="1500" dirty="0"/>
              <a:t> </a:t>
            </a:r>
            <a:r>
              <a:rPr lang="pt-BR" sz="1500" dirty="0" err="1"/>
              <a:t>on</a:t>
            </a:r>
            <a:r>
              <a:rPr lang="pt-BR" sz="1500" dirty="0"/>
              <a:t> </a:t>
            </a:r>
            <a:r>
              <a:rPr lang="pt-BR" sz="1500" dirty="0" err="1"/>
              <a:t>various</a:t>
            </a:r>
            <a:r>
              <a:rPr lang="pt-BR" sz="1500" dirty="0"/>
              <a:t> </a:t>
            </a:r>
            <a:r>
              <a:rPr lang="pt-BR" sz="1500" dirty="0" err="1"/>
              <a:t>species</a:t>
            </a:r>
            <a:r>
              <a:rPr lang="pt-BR" sz="1500" dirty="0"/>
              <a:t> </a:t>
            </a:r>
            <a:r>
              <a:rPr lang="pt-BR" sz="1500" dirty="0" err="1"/>
              <a:t>of</a:t>
            </a:r>
            <a:r>
              <a:rPr lang="pt-BR" sz="1500" dirty="0"/>
              <a:t> flora </a:t>
            </a:r>
            <a:r>
              <a:rPr lang="pt-BR" sz="1500" dirty="0" err="1"/>
              <a:t>and</a:t>
            </a:r>
            <a:r>
              <a:rPr lang="pt-BR" sz="1500" dirty="0"/>
              <a:t> fauna </a:t>
            </a:r>
            <a:r>
              <a:rPr lang="pt-BR" sz="1500" dirty="0" err="1"/>
              <a:t>have</a:t>
            </a:r>
            <a:r>
              <a:rPr lang="pt-BR" sz="1500" dirty="0"/>
              <a:t> </a:t>
            </a:r>
            <a:r>
              <a:rPr lang="pt-BR" sz="1500" dirty="0" err="1"/>
              <a:t>been</a:t>
            </a:r>
            <a:r>
              <a:rPr lang="pt-BR" sz="1500" dirty="0"/>
              <a:t> </a:t>
            </a:r>
            <a:r>
              <a:rPr lang="pt-BR" sz="1500" dirty="0" err="1"/>
              <a:t>studied</a:t>
            </a:r>
            <a:r>
              <a:rPr lang="pt-BR" sz="1500" dirty="0"/>
              <a:t> </a:t>
            </a:r>
            <a:r>
              <a:rPr lang="pt-BR" sz="1500" dirty="0" err="1"/>
              <a:t>extensively</a:t>
            </a:r>
            <a:r>
              <a:rPr lang="pt-BR" sz="1500" dirty="0"/>
              <a:t>; </a:t>
            </a:r>
            <a:r>
              <a:rPr lang="pt-BR" sz="1500" dirty="0" err="1"/>
              <a:t>however</a:t>
            </a:r>
            <a:r>
              <a:rPr lang="pt-BR" sz="1500" dirty="0"/>
              <a:t>, </a:t>
            </a:r>
            <a:r>
              <a:rPr lang="pt-BR" sz="1500" dirty="0" err="1"/>
              <a:t>few</a:t>
            </a:r>
            <a:r>
              <a:rPr lang="pt-BR" sz="1500" dirty="0"/>
              <a:t> </a:t>
            </a:r>
            <a:r>
              <a:rPr lang="pt-BR" sz="1500" dirty="0" err="1"/>
              <a:t>studies</a:t>
            </a:r>
            <a:r>
              <a:rPr lang="pt-BR" sz="1500" dirty="0"/>
              <a:t> </a:t>
            </a:r>
            <a:r>
              <a:rPr lang="pt-BR" sz="1500" dirty="0" err="1"/>
              <a:t>have</a:t>
            </a:r>
            <a:r>
              <a:rPr lang="pt-BR" sz="1500" dirty="0"/>
              <a:t> </a:t>
            </a:r>
            <a:r>
              <a:rPr lang="pt-BR" sz="1500" dirty="0" err="1"/>
              <a:t>studied</a:t>
            </a:r>
            <a:r>
              <a:rPr lang="pt-BR" sz="1500" dirty="0"/>
              <a:t> </a:t>
            </a:r>
            <a:r>
              <a:rPr lang="pt-BR" sz="1500" dirty="0" err="1"/>
              <a:t>the</a:t>
            </a:r>
            <a:r>
              <a:rPr lang="pt-BR" sz="1500" dirty="0"/>
              <a:t> </a:t>
            </a:r>
            <a:r>
              <a:rPr lang="pt-BR" sz="1500" b="1" dirty="0" err="1">
                <a:highlight>
                  <a:srgbClr val="FFFF00"/>
                </a:highlight>
              </a:rPr>
              <a:t>effects</a:t>
            </a:r>
            <a:r>
              <a:rPr lang="pt-BR" sz="1500" b="1" dirty="0">
                <a:highlight>
                  <a:srgbClr val="FFFF00"/>
                </a:highlight>
              </a:rPr>
              <a:t> </a:t>
            </a:r>
            <a:r>
              <a:rPr lang="pt-BR" sz="1500" b="1" dirty="0" err="1">
                <a:highlight>
                  <a:srgbClr val="FFFF00"/>
                </a:highlight>
              </a:rPr>
              <a:t>of</a:t>
            </a:r>
            <a:r>
              <a:rPr lang="pt-BR" sz="1500" b="1" dirty="0">
                <a:highlight>
                  <a:srgbClr val="FFFF00"/>
                </a:highlight>
              </a:rPr>
              <a:t> </a:t>
            </a:r>
            <a:r>
              <a:rPr lang="pt-BR" sz="1500" b="1" dirty="0" err="1">
                <a:highlight>
                  <a:srgbClr val="FFFF00"/>
                </a:highlight>
              </a:rPr>
              <a:t>oil</a:t>
            </a:r>
            <a:r>
              <a:rPr lang="pt-BR" sz="1500" b="1" dirty="0">
                <a:highlight>
                  <a:srgbClr val="FFFF00"/>
                </a:highlight>
              </a:rPr>
              <a:t> </a:t>
            </a:r>
            <a:r>
              <a:rPr lang="pt-BR" sz="1500" b="1" dirty="0" err="1">
                <a:highlight>
                  <a:srgbClr val="FFFF00"/>
                </a:highlight>
              </a:rPr>
              <a:t>exposure</a:t>
            </a:r>
            <a:r>
              <a:rPr lang="pt-BR" sz="1500" b="1" dirty="0">
                <a:highlight>
                  <a:srgbClr val="FFFF00"/>
                </a:highlight>
              </a:rPr>
              <a:t> </a:t>
            </a:r>
            <a:r>
              <a:rPr lang="pt-BR" sz="1500" b="1" dirty="0" err="1">
                <a:highlight>
                  <a:srgbClr val="FFFF00"/>
                </a:highlight>
              </a:rPr>
              <a:t>on</a:t>
            </a:r>
            <a:r>
              <a:rPr lang="pt-BR" sz="1500" b="1" dirty="0">
                <a:highlight>
                  <a:srgbClr val="FFFF00"/>
                </a:highlight>
              </a:rPr>
              <a:t> </a:t>
            </a:r>
            <a:r>
              <a:rPr lang="pt-BR" sz="1500" b="1" dirty="0" err="1">
                <a:highlight>
                  <a:srgbClr val="FFFF00"/>
                </a:highlight>
              </a:rPr>
              <a:t>human</a:t>
            </a:r>
            <a:r>
              <a:rPr lang="pt-BR" sz="1500" b="1" dirty="0">
                <a:highlight>
                  <a:srgbClr val="FFFF00"/>
                </a:highlight>
              </a:rPr>
              <a:t> </a:t>
            </a:r>
            <a:r>
              <a:rPr lang="pt-BR" sz="1500" b="1" dirty="0" err="1">
                <a:highlight>
                  <a:srgbClr val="FFFF00"/>
                </a:highlight>
              </a:rPr>
              <a:t>health</a:t>
            </a:r>
            <a:r>
              <a:rPr lang="pt-BR" sz="1500" dirty="0"/>
              <a:t>. The </a:t>
            </a:r>
            <a:r>
              <a:rPr lang="pt-BR" sz="1500" dirty="0" err="1"/>
              <a:t>objective</a:t>
            </a:r>
            <a:r>
              <a:rPr lang="pt-BR" sz="1500" dirty="0"/>
              <a:t> </a:t>
            </a:r>
            <a:r>
              <a:rPr lang="pt-BR" sz="1500" dirty="0" err="1"/>
              <a:t>of</a:t>
            </a:r>
            <a:r>
              <a:rPr lang="pt-BR" sz="1500" dirty="0"/>
              <a:t> </a:t>
            </a:r>
            <a:r>
              <a:rPr lang="pt-BR" sz="1500" dirty="0" err="1"/>
              <a:t>this</a:t>
            </a:r>
            <a:r>
              <a:rPr lang="pt-BR" sz="1500" dirty="0"/>
              <a:t> </a:t>
            </a:r>
            <a:r>
              <a:rPr lang="pt-BR" sz="1500" dirty="0" err="1"/>
              <a:t>research</a:t>
            </a:r>
            <a:r>
              <a:rPr lang="pt-BR" sz="1500" dirty="0"/>
              <a:t> </a:t>
            </a:r>
            <a:r>
              <a:rPr lang="pt-BR" sz="1500" dirty="0" err="1"/>
              <a:t>was</a:t>
            </a:r>
            <a:r>
              <a:rPr lang="pt-BR" sz="1500" dirty="0"/>
              <a:t> </a:t>
            </a:r>
            <a:r>
              <a:rPr lang="pt-BR" sz="1500" dirty="0" err="1"/>
              <a:t>to</a:t>
            </a:r>
            <a:r>
              <a:rPr lang="pt-BR" sz="1500" dirty="0"/>
              <a:t> </a:t>
            </a:r>
            <a:r>
              <a:rPr lang="pt-BR" sz="1500" dirty="0" err="1"/>
              <a:t>collect</a:t>
            </a:r>
            <a:r>
              <a:rPr lang="pt-BR" sz="1500" dirty="0"/>
              <a:t> </a:t>
            </a:r>
            <a:r>
              <a:rPr lang="pt-BR" sz="1500" dirty="0" err="1"/>
              <a:t>information</a:t>
            </a:r>
            <a:r>
              <a:rPr lang="pt-BR" sz="1500" dirty="0"/>
              <a:t> </a:t>
            </a:r>
            <a:r>
              <a:rPr lang="pt-BR" sz="1500" dirty="0" err="1"/>
              <a:t>on</a:t>
            </a:r>
            <a:r>
              <a:rPr lang="pt-BR" sz="1500" dirty="0"/>
              <a:t> </a:t>
            </a:r>
            <a:r>
              <a:rPr lang="pt-BR" sz="1500" dirty="0" err="1"/>
              <a:t>the</a:t>
            </a:r>
            <a:r>
              <a:rPr lang="pt-BR" sz="1500" dirty="0"/>
              <a:t> </a:t>
            </a:r>
            <a:r>
              <a:rPr lang="pt-BR" sz="1500" b="1" dirty="0" err="1">
                <a:highlight>
                  <a:srgbClr val="FFFF00"/>
                </a:highlight>
              </a:rPr>
              <a:t>acute</a:t>
            </a:r>
            <a:r>
              <a:rPr lang="pt-BR" sz="1500" b="1" dirty="0">
                <a:highlight>
                  <a:srgbClr val="FFFF00"/>
                </a:highlight>
              </a:rPr>
              <a:t> </a:t>
            </a:r>
            <a:r>
              <a:rPr lang="pt-BR" sz="1500" b="1" dirty="0" err="1">
                <a:highlight>
                  <a:srgbClr val="FFFF00"/>
                </a:highlight>
              </a:rPr>
              <a:t>health</a:t>
            </a:r>
            <a:r>
              <a:rPr lang="pt-BR" sz="1500" b="1" dirty="0">
                <a:highlight>
                  <a:srgbClr val="FFFF00"/>
                </a:highlight>
              </a:rPr>
              <a:t> </a:t>
            </a:r>
            <a:r>
              <a:rPr lang="pt-BR" sz="1500" b="1" dirty="0" err="1">
                <a:highlight>
                  <a:srgbClr val="FFFF00"/>
                </a:highlight>
              </a:rPr>
              <a:t>effects</a:t>
            </a:r>
            <a:r>
              <a:rPr lang="pt-BR" sz="1500" b="1" dirty="0">
                <a:highlight>
                  <a:srgbClr val="FFFF00"/>
                </a:highlight>
              </a:rPr>
              <a:t> </a:t>
            </a:r>
            <a:r>
              <a:rPr lang="pt-BR" sz="1500" b="1" dirty="0" err="1">
                <a:highlight>
                  <a:srgbClr val="FFFF00"/>
                </a:highlight>
              </a:rPr>
              <a:t>and</a:t>
            </a:r>
            <a:r>
              <a:rPr lang="pt-BR" sz="1500" b="1" dirty="0">
                <a:highlight>
                  <a:srgbClr val="FFFF00"/>
                </a:highlight>
              </a:rPr>
              <a:t> </a:t>
            </a:r>
            <a:r>
              <a:rPr lang="pt-BR" sz="1500" b="1" dirty="0" err="1">
                <a:highlight>
                  <a:srgbClr val="FFFF00"/>
                </a:highlight>
              </a:rPr>
              <a:t>serious</a:t>
            </a:r>
            <a:r>
              <a:rPr lang="pt-BR" sz="1500" b="1" dirty="0">
                <a:highlight>
                  <a:srgbClr val="FFFF00"/>
                </a:highlight>
              </a:rPr>
              <a:t> </a:t>
            </a:r>
            <a:r>
              <a:rPr lang="pt-BR" sz="1500" b="1" dirty="0" err="1">
                <a:highlight>
                  <a:srgbClr val="FFFF00"/>
                </a:highlight>
              </a:rPr>
              <a:t>psychological</a:t>
            </a:r>
            <a:r>
              <a:rPr lang="pt-BR" sz="1500" b="1" dirty="0">
                <a:highlight>
                  <a:srgbClr val="FFFF00"/>
                </a:highlight>
              </a:rPr>
              <a:t> </a:t>
            </a:r>
            <a:r>
              <a:rPr lang="pt-BR" sz="1500" b="1" dirty="0" err="1">
                <a:highlight>
                  <a:srgbClr val="FFFF00"/>
                </a:highlight>
              </a:rPr>
              <a:t>symptoms</a:t>
            </a:r>
            <a:r>
              <a:rPr lang="pt-BR" sz="1500" b="1" dirty="0">
                <a:highlight>
                  <a:srgbClr val="FFFF00"/>
                </a:highlight>
              </a:rPr>
              <a:t> </a:t>
            </a:r>
            <a:r>
              <a:rPr lang="pt-BR" sz="1500" b="1" dirty="0" err="1">
                <a:highlight>
                  <a:srgbClr val="FFFF00"/>
                </a:highlight>
              </a:rPr>
              <a:t>of</a:t>
            </a:r>
            <a:r>
              <a:rPr lang="pt-BR" sz="1500" b="1" dirty="0">
                <a:highlight>
                  <a:srgbClr val="FFFF00"/>
                </a:highlight>
              </a:rPr>
              <a:t> </a:t>
            </a:r>
            <a:r>
              <a:rPr lang="pt-BR" sz="1500" b="1" dirty="0" err="1">
                <a:highlight>
                  <a:srgbClr val="FFFF00"/>
                </a:highlight>
              </a:rPr>
              <a:t>the</a:t>
            </a:r>
            <a:r>
              <a:rPr lang="pt-BR" sz="1500" b="1" dirty="0">
                <a:highlight>
                  <a:srgbClr val="FFFF00"/>
                </a:highlight>
              </a:rPr>
              <a:t> </a:t>
            </a:r>
            <a:r>
              <a:rPr lang="pt-BR" sz="1500" b="1" dirty="0" err="1">
                <a:highlight>
                  <a:srgbClr val="FFFF00"/>
                </a:highlight>
              </a:rPr>
              <a:t>possible</a:t>
            </a:r>
            <a:r>
              <a:rPr lang="pt-BR" sz="1500" b="1" dirty="0">
                <a:highlight>
                  <a:srgbClr val="FFFF00"/>
                </a:highlight>
              </a:rPr>
              <a:t> </a:t>
            </a:r>
            <a:r>
              <a:rPr lang="pt-BR" sz="1500" b="1" dirty="0" err="1">
                <a:highlight>
                  <a:srgbClr val="FFFF00"/>
                </a:highlight>
              </a:rPr>
              <a:t>consequences</a:t>
            </a:r>
            <a:r>
              <a:rPr lang="pt-BR" sz="1500" b="1" dirty="0">
                <a:highlight>
                  <a:srgbClr val="FFFF00"/>
                </a:highlight>
              </a:rPr>
              <a:t> </a:t>
            </a:r>
            <a:r>
              <a:rPr lang="pt-BR" sz="1500" b="1" dirty="0" err="1">
                <a:highlight>
                  <a:srgbClr val="FFFF00"/>
                </a:highlight>
              </a:rPr>
              <a:t>of</a:t>
            </a:r>
            <a:r>
              <a:rPr lang="pt-BR" sz="1500" b="1" dirty="0">
                <a:highlight>
                  <a:srgbClr val="FFFF00"/>
                </a:highlight>
              </a:rPr>
              <a:t> </a:t>
            </a:r>
            <a:r>
              <a:rPr lang="pt-BR" sz="1500" b="1" dirty="0" err="1">
                <a:highlight>
                  <a:srgbClr val="FFFF00"/>
                </a:highlight>
              </a:rPr>
              <a:t>such</a:t>
            </a:r>
            <a:r>
              <a:rPr lang="pt-BR" sz="1500" b="1" dirty="0">
                <a:highlight>
                  <a:srgbClr val="FFFF00"/>
                </a:highlight>
              </a:rPr>
              <a:t> </a:t>
            </a:r>
            <a:r>
              <a:rPr lang="pt-BR" sz="1500" b="1" dirty="0" err="1">
                <a:highlight>
                  <a:srgbClr val="FFFF00"/>
                </a:highlight>
              </a:rPr>
              <a:t>exposure</a:t>
            </a:r>
            <a:r>
              <a:rPr lang="pt-BR" sz="1500" b="1" dirty="0">
                <a:highlight>
                  <a:srgbClr val="FFFF00"/>
                </a:highlight>
              </a:rPr>
              <a:t> </a:t>
            </a:r>
            <a:r>
              <a:rPr lang="pt-BR" sz="1500" b="1" dirty="0" err="1">
                <a:highlight>
                  <a:srgbClr val="FFFF00"/>
                </a:highlight>
              </a:rPr>
              <a:t>to</a:t>
            </a:r>
            <a:r>
              <a:rPr lang="pt-BR" sz="1500" b="1" dirty="0">
                <a:highlight>
                  <a:srgbClr val="FFFF00"/>
                </a:highlight>
              </a:rPr>
              <a:t> </a:t>
            </a:r>
            <a:r>
              <a:rPr lang="pt-BR" sz="1500" b="1" dirty="0" err="1">
                <a:highlight>
                  <a:srgbClr val="FFFF00"/>
                </a:highlight>
              </a:rPr>
              <a:t>crude</a:t>
            </a:r>
            <a:r>
              <a:rPr lang="pt-BR" sz="1500" b="1" dirty="0">
                <a:highlight>
                  <a:srgbClr val="FFFF00"/>
                </a:highlight>
              </a:rPr>
              <a:t> </a:t>
            </a:r>
            <a:r>
              <a:rPr lang="pt-BR" sz="1500" b="1" dirty="0" err="1">
                <a:highlight>
                  <a:srgbClr val="FFFF00"/>
                </a:highlight>
              </a:rPr>
              <a:t>oil</a:t>
            </a:r>
            <a:r>
              <a:rPr lang="pt-BR" sz="1500" dirty="0"/>
              <a:t>. Some </a:t>
            </a:r>
            <a:r>
              <a:rPr lang="pt-BR" sz="1500" dirty="0" err="1"/>
              <a:t>studies</a:t>
            </a:r>
            <a:r>
              <a:rPr lang="pt-BR" sz="1500" dirty="0"/>
              <a:t> </a:t>
            </a:r>
            <a:r>
              <a:rPr lang="pt-BR" sz="1500" dirty="0" err="1"/>
              <a:t>focused</a:t>
            </a:r>
            <a:r>
              <a:rPr lang="pt-BR" sz="1500" dirty="0"/>
              <a:t> </a:t>
            </a:r>
            <a:r>
              <a:rPr lang="pt-BR" sz="1500" dirty="0" err="1"/>
              <a:t>on</a:t>
            </a:r>
            <a:r>
              <a:rPr lang="pt-BR" sz="1500" dirty="0"/>
              <a:t> </a:t>
            </a:r>
            <a:r>
              <a:rPr lang="pt-BR" sz="1500" dirty="0" err="1"/>
              <a:t>the</a:t>
            </a:r>
            <a:r>
              <a:rPr lang="pt-BR" sz="1500" dirty="0"/>
              <a:t> </a:t>
            </a:r>
            <a:r>
              <a:rPr lang="pt-BR" sz="1500" dirty="0" err="1"/>
              <a:t>composition</a:t>
            </a:r>
            <a:r>
              <a:rPr lang="pt-BR" sz="1500" dirty="0"/>
              <a:t> </a:t>
            </a:r>
            <a:r>
              <a:rPr lang="pt-BR" sz="1500" dirty="0" err="1"/>
              <a:t>of</a:t>
            </a:r>
            <a:r>
              <a:rPr lang="pt-BR" sz="1500" dirty="0"/>
              <a:t> diferente </a:t>
            </a:r>
            <a:r>
              <a:rPr lang="pt-BR" sz="1500" dirty="0" err="1"/>
              <a:t>chemicals</a:t>
            </a:r>
            <a:r>
              <a:rPr lang="pt-BR" sz="1500" dirty="0"/>
              <a:t> </a:t>
            </a:r>
            <a:r>
              <a:rPr lang="pt-BR" sz="1500" dirty="0" err="1"/>
              <a:t>used</a:t>
            </a:r>
            <a:r>
              <a:rPr lang="pt-BR" sz="1500" dirty="0"/>
              <a:t> in </a:t>
            </a:r>
            <a:r>
              <a:rPr lang="pt-BR" sz="1500" dirty="0" err="1"/>
              <a:t>the</a:t>
            </a:r>
            <a:r>
              <a:rPr lang="pt-BR" sz="1500" dirty="0"/>
              <a:t> </a:t>
            </a:r>
            <a:r>
              <a:rPr lang="pt-BR" sz="1500" dirty="0" err="1"/>
              <a:t>extraction</a:t>
            </a:r>
            <a:r>
              <a:rPr lang="pt-BR" sz="1500" dirty="0"/>
              <a:t> </a:t>
            </a:r>
            <a:r>
              <a:rPr lang="pt-BR" sz="1500" dirty="0" err="1"/>
              <a:t>process</a:t>
            </a:r>
            <a:r>
              <a:rPr lang="pt-BR" sz="1500" dirty="0"/>
              <a:t>, </a:t>
            </a:r>
            <a:r>
              <a:rPr lang="pt-BR" sz="1500" dirty="0" err="1"/>
              <a:t>and</a:t>
            </a:r>
            <a:r>
              <a:rPr lang="pt-BR" sz="1500" dirty="0"/>
              <a:t> </a:t>
            </a:r>
            <a:r>
              <a:rPr lang="pt-BR" sz="1500" dirty="0" err="1"/>
              <a:t>wastes</a:t>
            </a:r>
            <a:r>
              <a:rPr lang="pt-BR" sz="1500" dirty="0"/>
              <a:t> </a:t>
            </a:r>
            <a:r>
              <a:rPr lang="pt-BR" sz="1500" dirty="0" err="1"/>
              <a:t>generated</a:t>
            </a:r>
            <a:r>
              <a:rPr lang="pt-BR" sz="1500" dirty="0"/>
              <a:t> </a:t>
            </a:r>
            <a:r>
              <a:rPr lang="pt-BR" sz="1500" dirty="0" err="1"/>
              <a:t>proved</a:t>
            </a:r>
            <a:r>
              <a:rPr lang="pt-BR" sz="1500" dirty="0"/>
              <a:t> </a:t>
            </a:r>
            <a:r>
              <a:rPr lang="pt-BR" sz="1500" dirty="0" err="1"/>
              <a:t>to</a:t>
            </a:r>
            <a:r>
              <a:rPr lang="pt-BR" sz="1500" dirty="0"/>
              <a:t> </a:t>
            </a:r>
            <a:r>
              <a:rPr lang="pt-BR" sz="1500" dirty="0" err="1"/>
              <a:t>be</a:t>
            </a:r>
            <a:r>
              <a:rPr lang="pt-BR" sz="1500" dirty="0"/>
              <a:t> </a:t>
            </a:r>
            <a:r>
              <a:rPr lang="pt-BR" sz="1500" dirty="0" err="1"/>
              <a:t>highly</a:t>
            </a:r>
            <a:r>
              <a:rPr lang="pt-BR" sz="1500" dirty="0"/>
              <a:t> </a:t>
            </a:r>
            <a:r>
              <a:rPr lang="pt-BR" sz="1500" dirty="0" err="1"/>
              <a:t>harmful</a:t>
            </a:r>
            <a:r>
              <a:rPr lang="pt-BR" sz="1500" dirty="0"/>
              <a:t> </a:t>
            </a:r>
            <a:r>
              <a:rPr lang="pt-BR" sz="1500" dirty="0" err="1"/>
              <a:t>to</a:t>
            </a:r>
            <a:r>
              <a:rPr lang="pt-BR" sz="1500" dirty="0"/>
              <a:t> </a:t>
            </a:r>
            <a:r>
              <a:rPr lang="pt-BR" sz="1500" dirty="0" err="1"/>
              <a:t>human</a:t>
            </a:r>
            <a:r>
              <a:rPr lang="pt-BR" sz="1500" dirty="0"/>
              <a:t> </a:t>
            </a:r>
            <a:r>
              <a:rPr lang="pt-BR" sz="1500" dirty="0" err="1"/>
              <a:t>health</a:t>
            </a:r>
            <a:r>
              <a:rPr lang="pt-BR" sz="1500" dirty="0"/>
              <a:t>. </a:t>
            </a:r>
            <a:r>
              <a:rPr lang="pt-BR" sz="1500" b="1" dirty="0" err="1">
                <a:highlight>
                  <a:srgbClr val="FFFF00"/>
                </a:highlight>
              </a:rPr>
              <a:t>Thus</a:t>
            </a:r>
            <a:r>
              <a:rPr lang="pt-BR" sz="1500" b="1" dirty="0">
                <a:highlight>
                  <a:srgbClr val="FFFF00"/>
                </a:highlight>
              </a:rPr>
              <a:t>, </a:t>
            </a:r>
            <a:r>
              <a:rPr lang="pt-BR" sz="1500" b="1" dirty="0" err="1">
                <a:highlight>
                  <a:srgbClr val="FFFF00"/>
                </a:highlight>
              </a:rPr>
              <a:t>studies</a:t>
            </a:r>
            <a:r>
              <a:rPr lang="pt-BR" sz="1500" b="1" dirty="0">
                <a:highlight>
                  <a:srgbClr val="FFFF00"/>
                </a:highlight>
              </a:rPr>
              <a:t> </a:t>
            </a:r>
            <a:r>
              <a:rPr lang="pt-BR" sz="1500" b="1" dirty="0" err="1">
                <a:highlight>
                  <a:srgbClr val="FFFF00"/>
                </a:highlight>
              </a:rPr>
              <a:t>have</a:t>
            </a:r>
            <a:r>
              <a:rPr lang="pt-BR" sz="1500" b="1" dirty="0">
                <a:highlight>
                  <a:srgbClr val="FFFF00"/>
                </a:highlight>
              </a:rPr>
              <a:t> </a:t>
            </a:r>
            <a:r>
              <a:rPr lang="pt-BR" sz="1500" b="1" dirty="0" err="1">
                <a:highlight>
                  <a:srgbClr val="FFFF00"/>
                </a:highlight>
              </a:rPr>
              <a:t>shown</a:t>
            </a:r>
            <a:r>
              <a:rPr lang="pt-BR" sz="1500" b="1" dirty="0">
                <a:highlight>
                  <a:srgbClr val="FFFF00"/>
                </a:highlight>
              </a:rPr>
              <a:t> </a:t>
            </a:r>
            <a:r>
              <a:rPr lang="pt-BR" sz="1500" b="1" dirty="0" err="1">
                <a:highlight>
                  <a:srgbClr val="FFFF00"/>
                </a:highlight>
              </a:rPr>
              <a:t>that</a:t>
            </a:r>
            <a:r>
              <a:rPr lang="pt-BR" sz="1500" b="1" dirty="0">
                <a:highlight>
                  <a:srgbClr val="FFFF00"/>
                </a:highlight>
              </a:rPr>
              <a:t> </a:t>
            </a:r>
            <a:r>
              <a:rPr lang="pt-BR" sz="1500" b="1" dirty="0" err="1">
                <a:highlight>
                  <a:srgbClr val="FFFF00"/>
                </a:highlight>
              </a:rPr>
              <a:t>individuals</a:t>
            </a:r>
            <a:r>
              <a:rPr lang="pt-BR" sz="1500" b="1" dirty="0">
                <a:highlight>
                  <a:srgbClr val="FFFF00"/>
                </a:highlight>
              </a:rPr>
              <a:t> </a:t>
            </a:r>
            <a:r>
              <a:rPr lang="pt-BR" sz="1500" b="1" dirty="0" err="1">
                <a:highlight>
                  <a:srgbClr val="FFFF00"/>
                </a:highlight>
              </a:rPr>
              <a:t>who</a:t>
            </a:r>
            <a:r>
              <a:rPr lang="pt-BR" sz="1500" b="1" dirty="0">
                <a:highlight>
                  <a:srgbClr val="FFFF00"/>
                </a:highlight>
              </a:rPr>
              <a:t> </a:t>
            </a:r>
            <a:r>
              <a:rPr lang="pt-BR" sz="1500" b="1" dirty="0" err="1">
                <a:highlight>
                  <a:srgbClr val="FFFF00"/>
                </a:highlight>
              </a:rPr>
              <a:t>live</a:t>
            </a:r>
            <a:r>
              <a:rPr lang="pt-BR" sz="1500" b="1" dirty="0">
                <a:highlight>
                  <a:srgbClr val="FFFF00"/>
                </a:highlight>
              </a:rPr>
              <a:t> </a:t>
            </a:r>
            <a:r>
              <a:rPr lang="pt-BR" sz="1500" b="1" dirty="0" err="1">
                <a:highlight>
                  <a:srgbClr val="FFFF00"/>
                </a:highlight>
              </a:rPr>
              <a:t>near</a:t>
            </a:r>
            <a:r>
              <a:rPr lang="pt-BR" sz="1500" b="1" dirty="0">
                <a:highlight>
                  <a:srgbClr val="FFFF00"/>
                </a:highlight>
              </a:rPr>
              <a:t> </a:t>
            </a:r>
            <a:r>
              <a:rPr lang="pt-BR" sz="1500" b="1" dirty="0" err="1">
                <a:highlight>
                  <a:srgbClr val="FFFF00"/>
                </a:highlight>
              </a:rPr>
              <a:t>oil</a:t>
            </a:r>
            <a:r>
              <a:rPr lang="pt-BR" sz="1500" b="1" dirty="0">
                <a:highlight>
                  <a:srgbClr val="FFFF00"/>
                </a:highlight>
              </a:rPr>
              <a:t> </a:t>
            </a:r>
            <a:r>
              <a:rPr lang="pt-BR" sz="1500" b="1" dirty="0" err="1">
                <a:highlight>
                  <a:srgbClr val="FFFF00"/>
                </a:highlight>
              </a:rPr>
              <a:t>fields</a:t>
            </a:r>
            <a:r>
              <a:rPr lang="pt-BR" sz="1500" b="1" dirty="0">
                <a:highlight>
                  <a:srgbClr val="FFFF00"/>
                </a:highlight>
              </a:rPr>
              <a:t> </a:t>
            </a:r>
            <a:r>
              <a:rPr lang="pt-BR" sz="1500" b="1" dirty="0" err="1">
                <a:highlight>
                  <a:srgbClr val="FFFF00"/>
                </a:highlight>
              </a:rPr>
              <a:t>or</a:t>
            </a:r>
            <a:r>
              <a:rPr lang="pt-BR" sz="1500" b="1" dirty="0">
                <a:highlight>
                  <a:srgbClr val="FFFF00"/>
                </a:highlight>
              </a:rPr>
              <a:t> </a:t>
            </a:r>
            <a:r>
              <a:rPr lang="pt-BR" sz="1500" b="1" dirty="0" err="1">
                <a:highlight>
                  <a:srgbClr val="FFFF00"/>
                </a:highlight>
              </a:rPr>
              <a:t>wells</a:t>
            </a:r>
            <a:r>
              <a:rPr lang="pt-BR" sz="1500" b="1" dirty="0">
                <a:highlight>
                  <a:srgbClr val="FFFF00"/>
                </a:highlight>
              </a:rPr>
              <a:t> e </a:t>
            </a:r>
            <a:r>
              <a:rPr lang="pt-BR" sz="1500" b="1" dirty="0" err="1">
                <a:highlight>
                  <a:srgbClr val="FFFF00"/>
                </a:highlight>
              </a:rPr>
              <a:t>or</a:t>
            </a:r>
            <a:r>
              <a:rPr lang="pt-BR" sz="1500" b="1" dirty="0">
                <a:highlight>
                  <a:srgbClr val="FFFF00"/>
                </a:highlight>
              </a:rPr>
              <a:t> </a:t>
            </a:r>
            <a:r>
              <a:rPr lang="pt-BR" sz="1500" b="1" dirty="0" err="1">
                <a:highlight>
                  <a:srgbClr val="FFFF00"/>
                </a:highlight>
              </a:rPr>
              <a:t>who</a:t>
            </a:r>
            <a:r>
              <a:rPr lang="pt-BR" sz="1500" b="1" dirty="0">
                <a:highlight>
                  <a:srgbClr val="FFFF00"/>
                </a:highlight>
              </a:rPr>
              <a:t> take </a:t>
            </a:r>
            <a:r>
              <a:rPr lang="pt-BR" sz="1500" b="1" dirty="0" err="1">
                <a:highlight>
                  <a:srgbClr val="FFFF00"/>
                </a:highlight>
              </a:rPr>
              <a:t>part</a:t>
            </a:r>
            <a:r>
              <a:rPr lang="pt-BR" sz="1500" b="1" dirty="0">
                <a:highlight>
                  <a:srgbClr val="FFFF00"/>
                </a:highlight>
              </a:rPr>
              <a:t> in </a:t>
            </a:r>
            <a:r>
              <a:rPr lang="pt-BR" sz="1500" b="1" dirty="0" err="1">
                <a:highlight>
                  <a:srgbClr val="FFFF00"/>
                </a:highlight>
              </a:rPr>
              <a:t>activities</a:t>
            </a:r>
            <a:r>
              <a:rPr lang="pt-BR" sz="1500" b="1" dirty="0">
                <a:highlight>
                  <a:srgbClr val="FFFF00"/>
                </a:highlight>
              </a:rPr>
              <a:t> </a:t>
            </a:r>
            <a:r>
              <a:rPr lang="pt-BR" sz="1500" b="1" dirty="0" err="1">
                <a:highlight>
                  <a:srgbClr val="FFFF00"/>
                </a:highlight>
              </a:rPr>
              <a:t>of</a:t>
            </a:r>
            <a:r>
              <a:rPr lang="pt-BR" sz="1500" b="1" dirty="0">
                <a:highlight>
                  <a:srgbClr val="FFFF00"/>
                </a:highlight>
              </a:rPr>
              <a:t> </a:t>
            </a:r>
            <a:r>
              <a:rPr lang="pt-BR" sz="1500" b="1" dirty="0" err="1">
                <a:highlight>
                  <a:srgbClr val="FFFF00"/>
                </a:highlight>
              </a:rPr>
              <a:t>cleaning</a:t>
            </a:r>
            <a:r>
              <a:rPr lang="pt-BR" sz="1500" b="1" dirty="0">
                <a:highlight>
                  <a:srgbClr val="FFFF00"/>
                </a:highlight>
              </a:rPr>
              <a:t> </a:t>
            </a:r>
            <a:r>
              <a:rPr lang="pt-BR" sz="1500" b="1" dirty="0" err="1">
                <a:highlight>
                  <a:srgbClr val="FFFF00"/>
                </a:highlight>
              </a:rPr>
              <a:t>oil</a:t>
            </a:r>
            <a:r>
              <a:rPr lang="pt-BR" sz="1500" b="1" dirty="0">
                <a:highlight>
                  <a:srgbClr val="FFFF00"/>
                </a:highlight>
              </a:rPr>
              <a:t> </a:t>
            </a:r>
            <a:r>
              <a:rPr lang="pt-BR" sz="1500" b="1" dirty="0" err="1">
                <a:highlight>
                  <a:srgbClr val="FFFF00"/>
                </a:highlight>
              </a:rPr>
              <a:t>spills</a:t>
            </a:r>
            <a:r>
              <a:rPr lang="pt-BR" sz="1500" b="1" dirty="0"/>
              <a:t> </a:t>
            </a:r>
            <a:r>
              <a:rPr lang="pt-BR" sz="1500" dirty="0"/>
              <a:t>e </a:t>
            </a:r>
            <a:r>
              <a:rPr lang="pt-BR" sz="1500" dirty="0" err="1"/>
              <a:t>have</a:t>
            </a:r>
            <a:r>
              <a:rPr lang="pt-BR" sz="1500" dirty="0"/>
              <a:t> </a:t>
            </a:r>
            <a:r>
              <a:rPr lang="pt-BR" sz="1500" dirty="0" err="1"/>
              <a:t>presented</a:t>
            </a:r>
            <a:r>
              <a:rPr lang="pt-BR" sz="1500" dirty="0"/>
              <a:t> </a:t>
            </a:r>
            <a:r>
              <a:rPr lang="pt-BR" sz="1500" dirty="0" err="1"/>
              <a:t>health</a:t>
            </a:r>
            <a:r>
              <a:rPr lang="pt-BR" sz="1500" dirty="0"/>
              <a:t> </a:t>
            </a:r>
            <a:r>
              <a:rPr lang="pt-BR" sz="1500" dirty="0" err="1"/>
              <a:t>conditions</a:t>
            </a:r>
            <a:r>
              <a:rPr lang="pt-BR" sz="1500" dirty="0"/>
              <a:t>, </a:t>
            </a:r>
            <a:r>
              <a:rPr lang="pt-BR" sz="1500" dirty="0" err="1"/>
              <a:t>such</a:t>
            </a:r>
            <a:r>
              <a:rPr lang="pt-BR" sz="1500" dirty="0"/>
              <a:t> </a:t>
            </a:r>
            <a:r>
              <a:rPr lang="pt-BR" sz="1500" b="1" dirty="0">
                <a:highlight>
                  <a:srgbClr val="FFFF00"/>
                </a:highlight>
              </a:rPr>
              <a:t>as </a:t>
            </a:r>
            <a:r>
              <a:rPr lang="pt-BR" sz="1500" b="1" dirty="0" err="1">
                <a:highlight>
                  <a:srgbClr val="FFFF00"/>
                </a:highlight>
              </a:rPr>
              <a:t>irritation</a:t>
            </a:r>
            <a:r>
              <a:rPr lang="pt-BR" sz="1500" b="1" dirty="0">
                <a:highlight>
                  <a:srgbClr val="FFFF00"/>
                </a:highlight>
              </a:rPr>
              <a:t> </a:t>
            </a:r>
            <a:r>
              <a:rPr lang="pt-BR" sz="1500" b="1" dirty="0" err="1">
                <a:highlight>
                  <a:srgbClr val="FFFF00"/>
                </a:highlight>
              </a:rPr>
              <a:t>to</a:t>
            </a:r>
            <a:r>
              <a:rPr lang="pt-BR" sz="1500" b="1" dirty="0">
                <a:highlight>
                  <a:srgbClr val="FFFF00"/>
                </a:highlight>
              </a:rPr>
              <a:t> </a:t>
            </a:r>
            <a:r>
              <a:rPr lang="pt-BR" sz="1500" b="1" dirty="0" err="1">
                <a:highlight>
                  <a:srgbClr val="FFFF00"/>
                </a:highlight>
              </a:rPr>
              <a:t>the</a:t>
            </a:r>
            <a:r>
              <a:rPr lang="pt-BR" sz="1500" b="1" dirty="0">
                <a:highlight>
                  <a:srgbClr val="FFFF00"/>
                </a:highlight>
              </a:rPr>
              <a:t> </a:t>
            </a:r>
            <a:r>
              <a:rPr lang="pt-BR" sz="1500" b="1" dirty="0" err="1">
                <a:highlight>
                  <a:srgbClr val="FFFF00"/>
                </a:highlight>
              </a:rPr>
              <a:t>skin</a:t>
            </a:r>
            <a:r>
              <a:rPr lang="pt-BR" sz="1500" b="1" dirty="0">
                <a:highlight>
                  <a:srgbClr val="FFFF00"/>
                </a:highlight>
              </a:rPr>
              <a:t>, </a:t>
            </a:r>
            <a:r>
              <a:rPr lang="pt-BR" sz="1500" b="1" dirty="0" err="1">
                <a:highlight>
                  <a:srgbClr val="FFFF00"/>
                </a:highlight>
              </a:rPr>
              <a:t>eyes</a:t>
            </a:r>
            <a:r>
              <a:rPr lang="pt-BR" sz="1500" b="1" dirty="0">
                <a:highlight>
                  <a:srgbClr val="FFFF00"/>
                </a:highlight>
              </a:rPr>
              <a:t>, </a:t>
            </a:r>
            <a:r>
              <a:rPr lang="pt-BR" sz="1500" b="1" dirty="0" err="1">
                <a:highlight>
                  <a:srgbClr val="FFFF00"/>
                </a:highlight>
              </a:rPr>
              <a:t>mucous</a:t>
            </a:r>
            <a:r>
              <a:rPr lang="pt-BR" sz="1500" b="1" dirty="0">
                <a:highlight>
                  <a:srgbClr val="FFFF00"/>
                </a:highlight>
              </a:rPr>
              <a:t> </a:t>
            </a:r>
            <a:r>
              <a:rPr lang="pt-BR" sz="1500" b="1" dirty="0" err="1">
                <a:highlight>
                  <a:srgbClr val="FFFF00"/>
                </a:highlight>
              </a:rPr>
              <a:t>membranes</a:t>
            </a:r>
            <a:r>
              <a:rPr lang="pt-BR" sz="1500" b="1" dirty="0">
                <a:highlight>
                  <a:srgbClr val="FFFF00"/>
                </a:highlight>
              </a:rPr>
              <a:t>, </a:t>
            </a:r>
            <a:r>
              <a:rPr lang="pt-BR" sz="1500" b="1" dirty="0" err="1">
                <a:highlight>
                  <a:srgbClr val="FFFF00"/>
                </a:highlight>
              </a:rPr>
              <a:t>kidney</a:t>
            </a:r>
            <a:r>
              <a:rPr lang="pt-BR" sz="1500" b="1" dirty="0">
                <a:highlight>
                  <a:srgbClr val="FFFF00"/>
                </a:highlight>
              </a:rPr>
              <a:t> </a:t>
            </a:r>
            <a:r>
              <a:rPr lang="pt-BR" sz="1500" b="1" dirty="0" err="1">
                <a:highlight>
                  <a:srgbClr val="FFFF00"/>
                </a:highlight>
              </a:rPr>
              <a:t>damage</a:t>
            </a:r>
            <a:r>
              <a:rPr lang="pt-BR" sz="1500" b="1" dirty="0">
                <a:highlight>
                  <a:srgbClr val="FFFF00"/>
                </a:highlight>
              </a:rPr>
              <a:t>, </a:t>
            </a:r>
            <a:r>
              <a:rPr lang="pt-BR" sz="1500" b="1" dirty="0" err="1">
                <a:highlight>
                  <a:srgbClr val="FFFF00"/>
                </a:highlight>
              </a:rPr>
              <a:t>liver</a:t>
            </a:r>
            <a:r>
              <a:rPr lang="pt-BR" sz="1500" b="1" dirty="0">
                <a:highlight>
                  <a:srgbClr val="FFFF00"/>
                </a:highlight>
              </a:rPr>
              <a:t>, </a:t>
            </a:r>
            <a:r>
              <a:rPr lang="pt-BR" sz="1500" b="1" dirty="0" err="1">
                <a:highlight>
                  <a:srgbClr val="FFFF00"/>
                </a:highlight>
              </a:rPr>
              <a:t>reproductive</a:t>
            </a:r>
            <a:r>
              <a:rPr lang="pt-BR" sz="1500" b="1" dirty="0">
                <a:highlight>
                  <a:srgbClr val="FFFF00"/>
                </a:highlight>
              </a:rPr>
              <a:t>, </a:t>
            </a:r>
            <a:r>
              <a:rPr lang="pt-BR" sz="1500" b="1" dirty="0" err="1">
                <a:highlight>
                  <a:srgbClr val="FFFF00"/>
                </a:highlight>
              </a:rPr>
              <a:t>among</a:t>
            </a:r>
            <a:r>
              <a:rPr lang="pt-BR" sz="1500" b="1" dirty="0">
                <a:highlight>
                  <a:srgbClr val="FFFF00"/>
                </a:highlight>
              </a:rPr>
              <a:t> </a:t>
            </a:r>
            <a:r>
              <a:rPr lang="pt-BR" sz="1500" b="1" dirty="0" err="1">
                <a:highlight>
                  <a:srgbClr val="FFFF00"/>
                </a:highlight>
              </a:rPr>
              <a:t>others</a:t>
            </a:r>
            <a:r>
              <a:rPr lang="pt-BR" sz="1500" b="1" dirty="0">
                <a:highlight>
                  <a:srgbClr val="FFFF00"/>
                </a:highlight>
              </a:rPr>
              <a:t>.</a:t>
            </a:r>
            <a:r>
              <a:rPr lang="pt-BR" sz="1500" dirty="0"/>
              <a:t> In </a:t>
            </a:r>
            <a:r>
              <a:rPr lang="pt-BR" sz="1500" dirty="0" err="1"/>
              <a:t>Ecuador</a:t>
            </a:r>
            <a:r>
              <a:rPr lang="pt-BR" sz="1500" dirty="0"/>
              <a:t>, </a:t>
            </a:r>
            <a:r>
              <a:rPr lang="pt-BR" sz="1500" dirty="0" err="1"/>
              <a:t>this</a:t>
            </a:r>
            <a:r>
              <a:rPr lang="pt-BR" sz="1500" dirty="0"/>
              <a:t> reality </a:t>
            </a:r>
            <a:r>
              <a:rPr lang="pt-BR" sz="1500" dirty="0" err="1"/>
              <a:t>is</a:t>
            </a:r>
            <a:r>
              <a:rPr lang="pt-BR" sz="1500" dirty="0"/>
              <a:t> </a:t>
            </a:r>
            <a:r>
              <a:rPr lang="pt-BR" sz="1500" dirty="0" err="1"/>
              <a:t>not</a:t>
            </a:r>
            <a:r>
              <a:rPr lang="pt-BR" sz="1500" dirty="0"/>
              <a:t> </a:t>
            </a:r>
            <a:r>
              <a:rPr lang="pt-BR" sz="1500" dirty="0" err="1"/>
              <a:t>different</a:t>
            </a:r>
            <a:r>
              <a:rPr lang="pt-BR" sz="1500" dirty="0"/>
              <a:t> </a:t>
            </a:r>
            <a:r>
              <a:rPr lang="pt-BR" sz="1500" dirty="0" err="1"/>
              <a:t>from</a:t>
            </a:r>
            <a:r>
              <a:rPr lang="pt-BR" sz="1500" dirty="0"/>
              <a:t> </a:t>
            </a:r>
            <a:r>
              <a:rPr lang="pt-BR" sz="1500" dirty="0" err="1"/>
              <a:t>other</a:t>
            </a:r>
            <a:r>
              <a:rPr lang="pt-BR" sz="1500" dirty="0"/>
              <a:t> countries, </a:t>
            </a:r>
            <a:r>
              <a:rPr lang="pt-BR" sz="1500" dirty="0" err="1"/>
              <a:t>and</a:t>
            </a:r>
            <a:r>
              <a:rPr lang="pt-BR" sz="1500" dirty="0"/>
              <a:t> some </a:t>
            </a:r>
            <a:r>
              <a:rPr lang="pt-BR" sz="1500" b="1" dirty="0" err="1">
                <a:highlight>
                  <a:srgbClr val="FFFF00"/>
                </a:highlight>
              </a:rPr>
              <a:t>studies</a:t>
            </a:r>
            <a:r>
              <a:rPr lang="pt-BR" sz="1500" b="1" dirty="0">
                <a:highlight>
                  <a:srgbClr val="FFFF00"/>
                </a:highlight>
              </a:rPr>
              <a:t> </a:t>
            </a:r>
            <a:r>
              <a:rPr lang="pt-BR" sz="1500" b="1" dirty="0" err="1">
                <a:highlight>
                  <a:srgbClr val="FFFF00"/>
                </a:highlight>
              </a:rPr>
              <a:t>have</a:t>
            </a:r>
            <a:r>
              <a:rPr lang="pt-BR" sz="1500" b="1" dirty="0">
                <a:highlight>
                  <a:srgbClr val="FFFF00"/>
                </a:highlight>
              </a:rPr>
              <a:t> </a:t>
            </a:r>
            <a:r>
              <a:rPr lang="pt-BR" sz="1500" b="1" dirty="0" err="1">
                <a:highlight>
                  <a:srgbClr val="FFFF00"/>
                </a:highlight>
              </a:rPr>
              <a:t>shown</a:t>
            </a:r>
            <a:r>
              <a:rPr lang="pt-BR" sz="1500" b="1" dirty="0">
                <a:highlight>
                  <a:srgbClr val="FFFF00"/>
                </a:highlight>
              </a:rPr>
              <a:t> </a:t>
            </a:r>
            <a:r>
              <a:rPr lang="pt-BR" sz="1500" b="1" dirty="0" err="1">
                <a:highlight>
                  <a:srgbClr val="FFFF00"/>
                </a:highlight>
              </a:rPr>
              <a:t>increased</a:t>
            </a:r>
            <a:r>
              <a:rPr lang="pt-BR" sz="1500" b="1" dirty="0">
                <a:highlight>
                  <a:srgbClr val="FFFF00"/>
                </a:highlight>
              </a:rPr>
              <a:t> </a:t>
            </a:r>
            <a:r>
              <a:rPr lang="pt-BR" sz="1500" b="1" dirty="0" err="1">
                <a:highlight>
                  <a:srgbClr val="FFFF00"/>
                </a:highlight>
              </a:rPr>
              <a:t>diseases</a:t>
            </a:r>
            <a:r>
              <a:rPr lang="pt-BR" sz="1500" b="1" dirty="0">
                <a:highlight>
                  <a:srgbClr val="FFFF00"/>
                </a:highlight>
              </a:rPr>
              <a:t> </a:t>
            </a:r>
            <a:r>
              <a:rPr lang="pt-BR" sz="1500" b="1" dirty="0" err="1">
                <a:highlight>
                  <a:srgbClr val="FFFF00"/>
                </a:highlight>
              </a:rPr>
              <a:t>related</a:t>
            </a:r>
            <a:r>
              <a:rPr lang="pt-BR" sz="1500" b="1" dirty="0">
                <a:highlight>
                  <a:srgbClr val="FFFF00"/>
                </a:highlight>
              </a:rPr>
              <a:t> </a:t>
            </a:r>
            <a:r>
              <a:rPr lang="pt-BR" sz="1500" b="1" dirty="0" err="1">
                <a:highlight>
                  <a:srgbClr val="FFFF00"/>
                </a:highlight>
              </a:rPr>
              <a:t>with</a:t>
            </a:r>
            <a:r>
              <a:rPr lang="pt-BR" sz="1500" b="1" dirty="0">
                <a:highlight>
                  <a:srgbClr val="FFFF00"/>
                </a:highlight>
              </a:rPr>
              <a:t> </a:t>
            </a:r>
            <a:r>
              <a:rPr lang="pt-BR" sz="1500" b="1" dirty="0" err="1">
                <a:highlight>
                  <a:srgbClr val="FFFF00"/>
                </a:highlight>
              </a:rPr>
              <a:t>oil</a:t>
            </a:r>
            <a:r>
              <a:rPr lang="pt-BR" sz="1500" b="1" dirty="0">
                <a:highlight>
                  <a:srgbClr val="FFFF00"/>
                </a:highlight>
              </a:rPr>
              <a:t> </a:t>
            </a:r>
            <a:r>
              <a:rPr lang="pt-BR" sz="1500" b="1" dirty="0" err="1">
                <a:highlight>
                  <a:srgbClr val="FFFF00"/>
                </a:highlight>
              </a:rPr>
              <a:t>crude</a:t>
            </a:r>
            <a:r>
              <a:rPr lang="pt-BR" sz="1500" b="1" dirty="0">
                <a:highlight>
                  <a:srgbClr val="FFFF00"/>
                </a:highlight>
              </a:rPr>
              <a:t> </a:t>
            </a:r>
            <a:r>
              <a:rPr lang="pt-BR" sz="1500" b="1" dirty="0" err="1">
                <a:highlight>
                  <a:srgbClr val="FFFF00"/>
                </a:highlight>
              </a:rPr>
              <a:t>and</a:t>
            </a:r>
            <a:r>
              <a:rPr lang="pt-BR" sz="1500" b="1" dirty="0">
                <a:highlight>
                  <a:srgbClr val="FFFF00"/>
                </a:highlight>
              </a:rPr>
              <a:t> </a:t>
            </a:r>
            <a:r>
              <a:rPr lang="pt-BR" sz="1500" b="1" dirty="0" err="1">
                <a:highlight>
                  <a:srgbClr val="FFFF00"/>
                </a:highlight>
              </a:rPr>
              <a:t>oil</a:t>
            </a:r>
            <a:r>
              <a:rPr lang="pt-BR" sz="1500" b="1" dirty="0">
                <a:highlight>
                  <a:srgbClr val="FFFF00"/>
                </a:highlight>
              </a:rPr>
              <a:t> </a:t>
            </a:r>
            <a:r>
              <a:rPr lang="pt-BR" sz="1500" b="1" dirty="0" err="1">
                <a:highlight>
                  <a:srgbClr val="FFFF00"/>
                </a:highlight>
              </a:rPr>
              <a:t>spills</a:t>
            </a:r>
            <a:r>
              <a:rPr lang="pt-BR" sz="1500" b="1" dirty="0">
                <a:highlight>
                  <a:srgbClr val="FFFF00"/>
                </a:highlight>
              </a:rPr>
              <a:t>, like </a:t>
            </a:r>
            <a:r>
              <a:rPr lang="pt-BR" sz="1500" b="1" dirty="0" err="1">
                <a:highlight>
                  <a:srgbClr val="FFFF00"/>
                </a:highlight>
              </a:rPr>
              <a:t>skin</a:t>
            </a:r>
            <a:r>
              <a:rPr lang="pt-BR" sz="1500" b="1" dirty="0">
                <a:highlight>
                  <a:srgbClr val="FFFF00"/>
                </a:highlight>
              </a:rPr>
              <a:t> </a:t>
            </a:r>
            <a:r>
              <a:rPr lang="pt-BR" sz="1500" b="1" dirty="0" err="1">
                <a:highlight>
                  <a:srgbClr val="FFFF00"/>
                </a:highlight>
              </a:rPr>
              <a:t>irritation</a:t>
            </a:r>
            <a:r>
              <a:rPr lang="pt-BR" sz="1500" b="1" dirty="0">
                <a:highlight>
                  <a:srgbClr val="FFFF00"/>
                </a:highlight>
              </a:rPr>
              <a:t>, </a:t>
            </a:r>
            <a:r>
              <a:rPr lang="pt-BR" sz="1500" b="1" dirty="0" err="1">
                <a:highlight>
                  <a:srgbClr val="FFFF00"/>
                </a:highlight>
              </a:rPr>
              <a:t>throat</a:t>
            </a:r>
            <a:r>
              <a:rPr lang="pt-BR" sz="1500" b="1" dirty="0">
                <a:highlight>
                  <a:srgbClr val="FFFF00"/>
                </a:highlight>
              </a:rPr>
              <a:t>, </a:t>
            </a:r>
            <a:r>
              <a:rPr lang="pt-BR" sz="1500" b="1" dirty="0" err="1">
                <a:highlight>
                  <a:srgbClr val="FFFF00"/>
                </a:highlight>
              </a:rPr>
              <a:t>liver</a:t>
            </a:r>
            <a:r>
              <a:rPr lang="pt-BR" sz="1500" b="1" dirty="0">
                <a:highlight>
                  <a:srgbClr val="FFFF00"/>
                </a:highlight>
              </a:rPr>
              <a:t>, </a:t>
            </a:r>
            <a:r>
              <a:rPr lang="pt-BR" sz="1500" b="1" dirty="0" err="1">
                <a:highlight>
                  <a:srgbClr val="FFFF00"/>
                </a:highlight>
              </a:rPr>
              <a:t>lung</a:t>
            </a:r>
            <a:r>
              <a:rPr lang="pt-BR" sz="1500" b="1" dirty="0">
                <a:highlight>
                  <a:srgbClr val="FFFF00"/>
                </a:highlight>
              </a:rPr>
              <a:t>, </a:t>
            </a:r>
            <a:r>
              <a:rPr lang="pt-BR" sz="1500" b="1" dirty="0" err="1">
                <a:highlight>
                  <a:srgbClr val="FFFF00"/>
                </a:highlight>
              </a:rPr>
              <a:t>infertility</a:t>
            </a:r>
            <a:r>
              <a:rPr lang="pt-BR" sz="1500" b="1" dirty="0">
                <a:highlight>
                  <a:srgbClr val="FFFF00"/>
                </a:highlight>
              </a:rPr>
              <a:t>, </a:t>
            </a:r>
            <a:r>
              <a:rPr lang="pt-BR" sz="1500" b="1" dirty="0" err="1">
                <a:highlight>
                  <a:srgbClr val="FFFF00"/>
                </a:highlight>
              </a:rPr>
              <a:t>and</a:t>
            </a:r>
            <a:r>
              <a:rPr lang="pt-BR" sz="1500" b="1" dirty="0">
                <a:highlight>
                  <a:srgbClr val="FFFF00"/>
                </a:highlight>
              </a:rPr>
              <a:t> </a:t>
            </a:r>
            <a:r>
              <a:rPr lang="pt-BR" sz="1500" b="1" dirty="0" err="1">
                <a:highlight>
                  <a:srgbClr val="FFFF00"/>
                </a:highlight>
              </a:rPr>
              <a:t>abortions</a:t>
            </a:r>
            <a:r>
              <a:rPr lang="pt-BR" sz="1500" b="1" dirty="0">
                <a:highlight>
                  <a:srgbClr val="FFFF00"/>
                </a:highlight>
              </a:rPr>
              <a:t>, </a:t>
            </a:r>
            <a:r>
              <a:rPr lang="pt-BR" sz="1500" b="1" dirty="0" err="1">
                <a:highlight>
                  <a:srgbClr val="FFFF00"/>
                </a:highlight>
              </a:rPr>
              <a:t>and</a:t>
            </a:r>
            <a:r>
              <a:rPr lang="pt-BR" sz="1500" b="1" dirty="0">
                <a:highlight>
                  <a:srgbClr val="FFFF00"/>
                </a:highlight>
              </a:rPr>
              <a:t> it </a:t>
            </a:r>
            <a:r>
              <a:rPr lang="pt-BR" sz="1500" b="1" dirty="0" err="1">
                <a:highlight>
                  <a:srgbClr val="FFFF00"/>
                </a:highlight>
              </a:rPr>
              <a:t>has</a:t>
            </a:r>
            <a:r>
              <a:rPr lang="pt-BR" sz="1500" b="1" dirty="0">
                <a:highlight>
                  <a:srgbClr val="FFFF00"/>
                </a:highlight>
              </a:rPr>
              <a:t> </a:t>
            </a:r>
            <a:r>
              <a:rPr lang="pt-BR" sz="1500" b="1" dirty="0" err="1">
                <a:highlight>
                  <a:srgbClr val="FFFF00"/>
                </a:highlight>
              </a:rPr>
              <a:t>been</a:t>
            </a:r>
            <a:r>
              <a:rPr lang="pt-BR" sz="1500" b="1" dirty="0">
                <a:highlight>
                  <a:srgbClr val="FFFF00"/>
                </a:highlight>
              </a:rPr>
              <a:t> </a:t>
            </a:r>
            <a:r>
              <a:rPr lang="pt-BR" sz="1500" b="1" dirty="0" err="1">
                <a:highlight>
                  <a:srgbClr val="FFFF00"/>
                </a:highlight>
              </a:rPr>
              <a:t>linked</a:t>
            </a:r>
            <a:r>
              <a:rPr lang="pt-BR" sz="1500" b="1" dirty="0">
                <a:highlight>
                  <a:srgbClr val="FFFF00"/>
                </a:highlight>
              </a:rPr>
              <a:t> </a:t>
            </a:r>
            <a:r>
              <a:rPr lang="pt-BR" sz="1500" b="1" dirty="0" err="1">
                <a:highlight>
                  <a:srgbClr val="FFFF00"/>
                </a:highlight>
              </a:rPr>
              <a:t>to</a:t>
            </a:r>
            <a:r>
              <a:rPr lang="pt-BR" sz="1500" b="1" dirty="0">
                <a:highlight>
                  <a:srgbClr val="FFFF00"/>
                </a:highlight>
              </a:rPr>
              <a:t> </a:t>
            </a:r>
            <a:r>
              <a:rPr lang="pt-BR" sz="1500" b="1" dirty="0" err="1">
                <a:highlight>
                  <a:srgbClr val="FFFF00"/>
                </a:highlight>
              </a:rPr>
              <a:t>childhood</a:t>
            </a:r>
            <a:r>
              <a:rPr lang="pt-BR" sz="1500" b="1" dirty="0">
                <a:highlight>
                  <a:srgbClr val="FFFF00"/>
                </a:highlight>
              </a:rPr>
              <a:t> </a:t>
            </a:r>
            <a:r>
              <a:rPr lang="pt-BR" sz="1500" b="1" dirty="0" err="1">
                <a:highlight>
                  <a:srgbClr val="FFFF00"/>
                </a:highlight>
              </a:rPr>
              <a:t>leukemia</a:t>
            </a:r>
            <a:r>
              <a:rPr lang="pt-BR" sz="1500" b="1" dirty="0"/>
              <a:t>. </a:t>
            </a:r>
            <a:r>
              <a:rPr lang="pt-BR" sz="1500" dirty="0" err="1"/>
              <a:t>Other</a:t>
            </a:r>
            <a:r>
              <a:rPr lang="pt-BR" sz="1500" dirty="0"/>
              <a:t> </a:t>
            </a:r>
            <a:r>
              <a:rPr lang="pt-BR" sz="1500" dirty="0" err="1"/>
              <a:t>studies</a:t>
            </a:r>
            <a:r>
              <a:rPr lang="pt-BR" sz="1500" dirty="0"/>
              <a:t> </a:t>
            </a:r>
            <a:r>
              <a:rPr lang="pt-BR" sz="1500" dirty="0" err="1"/>
              <a:t>suggest</a:t>
            </a:r>
            <a:r>
              <a:rPr lang="pt-BR" sz="1500" dirty="0"/>
              <a:t> a direct </a:t>
            </a:r>
            <a:r>
              <a:rPr lang="pt-BR" sz="1500" dirty="0" err="1"/>
              <a:t>relationship</a:t>
            </a:r>
            <a:r>
              <a:rPr lang="pt-BR" sz="1500" dirty="0"/>
              <a:t> </a:t>
            </a:r>
            <a:r>
              <a:rPr lang="pt-BR" sz="1500" dirty="0" err="1"/>
              <a:t>between</a:t>
            </a:r>
            <a:r>
              <a:rPr lang="pt-BR" sz="1500" dirty="0"/>
              <a:t> DNA </a:t>
            </a:r>
            <a:r>
              <a:rPr lang="pt-BR" sz="1500" dirty="0" err="1"/>
              <a:t>damage</a:t>
            </a:r>
            <a:r>
              <a:rPr lang="pt-BR" sz="1500" dirty="0"/>
              <a:t> </a:t>
            </a:r>
            <a:r>
              <a:rPr lang="pt-BR" sz="1500" dirty="0" err="1"/>
              <a:t>because</a:t>
            </a:r>
            <a:r>
              <a:rPr lang="pt-BR" sz="1500" dirty="0"/>
              <a:t> </a:t>
            </a:r>
            <a:r>
              <a:rPr lang="pt-BR" sz="1500" dirty="0" err="1"/>
              <a:t>of</a:t>
            </a:r>
            <a:r>
              <a:rPr lang="pt-BR" sz="1500" dirty="0"/>
              <a:t> </a:t>
            </a:r>
            <a:r>
              <a:rPr lang="pt-BR" sz="1500" dirty="0" err="1"/>
              <a:t>oil</a:t>
            </a:r>
            <a:r>
              <a:rPr lang="pt-BR" sz="1500" dirty="0"/>
              <a:t> </a:t>
            </a:r>
            <a:r>
              <a:rPr lang="pt-BR" sz="1500" dirty="0" err="1"/>
              <a:t>resulting</a:t>
            </a:r>
            <a:r>
              <a:rPr lang="pt-BR" sz="1500" dirty="0"/>
              <a:t> in a </a:t>
            </a:r>
            <a:r>
              <a:rPr lang="pt-BR" sz="1500" dirty="0" err="1"/>
              <a:t>genetic</a:t>
            </a:r>
            <a:r>
              <a:rPr lang="pt-BR" sz="1500" dirty="0"/>
              <a:t> </a:t>
            </a:r>
            <a:r>
              <a:rPr lang="pt-BR" sz="1500" dirty="0" err="1"/>
              <a:t>instability</a:t>
            </a:r>
            <a:r>
              <a:rPr lang="pt-BR" sz="1500" dirty="0"/>
              <a:t> </a:t>
            </a:r>
            <a:r>
              <a:rPr lang="pt-BR" sz="1500" dirty="0" err="1"/>
              <a:t>of</a:t>
            </a:r>
            <a:r>
              <a:rPr lang="pt-BR" sz="1500" dirty="0"/>
              <a:t> </a:t>
            </a:r>
            <a:r>
              <a:rPr lang="pt-BR" sz="1500" dirty="0" err="1"/>
              <a:t>the</a:t>
            </a:r>
            <a:r>
              <a:rPr lang="pt-BR" sz="1500" dirty="0"/>
              <a:t> </a:t>
            </a:r>
            <a:r>
              <a:rPr lang="pt-BR" sz="1500" dirty="0" err="1"/>
              <a:t>main</a:t>
            </a:r>
            <a:r>
              <a:rPr lang="pt-BR" sz="1500" dirty="0"/>
              <a:t> </a:t>
            </a:r>
            <a:r>
              <a:rPr lang="pt-BR" sz="1500" dirty="0" err="1"/>
              <a:t>enzymes</a:t>
            </a:r>
            <a:r>
              <a:rPr lang="pt-BR" sz="1500" dirty="0"/>
              <a:t> </a:t>
            </a:r>
            <a:r>
              <a:rPr lang="pt-BR" sz="1500" dirty="0" err="1"/>
              <a:t>of</a:t>
            </a:r>
            <a:r>
              <a:rPr lang="pt-BR" sz="1500" dirty="0"/>
              <a:t> </a:t>
            </a:r>
            <a:r>
              <a:rPr lang="pt-BR" sz="1500" dirty="0" err="1"/>
              <a:t>cellular</a:t>
            </a:r>
            <a:r>
              <a:rPr lang="pt-BR" sz="1500" dirty="0"/>
              <a:t> </a:t>
            </a:r>
            <a:r>
              <a:rPr lang="pt-BR" sz="1500" dirty="0" err="1"/>
              <a:t>metabolism</a:t>
            </a:r>
            <a:r>
              <a:rPr lang="pt-BR" sz="1500" dirty="0"/>
              <a:t> as </a:t>
            </a:r>
            <a:r>
              <a:rPr lang="pt-BR" sz="1500" dirty="0" err="1"/>
              <a:t>well</a:t>
            </a:r>
            <a:r>
              <a:rPr lang="pt-BR" sz="1500" dirty="0"/>
              <a:t> as a </a:t>
            </a:r>
            <a:r>
              <a:rPr lang="pt-BR" sz="1500" dirty="0" err="1"/>
              <a:t>relationship</a:t>
            </a:r>
            <a:r>
              <a:rPr lang="pt-BR" sz="1500" dirty="0"/>
              <a:t> </a:t>
            </a:r>
            <a:r>
              <a:rPr lang="pt-BR" sz="1500" dirty="0" err="1"/>
              <a:t>with</a:t>
            </a:r>
            <a:r>
              <a:rPr lang="pt-BR" sz="1500" dirty="0"/>
              <a:t> some </a:t>
            </a:r>
            <a:r>
              <a:rPr lang="pt-BR" sz="1500" dirty="0" err="1"/>
              <a:t>cancers</a:t>
            </a:r>
            <a:r>
              <a:rPr lang="pt-BR" sz="1500" dirty="0"/>
              <a:t>, </a:t>
            </a:r>
            <a:r>
              <a:rPr lang="pt-BR" sz="1500" dirty="0" err="1"/>
              <a:t>such</a:t>
            </a:r>
            <a:r>
              <a:rPr lang="pt-BR" sz="1500" dirty="0"/>
              <a:t> as </a:t>
            </a:r>
            <a:r>
              <a:rPr lang="pt-BR" sz="1500" dirty="0" err="1"/>
              <a:t>leukemia</a:t>
            </a:r>
            <a:r>
              <a:rPr lang="pt-BR" sz="1500" dirty="0"/>
              <a:t>.</a:t>
            </a:r>
          </a:p>
        </p:txBody>
      </p:sp>
    </p:spTree>
    <p:extLst>
      <p:ext uri="{BB962C8B-B14F-4D97-AF65-F5344CB8AC3E}">
        <p14:creationId xmlns:p14="http://schemas.microsoft.com/office/powerpoint/2010/main" val="34641605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35EB297-7571-4B5F-8F0E-3CAF9BA3CA89}"/>
              </a:ext>
            </a:extLst>
          </p:cNvPr>
          <p:cNvSpPr/>
          <p:nvPr/>
        </p:nvSpPr>
        <p:spPr>
          <a:xfrm>
            <a:off x="102669" y="287999"/>
            <a:ext cx="7790046" cy="5878532"/>
          </a:xfrm>
          <a:prstGeom prst="rect">
            <a:avLst/>
          </a:prstGeom>
        </p:spPr>
        <p:txBody>
          <a:bodyPr wrap="square">
            <a:spAutoFit/>
          </a:bodyPr>
          <a:lstStyle/>
          <a:p>
            <a:pPr marL="285750" indent="-285750">
              <a:buFont typeface="Arial" panose="020B0604020202020204" pitchFamily="34" charset="0"/>
              <a:buChar char="•"/>
            </a:pPr>
            <a:r>
              <a:rPr lang="en-US" b="1" dirty="0">
                <a:solidFill>
                  <a:srgbClr val="FF0000"/>
                </a:solidFill>
              </a:rPr>
              <a:t>Benzene</a:t>
            </a:r>
            <a:r>
              <a:rPr lang="en-US" sz="1600" dirty="0">
                <a:solidFill>
                  <a:srgbClr val="000000"/>
                </a:solidFill>
              </a:rPr>
              <a:t>: Studies focus on the route of exposure of benzene, including inhalation, oral, and dermal. It can cause death and produce systemic, immunological, neurological, reproductive, developmental, </a:t>
            </a:r>
            <a:r>
              <a:rPr lang="en-US" sz="1600" b="1" dirty="0">
                <a:solidFill>
                  <a:srgbClr val="000000"/>
                </a:solidFill>
                <a:highlight>
                  <a:srgbClr val="FFFF00"/>
                </a:highlight>
              </a:rPr>
              <a:t>genotoxic</a:t>
            </a:r>
            <a:r>
              <a:rPr lang="en-US" sz="1600" dirty="0">
                <a:solidFill>
                  <a:srgbClr val="000000"/>
                </a:solidFill>
              </a:rPr>
              <a:t>, and </a:t>
            </a:r>
            <a:r>
              <a:rPr lang="en-US" sz="1600" b="1" dirty="0">
                <a:solidFill>
                  <a:srgbClr val="000000"/>
                </a:solidFill>
                <a:highlight>
                  <a:srgbClr val="FFFF00"/>
                </a:highlight>
              </a:rPr>
              <a:t>carcinogenic effects </a:t>
            </a:r>
            <a:r>
              <a:rPr lang="en-US" sz="1600" dirty="0">
                <a:solidFill>
                  <a:srgbClr val="000000"/>
                </a:solidFill>
              </a:rPr>
              <a:t>(</a:t>
            </a:r>
            <a:r>
              <a:rPr lang="en-US" sz="1600" dirty="0">
                <a:solidFill>
                  <a:srgbClr val="2197D2"/>
                </a:solidFill>
              </a:rPr>
              <a:t>Wilbur et al., 2008</a:t>
            </a:r>
            <a:r>
              <a:rPr lang="en-US" sz="1600" dirty="0">
                <a:solidFill>
                  <a:srgbClr val="000000"/>
                </a:solidFill>
              </a:rPr>
              <a:t>). Also, sufficient evidence showed that it could induce leukemia and/or lymphoma (</a:t>
            </a:r>
            <a:r>
              <a:rPr lang="en-US" sz="1600" dirty="0">
                <a:solidFill>
                  <a:srgbClr val="2197D2"/>
                </a:solidFill>
              </a:rPr>
              <a:t>International agency for </a:t>
            </a:r>
            <a:r>
              <a:rPr lang="en-US" sz="1600" dirty="0" err="1">
                <a:solidFill>
                  <a:srgbClr val="2197D2"/>
                </a:solidFill>
              </a:rPr>
              <a:t>reserch</a:t>
            </a:r>
            <a:r>
              <a:rPr lang="en-US" sz="1600" dirty="0">
                <a:solidFill>
                  <a:srgbClr val="2197D2"/>
                </a:solidFill>
              </a:rPr>
              <a:t> on cancer, 2015</a:t>
            </a:r>
            <a:r>
              <a:rPr lang="en-US" sz="1600" dirty="0">
                <a:solidFill>
                  <a:srgbClr val="000000"/>
                </a:solidFill>
              </a:rPr>
              <a:t>).  Some studies showed that exposure to </a:t>
            </a:r>
            <a:r>
              <a:rPr lang="en-US" sz="1600" b="1" u="sng" dirty="0">
                <a:solidFill>
                  <a:srgbClr val="000000"/>
                </a:solidFill>
              </a:rPr>
              <a:t>higher levels of benzene </a:t>
            </a:r>
            <a:r>
              <a:rPr lang="en-US" sz="1600" dirty="0">
                <a:solidFill>
                  <a:srgbClr val="000000"/>
                </a:solidFill>
              </a:rPr>
              <a:t>may contribute to oxidative </a:t>
            </a:r>
            <a:r>
              <a:rPr lang="en-US" sz="1600" b="1" dirty="0">
                <a:solidFill>
                  <a:srgbClr val="000000"/>
                </a:solidFill>
              </a:rPr>
              <a:t>DNA damage </a:t>
            </a:r>
            <a:r>
              <a:rPr lang="en-US" sz="1600" dirty="0">
                <a:solidFill>
                  <a:srgbClr val="000000"/>
                </a:solidFill>
              </a:rPr>
              <a:t>(</a:t>
            </a:r>
            <a:r>
              <a:rPr lang="en-US" sz="1600" dirty="0" err="1">
                <a:solidFill>
                  <a:srgbClr val="2197D2"/>
                </a:solidFill>
              </a:rPr>
              <a:t>Buthbumrung</a:t>
            </a:r>
            <a:r>
              <a:rPr lang="en-US" sz="1600" dirty="0">
                <a:solidFill>
                  <a:srgbClr val="2197D2"/>
                </a:solidFill>
              </a:rPr>
              <a:t> et al.,2008; Huff, 2013</a:t>
            </a:r>
            <a:r>
              <a:rPr lang="en-US" sz="1600" dirty="0">
                <a:solidFill>
                  <a:srgbClr val="000000"/>
                </a:solidFill>
              </a:rPr>
              <a:t>). On the other hand, a study showed that </a:t>
            </a:r>
            <a:r>
              <a:rPr lang="en-US" sz="1600" b="1" dirty="0">
                <a:solidFill>
                  <a:srgbClr val="000000"/>
                </a:solidFill>
                <a:highlight>
                  <a:srgbClr val="FFFF00"/>
                </a:highlight>
              </a:rPr>
              <a:t>250 workers exposed to benzene exhibited significantly lower white blood cell and platelet counts than in 140 controls, even for exposure below 1 ppm in ai</a:t>
            </a:r>
            <a:r>
              <a:rPr lang="en-US" sz="1600" b="1" dirty="0">
                <a:solidFill>
                  <a:srgbClr val="000000"/>
                </a:solidFill>
              </a:rPr>
              <a:t>r </a:t>
            </a:r>
            <a:r>
              <a:rPr lang="en-US" sz="1600" dirty="0">
                <a:solidFill>
                  <a:srgbClr val="000000"/>
                </a:solidFill>
              </a:rPr>
              <a:t>(</a:t>
            </a:r>
            <a:r>
              <a:rPr lang="en-US" sz="1600" dirty="0">
                <a:solidFill>
                  <a:srgbClr val="2197D2"/>
                </a:solidFill>
              </a:rPr>
              <a:t>Lan et al., 2004</a:t>
            </a:r>
            <a:r>
              <a:rPr lang="en-US" sz="1600" dirty="0">
                <a:solidFill>
                  <a:srgbClr val="000000"/>
                </a:solidFill>
              </a:rPr>
              <a:t>).</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b="1" dirty="0">
                <a:solidFill>
                  <a:srgbClr val="FF0000"/>
                </a:solidFill>
              </a:rPr>
              <a:t>Toluene</a:t>
            </a:r>
            <a:r>
              <a:rPr lang="en-US" sz="1600" b="1" dirty="0">
                <a:solidFill>
                  <a:srgbClr val="000000"/>
                </a:solidFill>
              </a:rPr>
              <a:t>: </a:t>
            </a:r>
            <a:r>
              <a:rPr lang="en-US" sz="1600" dirty="0">
                <a:solidFill>
                  <a:srgbClr val="000000"/>
                </a:solidFill>
              </a:rPr>
              <a:t>It has been determined </a:t>
            </a:r>
            <a:r>
              <a:rPr lang="en-US" sz="1600" b="1" dirty="0">
                <a:solidFill>
                  <a:srgbClr val="000000"/>
                </a:solidFill>
              </a:rPr>
              <a:t>that prolonged exposure to this compound causes damage to myelin of the central nervous </a:t>
            </a:r>
            <a:r>
              <a:rPr lang="pt-BR" sz="1600" b="1" dirty="0">
                <a:solidFill>
                  <a:srgbClr val="000000"/>
                </a:solidFill>
              </a:rPr>
              <a:t>system</a:t>
            </a:r>
            <a:r>
              <a:rPr lang="pt-BR" sz="1600" dirty="0">
                <a:solidFill>
                  <a:srgbClr val="000000"/>
                </a:solidFill>
              </a:rPr>
              <a:t>, </a:t>
            </a:r>
            <a:r>
              <a:rPr lang="pt-BR" sz="1600" dirty="0" err="1">
                <a:solidFill>
                  <a:srgbClr val="000000"/>
                </a:solidFill>
              </a:rPr>
              <a:t>resulting</a:t>
            </a:r>
            <a:r>
              <a:rPr lang="pt-BR" sz="1600" dirty="0">
                <a:solidFill>
                  <a:srgbClr val="000000"/>
                </a:solidFill>
              </a:rPr>
              <a:t> in </a:t>
            </a:r>
            <a:r>
              <a:rPr lang="pt-BR" sz="1600" b="1" dirty="0" err="1">
                <a:solidFill>
                  <a:srgbClr val="000000"/>
                </a:solidFill>
                <a:highlight>
                  <a:srgbClr val="FFFF00"/>
                </a:highlight>
              </a:rPr>
              <a:t>neuropathological</a:t>
            </a:r>
            <a:r>
              <a:rPr lang="pt-BR" sz="1600" b="1" dirty="0">
                <a:solidFill>
                  <a:srgbClr val="000000"/>
                </a:solidFill>
                <a:highlight>
                  <a:srgbClr val="FFFF00"/>
                </a:highlight>
              </a:rPr>
              <a:t> </a:t>
            </a:r>
            <a:r>
              <a:rPr lang="pt-BR" sz="1600" b="1" dirty="0" err="1">
                <a:solidFill>
                  <a:srgbClr val="000000"/>
                </a:solidFill>
                <a:highlight>
                  <a:srgbClr val="FFFF00"/>
                </a:highlight>
              </a:rPr>
              <a:t>damage</a:t>
            </a:r>
            <a:r>
              <a:rPr lang="pt-BR" sz="1600" b="1" dirty="0">
                <a:solidFill>
                  <a:srgbClr val="000000"/>
                </a:solidFill>
                <a:highlight>
                  <a:srgbClr val="FFFF00"/>
                </a:highlight>
              </a:rPr>
              <a:t> </a:t>
            </a:r>
            <a:r>
              <a:rPr lang="pt-BR" sz="1600" dirty="0">
                <a:solidFill>
                  <a:srgbClr val="000000"/>
                </a:solidFill>
              </a:rPr>
              <a:t>(</a:t>
            </a:r>
            <a:r>
              <a:rPr lang="pt-BR" sz="1600" dirty="0" err="1">
                <a:solidFill>
                  <a:srgbClr val="2197D2"/>
                </a:solidFill>
              </a:rPr>
              <a:t>Filley</a:t>
            </a:r>
            <a:r>
              <a:rPr lang="pt-BR" sz="1600" dirty="0">
                <a:solidFill>
                  <a:srgbClr val="2197D2"/>
                </a:solidFill>
              </a:rPr>
              <a:t> et al., 2004</a:t>
            </a:r>
            <a:r>
              <a:rPr lang="pt-BR" sz="1600" dirty="0">
                <a:solidFill>
                  <a:srgbClr val="000000"/>
                </a:solidFill>
              </a:rPr>
              <a:t>)</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b="1" dirty="0">
                <a:solidFill>
                  <a:srgbClr val="FF0000"/>
                </a:solidFill>
              </a:rPr>
              <a:t>Xylene</a:t>
            </a:r>
            <a:r>
              <a:rPr lang="en-US" sz="1600" b="1" dirty="0">
                <a:solidFill>
                  <a:srgbClr val="000000"/>
                </a:solidFill>
              </a:rPr>
              <a:t>:</a:t>
            </a:r>
            <a:r>
              <a:rPr lang="en-US" sz="1600" dirty="0">
                <a:solidFill>
                  <a:srgbClr val="000000"/>
                </a:solidFill>
              </a:rPr>
              <a:t> The effects of this compound </a:t>
            </a:r>
            <a:r>
              <a:rPr lang="en-US" sz="1600" b="1" dirty="0">
                <a:solidFill>
                  <a:srgbClr val="000000"/>
                </a:solidFill>
                <a:highlight>
                  <a:srgbClr val="FFFF00"/>
                </a:highlight>
              </a:rPr>
              <a:t>depends largely on the exposure time </a:t>
            </a:r>
            <a:r>
              <a:rPr lang="en-US" sz="1600" dirty="0">
                <a:solidFill>
                  <a:srgbClr val="000000"/>
                </a:solidFill>
              </a:rPr>
              <a:t>and can range from mild symptoms such as </a:t>
            </a:r>
            <a:r>
              <a:rPr lang="en-US" sz="1600" b="1" dirty="0">
                <a:solidFill>
                  <a:srgbClr val="000000"/>
                </a:solidFill>
              </a:rPr>
              <a:t>headaches</a:t>
            </a:r>
            <a:r>
              <a:rPr lang="en-US" sz="1600" dirty="0">
                <a:solidFill>
                  <a:srgbClr val="000000"/>
                </a:solidFill>
              </a:rPr>
              <a:t> and </a:t>
            </a:r>
            <a:r>
              <a:rPr lang="en-US" sz="1600" b="1" dirty="0">
                <a:solidFill>
                  <a:srgbClr val="000000"/>
                </a:solidFill>
              </a:rPr>
              <a:t>nausea</a:t>
            </a:r>
            <a:r>
              <a:rPr lang="en-US" sz="1600" dirty="0">
                <a:solidFill>
                  <a:srgbClr val="000000"/>
                </a:solidFill>
              </a:rPr>
              <a:t> to long-term-exposure symptoms such as insomnia, agitation, extreme tiredness, tremors, deterioration of concentration, and </a:t>
            </a:r>
            <a:r>
              <a:rPr lang="en-US" sz="1600" b="1" dirty="0">
                <a:solidFill>
                  <a:srgbClr val="000000"/>
                </a:solidFill>
                <a:highlight>
                  <a:srgbClr val="FFFF00"/>
                </a:highlight>
              </a:rPr>
              <a:t>short-term memory </a:t>
            </a:r>
            <a:r>
              <a:rPr lang="en-US" sz="1600" dirty="0">
                <a:solidFill>
                  <a:srgbClr val="000000"/>
                </a:solidFill>
              </a:rPr>
              <a:t>(</a:t>
            </a:r>
            <a:r>
              <a:rPr lang="en-US" sz="1600" dirty="0" err="1">
                <a:solidFill>
                  <a:srgbClr val="2197D2"/>
                </a:solidFill>
              </a:rPr>
              <a:t>Kandyala</a:t>
            </a:r>
            <a:r>
              <a:rPr lang="en-US" sz="1600" dirty="0">
                <a:solidFill>
                  <a:srgbClr val="2197D2"/>
                </a:solidFill>
              </a:rPr>
              <a:t> et al., 2010</a:t>
            </a:r>
            <a:r>
              <a:rPr lang="en-US" sz="1600" dirty="0">
                <a:solidFill>
                  <a:srgbClr val="000000"/>
                </a:solidFill>
              </a:rPr>
              <a:t>).</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b="1" dirty="0">
                <a:solidFill>
                  <a:srgbClr val="FF0000"/>
                </a:solidFill>
              </a:rPr>
              <a:t>Ethylbenzene</a:t>
            </a:r>
            <a:r>
              <a:rPr lang="en-US" sz="1600" dirty="0">
                <a:solidFill>
                  <a:srgbClr val="000000"/>
                </a:solidFill>
              </a:rPr>
              <a:t>: Exposures to high levels of ethylbenzene in the air cause eye and throat irritation in the short term. At higher levels, </a:t>
            </a:r>
            <a:r>
              <a:rPr lang="en-US" sz="1600" b="1" dirty="0">
                <a:solidFill>
                  <a:srgbClr val="000000"/>
                </a:solidFill>
                <a:highlight>
                  <a:srgbClr val="FFFF00"/>
                </a:highlight>
              </a:rPr>
              <a:t>exposure causes breathing problems</a:t>
            </a:r>
            <a:r>
              <a:rPr lang="en-US" sz="1600" dirty="0">
                <a:solidFill>
                  <a:srgbClr val="000000"/>
                </a:solidFill>
              </a:rPr>
              <a:t>, muscle and dizziness. It is toxic to the CNS and an irritant to mucous membranes and eyes. The IARC determined that it is possibly </a:t>
            </a:r>
            <a:r>
              <a:rPr lang="en-US" sz="1600" b="1" dirty="0">
                <a:solidFill>
                  <a:srgbClr val="000000"/>
                </a:solidFill>
                <a:highlight>
                  <a:srgbClr val="FFFF00"/>
                </a:highlight>
              </a:rPr>
              <a:t>carcinogenic</a:t>
            </a:r>
            <a:r>
              <a:rPr lang="en-US" sz="1600" dirty="0">
                <a:solidFill>
                  <a:srgbClr val="000000"/>
                </a:solidFill>
              </a:rPr>
              <a:t> to humans (</a:t>
            </a:r>
            <a:r>
              <a:rPr lang="en-US" sz="1600" dirty="0">
                <a:solidFill>
                  <a:srgbClr val="2197D2"/>
                </a:solidFill>
              </a:rPr>
              <a:t>IARC, 2012</a:t>
            </a:r>
            <a:endParaRPr lang="pt-BR" sz="1600" dirty="0"/>
          </a:p>
        </p:txBody>
      </p:sp>
      <p:pic>
        <p:nvPicPr>
          <p:cNvPr id="39938" name="Picture 2" descr="Resultado de imagem para myelin of nervous system">
            <a:extLst>
              <a:ext uri="{FF2B5EF4-FFF2-40B4-BE49-F238E27FC236}">
                <a16:creationId xmlns:a16="http://schemas.microsoft.com/office/drawing/2014/main" id="{D7077B58-5255-4F5B-A993-D8E5818774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6841" y="1492892"/>
            <a:ext cx="3112468" cy="3685162"/>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1C5D9286-2650-4FD1-ADD2-4F5F2B310642}"/>
              </a:ext>
            </a:extLst>
          </p:cNvPr>
          <p:cNvSpPr/>
          <p:nvPr/>
        </p:nvSpPr>
        <p:spPr>
          <a:xfrm>
            <a:off x="8905825" y="5753493"/>
            <a:ext cx="2326256" cy="861774"/>
          </a:xfrm>
          <a:prstGeom prst="rect">
            <a:avLst/>
          </a:prstGeom>
        </p:spPr>
        <p:txBody>
          <a:bodyPr wrap="square">
            <a:spAutoFit/>
          </a:bodyPr>
          <a:lstStyle/>
          <a:p>
            <a:r>
              <a:rPr lang="pt-BR" sz="1000" dirty="0">
                <a:solidFill>
                  <a:srgbClr val="000000"/>
                </a:solidFill>
                <a:latin typeface="AdvOT863180fb"/>
              </a:rPr>
              <a:t>Livro: </a:t>
            </a:r>
            <a:r>
              <a:rPr lang="pt-BR" sz="1000" dirty="0" err="1">
                <a:solidFill>
                  <a:srgbClr val="000000"/>
                </a:solidFill>
                <a:latin typeface="AdvOT863180fb"/>
              </a:rPr>
              <a:t>Volatile</a:t>
            </a:r>
            <a:r>
              <a:rPr lang="pt-BR" sz="1000" dirty="0">
                <a:solidFill>
                  <a:srgbClr val="000000"/>
                </a:solidFill>
                <a:latin typeface="AdvOT863180fb"/>
              </a:rPr>
              <a:t> </a:t>
            </a:r>
            <a:r>
              <a:rPr lang="pt-BR" sz="1000" dirty="0" err="1">
                <a:solidFill>
                  <a:srgbClr val="000000"/>
                </a:solidFill>
                <a:latin typeface="AdvOT863180fb"/>
              </a:rPr>
              <a:t>organic</a:t>
            </a:r>
            <a:r>
              <a:rPr lang="pt-BR" sz="1000" dirty="0">
                <a:solidFill>
                  <a:srgbClr val="000000"/>
                </a:solidFill>
                <a:latin typeface="AdvOT863180fb"/>
              </a:rPr>
              <a:t> </a:t>
            </a:r>
            <a:r>
              <a:rPr lang="pt-BR" sz="1000" dirty="0" err="1">
                <a:solidFill>
                  <a:srgbClr val="000000"/>
                </a:solidFill>
                <a:latin typeface="AdvOT863180fb"/>
              </a:rPr>
              <a:t>compounds</a:t>
            </a:r>
            <a:r>
              <a:rPr lang="pt-BR" sz="1000" dirty="0">
                <a:solidFill>
                  <a:srgbClr val="000000"/>
                </a:solidFill>
                <a:latin typeface="AdvOT863180fb"/>
              </a:rPr>
              <a:t> (</a:t>
            </a:r>
            <a:r>
              <a:rPr lang="pt-BR" sz="1000" dirty="0">
                <a:solidFill>
                  <a:srgbClr val="2197D2"/>
                </a:solidFill>
                <a:latin typeface="AdvOT863180fb"/>
              </a:rPr>
              <a:t>Paz-y-Mino </a:t>
            </a:r>
            <a:r>
              <a:rPr lang="pt-BR" sz="1000" dirty="0">
                <a:solidFill>
                  <a:srgbClr val="2197D2"/>
                </a:solidFill>
                <a:latin typeface="AdvTT5843c571"/>
              </a:rPr>
              <a:t>&amp; </a:t>
            </a:r>
            <a:r>
              <a:rPr lang="pt-BR" sz="1000" dirty="0">
                <a:solidFill>
                  <a:srgbClr val="2197D2"/>
                </a:solidFill>
                <a:latin typeface="AdvOT863180fb"/>
              </a:rPr>
              <a:t>Lopez-Cortes,2014</a:t>
            </a:r>
            <a:r>
              <a:rPr lang="pt-BR" sz="1000" dirty="0">
                <a:solidFill>
                  <a:srgbClr val="000000"/>
                </a:solidFill>
                <a:latin typeface="AdvOT863180fb"/>
              </a:rPr>
              <a:t>).</a:t>
            </a:r>
          </a:p>
          <a:p>
            <a:r>
              <a:rPr lang="es-ES" sz="1000" dirty="0"/>
              <a:t>Genética Molecular y Citogenética Humana: Fundamentos, aplicaciones e investigaciones en el Ecuador</a:t>
            </a:r>
            <a:endParaRPr lang="pt-BR" sz="1000" dirty="0"/>
          </a:p>
        </p:txBody>
      </p:sp>
    </p:spTree>
    <p:extLst>
      <p:ext uri="{BB962C8B-B14F-4D97-AF65-F5344CB8AC3E}">
        <p14:creationId xmlns:p14="http://schemas.microsoft.com/office/powerpoint/2010/main" val="201639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683ED1C-9A5A-4FAA-B205-4BDEB1FCEFF6}"/>
              </a:ext>
            </a:extLst>
          </p:cNvPr>
          <p:cNvSpPr txBox="1"/>
          <p:nvPr/>
        </p:nvSpPr>
        <p:spPr>
          <a:xfrm>
            <a:off x="1130300" y="509054"/>
            <a:ext cx="6972300" cy="523220"/>
          </a:xfrm>
          <a:prstGeom prst="rect">
            <a:avLst/>
          </a:prstGeom>
          <a:solidFill>
            <a:schemeClr val="bg2">
              <a:lumMod val="25000"/>
            </a:schemeClr>
          </a:solidFill>
        </p:spPr>
        <p:txBody>
          <a:bodyPr wrap="square" rtlCol="0">
            <a:spAutoFit/>
          </a:bodyPr>
          <a:lstStyle/>
          <a:p>
            <a:pPr algn="ctr"/>
            <a:r>
              <a:rPr lang="pt-BR" sz="2800" dirty="0">
                <a:solidFill>
                  <a:schemeClr val="bg1"/>
                </a:solidFill>
              </a:rPr>
              <a:t>Correlação entre </a:t>
            </a:r>
            <a:r>
              <a:rPr lang="en-GB" sz="2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sz="28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lip</a:t>
            </a:r>
            <a:r>
              <a:rPr lang="en-GB" sz="28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/w </a:t>
            </a:r>
            <a:r>
              <a:rPr lang="pt-BR" sz="2800" dirty="0">
                <a:solidFill>
                  <a:schemeClr val="bg1"/>
                </a:solidFill>
              </a:rPr>
              <a:t>e </a:t>
            </a:r>
            <a:r>
              <a:rPr lang="en-GB"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sz="28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io/w </a:t>
            </a:r>
            <a:r>
              <a:rPr lang="pt-BR" sz="2800" dirty="0">
                <a:solidFill>
                  <a:schemeClr val="bg1"/>
                </a:solidFill>
              </a:rPr>
              <a:t> </a:t>
            </a:r>
          </a:p>
        </p:txBody>
      </p:sp>
      <p:sp>
        <p:nvSpPr>
          <p:cNvPr id="9" name="CaixaDeTexto 8">
            <a:extLst>
              <a:ext uri="{FF2B5EF4-FFF2-40B4-BE49-F238E27FC236}">
                <a16:creationId xmlns:a16="http://schemas.microsoft.com/office/drawing/2014/main" id="{B8F41AE6-E565-43C8-B923-3C22939DDA59}"/>
              </a:ext>
            </a:extLst>
          </p:cNvPr>
          <p:cNvSpPr txBox="1"/>
          <p:nvPr/>
        </p:nvSpPr>
        <p:spPr>
          <a:xfrm>
            <a:off x="113116" y="5667635"/>
            <a:ext cx="12078884" cy="400110"/>
          </a:xfrm>
          <a:prstGeom prst="rect">
            <a:avLst/>
          </a:prstGeom>
          <a:solidFill>
            <a:schemeClr val="bg2">
              <a:lumMod val="25000"/>
            </a:schemeClr>
          </a:solidFill>
        </p:spPr>
        <p:txBody>
          <a:bodyPr wrap="none" rtlCol="0">
            <a:spAutoFit/>
          </a:bodyPr>
          <a:lstStyle/>
          <a:p>
            <a:r>
              <a:rPr lang="pt-B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coeficiente de partição entre a fração lipídica e água  e sua correlação com o coeficiente de partição </a:t>
            </a:r>
            <a:r>
              <a:rPr lang="pt-BR" sz="2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octanol</a:t>
            </a:r>
            <a:r>
              <a:rPr lang="pt-B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água  </a:t>
            </a:r>
            <a:endParaRPr lang="pt-BR" sz="2000" dirty="0">
              <a:solidFill>
                <a:schemeClr val="bg1"/>
              </a:solidFill>
            </a:endParaRPr>
          </a:p>
        </p:txBody>
      </p:sp>
      <p:pic>
        <p:nvPicPr>
          <p:cNvPr id="10" name="Imagem 9">
            <a:extLst>
              <a:ext uri="{FF2B5EF4-FFF2-40B4-BE49-F238E27FC236}">
                <a16:creationId xmlns:a16="http://schemas.microsoft.com/office/drawing/2014/main" id="{66F74411-1B93-4316-8FE5-45BC9FAEE112}"/>
              </a:ext>
            </a:extLst>
          </p:cNvPr>
          <p:cNvPicPr>
            <a:picLocks noChangeAspect="1"/>
          </p:cNvPicPr>
          <p:nvPr/>
        </p:nvPicPr>
        <p:blipFill>
          <a:blip r:embed="rId2"/>
          <a:stretch>
            <a:fillRect/>
          </a:stretch>
        </p:blipFill>
        <p:spPr>
          <a:xfrm>
            <a:off x="0" y="1032274"/>
            <a:ext cx="8500692" cy="4512251"/>
          </a:xfrm>
          <a:prstGeom prst="rect">
            <a:avLst/>
          </a:prstGeom>
        </p:spPr>
      </p:pic>
      <p:sp>
        <p:nvSpPr>
          <p:cNvPr id="6" name="Retângulo 5">
            <a:extLst>
              <a:ext uri="{FF2B5EF4-FFF2-40B4-BE49-F238E27FC236}">
                <a16:creationId xmlns:a16="http://schemas.microsoft.com/office/drawing/2014/main" id="{BC67AF0A-FA05-46FB-85EB-3D4750EFCA22}"/>
              </a:ext>
            </a:extLst>
          </p:cNvPr>
          <p:cNvSpPr/>
          <p:nvPr/>
        </p:nvSpPr>
        <p:spPr>
          <a:xfrm>
            <a:off x="8102600" y="2967335"/>
            <a:ext cx="4006225" cy="461665"/>
          </a:xfrm>
          <a:prstGeom prst="rect">
            <a:avLst/>
          </a:prstGeom>
          <a:solidFill>
            <a:schemeClr val="bg2">
              <a:lumMod val="25000"/>
            </a:schemeClr>
          </a:solidFill>
        </p:spPr>
        <p:txBody>
          <a:bodyPr wrap="none">
            <a:spAutoFit/>
          </a:bodyPr>
          <a:lstStyle/>
          <a:p>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log </a:t>
            </a:r>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lip</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/w</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+0,91*log K</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io/w </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+ 0.50 </a:t>
            </a:r>
            <a:endParaRPr lang="pt-BR" sz="2400" dirty="0">
              <a:solidFill>
                <a:schemeClr val="bg1"/>
              </a:solidFill>
            </a:endParaRPr>
          </a:p>
        </p:txBody>
      </p:sp>
    </p:spTree>
    <p:extLst>
      <p:ext uri="{BB962C8B-B14F-4D97-AF65-F5344CB8AC3E}">
        <p14:creationId xmlns:p14="http://schemas.microsoft.com/office/powerpoint/2010/main" val="1528406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EB3C369C-8553-4E45-BE39-B69E28F611E4}"/>
              </a:ext>
            </a:extLst>
          </p:cNvPr>
          <p:cNvPicPr>
            <a:picLocks noChangeAspect="1"/>
          </p:cNvPicPr>
          <p:nvPr/>
        </p:nvPicPr>
        <p:blipFill rotWithShape="1">
          <a:blip r:embed="rId2"/>
          <a:srcRect l="17094" t="17209" r="21249" b="5581"/>
          <a:stretch/>
        </p:blipFill>
        <p:spPr>
          <a:xfrm>
            <a:off x="276446" y="95692"/>
            <a:ext cx="9177650" cy="6464595"/>
          </a:xfrm>
          <a:prstGeom prst="rect">
            <a:avLst/>
          </a:prstGeom>
        </p:spPr>
      </p:pic>
    </p:spTree>
    <p:extLst>
      <p:ext uri="{BB962C8B-B14F-4D97-AF65-F5344CB8AC3E}">
        <p14:creationId xmlns:p14="http://schemas.microsoft.com/office/powerpoint/2010/main" val="884248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F97160B-2550-439E-9B84-B696439DECB4}"/>
              </a:ext>
            </a:extLst>
          </p:cNvPr>
          <p:cNvPicPr>
            <a:picLocks noChangeAspect="1"/>
          </p:cNvPicPr>
          <p:nvPr/>
        </p:nvPicPr>
        <p:blipFill rotWithShape="1">
          <a:blip r:embed="rId2"/>
          <a:srcRect l="15611" t="17984" r="19505" b="5891"/>
          <a:stretch/>
        </p:blipFill>
        <p:spPr>
          <a:xfrm>
            <a:off x="0" y="127590"/>
            <a:ext cx="10198419" cy="6730410"/>
          </a:xfrm>
          <a:prstGeom prst="rect">
            <a:avLst/>
          </a:prstGeom>
        </p:spPr>
      </p:pic>
      <p:sp>
        <p:nvSpPr>
          <p:cNvPr id="3" name="CaixaDeTexto 2">
            <a:extLst>
              <a:ext uri="{FF2B5EF4-FFF2-40B4-BE49-F238E27FC236}">
                <a16:creationId xmlns:a16="http://schemas.microsoft.com/office/drawing/2014/main" id="{5E7EF14B-E209-4EAA-9BC7-61FAEFC54BA1}"/>
              </a:ext>
            </a:extLst>
          </p:cNvPr>
          <p:cNvSpPr txBox="1"/>
          <p:nvPr/>
        </p:nvSpPr>
        <p:spPr>
          <a:xfrm>
            <a:off x="8814392" y="563525"/>
            <a:ext cx="2927142" cy="1200329"/>
          </a:xfrm>
          <a:prstGeom prst="rect">
            <a:avLst/>
          </a:prstGeom>
          <a:noFill/>
        </p:spPr>
        <p:txBody>
          <a:bodyPr wrap="square" rtlCol="0">
            <a:spAutoFit/>
          </a:bodyPr>
          <a:lstStyle/>
          <a:p>
            <a:r>
              <a:rPr lang="pt-BR" b="1" i="1" dirty="0"/>
              <a:t>Não só benzeno, tolueno e xileno provocam danos a toxicidade do petróleo deve ser analisada.  </a:t>
            </a:r>
          </a:p>
        </p:txBody>
      </p:sp>
    </p:spTree>
    <p:extLst>
      <p:ext uri="{BB962C8B-B14F-4D97-AF65-F5344CB8AC3E}">
        <p14:creationId xmlns:p14="http://schemas.microsoft.com/office/powerpoint/2010/main" val="1650833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00AFCEAE-C30E-4F81-9F29-306B1565E637}"/>
              </a:ext>
            </a:extLst>
          </p:cNvPr>
          <p:cNvPicPr>
            <a:picLocks noChangeAspect="1"/>
          </p:cNvPicPr>
          <p:nvPr/>
        </p:nvPicPr>
        <p:blipFill rotWithShape="1">
          <a:blip r:embed="rId2"/>
          <a:srcRect l="12035" t="29302" r="19767" b="8837"/>
          <a:stretch/>
        </p:blipFill>
        <p:spPr>
          <a:xfrm>
            <a:off x="0" y="265812"/>
            <a:ext cx="11919098" cy="6081485"/>
          </a:xfrm>
          <a:prstGeom prst="rect">
            <a:avLst/>
          </a:prstGeom>
        </p:spPr>
      </p:pic>
      <p:sp>
        <p:nvSpPr>
          <p:cNvPr id="3" name="CaixaDeTexto 2">
            <a:extLst>
              <a:ext uri="{FF2B5EF4-FFF2-40B4-BE49-F238E27FC236}">
                <a16:creationId xmlns:a16="http://schemas.microsoft.com/office/drawing/2014/main" id="{D23BDE77-0EFF-4851-B699-01268DDBA6FE}"/>
              </a:ext>
            </a:extLst>
          </p:cNvPr>
          <p:cNvSpPr txBox="1"/>
          <p:nvPr/>
        </p:nvSpPr>
        <p:spPr>
          <a:xfrm>
            <a:off x="5613992" y="74426"/>
            <a:ext cx="6390166" cy="646331"/>
          </a:xfrm>
          <a:prstGeom prst="rect">
            <a:avLst/>
          </a:prstGeom>
          <a:noFill/>
        </p:spPr>
        <p:txBody>
          <a:bodyPr wrap="square" rtlCol="0">
            <a:spAutoFit/>
          </a:bodyPr>
          <a:lstStyle/>
          <a:p>
            <a:r>
              <a:rPr lang="pt-BR" b="1" i="1" dirty="0"/>
              <a:t>A toxicidade está relacionada com a composição do petróleo e com o tipo de população </a:t>
            </a:r>
          </a:p>
        </p:txBody>
      </p:sp>
    </p:spTree>
    <p:extLst>
      <p:ext uri="{BB962C8B-B14F-4D97-AF65-F5344CB8AC3E}">
        <p14:creationId xmlns:p14="http://schemas.microsoft.com/office/powerpoint/2010/main" val="36299502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AF5B6D08-B6F3-4884-AA17-EB0058F29872}"/>
              </a:ext>
            </a:extLst>
          </p:cNvPr>
          <p:cNvSpPr/>
          <p:nvPr/>
        </p:nvSpPr>
        <p:spPr>
          <a:xfrm>
            <a:off x="318978" y="285306"/>
            <a:ext cx="11727710" cy="2585323"/>
          </a:xfrm>
          <a:prstGeom prst="rect">
            <a:avLst/>
          </a:prstGeom>
        </p:spPr>
        <p:txBody>
          <a:bodyPr wrap="square">
            <a:spAutoFit/>
          </a:bodyPr>
          <a:lstStyle/>
          <a:p>
            <a:r>
              <a:rPr lang="pt-BR" b="1" dirty="0">
                <a:solidFill>
                  <a:srgbClr val="000000"/>
                </a:solidFill>
                <a:latin typeface="AdvOT863180fb"/>
              </a:rPr>
              <a:t>Conclusão</a:t>
            </a:r>
            <a:r>
              <a:rPr lang="pt-BR" dirty="0">
                <a:solidFill>
                  <a:srgbClr val="000000"/>
                </a:solidFill>
                <a:latin typeface="AdvOT863180fb"/>
              </a:rPr>
              <a:t> </a:t>
            </a:r>
            <a:endParaRPr lang="da-DK" dirty="0">
              <a:solidFill>
                <a:srgbClr val="000000"/>
              </a:solidFill>
              <a:latin typeface="AdvOT863180fb"/>
            </a:endParaRPr>
          </a:p>
          <a:p>
            <a:endParaRPr lang="en-US" dirty="0">
              <a:solidFill>
                <a:srgbClr val="000000"/>
              </a:solidFill>
              <a:latin typeface="AdvOT863180fb"/>
            </a:endParaRPr>
          </a:p>
          <a:p>
            <a:r>
              <a:rPr lang="en-US" dirty="0">
                <a:solidFill>
                  <a:srgbClr val="000000"/>
                </a:solidFill>
                <a:latin typeface="AdvOT863180fb"/>
              </a:rPr>
              <a:t>Oil exploitation usually occurs in areas where people have </a:t>
            </a:r>
            <a:r>
              <a:rPr lang="pt-BR" dirty="0" err="1">
                <a:solidFill>
                  <a:srgbClr val="000000"/>
                </a:solidFill>
                <a:latin typeface="AdvOT863180fb"/>
              </a:rPr>
              <a:t>scarce</a:t>
            </a:r>
            <a:r>
              <a:rPr lang="pt-BR" dirty="0">
                <a:solidFill>
                  <a:srgbClr val="000000"/>
                </a:solidFill>
                <a:latin typeface="AdvOT863180fb"/>
              </a:rPr>
              <a:t> </a:t>
            </a:r>
            <a:r>
              <a:rPr lang="pt-BR" dirty="0" err="1">
                <a:solidFill>
                  <a:srgbClr val="000000"/>
                </a:solidFill>
                <a:latin typeface="AdvOT863180fb"/>
              </a:rPr>
              <a:t>economic</a:t>
            </a:r>
            <a:r>
              <a:rPr lang="pt-BR" dirty="0">
                <a:solidFill>
                  <a:srgbClr val="000000"/>
                </a:solidFill>
                <a:latin typeface="AdvOT863180fb"/>
              </a:rPr>
              <a:t> </a:t>
            </a:r>
            <a:r>
              <a:rPr lang="pt-BR" dirty="0" err="1">
                <a:solidFill>
                  <a:srgbClr val="000000"/>
                </a:solidFill>
                <a:latin typeface="AdvOT863180fb"/>
              </a:rPr>
              <a:t>resources</a:t>
            </a:r>
            <a:r>
              <a:rPr lang="pt-BR" dirty="0">
                <a:solidFill>
                  <a:srgbClr val="000000"/>
                </a:solidFill>
                <a:latin typeface="AdvOT863180fb"/>
              </a:rPr>
              <a:t> (</a:t>
            </a:r>
            <a:r>
              <a:rPr lang="pt-BR" dirty="0" err="1">
                <a:solidFill>
                  <a:srgbClr val="2197D2"/>
                </a:solidFill>
                <a:latin typeface="AdvOT863180fb"/>
              </a:rPr>
              <a:t>Engelder</a:t>
            </a:r>
            <a:r>
              <a:rPr lang="pt-BR" dirty="0">
                <a:solidFill>
                  <a:srgbClr val="2197D2"/>
                </a:solidFill>
                <a:latin typeface="AdvOT863180fb"/>
              </a:rPr>
              <a:t> et al., 2011</a:t>
            </a:r>
            <a:r>
              <a:rPr lang="pt-BR" dirty="0">
                <a:solidFill>
                  <a:srgbClr val="000000"/>
                </a:solidFill>
                <a:latin typeface="AdvOT863180fb"/>
              </a:rPr>
              <a:t>). </a:t>
            </a:r>
            <a:r>
              <a:rPr lang="pt-BR" b="1" dirty="0" err="1">
                <a:solidFill>
                  <a:srgbClr val="000000"/>
                </a:solidFill>
                <a:highlight>
                  <a:srgbClr val="FFFF00"/>
                </a:highlight>
                <a:latin typeface="AdvOT863180fb"/>
              </a:rPr>
              <a:t>These</a:t>
            </a:r>
            <a:r>
              <a:rPr lang="pt-BR" b="1" dirty="0">
                <a:solidFill>
                  <a:srgbClr val="000000"/>
                </a:solidFill>
                <a:highlight>
                  <a:srgbClr val="FFFF00"/>
                </a:highlight>
                <a:latin typeface="AdvOT863180fb"/>
              </a:rPr>
              <a:t> </a:t>
            </a:r>
            <a:r>
              <a:rPr lang="pt-BR" b="1" dirty="0" err="1">
                <a:solidFill>
                  <a:srgbClr val="000000"/>
                </a:solidFill>
                <a:highlight>
                  <a:srgbClr val="FFFF00"/>
                </a:highlight>
                <a:latin typeface="AdvOT863180fb"/>
              </a:rPr>
              <a:t>populations</a:t>
            </a:r>
            <a:r>
              <a:rPr lang="pt-BR" b="1" dirty="0">
                <a:solidFill>
                  <a:srgbClr val="000000"/>
                </a:solidFill>
                <a:highlight>
                  <a:srgbClr val="FFFF00"/>
                </a:highlight>
                <a:latin typeface="AdvOT863180fb"/>
              </a:rPr>
              <a:t> </a:t>
            </a:r>
            <a:r>
              <a:rPr lang="en-US" b="1" dirty="0">
                <a:solidFill>
                  <a:srgbClr val="000000"/>
                </a:solidFill>
                <a:highlight>
                  <a:srgbClr val="FFFF00"/>
                </a:highlight>
                <a:latin typeface="AdvOT863180fb"/>
              </a:rPr>
              <a:t>in these areas also typically lack knowledge regarding the importance of reducing chronic exposure to chemicals </a:t>
            </a:r>
            <a:r>
              <a:rPr lang="en-US" dirty="0">
                <a:solidFill>
                  <a:srgbClr val="000000"/>
                </a:solidFill>
                <a:latin typeface="AdvOT863180fb"/>
              </a:rPr>
              <a:t>(</a:t>
            </a:r>
            <a:r>
              <a:rPr lang="en-US" dirty="0" err="1">
                <a:solidFill>
                  <a:srgbClr val="2197D2"/>
                </a:solidFill>
                <a:latin typeface="AdvOT863180fb"/>
              </a:rPr>
              <a:t>Freije</a:t>
            </a:r>
            <a:r>
              <a:rPr lang="en-US" dirty="0">
                <a:solidFill>
                  <a:srgbClr val="2197D2"/>
                </a:solidFill>
                <a:latin typeface="AdvOT863180fb"/>
              </a:rPr>
              <a:t>, 2015</a:t>
            </a:r>
            <a:r>
              <a:rPr lang="en-US" dirty="0">
                <a:solidFill>
                  <a:srgbClr val="000000"/>
                </a:solidFill>
                <a:latin typeface="AdvOT863180fb"/>
              </a:rPr>
              <a:t>). In addition, these areas may be affected by the sum of other factors such as the lack of attention, which the makes studies in human health dif</a:t>
            </a:r>
            <a:r>
              <a:rPr lang="en-US" dirty="0">
                <a:solidFill>
                  <a:srgbClr val="000000"/>
                </a:solidFill>
                <a:latin typeface="AdvOT863180fb+fb"/>
              </a:rPr>
              <a:t>fi</a:t>
            </a:r>
            <a:r>
              <a:rPr lang="en-US" dirty="0">
                <a:solidFill>
                  <a:srgbClr val="000000"/>
                </a:solidFill>
                <a:latin typeface="AdvOT863180fb"/>
              </a:rPr>
              <a:t>cult by exposure to oil crude. </a:t>
            </a:r>
          </a:p>
          <a:p>
            <a:endParaRPr lang="en-US" dirty="0">
              <a:solidFill>
                <a:srgbClr val="000000"/>
              </a:solidFill>
              <a:latin typeface="AdvOT863180fb"/>
            </a:endParaRPr>
          </a:p>
          <a:p>
            <a:endParaRPr lang="en-US" dirty="0">
              <a:solidFill>
                <a:srgbClr val="000000"/>
              </a:solidFill>
              <a:latin typeface="AdvOT863180fb"/>
            </a:endParaRPr>
          </a:p>
          <a:p>
            <a:endParaRPr lang="en-US" dirty="0">
              <a:solidFill>
                <a:srgbClr val="000000"/>
              </a:solidFill>
              <a:latin typeface="AdvOT863180fb"/>
            </a:endParaRPr>
          </a:p>
        </p:txBody>
      </p:sp>
    </p:spTree>
    <p:extLst>
      <p:ext uri="{BB962C8B-B14F-4D97-AF65-F5344CB8AC3E}">
        <p14:creationId xmlns:p14="http://schemas.microsoft.com/office/powerpoint/2010/main" val="269496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CE836CB9-EDE3-410E-8642-5AD3A5D258B9}"/>
              </a:ext>
            </a:extLst>
          </p:cNvPr>
          <p:cNvPicPr>
            <a:picLocks noChangeAspect="1"/>
          </p:cNvPicPr>
          <p:nvPr/>
        </p:nvPicPr>
        <p:blipFill rotWithShape="1">
          <a:blip r:embed="rId2"/>
          <a:srcRect l="24419" t="29147" r="26657" b="22635"/>
          <a:stretch/>
        </p:blipFill>
        <p:spPr>
          <a:xfrm>
            <a:off x="138224" y="132908"/>
            <a:ext cx="6396404" cy="3545958"/>
          </a:xfrm>
          <a:prstGeom prst="rect">
            <a:avLst/>
          </a:prstGeom>
        </p:spPr>
      </p:pic>
      <p:sp>
        <p:nvSpPr>
          <p:cNvPr id="3" name="Retângulo 2">
            <a:extLst>
              <a:ext uri="{FF2B5EF4-FFF2-40B4-BE49-F238E27FC236}">
                <a16:creationId xmlns:a16="http://schemas.microsoft.com/office/drawing/2014/main" id="{7195D599-8854-4B6C-A5FF-53A1DDB791CC}"/>
              </a:ext>
            </a:extLst>
          </p:cNvPr>
          <p:cNvSpPr/>
          <p:nvPr/>
        </p:nvSpPr>
        <p:spPr>
          <a:xfrm>
            <a:off x="6384555" y="723014"/>
            <a:ext cx="5807445" cy="2585323"/>
          </a:xfrm>
          <a:prstGeom prst="rect">
            <a:avLst/>
          </a:prstGeom>
        </p:spPr>
        <p:txBody>
          <a:bodyPr wrap="square">
            <a:spAutoFit/>
          </a:bodyPr>
          <a:lstStyle/>
          <a:p>
            <a:r>
              <a:rPr lang="en-US" dirty="0"/>
              <a:t>Oil </a:t>
            </a:r>
            <a:r>
              <a:rPr lang="en-US" dirty="0">
                <a:hlinkClick r:id="rId3" tooltip="Learn more about Contamination from ScienceDirect's AI-generated Topic Pages"/>
              </a:rPr>
              <a:t>contamination</a:t>
            </a:r>
            <a:r>
              <a:rPr lang="en-US" dirty="0"/>
              <a:t> </a:t>
            </a:r>
            <a:r>
              <a:rPr lang="en-US" b="1" dirty="0">
                <a:highlight>
                  <a:srgbClr val="FFFF00"/>
                </a:highlight>
              </a:rPr>
              <a:t>may persist in the marine environment for many years after an oil spill </a:t>
            </a:r>
            <a:r>
              <a:rPr lang="en-US" dirty="0"/>
              <a:t>and, in exceptional cases such as </a:t>
            </a:r>
            <a:r>
              <a:rPr lang="en-US" dirty="0">
                <a:highlight>
                  <a:srgbClr val="FFFF00"/>
                </a:highlight>
                <a:hlinkClick r:id="rId4" tooltip="Learn more about Salt Marsh from ScienceDirect's AI-generated Topic Pages"/>
              </a:rPr>
              <a:t>salt marshes</a:t>
            </a:r>
            <a:r>
              <a:rPr lang="en-US" dirty="0">
                <a:highlight>
                  <a:srgbClr val="FFFF00"/>
                </a:highlight>
              </a:rPr>
              <a:t> and </a:t>
            </a:r>
            <a:r>
              <a:rPr lang="en-US" dirty="0">
                <a:highlight>
                  <a:srgbClr val="FFFF00"/>
                </a:highlight>
                <a:hlinkClick r:id="rId5" tooltip="Learn more about Mangrove from ScienceDirect's AI-generated Topic Pages"/>
              </a:rPr>
              <a:t>mangrove swamps</a:t>
            </a:r>
            <a:r>
              <a:rPr lang="en-US" dirty="0">
                <a:highlight>
                  <a:srgbClr val="FFFF00"/>
                </a:highlight>
              </a:rPr>
              <a:t>,</a:t>
            </a:r>
            <a:r>
              <a:rPr lang="en-US" dirty="0"/>
              <a:t> the effects may be </a:t>
            </a:r>
            <a:r>
              <a:rPr lang="en-US" b="1" dirty="0">
                <a:highlight>
                  <a:srgbClr val="FFFF00"/>
                </a:highlight>
              </a:rPr>
              <a:t>measurable for decades after the event</a:t>
            </a:r>
            <a:r>
              <a:rPr lang="en-US" dirty="0"/>
              <a:t>. However, in most cases, environmental recovery is relatively swift and is complete within</a:t>
            </a:r>
            <a:r>
              <a:rPr lang="en-US" b="1" dirty="0"/>
              <a:t> </a:t>
            </a:r>
            <a:r>
              <a:rPr lang="en-US" b="1" dirty="0">
                <a:highlight>
                  <a:srgbClr val="FFFF00"/>
                </a:highlight>
              </a:rPr>
              <a:t>2–10 years</a:t>
            </a:r>
            <a:r>
              <a:rPr lang="en-US" dirty="0">
                <a:highlight>
                  <a:srgbClr val="FFFF00"/>
                </a:highlight>
              </a:rPr>
              <a:t>.</a:t>
            </a:r>
            <a:r>
              <a:rPr lang="en-US" dirty="0"/>
              <a:t> Where oil has been eliminated from the scene, the </a:t>
            </a:r>
            <a:r>
              <a:rPr lang="en-US" b="1" dirty="0">
                <a:highlight>
                  <a:srgbClr val="FFFF00"/>
                </a:highlight>
              </a:rPr>
              <a:t>long-term environmental impacts are generally confined to community structure </a:t>
            </a:r>
            <a:r>
              <a:rPr lang="en-US" b="1" dirty="0">
                <a:highlight>
                  <a:srgbClr val="FFFF00"/>
                </a:highlight>
                <a:hlinkClick r:id="rId6" tooltip="Learn more about Anomaly from ScienceDirect's AI-generated Topic Pages"/>
              </a:rPr>
              <a:t>anomalies</a:t>
            </a:r>
            <a:r>
              <a:rPr lang="en-US" b="1" dirty="0">
                <a:highlight>
                  <a:srgbClr val="FFFF00"/>
                </a:highlight>
              </a:rPr>
              <a:t> that persist because of the longevity of the component species</a:t>
            </a:r>
            <a:r>
              <a:rPr lang="en-US" dirty="0"/>
              <a:t>.</a:t>
            </a:r>
            <a:endParaRPr lang="pt-BR" sz="1400" dirty="0"/>
          </a:p>
        </p:txBody>
      </p:sp>
      <p:sp>
        <p:nvSpPr>
          <p:cNvPr id="4" name="Retângulo 3">
            <a:extLst>
              <a:ext uri="{FF2B5EF4-FFF2-40B4-BE49-F238E27FC236}">
                <a16:creationId xmlns:a16="http://schemas.microsoft.com/office/drawing/2014/main" id="{8A9EB304-665E-4202-98AB-9C2968F38498}"/>
              </a:ext>
            </a:extLst>
          </p:cNvPr>
          <p:cNvSpPr/>
          <p:nvPr/>
        </p:nvSpPr>
        <p:spPr>
          <a:xfrm>
            <a:off x="0" y="3999246"/>
            <a:ext cx="2428870" cy="369332"/>
          </a:xfrm>
          <a:prstGeom prst="rect">
            <a:avLst/>
          </a:prstGeom>
        </p:spPr>
        <p:txBody>
          <a:bodyPr wrap="none">
            <a:spAutoFit/>
          </a:bodyPr>
          <a:lstStyle/>
          <a:p>
            <a:r>
              <a:rPr lang="pt-BR" dirty="0" err="1">
                <a:latin typeface="arial" panose="020B0604020202020204" pitchFamily="34" charset="0"/>
              </a:rPr>
              <a:t>Pantano</a:t>
            </a:r>
            <a:r>
              <a:rPr lang="pt-BR" dirty="0">
                <a:latin typeface="arial" panose="020B0604020202020204" pitchFamily="34" charset="0"/>
              </a:rPr>
              <a:t> e Manguezal</a:t>
            </a:r>
            <a:endParaRPr lang="pt-BR" dirty="0"/>
          </a:p>
        </p:txBody>
      </p:sp>
    </p:spTree>
    <p:extLst>
      <p:ext uri="{BB962C8B-B14F-4D97-AF65-F5344CB8AC3E}">
        <p14:creationId xmlns:p14="http://schemas.microsoft.com/office/powerpoint/2010/main" val="1175090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Manguezais no nordeste são atingidos por petróleo que assola costa brasileira há quase dois meses — Foto: Clemente Coelho Júnior/Divulgação">
            <a:extLst>
              <a:ext uri="{FF2B5EF4-FFF2-40B4-BE49-F238E27FC236}">
                <a16:creationId xmlns:a16="http://schemas.microsoft.com/office/drawing/2014/main" id="{03797ABC-2012-4401-9FD5-1ED56D8D2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8443" y="0"/>
            <a:ext cx="4594584" cy="258211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39D9F6BA-B562-4DAE-A70F-67B8844D3320}"/>
              </a:ext>
            </a:extLst>
          </p:cNvPr>
          <p:cNvPicPr>
            <a:picLocks noChangeAspect="1"/>
          </p:cNvPicPr>
          <p:nvPr/>
        </p:nvPicPr>
        <p:blipFill rotWithShape="1">
          <a:blip r:embed="rId3"/>
          <a:srcRect l="8460" t="17518" r="18197" b="7878"/>
          <a:stretch/>
        </p:blipFill>
        <p:spPr>
          <a:xfrm>
            <a:off x="0" y="0"/>
            <a:ext cx="7098613" cy="4061638"/>
          </a:xfrm>
          <a:prstGeom prst="rect">
            <a:avLst/>
          </a:prstGeom>
        </p:spPr>
      </p:pic>
      <p:sp>
        <p:nvSpPr>
          <p:cNvPr id="4" name="Retângulo 3">
            <a:extLst>
              <a:ext uri="{FF2B5EF4-FFF2-40B4-BE49-F238E27FC236}">
                <a16:creationId xmlns:a16="http://schemas.microsoft.com/office/drawing/2014/main" id="{E3DAFB63-ABCF-4D68-9254-069DD87B91C1}"/>
              </a:ext>
            </a:extLst>
          </p:cNvPr>
          <p:cNvSpPr/>
          <p:nvPr/>
        </p:nvSpPr>
        <p:spPr>
          <a:xfrm>
            <a:off x="0" y="4207831"/>
            <a:ext cx="9058939" cy="2585323"/>
          </a:xfrm>
          <a:prstGeom prst="rect">
            <a:avLst/>
          </a:prstGeom>
        </p:spPr>
        <p:txBody>
          <a:bodyPr wrap="square">
            <a:spAutoFit/>
          </a:bodyPr>
          <a:lstStyle/>
          <a:p>
            <a:r>
              <a:rPr lang="pt-BR" dirty="0"/>
              <a:t>O óleo chegou a manguezais em pelo menos três Estados. Em Pernambuco, atingiu pelo menos sete rios. </a:t>
            </a:r>
            <a:r>
              <a:rPr lang="pt-BR" b="1" dirty="0">
                <a:highlight>
                  <a:srgbClr val="FFFF00"/>
                </a:highlight>
              </a:rPr>
              <a:t>Também chegou a áreas de mangue em estuários de Sergipe e da Bahia</a:t>
            </a:r>
            <a:r>
              <a:rPr lang="pt-BR" dirty="0"/>
              <a:t>.</a:t>
            </a:r>
          </a:p>
          <a:p>
            <a:endParaRPr lang="pt-BR" dirty="0"/>
          </a:p>
          <a:p>
            <a:r>
              <a:rPr lang="pt-BR" dirty="0"/>
              <a:t>Manguezais são </a:t>
            </a:r>
            <a:r>
              <a:rPr lang="pt-BR" b="1" dirty="0">
                <a:highlight>
                  <a:srgbClr val="FFFF00"/>
                </a:highlight>
              </a:rPr>
              <a:t>ecossistemas costeiros, de transição entre a terra e o mar</a:t>
            </a:r>
            <a:r>
              <a:rPr lang="pt-BR" dirty="0"/>
              <a:t>, que ficam em regiões tropicais e subtropicais do planeta. É ali onde ficam aquelas plantas retorcidas por cima da lama escura que, de acordo com a maré, ora ficam cobertas pela água salgada do mar, ora ficam expostas com as raízes fincadas na água que se mistura à dos rios.</a:t>
            </a:r>
          </a:p>
          <a:p>
            <a:endParaRPr lang="pt-BR" dirty="0"/>
          </a:p>
          <a:p>
            <a:r>
              <a:rPr lang="pt-BR" b="1" dirty="0">
                <a:highlight>
                  <a:srgbClr val="FFFF00"/>
                </a:highlight>
              </a:rPr>
              <a:t>Peixes, camarões, moluscos, caranguejos e outros organismos habitam esses ecossistemas</a:t>
            </a:r>
          </a:p>
        </p:txBody>
      </p:sp>
      <p:pic>
        <p:nvPicPr>
          <p:cNvPr id="44037" name="Picture 5">
            <a:extLst>
              <a:ext uri="{FF2B5EF4-FFF2-40B4-BE49-F238E27FC236}">
                <a16:creationId xmlns:a16="http://schemas.microsoft.com/office/drawing/2014/main" id="{BE6D77AF-D535-454B-AC03-BEB03FB952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8939" y="2720884"/>
            <a:ext cx="2994088" cy="1863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4307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6517A8F1-E8A6-4B36-88A8-43DB7E6340BB}"/>
              </a:ext>
            </a:extLst>
          </p:cNvPr>
          <p:cNvPicPr>
            <a:picLocks noChangeAspect="1"/>
          </p:cNvPicPr>
          <p:nvPr/>
        </p:nvPicPr>
        <p:blipFill rotWithShape="1">
          <a:blip r:embed="rId2"/>
          <a:srcRect t="4806" r="35291" b="16899"/>
          <a:stretch/>
        </p:blipFill>
        <p:spPr>
          <a:xfrm>
            <a:off x="0" y="0"/>
            <a:ext cx="7889358" cy="5369443"/>
          </a:xfrm>
          <a:prstGeom prst="rect">
            <a:avLst/>
          </a:prstGeom>
        </p:spPr>
      </p:pic>
      <p:sp>
        <p:nvSpPr>
          <p:cNvPr id="3" name="Retângulo 2">
            <a:extLst>
              <a:ext uri="{FF2B5EF4-FFF2-40B4-BE49-F238E27FC236}">
                <a16:creationId xmlns:a16="http://schemas.microsoft.com/office/drawing/2014/main" id="{9840636C-D544-4E06-87CF-38651573A824}"/>
              </a:ext>
            </a:extLst>
          </p:cNvPr>
          <p:cNvSpPr/>
          <p:nvPr/>
        </p:nvSpPr>
        <p:spPr>
          <a:xfrm>
            <a:off x="777362" y="5369443"/>
            <a:ext cx="6150338" cy="369332"/>
          </a:xfrm>
          <a:prstGeom prst="rect">
            <a:avLst/>
          </a:prstGeom>
        </p:spPr>
        <p:txBody>
          <a:bodyPr wrap="none">
            <a:spAutoFit/>
          </a:bodyPr>
          <a:lstStyle/>
          <a:p>
            <a:r>
              <a:rPr lang="pt-BR" dirty="0">
                <a:hlinkClick r:id="rId3"/>
              </a:rPr>
              <a:t>https://science.sciencemag.org/content/366/6466/672/tab-pdf</a:t>
            </a:r>
            <a:endParaRPr lang="pt-BR" dirty="0"/>
          </a:p>
        </p:txBody>
      </p:sp>
    </p:spTree>
    <p:extLst>
      <p:ext uri="{BB962C8B-B14F-4D97-AF65-F5344CB8AC3E}">
        <p14:creationId xmlns:p14="http://schemas.microsoft.com/office/powerpoint/2010/main" val="6387811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EA172F9E-1DF7-45BF-8F0B-6AAB58AE98A4}"/>
              </a:ext>
            </a:extLst>
          </p:cNvPr>
          <p:cNvSpPr txBox="1"/>
          <p:nvPr/>
        </p:nvSpPr>
        <p:spPr>
          <a:xfrm>
            <a:off x="4348717" y="132908"/>
            <a:ext cx="5465134" cy="523220"/>
          </a:xfrm>
          <a:prstGeom prst="rect">
            <a:avLst/>
          </a:prstGeom>
          <a:noFill/>
        </p:spPr>
        <p:txBody>
          <a:bodyPr wrap="square" rtlCol="0">
            <a:spAutoFit/>
          </a:bodyPr>
          <a:lstStyle/>
          <a:p>
            <a:r>
              <a:rPr lang="pt-BR" sz="2800" i="1" dirty="0"/>
              <a:t>Definição de Limpo  e de recuperado </a:t>
            </a:r>
          </a:p>
        </p:txBody>
      </p:sp>
      <p:pic>
        <p:nvPicPr>
          <p:cNvPr id="4" name="Imagem 3">
            <a:extLst>
              <a:ext uri="{FF2B5EF4-FFF2-40B4-BE49-F238E27FC236}">
                <a16:creationId xmlns:a16="http://schemas.microsoft.com/office/drawing/2014/main" id="{5DAD19B6-97AB-44DA-AACD-307F21DE4B37}"/>
              </a:ext>
            </a:extLst>
          </p:cNvPr>
          <p:cNvPicPr>
            <a:picLocks noChangeAspect="1"/>
          </p:cNvPicPr>
          <p:nvPr/>
        </p:nvPicPr>
        <p:blipFill rotWithShape="1">
          <a:blip r:embed="rId2"/>
          <a:srcRect l="24419" t="29147" r="26657" b="22635"/>
          <a:stretch/>
        </p:blipFill>
        <p:spPr>
          <a:xfrm>
            <a:off x="127592" y="130826"/>
            <a:ext cx="4087331" cy="2265883"/>
          </a:xfrm>
          <a:prstGeom prst="rect">
            <a:avLst/>
          </a:prstGeom>
        </p:spPr>
      </p:pic>
      <p:sp>
        <p:nvSpPr>
          <p:cNvPr id="6" name="Retângulo 5">
            <a:extLst>
              <a:ext uri="{FF2B5EF4-FFF2-40B4-BE49-F238E27FC236}">
                <a16:creationId xmlns:a16="http://schemas.microsoft.com/office/drawing/2014/main" id="{79DC5F89-2FCF-441D-B841-7F6B47BA2AF8}"/>
              </a:ext>
            </a:extLst>
          </p:cNvPr>
          <p:cNvSpPr/>
          <p:nvPr/>
        </p:nvSpPr>
        <p:spPr>
          <a:xfrm>
            <a:off x="212647" y="3871403"/>
            <a:ext cx="4944140" cy="1477328"/>
          </a:xfrm>
          <a:prstGeom prst="rect">
            <a:avLst/>
          </a:prstGeom>
        </p:spPr>
        <p:txBody>
          <a:bodyPr wrap="square">
            <a:spAutoFit/>
          </a:bodyPr>
          <a:lstStyle/>
          <a:p>
            <a:r>
              <a:rPr lang="pt-BR" b="1" dirty="0">
                <a:solidFill>
                  <a:srgbClr val="FF0000"/>
                </a:solidFill>
                <a:latin typeface="AdvPSTim-I"/>
              </a:rPr>
              <a:t>A recuperação de um ecossistema </a:t>
            </a:r>
            <a:r>
              <a:rPr lang="pt-BR" i="1" dirty="0">
                <a:latin typeface="AdvPSTim-I"/>
              </a:rPr>
              <a:t>é caracterizada pelo restabelecimento de uma comunidade biológica na qual plantas e animais característicos dessa comunidade estão  não só presentes mas apresentam um funcionamento normal.</a:t>
            </a:r>
            <a:endParaRPr lang="pt-BR" i="1" dirty="0"/>
          </a:p>
        </p:txBody>
      </p:sp>
      <p:sp>
        <p:nvSpPr>
          <p:cNvPr id="7" name="Retângulo 6">
            <a:extLst>
              <a:ext uri="{FF2B5EF4-FFF2-40B4-BE49-F238E27FC236}">
                <a16:creationId xmlns:a16="http://schemas.microsoft.com/office/drawing/2014/main" id="{26D02D2F-69FA-4F13-AB77-0130442DA43D}"/>
              </a:ext>
            </a:extLst>
          </p:cNvPr>
          <p:cNvSpPr/>
          <p:nvPr/>
        </p:nvSpPr>
        <p:spPr>
          <a:xfrm>
            <a:off x="212647" y="2503036"/>
            <a:ext cx="4944140" cy="1200329"/>
          </a:xfrm>
          <a:prstGeom prst="rect">
            <a:avLst/>
          </a:prstGeom>
        </p:spPr>
        <p:txBody>
          <a:bodyPr wrap="square">
            <a:spAutoFit/>
          </a:bodyPr>
          <a:lstStyle/>
          <a:p>
            <a:r>
              <a:rPr lang="pt-BR" b="1" dirty="0">
                <a:solidFill>
                  <a:srgbClr val="FF0000"/>
                </a:solidFill>
                <a:latin typeface="AdvPSTim-I"/>
              </a:rPr>
              <a:t>Limpo, </a:t>
            </a:r>
            <a:r>
              <a:rPr lang="pt-BR" i="1" dirty="0">
                <a:latin typeface="AdvPSTim-I"/>
              </a:rPr>
              <a:t>no contexto de um derramamento de óleo, pode ser definido como o retorno a um nível de hidrocarbonetos de </a:t>
            </a:r>
            <a:r>
              <a:rPr lang="pt-BR" i="1" dirty="0" err="1">
                <a:latin typeface="AdvPSTim-I"/>
              </a:rPr>
              <a:t>petróleomque</a:t>
            </a:r>
            <a:r>
              <a:rPr lang="pt-BR" i="1" dirty="0">
                <a:latin typeface="AdvPSTim-I"/>
              </a:rPr>
              <a:t> não tem impacto detectável na função de um ecossistema</a:t>
            </a:r>
            <a:r>
              <a:rPr lang="pt-BR" b="1" dirty="0">
                <a:latin typeface="AdvPSTim-I"/>
              </a:rPr>
              <a:t>.</a:t>
            </a:r>
            <a:endParaRPr lang="pt-BR" dirty="0"/>
          </a:p>
        </p:txBody>
      </p:sp>
      <p:pic>
        <p:nvPicPr>
          <p:cNvPr id="10" name="Imagem 9">
            <a:extLst>
              <a:ext uri="{FF2B5EF4-FFF2-40B4-BE49-F238E27FC236}">
                <a16:creationId xmlns:a16="http://schemas.microsoft.com/office/drawing/2014/main" id="{B6E4C0DD-8871-4EF1-85D8-395E51822105}"/>
              </a:ext>
            </a:extLst>
          </p:cNvPr>
          <p:cNvPicPr>
            <a:picLocks noChangeAspect="1"/>
          </p:cNvPicPr>
          <p:nvPr/>
        </p:nvPicPr>
        <p:blipFill rotWithShape="1">
          <a:blip r:embed="rId3"/>
          <a:srcRect l="28605" t="46977" r="39302" b="8372"/>
          <a:stretch/>
        </p:blipFill>
        <p:spPr>
          <a:xfrm>
            <a:off x="5257799" y="1470527"/>
            <a:ext cx="3912781" cy="3062178"/>
          </a:xfrm>
          <a:prstGeom prst="rect">
            <a:avLst/>
          </a:prstGeom>
        </p:spPr>
      </p:pic>
      <p:sp>
        <p:nvSpPr>
          <p:cNvPr id="12" name="Retângulo 11">
            <a:extLst>
              <a:ext uri="{FF2B5EF4-FFF2-40B4-BE49-F238E27FC236}">
                <a16:creationId xmlns:a16="http://schemas.microsoft.com/office/drawing/2014/main" id="{E02E44A5-B1E4-4584-8207-27E709B09ABA}"/>
              </a:ext>
            </a:extLst>
          </p:cNvPr>
          <p:cNvSpPr/>
          <p:nvPr/>
        </p:nvSpPr>
        <p:spPr>
          <a:xfrm>
            <a:off x="9271592" y="843677"/>
            <a:ext cx="2920408" cy="2585323"/>
          </a:xfrm>
          <a:prstGeom prst="rect">
            <a:avLst/>
          </a:prstGeom>
        </p:spPr>
        <p:txBody>
          <a:bodyPr wrap="square">
            <a:spAutoFit/>
          </a:bodyPr>
          <a:lstStyle/>
          <a:p>
            <a:r>
              <a:rPr lang="pt-BR" b="1" dirty="0"/>
              <a:t>Exxon Valdez </a:t>
            </a:r>
            <a:r>
              <a:rPr lang="pt-BR" dirty="0"/>
              <a:t>-24 de março de 1989, quando ~ 40 900 a 120 000 m³ (equivalente a 257 000 a 750 000 barris) de petróleo que transportava foram lançadas ao mar, após uma colisão contra rochas submersas, na Enseada do Príncipe Guilherme,  Alasca</a:t>
            </a:r>
          </a:p>
        </p:txBody>
      </p:sp>
      <p:sp>
        <p:nvSpPr>
          <p:cNvPr id="13" name="Retângulo 12">
            <a:extLst>
              <a:ext uri="{FF2B5EF4-FFF2-40B4-BE49-F238E27FC236}">
                <a16:creationId xmlns:a16="http://schemas.microsoft.com/office/drawing/2014/main" id="{13A2B687-2323-44F7-A1AB-6EE3AC2F7812}"/>
              </a:ext>
            </a:extLst>
          </p:cNvPr>
          <p:cNvSpPr/>
          <p:nvPr/>
        </p:nvSpPr>
        <p:spPr>
          <a:xfrm>
            <a:off x="9260956" y="3473009"/>
            <a:ext cx="2920408" cy="1477328"/>
          </a:xfrm>
          <a:prstGeom prst="rect">
            <a:avLst/>
          </a:prstGeom>
        </p:spPr>
        <p:txBody>
          <a:bodyPr wrap="square">
            <a:spAutoFit/>
          </a:bodyPr>
          <a:lstStyle/>
          <a:p>
            <a:r>
              <a:rPr lang="pt-BR" b="1" dirty="0"/>
              <a:t>Braer</a:t>
            </a:r>
            <a:r>
              <a:rPr lang="pt-BR" dirty="0"/>
              <a:t>-3 de Janeiro de 1993, quando ~ 85 000 </a:t>
            </a:r>
            <a:r>
              <a:rPr lang="pt-BR" dirty="0" err="1"/>
              <a:t>ton</a:t>
            </a:r>
            <a:r>
              <a:rPr lang="pt-BR" dirty="0"/>
              <a:t>  petróleo que transportava foram lançadas ao mar, </a:t>
            </a:r>
            <a:r>
              <a:rPr lang="pt-BR" dirty="0" err="1"/>
              <a:t>Shetland</a:t>
            </a:r>
            <a:r>
              <a:rPr lang="pt-BR" dirty="0"/>
              <a:t>, </a:t>
            </a:r>
            <a:r>
              <a:rPr lang="pt-BR" dirty="0" err="1"/>
              <a:t>Escocia</a:t>
            </a:r>
            <a:r>
              <a:rPr lang="pt-BR" dirty="0"/>
              <a:t> </a:t>
            </a:r>
          </a:p>
        </p:txBody>
      </p:sp>
    </p:spTree>
    <p:extLst>
      <p:ext uri="{BB962C8B-B14F-4D97-AF65-F5344CB8AC3E}">
        <p14:creationId xmlns:p14="http://schemas.microsoft.com/office/powerpoint/2010/main" val="10735559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8509FBA-94D4-43C8-AF27-C060BF540E13}"/>
              </a:ext>
            </a:extLst>
          </p:cNvPr>
          <p:cNvPicPr>
            <a:picLocks noChangeAspect="1"/>
          </p:cNvPicPr>
          <p:nvPr/>
        </p:nvPicPr>
        <p:blipFill rotWithShape="1">
          <a:blip r:embed="rId2"/>
          <a:srcRect l="29303" t="27597" r="30407" b="14729"/>
          <a:stretch/>
        </p:blipFill>
        <p:spPr>
          <a:xfrm>
            <a:off x="0" y="382771"/>
            <a:ext cx="7176977" cy="5778868"/>
          </a:xfrm>
          <a:prstGeom prst="rect">
            <a:avLst/>
          </a:prstGeom>
        </p:spPr>
      </p:pic>
    </p:spTree>
    <p:extLst>
      <p:ext uri="{BB962C8B-B14F-4D97-AF65-F5344CB8AC3E}">
        <p14:creationId xmlns:p14="http://schemas.microsoft.com/office/powerpoint/2010/main" val="691508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0071019D-02D8-46BA-A555-782F1A536A83}"/>
              </a:ext>
            </a:extLst>
          </p:cNvPr>
          <p:cNvPicPr>
            <a:picLocks noChangeAspect="1"/>
          </p:cNvPicPr>
          <p:nvPr/>
        </p:nvPicPr>
        <p:blipFill rotWithShape="1">
          <a:blip r:embed="rId2"/>
          <a:srcRect l="26860" t="40156" r="33198" b="9456"/>
          <a:stretch/>
        </p:blipFill>
        <p:spPr>
          <a:xfrm>
            <a:off x="138223" y="1041990"/>
            <a:ext cx="7687340" cy="5454989"/>
          </a:xfrm>
          <a:prstGeom prst="rect">
            <a:avLst/>
          </a:prstGeom>
        </p:spPr>
      </p:pic>
    </p:spTree>
    <p:extLst>
      <p:ext uri="{BB962C8B-B14F-4D97-AF65-F5344CB8AC3E}">
        <p14:creationId xmlns:p14="http://schemas.microsoft.com/office/powerpoint/2010/main" val="4056477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EB6E7CD3-B58B-472A-8B5C-C290D6E1FBC9}"/>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a:solidFill>
                  <a:srgbClr val="FFFFFF"/>
                </a:solidFill>
                <a:latin typeface="+mj-lt"/>
                <a:ea typeface="+mj-ea"/>
                <a:cs typeface="+mj-cs"/>
              </a:rPr>
              <a:t>Correlação entre K</a:t>
            </a:r>
            <a:r>
              <a:rPr lang="en-US" sz="5400" baseline="-25000">
                <a:solidFill>
                  <a:srgbClr val="FFFFFF"/>
                </a:solidFill>
                <a:latin typeface="+mj-lt"/>
                <a:ea typeface="+mj-ea"/>
                <a:cs typeface="+mj-cs"/>
              </a:rPr>
              <a:t>lip/w </a:t>
            </a:r>
            <a:r>
              <a:rPr lang="en-US" sz="5400">
                <a:solidFill>
                  <a:srgbClr val="FFFFFF"/>
                </a:solidFill>
                <a:latin typeface="+mj-lt"/>
                <a:ea typeface="+mj-ea"/>
                <a:cs typeface="+mj-cs"/>
              </a:rPr>
              <a:t>e K</a:t>
            </a:r>
            <a:r>
              <a:rPr lang="en-US" sz="5400" baseline="-25000">
                <a:solidFill>
                  <a:srgbClr val="FFFFFF"/>
                </a:solidFill>
                <a:latin typeface="+mj-lt"/>
                <a:ea typeface="+mj-ea"/>
                <a:cs typeface="+mj-cs"/>
              </a:rPr>
              <a:t>io/w </a:t>
            </a:r>
            <a:r>
              <a:rPr lang="en-US" sz="5400">
                <a:solidFill>
                  <a:srgbClr val="FFFFFF"/>
                </a:solidFill>
                <a:latin typeface="+mj-lt"/>
                <a:ea typeface="+mj-ea"/>
                <a:cs typeface="+mj-cs"/>
              </a:rPr>
              <a:t> </a:t>
            </a:r>
          </a:p>
        </p:txBody>
      </p:sp>
      <p:pic>
        <p:nvPicPr>
          <p:cNvPr id="3" name="Imagem 2">
            <a:extLst>
              <a:ext uri="{FF2B5EF4-FFF2-40B4-BE49-F238E27FC236}">
                <a16:creationId xmlns:a16="http://schemas.microsoft.com/office/drawing/2014/main" id="{CDA4B034-53AA-4C35-A8FB-7592BA58B3EB}"/>
              </a:ext>
            </a:extLst>
          </p:cNvPr>
          <p:cNvPicPr>
            <a:picLocks noChangeAspect="1"/>
          </p:cNvPicPr>
          <p:nvPr/>
        </p:nvPicPr>
        <p:blipFill>
          <a:blip r:embed="rId2"/>
          <a:stretch>
            <a:fillRect/>
          </a:stretch>
        </p:blipFill>
        <p:spPr>
          <a:xfrm>
            <a:off x="7569201" y="3135825"/>
            <a:ext cx="4330699" cy="690916"/>
          </a:xfrm>
          <a:prstGeom prst="rect">
            <a:avLst/>
          </a:prstGeom>
        </p:spPr>
      </p:pic>
      <p:pic>
        <p:nvPicPr>
          <p:cNvPr id="14" name="Imagem 13">
            <a:extLst>
              <a:ext uri="{FF2B5EF4-FFF2-40B4-BE49-F238E27FC236}">
                <a16:creationId xmlns:a16="http://schemas.microsoft.com/office/drawing/2014/main" id="{32C08619-9830-461C-83E9-EFD9090649DF}"/>
              </a:ext>
            </a:extLst>
          </p:cNvPr>
          <p:cNvPicPr>
            <a:picLocks noChangeAspect="1"/>
          </p:cNvPicPr>
          <p:nvPr/>
        </p:nvPicPr>
        <p:blipFill rotWithShape="1">
          <a:blip r:embed="rId3"/>
          <a:srcRect l="6268" t="10422" r="9081" b="7214"/>
          <a:stretch/>
        </p:blipFill>
        <p:spPr>
          <a:xfrm>
            <a:off x="1" y="2095501"/>
            <a:ext cx="7803056" cy="3293328"/>
          </a:xfrm>
          <a:prstGeom prst="rect">
            <a:avLst/>
          </a:prstGeom>
        </p:spPr>
      </p:pic>
      <p:sp>
        <p:nvSpPr>
          <p:cNvPr id="8" name="CaixaDeTexto 7">
            <a:extLst>
              <a:ext uri="{FF2B5EF4-FFF2-40B4-BE49-F238E27FC236}">
                <a16:creationId xmlns:a16="http://schemas.microsoft.com/office/drawing/2014/main" id="{37278C68-1840-43CC-8E69-6C51CE281183}"/>
              </a:ext>
            </a:extLst>
          </p:cNvPr>
          <p:cNvSpPr txBox="1"/>
          <p:nvPr/>
        </p:nvSpPr>
        <p:spPr>
          <a:xfrm>
            <a:off x="1130300" y="509054"/>
            <a:ext cx="6972300" cy="523220"/>
          </a:xfrm>
          <a:prstGeom prst="rect">
            <a:avLst/>
          </a:prstGeom>
          <a:solidFill>
            <a:schemeClr val="bg2">
              <a:lumMod val="25000"/>
            </a:schemeClr>
          </a:solidFill>
        </p:spPr>
        <p:txBody>
          <a:bodyPr wrap="square" rtlCol="0">
            <a:spAutoFit/>
          </a:bodyPr>
          <a:lstStyle/>
          <a:p>
            <a:pPr algn="ctr"/>
            <a:r>
              <a:rPr lang="pt-BR" sz="2800" dirty="0">
                <a:solidFill>
                  <a:schemeClr val="bg1"/>
                </a:solidFill>
              </a:rPr>
              <a:t>Correlação entre </a:t>
            </a:r>
            <a:r>
              <a:rPr lang="en-GB" sz="28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sz="28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prot</a:t>
            </a:r>
            <a:r>
              <a:rPr lang="en-GB" sz="28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/w </a:t>
            </a:r>
            <a:r>
              <a:rPr lang="pt-BR" sz="2800" dirty="0">
                <a:solidFill>
                  <a:schemeClr val="bg1"/>
                </a:solidFill>
              </a:rPr>
              <a:t>e </a:t>
            </a:r>
            <a:r>
              <a:rPr lang="en-GB"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sz="28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io/w </a:t>
            </a:r>
            <a:r>
              <a:rPr lang="pt-BR" sz="2800" dirty="0">
                <a:solidFill>
                  <a:schemeClr val="bg1"/>
                </a:solidFill>
              </a:rPr>
              <a:t> </a:t>
            </a:r>
          </a:p>
        </p:txBody>
      </p:sp>
      <p:sp>
        <p:nvSpPr>
          <p:cNvPr id="9" name="CaixaDeTexto 8">
            <a:extLst>
              <a:ext uri="{FF2B5EF4-FFF2-40B4-BE49-F238E27FC236}">
                <a16:creationId xmlns:a16="http://schemas.microsoft.com/office/drawing/2014/main" id="{0F6526A5-5B61-4B29-89B6-1CC6CA4D746B}"/>
              </a:ext>
            </a:extLst>
          </p:cNvPr>
          <p:cNvSpPr txBox="1"/>
          <p:nvPr/>
        </p:nvSpPr>
        <p:spPr>
          <a:xfrm>
            <a:off x="113116" y="5667635"/>
            <a:ext cx="12198660" cy="400110"/>
          </a:xfrm>
          <a:prstGeom prst="rect">
            <a:avLst/>
          </a:prstGeom>
          <a:solidFill>
            <a:schemeClr val="bg2">
              <a:lumMod val="25000"/>
            </a:schemeClr>
          </a:solidFill>
        </p:spPr>
        <p:txBody>
          <a:bodyPr wrap="none" rtlCol="0">
            <a:spAutoFit/>
          </a:bodyPr>
          <a:lstStyle/>
          <a:p>
            <a:r>
              <a:rPr lang="pt-B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coeficiente de partição entre a fração proteica e água  e sua correlação com o coeficiente de partição </a:t>
            </a:r>
            <a:r>
              <a:rPr lang="pt-BR" sz="2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octanol</a:t>
            </a:r>
            <a:r>
              <a:rPr lang="pt-B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água  </a:t>
            </a:r>
            <a:endParaRPr lang="pt-BR" sz="2000" dirty="0">
              <a:solidFill>
                <a:schemeClr val="bg1"/>
              </a:solidFill>
            </a:endParaRPr>
          </a:p>
        </p:txBody>
      </p:sp>
      <p:sp>
        <p:nvSpPr>
          <p:cNvPr id="2" name="CaixaDeTexto 1">
            <a:extLst>
              <a:ext uri="{FF2B5EF4-FFF2-40B4-BE49-F238E27FC236}">
                <a16:creationId xmlns:a16="http://schemas.microsoft.com/office/drawing/2014/main" id="{62FD03EF-E5FF-480C-8517-964C577741E0}"/>
              </a:ext>
            </a:extLst>
          </p:cNvPr>
          <p:cNvSpPr txBox="1"/>
          <p:nvPr/>
        </p:nvSpPr>
        <p:spPr>
          <a:xfrm>
            <a:off x="990600" y="1402100"/>
            <a:ext cx="9718301" cy="369332"/>
          </a:xfrm>
          <a:prstGeom prst="rect">
            <a:avLst/>
          </a:prstGeom>
          <a:noFill/>
        </p:spPr>
        <p:txBody>
          <a:bodyPr wrap="none" rtlCol="0">
            <a:spAutoFit/>
          </a:bodyPr>
          <a:lstStyle/>
          <a:p>
            <a:r>
              <a:rPr lang="pt-BR" dirty="0"/>
              <a:t>Albumina sérica bovina </a:t>
            </a:r>
            <a:r>
              <a:rPr lang="pt-BR" dirty="0">
                <a:sym typeface="Wingdings" panose="05000000000000000000" pitchFamily="2" charset="2"/>
              </a:rPr>
              <a:t> BSA – foi a proteína que foi usada como padrão para fazer esta correlação  </a:t>
            </a:r>
            <a:endParaRPr lang="pt-BR" dirty="0"/>
          </a:p>
        </p:txBody>
      </p:sp>
    </p:spTree>
    <p:extLst>
      <p:ext uri="{BB962C8B-B14F-4D97-AF65-F5344CB8AC3E}">
        <p14:creationId xmlns:p14="http://schemas.microsoft.com/office/powerpoint/2010/main" val="5043576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8F81BAC1-3E08-4ADB-B467-A0E8C91C1BC2}"/>
              </a:ext>
            </a:extLst>
          </p:cNvPr>
          <p:cNvPicPr>
            <a:picLocks noChangeAspect="1"/>
          </p:cNvPicPr>
          <p:nvPr/>
        </p:nvPicPr>
        <p:blipFill rotWithShape="1">
          <a:blip r:embed="rId2"/>
          <a:srcRect l="11833" t="16297" r="17167" b="10518"/>
          <a:stretch/>
        </p:blipFill>
        <p:spPr>
          <a:xfrm>
            <a:off x="152400" y="203200"/>
            <a:ext cx="8656320" cy="5019040"/>
          </a:xfrm>
          <a:prstGeom prst="rect">
            <a:avLst/>
          </a:prstGeom>
        </p:spPr>
      </p:pic>
      <p:pic>
        <p:nvPicPr>
          <p:cNvPr id="41986" name="Picture 2" descr="BSB - Brasília - Brasil - 12/09/2019 - Ministro da Saúde, Luiz Henrique Mandetta, concede entrevista coletiva para comunicar o lançamento da nova campanha publicitária de Combate ao mosquito Aedes aegypti. O objetivo é mobilizar a população no combate ao avanço das doenças no país.&#10;Foto: Jorge William / Agência O Globo Foto: Jorge William / Agência O Globo">
            <a:extLst>
              <a:ext uri="{FF2B5EF4-FFF2-40B4-BE49-F238E27FC236}">
                <a16:creationId xmlns:a16="http://schemas.microsoft.com/office/drawing/2014/main" id="{ECF92711-2D11-4C6A-93C0-E6EAF62C7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808720" y="2203450"/>
            <a:ext cx="2405174" cy="144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4456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B014CE0-A9B4-45E1-96E3-8FF79C08439F}"/>
              </a:ext>
            </a:extLst>
          </p:cNvPr>
          <p:cNvSpPr/>
          <p:nvPr/>
        </p:nvSpPr>
        <p:spPr>
          <a:xfrm>
            <a:off x="426906" y="458267"/>
            <a:ext cx="9897308" cy="3416320"/>
          </a:xfrm>
          <a:prstGeom prst="rect">
            <a:avLst/>
          </a:prstGeom>
        </p:spPr>
        <p:txBody>
          <a:bodyPr wrap="square">
            <a:spAutoFit/>
          </a:bodyPr>
          <a:lstStyle/>
          <a:p>
            <a:r>
              <a:rPr lang="pt-BR" dirty="0">
                <a:solidFill>
                  <a:srgbClr val="000000"/>
                </a:solidFill>
                <a:latin typeface="Georgia" panose="02040502050405020303" pitchFamily="18" charset="0"/>
              </a:rPr>
              <a:t>— Vamos monitorar a região de Brumadinho provavelmente de dez a 20 anos, e essas pessoas (do Nordeste) da mesma forma — explicou </a:t>
            </a:r>
            <a:r>
              <a:rPr lang="pt-BR" dirty="0" err="1">
                <a:solidFill>
                  <a:srgbClr val="000000"/>
                </a:solidFill>
                <a:latin typeface="Georgia" panose="02040502050405020303" pitchFamily="18" charset="0"/>
              </a:rPr>
              <a:t>Mandetta</a:t>
            </a:r>
            <a:r>
              <a:rPr lang="pt-BR" dirty="0">
                <a:solidFill>
                  <a:srgbClr val="000000"/>
                </a:solidFill>
                <a:latin typeface="Georgia" panose="02040502050405020303" pitchFamily="18" charset="0"/>
              </a:rPr>
              <a:t>.</a:t>
            </a:r>
          </a:p>
          <a:p>
            <a:endParaRPr lang="pt-BR" dirty="0">
              <a:solidFill>
                <a:srgbClr val="000000"/>
              </a:solidFill>
              <a:latin typeface="Georgia" panose="02040502050405020303" pitchFamily="18" charset="0"/>
            </a:endParaRPr>
          </a:p>
          <a:p>
            <a:r>
              <a:rPr lang="pt-BR" dirty="0">
                <a:solidFill>
                  <a:srgbClr val="000000"/>
                </a:solidFill>
                <a:latin typeface="Georgia" panose="02040502050405020303" pitchFamily="18" charset="0"/>
              </a:rPr>
              <a:t>Questionado sobre a metodologia do monitoramento, o ministro não deu maiores detalhes, mas explicou que os possíveis efeitos do óleo cru que invadiu as praias nordestinas – e detém propriedades tóxicas e cancerígenas – só serão sentidos ao longo dos anos.</a:t>
            </a:r>
          </a:p>
          <a:p>
            <a:endParaRPr lang="pt-BR" dirty="0">
              <a:solidFill>
                <a:srgbClr val="000000"/>
              </a:solidFill>
              <a:latin typeface="Georgia" panose="02040502050405020303" pitchFamily="18" charset="0"/>
            </a:endParaRPr>
          </a:p>
          <a:p>
            <a:r>
              <a:rPr lang="pt-BR" dirty="0">
                <a:solidFill>
                  <a:srgbClr val="000000"/>
                </a:solidFill>
                <a:latin typeface="Georgia" panose="02040502050405020303" pitchFamily="18" charset="0"/>
              </a:rPr>
              <a:t>— O óleo pode </a:t>
            </a:r>
            <a:r>
              <a:rPr lang="pt-BR" b="1" dirty="0">
                <a:solidFill>
                  <a:srgbClr val="000000"/>
                </a:solidFill>
                <a:highlight>
                  <a:srgbClr val="FFFF00"/>
                </a:highlight>
                <a:latin typeface="Georgia" panose="02040502050405020303" pitchFamily="18" charset="0"/>
              </a:rPr>
              <a:t>fazer mal para o sistema imunológico, causar câncer,</a:t>
            </a:r>
            <a:r>
              <a:rPr lang="pt-BR" dirty="0">
                <a:solidFill>
                  <a:srgbClr val="000000"/>
                </a:solidFill>
                <a:latin typeface="Georgia" panose="02040502050405020303" pitchFamily="18" charset="0"/>
              </a:rPr>
              <a:t> mas não será uma epidemia. (A pessoa) entrou em contato hoje, amanhã de manhã temos uma mega epidemia de câncer. Não é assim que funciona. É uma geração inteira. </a:t>
            </a:r>
            <a:r>
              <a:rPr lang="pt-BR" b="1" dirty="0">
                <a:solidFill>
                  <a:srgbClr val="000000"/>
                </a:solidFill>
                <a:highlight>
                  <a:srgbClr val="FFFF00"/>
                </a:highlight>
                <a:latin typeface="Georgia" panose="02040502050405020303" pitchFamily="18" charset="0"/>
              </a:rPr>
              <a:t>Vamos monitorar peixes, 'comidas do mar' — pontua </a:t>
            </a:r>
            <a:r>
              <a:rPr lang="pt-BR" b="1" dirty="0" err="1">
                <a:solidFill>
                  <a:srgbClr val="000000"/>
                </a:solidFill>
                <a:highlight>
                  <a:srgbClr val="FFFF00"/>
                </a:highlight>
                <a:latin typeface="Georgia" panose="02040502050405020303" pitchFamily="18" charset="0"/>
              </a:rPr>
              <a:t>Mandetta</a:t>
            </a:r>
            <a:r>
              <a:rPr lang="pt-BR" dirty="0">
                <a:solidFill>
                  <a:srgbClr val="000000"/>
                </a:solidFill>
                <a:latin typeface="Georgia" panose="02040502050405020303" pitchFamily="18" charset="0"/>
              </a:rPr>
              <a:t>. — Isso tudo é feito dentro do monitoramento de desastres ambientais que fazemos no âmbito do Ministério da Saúde</a:t>
            </a:r>
            <a:endParaRPr lang="pt-BR" b="0" i="0" dirty="0">
              <a:solidFill>
                <a:srgbClr val="000000"/>
              </a:solidFill>
              <a:effectLst/>
              <a:latin typeface="Georgia" panose="02040502050405020303" pitchFamily="18" charset="0"/>
            </a:endParaRPr>
          </a:p>
        </p:txBody>
      </p:sp>
    </p:spTree>
    <p:extLst>
      <p:ext uri="{BB962C8B-B14F-4D97-AF65-F5344CB8AC3E}">
        <p14:creationId xmlns:p14="http://schemas.microsoft.com/office/powerpoint/2010/main" val="28549440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Resultado de imagem para oil spillages">
            <a:extLst>
              <a:ext uri="{FF2B5EF4-FFF2-40B4-BE49-F238E27FC236}">
                <a16:creationId xmlns:a16="http://schemas.microsoft.com/office/drawing/2014/main" id="{40B1D29F-A025-43A0-AD35-8C86F2BF66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91" r="4347" b="-3"/>
          <a:stretch/>
        </p:blipFill>
        <p:spPr bwMode="auto">
          <a:xfrm>
            <a:off x="641276" y="643467"/>
            <a:ext cx="4013020" cy="2702558"/>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Resultado de imagem para oil spillages">
            <a:extLst>
              <a:ext uri="{FF2B5EF4-FFF2-40B4-BE49-F238E27FC236}">
                <a16:creationId xmlns:a16="http://schemas.microsoft.com/office/drawing/2014/main" id="{FE16A71F-03D2-40A5-943A-B20D0DD49E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38" r="30289" b="1"/>
          <a:stretch/>
        </p:blipFill>
        <p:spPr bwMode="auto">
          <a:xfrm>
            <a:off x="643467" y="3509433"/>
            <a:ext cx="4010830" cy="2705099"/>
          </a:xfrm>
          <a:prstGeom prst="rect">
            <a:avLst/>
          </a:prstGeom>
          <a:noFill/>
          <a:extLst>
            <a:ext uri="{909E8E84-426E-40DD-AFC4-6F175D3DCCD1}">
              <a14:hiddenFill xmlns:a14="http://schemas.microsoft.com/office/drawing/2010/main">
                <a:solidFill>
                  <a:srgbClr val="FFFFFF"/>
                </a:solidFill>
              </a14:hiddenFill>
            </a:ext>
          </a:extLst>
        </p:spPr>
      </p:pic>
      <p:pic>
        <p:nvPicPr>
          <p:cNvPr id="44034" name="Picture 2" descr="Resultado de imagem para oil spillages">
            <a:extLst>
              <a:ext uri="{FF2B5EF4-FFF2-40B4-BE49-F238E27FC236}">
                <a16:creationId xmlns:a16="http://schemas.microsoft.com/office/drawing/2014/main" id="{ACEB4B4E-CF3F-4032-9F94-5A778996D1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19" r="-1" b="-1"/>
          <a:stretch/>
        </p:blipFill>
        <p:spPr bwMode="auto">
          <a:xfrm>
            <a:off x="4812633" y="643467"/>
            <a:ext cx="67359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5237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91A75130-ECAE-4DA6-BEFD-5EF7D571689E}"/>
              </a:ext>
            </a:extLst>
          </p:cNvPr>
          <p:cNvSpPr/>
          <p:nvPr/>
        </p:nvSpPr>
        <p:spPr>
          <a:xfrm>
            <a:off x="478464" y="539427"/>
            <a:ext cx="10717619" cy="5779146"/>
          </a:xfrm>
          <a:prstGeom prst="rect">
            <a:avLst/>
          </a:prstGeom>
        </p:spPr>
        <p:txBody>
          <a:bodyPr wrap="square">
            <a:spAutoFit/>
          </a:bodyPr>
          <a:lstStyle/>
          <a:p>
            <a:pPr algn="just">
              <a:lnSpc>
                <a:spcPct val="107000"/>
              </a:lnSpc>
              <a:spcAft>
                <a:spcPts val="800"/>
              </a:spcAft>
            </a:pPr>
            <a:r>
              <a:rPr lang="pt-BR" b="1" dirty="0">
                <a:latin typeface="Calibri" panose="020F0502020204030204" pitchFamily="34" charset="0"/>
                <a:ea typeface="Calibri" panose="020F0502020204030204" pitchFamily="34" charset="0"/>
                <a:cs typeface="Times New Roman" panose="02020603050405020304" pitchFamily="18" charset="0"/>
              </a:rPr>
              <a:t>T3 </a:t>
            </a:r>
            <a:endParaRPr lang="pt-BR"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Elabore uma pesquisa sobre o derramamento de petróleo do nordeste e com base nas aulas anteriores discuta sobre as origens do derreamento e suas consequências.  No que diz respeito às consequências detalhe os impactos ambientais motivados pelo derrame de um petróleo pesado. </a:t>
            </a:r>
          </a:p>
          <a:p>
            <a:pPr indent="449580" algn="just">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Reflita sobre o impacto deste tipo de petróleo na costa, manguezais e estuários.  Se preferir escolha uma região detalhada para avaliar.  Avalie igualmente o impacto dos derrames na fauna e flora. No que diz respeito à fauna dê uma especial relevância aos peixes, artrópodes, bivalves e moluscos. A flora é um caso mais complexo portanto discuta em relação aos mangues e/ou as outras plantas da orla costeira que ache relevantes incluir na discussão. Nesta discussão comente reflita igualmente sobre a toxicidade aguda e crônica do derreamento e comento o efeito de sedimentação do petróleo nestas regiões.</a:t>
            </a:r>
          </a:p>
          <a:p>
            <a:pPr indent="449580" algn="just">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Avalie o impacto humano, não só ao nível da toxidade por exposição direta, mas igualmente sobre a toxicidade que poderá advir do consumo de alimentos (peixes, moluscos, artrópodes, etc.). Seria interessante avaliar se alguma das regiões afetadas é uma região onde se pratique a piscicultura. Pode avaliar o impacto social e econômico do derramamento. Sugeria formas de minimizar o impacto e critique a forma com a limpeza foi realizada e sugeria mudanças na forma de proceder. </a:t>
            </a:r>
          </a:p>
          <a:p>
            <a:r>
              <a:rPr lang="pt-BR" dirty="0">
                <a:latin typeface="Calibri" panose="020F0502020204030204" pitchFamily="34" charset="0"/>
                <a:ea typeface="Calibri" panose="020F0502020204030204" pitchFamily="34" charset="0"/>
                <a:cs typeface="Times New Roman" panose="02020603050405020304" pitchFamily="18" charset="0"/>
              </a:rPr>
              <a:t>	Discuta igualmente sobre a recuperação das regiões afetadas, com prevê que será a sua recuperação. Baseie todas as suas discussões em estudos e reforce todas as usas opiniões baseadas na experiencia obtida em outros casos.</a:t>
            </a:r>
            <a:endParaRPr lang="pt-BR" dirty="0"/>
          </a:p>
        </p:txBody>
      </p:sp>
    </p:spTree>
    <p:extLst>
      <p:ext uri="{BB962C8B-B14F-4D97-AF65-F5344CB8AC3E}">
        <p14:creationId xmlns:p14="http://schemas.microsoft.com/office/powerpoint/2010/main" val="497501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F652DF53-7E80-4660-B44C-B0EA2E489006}"/>
              </a:ext>
            </a:extLst>
          </p:cNvPr>
          <p:cNvPicPr>
            <a:picLocks noChangeAspect="1"/>
          </p:cNvPicPr>
          <p:nvPr/>
        </p:nvPicPr>
        <p:blipFill rotWithShape="1">
          <a:blip r:embed="rId2"/>
          <a:srcRect l="35669" t="34884" r="9127" b="26511"/>
          <a:stretch/>
        </p:blipFill>
        <p:spPr>
          <a:xfrm>
            <a:off x="212650" y="255182"/>
            <a:ext cx="6730410" cy="2647507"/>
          </a:xfrm>
          <a:prstGeom prst="rect">
            <a:avLst/>
          </a:prstGeom>
        </p:spPr>
      </p:pic>
      <p:sp>
        <p:nvSpPr>
          <p:cNvPr id="3" name="Retângulo 2">
            <a:extLst>
              <a:ext uri="{FF2B5EF4-FFF2-40B4-BE49-F238E27FC236}">
                <a16:creationId xmlns:a16="http://schemas.microsoft.com/office/drawing/2014/main" id="{5F6654C3-A049-4DF9-8E63-433783BABFEB}"/>
              </a:ext>
            </a:extLst>
          </p:cNvPr>
          <p:cNvSpPr/>
          <p:nvPr/>
        </p:nvSpPr>
        <p:spPr>
          <a:xfrm>
            <a:off x="212650" y="3105237"/>
            <a:ext cx="6096000" cy="2585323"/>
          </a:xfrm>
          <a:prstGeom prst="rect">
            <a:avLst/>
          </a:prstGeom>
        </p:spPr>
        <p:txBody>
          <a:bodyPr>
            <a:spAutoFit/>
          </a:bodyPr>
          <a:lstStyle/>
          <a:p>
            <a:pPr algn="just"/>
            <a:r>
              <a:rPr lang="en-US" dirty="0"/>
              <a:t>This short review article summarizes the </a:t>
            </a:r>
            <a:r>
              <a:rPr lang="en-US" i="1" dirty="0">
                <a:highlight>
                  <a:srgbClr val="FFFF00"/>
                </a:highlight>
              </a:rPr>
              <a:t>results from long term assessment of an oil spill into a coastal fringe mangrove ecosystem in Panama</a:t>
            </a:r>
            <a:r>
              <a:rPr lang="en-US" dirty="0"/>
              <a:t>. The study combined chemical and biological assessment methods to demonstrate that a time period of up to 20 years or longer is required for deep mud coastal habitats to recover from the toxic impact of catastrophic oil spills. This is due to the long-term persistence of oil trapped in anoxic sediments and subsequent release into the water column.</a:t>
            </a:r>
            <a:endParaRPr lang="pt-BR" dirty="0"/>
          </a:p>
        </p:txBody>
      </p:sp>
      <p:pic>
        <p:nvPicPr>
          <p:cNvPr id="46082" name="Picture 2" descr="Resultado de imagem para panama mangrove">
            <a:extLst>
              <a:ext uri="{FF2B5EF4-FFF2-40B4-BE49-F238E27FC236}">
                <a16:creationId xmlns:a16="http://schemas.microsoft.com/office/drawing/2014/main" id="{E9EC90D8-9C4E-47F1-B769-FA758FAAC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4508" y="356855"/>
            <a:ext cx="4481306" cy="3072145"/>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Resultado de imagem para panama mangrove">
            <a:extLst>
              <a:ext uri="{FF2B5EF4-FFF2-40B4-BE49-F238E27FC236}">
                <a16:creationId xmlns:a16="http://schemas.microsoft.com/office/drawing/2014/main" id="{FCA4C728-E67D-41B8-90EF-32F1A1087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4507" y="3668231"/>
            <a:ext cx="4481305" cy="2609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042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A7B868A-3883-49CE-B1C2-1CDA71787A4A}"/>
              </a:ext>
            </a:extLst>
          </p:cNvPr>
          <p:cNvPicPr>
            <a:picLocks noChangeAspect="1"/>
          </p:cNvPicPr>
          <p:nvPr/>
        </p:nvPicPr>
        <p:blipFill rotWithShape="1">
          <a:blip r:embed="rId2"/>
          <a:srcRect l="39158" t="18450" r="10261" b="11163"/>
          <a:stretch/>
        </p:blipFill>
        <p:spPr>
          <a:xfrm>
            <a:off x="74429" y="329607"/>
            <a:ext cx="7464056" cy="5842555"/>
          </a:xfrm>
          <a:prstGeom prst="rect">
            <a:avLst/>
          </a:prstGeom>
        </p:spPr>
      </p:pic>
      <p:sp>
        <p:nvSpPr>
          <p:cNvPr id="5" name="Retângulo 4">
            <a:extLst>
              <a:ext uri="{FF2B5EF4-FFF2-40B4-BE49-F238E27FC236}">
                <a16:creationId xmlns:a16="http://schemas.microsoft.com/office/drawing/2014/main" id="{2B10A533-2967-4E3B-8190-A822C3AD7C0C}"/>
              </a:ext>
            </a:extLst>
          </p:cNvPr>
          <p:cNvSpPr/>
          <p:nvPr/>
        </p:nvSpPr>
        <p:spPr>
          <a:xfrm>
            <a:off x="7538485" y="1085096"/>
            <a:ext cx="4348715" cy="1754326"/>
          </a:xfrm>
          <a:prstGeom prst="rect">
            <a:avLst/>
          </a:prstGeom>
        </p:spPr>
        <p:txBody>
          <a:bodyPr wrap="square">
            <a:spAutoFit/>
          </a:bodyPr>
          <a:lstStyle/>
          <a:p>
            <a:pPr algn="just"/>
            <a:r>
              <a:rPr lang="pt-BR" dirty="0"/>
              <a:t>Em abril de 1986, mais de 50.000 barris de petróleo foi derramado de um tanque de armazenamento  e afetou o ecossistema marinho da costa do Caribe </a:t>
            </a:r>
            <a:r>
              <a:rPr lang="pt-BR" dirty="0" err="1"/>
              <a:t>Panama</a:t>
            </a:r>
            <a:r>
              <a:rPr lang="pt-BR" dirty="0"/>
              <a:t>, afetando manguezais, flora marinha e recifes de coral </a:t>
            </a:r>
          </a:p>
        </p:txBody>
      </p:sp>
      <p:sp>
        <p:nvSpPr>
          <p:cNvPr id="6" name="Retângulo 5">
            <a:extLst>
              <a:ext uri="{FF2B5EF4-FFF2-40B4-BE49-F238E27FC236}">
                <a16:creationId xmlns:a16="http://schemas.microsoft.com/office/drawing/2014/main" id="{8BAA8D84-97DD-4858-8613-406060C5219B}"/>
              </a:ext>
            </a:extLst>
          </p:cNvPr>
          <p:cNvSpPr/>
          <p:nvPr/>
        </p:nvSpPr>
        <p:spPr>
          <a:xfrm>
            <a:off x="7538485" y="3187581"/>
            <a:ext cx="4579086" cy="2862322"/>
          </a:xfrm>
          <a:prstGeom prst="rect">
            <a:avLst/>
          </a:prstGeom>
        </p:spPr>
        <p:txBody>
          <a:bodyPr wrap="square">
            <a:spAutoFit/>
          </a:bodyPr>
          <a:lstStyle/>
          <a:p>
            <a:r>
              <a:rPr lang="pt-BR" dirty="0"/>
              <a:t>Um dos maiores problemas consistiu nos sedimentos nos sedimentos saturados que funcionaram  como ¨</a:t>
            </a:r>
            <a:r>
              <a:rPr lang="pt-BR" b="1" dirty="0">
                <a:highlight>
                  <a:srgbClr val="FFFF00"/>
                </a:highlight>
              </a:rPr>
              <a:t>reservatórios</a:t>
            </a:r>
            <a:r>
              <a:rPr lang="pt-BR" dirty="0"/>
              <a:t>¨ de petróleo a longo prazo e constituíam o principal fator na continuação da presença de compostos petrolíferos nos 5 anos seguintes. </a:t>
            </a:r>
          </a:p>
          <a:p>
            <a:endParaRPr lang="pt-BR" dirty="0"/>
          </a:p>
          <a:p>
            <a:r>
              <a:rPr lang="pt-BR" dirty="0"/>
              <a:t>Estes resíduos permaneceram nos manguezais nas lamas apesar das temperaturas relativamente quentes dos trópicos.</a:t>
            </a:r>
          </a:p>
        </p:txBody>
      </p:sp>
    </p:spTree>
    <p:extLst>
      <p:ext uri="{BB962C8B-B14F-4D97-AF65-F5344CB8AC3E}">
        <p14:creationId xmlns:p14="http://schemas.microsoft.com/office/powerpoint/2010/main" val="11217522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720EB66F-9D6E-4491-A76E-9ED6083F9642}"/>
              </a:ext>
            </a:extLst>
          </p:cNvPr>
          <p:cNvSpPr/>
          <p:nvPr/>
        </p:nvSpPr>
        <p:spPr>
          <a:xfrm>
            <a:off x="3774557" y="1131009"/>
            <a:ext cx="8328520" cy="3139321"/>
          </a:xfrm>
          <a:prstGeom prst="rect">
            <a:avLst/>
          </a:prstGeom>
        </p:spPr>
        <p:txBody>
          <a:bodyPr wrap="square">
            <a:spAutoFit/>
          </a:bodyPr>
          <a:lstStyle/>
          <a:p>
            <a:r>
              <a:rPr lang="pt-BR" dirty="0">
                <a:solidFill>
                  <a:srgbClr val="222222"/>
                </a:solidFill>
              </a:rPr>
              <a:t>A avaliação biológica foi focada mangue (</a:t>
            </a:r>
            <a:r>
              <a:rPr lang="pt-BR" dirty="0" err="1">
                <a:solidFill>
                  <a:srgbClr val="222222"/>
                </a:solidFill>
              </a:rPr>
              <a:t>Rhizophora</a:t>
            </a:r>
            <a:r>
              <a:rPr lang="pt-BR" dirty="0">
                <a:solidFill>
                  <a:srgbClr val="222222"/>
                </a:solidFill>
              </a:rPr>
              <a:t> </a:t>
            </a:r>
            <a:r>
              <a:rPr lang="pt-BR" dirty="0" err="1">
                <a:solidFill>
                  <a:srgbClr val="222222"/>
                </a:solidFill>
              </a:rPr>
              <a:t>mangle</a:t>
            </a:r>
            <a:r>
              <a:rPr lang="pt-BR" dirty="0">
                <a:solidFill>
                  <a:srgbClr val="222222"/>
                </a:solidFill>
              </a:rPr>
              <a:t> L.) e as plantas e animais que crescem em raízes submersas. O troncos submerso e raízes de mangue vermelho, particularmente aqueles ao longo da orla externa de tais florestas, servem como substratos vivos para uma diversidade e abundância grupo de plantas </a:t>
            </a:r>
          </a:p>
          <a:p>
            <a:endParaRPr lang="pt-BR" dirty="0">
              <a:solidFill>
                <a:srgbClr val="222222"/>
              </a:solidFill>
            </a:endParaRPr>
          </a:p>
          <a:p>
            <a:r>
              <a:rPr lang="pt-BR" dirty="0">
                <a:solidFill>
                  <a:srgbClr val="222222"/>
                </a:solidFill>
              </a:rPr>
              <a:t>Estas espécies contribuem para a alta produtividade dos manguezais, mas também suporta muitos organismos móveis, de nível trófico superior, como peixes e crustáceos. </a:t>
            </a:r>
          </a:p>
          <a:p>
            <a:endParaRPr lang="pt-BR" dirty="0">
              <a:solidFill>
                <a:srgbClr val="222222"/>
              </a:solidFill>
            </a:endParaRPr>
          </a:p>
          <a:p>
            <a:r>
              <a:rPr lang="pt-BR" dirty="0">
                <a:solidFill>
                  <a:srgbClr val="222222"/>
                </a:solidFill>
              </a:rPr>
              <a:t>O impacto do derramamento,  conduziu a mudanças no a estrutura do habitat e padrões de epidemiologia química dos hidratos de carbono,  dos sedimentos e dos  bivalves</a:t>
            </a:r>
            <a:endParaRPr lang="pt-BR" dirty="0"/>
          </a:p>
        </p:txBody>
      </p:sp>
      <p:pic>
        <p:nvPicPr>
          <p:cNvPr id="48130" name="Picture 2" descr="Resultado de imagem para Rhizophora mangle">
            <a:extLst>
              <a:ext uri="{FF2B5EF4-FFF2-40B4-BE49-F238E27FC236}">
                <a16:creationId xmlns:a16="http://schemas.microsoft.com/office/drawing/2014/main" id="{B5E0BB26-36FE-4915-835B-2949B527B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23" y="82667"/>
            <a:ext cx="3391620" cy="26180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do de imagem para caribbean map">
            <a:extLst>
              <a:ext uri="{FF2B5EF4-FFF2-40B4-BE49-F238E27FC236}">
                <a16:creationId xmlns:a16="http://schemas.microsoft.com/office/drawing/2014/main" id="{DBC8B9AF-1633-4212-B137-9BB5CEF84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23" y="2881423"/>
            <a:ext cx="3378250" cy="1988289"/>
          </a:xfrm>
          <a:prstGeom prst="rect">
            <a:avLst/>
          </a:prstGeom>
          <a:noFill/>
          <a:effectLst>
            <a:outerShdw blurRad="50800" dist="50800" dir="5400000" algn="ctr" rotWithShape="0">
              <a:srgbClr val="000000">
                <a:alpha val="0"/>
              </a:srgbClr>
            </a:outerShdw>
            <a:reflection endPos="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2583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DB6659A8-EAAC-4AC3-BD17-6522BC5AC6E1}"/>
              </a:ext>
            </a:extLst>
          </p:cNvPr>
          <p:cNvSpPr/>
          <p:nvPr/>
        </p:nvSpPr>
        <p:spPr>
          <a:xfrm>
            <a:off x="8261498" y="1553791"/>
            <a:ext cx="3657600" cy="2308324"/>
          </a:xfrm>
          <a:prstGeom prst="rect">
            <a:avLst/>
          </a:prstGeom>
        </p:spPr>
        <p:txBody>
          <a:bodyPr wrap="square">
            <a:spAutoFit/>
          </a:bodyPr>
          <a:lstStyle/>
          <a:p>
            <a:r>
              <a:rPr lang="en-US" b="1" dirty="0" err="1">
                <a:highlight>
                  <a:srgbClr val="FFFF00"/>
                </a:highlight>
              </a:rPr>
              <a:t>Conclusão</a:t>
            </a:r>
            <a:r>
              <a:rPr lang="en-US" dirty="0"/>
              <a:t>:</a:t>
            </a:r>
          </a:p>
          <a:p>
            <a:r>
              <a:rPr lang="en-US" dirty="0"/>
              <a:t> </a:t>
            </a:r>
          </a:p>
          <a:p>
            <a:r>
              <a:rPr lang="en-US" dirty="0"/>
              <a:t>Total oil concentrations remained high (up to 20% of dry </a:t>
            </a:r>
            <a:r>
              <a:rPr lang="en-US" dirty="0" err="1"/>
              <a:t>wt</a:t>
            </a:r>
            <a:r>
              <a:rPr lang="en-US" dirty="0"/>
              <a:t>) in mangrove surface sediments through at least 4 years after the spill and more oil was transported to deeper</a:t>
            </a:r>
          </a:p>
          <a:p>
            <a:r>
              <a:rPr lang="en-US" dirty="0"/>
              <a:t>layers in later years</a:t>
            </a:r>
            <a:endParaRPr lang="pt-BR" dirty="0"/>
          </a:p>
        </p:txBody>
      </p:sp>
      <p:pic>
        <p:nvPicPr>
          <p:cNvPr id="4" name="Imagem 3">
            <a:extLst>
              <a:ext uri="{FF2B5EF4-FFF2-40B4-BE49-F238E27FC236}">
                <a16:creationId xmlns:a16="http://schemas.microsoft.com/office/drawing/2014/main" id="{B07759F2-1960-4309-912A-EF25F3E91229}"/>
              </a:ext>
            </a:extLst>
          </p:cNvPr>
          <p:cNvPicPr>
            <a:picLocks noChangeAspect="1"/>
          </p:cNvPicPr>
          <p:nvPr/>
        </p:nvPicPr>
        <p:blipFill rotWithShape="1">
          <a:blip r:embed="rId2"/>
          <a:srcRect l="19098" t="33953" r="25000" b="6050"/>
          <a:stretch/>
        </p:blipFill>
        <p:spPr>
          <a:xfrm>
            <a:off x="166578" y="451055"/>
            <a:ext cx="7935720" cy="4790796"/>
          </a:xfrm>
          <a:prstGeom prst="rect">
            <a:avLst/>
          </a:prstGeom>
        </p:spPr>
      </p:pic>
      <p:sp>
        <p:nvSpPr>
          <p:cNvPr id="5" name="Retângulo 4">
            <a:extLst>
              <a:ext uri="{FF2B5EF4-FFF2-40B4-BE49-F238E27FC236}">
                <a16:creationId xmlns:a16="http://schemas.microsoft.com/office/drawing/2014/main" id="{08BCE2F0-F9E0-4F84-8980-8ADB750FE798}"/>
              </a:ext>
            </a:extLst>
          </p:cNvPr>
          <p:cNvSpPr/>
          <p:nvPr/>
        </p:nvSpPr>
        <p:spPr>
          <a:xfrm>
            <a:off x="5922335" y="266389"/>
            <a:ext cx="5475767" cy="461665"/>
          </a:xfrm>
          <a:prstGeom prst="rect">
            <a:avLst/>
          </a:prstGeom>
        </p:spPr>
        <p:txBody>
          <a:bodyPr wrap="square">
            <a:spAutoFit/>
          </a:bodyPr>
          <a:lstStyle/>
          <a:p>
            <a:pPr algn="just"/>
            <a:r>
              <a:rPr lang="pt-BR" sz="2400" b="1" dirty="0"/>
              <a:t>Adsorção em resíduos de madeira </a:t>
            </a:r>
          </a:p>
        </p:txBody>
      </p:sp>
    </p:spTree>
    <p:extLst>
      <p:ext uri="{BB962C8B-B14F-4D97-AF65-F5344CB8AC3E}">
        <p14:creationId xmlns:p14="http://schemas.microsoft.com/office/powerpoint/2010/main" val="4801320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5D7CA0E-ECAF-4095-8F25-611BDBC9E7BA}"/>
              </a:ext>
            </a:extLst>
          </p:cNvPr>
          <p:cNvPicPr>
            <a:picLocks noChangeAspect="1"/>
          </p:cNvPicPr>
          <p:nvPr/>
        </p:nvPicPr>
        <p:blipFill rotWithShape="1">
          <a:blip r:embed="rId2"/>
          <a:srcRect l="47006" t="36590" r="14274" b="9922"/>
          <a:stretch/>
        </p:blipFill>
        <p:spPr>
          <a:xfrm>
            <a:off x="329608" y="92533"/>
            <a:ext cx="6974959" cy="5419730"/>
          </a:xfrm>
          <a:prstGeom prst="rect">
            <a:avLst/>
          </a:prstGeom>
        </p:spPr>
      </p:pic>
      <p:sp>
        <p:nvSpPr>
          <p:cNvPr id="4" name="Retângulo 3">
            <a:extLst>
              <a:ext uri="{FF2B5EF4-FFF2-40B4-BE49-F238E27FC236}">
                <a16:creationId xmlns:a16="http://schemas.microsoft.com/office/drawing/2014/main" id="{00B62E97-987E-4EA2-81FE-5DB7F2FB63C7}"/>
              </a:ext>
            </a:extLst>
          </p:cNvPr>
          <p:cNvSpPr/>
          <p:nvPr/>
        </p:nvSpPr>
        <p:spPr>
          <a:xfrm>
            <a:off x="1208568" y="5722570"/>
            <a:ext cx="6096000" cy="646331"/>
          </a:xfrm>
          <a:prstGeom prst="rect">
            <a:avLst/>
          </a:prstGeom>
        </p:spPr>
        <p:txBody>
          <a:bodyPr>
            <a:spAutoFit/>
          </a:bodyPr>
          <a:lstStyle/>
          <a:p>
            <a:r>
              <a:rPr lang="pt-BR" dirty="0" err="1"/>
              <a:t>This</a:t>
            </a:r>
            <a:r>
              <a:rPr lang="pt-BR" dirty="0"/>
              <a:t> </a:t>
            </a:r>
            <a:r>
              <a:rPr lang="pt-BR" dirty="0" err="1"/>
              <a:t>was</a:t>
            </a:r>
            <a:r>
              <a:rPr lang="pt-BR" dirty="0"/>
              <a:t> </a:t>
            </a:r>
            <a:r>
              <a:rPr lang="pt-BR" dirty="0" err="1"/>
              <a:t>due</a:t>
            </a:r>
            <a:r>
              <a:rPr lang="pt-BR" dirty="0"/>
              <a:t> </a:t>
            </a:r>
            <a:r>
              <a:rPr lang="pt-BR" dirty="0" err="1"/>
              <a:t>to</a:t>
            </a:r>
            <a:r>
              <a:rPr lang="pt-BR" dirty="0"/>
              <a:t> </a:t>
            </a:r>
            <a:r>
              <a:rPr lang="pt-BR" dirty="0" err="1"/>
              <a:t>two</a:t>
            </a:r>
            <a:r>
              <a:rPr lang="pt-BR" dirty="0"/>
              <a:t> </a:t>
            </a:r>
            <a:r>
              <a:rPr lang="pt-BR" dirty="0" err="1"/>
              <a:t>periods</a:t>
            </a:r>
            <a:r>
              <a:rPr lang="pt-BR" dirty="0"/>
              <a:t> </a:t>
            </a:r>
            <a:r>
              <a:rPr lang="pt-BR" dirty="0" err="1"/>
              <a:t>when</a:t>
            </a:r>
            <a:r>
              <a:rPr lang="pt-BR" dirty="0"/>
              <a:t> </a:t>
            </a:r>
            <a:r>
              <a:rPr lang="pt-BR" dirty="0" err="1"/>
              <a:t>oil</a:t>
            </a:r>
            <a:r>
              <a:rPr lang="pt-BR" dirty="0"/>
              <a:t> </a:t>
            </a:r>
            <a:r>
              <a:rPr lang="pt-BR" dirty="0" err="1"/>
              <a:t>concentrations</a:t>
            </a:r>
            <a:endParaRPr lang="pt-BR" dirty="0"/>
          </a:p>
          <a:p>
            <a:r>
              <a:rPr lang="pt-BR" dirty="0" err="1"/>
              <a:t>were</a:t>
            </a:r>
            <a:r>
              <a:rPr lang="pt-BR" dirty="0"/>
              <a:t> &gt;50 </a:t>
            </a:r>
            <a:r>
              <a:rPr lang="pt-BR" dirty="0" err="1"/>
              <a:t>pg</a:t>
            </a:r>
            <a:r>
              <a:rPr lang="pt-BR" dirty="0"/>
              <a:t> g-] EOM (</a:t>
            </a:r>
            <a:r>
              <a:rPr lang="pt-BR" dirty="0" err="1"/>
              <a:t>extractable</a:t>
            </a:r>
            <a:r>
              <a:rPr lang="pt-BR" dirty="0"/>
              <a:t> </a:t>
            </a:r>
            <a:r>
              <a:rPr lang="pt-BR" dirty="0" err="1"/>
              <a:t>organic</a:t>
            </a:r>
            <a:r>
              <a:rPr lang="pt-BR" dirty="0"/>
              <a:t> </a:t>
            </a:r>
            <a:r>
              <a:rPr lang="pt-BR" dirty="0" err="1"/>
              <a:t>matter</a:t>
            </a:r>
            <a:r>
              <a:rPr lang="pt-BR" dirty="0"/>
              <a:t>)</a:t>
            </a:r>
          </a:p>
        </p:txBody>
      </p:sp>
    </p:spTree>
    <p:extLst>
      <p:ext uri="{BB962C8B-B14F-4D97-AF65-F5344CB8AC3E}">
        <p14:creationId xmlns:p14="http://schemas.microsoft.com/office/powerpoint/2010/main" val="2746814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6A4F4AB3-CBF8-4589-B7D2-2906C05964D6}"/>
              </a:ext>
            </a:extLst>
          </p:cNvPr>
          <p:cNvPicPr>
            <a:picLocks noChangeAspect="1"/>
          </p:cNvPicPr>
          <p:nvPr/>
        </p:nvPicPr>
        <p:blipFill rotWithShape="1">
          <a:blip r:embed="rId2"/>
          <a:srcRect l="18750" t="19380" r="22994" b="6202"/>
          <a:stretch/>
        </p:blipFill>
        <p:spPr>
          <a:xfrm>
            <a:off x="1" y="350875"/>
            <a:ext cx="8155172" cy="5860004"/>
          </a:xfrm>
          <a:prstGeom prst="rect">
            <a:avLst/>
          </a:prstGeom>
        </p:spPr>
      </p:pic>
      <p:sp>
        <p:nvSpPr>
          <p:cNvPr id="4" name="Retângulo 3">
            <a:extLst>
              <a:ext uri="{FF2B5EF4-FFF2-40B4-BE49-F238E27FC236}">
                <a16:creationId xmlns:a16="http://schemas.microsoft.com/office/drawing/2014/main" id="{CAB439AD-591A-4E72-897C-B1F7F9D1EFF7}"/>
              </a:ext>
            </a:extLst>
          </p:cNvPr>
          <p:cNvSpPr/>
          <p:nvPr/>
        </p:nvSpPr>
        <p:spPr>
          <a:xfrm>
            <a:off x="8048846" y="1156210"/>
            <a:ext cx="4143153" cy="3754874"/>
          </a:xfrm>
          <a:prstGeom prst="rect">
            <a:avLst/>
          </a:prstGeom>
        </p:spPr>
        <p:txBody>
          <a:bodyPr wrap="square">
            <a:spAutoFit/>
          </a:bodyPr>
          <a:lstStyle/>
          <a:p>
            <a:r>
              <a:rPr lang="pt-BR" sz="1400" i="1" dirty="0"/>
              <a:t>Fig. 5 - </a:t>
            </a:r>
            <a:r>
              <a:rPr lang="pt-BR" sz="1400" dirty="0"/>
              <a:t> Sample </a:t>
            </a:r>
            <a:r>
              <a:rPr lang="pt-BR" sz="1400" dirty="0" err="1"/>
              <a:t>plots</a:t>
            </a:r>
            <a:r>
              <a:rPr lang="pt-BR" sz="1400" dirty="0"/>
              <a:t> </a:t>
            </a:r>
            <a:r>
              <a:rPr lang="pt-BR" sz="1400" dirty="0" err="1"/>
              <a:t>of</a:t>
            </a:r>
            <a:r>
              <a:rPr lang="pt-BR" sz="1400" dirty="0"/>
              <a:t> </a:t>
            </a:r>
            <a:r>
              <a:rPr lang="pt-BR" sz="1400" dirty="0" err="1"/>
              <a:t>the</a:t>
            </a:r>
            <a:r>
              <a:rPr lang="pt-BR" sz="1400" dirty="0"/>
              <a:t> </a:t>
            </a:r>
            <a:r>
              <a:rPr lang="pt-BR" sz="1400" dirty="0" err="1"/>
              <a:t>relative</a:t>
            </a:r>
            <a:r>
              <a:rPr lang="pt-BR" sz="1400" dirty="0"/>
              <a:t> </a:t>
            </a:r>
            <a:r>
              <a:rPr lang="pt-BR" sz="1400" dirty="0" err="1"/>
              <a:t>composition</a:t>
            </a:r>
            <a:r>
              <a:rPr lang="pt-BR" sz="1400" dirty="0"/>
              <a:t> </a:t>
            </a:r>
            <a:r>
              <a:rPr lang="pt-BR" sz="1400" dirty="0" err="1"/>
              <a:t>of</a:t>
            </a:r>
            <a:r>
              <a:rPr lang="pt-BR" sz="1400" dirty="0"/>
              <a:t> individual </a:t>
            </a:r>
            <a:r>
              <a:rPr lang="pt-BR" sz="1400" dirty="0" err="1"/>
              <a:t>aromatic</a:t>
            </a:r>
            <a:r>
              <a:rPr lang="pt-BR" sz="1400" dirty="0"/>
              <a:t> </a:t>
            </a:r>
            <a:r>
              <a:rPr lang="pt-BR" sz="1400" dirty="0" err="1"/>
              <a:t>hydrocarbons</a:t>
            </a:r>
            <a:r>
              <a:rPr lang="pt-BR" sz="1400" dirty="0"/>
              <a:t> in </a:t>
            </a:r>
            <a:r>
              <a:rPr lang="pt-BR" sz="1400" dirty="0" err="1"/>
              <a:t>two</a:t>
            </a:r>
            <a:r>
              <a:rPr lang="pt-BR" sz="1400" dirty="0"/>
              <a:t> </a:t>
            </a:r>
            <a:r>
              <a:rPr lang="pt-BR" sz="1400" dirty="0" err="1"/>
              <a:t>of</a:t>
            </a:r>
            <a:r>
              <a:rPr lang="pt-BR" sz="1400" dirty="0"/>
              <a:t> </a:t>
            </a:r>
            <a:r>
              <a:rPr lang="pt-BR" sz="1400" dirty="0" err="1"/>
              <a:t>the</a:t>
            </a:r>
            <a:r>
              <a:rPr lang="pt-BR" sz="1400" dirty="0"/>
              <a:t> </a:t>
            </a:r>
            <a:r>
              <a:rPr lang="pt-BR" sz="1400" dirty="0" err="1"/>
              <a:t>most</a:t>
            </a:r>
            <a:r>
              <a:rPr lang="pt-BR" sz="1400" dirty="0"/>
              <a:t> </a:t>
            </a:r>
            <a:r>
              <a:rPr lang="pt-BR" sz="1400" dirty="0" err="1"/>
              <a:t>heavily</a:t>
            </a:r>
            <a:r>
              <a:rPr lang="pt-BR" sz="1400" dirty="0"/>
              <a:t> </a:t>
            </a:r>
            <a:r>
              <a:rPr lang="pt-BR" sz="1400" dirty="0" err="1"/>
              <a:t>oiled</a:t>
            </a:r>
            <a:r>
              <a:rPr lang="pt-BR" sz="1400" dirty="0"/>
              <a:t> CO </a:t>
            </a:r>
            <a:r>
              <a:rPr lang="pt-BR" sz="1400" dirty="0" err="1"/>
              <a:t>and</a:t>
            </a:r>
            <a:r>
              <a:rPr lang="pt-BR" sz="1400" dirty="0"/>
              <a:t> RO sites, in </a:t>
            </a:r>
            <a:r>
              <a:rPr lang="pt-BR" sz="1400" dirty="0" err="1"/>
              <a:t>ng</a:t>
            </a:r>
            <a:r>
              <a:rPr lang="pt-BR" sz="1400" dirty="0"/>
              <a:t> </a:t>
            </a:r>
            <a:r>
              <a:rPr lang="pt-BR" sz="1400" dirty="0" err="1"/>
              <a:t>normalized</a:t>
            </a:r>
            <a:r>
              <a:rPr lang="pt-BR" sz="1400" dirty="0"/>
              <a:t> </a:t>
            </a:r>
            <a:r>
              <a:rPr lang="pt-BR" sz="1400" dirty="0" err="1"/>
              <a:t>to</a:t>
            </a:r>
            <a:r>
              <a:rPr lang="pt-BR" sz="1400" dirty="0"/>
              <a:t> total mg </a:t>
            </a:r>
            <a:r>
              <a:rPr lang="pt-BR" sz="1400" dirty="0" err="1"/>
              <a:t>of</a:t>
            </a:r>
            <a:r>
              <a:rPr lang="pt-BR" sz="1400" dirty="0"/>
              <a:t> </a:t>
            </a:r>
            <a:r>
              <a:rPr lang="pt-BR" sz="1400" dirty="0" err="1"/>
              <a:t>oil</a:t>
            </a:r>
            <a:r>
              <a:rPr lang="pt-BR" sz="1400" dirty="0"/>
              <a:t> </a:t>
            </a:r>
            <a:r>
              <a:rPr lang="pt-BR" sz="1400" dirty="0" err="1"/>
              <a:t>estimated</a:t>
            </a:r>
            <a:r>
              <a:rPr lang="pt-BR" sz="1400" dirty="0"/>
              <a:t> </a:t>
            </a:r>
            <a:r>
              <a:rPr lang="pt-BR" sz="1400" dirty="0" err="1"/>
              <a:t>by</a:t>
            </a:r>
            <a:r>
              <a:rPr lang="pt-BR" sz="1400" dirty="0"/>
              <a:t> GC. </a:t>
            </a:r>
          </a:p>
          <a:p>
            <a:endParaRPr lang="pt-BR" sz="1400" dirty="0"/>
          </a:p>
          <a:p>
            <a:r>
              <a:rPr lang="pt-BR" sz="1400" dirty="0"/>
              <a:t>The </a:t>
            </a:r>
            <a:r>
              <a:rPr lang="pt-BR" sz="1400" dirty="0" err="1"/>
              <a:t>hydrocarbons</a:t>
            </a:r>
            <a:r>
              <a:rPr lang="pt-BR" sz="1400" dirty="0"/>
              <a:t> are </a:t>
            </a:r>
            <a:r>
              <a:rPr lang="pt-BR" sz="1400" dirty="0" err="1"/>
              <a:t>grouped</a:t>
            </a:r>
            <a:r>
              <a:rPr lang="pt-BR" sz="1400" dirty="0"/>
              <a:t> </a:t>
            </a:r>
            <a:r>
              <a:rPr lang="pt-BR" sz="1400" dirty="0" err="1"/>
              <a:t>to</a:t>
            </a:r>
            <a:r>
              <a:rPr lang="pt-BR" sz="1400" dirty="0"/>
              <a:t> </a:t>
            </a:r>
            <a:r>
              <a:rPr lang="pt-BR" sz="1400" dirty="0" err="1"/>
              <a:t>ring</a:t>
            </a:r>
            <a:r>
              <a:rPr lang="pt-BR" sz="1400" dirty="0"/>
              <a:t> </a:t>
            </a:r>
            <a:r>
              <a:rPr lang="pt-BR" sz="1400" dirty="0" err="1"/>
              <a:t>structure</a:t>
            </a:r>
            <a:r>
              <a:rPr lang="pt-BR" sz="1400" dirty="0"/>
              <a:t> for </a:t>
            </a:r>
            <a:r>
              <a:rPr lang="pt-BR" sz="1400" dirty="0" err="1"/>
              <a:t>Naphthalenes</a:t>
            </a:r>
            <a:r>
              <a:rPr lang="pt-BR" sz="1400" dirty="0"/>
              <a:t> (N), </a:t>
            </a:r>
            <a:r>
              <a:rPr lang="pt-BR" sz="1400" dirty="0" err="1"/>
              <a:t>Fluorenes</a:t>
            </a:r>
            <a:r>
              <a:rPr lang="pt-BR" sz="1400" dirty="0"/>
              <a:t> (F), </a:t>
            </a:r>
            <a:r>
              <a:rPr lang="pt-BR" sz="1400" dirty="0" err="1"/>
              <a:t>Dibenzothiophenes</a:t>
            </a:r>
            <a:r>
              <a:rPr lang="pt-BR" sz="1400" dirty="0"/>
              <a:t> (D), </a:t>
            </a:r>
            <a:r>
              <a:rPr lang="pt-BR" sz="1400" dirty="0" err="1"/>
              <a:t>Phenanthrenes</a:t>
            </a:r>
            <a:r>
              <a:rPr lang="pt-BR" sz="1400" dirty="0"/>
              <a:t>/</a:t>
            </a:r>
          </a:p>
          <a:p>
            <a:r>
              <a:rPr lang="pt-BR" sz="1400" dirty="0" err="1"/>
              <a:t>Anthracenes</a:t>
            </a:r>
            <a:r>
              <a:rPr lang="pt-BR" sz="1400" dirty="0"/>
              <a:t> (P), </a:t>
            </a:r>
            <a:r>
              <a:rPr lang="pt-BR" sz="1400" dirty="0" err="1"/>
              <a:t>Chrysenes</a:t>
            </a:r>
            <a:r>
              <a:rPr lang="pt-BR" sz="1400" dirty="0"/>
              <a:t>/</a:t>
            </a:r>
            <a:r>
              <a:rPr lang="pt-BR" sz="1400" dirty="0" err="1"/>
              <a:t>Benzanthracenes</a:t>
            </a:r>
            <a:r>
              <a:rPr lang="pt-BR" sz="1400" dirty="0"/>
              <a:t> (C). </a:t>
            </a:r>
            <a:r>
              <a:rPr lang="pt-BR" sz="1400" dirty="0" err="1"/>
              <a:t>Numbers</a:t>
            </a:r>
            <a:r>
              <a:rPr lang="pt-BR" sz="1400" dirty="0"/>
              <a:t> </a:t>
            </a:r>
            <a:r>
              <a:rPr lang="pt-BR" sz="1400" dirty="0" err="1"/>
              <a:t>following</a:t>
            </a:r>
            <a:r>
              <a:rPr lang="pt-BR" sz="1400" dirty="0"/>
              <a:t> </a:t>
            </a:r>
            <a:r>
              <a:rPr lang="pt-BR" sz="1400" dirty="0" err="1"/>
              <a:t>letters</a:t>
            </a:r>
            <a:r>
              <a:rPr lang="pt-BR" sz="1400" dirty="0"/>
              <a:t> are for </a:t>
            </a:r>
            <a:r>
              <a:rPr lang="pt-BR" sz="1400" dirty="0" err="1"/>
              <a:t>the</a:t>
            </a:r>
            <a:r>
              <a:rPr lang="pt-BR" sz="1400" dirty="0"/>
              <a:t> sum </a:t>
            </a:r>
            <a:r>
              <a:rPr lang="pt-BR" sz="1400" dirty="0" err="1"/>
              <a:t>of</a:t>
            </a:r>
            <a:r>
              <a:rPr lang="pt-BR" sz="1400" dirty="0"/>
              <a:t> </a:t>
            </a:r>
            <a:r>
              <a:rPr lang="pt-BR" sz="1400" dirty="0" err="1"/>
              <a:t>isomers</a:t>
            </a:r>
            <a:r>
              <a:rPr lang="pt-BR" sz="1400" dirty="0"/>
              <a:t> </a:t>
            </a:r>
            <a:r>
              <a:rPr lang="pt-BR" sz="1400" dirty="0" err="1"/>
              <a:t>with</a:t>
            </a:r>
            <a:r>
              <a:rPr lang="pt-BR" sz="1400" dirty="0"/>
              <a:t> C1-C4 </a:t>
            </a:r>
            <a:r>
              <a:rPr lang="pt-BR" sz="1400" dirty="0" err="1"/>
              <a:t>alkyl</a:t>
            </a:r>
            <a:r>
              <a:rPr lang="pt-BR" sz="1400" dirty="0"/>
              <a:t> </a:t>
            </a:r>
            <a:r>
              <a:rPr lang="pt-BR" sz="1400" dirty="0" err="1"/>
              <a:t>substitutions</a:t>
            </a:r>
            <a:r>
              <a:rPr lang="pt-BR" sz="1400" dirty="0"/>
              <a:t>.</a:t>
            </a:r>
          </a:p>
          <a:p>
            <a:endParaRPr lang="pt-BR" sz="1400" dirty="0"/>
          </a:p>
          <a:p>
            <a:r>
              <a:rPr lang="pt-BR" sz="1400" dirty="0"/>
              <a:t> </a:t>
            </a:r>
            <a:r>
              <a:rPr lang="pt-BR" sz="1400" dirty="0" err="1"/>
              <a:t>Sediments</a:t>
            </a:r>
            <a:r>
              <a:rPr lang="pt-BR" sz="1400" dirty="0"/>
              <a:t> </a:t>
            </a:r>
            <a:r>
              <a:rPr lang="pt-BR" sz="1400" dirty="0" err="1"/>
              <a:t>averaged</a:t>
            </a:r>
            <a:r>
              <a:rPr lang="pt-BR" sz="1400" dirty="0"/>
              <a:t> over </a:t>
            </a:r>
            <a:r>
              <a:rPr lang="pt-BR" sz="1400" dirty="0" err="1"/>
              <a:t>the</a:t>
            </a:r>
            <a:r>
              <a:rPr lang="pt-BR" sz="1400" dirty="0"/>
              <a:t> 0-2 </a:t>
            </a:r>
            <a:r>
              <a:rPr lang="pt-BR" sz="1400" dirty="0" err="1"/>
              <a:t>and</a:t>
            </a:r>
            <a:r>
              <a:rPr lang="pt-BR" sz="1400" dirty="0"/>
              <a:t> 8-10 cm </a:t>
            </a:r>
            <a:r>
              <a:rPr lang="pt-BR" sz="1400" dirty="0" err="1"/>
              <a:t>layers</a:t>
            </a:r>
            <a:r>
              <a:rPr lang="pt-BR" sz="1400" dirty="0"/>
              <a:t> (data for 1989 </a:t>
            </a:r>
            <a:r>
              <a:rPr lang="pt-BR" sz="1400" dirty="0" err="1"/>
              <a:t>and</a:t>
            </a:r>
            <a:r>
              <a:rPr lang="pt-BR" sz="1400" dirty="0"/>
              <a:t> 1990 </a:t>
            </a:r>
            <a:r>
              <a:rPr lang="pt-BR" sz="1400" dirty="0" err="1"/>
              <a:t>combined</a:t>
            </a:r>
            <a:r>
              <a:rPr lang="pt-BR" sz="1400" dirty="0"/>
              <a:t>) </a:t>
            </a:r>
            <a:r>
              <a:rPr lang="pt-BR" sz="1400" dirty="0" err="1"/>
              <a:t>compared</a:t>
            </a:r>
            <a:r>
              <a:rPr lang="pt-BR" sz="1400" dirty="0"/>
              <a:t> </a:t>
            </a:r>
            <a:r>
              <a:rPr lang="pt-BR" sz="1400" dirty="0" err="1"/>
              <a:t>with</a:t>
            </a:r>
            <a:r>
              <a:rPr lang="pt-BR" sz="1400" dirty="0"/>
              <a:t> </a:t>
            </a:r>
            <a:r>
              <a:rPr lang="pt-BR" sz="1400" dirty="0" err="1"/>
              <a:t>average</a:t>
            </a:r>
            <a:r>
              <a:rPr lang="pt-BR" sz="1400" dirty="0"/>
              <a:t> </a:t>
            </a:r>
            <a:r>
              <a:rPr lang="pt-BR" sz="1400" dirty="0" err="1"/>
              <a:t>concentration</a:t>
            </a:r>
            <a:r>
              <a:rPr lang="pt-BR" sz="1400" dirty="0"/>
              <a:t> in bivalve </a:t>
            </a:r>
            <a:r>
              <a:rPr lang="pt-BR" sz="1400" dirty="0" err="1"/>
              <a:t>tissues</a:t>
            </a:r>
            <a:r>
              <a:rPr lang="pt-BR" sz="1400" dirty="0"/>
              <a:t> over </a:t>
            </a:r>
            <a:r>
              <a:rPr lang="pt-BR" sz="1400" dirty="0" err="1"/>
              <a:t>the</a:t>
            </a:r>
            <a:r>
              <a:rPr lang="pt-BR" sz="1400" dirty="0"/>
              <a:t> time </a:t>
            </a:r>
            <a:r>
              <a:rPr lang="pt-BR" sz="1400" dirty="0" err="1"/>
              <a:t>period</a:t>
            </a:r>
            <a:endParaRPr lang="pt-BR" sz="1400" dirty="0"/>
          </a:p>
          <a:p>
            <a:r>
              <a:rPr lang="pt-BR" sz="1400" dirty="0"/>
              <a:t>12/88 </a:t>
            </a:r>
            <a:r>
              <a:rPr lang="pt-BR" sz="1400" dirty="0" err="1"/>
              <a:t>to</a:t>
            </a:r>
            <a:r>
              <a:rPr lang="pt-BR" sz="1400" dirty="0"/>
              <a:t> 3/90.</a:t>
            </a:r>
          </a:p>
        </p:txBody>
      </p:sp>
    </p:spTree>
    <p:extLst>
      <p:ext uri="{BB962C8B-B14F-4D97-AF65-F5344CB8AC3E}">
        <p14:creationId xmlns:p14="http://schemas.microsoft.com/office/powerpoint/2010/main" val="2325509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1E7B37B-32DE-42D0-BFF9-FBB541F98C2C}"/>
              </a:ext>
            </a:extLst>
          </p:cNvPr>
          <p:cNvPicPr>
            <a:picLocks noChangeAspect="1"/>
          </p:cNvPicPr>
          <p:nvPr/>
        </p:nvPicPr>
        <p:blipFill>
          <a:blip r:embed="rId2"/>
          <a:stretch>
            <a:fillRect/>
          </a:stretch>
        </p:blipFill>
        <p:spPr>
          <a:xfrm>
            <a:off x="1428637" y="1695931"/>
            <a:ext cx="6743926" cy="934200"/>
          </a:xfrm>
          <a:prstGeom prst="rect">
            <a:avLst/>
          </a:prstGeom>
        </p:spPr>
      </p:pic>
      <p:sp>
        <p:nvSpPr>
          <p:cNvPr id="3" name="CaixaDeTexto 2">
            <a:extLst>
              <a:ext uri="{FF2B5EF4-FFF2-40B4-BE49-F238E27FC236}">
                <a16:creationId xmlns:a16="http://schemas.microsoft.com/office/drawing/2014/main" id="{407E0CE8-047C-44EA-8AC4-94B51A2ADBE5}"/>
              </a:ext>
            </a:extLst>
          </p:cNvPr>
          <p:cNvSpPr txBox="1"/>
          <p:nvPr/>
        </p:nvSpPr>
        <p:spPr>
          <a:xfrm>
            <a:off x="1130300" y="509054"/>
            <a:ext cx="9718300" cy="523220"/>
          </a:xfrm>
          <a:prstGeom prst="rect">
            <a:avLst/>
          </a:prstGeom>
          <a:solidFill>
            <a:schemeClr val="bg2">
              <a:lumMod val="25000"/>
            </a:schemeClr>
          </a:solidFill>
        </p:spPr>
        <p:txBody>
          <a:bodyPr wrap="square" rtlCol="0">
            <a:spAutoFit/>
          </a:bodyPr>
          <a:lstStyle/>
          <a:p>
            <a:pPr algn="ctr"/>
            <a:r>
              <a:rPr lang="pt-BR" sz="2800" dirty="0">
                <a:solidFill>
                  <a:schemeClr val="bg1"/>
                </a:solidFill>
              </a:rPr>
              <a:t>Modelo para estudar a bioacumulação em organismos</a:t>
            </a:r>
          </a:p>
        </p:txBody>
      </p:sp>
      <p:sp>
        <p:nvSpPr>
          <p:cNvPr id="4" name="CaixaDeTexto 3">
            <a:extLst>
              <a:ext uri="{FF2B5EF4-FFF2-40B4-BE49-F238E27FC236}">
                <a16:creationId xmlns:a16="http://schemas.microsoft.com/office/drawing/2014/main" id="{C856392F-DF2B-47FB-8EAC-9BF9BAC79925}"/>
              </a:ext>
            </a:extLst>
          </p:cNvPr>
          <p:cNvSpPr txBox="1"/>
          <p:nvPr/>
        </p:nvSpPr>
        <p:spPr>
          <a:xfrm>
            <a:off x="98255" y="4580256"/>
            <a:ext cx="11839745" cy="1631216"/>
          </a:xfrm>
          <a:prstGeom prst="rect">
            <a:avLst/>
          </a:prstGeom>
          <a:solidFill>
            <a:schemeClr val="bg2">
              <a:lumMod val="25000"/>
            </a:schemeClr>
          </a:solidFill>
        </p:spPr>
        <p:txBody>
          <a:bodyPr wrap="square" rtlCol="0">
            <a:spAutoFit/>
          </a:bodyPr>
          <a:lstStyle/>
          <a:p>
            <a:pPr algn="ctr"/>
            <a:r>
              <a:rPr lang="pt-B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pt-BR" sz="20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ibio</a:t>
            </a:r>
            <a:r>
              <a:rPr lang="pt-B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 concentração de i no organismo, ou melhor a concentração máxima que o organismo poderá conter dentro dele levando apenas em consideração as condições de equilíbrio entre o meio e as frações celulares para qual o composto i poderá se particionar  </a:t>
            </a:r>
          </a:p>
          <a:p>
            <a:pPr algn="ctr"/>
            <a:r>
              <a:rPr lang="pt-BR" sz="2000" dirty="0">
                <a:solidFill>
                  <a:schemeClr val="bg1"/>
                </a:solidFill>
                <a:latin typeface="Calibri" panose="020F0502020204030204" pitchFamily="34" charset="0"/>
                <a:cs typeface="Times New Roman" panose="02020603050405020304" pitchFamily="18" charset="0"/>
              </a:rPr>
              <a:t>Este valor também é denominado de </a:t>
            </a:r>
            <a:r>
              <a:rPr lang="pt-BR" sz="2000" b="1" dirty="0" err="1">
                <a:solidFill>
                  <a:schemeClr val="bg1"/>
                </a:solidFill>
                <a:latin typeface="Calibri" panose="020F0502020204030204" pitchFamily="34" charset="0"/>
                <a:cs typeface="Times New Roman" panose="02020603050405020304" pitchFamily="18" charset="0"/>
              </a:rPr>
              <a:t>TBPi</a:t>
            </a:r>
            <a:r>
              <a:rPr lang="pt-BR" sz="2000" dirty="0">
                <a:solidFill>
                  <a:schemeClr val="bg1"/>
                </a:solidFill>
                <a:latin typeface="Calibri" panose="020F0502020204030204" pitchFamily="34" charset="0"/>
                <a:cs typeface="Times New Roman" panose="02020603050405020304" pitchFamily="18" charset="0"/>
              </a:rPr>
              <a:t>, ou seja, </a:t>
            </a:r>
            <a:r>
              <a:rPr lang="pt-BR" sz="2000" i="1" dirty="0" err="1">
                <a:solidFill>
                  <a:schemeClr val="bg1"/>
                </a:solidFill>
                <a:latin typeface="Calibri" panose="020F0502020204030204" pitchFamily="34" charset="0"/>
                <a:cs typeface="Times New Roman" panose="02020603050405020304" pitchFamily="18" charset="0"/>
              </a:rPr>
              <a:t>theoretical</a:t>
            </a:r>
            <a:r>
              <a:rPr lang="pt-BR" sz="2000" i="1" dirty="0">
                <a:solidFill>
                  <a:schemeClr val="bg1"/>
                </a:solidFill>
                <a:latin typeface="Calibri" panose="020F0502020204030204" pitchFamily="34" charset="0"/>
                <a:cs typeface="Times New Roman" panose="02020603050405020304" pitchFamily="18" charset="0"/>
              </a:rPr>
              <a:t> </a:t>
            </a:r>
            <a:r>
              <a:rPr lang="pt-BR" sz="2000" i="1" dirty="0" err="1">
                <a:solidFill>
                  <a:schemeClr val="bg1"/>
                </a:solidFill>
                <a:latin typeface="Calibri" panose="020F0502020204030204" pitchFamily="34" charset="0"/>
                <a:cs typeface="Times New Roman" panose="02020603050405020304" pitchFamily="18" charset="0"/>
              </a:rPr>
              <a:t>bioacumulation</a:t>
            </a:r>
            <a:r>
              <a:rPr lang="pt-BR" sz="2000" i="1" dirty="0">
                <a:solidFill>
                  <a:schemeClr val="bg1"/>
                </a:solidFill>
                <a:latin typeface="Calibri" panose="020F0502020204030204" pitchFamily="34" charset="0"/>
                <a:cs typeface="Times New Roman" panose="02020603050405020304" pitchFamily="18" charset="0"/>
              </a:rPr>
              <a:t> </a:t>
            </a:r>
            <a:r>
              <a:rPr lang="pt-BR" sz="2000" i="1" dirty="0" err="1">
                <a:solidFill>
                  <a:schemeClr val="bg1"/>
                </a:solidFill>
                <a:latin typeface="Calibri" panose="020F0502020204030204" pitchFamily="34" charset="0"/>
                <a:cs typeface="Times New Roman" panose="02020603050405020304" pitchFamily="18" charset="0"/>
              </a:rPr>
              <a:t>potential</a:t>
            </a:r>
            <a:r>
              <a:rPr lang="pt-BR" sz="2000" i="1" dirty="0">
                <a:solidFill>
                  <a:schemeClr val="bg1"/>
                </a:solidFill>
                <a:latin typeface="Calibri" panose="020F0502020204030204" pitchFamily="34" charset="0"/>
                <a:cs typeface="Times New Roman" panose="02020603050405020304" pitchFamily="18" charset="0"/>
              </a:rPr>
              <a:t> – potencial de bioacumulação teórico </a:t>
            </a:r>
            <a:endParaRPr lang="pt-BR" sz="2000" i="1" dirty="0">
              <a:solidFill>
                <a:schemeClr val="bg1"/>
              </a:solidFill>
            </a:endParaRPr>
          </a:p>
        </p:txBody>
      </p:sp>
      <p:pic>
        <p:nvPicPr>
          <p:cNvPr id="6" name="Imagem 5">
            <a:extLst>
              <a:ext uri="{FF2B5EF4-FFF2-40B4-BE49-F238E27FC236}">
                <a16:creationId xmlns:a16="http://schemas.microsoft.com/office/drawing/2014/main" id="{310D803F-EBD8-4B84-827D-8AF6407C8F21}"/>
              </a:ext>
            </a:extLst>
          </p:cNvPr>
          <p:cNvPicPr>
            <a:picLocks noChangeAspect="1"/>
          </p:cNvPicPr>
          <p:nvPr/>
        </p:nvPicPr>
        <p:blipFill>
          <a:blip r:embed="rId3"/>
          <a:stretch>
            <a:fillRect/>
          </a:stretch>
        </p:blipFill>
        <p:spPr>
          <a:xfrm>
            <a:off x="1851074" y="2990971"/>
            <a:ext cx="6813451" cy="449800"/>
          </a:xfrm>
          <a:prstGeom prst="rect">
            <a:avLst/>
          </a:prstGeom>
        </p:spPr>
      </p:pic>
      <p:sp>
        <p:nvSpPr>
          <p:cNvPr id="7" name="Retângulo 6">
            <a:extLst>
              <a:ext uri="{FF2B5EF4-FFF2-40B4-BE49-F238E27FC236}">
                <a16:creationId xmlns:a16="http://schemas.microsoft.com/office/drawing/2014/main" id="{E8CB78C5-5F4E-4874-B31C-FD613AF6505B}"/>
              </a:ext>
            </a:extLst>
          </p:cNvPr>
          <p:cNvSpPr/>
          <p:nvPr/>
        </p:nvSpPr>
        <p:spPr>
          <a:xfrm>
            <a:off x="8877300" y="2954245"/>
            <a:ext cx="2462534" cy="461665"/>
          </a:xfrm>
          <a:prstGeom prst="rect">
            <a:avLst/>
          </a:prstGeom>
          <a:solidFill>
            <a:schemeClr val="bg2">
              <a:lumMod val="25000"/>
            </a:schemeClr>
          </a:solidFill>
        </p:spPr>
        <p:txBody>
          <a:bodyPr wrap="none">
            <a:spAutoFit/>
          </a:bodyPr>
          <a:lstStyle/>
          <a:p>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ilip</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imed</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ilipmed</a:t>
            </a:r>
            <a:endParaRPr lang="pt-BR" sz="2400" dirty="0">
              <a:solidFill>
                <a:schemeClr val="bg1"/>
              </a:solidFill>
            </a:endParaRPr>
          </a:p>
        </p:txBody>
      </p:sp>
      <p:pic>
        <p:nvPicPr>
          <p:cNvPr id="8" name="Imagem 7">
            <a:extLst>
              <a:ext uri="{FF2B5EF4-FFF2-40B4-BE49-F238E27FC236}">
                <a16:creationId xmlns:a16="http://schemas.microsoft.com/office/drawing/2014/main" id="{382358D7-DA77-48F9-8D6D-8AD4C3182752}"/>
              </a:ext>
            </a:extLst>
          </p:cNvPr>
          <p:cNvPicPr>
            <a:picLocks noChangeAspect="1"/>
          </p:cNvPicPr>
          <p:nvPr/>
        </p:nvPicPr>
        <p:blipFill>
          <a:blip r:embed="rId4"/>
          <a:stretch>
            <a:fillRect/>
          </a:stretch>
        </p:blipFill>
        <p:spPr>
          <a:xfrm>
            <a:off x="1851075" y="3932671"/>
            <a:ext cx="6048326" cy="525131"/>
          </a:xfrm>
          <a:prstGeom prst="rect">
            <a:avLst/>
          </a:prstGeom>
        </p:spPr>
      </p:pic>
      <p:sp>
        <p:nvSpPr>
          <p:cNvPr id="9" name="Retângulo 8">
            <a:extLst>
              <a:ext uri="{FF2B5EF4-FFF2-40B4-BE49-F238E27FC236}">
                <a16:creationId xmlns:a16="http://schemas.microsoft.com/office/drawing/2014/main" id="{CD39C9E0-2E90-4CB2-9BD2-5AC39C83E9EE}"/>
              </a:ext>
            </a:extLst>
          </p:cNvPr>
          <p:cNvSpPr/>
          <p:nvPr/>
        </p:nvSpPr>
        <p:spPr>
          <a:xfrm>
            <a:off x="8067271" y="1790231"/>
            <a:ext cx="3426451" cy="369332"/>
          </a:xfrm>
          <a:prstGeom prst="rect">
            <a:avLst/>
          </a:prstGeom>
          <a:solidFill>
            <a:schemeClr val="bg2">
              <a:lumMod val="25000"/>
            </a:schemeClr>
          </a:solidFill>
        </p:spPr>
        <p:txBody>
          <a:bodyPr wrap="none">
            <a:spAutoFit/>
          </a:bodyPr>
          <a:lstStyle/>
          <a:p>
            <a:pPr algn="ctr"/>
            <a:r>
              <a:rPr lang="pt-BR"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pt-BR" baseline="-25000" dirty="0" err="1">
                <a:solidFill>
                  <a:schemeClr val="bg1"/>
                </a:solidFill>
                <a:latin typeface="Calibri" panose="020F0502020204030204" pitchFamily="34" charset="0"/>
                <a:cs typeface="Times New Roman" panose="02020603050405020304" pitchFamily="18" charset="0"/>
              </a:rPr>
              <a:t>imed</a:t>
            </a:r>
            <a:r>
              <a:rPr lang="pt-BR" baseline="-25000" dirty="0">
                <a:solidFill>
                  <a:schemeClr val="bg1"/>
                </a:solidFill>
                <a:latin typeface="Calibri" panose="020F0502020204030204" pitchFamily="34" charset="0"/>
                <a:cs typeface="Times New Roman" panose="02020603050405020304" pitchFamily="18" charset="0"/>
              </a:rPr>
              <a:t> </a:t>
            </a:r>
            <a:r>
              <a:rPr lang="pt-BR" dirty="0">
                <a:solidFill>
                  <a:schemeClr val="bg1"/>
                </a:solidFill>
                <a:latin typeface="Calibri" panose="020F0502020204030204" pitchFamily="34" charset="0"/>
                <a:ea typeface="Calibri" panose="020F0502020204030204" pitchFamily="34" charset="0"/>
                <a:cs typeface="Times New Roman" panose="02020603050405020304" pitchFamily="18" charset="0"/>
              </a:rPr>
              <a:t>– concentração de i no meio; </a:t>
            </a:r>
          </a:p>
        </p:txBody>
      </p:sp>
    </p:spTree>
    <p:extLst>
      <p:ext uri="{BB962C8B-B14F-4D97-AF65-F5344CB8AC3E}">
        <p14:creationId xmlns:p14="http://schemas.microsoft.com/office/powerpoint/2010/main" val="36429404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A8F96C19-95C6-4C9B-91A4-CD34458ECC68}"/>
              </a:ext>
            </a:extLst>
          </p:cNvPr>
          <p:cNvPicPr>
            <a:picLocks noChangeAspect="1"/>
          </p:cNvPicPr>
          <p:nvPr/>
        </p:nvPicPr>
        <p:blipFill rotWithShape="1">
          <a:blip r:embed="rId2"/>
          <a:srcRect l="15785" t="17519" r="52645" b="7131"/>
          <a:stretch/>
        </p:blipFill>
        <p:spPr>
          <a:xfrm>
            <a:off x="350873" y="393404"/>
            <a:ext cx="4742121" cy="6366495"/>
          </a:xfrm>
          <a:prstGeom prst="rect">
            <a:avLst/>
          </a:prstGeom>
        </p:spPr>
      </p:pic>
      <p:sp>
        <p:nvSpPr>
          <p:cNvPr id="3" name="Retângulo 2">
            <a:extLst>
              <a:ext uri="{FF2B5EF4-FFF2-40B4-BE49-F238E27FC236}">
                <a16:creationId xmlns:a16="http://schemas.microsoft.com/office/drawing/2014/main" id="{9BE62FED-8FF2-4DF1-83C6-AC900F02E6AE}"/>
              </a:ext>
            </a:extLst>
          </p:cNvPr>
          <p:cNvSpPr/>
          <p:nvPr/>
        </p:nvSpPr>
        <p:spPr>
          <a:xfrm>
            <a:off x="5472223" y="1679415"/>
            <a:ext cx="6096000" cy="1477328"/>
          </a:xfrm>
          <a:prstGeom prst="rect">
            <a:avLst/>
          </a:prstGeom>
        </p:spPr>
        <p:txBody>
          <a:bodyPr>
            <a:spAutoFit/>
          </a:bodyPr>
          <a:lstStyle/>
          <a:p>
            <a:r>
              <a:rPr lang="en-US" dirty="0"/>
              <a:t>Fig. 6 Mean percent cover of major sessile animals by habitat. Among site Means one standard error. Open symbols=unoiled sites, filled symbols=oiled sites. Quarterly monitoring began in</a:t>
            </a:r>
          </a:p>
          <a:p>
            <a:r>
              <a:rPr lang="en-US" dirty="0"/>
              <a:t>August 1986, 3 months after the spill. Lines are broken where</a:t>
            </a:r>
          </a:p>
          <a:p>
            <a:r>
              <a:rPr lang="en-US" dirty="0"/>
              <a:t>site locations were changed 1 year after monitoring began. </a:t>
            </a:r>
            <a:endParaRPr lang="pt-BR" dirty="0"/>
          </a:p>
        </p:txBody>
      </p:sp>
    </p:spTree>
    <p:extLst>
      <p:ext uri="{BB962C8B-B14F-4D97-AF65-F5344CB8AC3E}">
        <p14:creationId xmlns:p14="http://schemas.microsoft.com/office/powerpoint/2010/main" val="633879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7ECF26CC-49C4-4A85-8CA7-9998BEB6B4AA}"/>
              </a:ext>
            </a:extLst>
          </p:cNvPr>
          <p:cNvPicPr>
            <a:picLocks noChangeAspect="1"/>
          </p:cNvPicPr>
          <p:nvPr/>
        </p:nvPicPr>
        <p:blipFill rotWithShape="1">
          <a:blip r:embed="rId2"/>
          <a:srcRect l="48333" t="30741" r="16667" b="8333"/>
          <a:stretch/>
        </p:blipFill>
        <p:spPr>
          <a:xfrm>
            <a:off x="203200" y="220662"/>
            <a:ext cx="6553200" cy="6416675"/>
          </a:xfrm>
          <a:prstGeom prst="rect">
            <a:avLst/>
          </a:prstGeom>
        </p:spPr>
      </p:pic>
      <p:pic>
        <p:nvPicPr>
          <p:cNvPr id="6" name="Imagem 5">
            <a:extLst>
              <a:ext uri="{FF2B5EF4-FFF2-40B4-BE49-F238E27FC236}">
                <a16:creationId xmlns:a16="http://schemas.microsoft.com/office/drawing/2014/main" id="{0D735CC0-21AB-40F8-865B-CFC7830DEBDB}"/>
              </a:ext>
            </a:extLst>
          </p:cNvPr>
          <p:cNvPicPr>
            <a:picLocks noChangeAspect="1"/>
          </p:cNvPicPr>
          <p:nvPr/>
        </p:nvPicPr>
        <p:blipFill>
          <a:blip r:embed="rId3"/>
          <a:stretch>
            <a:fillRect/>
          </a:stretch>
        </p:blipFill>
        <p:spPr>
          <a:xfrm>
            <a:off x="8137175" y="3020880"/>
            <a:ext cx="2363850" cy="686233"/>
          </a:xfrm>
          <a:prstGeom prst="rect">
            <a:avLst/>
          </a:prstGeom>
        </p:spPr>
      </p:pic>
      <p:pic>
        <p:nvPicPr>
          <p:cNvPr id="7" name="Imagem 6">
            <a:extLst>
              <a:ext uri="{FF2B5EF4-FFF2-40B4-BE49-F238E27FC236}">
                <a16:creationId xmlns:a16="http://schemas.microsoft.com/office/drawing/2014/main" id="{10D8889B-AE7D-4C5C-9907-46959DACBF71}"/>
              </a:ext>
            </a:extLst>
          </p:cNvPr>
          <p:cNvPicPr>
            <a:picLocks noChangeAspect="1"/>
          </p:cNvPicPr>
          <p:nvPr/>
        </p:nvPicPr>
        <p:blipFill rotWithShape="1">
          <a:blip r:embed="rId4"/>
          <a:srcRect t="12875"/>
          <a:stretch/>
        </p:blipFill>
        <p:spPr>
          <a:xfrm>
            <a:off x="6756400" y="3735699"/>
            <a:ext cx="5125401" cy="789958"/>
          </a:xfrm>
          <a:prstGeom prst="rect">
            <a:avLst/>
          </a:prstGeom>
        </p:spPr>
      </p:pic>
      <p:sp>
        <p:nvSpPr>
          <p:cNvPr id="8" name="CaixaDeTexto 7">
            <a:extLst>
              <a:ext uri="{FF2B5EF4-FFF2-40B4-BE49-F238E27FC236}">
                <a16:creationId xmlns:a16="http://schemas.microsoft.com/office/drawing/2014/main" id="{BD4A66B1-2BC1-4FEB-88E1-BF4C8725CEC6}"/>
              </a:ext>
            </a:extLst>
          </p:cNvPr>
          <p:cNvSpPr txBox="1"/>
          <p:nvPr/>
        </p:nvSpPr>
        <p:spPr>
          <a:xfrm>
            <a:off x="6654800" y="1230084"/>
            <a:ext cx="5334000" cy="1200329"/>
          </a:xfrm>
          <a:prstGeom prst="rect">
            <a:avLst/>
          </a:prstGeom>
          <a:solidFill>
            <a:schemeClr val="bg2">
              <a:lumMod val="25000"/>
            </a:schemeClr>
          </a:solidFill>
        </p:spPr>
        <p:txBody>
          <a:bodyPr wrap="square" rtlCol="0">
            <a:spAutoFit/>
          </a:bodyPr>
          <a:lstStyle/>
          <a:p>
            <a:pPr algn="just"/>
            <a:r>
              <a:rPr lang="pt-BR" dirty="0">
                <a:solidFill>
                  <a:schemeClr val="bg1"/>
                </a:solidFill>
              </a:rPr>
              <a:t>Caso exista uma correspondência direta entre o que é particionado para a fração lipídica e o organismo, ou seja, se a bioacumulação foi maioritariamente na fração lipídica podemos fazer as seguintes correlações:</a:t>
            </a:r>
          </a:p>
        </p:txBody>
      </p:sp>
      <p:sp>
        <p:nvSpPr>
          <p:cNvPr id="10" name="Retângulo 9">
            <a:extLst>
              <a:ext uri="{FF2B5EF4-FFF2-40B4-BE49-F238E27FC236}">
                <a16:creationId xmlns:a16="http://schemas.microsoft.com/office/drawing/2014/main" id="{ED7670F1-7349-4BC8-B284-A28A0C96B558}"/>
              </a:ext>
            </a:extLst>
          </p:cNvPr>
          <p:cNvSpPr/>
          <p:nvPr/>
        </p:nvSpPr>
        <p:spPr>
          <a:xfrm>
            <a:off x="6654800" y="2853233"/>
            <a:ext cx="5334000" cy="167242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10">
            <a:extLst>
              <a:ext uri="{FF2B5EF4-FFF2-40B4-BE49-F238E27FC236}">
                <a16:creationId xmlns:a16="http://schemas.microsoft.com/office/drawing/2014/main" id="{47AEB3F6-7366-43C9-873A-C5044FE46C97}"/>
              </a:ext>
            </a:extLst>
          </p:cNvPr>
          <p:cNvPicPr>
            <a:picLocks noChangeAspect="1"/>
          </p:cNvPicPr>
          <p:nvPr/>
        </p:nvPicPr>
        <p:blipFill rotWithShape="1">
          <a:blip r:embed="rId5"/>
          <a:srcRect t="-13961" r="18041" b="-1"/>
          <a:stretch/>
        </p:blipFill>
        <p:spPr>
          <a:xfrm>
            <a:off x="6654800" y="4693304"/>
            <a:ext cx="2019300" cy="1038337"/>
          </a:xfrm>
          <a:prstGeom prst="rect">
            <a:avLst/>
          </a:prstGeom>
          <a:ln w="19050">
            <a:solidFill>
              <a:srgbClr val="FF0000"/>
            </a:solidFill>
          </a:ln>
        </p:spPr>
      </p:pic>
      <p:sp>
        <p:nvSpPr>
          <p:cNvPr id="12" name="CaixaDeTexto 11">
            <a:extLst>
              <a:ext uri="{FF2B5EF4-FFF2-40B4-BE49-F238E27FC236}">
                <a16:creationId xmlns:a16="http://schemas.microsoft.com/office/drawing/2014/main" id="{7755FFC6-E4B8-41BA-ACFB-F9023E228026}"/>
              </a:ext>
            </a:extLst>
          </p:cNvPr>
          <p:cNvSpPr txBox="1"/>
          <p:nvPr/>
        </p:nvSpPr>
        <p:spPr>
          <a:xfrm>
            <a:off x="8851900" y="5038791"/>
            <a:ext cx="3029901" cy="369332"/>
          </a:xfrm>
          <a:prstGeom prst="rect">
            <a:avLst/>
          </a:prstGeom>
          <a:solidFill>
            <a:schemeClr val="bg2">
              <a:lumMod val="25000"/>
            </a:schemeClr>
          </a:solidFill>
        </p:spPr>
        <p:txBody>
          <a:bodyPr wrap="square" rtlCol="0">
            <a:spAutoFit/>
          </a:bodyPr>
          <a:lstStyle/>
          <a:p>
            <a:pPr algn="just"/>
            <a:r>
              <a:rPr lang="pt-BR" dirty="0">
                <a:solidFill>
                  <a:schemeClr val="bg1"/>
                </a:solidFill>
              </a:rPr>
              <a:t>FATOR DE BIOACUMULAÇÃO </a:t>
            </a:r>
          </a:p>
        </p:txBody>
      </p:sp>
    </p:spTree>
    <p:extLst>
      <p:ext uri="{BB962C8B-B14F-4D97-AF65-F5344CB8AC3E}">
        <p14:creationId xmlns:p14="http://schemas.microsoft.com/office/powerpoint/2010/main" val="3803775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CC9D84E-6004-43A7-B22D-E1C550672F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75443" y="2095487"/>
            <a:ext cx="3313113" cy="1228725"/>
          </a:xfrm>
          <a:prstGeom prst="rect">
            <a:avLst/>
          </a:prstGeom>
          <a:noFill/>
        </p:spPr>
      </p:pic>
      <p:pic>
        <p:nvPicPr>
          <p:cNvPr id="3" name="Picture 6">
            <a:extLst>
              <a:ext uri="{FF2B5EF4-FFF2-40B4-BE49-F238E27FC236}">
                <a16:creationId xmlns:a16="http://schemas.microsoft.com/office/drawing/2014/main" id="{F2A4EF86-AA98-4522-B2E1-B157B703A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8556" y="2246299"/>
            <a:ext cx="2979737"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7">
            <a:extLst>
              <a:ext uri="{FF2B5EF4-FFF2-40B4-BE49-F238E27FC236}">
                <a16:creationId xmlns:a16="http://schemas.microsoft.com/office/drawing/2014/main" id="{8B0B2BDC-9003-4B4B-B0CD-ED4A29D8B6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8912" y="2214549"/>
            <a:ext cx="215106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aixaDeTexto 4">
            <a:extLst>
              <a:ext uri="{FF2B5EF4-FFF2-40B4-BE49-F238E27FC236}">
                <a16:creationId xmlns:a16="http://schemas.microsoft.com/office/drawing/2014/main" id="{F2F839EF-14B4-4F0F-9F6B-C1C8F5B5DDAD}"/>
              </a:ext>
            </a:extLst>
          </p:cNvPr>
          <p:cNvSpPr txBox="1"/>
          <p:nvPr/>
        </p:nvSpPr>
        <p:spPr>
          <a:xfrm>
            <a:off x="1130300" y="509054"/>
            <a:ext cx="9718300" cy="954107"/>
          </a:xfrm>
          <a:prstGeom prst="rect">
            <a:avLst/>
          </a:prstGeom>
          <a:solidFill>
            <a:schemeClr val="bg2">
              <a:lumMod val="25000"/>
            </a:schemeClr>
          </a:solidFill>
        </p:spPr>
        <p:txBody>
          <a:bodyPr wrap="square" rtlCol="0">
            <a:spAutoFit/>
          </a:bodyPr>
          <a:lstStyle/>
          <a:p>
            <a:pPr algn="ctr"/>
            <a:r>
              <a:rPr lang="pt-BR" sz="2800" dirty="0">
                <a:solidFill>
                  <a:schemeClr val="bg1"/>
                </a:solidFill>
              </a:rPr>
              <a:t>Quando temos sólidos em suspenção – ou matéria orgânica dissolvia (DOC) (</a:t>
            </a:r>
            <a:r>
              <a:rPr lang="pt-BR" sz="2800" dirty="0" err="1">
                <a:solidFill>
                  <a:schemeClr val="bg1"/>
                </a:solidFill>
              </a:rPr>
              <a:t>dissolved</a:t>
            </a:r>
            <a:r>
              <a:rPr lang="pt-BR" sz="2800" dirty="0">
                <a:solidFill>
                  <a:schemeClr val="bg1"/>
                </a:solidFill>
              </a:rPr>
              <a:t> </a:t>
            </a:r>
            <a:r>
              <a:rPr lang="pt-BR" sz="2800" dirty="0" err="1">
                <a:solidFill>
                  <a:schemeClr val="bg1"/>
                </a:solidFill>
              </a:rPr>
              <a:t>organic</a:t>
            </a:r>
            <a:r>
              <a:rPr lang="pt-BR" sz="2800" dirty="0">
                <a:solidFill>
                  <a:schemeClr val="bg1"/>
                </a:solidFill>
              </a:rPr>
              <a:t> </a:t>
            </a:r>
            <a:r>
              <a:rPr lang="pt-BR" sz="2800" dirty="0" err="1">
                <a:solidFill>
                  <a:schemeClr val="bg1"/>
                </a:solidFill>
              </a:rPr>
              <a:t>carbon</a:t>
            </a:r>
            <a:r>
              <a:rPr lang="pt-BR" sz="2800" dirty="0">
                <a:solidFill>
                  <a:schemeClr val="bg1"/>
                </a:solidFill>
              </a:rPr>
              <a:t>) </a:t>
            </a:r>
          </a:p>
        </p:txBody>
      </p:sp>
      <p:sp>
        <p:nvSpPr>
          <p:cNvPr id="6" name="Text Box 9">
            <a:extLst>
              <a:ext uri="{FF2B5EF4-FFF2-40B4-BE49-F238E27FC236}">
                <a16:creationId xmlns:a16="http://schemas.microsoft.com/office/drawing/2014/main" id="{055C7FD8-1CCD-484E-A94D-B5EED58C925A}"/>
              </a:ext>
            </a:extLst>
          </p:cNvPr>
          <p:cNvSpPr txBox="1">
            <a:spLocks noChangeArrowheads="1"/>
          </p:cNvSpPr>
          <p:nvPr/>
        </p:nvSpPr>
        <p:spPr bwMode="auto">
          <a:xfrm>
            <a:off x="239757" y="5290134"/>
            <a:ext cx="2706643" cy="369332"/>
          </a:xfrm>
          <a:prstGeom prst="rect">
            <a:avLst/>
          </a:prstGeom>
          <a:solidFill>
            <a:schemeClr val="bg2">
              <a:lumMod val="25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dirty="0" err="1">
                <a:solidFill>
                  <a:schemeClr val="bg1"/>
                </a:solidFill>
              </a:rPr>
              <a:t>r</a:t>
            </a:r>
            <a:r>
              <a:rPr lang="en-US" sz="1800" baseline="-25000" dirty="0" err="1">
                <a:solidFill>
                  <a:schemeClr val="bg1"/>
                </a:solidFill>
              </a:rPr>
              <a:t>sw</a:t>
            </a:r>
            <a:r>
              <a:rPr lang="en-US" sz="1800" dirty="0">
                <a:solidFill>
                  <a:schemeClr val="bg1"/>
                </a:solidFill>
              </a:rPr>
              <a:t> = </a:t>
            </a:r>
            <a:r>
              <a:rPr lang="en-US" sz="1800" dirty="0" err="1">
                <a:solidFill>
                  <a:schemeClr val="bg1"/>
                </a:solidFill>
              </a:rPr>
              <a:t>razão</a:t>
            </a:r>
            <a:r>
              <a:rPr lang="en-US" sz="1800" dirty="0">
                <a:solidFill>
                  <a:schemeClr val="bg1"/>
                </a:solidFill>
              </a:rPr>
              <a:t> </a:t>
            </a:r>
            <a:r>
              <a:rPr lang="en-US" sz="1800" dirty="0" err="1">
                <a:solidFill>
                  <a:schemeClr val="bg1"/>
                </a:solidFill>
              </a:rPr>
              <a:t>sólido</a:t>
            </a:r>
            <a:r>
              <a:rPr lang="en-US" sz="1800" dirty="0">
                <a:solidFill>
                  <a:schemeClr val="bg1"/>
                </a:solidFill>
              </a:rPr>
              <a:t>/</a:t>
            </a:r>
            <a:r>
              <a:rPr lang="en-US" sz="1800" dirty="0" err="1">
                <a:solidFill>
                  <a:schemeClr val="bg1"/>
                </a:solidFill>
              </a:rPr>
              <a:t>água</a:t>
            </a:r>
            <a:endParaRPr lang="en-US" sz="1800" dirty="0">
              <a:solidFill>
                <a:schemeClr val="bg1"/>
              </a:solidFill>
            </a:endParaRPr>
          </a:p>
        </p:txBody>
      </p:sp>
      <p:pic>
        <p:nvPicPr>
          <p:cNvPr id="7" name="Picture 11">
            <a:extLst>
              <a:ext uri="{FF2B5EF4-FFF2-40B4-BE49-F238E27FC236}">
                <a16:creationId xmlns:a16="http://schemas.microsoft.com/office/drawing/2014/main" id="{1D293491-259D-4804-81CD-B65A10A02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07" y="3324212"/>
            <a:ext cx="2727325" cy="90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2">
            <a:extLst>
              <a:ext uri="{FF2B5EF4-FFF2-40B4-BE49-F238E27FC236}">
                <a16:creationId xmlns:a16="http://schemas.microsoft.com/office/drawing/2014/main" id="{7A151467-A4BA-40AB-8024-A6F12CAFFF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7325" y="3448996"/>
            <a:ext cx="1611312" cy="80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13">
            <a:extLst>
              <a:ext uri="{FF2B5EF4-FFF2-40B4-BE49-F238E27FC236}">
                <a16:creationId xmlns:a16="http://schemas.microsoft.com/office/drawing/2014/main" id="{B8EB43EE-E4FD-49F4-BDC8-CCCD8E77D62D}"/>
              </a:ext>
            </a:extLst>
          </p:cNvPr>
          <p:cNvSpPr txBox="1">
            <a:spLocks noChangeArrowheads="1"/>
          </p:cNvSpPr>
          <p:nvPr/>
        </p:nvSpPr>
        <p:spPr bwMode="auto">
          <a:xfrm>
            <a:off x="5091112" y="3577183"/>
            <a:ext cx="1447800" cy="4667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i="1">
                <a:latin typeface="Times New Roman" charset="0"/>
              </a:rPr>
              <a:t>f</a:t>
            </a:r>
            <a:r>
              <a:rPr lang="en-US" baseline="-25000">
                <a:latin typeface="Times New Roman" charset="0"/>
              </a:rPr>
              <a:t>is</a:t>
            </a:r>
            <a:r>
              <a:rPr lang="en-US">
                <a:latin typeface="Times New Roman" charset="0"/>
              </a:rPr>
              <a:t> = 1 - </a:t>
            </a:r>
            <a:r>
              <a:rPr lang="en-US" i="1">
                <a:latin typeface="Times New Roman" charset="0"/>
              </a:rPr>
              <a:t>f</a:t>
            </a:r>
            <a:r>
              <a:rPr lang="en-US" baseline="-25000">
                <a:latin typeface="Times New Roman" charset="0"/>
              </a:rPr>
              <a:t>iw</a:t>
            </a:r>
          </a:p>
        </p:txBody>
      </p:sp>
      <p:sp>
        <p:nvSpPr>
          <p:cNvPr id="10" name="Line 14">
            <a:extLst>
              <a:ext uri="{FF2B5EF4-FFF2-40B4-BE49-F238E27FC236}">
                <a16:creationId xmlns:a16="http://schemas.microsoft.com/office/drawing/2014/main" id="{DD8CB8D9-8BE4-45EB-95BF-3A39997B625E}"/>
              </a:ext>
            </a:extLst>
          </p:cNvPr>
          <p:cNvSpPr>
            <a:spLocks noChangeShapeType="1"/>
          </p:cNvSpPr>
          <p:nvPr/>
        </p:nvSpPr>
        <p:spPr bwMode="auto">
          <a:xfrm flipV="1">
            <a:off x="3658393" y="4196012"/>
            <a:ext cx="304080" cy="586581"/>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1" name="Line 15">
            <a:extLst>
              <a:ext uri="{FF2B5EF4-FFF2-40B4-BE49-F238E27FC236}">
                <a16:creationId xmlns:a16="http://schemas.microsoft.com/office/drawing/2014/main" id="{947EFF12-EAED-4512-B37D-9BCD3E58502E}"/>
              </a:ext>
            </a:extLst>
          </p:cNvPr>
          <p:cNvSpPr>
            <a:spLocks noChangeShapeType="1"/>
          </p:cNvSpPr>
          <p:nvPr/>
        </p:nvSpPr>
        <p:spPr bwMode="auto">
          <a:xfrm flipH="1" flipV="1">
            <a:off x="4497201" y="4187802"/>
            <a:ext cx="301436" cy="58658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 name="Text Box 16">
            <a:extLst>
              <a:ext uri="{FF2B5EF4-FFF2-40B4-BE49-F238E27FC236}">
                <a16:creationId xmlns:a16="http://schemas.microsoft.com/office/drawing/2014/main" id="{88C995A8-4526-43EA-A2AB-DADDD82A1D33}"/>
              </a:ext>
            </a:extLst>
          </p:cNvPr>
          <p:cNvSpPr txBox="1">
            <a:spLocks noChangeArrowheads="1"/>
          </p:cNvSpPr>
          <p:nvPr/>
        </p:nvSpPr>
        <p:spPr bwMode="auto">
          <a:xfrm>
            <a:off x="305220" y="4814343"/>
            <a:ext cx="6233692" cy="369332"/>
          </a:xfrm>
          <a:prstGeom prst="rect">
            <a:avLst/>
          </a:prstGeom>
          <a:solidFill>
            <a:schemeClr val="bg2">
              <a:lumMod val="25000"/>
            </a:schemeClr>
          </a:solid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pt-BR" sz="1800" dirty="0">
                <a:solidFill>
                  <a:schemeClr val="bg1"/>
                </a:solidFill>
              </a:rPr>
              <a:t>Se estes dois termos forem grandes = </a:t>
            </a:r>
            <a:r>
              <a:rPr lang="pt-BR" sz="1800" dirty="0" err="1">
                <a:solidFill>
                  <a:schemeClr val="bg1"/>
                </a:solidFill>
              </a:rPr>
              <a:t>f</a:t>
            </a:r>
            <a:r>
              <a:rPr lang="pt-BR" sz="1800" baseline="-25000" dirty="0" err="1">
                <a:solidFill>
                  <a:schemeClr val="bg1"/>
                </a:solidFill>
              </a:rPr>
              <a:t>iw</a:t>
            </a:r>
            <a:r>
              <a:rPr lang="pt-BR" sz="1800" dirty="0">
                <a:solidFill>
                  <a:schemeClr val="bg1"/>
                </a:solidFill>
              </a:rPr>
              <a:t> será pequeno!</a:t>
            </a:r>
          </a:p>
        </p:txBody>
      </p:sp>
      <p:sp>
        <p:nvSpPr>
          <p:cNvPr id="13" name="Retângulo 12">
            <a:extLst>
              <a:ext uri="{FF2B5EF4-FFF2-40B4-BE49-F238E27FC236}">
                <a16:creationId xmlns:a16="http://schemas.microsoft.com/office/drawing/2014/main" id="{2F871B30-67E3-48E1-AFC4-CC209BA751AA}"/>
              </a:ext>
            </a:extLst>
          </p:cNvPr>
          <p:cNvSpPr/>
          <p:nvPr/>
        </p:nvSpPr>
        <p:spPr>
          <a:xfrm>
            <a:off x="8693743" y="2175745"/>
            <a:ext cx="1718740" cy="461665"/>
          </a:xfrm>
          <a:prstGeom prst="rect">
            <a:avLst/>
          </a:prstGeom>
          <a:solidFill>
            <a:schemeClr val="bg2">
              <a:lumMod val="25000"/>
            </a:schemeClr>
          </a:solidFill>
        </p:spPr>
        <p:txBody>
          <a:bodyPr wrap="none">
            <a:spAutoFit/>
          </a:bodyPr>
          <a:lstStyle/>
          <a:p>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is </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GB" sz="2400" baseline="-25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iw</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K</a:t>
            </a:r>
            <a:r>
              <a:rPr lang="en-GB" sz="2400" baseline="-25000" dirty="0">
                <a:solidFill>
                  <a:schemeClr val="bg1"/>
                </a:solidFill>
                <a:latin typeface="Calibri" panose="020F0502020204030204" pitchFamily="34" charset="0"/>
                <a:ea typeface="Calibri" panose="020F0502020204030204" pitchFamily="34" charset="0"/>
                <a:cs typeface="Times New Roman" panose="02020603050405020304" pitchFamily="18" charset="0"/>
              </a:rPr>
              <a:t>id</a:t>
            </a: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pt-BR" sz="2400" dirty="0">
              <a:solidFill>
                <a:schemeClr val="bg1"/>
              </a:solidFill>
            </a:endParaRPr>
          </a:p>
        </p:txBody>
      </p:sp>
      <p:sp>
        <p:nvSpPr>
          <p:cNvPr id="14" name="Retângulo 13">
            <a:extLst>
              <a:ext uri="{FF2B5EF4-FFF2-40B4-BE49-F238E27FC236}">
                <a16:creationId xmlns:a16="http://schemas.microsoft.com/office/drawing/2014/main" id="{FFDEE56D-D0F3-4C01-9F0D-0892709D5A92}"/>
              </a:ext>
            </a:extLst>
          </p:cNvPr>
          <p:cNvSpPr/>
          <p:nvPr/>
        </p:nvSpPr>
        <p:spPr>
          <a:xfrm>
            <a:off x="8689975" y="2771528"/>
            <a:ext cx="3469900" cy="923330"/>
          </a:xfrm>
          <a:prstGeom prst="rect">
            <a:avLst/>
          </a:prstGeom>
          <a:solidFill>
            <a:schemeClr val="bg2">
              <a:lumMod val="25000"/>
            </a:schemeClr>
          </a:solidFill>
        </p:spPr>
        <p:txBody>
          <a:bodyPr wrap="square">
            <a:spAutoFit/>
          </a:bodyPr>
          <a:lstStyle/>
          <a:p>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constante</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equilibrio</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entre </a:t>
            </a:r>
            <a:r>
              <a:rPr lang="en-GB"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adsorvido</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e </a:t>
            </a:r>
            <a:r>
              <a:rPr lang="en-GB"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i</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presente</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na</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água</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constante</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adsorção</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nos</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sólidos</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pt-BR" dirty="0"/>
          </a:p>
        </p:txBody>
      </p:sp>
      <p:sp>
        <p:nvSpPr>
          <p:cNvPr id="15" name="Retângulo 14">
            <a:extLst>
              <a:ext uri="{FF2B5EF4-FFF2-40B4-BE49-F238E27FC236}">
                <a16:creationId xmlns:a16="http://schemas.microsoft.com/office/drawing/2014/main" id="{0CDDFB6A-6A36-46F5-A3F5-24E46DBA89DC}"/>
              </a:ext>
            </a:extLst>
          </p:cNvPr>
          <p:cNvSpPr/>
          <p:nvPr/>
        </p:nvSpPr>
        <p:spPr>
          <a:xfrm>
            <a:off x="7614443" y="4390398"/>
            <a:ext cx="3469900" cy="923330"/>
          </a:xfrm>
          <a:prstGeom prst="rect">
            <a:avLst/>
          </a:prstGeom>
          <a:solidFill>
            <a:schemeClr val="bg2">
              <a:lumMod val="25000"/>
            </a:schemeClr>
          </a:solidFill>
        </p:spPr>
        <p:txBody>
          <a:bodyPr wrap="square">
            <a:spAutoFit/>
          </a:bodyPr>
          <a:lstStyle/>
          <a:p>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A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relação</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dirty="0" err="1">
                <a:solidFill>
                  <a:schemeClr val="bg1"/>
                </a:solidFill>
              </a:rPr>
              <a:t>r</a:t>
            </a:r>
            <a:r>
              <a:rPr lang="en-US" baseline="-25000" dirty="0" err="1">
                <a:solidFill>
                  <a:schemeClr val="bg1"/>
                </a:solidFill>
              </a:rPr>
              <a:t>sw</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pode</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ser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defenida</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em</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termos</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concetração</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de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carbono</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total </a:t>
            </a:r>
            <a:r>
              <a:rPr lang="en-GB"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dissolvido</a:t>
            </a:r>
            <a:r>
              <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rPr>
              <a:t> – [DOC]</a:t>
            </a:r>
            <a:endParaRPr lang="pt-BR" dirty="0"/>
          </a:p>
        </p:txBody>
      </p:sp>
      <p:pic>
        <p:nvPicPr>
          <p:cNvPr id="16" name="Imagem 15">
            <a:extLst>
              <a:ext uri="{FF2B5EF4-FFF2-40B4-BE49-F238E27FC236}">
                <a16:creationId xmlns:a16="http://schemas.microsoft.com/office/drawing/2014/main" id="{69EB26BA-2440-46E6-B382-FB5D40564A65}"/>
              </a:ext>
            </a:extLst>
          </p:cNvPr>
          <p:cNvPicPr>
            <a:picLocks noChangeAspect="1"/>
          </p:cNvPicPr>
          <p:nvPr/>
        </p:nvPicPr>
        <p:blipFill rotWithShape="1">
          <a:blip r:embed="rId7"/>
          <a:srcRect r="23129" b="1635"/>
          <a:stretch/>
        </p:blipFill>
        <p:spPr>
          <a:xfrm>
            <a:off x="7863318" y="5512130"/>
            <a:ext cx="2911663" cy="994276"/>
          </a:xfrm>
          <a:prstGeom prst="rect">
            <a:avLst/>
          </a:prstGeom>
          <a:ln w="38100">
            <a:solidFill>
              <a:srgbClr val="FF0000"/>
            </a:solidFill>
          </a:ln>
        </p:spPr>
      </p:pic>
    </p:spTree>
    <p:extLst>
      <p:ext uri="{BB962C8B-B14F-4D97-AF65-F5344CB8AC3E}">
        <p14:creationId xmlns:p14="http://schemas.microsoft.com/office/powerpoint/2010/main" val="16880723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4167</Words>
  <Application>Microsoft Office PowerPoint</Application>
  <PresentationFormat>Widescreen</PresentationFormat>
  <Paragraphs>250</Paragraphs>
  <Slides>70</Slides>
  <Notes>0</Notes>
  <HiddenSlides>0</HiddenSlides>
  <MMClips>0</MMClips>
  <ScaleCrop>false</ScaleCrop>
  <HeadingPairs>
    <vt:vector size="8" baseType="variant">
      <vt:variant>
        <vt:lpstr>Fontes usadas</vt:lpstr>
      </vt:variant>
      <vt:variant>
        <vt:i4>16</vt:i4>
      </vt:variant>
      <vt:variant>
        <vt:lpstr>Tema</vt:lpstr>
      </vt:variant>
      <vt:variant>
        <vt:i4>1</vt:i4>
      </vt:variant>
      <vt:variant>
        <vt:lpstr>Servidores OLE inseridos</vt:lpstr>
      </vt:variant>
      <vt:variant>
        <vt:i4>1</vt:i4>
      </vt:variant>
      <vt:variant>
        <vt:lpstr>Títulos de slides</vt:lpstr>
      </vt:variant>
      <vt:variant>
        <vt:i4>70</vt:i4>
      </vt:variant>
    </vt:vector>
  </HeadingPairs>
  <TitlesOfParts>
    <vt:vector size="88" baseType="lpstr">
      <vt:lpstr>AdvOT863180fb</vt:lpstr>
      <vt:lpstr>AdvOT863180fb+fb</vt:lpstr>
      <vt:lpstr>AdvPSTim-I</vt:lpstr>
      <vt:lpstr>AdvTT5843c571</vt:lpstr>
      <vt:lpstr>Arial</vt:lpstr>
      <vt:lpstr>Arial</vt:lpstr>
      <vt:lpstr>Arial, Helvetica, sans-serif</vt:lpstr>
      <vt:lpstr>Calibri</vt:lpstr>
      <vt:lpstr>Calibri Light</vt:lpstr>
      <vt:lpstr>Georgia</vt:lpstr>
      <vt:lpstr>inherit</vt:lpstr>
      <vt:lpstr>Montserrat</vt:lpstr>
      <vt:lpstr>NexusSerif</vt:lpstr>
      <vt:lpstr>opensans</vt:lpstr>
      <vt:lpstr>Times New Roman</vt:lpstr>
      <vt:lpstr>Verdana</vt:lpstr>
      <vt:lpstr>Tema do Office</vt:lpstr>
      <vt:lpstr>Equation</vt:lpstr>
      <vt:lpstr>Equilíbrios de partição de espécies no Meio Ambiente</vt:lpstr>
      <vt:lpstr>Apresentação do PowerPoint</vt:lpstr>
      <vt:lpstr>Coeficiente de Distribuição Sólido-Água</vt:lpstr>
      <vt:lpstr>Partição n-octanol – água (Log P)</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Equilíbrios de partição de espécies no Meio Ambiente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Equilíbrios de partição de espécies no Meio Ambiente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Equilíbrios de partição de espécies no Meio Ambiente</dc:title>
  <dc:creator>Pedro Vidinha</dc:creator>
  <cp:lastModifiedBy>Pedro Vidinha</cp:lastModifiedBy>
  <cp:revision>2</cp:revision>
  <dcterms:created xsi:type="dcterms:W3CDTF">2020-09-09T22:52:45Z</dcterms:created>
  <dcterms:modified xsi:type="dcterms:W3CDTF">2020-09-09T23:03:45Z</dcterms:modified>
</cp:coreProperties>
</file>