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7"/>
  </p:notesMasterIdLst>
  <p:sldIdLst>
    <p:sldId id="664" r:id="rId4"/>
    <p:sldId id="655" r:id="rId5"/>
    <p:sldId id="545" r:id="rId6"/>
    <p:sldId id="546" r:id="rId7"/>
    <p:sldId id="547" r:id="rId8"/>
    <p:sldId id="549" r:id="rId9"/>
    <p:sldId id="550" r:id="rId10"/>
    <p:sldId id="551" r:id="rId11"/>
    <p:sldId id="552" r:id="rId12"/>
    <p:sldId id="554" r:id="rId13"/>
    <p:sldId id="553" r:id="rId14"/>
    <p:sldId id="555" r:id="rId15"/>
    <p:sldId id="665" r:id="rId16"/>
    <p:sldId id="556" r:id="rId17"/>
    <p:sldId id="561" r:id="rId18"/>
    <p:sldId id="562" r:id="rId19"/>
    <p:sldId id="563" r:id="rId20"/>
    <p:sldId id="566" r:id="rId21"/>
    <p:sldId id="567" r:id="rId22"/>
    <p:sldId id="668" r:id="rId23"/>
    <p:sldId id="645" r:id="rId24"/>
    <p:sldId id="646" r:id="rId25"/>
    <p:sldId id="666" r:id="rId26"/>
    <p:sldId id="667" r:id="rId27"/>
    <p:sldId id="510" r:id="rId28"/>
    <p:sldId id="659" r:id="rId29"/>
    <p:sldId id="511" r:id="rId30"/>
    <p:sldId id="512" r:id="rId31"/>
    <p:sldId id="524" r:id="rId32"/>
    <p:sldId id="528" r:id="rId33"/>
    <p:sldId id="529" r:id="rId34"/>
    <p:sldId id="541" r:id="rId35"/>
    <p:sldId id="530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e 2" id="{82F1C7C2-333E-4648-9CBD-8BD76D12AFC9}">
          <p14:sldIdLst>
            <p14:sldId id="664"/>
            <p14:sldId id="655"/>
            <p14:sldId id="545"/>
            <p14:sldId id="546"/>
            <p14:sldId id="547"/>
            <p14:sldId id="549"/>
            <p14:sldId id="550"/>
            <p14:sldId id="551"/>
            <p14:sldId id="552"/>
            <p14:sldId id="554"/>
            <p14:sldId id="553"/>
            <p14:sldId id="555"/>
            <p14:sldId id="665"/>
            <p14:sldId id="556"/>
            <p14:sldId id="561"/>
            <p14:sldId id="562"/>
            <p14:sldId id="563"/>
            <p14:sldId id="566"/>
            <p14:sldId id="567"/>
            <p14:sldId id="668"/>
            <p14:sldId id="645"/>
            <p14:sldId id="646"/>
            <p14:sldId id="666"/>
            <p14:sldId id="667"/>
            <p14:sldId id="510"/>
            <p14:sldId id="659"/>
            <p14:sldId id="511"/>
            <p14:sldId id="512"/>
            <p14:sldId id="524"/>
            <p14:sldId id="528"/>
            <p14:sldId id="529"/>
            <p14:sldId id="541"/>
            <p14:sldId id="5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2" autoAdjust="0"/>
    <p:restoredTop sz="94660"/>
  </p:normalViewPr>
  <p:slideViewPr>
    <p:cSldViewPr snapToGrid="0">
      <p:cViewPr>
        <p:scale>
          <a:sx n="75" d="100"/>
          <a:sy n="75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eu%20Drive\Brasil\Aulas\quimica%20ambiental%202\exercici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eu%20Drive\Brasil\Aulas\quimica%20ambiental%202\exercici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2.5000000000000005E-3"/>
            <c:backward val="1.0000000000000003E-4"/>
            <c:dispRSqr val="0"/>
            <c:dispEq val="0"/>
          </c:trendline>
          <c:xVal>
            <c:numRef>
              <c:f>Planilha1!$J$4:$J$5</c:f>
              <c:numCache>
                <c:formatCode>General</c:formatCode>
                <c:ptCount val="2"/>
                <c:pt idx="0">
                  <c:v>3.1446540880503146E-3</c:v>
                </c:pt>
                <c:pt idx="1">
                  <c:v>2.8768699654775601E-3</c:v>
                </c:pt>
              </c:numCache>
            </c:numRef>
          </c:xVal>
          <c:yVal>
            <c:numRef>
              <c:f>Planilha1!$K$4:$K$5</c:f>
              <c:numCache>
                <c:formatCode>0.00</c:formatCode>
                <c:ptCount val="2"/>
                <c:pt idx="0">
                  <c:v>0</c:v>
                </c:pt>
                <c:pt idx="1">
                  <c:v>2.3025850929940459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A3-43B6-84BC-35520EF6F7C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8.0000000000000026E-4"/>
            <c:dispRSqr val="0"/>
            <c:dispEq val="0"/>
          </c:trendline>
          <c:xVal>
            <c:numRef>
              <c:f>Planilha1!$J$6:$J$9</c:f>
              <c:numCache>
                <c:formatCode>General</c:formatCode>
                <c:ptCount val="4"/>
                <c:pt idx="0">
                  <c:v>2.6511134676564158E-3</c:v>
                </c:pt>
                <c:pt idx="1">
                  <c:v>2.4931438544003987E-3</c:v>
                </c:pt>
                <c:pt idx="2">
                  <c:v>2.2466861379465287E-3</c:v>
                </c:pt>
                <c:pt idx="3">
                  <c:v>2.1326508850501172E-3</c:v>
                </c:pt>
              </c:numCache>
            </c:numRef>
          </c:xVal>
          <c:yVal>
            <c:numRef>
              <c:f>Planilha1!$K$6:$K$9</c:f>
              <c:numCache>
                <c:formatCode>0.00</c:formatCode>
                <c:ptCount val="4"/>
                <c:pt idx="0">
                  <c:v>3.6888794541139363</c:v>
                </c:pt>
                <c:pt idx="1">
                  <c:v>4.6051701859880918</c:v>
                </c:pt>
                <c:pt idx="2">
                  <c:v>5.9914645471079817</c:v>
                </c:pt>
                <c:pt idx="3">
                  <c:v>6.633318433280377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1A3-43B6-84BC-35520EF6F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691816"/>
        <c:axId val="437698376"/>
      </c:scatterChart>
      <c:valAx>
        <c:axId val="437691816"/>
        <c:scaling>
          <c:orientation val="minMax"/>
          <c:max val="4.000000000000001E-3"/>
          <c:min val="2.0000000000000005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7698376"/>
        <c:crosses val="autoZero"/>
        <c:crossBetween val="midCat"/>
        <c:majorUnit val="2.0000000000000006E-4"/>
      </c:valAx>
      <c:valAx>
        <c:axId val="437698376"/>
        <c:scaling>
          <c:orientation val="minMax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7691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2.5000000000000005E-3"/>
            <c:backward val="1.0000000000000003E-4"/>
            <c:dispRSqr val="0"/>
            <c:dispEq val="0"/>
          </c:trendline>
          <c:xVal>
            <c:numRef>
              <c:f>Planilha1!$J$4:$J$5</c:f>
              <c:numCache>
                <c:formatCode>General</c:formatCode>
                <c:ptCount val="2"/>
                <c:pt idx="0">
                  <c:v>3.1446540880503146E-3</c:v>
                </c:pt>
                <c:pt idx="1">
                  <c:v>2.8768699654775601E-3</c:v>
                </c:pt>
              </c:numCache>
            </c:numRef>
          </c:xVal>
          <c:yVal>
            <c:numRef>
              <c:f>Planilha1!$K$4:$K$5</c:f>
              <c:numCache>
                <c:formatCode>0.00</c:formatCode>
                <c:ptCount val="2"/>
                <c:pt idx="0">
                  <c:v>0</c:v>
                </c:pt>
                <c:pt idx="1">
                  <c:v>2.3025850929940459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A3-43B6-84BC-35520EF6F7C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8.0000000000000026E-4"/>
            <c:dispRSqr val="0"/>
            <c:dispEq val="0"/>
          </c:trendline>
          <c:xVal>
            <c:numRef>
              <c:f>Planilha1!$J$6:$J$9</c:f>
              <c:numCache>
                <c:formatCode>General</c:formatCode>
                <c:ptCount val="4"/>
                <c:pt idx="0">
                  <c:v>2.6511134676564158E-3</c:v>
                </c:pt>
                <c:pt idx="1">
                  <c:v>2.4931438544003987E-3</c:v>
                </c:pt>
                <c:pt idx="2">
                  <c:v>2.2466861379465287E-3</c:v>
                </c:pt>
                <c:pt idx="3">
                  <c:v>2.1326508850501172E-3</c:v>
                </c:pt>
              </c:numCache>
            </c:numRef>
          </c:xVal>
          <c:yVal>
            <c:numRef>
              <c:f>Planilha1!$K$6:$K$9</c:f>
              <c:numCache>
                <c:formatCode>0.00</c:formatCode>
                <c:ptCount val="4"/>
                <c:pt idx="0">
                  <c:v>3.6888794541139363</c:v>
                </c:pt>
                <c:pt idx="1">
                  <c:v>4.6051701859880918</c:v>
                </c:pt>
                <c:pt idx="2">
                  <c:v>5.9914645471079817</c:v>
                </c:pt>
                <c:pt idx="3">
                  <c:v>6.633318433280377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1A3-43B6-84BC-35520EF6F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691816"/>
        <c:axId val="437698376"/>
      </c:scatterChart>
      <c:valAx>
        <c:axId val="437691816"/>
        <c:scaling>
          <c:orientation val="minMax"/>
          <c:max val="4.000000000000001E-3"/>
          <c:min val="2.0000000000000005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7698376"/>
        <c:crosses val="autoZero"/>
        <c:crossBetween val="midCat"/>
        <c:majorUnit val="2.0000000000000006E-4"/>
      </c:valAx>
      <c:valAx>
        <c:axId val="437698376"/>
        <c:scaling>
          <c:orientation val="minMax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7691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491E6-5BCE-43E4-966D-82428FEC365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D67F2-155C-4FDE-A701-967E287C1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12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0EE0F-63D8-467D-A97B-A7485C4A6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45A63E-2A45-4CD0-A657-07B92E77D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B18CC8-FB4D-4D07-96A1-83C0F6A2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6603E7-A0CF-46D7-A725-A6B64D61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B88232-6C8D-40E8-9E26-77C2E284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73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8DA09-AE5C-42FB-A69E-8E3D7FF9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FA944C-91FB-4894-B5A6-2A8664AE0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B53F3-3756-428D-9AE5-1CD8912E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8DD9A1-B454-44C6-BB0B-23231C83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DA9E41-C0B7-4A31-A7A8-E8DE5AFE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09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7DAA85-1F15-4209-A20B-EA385524B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FB5545-E6FE-4620-BEF9-78CC7518E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D40CB6-270B-4A72-88ED-D420FDA5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DC02DE-5220-427B-9451-F5BDDE46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680828-122C-4A06-B5DE-01338090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83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1DF20-A967-4FDA-A4E6-3BBC541CA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A1D65F-B0F0-4865-B8A1-0B93B27B7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F9A764-849D-4312-A87F-7F8F4E8E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5162BB-9BA3-4C52-952F-C64D4182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7BFBC2-EDDA-4A7A-872B-5A6228CE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64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43061-6939-484C-B56F-9CD5469E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A06609-8DB8-4D00-9ABF-3F0E9FAE3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6B4066-FF78-4FD5-8DEF-07D72015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C929AA-8656-42BE-B858-62F48E8E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DD3C8E-98D7-4472-BD98-5DE90393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05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03A5D-C95F-43F6-91EF-B2E89C07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1F2AAA-6D73-4931-B5E8-40D89D13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8FABA1-0C71-4877-B9F3-CAD052EB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616BCB-D9BE-47D3-B820-E828FD4C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93CAD6-AC0F-477C-BBDA-294C2744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33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279A6-1AB4-4416-9414-9EF78E10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950F12-184F-4B71-89DD-5E01075A2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F4A244-706A-4729-A134-2CB01D04D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4320C0-C611-4A83-A1BB-F6217A75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224CD4-8CAA-4746-A71A-922DFCD9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FB2CFF-C94E-4500-A45B-0A446810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57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959FA-588C-4F03-BA7B-A75DB0C4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32E7AD-3958-43C0-BEBF-B099A4364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3659E1-DCC0-40A7-8960-CEAAC56B5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69FEC7-FC3A-4DB9-862B-81D930134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A5E932-00F9-4790-812E-822EE1F64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413495B-00D4-435C-8474-FB6065D3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0060747-C81E-4EDD-A22A-A4302632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3BDFB6-D162-4778-B0CB-AEE74BDA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4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44A26-4B50-45F8-BB03-4A9861C3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FFF198-AEE8-4297-9EB9-EC32EEC1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E3234D-6045-47BA-9918-F66F822D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24B2A3-1361-4B76-8894-3EC8FC3D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27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85942B3-CA53-4847-BC5C-A42400B5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EC92E0-434F-47FB-9C16-03F19474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94328F-5063-40B6-99C3-097A0706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528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BB5A7-0BAE-461B-AF5A-0A7C8B4E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7C9FB5-007E-4230-83C8-2E4DF766A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FCB3F8-119E-4BA7-8AE9-BB0F8FF8E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B86CE7-4DD8-4D6F-A675-8AAAA1CF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4CCB19-3117-4632-BC58-CA17FBA1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81BBE4-68B2-4478-8D69-ED32BF38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60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0916B-B230-4A80-AEC0-80738C8C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02984F-E61B-490E-A400-C649DB1FA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EC5D2-A370-439D-9E03-CF92E064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71AA4E-F336-45C1-AA7E-FB7FA275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716E05-2DE2-4A92-BF9F-026B7C8D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162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D490F-7977-4BA7-83EB-CED4A0DC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5D77B5-F134-49A7-80A2-61439289E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AB50FB-C315-41CA-A4BD-343FE3A1F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4F59AB-293B-4420-8D7A-8FBF4BC4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9101F3-01A8-44BB-869B-4A02E079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08DF70-BFD3-4086-9B69-36B94456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86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0550C-DB7A-412F-8E94-A17EAE24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2BF504-EB40-4A79-B1C1-16916D82C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35BF29-B63B-4827-A391-1ABC910D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4A3118-A722-4C8B-B3F3-BA93061F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0A94ED-309C-4E82-BD5C-D891FE00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39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83CFC9-32BE-4E04-BBF2-25E9901A0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AEF4FC-AE32-41FB-BBE6-D8BD50F66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424327-B4F1-433F-AE11-B80C1625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F3A025-C74D-4C5B-9124-BC37400B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CBA4F1-3D2F-4F23-A918-EA15A569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1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1826"/>
            <a:ext cx="103632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2672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97200" y="5803900"/>
            <a:ext cx="6620933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291805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323E6-D55B-491F-A830-BC98F56E0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6AFED-8A2A-4492-A773-5569857AF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3DEFC3-7EB7-42CC-8FE7-882CBF06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ADAE4-2C77-4BD5-86E4-1AC9C952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94BFF8-E750-4D19-8AD7-CE09371A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395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C9055-C4AC-484A-BE39-BE5DD00A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36244-192D-4AEA-BE90-15E54D12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75AFBC-1410-4892-899A-03D027BB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D2A0B4-09FF-440C-8C7F-022B1B6B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D9E065-547E-45DC-B359-F8BE6C7C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770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607BE-43E5-4221-A6F6-33CCAB1E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1291BC-BF73-40D5-923C-D8D239E3E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B116D6-586A-4E7E-BFD4-21D81408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B7B82A-7C9A-4836-8909-807952B3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B54920-BC59-4AEF-BAEA-E30B71E0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986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B4056-5D92-4E59-89CC-129FE6B8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FCF17C-3DD2-4AA3-80CE-55B412E59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FACD90-5562-4C7E-B2EB-6C875ECB5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6805AB-4B84-4A26-BE2A-AB635A1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006ADD-5EE7-48EF-8046-4B82DE3B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F25056-3E10-4E56-92F0-7D431A6D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284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A286F-B8B2-4D35-AEC4-46E14FC4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2AE366-4F49-47DF-ACF2-0D533E3B9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D8A4CA-7505-43F6-87A1-ABA8EF68D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DCC4E6-2CD8-412E-B489-5E7525AB3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65E40F-7BFE-4C28-ABF7-8E86FBB93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B8FE019-A954-4359-A556-118889E8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E8BFC3-5995-4E06-9054-08F210C0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F8FF1D-6CAF-413C-B437-6D873668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973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0E1F4-C4BB-49B1-BEE1-9BF5EFC5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455B16-A777-41F1-AD12-C6FB1837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D2B4DE-F214-4CA6-A898-6A87121E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B30E13-12A5-4132-9E81-AE4741D5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97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C95E2-84BA-4E45-A374-BC1E56C2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38D31B-B18A-4BF7-98D0-B9CFEF7A9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221483-1F09-433B-BB43-E4A032AF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FCCBF0-C109-428F-9C05-D62F7B82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79674A-97D8-4534-B7E2-07E3C98C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197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BD34E1-14C8-4810-B8B3-C0D5D568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2FE48ED-076C-4D3A-810C-04D58B6A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C1D78B-AA23-47FA-A339-C55E211F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25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D147C-A1EA-467F-A34F-C878542C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FAD5C2-76AC-46B7-9B5F-0314BADA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982736-CA2E-427B-87F9-B462771A9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B9F2DB-6F1D-45B8-BEBE-2B7C0E40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71F69A-4749-4E70-8503-C71551F2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0B0198-11C0-432A-A1C2-AAEFA71B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06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756E2-8255-4B3C-8A64-A78BB5E3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26649F-8318-4D99-A0A8-FAC1FFE62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EE7F66-C593-4C77-997A-9DF493B97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3C923B-4C89-47DE-9857-4603E686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838843-675F-4985-92F9-0EF7A88D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EFF9E4-4BBA-4A89-9458-FBF49B53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783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69B1B-A02B-493C-BABD-99F692CF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4410D1-6ADF-49F0-9F03-D671AC7FA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75C1B2-74FD-49ED-81B1-47A96FFA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050837-ADD5-419C-B8E1-71D072A3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3A9AF9-C5AB-48BF-AB9B-2E7A3E28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121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B1C252-05FD-492A-87D6-9320A22DE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A40A6C-1779-49F2-8387-733E60658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AE587-87AD-4E51-AE10-971CF29B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B0C285-E9DF-44A7-ABD5-574EBEAC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8A9E0F-7C3D-4A8A-B833-59203D73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813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1826"/>
            <a:ext cx="103632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2672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97200" y="5803900"/>
            <a:ext cx="6620933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45558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78-41C2-4B69-9670-774B5CB6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2A27C5-92D5-4C37-BDCC-ED1EEBDE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7FCB2E-E822-4EBE-86AC-E891D169A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42BF4F-7C1F-464D-AD08-59749089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6895E0-BD4A-4EDD-942E-9D4AE1BC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E47F17-EFEC-4FFC-B763-709DB8FB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78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13D87-7426-412A-A867-743704EE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D6B2D4-F9B5-4024-B923-50186C086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696623-9739-4371-B949-84147F920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8F0C04-F8C7-4CC6-92F8-1A2800E8E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FDFED1-013D-4842-908A-416619BFD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88EABD6-90E4-403F-BC7A-C50C0C53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C9CD5B0-1DB9-420F-A560-782418A6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A56DF2-DB8E-45EC-A35D-C612509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37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D0414-6012-42C1-82A2-B2845234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A028DF-5F4A-41C4-BF70-A6DE475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7BBB48-C34A-4089-BDE9-E5D765C9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04213A-089E-47ED-915B-526B917C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9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849841-D95F-45EE-A975-32511501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B5C6743-3EAE-4F20-B71A-9147F251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D81128-AEC6-4FF5-9F15-ACEC776A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10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AE82E-769C-4003-BE8C-B6C5FBE1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A4C8FE-2FC2-410A-A2B9-4D8E957B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20CF11-7E82-4EAD-B086-C3FF1E035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E06148-4848-48BD-8704-3274BE74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ED043F-B76A-41E0-9723-8F7B7F7C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845393-EDBF-4278-AB9A-6A4132F7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16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02E0A-144B-4213-B792-2C4A6960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D546E7-3D6A-4D04-87AD-76D053CEF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5E5793-F13C-426F-8064-0D9A2D156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090693-AD0C-4BF1-97A8-EABE8FA1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C42822-9BBF-4228-90F1-3A2EA9B5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0B7541-DE24-4EC1-B2F1-A29A82D6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48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D9BB17-0B63-460E-9FF1-3BAFEA2E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664448-1E25-4CDF-A936-F5D964EE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DDC37E-3DD5-4D86-A5B8-54C28125C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D01B-5EE1-4E42-811B-3F11B3617CC1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251726-5336-4C0F-8819-77EFF231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506B9E-4F25-4435-9BD7-4C88FFF93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7E0D-43EE-4844-97A7-CFCAF9447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6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BA8C93-DDFD-4C2F-BF24-41A46851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BF3889-CF59-4D82-B419-B3A37663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A78C04-32CA-464E-B4FA-42756E2DD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9A070-596C-49B7-AEFC-1ED99E43193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92BA1-4497-4481-BDAE-02DE74DC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A34D5E-E298-4E6E-BC9D-4143410CC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3EFD2-A2BF-4E8C-B061-81B5B2A50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30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D08B5F-D35F-45D7-9DDD-096127D6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A45268-F2DB-4480-B055-26A41E306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F2C05-3BB4-466D-95C2-EA437D352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3CC5-4E30-4579-8CEC-E28B7DDB1152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388F28-F55B-4899-ADA1-38EFDDEC2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056285-9BB2-4A9C-8749-2C662B4E4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4476-BA99-4007-9FC0-A973D5FC8A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54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317D6-C31A-44C2-AB07-BCAB0413CB18}"/>
              </a:ext>
            </a:extLst>
          </p:cNvPr>
          <p:cNvSpPr txBox="1">
            <a:spLocks/>
          </p:cNvSpPr>
          <p:nvPr/>
        </p:nvSpPr>
        <p:spPr>
          <a:xfrm>
            <a:off x="135369" y="669272"/>
            <a:ext cx="10021446" cy="2944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QFL1604 –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Química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Ambiental II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C398C2-1C77-4418-9766-68C8CE4E5ACD}"/>
              </a:ext>
            </a:extLst>
          </p:cNvPr>
          <p:cNvSpPr txBox="1"/>
          <p:nvPr/>
        </p:nvSpPr>
        <p:spPr>
          <a:xfrm>
            <a:off x="4829120" y="6087186"/>
            <a:ext cx="253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Pedro Vidinha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268DD8-76D5-4ED1-AFF5-CBA87E7CD6E8}"/>
              </a:ext>
            </a:extLst>
          </p:cNvPr>
          <p:cNvSpPr txBox="1"/>
          <p:nvPr/>
        </p:nvSpPr>
        <p:spPr>
          <a:xfrm>
            <a:off x="4691263" y="4985068"/>
            <a:ext cx="1936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PARTE 2 – VIDEO 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5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188"/>
          </a:xfrm>
        </p:spPr>
        <p:txBody>
          <a:bodyPr/>
          <a:lstStyle/>
          <a:p>
            <a:r>
              <a:rPr lang="en-US" dirty="0" err="1"/>
              <a:t>Isoterma</a:t>
            </a:r>
            <a:r>
              <a:rPr lang="en-US" dirty="0"/>
              <a:t> de </a:t>
            </a:r>
            <a:r>
              <a:rPr lang="en-US" dirty="0" err="1"/>
              <a:t>Sorção</a:t>
            </a:r>
            <a:r>
              <a:rPr lang="en-US" dirty="0"/>
              <a:t>: Langmuir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92313" y="1341439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2400" dirty="0"/>
              <a:t>Linearização:</a:t>
            </a:r>
          </a:p>
          <a:p>
            <a:pPr marL="342900" indent="-342900">
              <a:spcBef>
                <a:spcPct val="20000"/>
              </a:spcBef>
            </a:pPr>
            <a:endParaRPr lang="pt-BR" sz="2400" dirty="0"/>
          </a:p>
          <a:p>
            <a:pPr marL="342900" indent="-342900">
              <a:spcBef>
                <a:spcPct val="20000"/>
              </a:spcBef>
            </a:pPr>
            <a:endParaRPr lang="pt-BR" sz="24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06" y="1566657"/>
            <a:ext cx="4156074" cy="42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9F38C3D-9827-4E72-9528-A3D0E4C615D5}"/>
                  </a:ext>
                </a:extLst>
              </p:cNvPr>
              <p:cNvSpPr txBox="1"/>
              <p:nvPr/>
            </p:nvSpPr>
            <p:spPr>
              <a:xfrm>
                <a:off x="932468" y="3043594"/>
                <a:ext cx="5525188" cy="88511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</m:sub>
                        </m:sSub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𝑖𝐿</m:t>
                            </m:r>
                          </m:sub>
                        </m:sSub>
                      </m:den>
                    </m:f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𝑖𝑤</m:t>
                            </m:r>
                          </m:sub>
                        </m:sSub>
                      </m:den>
                    </m:f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pt-BR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9F38C3D-9827-4E72-9528-A3D0E4C61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68" y="3043594"/>
                <a:ext cx="5525188" cy="8851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96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Isoterma</a:t>
            </a:r>
            <a:r>
              <a:rPr lang="en-US" dirty="0"/>
              <a:t> de </a:t>
            </a:r>
            <a:r>
              <a:rPr lang="en-US" dirty="0" err="1"/>
              <a:t>Sorção</a:t>
            </a:r>
            <a:r>
              <a:rPr lang="en-US" dirty="0"/>
              <a:t>: Langmuir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989138"/>
            <a:ext cx="4491038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11676" y="3789363"/>
            <a:ext cx="136842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8616950" y="2205038"/>
            <a:ext cx="71438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2927350" y="3573463"/>
                <a:ext cx="1517650" cy="3667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𝑖𝑤</m:t>
                        </m:r>
                      </m:sub>
                    </m:sSub>
                  </m:oMath>
                </a14:m>
                <a:r>
                  <a:rPr lang="pt-BR" sz="1800" dirty="0"/>
                  <a:t> pequeno</a:t>
                </a:r>
              </a:p>
            </p:txBody>
          </p:sp>
        </mc:Choice>
        <mc:Fallback xmlns="">
          <p:sp>
            <p:nvSpPr>
              <p:cNvPr id="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7350" y="3573463"/>
                <a:ext cx="1517650" cy="366712"/>
              </a:xfrm>
              <a:prstGeom prst="rect">
                <a:avLst/>
              </a:prstGeom>
              <a:blipFill>
                <a:blip r:embed="rId3"/>
                <a:stretch>
                  <a:fillRect t="-6452" b="-24194"/>
                </a:stretch>
              </a:blipFill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7896225" y="1773238"/>
                <a:ext cx="1339850" cy="3667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𝑖𝑤</m:t>
                        </m:r>
                      </m:sub>
                    </m:sSub>
                  </m:oMath>
                </a14:m>
                <a:r>
                  <a:rPr lang="pt-BR" sz="1800" dirty="0"/>
                  <a:t> grande</a:t>
                </a:r>
              </a:p>
            </p:txBody>
          </p:sp>
        </mc:Choice>
        <mc:Fallback xmlns="">
          <p:sp>
            <p:nvSpPr>
              <p:cNvPr id="10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6225" y="1773238"/>
                <a:ext cx="1339850" cy="366712"/>
              </a:xfrm>
              <a:prstGeom prst="rect">
                <a:avLst/>
              </a:prstGeom>
              <a:blipFill>
                <a:blip r:embed="rId4"/>
                <a:stretch>
                  <a:fillRect t="-8065" b="-24194"/>
                </a:stretch>
              </a:blipFill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5013325"/>
            <a:ext cx="16827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84314"/>
            <a:ext cx="5667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7520EBB-1203-4B97-B7EC-72A9896D72CC}"/>
                  </a:ext>
                </a:extLst>
              </p:cNvPr>
              <p:cNvSpPr txBox="1"/>
              <p:nvPr/>
            </p:nvSpPr>
            <p:spPr>
              <a:xfrm>
                <a:off x="570812" y="5061315"/>
                <a:ext cx="5525188" cy="88511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</m:sub>
                        </m:sSub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𝑖𝐿</m:t>
                            </m:r>
                          </m:sub>
                        </m:sSub>
                      </m:den>
                    </m:f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𝑖𝑤</m:t>
                            </m:r>
                          </m:sub>
                        </m:sSub>
                      </m:den>
                    </m:f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pt-BR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7520EBB-1203-4B97-B7EC-72A9896D7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2" y="5061315"/>
                <a:ext cx="5525188" cy="8851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9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4EC851-BE04-4C45-8979-6E0F1EEA2DFE}"/>
                  </a:ext>
                </a:extLst>
              </p:cNvPr>
              <p:cNvSpPr txBox="1"/>
              <p:nvPr/>
            </p:nvSpPr>
            <p:spPr>
              <a:xfrm>
                <a:off x="3296596" y="2142946"/>
                <a:ext cx="5598807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pt-BR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𝑖𝐿</m:t>
                          </m:r>
                        </m:sub>
                      </m:sSub>
                      <m:r>
                        <a:rPr lang="pt-B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𝑖𝑤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𝑖𝐿</m:t>
                                  </m:r>
                                </m:sub>
                              </m:s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1+ 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den>
                      </m:f>
                      <m:r>
                        <a:rPr lang="pt-BR" sz="3200" i="1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4EC851-BE04-4C45-8979-6E0F1EEA2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596" y="2142946"/>
                <a:ext cx="5598807" cy="1100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70"/>
            <a:ext cx="10515600" cy="785020"/>
          </a:xfrm>
        </p:spPr>
        <p:txBody>
          <a:bodyPr/>
          <a:lstStyle/>
          <a:p>
            <a:r>
              <a:rPr lang="en-US" dirty="0" err="1"/>
              <a:t>Isoterma</a:t>
            </a:r>
            <a:r>
              <a:rPr lang="en-US" dirty="0"/>
              <a:t> de </a:t>
            </a:r>
            <a:r>
              <a:rPr lang="en-US" dirty="0" err="1"/>
              <a:t>Sorção</a:t>
            </a:r>
            <a:r>
              <a:rPr lang="en-US" dirty="0"/>
              <a:t>: Langmuir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5188" y="1268413"/>
            <a:ext cx="8229600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Muitos casos exigem a combinação de isotermas para serem descritos: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8125904" y="3340100"/>
            <a:ext cx="344995" cy="442912"/>
          </a:xfrm>
          <a:prstGeom prst="line">
            <a:avLst/>
          </a:prstGeom>
          <a:ln w="28575"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680326" y="3860800"/>
            <a:ext cx="1439863" cy="376238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 dirty="0">
                <a:latin typeface="+mn-lt"/>
              </a:rPr>
              <a:t>Adsorção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7DDC826-4DF9-44A1-B5CD-AF12C2696770}"/>
              </a:ext>
            </a:extLst>
          </p:cNvPr>
          <p:cNvSpPr/>
          <p:nvPr/>
        </p:nvSpPr>
        <p:spPr>
          <a:xfrm>
            <a:off x="6343524" y="1922464"/>
            <a:ext cx="2451684" cy="150653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9E85667-1FD7-492A-A214-0285A3CCD576}"/>
              </a:ext>
            </a:extLst>
          </p:cNvPr>
          <p:cNvGrpSpPr/>
          <p:nvPr/>
        </p:nvGrpSpPr>
        <p:grpSpPr>
          <a:xfrm>
            <a:off x="3937001" y="2153730"/>
            <a:ext cx="2158999" cy="2011871"/>
            <a:chOff x="3937001" y="2153730"/>
            <a:chExt cx="2158999" cy="2011871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4729164" y="3254415"/>
              <a:ext cx="201055" cy="5349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937001" y="3789364"/>
              <a:ext cx="1439863" cy="376237"/>
            </a:xfrm>
            <a:prstGeom prst="rect">
              <a:avLst/>
            </a:prstGeom>
            <a:solidFill>
              <a:srgbClr val="457EC3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800" dirty="0">
                  <a:latin typeface="+mn-lt"/>
                </a:rPr>
                <a:t>Absorção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1420CFC-4D14-4BDD-8550-C779359E25F7}"/>
                </a:ext>
              </a:extLst>
            </p:cNvPr>
            <p:cNvSpPr/>
            <p:nvPr/>
          </p:nvSpPr>
          <p:spPr>
            <a:xfrm>
              <a:off x="4512088" y="2153730"/>
              <a:ext cx="1583912" cy="118637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2D7D90E-4C63-4647-97AB-B939A419FC62}"/>
              </a:ext>
            </a:extLst>
          </p:cNvPr>
          <p:cNvGrpSpPr/>
          <p:nvPr/>
        </p:nvGrpSpPr>
        <p:grpSpPr>
          <a:xfrm>
            <a:off x="4511026" y="4237039"/>
            <a:ext cx="4376271" cy="2020315"/>
            <a:chOff x="4511026" y="4237039"/>
            <a:chExt cx="4376271" cy="2020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4E5BE38C-FA47-4B8D-9296-22EEF1E81110}"/>
                    </a:ext>
                  </a:extLst>
                </p:cNvPr>
                <p:cNvSpPr txBox="1"/>
                <p:nvPr/>
              </p:nvSpPr>
              <p:spPr>
                <a:xfrm>
                  <a:off x="4511026" y="5449316"/>
                  <a:ext cx="4215514" cy="63158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  <m:t>𝑖𝑠</m:t>
                                    </m:r>
                                  </m:sub>
                                </m:sSub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  <m:t>𝑖𝐿</m:t>
                                    </m:r>
                                  </m:sub>
                                </m:sSub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</a:rPr>
                                      <m:t>𝑖𝑤</m:t>
                                    </m:r>
                                  </m:sub>
                                </m:sSub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𝑖𝑤</m:t>
                                </m:r>
                              </m:sub>
                              <m:sup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𝑛𝑖</m:t>
                                </m:r>
                              </m:sup>
                            </m:sSubSup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𝑖𝐹</m:t>
                            </m:r>
                          </m:sub>
                        </m:sSub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4E5BE38C-FA47-4B8D-9296-22EEF1E811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026" y="5449316"/>
                  <a:ext cx="4215514" cy="6315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0651A83D-DBE8-4903-8217-BC40C6AC6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9889" y="4237039"/>
              <a:ext cx="1136449" cy="11525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29A76B5B-EA12-4814-BC60-D0598EFF2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25904" y="4314825"/>
              <a:ext cx="344996" cy="915543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E0635123-75DC-41C6-8565-2FEF4E5CE99A}"/>
                </a:ext>
              </a:extLst>
            </p:cNvPr>
            <p:cNvSpPr/>
            <p:nvPr/>
          </p:nvSpPr>
          <p:spPr>
            <a:xfrm>
              <a:off x="7447435" y="5241545"/>
              <a:ext cx="1439862" cy="1015809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CC434265-24A1-451F-99CF-F0178FB6A730}"/>
                </a:ext>
              </a:extLst>
            </p:cNvPr>
            <p:cNvSpPr/>
            <p:nvPr/>
          </p:nvSpPr>
          <p:spPr>
            <a:xfrm>
              <a:off x="5599313" y="5389562"/>
              <a:ext cx="1583912" cy="86779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9919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317D6-C31A-44C2-AB07-BCAB0413CB18}"/>
              </a:ext>
            </a:extLst>
          </p:cNvPr>
          <p:cNvSpPr txBox="1">
            <a:spLocks/>
          </p:cNvSpPr>
          <p:nvPr/>
        </p:nvSpPr>
        <p:spPr>
          <a:xfrm>
            <a:off x="135369" y="669272"/>
            <a:ext cx="10021446" cy="2944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QFL1604 –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Química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Ambiental II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C398C2-1C77-4418-9766-68C8CE4E5ACD}"/>
              </a:ext>
            </a:extLst>
          </p:cNvPr>
          <p:cNvSpPr txBox="1"/>
          <p:nvPr/>
        </p:nvSpPr>
        <p:spPr>
          <a:xfrm>
            <a:off x="4829120" y="6087186"/>
            <a:ext cx="253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Pedro Vidinha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268DD8-76D5-4ED1-AFF5-CBA87E7CD6E8}"/>
              </a:ext>
            </a:extLst>
          </p:cNvPr>
          <p:cNvSpPr txBox="1"/>
          <p:nvPr/>
        </p:nvSpPr>
        <p:spPr>
          <a:xfrm>
            <a:off x="4691263" y="4985068"/>
            <a:ext cx="2115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PARTE 2 – VIDEO </a:t>
            </a:r>
            <a:r>
              <a:rPr lang="pt-BR" i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1b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87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5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Coeficiente</a:t>
            </a:r>
            <a:r>
              <a:rPr lang="en-US" dirty="0"/>
              <a:t> de </a:t>
            </a:r>
            <a:r>
              <a:rPr lang="en-US" dirty="0" err="1"/>
              <a:t>Distribuição</a:t>
            </a:r>
            <a:r>
              <a:rPr lang="en-US" dirty="0"/>
              <a:t> </a:t>
            </a:r>
            <a:r>
              <a:rPr lang="en-US" b="1" u="sng" dirty="0" err="1"/>
              <a:t>Sólido-Água</a:t>
            </a:r>
            <a:endParaRPr lang="en-US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92313" y="2276476"/>
            <a:ext cx="8229600" cy="72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Normalmente ele depende da concentração da espécie:</a:t>
            </a:r>
          </a:p>
          <a:p>
            <a:r>
              <a:rPr lang="pt-BR" sz="2400" dirty="0"/>
              <a:t>Mas que pode ser descrito por uma isotérmica </a:t>
            </a:r>
          </a:p>
          <a:p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E64BCC8-D6BA-4E69-A2E9-08284548079A}"/>
                  </a:ext>
                </a:extLst>
              </p:cNvPr>
              <p:cNvSpPr txBox="1"/>
              <p:nvPr/>
            </p:nvSpPr>
            <p:spPr>
              <a:xfrm>
                <a:off x="4943476" y="1199348"/>
                <a:ext cx="2120720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E64BCC8-D6BA-4E69-A2E9-082845480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476" y="1199348"/>
                <a:ext cx="2120720" cy="1100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F25C0BA-C4C5-4C2C-9238-63CED3AD14DA}"/>
                  </a:ext>
                </a:extLst>
              </p:cNvPr>
              <p:cNvSpPr txBox="1"/>
              <p:nvPr/>
            </p:nvSpPr>
            <p:spPr>
              <a:xfrm>
                <a:off x="4611434" y="3048364"/>
                <a:ext cx="2969132" cy="63158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  <m:sup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sup>
                          </m:sSub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𝑖𝐹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F25C0BA-C4C5-4C2C-9238-63CED3AD1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434" y="3048364"/>
                <a:ext cx="2969132" cy="6315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C31FD88-E0F9-4131-8830-48C49336CD1D}"/>
                  </a:ext>
                </a:extLst>
              </p:cNvPr>
              <p:cNvSpPr txBox="1"/>
              <p:nvPr/>
            </p:nvSpPr>
            <p:spPr>
              <a:xfrm>
                <a:off x="4637616" y="3977152"/>
                <a:ext cx="2998869" cy="11988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𝑖𝑤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</m:sup>
                              </m:sSubSup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C31FD88-E0F9-4131-8830-48C49336C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616" y="3977152"/>
                <a:ext cx="2998869" cy="119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3754792-07A6-491A-B7E6-64B2F99C6FE4}"/>
                  </a:ext>
                </a:extLst>
              </p:cNvPr>
              <p:cNvSpPr txBox="1"/>
              <p:nvPr/>
            </p:nvSpPr>
            <p:spPr>
              <a:xfrm>
                <a:off x="4637616" y="5501042"/>
                <a:ext cx="2998869" cy="63158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  <m:sup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𝑖𝐹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3754792-07A6-491A-B7E6-64B2F99C6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616" y="5501042"/>
                <a:ext cx="2998869" cy="631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9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5898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Frações</a:t>
            </a:r>
            <a:r>
              <a:rPr lang="en-US" b="1" u="sng" dirty="0"/>
              <a:t> </a:t>
            </a:r>
            <a:r>
              <a:rPr lang="en-US" b="1" u="sng" dirty="0" err="1"/>
              <a:t>Dissolvidas</a:t>
            </a:r>
            <a:r>
              <a:rPr lang="en-US" b="1" u="sng" dirty="0"/>
              <a:t> </a:t>
            </a:r>
            <a:r>
              <a:rPr lang="en-US" dirty="0"/>
              <a:t>e </a:t>
            </a:r>
            <a:r>
              <a:rPr lang="en-US" b="1" dirty="0" err="1"/>
              <a:t>Sorvidas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espécie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22536" y="2438413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V</a:t>
            </a:r>
            <a:r>
              <a:rPr lang="en-US" baseline="-25000" dirty="0" err="1"/>
              <a:t>w</a:t>
            </a:r>
            <a:r>
              <a:rPr lang="en-US" dirty="0"/>
              <a:t> = volume de </a:t>
            </a:r>
            <a:r>
              <a:rPr lang="en-US" dirty="0" err="1"/>
              <a:t>água</a:t>
            </a:r>
            <a:r>
              <a:rPr lang="en-US" dirty="0"/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M</a:t>
            </a:r>
            <a:r>
              <a:rPr lang="en-US" baseline="-25000" dirty="0" err="1"/>
              <a:t>s</a:t>
            </a:r>
            <a:r>
              <a:rPr lang="en-US" dirty="0"/>
              <a:t> = </a:t>
            </a:r>
            <a:r>
              <a:rPr lang="en-US" dirty="0" err="1"/>
              <a:t>massa</a:t>
            </a:r>
            <a:r>
              <a:rPr lang="en-US" dirty="0"/>
              <a:t> de </a:t>
            </a:r>
            <a:r>
              <a:rPr lang="en-US" dirty="0" err="1"/>
              <a:t>sólidos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Substituindo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9532755-AA5F-4D1D-914A-E7A3286D023F}"/>
                  </a:ext>
                </a:extLst>
              </p:cNvPr>
              <p:cNvSpPr txBox="1"/>
              <p:nvPr/>
            </p:nvSpPr>
            <p:spPr>
              <a:xfrm>
                <a:off x="3331497" y="1070303"/>
                <a:ext cx="4803646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𝑖𝑤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  <m: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  <m: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9532755-AA5F-4D1D-914A-E7A3286D0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97" y="1070303"/>
                <a:ext cx="4803646" cy="1100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F9D2726-7E8F-44AC-92B8-C7037FF3DFE4}"/>
                  </a:ext>
                </a:extLst>
              </p:cNvPr>
              <p:cNvSpPr txBox="1"/>
              <p:nvPr/>
            </p:nvSpPr>
            <p:spPr>
              <a:xfrm>
                <a:off x="572934" y="4718801"/>
                <a:ext cx="5290273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𝑖𝑤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  <m: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  <m: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F9D2726-7E8F-44AC-92B8-C7037FF3D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4" y="4718801"/>
                <a:ext cx="5290273" cy="1100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5310AA7-768B-441B-A72F-C219676436A4}"/>
                  </a:ext>
                </a:extLst>
              </p:cNvPr>
              <p:cNvSpPr txBox="1"/>
              <p:nvPr/>
            </p:nvSpPr>
            <p:spPr>
              <a:xfrm>
                <a:off x="6023851" y="3059922"/>
                <a:ext cx="2111292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5310AA7-768B-441B-A72F-C21967643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51" y="3059922"/>
                <a:ext cx="2111292" cy="1100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33F2538-B84B-4573-8D8D-02CA8D1D03A5}"/>
                  </a:ext>
                </a:extLst>
              </p:cNvPr>
              <p:cNvSpPr txBox="1"/>
              <p:nvPr/>
            </p:nvSpPr>
            <p:spPr>
              <a:xfrm>
                <a:off x="6438507" y="4714402"/>
                <a:ext cx="3866560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𝑖𝑤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33F2538-B84B-4573-8D8D-02CA8D1D0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507" y="4714402"/>
                <a:ext cx="3866560" cy="1100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5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7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Frações</a:t>
            </a:r>
            <a:r>
              <a:rPr lang="en-US" dirty="0"/>
              <a:t> </a:t>
            </a:r>
            <a:r>
              <a:rPr lang="en-US" dirty="0" err="1"/>
              <a:t>Dissolvidas</a:t>
            </a:r>
            <a:r>
              <a:rPr lang="en-US" dirty="0"/>
              <a:t> e </a:t>
            </a:r>
            <a:r>
              <a:rPr lang="en-US" dirty="0" err="1"/>
              <a:t>Sorvidas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espécie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3F4BDB5-EF33-4AEA-8265-C1004448D902}"/>
                  </a:ext>
                </a:extLst>
              </p:cNvPr>
              <p:cNvSpPr txBox="1"/>
              <p:nvPr/>
            </p:nvSpPr>
            <p:spPr>
              <a:xfrm>
                <a:off x="1555145" y="1278691"/>
                <a:ext cx="3866560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𝑖𝑤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3F4BDB5-EF33-4AEA-8265-C1004448D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45" y="1278691"/>
                <a:ext cx="3866560" cy="1100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Agrupar 29">
            <a:extLst>
              <a:ext uri="{FF2B5EF4-FFF2-40B4-BE49-F238E27FC236}">
                <a16:creationId xmlns:a16="http://schemas.microsoft.com/office/drawing/2014/main" id="{AA2DA6C7-33AD-48D5-A650-9E0B9316FE13}"/>
              </a:ext>
            </a:extLst>
          </p:cNvPr>
          <p:cNvGrpSpPr/>
          <p:nvPr/>
        </p:nvGrpSpPr>
        <p:grpSpPr>
          <a:xfrm>
            <a:off x="2302219" y="2610603"/>
            <a:ext cx="5328465" cy="496982"/>
            <a:chOff x="2302219" y="2610603"/>
            <a:chExt cx="5328465" cy="496982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273285" y="2610603"/>
              <a:ext cx="335739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/>
                <a:t>r</a:t>
              </a:r>
              <a:r>
                <a:rPr lang="en-US" baseline="-25000" dirty="0" err="1"/>
                <a:t>sw</a:t>
              </a:r>
              <a:r>
                <a:rPr lang="en-US" dirty="0"/>
                <a:t> = </a:t>
              </a:r>
              <a:r>
                <a:rPr lang="en-US" dirty="0" err="1"/>
                <a:t>razão</a:t>
              </a:r>
              <a:r>
                <a:rPr lang="en-US" dirty="0"/>
                <a:t> </a:t>
              </a:r>
              <a:r>
                <a:rPr lang="en-US" dirty="0" err="1"/>
                <a:t>sólido</a:t>
              </a:r>
              <a:r>
                <a:rPr lang="en-US" dirty="0"/>
                <a:t>/</a:t>
              </a:r>
              <a:r>
                <a:rPr lang="en-US" dirty="0" err="1"/>
                <a:t>água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02498B66-2346-45A1-A5BB-F07EB921F1B1}"/>
                    </a:ext>
                  </a:extLst>
                </p:cNvPr>
                <p:cNvSpPr txBox="1"/>
                <p:nvPr/>
              </p:nvSpPr>
              <p:spPr>
                <a:xfrm>
                  <a:off x="2302219" y="2738253"/>
                  <a:ext cx="1965324" cy="3693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𝒔𝒘</m:t>
                            </m:r>
                          </m:sub>
                        </m:s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pt-BR" sz="18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02498B66-2346-45A1-A5BB-F07EB921F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2219" y="2738253"/>
                  <a:ext cx="1965324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E2AA601-80C6-406B-BDC1-6A649EDC8192}"/>
                  </a:ext>
                </a:extLst>
              </p:cNvPr>
              <p:cNvSpPr txBox="1"/>
              <p:nvPr/>
            </p:nvSpPr>
            <p:spPr>
              <a:xfrm>
                <a:off x="368939" y="3449897"/>
                <a:ext cx="3866560" cy="153356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𝑖𝑤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E2AA601-80C6-406B-BDC1-6A649EDC8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9" y="3449897"/>
                <a:ext cx="3866560" cy="1533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303974C-F2ED-40F3-91B9-D5AE68E4E1E2}"/>
                  </a:ext>
                </a:extLst>
              </p:cNvPr>
              <p:cNvSpPr txBox="1"/>
              <p:nvPr/>
            </p:nvSpPr>
            <p:spPr>
              <a:xfrm>
                <a:off x="4379068" y="3449897"/>
                <a:ext cx="3866560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𝑖𝑤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303974C-F2ED-40F3-91B9-D5AE68E4E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068" y="3449897"/>
                <a:ext cx="3866560" cy="1100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0EAA929-058E-499E-A74C-76ED3870D86C}"/>
                  </a:ext>
                </a:extLst>
              </p:cNvPr>
              <p:cNvSpPr txBox="1"/>
              <p:nvPr/>
            </p:nvSpPr>
            <p:spPr>
              <a:xfrm>
                <a:off x="8431605" y="3934964"/>
                <a:ext cx="2386830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=1− 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𝑖𝑤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0EAA929-058E-499E-A74C-76ED3870D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605" y="3934964"/>
                <a:ext cx="238683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30A8636-3C75-4095-8BAC-81DAAFDCB5F2}"/>
              </a:ext>
            </a:extLst>
          </p:cNvPr>
          <p:cNvGrpSpPr/>
          <p:nvPr/>
        </p:nvGrpSpPr>
        <p:grpSpPr>
          <a:xfrm>
            <a:off x="3906626" y="4044097"/>
            <a:ext cx="6233692" cy="2097206"/>
            <a:chOff x="3906626" y="4044097"/>
            <a:chExt cx="6233692" cy="2097206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5951985" y="4590363"/>
              <a:ext cx="712766" cy="11816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 flipV="1">
              <a:off x="7701698" y="4550580"/>
              <a:ext cx="292231" cy="12213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906626" y="5771971"/>
                  <a:ext cx="6233692" cy="36933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sz="1800" dirty="0"/>
                    <a:t>Se estes dois termos forem grandes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a14:m>
                  <a:r>
                    <a:rPr lang="pt-BR" sz="1800" dirty="0"/>
                    <a:t> será pequeno!</a:t>
                  </a:r>
                </a:p>
              </p:txBody>
            </p:sp>
          </mc:Choice>
          <mc:Fallback xmlns="">
            <p:sp>
              <p:nvSpPr>
                <p:cNvPr id="12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06626" y="5771971"/>
                  <a:ext cx="623369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82" t="-6154" b="-20000"/>
                  </a:stretch>
                </a:blip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0FB9B5C-03DE-4DF5-86EB-668896CCD5E5}"/>
                </a:ext>
              </a:extLst>
            </p:cNvPr>
            <p:cNvSpPr/>
            <p:nvPr/>
          </p:nvSpPr>
          <p:spPr>
            <a:xfrm>
              <a:off x="6476214" y="4044097"/>
              <a:ext cx="627924" cy="54626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b="1">
                <a:solidFill>
                  <a:schemeClr val="tx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5D43FB87-F12B-4ED4-AAF4-A4C2FC9C62B0}"/>
                </a:ext>
              </a:extLst>
            </p:cNvPr>
            <p:cNvSpPr/>
            <p:nvPr/>
          </p:nvSpPr>
          <p:spPr>
            <a:xfrm>
              <a:off x="7247707" y="4044098"/>
              <a:ext cx="744872" cy="4949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1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509"/>
            <a:ext cx="6533561" cy="1325563"/>
          </a:xfrm>
        </p:spPr>
        <p:txBody>
          <a:bodyPr>
            <a:normAutofit/>
          </a:bodyPr>
          <a:lstStyle/>
          <a:p>
            <a:r>
              <a:rPr lang="en-US" sz="2800" dirty="0" err="1"/>
              <a:t>Frações</a:t>
            </a:r>
            <a:r>
              <a:rPr lang="en-US" sz="2800" dirty="0"/>
              <a:t> de Volume de </a:t>
            </a:r>
            <a:r>
              <a:rPr lang="en-US" sz="2800" dirty="0" err="1"/>
              <a:t>Sólidos</a:t>
            </a:r>
            <a:r>
              <a:rPr lang="en-US" sz="2800" dirty="0"/>
              <a:t> (</a:t>
            </a:r>
            <a:r>
              <a:rPr lang="en-US" sz="2800" dirty="0" err="1"/>
              <a:t>Porosidade</a:t>
            </a:r>
            <a:r>
              <a:rPr lang="en-US" sz="28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0CEB859-4284-4A6A-8D27-04A496F408DE}"/>
                  </a:ext>
                </a:extLst>
              </p:cNvPr>
              <p:cNvSpPr txBox="1"/>
              <p:nvPr/>
            </p:nvSpPr>
            <p:spPr>
              <a:xfrm>
                <a:off x="2794569" y="1629286"/>
                <a:ext cx="3866560" cy="109748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0CEB859-4284-4A6A-8D27-04A496F40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569" y="1629286"/>
                <a:ext cx="3866560" cy="1097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1BB51EB5-3CBE-4928-85C4-F59498A1E5BC}"/>
              </a:ext>
            </a:extLst>
          </p:cNvPr>
          <p:cNvGrpSpPr/>
          <p:nvPr/>
        </p:nvGrpSpPr>
        <p:grpSpPr>
          <a:xfrm>
            <a:off x="68192" y="3106980"/>
            <a:ext cx="2587025" cy="1935334"/>
            <a:chOff x="68192" y="3106980"/>
            <a:chExt cx="2587025" cy="19353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99891F66-1D3F-41F7-8A27-36C8C371BCF1}"/>
                    </a:ext>
                  </a:extLst>
                </p:cNvPr>
                <p:cNvSpPr txBox="1"/>
                <p:nvPr/>
              </p:nvSpPr>
              <p:spPr>
                <a:xfrm>
                  <a:off x="1703110" y="4672982"/>
                  <a:ext cx="952107" cy="36933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99891F66-1D3F-41F7-8A27-36C8C371B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110" y="4672982"/>
                  <a:ext cx="952107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 flipV="1">
              <a:off x="2177590" y="4204460"/>
              <a:ext cx="1" cy="4806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AFA95ACD-29EC-4AC2-8426-6E0DADB90A4A}"/>
                    </a:ext>
                  </a:extLst>
                </p:cNvPr>
                <p:cNvSpPr txBox="1"/>
                <p:nvPr/>
              </p:nvSpPr>
              <p:spPr>
                <a:xfrm>
                  <a:off x="68192" y="3106980"/>
                  <a:ext cx="2345070" cy="109748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AFA95ACD-29EC-4AC2-8426-6E0DADB90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2" y="3106980"/>
                  <a:ext cx="2345070" cy="109748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8EC9125-5D51-4B1A-8B7A-16BF98D2A728}"/>
                  </a:ext>
                </a:extLst>
              </p:cNvPr>
              <p:cNvSpPr txBox="1"/>
              <p:nvPr/>
            </p:nvSpPr>
            <p:spPr>
              <a:xfrm>
                <a:off x="8737377" y="3257142"/>
                <a:ext cx="2898588" cy="85158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𝑠𝑤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8EC9125-5D51-4B1A-8B7A-16BF98D2A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377" y="3257142"/>
                <a:ext cx="2898588" cy="851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2AB4AB5-3850-4A96-9320-F983864C14CE}"/>
                  </a:ext>
                </a:extLst>
              </p:cNvPr>
              <p:cNvSpPr txBox="1"/>
              <p:nvPr/>
            </p:nvSpPr>
            <p:spPr>
              <a:xfrm>
                <a:off x="2413262" y="3082112"/>
                <a:ext cx="2345070" cy="1494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2AB4AB5-3850-4A96-9320-F983864C1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62" y="3082112"/>
                <a:ext cx="2345070" cy="14949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35D97A1-1061-43CF-A65C-AFD433D46C63}"/>
                  </a:ext>
                </a:extLst>
              </p:cNvPr>
              <p:cNvSpPr txBox="1"/>
              <p:nvPr/>
            </p:nvSpPr>
            <p:spPr>
              <a:xfrm>
                <a:off x="4522660" y="3067121"/>
                <a:ext cx="2105319" cy="1498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35D97A1-1061-43CF-A65C-AFD433D4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60" y="3067121"/>
                <a:ext cx="2105319" cy="14981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7381336-C4D1-4ABF-B11A-6AE1407E42ED}"/>
                  </a:ext>
                </a:extLst>
              </p:cNvPr>
              <p:cNvSpPr txBox="1"/>
              <p:nvPr/>
            </p:nvSpPr>
            <p:spPr>
              <a:xfrm>
                <a:off x="6439142" y="3057877"/>
                <a:ext cx="1989056" cy="1419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7381336-C4D1-4ABF-B11A-6AE1407E4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142" y="3057877"/>
                <a:ext cx="1989056" cy="14196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Agrupar 46">
            <a:extLst>
              <a:ext uri="{FF2B5EF4-FFF2-40B4-BE49-F238E27FC236}">
                <a16:creationId xmlns:a16="http://schemas.microsoft.com/office/drawing/2014/main" id="{00F02B87-571E-4606-B986-5580D9AD37BA}"/>
              </a:ext>
            </a:extLst>
          </p:cNvPr>
          <p:cNvGrpSpPr/>
          <p:nvPr/>
        </p:nvGrpSpPr>
        <p:grpSpPr>
          <a:xfrm>
            <a:off x="5661207" y="3604870"/>
            <a:ext cx="2511743" cy="1478172"/>
            <a:chOff x="5661207" y="3604870"/>
            <a:chExt cx="2511743" cy="1478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993E0FDB-012D-4D64-B1DB-22B577A49462}"/>
                    </a:ext>
                  </a:extLst>
                </p:cNvPr>
                <p:cNvSpPr txBox="1"/>
                <p:nvPr/>
              </p:nvSpPr>
              <p:spPr>
                <a:xfrm>
                  <a:off x="6207626" y="4713710"/>
                  <a:ext cx="1965324" cy="36933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>
                  <a:defPPr>
                    <a:defRPr lang="pt-BR"/>
                  </a:defPPr>
                  <a:lvl1pPr>
                    <a:defRPr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𝒔𝒘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993E0FDB-012D-4D64-B1DB-22B577A49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626" y="4713710"/>
                  <a:ext cx="196532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9091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0BBDF8B3-B780-4680-9E57-9A918CFBAE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31464" y="4574532"/>
              <a:ext cx="280658" cy="331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6159263C-9FBA-44A2-98AC-20207FA92CBE}"/>
                </a:ext>
              </a:extLst>
            </p:cNvPr>
            <p:cNvSpPr/>
            <p:nvPr/>
          </p:nvSpPr>
          <p:spPr>
            <a:xfrm rot="1155558">
              <a:off x="5661207" y="3604870"/>
              <a:ext cx="677545" cy="100770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b="1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4B97C17A-CD4F-4993-92AE-6E801A5DAFAC}"/>
              </a:ext>
            </a:extLst>
          </p:cNvPr>
          <p:cNvGrpSpPr/>
          <p:nvPr/>
        </p:nvGrpSpPr>
        <p:grpSpPr>
          <a:xfrm>
            <a:off x="8854644" y="3054304"/>
            <a:ext cx="2743200" cy="3382327"/>
            <a:chOff x="8854644" y="3054304"/>
            <a:chExt cx="2743200" cy="3382327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8B97BA4-4E0F-4FE2-B7CD-5876F24BC3A2}"/>
                </a:ext>
              </a:extLst>
            </p:cNvPr>
            <p:cNvSpPr/>
            <p:nvPr/>
          </p:nvSpPr>
          <p:spPr>
            <a:xfrm rot="5400000">
              <a:off x="10443664" y="2989138"/>
              <a:ext cx="714476" cy="84480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b="1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A94B5001-375E-4C28-A4DE-36A68F00DC62}"/>
                </a:ext>
              </a:extLst>
            </p:cNvPr>
            <p:cNvSpPr/>
            <p:nvPr/>
          </p:nvSpPr>
          <p:spPr>
            <a:xfrm rot="5400000">
              <a:off x="9939385" y="3472602"/>
              <a:ext cx="577393" cy="4901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b="1">
                <a:solidFill>
                  <a:schemeClr val="tx1"/>
                </a:solidFill>
              </a:endParaRPr>
            </a:p>
          </p:txBody>
        </p:sp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99D9AB2A-0F44-4DF1-BF22-B7A55774F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5790" y="3971619"/>
              <a:ext cx="112708" cy="85157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009768C3-8BCB-463C-8195-95FF8B5E8FCB}"/>
                    </a:ext>
                  </a:extLst>
                </p:cNvPr>
                <p:cNvSpPr txBox="1"/>
                <p:nvPr/>
              </p:nvSpPr>
              <p:spPr>
                <a:xfrm>
                  <a:off x="9200207" y="4823197"/>
                  <a:ext cx="2131165" cy="36933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>
                  <a:defPPr>
                    <a:defRPr lang="pt-BR"/>
                  </a:defPPr>
                  <a:lvl1pPr>
                    <a:defRPr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pt-BR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009768C3-8BCB-463C-8195-95FF8B5E8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0207" y="4823197"/>
                  <a:ext cx="213116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7576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D6C7FEBD-A588-4E37-B079-793A52AF3D6E}"/>
                </a:ext>
              </a:extLst>
            </p:cNvPr>
            <p:cNvSpPr txBox="1"/>
            <p:nvPr/>
          </p:nvSpPr>
          <p:spPr>
            <a:xfrm>
              <a:off x="8854644" y="5160531"/>
              <a:ext cx="2743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Densidade</a:t>
              </a:r>
              <a:r>
                <a:rPr lang="en-US" dirty="0"/>
                <a:t> bulk </a:t>
              </a:r>
              <a:r>
                <a:rPr lang="en-US" dirty="0" err="1"/>
                <a:t>ou</a:t>
              </a:r>
              <a:r>
                <a:rPr lang="en-US" dirty="0"/>
                <a:t> “global”</a:t>
              </a:r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>
                  <a:extLst>
                    <a:ext uri="{FF2B5EF4-FFF2-40B4-BE49-F238E27FC236}">
                      <a16:creationId xmlns:a16="http://schemas.microsoft.com/office/drawing/2014/main" id="{1111DDC6-AEDB-44C9-91FF-2928E997DE0B}"/>
                    </a:ext>
                  </a:extLst>
                </p:cNvPr>
                <p:cNvSpPr txBox="1"/>
                <p:nvPr/>
              </p:nvSpPr>
              <p:spPr>
                <a:xfrm>
                  <a:off x="9471613" y="5649684"/>
                  <a:ext cx="1588351" cy="78694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𝑠𝑤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5" name="CaixaDeTexto 44">
                  <a:extLst>
                    <a:ext uri="{FF2B5EF4-FFF2-40B4-BE49-F238E27FC236}">
                      <a16:creationId xmlns:a16="http://schemas.microsoft.com/office/drawing/2014/main" id="{1111DDC6-AEDB-44C9-91FF-2928E997DE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1613" y="5649684"/>
                  <a:ext cx="1588351" cy="7869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46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622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Retardação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806" y="753904"/>
            <a:ext cx="5594350" cy="572135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18B2CE3-5B9E-4D28-9FE4-E09F08EF48FF}"/>
              </a:ext>
            </a:extLst>
          </p:cNvPr>
          <p:cNvSpPr txBox="1">
            <a:spLocks/>
          </p:cNvSpPr>
          <p:nvPr/>
        </p:nvSpPr>
        <p:spPr>
          <a:xfrm>
            <a:off x="6096000" y="1127682"/>
            <a:ext cx="5923722" cy="1244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marL="342900" indent="-342900" defTabSz="457200">
              <a:spcBef>
                <a:spcPct val="20000"/>
              </a:spcBef>
              <a:buFont typeface="Arial"/>
              <a:buChar char="•"/>
              <a:defRPr sz="2400"/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0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D24C6E-3BC7-4A19-B358-1F010F920547}"/>
              </a:ext>
            </a:extLst>
          </p:cNvPr>
          <p:cNvSpPr txBox="1"/>
          <p:nvPr/>
        </p:nvSpPr>
        <p:spPr>
          <a:xfrm>
            <a:off x="6178156" y="1466873"/>
            <a:ext cx="55943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Na natureza existem </a:t>
            </a:r>
            <a:r>
              <a:rPr lang="pt-BR" sz="2400" b="1" u="sng" dirty="0"/>
              <a:t>vários fatores </a:t>
            </a:r>
            <a:r>
              <a:rPr lang="pt-BR" sz="2400" dirty="0"/>
              <a:t>que podem afetar a adsorção de uma dada espécie química </a:t>
            </a:r>
          </a:p>
          <a:p>
            <a:endParaRPr lang="pt-BR" sz="2400" dirty="0"/>
          </a:p>
          <a:p>
            <a:r>
              <a:rPr lang="pt-BR" sz="2400" dirty="0"/>
              <a:t>Aliás , a própria natureza desta interações poderá ser mais do que </a:t>
            </a:r>
            <a:r>
              <a:rPr lang="pt-BR" sz="2400" b="1" u="sng" dirty="0"/>
              <a:t>física</a:t>
            </a:r>
          </a:p>
          <a:p>
            <a:endParaRPr lang="pt-BR" sz="2400" dirty="0"/>
          </a:p>
          <a:p>
            <a:r>
              <a:rPr lang="pt-BR" sz="2400" dirty="0"/>
              <a:t>Isto é, pode ser </a:t>
            </a:r>
            <a:r>
              <a:rPr lang="pt-BR" sz="2400" b="1" u="sng" dirty="0"/>
              <a:t>química</a:t>
            </a:r>
          </a:p>
        </p:txBody>
      </p:sp>
    </p:spTree>
    <p:extLst>
      <p:ext uri="{BB962C8B-B14F-4D97-AF65-F5344CB8AC3E}">
        <p14:creationId xmlns:p14="http://schemas.microsoft.com/office/powerpoint/2010/main" val="288562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Agrupar 72">
            <a:extLst>
              <a:ext uri="{FF2B5EF4-FFF2-40B4-BE49-F238E27FC236}">
                <a16:creationId xmlns:a16="http://schemas.microsoft.com/office/drawing/2014/main" id="{A1DDE852-85C8-4CB1-9FAD-4984E9BC42FD}"/>
              </a:ext>
            </a:extLst>
          </p:cNvPr>
          <p:cNvGrpSpPr/>
          <p:nvPr/>
        </p:nvGrpSpPr>
        <p:grpSpPr>
          <a:xfrm>
            <a:off x="4511675" y="2915617"/>
            <a:ext cx="6842111" cy="1045937"/>
            <a:chOff x="4511675" y="2915617"/>
            <a:chExt cx="6842111" cy="1045937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7BF7366F-6F81-46DA-8F97-197DE4E3897A}"/>
                </a:ext>
              </a:extLst>
            </p:cNvPr>
            <p:cNvSpPr/>
            <p:nvPr/>
          </p:nvSpPr>
          <p:spPr>
            <a:xfrm>
              <a:off x="7319923" y="3528167"/>
              <a:ext cx="936665" cy="4333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9915DB7D-2AA1-4B76-8B54-FF7835291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1675" y="2924175"/>
              <a:ext cx="3168638" cy="5325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Line 11">
              <a:extLst>
                <a:ext uri="{FF2B5EF4-FFF2-40B4-BE49-F238E27FC236}">
                  <a16:creationId xmlns:a16="http://schemas.microsoft.com/office/drawing/2014/main" id="{6BDEDBB8-BCBB-4BBB-B473-822D4E8E9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7299" y="2915617"/>
              <a:ext cx="6816487" cy="5325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Natureza Complexa de K</a:t>
            </a:r>
            <a:r>
              <a:rPr lang="pt-BR" baseline="-25000"/>
              <a:t>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041A3E5-7C62-4E03-A922-6ECA4677387D}"/>
                  </a:ext>
                </a:extLst>
              </p:cNvPr>
              <p:cNvSpPr txBox="1"/>
              <p:nvPr/>
            </p:nvSpPr>
            <p:spPr>
              <a:xfrm>
                <a:off x="15712" y="3456730"/>
                <a:ext cx="12160575" cy="102957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𝑚𝑖𝑚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𝑟𝑥𝑛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𝑛𝑒𝑢𝑡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𝑖𝑜𝑛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041A3E5-7C62-4E03-A922-6ECA4677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" y="3456730"/>
                <a:ext cx="12160575" cy="1029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Agrupar 69">
            <a:extLst>
              <a:ext uri="{FF2B5EF4-FFF2-40B4-BE49-F238E27FC236}">
                <a16:creationId xmlns:a16="http://schemas.microsoft.com/office/drawing/2014/main" id="{5016C659-B0D3-4E33-AB4E-0A5AD83CFEA9}"/>
              </a:ext>
            </a:extLst>
          </p:cNvPr>
          <p:cNvGrpSpPr/>
          <p:nvPr/>
        </p:nvGrpSpPr>
        <p:grpSpPr>
          <a:xfrm>
            <a:off x="1307307" y="2017713"/>
            <a:ext cx="1379332" cy="1918988"/>
            <a:chOff x="1307307" y="2017713"/>
            <a:chExt cx="1379332" cy="1918988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363660" y="2017713"/>
              <a:ext cx="1223963" cy="835025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600" dirty="0"/>
                <a:t>Sorção em Carbono orgânico</a:t>
              </a:r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369DF6EE-D142-4F56-B010-8767215384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5642" y="2852738"/>
              <a:ext cx="0" cy="603992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B899BB86-DCB4-4FD8-A256-A907DBE0D735}"/>
                </a:ext>
              </a:extLst>
            </p:cNvPr>
            <p:cNvSpPr/>
            <p:nvPr/>
          </p:nvSpPr>
          <p:spPr>
            <a:xfrm>
              <a:off x="1307307" y="3503314"/>
              <a:ext cx="1379332" cy="433387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3C632A69-57FB-4471-ADDB-D9404E9EC344}"/>
              </a:ext>
            </a:extLst>
          </p:cNvPr>
          <p:cNvGrpSpPr/>
          <p:nvPr/>
        </p:nvGrpSpPr>
        <p:grpSpPr>
          <a:xfrm>
            <a:off x="3863975" y="1838399"/>
            <a:ext cx="1295400" cy="2123155"/>
            <a:chOff x="3863975" y="1838399"/>
            <a:chExt cx="1295400" cy="2123155"/>
          </a:xfrm>
        </p:grpSpPr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EE3A05F4-F643-4ADC-99F9-11BB66398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1675" y="2924175"/>
              <a:ext cx="0" cy="6039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9885999-0DE0-45E0-8DE7-80A859B8E353}"/>
                </a:ext>
              </a:extLst>
            </p:cNvPr>
            <p:cNvSpPr/>
            <p:nvPr/>
          </p:nvSpPr>
          <p:spPr>
            <a:xfrm>
              <a:off x="4068968" y="3528167"/>
              <a:ext cx="936665" cy="4333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649A4F22-6506-4C4D-9F4D-C958B7F22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975" y="1838399"/>
              <a:ext cx="1295400" cy="107721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600"/>
                <a:t>Área especifica de adsorção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FEEC3BA4-45AA-4F4F-9216-14C7648F556B}"/>
              </a:ext>
            </a:extLst>
          </p:cNvPr>
          <p:cNvGrpSpPr/>
          <p:nvPr/>
        </p:nvGrpSpPr>
        <p:grpSpPr>
          <a:xfrm>
            <a:off x="2587623" y="3495456"/>
            <a:ext cx="1594441" cy="2160041"/>
            <a:chOff x="2587623" y="3495456"/>
            <a:chExt cx="1594441" cy="2160041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BD9B0244-48F4-42D7-86BF-4DD9CF3C94C6}"/>
                </a:ext>
              </a:extLst>
            </p:cNvPr>
            <p:cNvSpPr/>
            <p:nvPr/>
          </p:nvSpPr>
          <p:spPr>
            <a:xfrm>
              <a:off x="2943206" y="3495456"/>
              <a:ext cx="936663" cy="43338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Line 11">
              <a:extLst>
                <a:ext uri="{FF2B5EF4-FFF2-40B4-BE49-F238E27FC236}">
                  <a16:creationId xmlns:a16="http://schemas.microsoft.com/office/drawing/2014/main" id="{4179EFDB-2AF3-48D5-995E-3588E00BB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0223" y="3961554"/>
              <a:ext cx="659" cy="811612"/>
            </a:xfrm>
            <a:prstGeom prst="lin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Text Box 7">
              <a:extLst>
                <a:ext uri="{FF2B5EF4-FFF2-40B4-BE49-F238E27FC236}">
                  <a16:creationId xmlns:a16="http://schemas.microsoft.com/office/drawing/2014/main" id="{35B983D3-58D9-41AA-8BA6-1A60CD733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7623" y="4824500"/>
              <a:ext cx="1594441" cy="830997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600" dirty="0"/>
                <a:t>Concentração de i adsorvido física   </a:t>
              </a:r>
            </a:p>
          </p:txBody>
        </p:sp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DF95575A-6715-47EB-BDA4-748B128FBDC6}"/>
              </a:ext>
            </a:extLst>
          </p:cNvPr>
          <p:cNvGrpSpPr/>
          <p:nvPr/>
        </p:nvGrpSpPr>
        <p:grpSpPr>
          <a:xfrm>
            <a:off x="4759050" y="2017713"/>
            <a:ext cx="2629676" cy="3639808"/>
            <a:chOff x="4759050" y="2017713"/>
            <a:chExt cx="2629676" cy="3639808"/>
          </a:xfrm>
        </p:grpSpPr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8532E218-1257-42BC-9D1E-FF5C99D1B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7679" y="2907123"/>
              <a:ext cx="0" cy="603992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4" name="Agrupar 73">
              <a:extLst>
                <a:ext uri="{FF2B5EF4-FFF2-40B4-BE49-F238E27FC236}">
                  <a16:creationId xmlns:a16="http://schemas.microsoft.com/office/drawing/2014/main" id="{3E3A7C40-CCF0-48B7-88B2-541212A47AD8}"/>
                </a:ext>
              </a:extLst>
            </p:cNvPr>
            <p:cNvGrpSpPr/>
            <p:nvPr/>
          </p:nvGrpSpPr>
          <p:grpSpPr>
            <a:xfrm>
              <a:off x="4759050" y="2017713"/>
              <a:ext cx="2629676" cy="3639808"/>
              <a:chOff x="4759050" y="2017713"/>
              <a:chExt cx="2629676" cy="3639808"/>
            </a:xfrm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35E1E899-4E83-474D-A168-7CCB169D002E}"/>
                  </a:ext>
                </a:extLst>
              </p:cNvPr>
              <p:cNvSpPr/>
              <p:nvPr/>
            </p:nvSpPr>
            <p:spPr>
              <a:xfrm>
                <a:off x="6095999" y="3503313"/>
                <a:ext cx="1086600" cy="433387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Text Box 7">
                <a:extLst>
                  <a:ext uri="{FF2B5EF4-FFF2-40B4-BE49-F238E27FC236}">
                    <a16:creationId xmlns:a16="http://schemas.microsoft.com/office/drawing/2014/main" id="{0E57B4C8-ED6D-4524-8707-0702E75EA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71" y="2017713"/>
                <a:ext cx="1498855" cy="830997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algn="ctr">
                  <a:spcBef>
                    <a:spcPct val="50000"/>
                  </a:spcBef>
                  <a:defRPr sz="1600"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pt-BR" dirty="0"/>
                  <a:t>Concentração dos sítios carregados</a:t>
                </a:r>
              </a:p>
            </p:txBody>
          </p:sp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51CF399D-A439-4028-A4A8-C25D1BF2740E}"/>
                  </a:ext>
                </a:extLst>
              </p:cNvPr>
              <p:cNvSpPr/>
              <p:nvPr/>
            </p:nvSpPr>
            <p:spPr>
              <a:xfrm>
                <a:off x="5222672" y="3511115"/>
                <a:ext cx="667200" cy="433387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Line 11">
                <a:extLst>
                  <a:ext uri="{FF2B5EF4-FFF2-40B4-BE49-F238E27FC236}">
                    <a16:creationId xmlns:a16="http://schemas.microsoft.com/office/drawing/2014/main" id="{07D447EB-6E8C-4700-BEA1-153174070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56271" y="3997860"/>
                <a:ext cx="0" cy="828664"/>
              </a:xfrm>
              <a:prstGeom prst="lin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Text Box 7">
                <a:extLst>
                  <a:ext uri="{FF2B5EF4-FFF2-40B4-BE49-F238E27FC236}">
                    <a16:creationId xmlns:a16="http://schemas.microsoft.com/office/drawing/2014/main" id="{3C1CFAB6-FFEF-4FD9-9D99-72368146AE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9050" y="4826524"/>
                <a:ext cx="1594441" cy="830997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sz="1600" dirty="0"/>
                  <a:t>Concentração de i adsorvido </a:t>
                </a:r>
                <a:r>
                  <a:rPr lang="pt-BR" sz="1600" dirty="0" err="1"/>
                  <a:t>ionicamente</a:t>
                </a:r>
                <a:r>
                  <a:rPr lang="pt-BR" sz="1600" dirty="0"/>
                  <a:t>  </a:t>
                </a:r>
              </a:p>
            </p:txBody>
          </p:sp>
        </p:grpSp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7752E6CE-DB46-4593-A64E-AB2167B08721}"/>
              </a:ext>
            </a:extLst>
          </p:cNvPr>
          <p:cNvGrpSpPr/>
          <p:nvPr/>
        </p:nvGrpSpPr>
        <p:grpSpPr>
          <a:xfrm>
            <a:off x="8104018" y="2058183"/>
            <a:ext cx="2724323" cy="3597314"/>
            <a:chOff x="8104018" y="2058183"/>
            <a:chExt cx="2724323" cy="3597314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D8F38DD8-7535-4EE8-BABB-4B3717E14448}"/>
                </a:ext>
              </a:extLst>
            </p:cNvPr>
            <p:cNvSpPr/>
            <p:nvPr/>
          </p:nvSpPr>
          <p:spPr>
            <a:xfrm>
              <a:off x="9510075" y="3495457"/>
              <a:ext cx="1318266" cy="43338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Line 11">
              <a:extLst>
                <a:ext uri="{FF2B5EF4-FFF2-40B4-BE49-F238E27FC236}">
                  <a16:creationId xmlns:a16="http://schemas.microsoft.com/office/drawing/2014/main" id="{60927663-1C9F-46CF-A638-67EF52DDC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79463" y="2899267"/>
              <a:ext cx="0" cy="603992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Text Box 7">
              <a:extLst>
                <a:ext uri="{FF2B5EF4-FFF2-40B4-BE49-F238E27FC236}">
                  <a16:creationId xmlns:a16="http://schemas.microsoft.com/office/drawing/2014/main" id="{03AF10E5-9F45-4170-9C8C-FEE8B6DDE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9485" y="2058183"/>
              <a:ext cx="1498855" cy="830997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600" dirty="0"/>
                <a:t>Concentração dos sítios reativos</a:t>
              </a: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6C76410A-6FC3-4AC1-BB1F-781B416A80E5}"/>
                </a:ext>
              </a:extLst>
            </p:cNvPr>
            <p:cNvSpPr/>
            <p:nvPr/>
          </p:nvSpPr>
          <p:spPr>
            <a:xfrm>
              <a:off x="8556036" y="3503258"/>
              <a:ext cx="767074" cy="43338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Line 11">
              <a:extLst>
                <a:ext uri="{FF2B5EF4-FFF2-40B4-BE49-F238E27FC236}">
                  <a16:creationId xmlns:a16="http://schemas.microsoft.com/office/drawing/2014/main" id="{4C7A4E2F-885C-4202-A829-2A95CFD00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01239" y="3944502"/>
              <a:ext cx="3049" cy="828664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Text Box 7">
              <a:extLst>
                <a:ext uri="{FF2B5EF4-FFF2-40B4-BE49-F238E27FC236}">
                  <a16:creationId xmlns:a16="http://schemas.microsoft.com/office/drawing/2014/main" id="{09B20C1A-E978-44A7-B6F1-6C112DD22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018" y="4824500"/>
              <a:ext cx="1828785" cy="830997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600" dirty="0"/>
                <a:t>Concentração de i adsorvido covalentemente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3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Equilíbrios de partição de espécies no Meio Ambiente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2512" y="498698"/>
            <a:ext cx="4940808" cy="1185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600" i="1"/>
              <a:t>Interações moleculares;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600" i="1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600" i="1"/>
              <a:t>Exemplos de equilíbrios de partição;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600" i="1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600" i="1"/>
              <a:t>Equilíbrio de pressão de vapor.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600" i="1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600" i="1"/>
              <a:t>Princípios termodinâmicos envolvidos;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600" i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12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26530D0-E989-6D43-9B52-F525A77060C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3918DA-8128-4777-B312-17D1DE3E4851}"/>
              </a:ext>
            </a:extLst>
          </p:cNvPr>
          <p:cNvSpPr txBox="1"/>
          <p:nvPr/>
        </p:nvSpPr>
        <p:spPr>
          <a:xfrm>
            <a:off x="4419347" y="5449125"/>
            <a:ext cx="196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i="1" dirty="0">
                <a:cs typeface="Arial" pitchFamily="34" charset="0"/>
              </a:rPr>
              <a:t>PARTE 2  - VIDEO 1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6187575" y="498698"/>
            <a:ext cx="5295257" cy="1185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9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Bibliografia</a:t>
            </a:r>
            <a: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básica</a:t>
            </a:r>
            <a: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b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9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Capítulos</a:t>
            </a:r>
            <a: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9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9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livro</a:t>
            </a:r>
            <a: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“Environmental Organic Chemistry”, 2ª. </a:t>
            </a:r>
            <a:r>
              <a:rPr lang="en-US" sz="19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Edição</a:t>
            </a:r>
            <a: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</a:t>
            </a:r>
            <a:r>
              <a:rPr lang="en-US" sz="19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Schwarzenbach</a:t>
            </a:r>
            <a:r>
              <a:rPr lang="en-US" sz="19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al.)</a:t>
            </a:r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A17626D-4BC4-4054-A637-8C6BFC54DDAC}"/>
              </a:ext>
            </a:extLst>
          </p:cNvPr>
          <p:cNvSpPr txBox="1"/>
          <p:nvPr/>
        </p:nvSpPr>
        <p:spPr>
          <a:xfrm>
            <a:off x="321774" y="2236797"/>
            <a:ext cx="11097348" cy="2639868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•"/>
            </a:pPr>
            <a:r>
              <a:rPr lang="pt-BR" sz="2400" i="1" dirty="0">
                <a:cs typeface="Arial" pitchFamily="34" charset="0"/>
              </a:rPr>
              <a:t>Processos de sorção e adsorção 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2400" i="1" dirty="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•"/>
            </a:pPr>
            <a:r>
              <a:rPr lang="pt-BR" sz="2400" i="1" dirty="0">
                <a:cs typeface="Arial" pitchFamily="34" charset="0"/>
              </a:rPr>
              <a:t>Equilíbrio de sólido gás e liquido 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2400" i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•"/>
            </a:pPr>
            <a:r>
              <a:rPr lang="pt-BR" sz="2400" i="1" dirty="0">
                <a:cs typeface="Arial" pitchFamily="34" charset="0"/>
              </a:rPr>
              <a:t>Princípios termodinâmicos envolvidos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•"/>
            </a:pPr>
            <a:endParaRPr lang="pt-BR" sz="3200" i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10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AB854FA-AA0E-4F2D-9FA3-EB3E2B358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83887"/>
              </p:ext>
            </p:extLst>
          </p:nvPr>
        </p:nvGraphicFramePr>
        <p:xfrm>
          <a:off x="4789916" y="3450283"/>
          <a:ext cx="1816164" cy="2006029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799148">
                  <a:extLst>
                    <a:ext uri="{9D8B030D-6E8A-4147-A177-3AD203B41FA5}">
                      <a16:colId xmlns:a16="http://schemas.microsoft.com/office/drawing/2014/main" val="1382182850"/>
                    </a:ext>
                  </a:extLst>
                </a:gridCol>
                <a:gridCol w="1017016">
                  <a:extLst>
                    <a:ext uri="{9D8B030D-6E8A-4147-A177-3AD203B41FA5}">
                      <a16:colId xmlns:a16="http://schemas.microsoft.com/office/drawing/2014/main" val="585208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T (</a:t>
                      </a:r>
                      <a:r>
                        <a:rPr lang="pt-BR" sz="16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pt-BR" sz="1600">
                          <a:effectLst/>
                        </a:rPr>
                        <a:t>C)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Pi* (mmHg)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9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45,0 (s)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007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74,6 (s)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82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104,2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40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482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128,1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100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364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172,1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400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30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195,9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760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374254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1BFF84B-6C6B-46DB-A8BF-5C2E92C42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18" y="-243036"/>
            <a:ext cx="10644427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Tarefa 4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o 1,2,4,5-tetra-metil-benzene (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TeMB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dureno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Calcular a pressão de vapor em atmosferas pascais a 20 ºC utilizando a informação presente na tabela.  Expressar este resultado em termos de concentração.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(a) utilize o conjunto de valores abaixo do ponto de fusão - Pressão de vapor do sólido.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utilize os valores acima do ponto de fusão - Pressão de vapor do líquido. Compare e discuta das diferenças.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determine em cada um dos casos a entalpia de vaporização.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 Determine a energia livre a entalpia e entropia de fusão do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TeMB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utilizando os dados de pressão de vapor.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m 1" descr="1,2,4,5-Tetramethylbenzene | CAS 95-93-2 | SCBT - Santa Cruz Biotechnology">
            <a:extLst>
              <a:ext uri="{FF2B5EF4-FFF2-40B4-BE49-F238E27FC236}">
                <a16:creationId xmlns:a16="http://schemas.microsoft.com/office/drawing/2014/main" id="{71E9013D-D35E-42AC-BBD9-5FD23CF2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1" y="3528100"/>
            <a:ext cx="1608138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939C59-E165-4606-8ABA-4C58AE241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92" y="3429000"/>
            <a:ext cx="24857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= 134,2 g mol</a:t>
            </a:r>
            <a:r>
              <a:rPr kumimoji="0" lang="en-US" altLang="pt-B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 = 79,5 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Tb = 195,9 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US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616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6FE59F67-1BAB-4967-98A6-A39D0505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pedro vidinha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2E9EFF4-33F9-4E0D-8E55-F04E2DA5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4AF15-0ADC-9043-BED0-60F4505285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129833A-89E5-4C32-ABEC-E46FD4916A24}"/>
              </a:ext>
            </a:extLst>
          </p:cNvPr>
          <p:cNvGraphicFramePr>
            <a:graphicFrameLocks/>
          </p:cNvGraphicFramePr>
          <p:nvPr/>
        </p:nvGraphicFramePr>
        <p:xfrm>
          <a:off x="1883410" y="781050"/>
          <a:ext cx="6549371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1A80821-2471-41A3-844B-5CA9F876C87D}"/>
              </a:ext>
            </a:extLst>
          </p:cNvPr>
          <p:cNvSpPr txBox="1"/>
          <p:nvPr/>
        </p:nvSpPr>
        <p:spPr>
          <a:xfrm>
            <a:off x="4765040" y="23981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Tfusao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26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6FE59F67-1BAB-4967-98A6-A39D0505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pedro vidinha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2E9EFF4-33F9-4E0D-8E55-F04E2DA5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4AF15-0ADC-9043-BED0-60F4505285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129833A-89E5-4C32-ABEC-E46FD4916A24}"/>
              </a:ext>
            </a:extLst>
          </p:cNvPr>
          <p:cNvGraphicFramePr>
            <a:graphicFrameLocks/>
          </p:cNvGraphicFramePr>
          <p:nvPr/>
        </p:nvGraphicFramePr>
        <p:xfrm>
          <a:off x="1883410" y="781050"/>
          <a:ext cx="6549371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CAB3CEB-DBC0-4D35-8EB8-A3948525D7CC}"/>
              </a:ext>
            </a:extLst>
          </p:cNvPr>
          <p:cNvCxnSpPr>
            <a:cxnSpLocks/>
          </p:cNvCxnSpPr>
          <p:nvPr/>
        </p:nvCxnSpPr>
        <p:spPr>
          <a:xfrm flipV="1">
            <a:off x="6419894" y="3333400"/>
            <a:ext cx="0" cy="138049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A1A80821-2471-41A3-844B-5CA9F876C87D}"/>
              </a:ext>
            </a:extLst>
          </p:cNvPr>
          <p:cNvSpPr txBox="1"/>
          <p:nvPr/>
        </p:nvSpPr>
        <p:spPr>
          <a:xfrm>
            <a:off x="4765040" y="23981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Tfusao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8DB4D04-368C-44A4-B6B5-2F058319EE5E}"/>
              </a:ext>
            </a:extLst>
          </p:cNvPr>
          <p:cNvCxnSpPr>
            <a:cxnSpLocks/>
          </p:cNvCxnSpPr>
          <p:nvPr/>
        </p:nvCxnSpPr>
        <p:spPr>
          <a:xfrm>
            <a:off x="2280746" y="4395076"/>
            <a:ext cx="4139149" cy="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64CB0BD-95FE-4225-B84B-C2FB505CA300}"/>
              </a:ext>
            </a:extLst>
          </p:cNvPr>
          <p:cNvCxnSpPr>
            <a:cxnSpLocks/>
          </p:cNvCxnSpPr>
          <p:nvPr/>
        </p:nvCxnSpPr>
        <p:spPr>
          <a:xfrm>
            <a:off x="2280746" y="3853792"/>
            <a:ext cx="4291549" cy="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1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317D6-C31A-44C2-AB07-BCAB0413CB18}"/>
              </a:ext>
            </a:extLst>
          </p:cNvPr>
          <p:cNvSpPr txBox="1">
            <a:spLocks/>
          </p:cNvSpPr>
          <p:nvPr/>
        </p:nvSpPr>
        <p:spPr>
          <a:xfrm>
            <a:off x="135369" y="669272"/>
            <a:ext cx="10021446" cy="2944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QFL1604 –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Química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Ambiental II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C398C2-1C77-4418-9766-68C8CE4E5ACD}"/>
              </a:ext>
            </a:extLst>
          </p:cNvPr>
          <p:cNvSpPr txBox="1"/>
          <p:nvPr/>
        </p:nvSpPr>
        <p:spPr>
          <a:xfrm>
            <a:off x="4829120" y="6087186"/>
            <a:ext cx="253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Pedro Vidinha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268DD8-76D5-4ED1-AFF5-CBA87E7CD6E8}"/>
              </a:ext>
            </a:extLst>
          </p:cNvPr>
          <p:cNvSpPr txBox="1"/>
          <p:nvPr/>
        </p:nvSpPr>
        <p:spPr>
          <a:xfrm>
            <a:off x="4691263" y="4985068"/>
            <a:ext cx="2115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PARTE 2 – VIDEO 2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0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Equilíbrios de partição de espécies no Meio Ambiente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2512" y="498698"/>
            <a:ext cx="4940808" cy="1185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Interações moleculares;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Exemplos de equilíbrios de partição;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Equilíbrio de pressão de vapor.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Princípios termodinâmicos envolvidos;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12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26530D0-E989-6D43-9B52-F525A77060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3918DA-8128-4777-B312-17D1DE3E4851}"/>
              </a:ext>
            </a:extLst>
          </p:cNvPr>
          <p:cNvSpPr txBox="1"/>
          <p:nvPr/>
        </p:nvSpPr>
        <p:spPr>
          <a:xfrm>
            <a:off x="4419347" y="5449125"/>
            <a:ext cx="196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PARTE 2  - VIDEO 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7575" y="498698"/>
            <a:ext cx="5295257" cy="1185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Bibliografia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básica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b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Capítulos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US" sz="1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livro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“Environmental Organic Chemistry”, 2ª. </a:t>
            </a:r>
            <a:r>
              <a:rPr kumimoji="0" lang="en-US" sz="1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Edição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(</a:t>
            </a:r>
            <a:r>
              <a:rPr kumimoji="0" lang="en-US" sz="1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Schwarzenbach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A17626D-4BC4-4054-A637-8C6BFC54DDAC}"/>
              </a:ext>
            </a:extLst>
          </p:cNvPr>
          <p:cNvSpPr txBox="1"/>
          <p:nvPr/>
        </p:nvSpPr>
        <p:spPr>
          <a:xfrm>
            <a:off x="321774" y="2236797"/>
            <a:ext cx="11097348" cy="2639868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Resumo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Equilíbrio  - Ar-água e Ar-solvente.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Equilíbrio -</a:t>
            </a:r>
            <a:r>
              <a:rPr lang="pt-BR" sz="2400" i="1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 solvente-água  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pt-BR" sz="3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67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5" y="33730"/>
            <a:ext cx="7702118" cy="990146"/>
          </a:xfrm>
        </p:spPr>
        <p:txBody>
          <a:bodyPr/>
          <a:lstStyle/>
          <a:p>
            <a:r>
              <a:rPr lang="en-US" dirty="0" err="1"/>
              <a:t>Partição</a:t>
            </a:r>
            <a:r>
              <a:rPr lang="en-US" dirty="0"/>
              <a:t> </a:t>
            </a:r>
            <a:r>
              <a:rPr lang="en-US" dirty="0" err="1"/>
              <a:t>Ar-Solvente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Ar-Água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719514" y="1179921"/>
            <a:ext cx="1584325" cy="923330"/>
          </a:xfrm>
          <a:prstGeom prst="rect">
            <a:avLst/>
          </a:prstGeom>
          <a:solidFill>
            <a:srgbClr val="457EC3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 dirty="0"/>
              <a:t>Substância</a:t>
            </a:r>
            <a:br>
              <a:rPr lang="pt-BR" sz="1800" dirty="0"/>
            </a:br>
            <a:r>
              <a:rPr lang="pt-BR" sz="1800" dirty="0"/>
              <a:t>na </a:t>
            </a:r>
            <a:br>
              <a:rPr lang="pt-BR" sz="1800" dirty="0"/>
            </a:br>
            <a:r>
              <a:rPr lang="pt-BR" sz="1800" dirty="0"/>
              <a:t>fase gasosa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672264" y="1179921"/>
            <a:ext cx="1584325" cy="92333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 dirty="0"/>
              <a:t>Substância</a:t>
            </a:r>
            <a:br>
              <a:rPr lang="pt-BR" sz="1800" dirty="0"/>
            </a:br>
            <a:r>
              <a:rPr lang="pt-BR" sz="1800" dirty="0"/>
              <a:t>Dissolvida no Solvente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448301" y="1467259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5448301" y="1611721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3443236" y="3317343"/>
                <a:ext cx="578036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pt-BR" sz="1800" dirty="0"/>
                  <a:t>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𝑖𝑙</m:t>
                        </m:r>
                      </m:sub>
                    </m:sSub>
                  </m:oMath>
                </a14:m>
                <a:r>
                  <a:rPr lang="pt-BR" sz="1800" dirty="0"/>
                  <a:t> uma constante com a concentração:</a:t>
                </a:r>
              </a:p>
            </p:txBody>
          </p:sp>
        </mc:Choice>
        <mc:Fallback>
          <p:sp>
            <p:nvSpPr>
              <p:cNvPr id="1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3236" y="3317343"/>
                <a:ext cx="5780365" cy="369332"/>
              </a:xfrm>
              <a:prstGeom prst="rect">
                <a:avLst/>
              </a:prstGeom>
              <a:blipFill>
                <a:blip r:embed="rId2"/>
                <a:stretch>
                  <a:fillRect l="-949"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209113" y="4497750"/>
            <a:ext cx="5109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Essa relação é conhecida como “Lei de Henry”, </a:t>
            </a:r>
            <a:br>
              <a:rPr lang="pt-BR" sz="1800" dirty="0"/>
            </a:br>
            <a:r>
              <a:rPr lang="pt-BR" sz="1800" dirty="0"/>
              <a:t>especialmente se o solvente for água: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1952B8E-547B-4280-9F05-1E1CD9F918AE}"/>
                  </a:ext>
                </a:extLst>
              </p:cNvPr>
              <p:cNvSpPr txBox="1"/>
              <p:nvPr/>
            </p:nvSpPr>
            <p:spPr>
              <a:xfrm>
                <a:off x="4314363" y="2571137"/>
                <a:ext cx="3653729" cy="4619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sSubSup>
                        <m:sSubSup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1952B8E-547B-4280-9F05-1E1CD9F91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63" y="2571137"/>
                <a:ext cx="3653729" cy="461921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FB9D76B-0DB1-4B80-9612-79CA1A6D72A7}"/>
                  </a:ext>
                </a:extLst>
              </p:cNvPr>
              <p:cNvSpPr txBox="1"/>
              <p:nvPr/>
            </p:nvSpPr>
            <p:spPr>
              <a:xfrm>
                <a:off x="4314364" y="3898310"/>
                <a:ext cx="2412434" cy="4619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𝑖𝑙</m:t>
                        </m:r>
                      </m:sub>
                    </m:sSub>
                  </m:oMath>
                </a14:m>
                <a:endParaRPr lang="pt-BR" sz="2400" dirty="0"/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FB9D76B-0DB1-4B80-9612-79CA1A6D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64" y="3898310"/>
                <a:ext cx="2412434" cy="461921"/>
              </a:xfrm>
              <a:prstGeom prst="rect">
                <a:avLst/>
              </a:prstGeom>
              <a:blipFill>
                <a:blip r:embed="rId4"/>
                <a:stretch>
                  <a:fillRect l="-759"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59FC3DB-7906-45EA-8882-E9FF4A07AA14}"/>
                  </a:ext>
                </a:extLst>
              </p:cNvPr>
              <p:cNvSpPr txBox="1"/>
              <p:nvPr/>
            </p:nvSpPr>
            <p:spPr>
              <a:xfrm>
                <a:off x="4173754" y="5319596"/>
                <a:ext cx="3557155" cy="78726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sSubSup>
                        <m:sSubSup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59FC3DB-7906-45EA-8882-E9FF4A07A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754" y="5319596"/>
                <a:ext cx="3557155" cy="787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4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9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25" y="18258"/>
            <a:ext cx="3184200" cy="1325563"/>
          </a:xfrm>
        </p:spPr>
        <p:txBody>
          <a:bodyPr/>
          <a:lstStyle/>
          <a:p>
            <a:r>
              <a:rPr lang="en-US" dirty="0"/>
              <a:t>Lei de Henry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973824" y="1006780"/>
            <a:ext cx="7305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A Lei de Henry pode ser expressa em termos de concentração molar: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4DC49CE-4D37-4D5D-AF8C-DB9905DDFBE4}"/>
              </a:ext>
            </a:extLst>
          </p:cNvPr>
          <p:cNvGrpSpPr/>
          <p:nvPr/>
        </p:nvGrpSpPr>
        <p:grpSpPr>
          <a:xfrm>
            <a:off x="8246995" y="1604493"/>
            <a:ext cx="1790700" cy="1346200"/>
            <a:chOff x="8246995" y="1604493"/>
            <a:chExt cx="1790700" cy="1346200"/>
          </a:xfrm>
        </p:grpSpPr>
        <p:pic>
          <p:nvPicPr>
            <p:cNvPr id="28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995" y="1604493"/>
              <a:ext cx="1790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945" y="2482850"/>
              <a:ext cx="16827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690162" y="2036293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r>
                <a:rPr lang="en-US" sz="2000" i="1" dirty="0" err="1"/>
                <a:t>ou</a:t>
              </a:r>
              <a:endParaRPr lang="en-US" sz="2000" i="1" dirty="0"/>
            </a:p>
          </p:txBody>
        </p:sp>
      </p:grp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100526" y="3134418"/>
            <a:ext cx="8319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Esse equilíbrio também pode ser escrito usando uma constante adimensional: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4693822" y="3822128"/>
            <a:ext cx="749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como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7497873" y="3840622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Logo: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3108071" y="5859575"/>
            <a:ext cx="3764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pt-BR" dirty="0" err="1"/>
              <a:t>K</a:t>
            </a:r>
            <a:r>
              <a:rPr lang="pt-BR" baseline="-25000" dirty="0" err="1"/>
              <a:t>ial</a:t>
            </a:r>
            <a:r>
              <a:rPr lang="pt-BR" dirty="0"/>
              <a:t> é uma constante adimensional</a:t>
            </a:r>
            <a:endParaRPr lang="pt-BR" dirty="0">
              <a:sym typeface="Symbo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7E00393-3461-48C7-B11D-BEBA5BE007FC}"/>
                  </a:ext>
                </a:extLst>
              </p:cNvPr>
              <p:cNvSpPr txBox="1"/>
              <p:nvPr/>
            </p:nvSpPr>
            <p:spPr>
              <a:xfrm>
                <a:off x="2100525" y="1879180"/>
                <a:ext cx="5905265" cy="63466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𝑖𝑙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pt-BR" sz="2400" dirty="0"/>
                      <m:t>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𝑖𝑙</m:t>
                        </m:r>
                      </m:sub>
                    </m:sSub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𝑖𝑙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pt-BR" sz="2400" dirty="0"/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7E00393-3461-48C7-B11D-BEBA5BE0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525" y="1879180"/>
                <a:ext cx="5905265" cy="6346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0448A0A-EDBE-4AC8-B479-EDEAF495424A}"/>
                  </a:ext>
                </a:extLst>
              </p:cNvPr>
              <p:cNvSpPr txBox="1"/>
              <p:nvPr/>
            </p:nvSpPr>
            <p:spPr>
              <a:xfrm>
                <a:off x="2331636" y="3657105"/>
                <a:ext cx="1552870" cy="8486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0448A0A-EDBE-4AC8-B479-EDEAF4954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636" y="3657105"/>
                <a:ext cx="1552870" cy="848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AC52933-C464-481E-9D1C-45842244F7C9}"/>
                  </a:ext>
                </a:extLst>
              </p:cNvPr>
              <p:cNvSpPr txBox="1"/>
              <p:nvPr/>
            </p:nvSpPr>
            <p:spPr>
              <a:xfrm>
                <a:off x="5777120" y="3714797"/>
                <a:ext cx="1552870" cy="7224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AC52933-C464-481E-9D1C-45842244F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120" y="3714797"/>
                <a:ext cx="1552870" cy="7224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26B85DF-867F-4801-9EDE-78F836BA71B6}"/>
                  </a:ext>
                </a:extLst>
              </p:cNvPr>
              <p:cNvSpPr txBox="1"/>
              <p:nvPr/>
            </p:nvSpPr>
            <p:spPr>
              <a:xfrm>
                <a:off x="2298944" y="4824113"/>
                <a:ext cx="5767590" cy="8824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𝑖𝐻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𝑖𝑙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pt-BR" sz="2400" dirty="0"/>
                            <m:t>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26B85DF-867F-4801-9EDE-78F836BA7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944" y="4824113"/>
                <a:ext cx="5767590" cy="8824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6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9" grpId="0"/>
      <p:bldP spid="21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69" y="-162777"/>
            <a:ext cx="5854831" cy="1325563"/>
          </a:xfrm>
        </p:spPr>
        <p:txBody>
          <a:bodyPr/>
          <a:lstStyle/>
          <a:p>
            <a:r>
              <a:rPr lang="en-US" dirty="0"/>
              <a:t>Lei de Henry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451204" y="887122"/>
            <a:ext cx="2956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Quando o solvente é água: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100526" y="2771616"/>
            <a:ext cx="1865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Lembrando que: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2223971" y="3771732"/>
            <a:ext cx="2212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Logo, para líquidos: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370775" y="5299143"/>
            <a:ext cx="1711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E para sólidos: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81CD5D8-257E-4822-83D0-34AB90748278}"/>
                  </a:ext>
                </a:extLst>
              </p:cNvPr>
              <p:cNvSpPr txBox="1"/>
              <p:nvPr/>
            </p:nvSpPr>
            <p:spPr>
              <a:xfrm>
                <a:off x="273924" y="1480359"/>
                <a:ext cx="5905265" cy="63466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pt-BR" sz="2400" dirty="0"/>
                      <m:t>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𝑖𝑙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pt-BR" sz="2400" dirty="0"/>
              </a:p>
            </p:txBody>
          </p:sp>
        </mc:Choice>
        <mc:Fallback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81CD5D8-257E-4822-83D0-34AB90748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24" y="1480359"/>
                <a:ext cx="5905265" cy="6346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5582B1D2-2B53-42CA-9253-89D8CD3ED7E2}"/>
                  </a:ext>
                </a:extLst>
              </p:cNvPr>
              <p:cNvSpPr txBox="1"/>
              <p:nvPr/>
            </p:nvSpPr>
            <p:spPr>
              <a:xfrm>
                <a:off x="6712746" y="1382515"/>
                <a:ext cx="2021035" cy="78136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𝑖𝑎𝑤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pt-BR" sz="24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5582B1D2-2B53-42CA-9253-89D8CD3ED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746" y="1382515"/>
                <a:ext cx="2021035" cy="781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2BAEDCFF-110D-4A06-82B0-EEB6445B9706}"/>
                  </a:ext>
                </a:extLst>
              </p:cNvPr>
              <p:cNvSpPr txBox="1"/>
              <p:nvPr/>
            </p:nvSpPr>
            <p:spPr>
              <a:xfrm>
                <a:off x="2451204" y="4291972"/>
                <a:ext cx="4579516" cy="7386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𝑖𝑤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𝑖𝑙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𝑖𝑙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𝑖𝑤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2BAEDCFF-110D-4A06-82B0-EEB6445B9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204" y="4291972"/>
                <a:ext cx="4579516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57D7C842-DE89-4FC4-BD15-56246020A8D1}"/>
                  </a:ext>
                </a:extLst>
              </p:cNvPr>
              <p:cNvSpPr txBox="1"/>
              <p:nvPr/>
            </p:nvSpPr>
            <p:spPr>
              <a:xfrm>
                <a:off x="2422276" y="5927817"/>
                <a:ext cx="2200342" cy="7386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𝑖𝑤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57D7C842-DE89-4FC4-BD15-56246020A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76" y="5927817"/>
                <a:ext cx="220034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AF290493-2985-453D-AA98-CDA9CA1595C9}"/>
                  </a:ext>
                </a:extLst>
              </p:cNvPr>
              <p:cNvSpPr txBox="1"/>
              <p:nvPr/>
            </p:nvSpPr>
            <p:spPr>
              <a:xfrm>
                <a:off x="4169358" y="2809348"/>
                <a:ext cx="2743200" cy="6893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𝑖𝑤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AF290493-2985-453D-AA98-CDA9CA159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358" y="2809348"/>
                <a:ext cx="2743200" cy="689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6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1" grpId="0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459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Fatores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afetam</a:t>
            </a:r>
            <a:r>
              <a:rPr lang="en-US" dirty="0"/>
              <a:t> a </a:t>
            </a:r>
            <a:r>
              <a:rPr lang="en-US" dirty="0" err="1"/>
              <a:t>constante</a:t>
            </a:r>
            <a:r>
              <a:rPr lang="en-US" dirty="0"/>
              <a:t> de Henry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7" name="Rectangle 26"/>
          <p:cNvSpPr>
            <a:spLocks noGrp="1" noChangeArrowheads="1"/>
          </p:cNvSpPr>
          <p:nvPr/>
        </p:nvSpPr>
        <p:spPr bwMode="auto">
          <a:xfrm>
            <a:off x="2184431" y="5283540"/>
            <a:ext cx="8229600" cy="89597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buNone/>
            </a:pP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57965" y="888113"/>
            <a:ext cx="1766904" cy="682258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 anchor="ctr" anchorCtr="1">
            <a:normAutofit/>
          </a:bodyPr>
          <a:lstStyle/>
          <a:p>
            <a:pPr algn="ctr"/>
            <a:r>
              <a:rPr lang="en-US" sz="2400" dirty="0" err="1"/>
              <a:t>Temperatura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857964" y="3695012"/>
            <a:ext cx="1942281" cy="588635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 anchor="ctr" anchorCtr="1">
            <a:normAutofit/>
          </a:bodyPr>
          <a:lstStyle/>
          <a:p>
            <a:pPr algn="ctr"/>
            <a:r>
              <a:rPr lang="en-US" sz="2400" dirty="0" err="1"/>
              <a:t>Salinidade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838200" y="5926802"/>
            <a:ext cx="4996403" cy="682258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 anchor="ctr" anchorCtr="1"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 err="1"/>
              <a:t>Matéria</a:t>
            </a:r>
            <a:r>
              <a:rPr lang="en-US" sz="2400" dirty="0"/>
              <a:t> </a:t>
            </a:r>
            <a:r>
              <a:rPr lang="en-US" sz="2400" dirty="0" err="1"/>
              <a:t>Orgânica</a:t>
            </a:r>
            <a:r>
              <a:rPr lang="en-US" sz="2400" dirty="0"/>
              <a:t> </a:t>
            </a:r>
            <a:r>
              <a:rPr lang="en-US" sz="2400" dirty="0" err="1"/>
              <a:t>Dissolvida</a:t>
            </a:r>
            <a:r>
              <a:rPr lang="en-US" sz="2400" dirty="0"/>
              <a:t> (DOM)</a:t>
            </a:r>
          </a:p>
        </p:txBody>
      </p:sp>
      <p:pic>
        <p:nvPicPr>
          <p:cNvPr id="39" name="Picture 2" descr="Sem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04" y="717019"/>
            <a:ext cx="3590924" cy="5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1308EA59-F3C3-40E6-BB55-2371DDD29D68}"/>
              </a:ext>
            </a:extLst>
          </p:cNvPr>
          <p:cNvGrpSpPr/>
          <p:nvPr/>
        </p:nvGrpSpPr>
        <p:grpSpPr>
          <a:xfrm>
            <a:off x="838200" y="2665820"/>
            <a:ext cx="5883439" cy="818726"/>
            <a:chOff x="2135092" y="2732761"/>
            <a:chExt cx="5883439" cy="818726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C4EF20A6-876B-4452-9157-199A8D4C7FB6}"/>
                </a:ext>
              </a:extLst>
            </p:cNvPr>
            <p:cNvGrpSpPr/>
            <p:nvPr/>
          </p:nvGrpSpPr>
          <p:grpSpPr>
            <a:xfrm>
              <a:off x="2135092" y="2732761"/>
              <a:ext cx="5868651" cy="801687"/>
              <a:chOff x="2184431" y="2318943"/>
              <a:chExt cx="5868651" cy="801687"/>
            </a:xfrm>
          </p:grpSpPr>
          <p:pic>
            <p:nvPicPr>
              <p:cNvPr id="29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6556" y="2517381"/>
                <a:ext cx="2582863" cy="566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2882" y="2390381"/>
                <a:ext cx="2870200" cy="693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8EEF094-8B0A-4BD4-AEC1-A94736B7F073}"/>
                  </a:ext>
                </a:extLst>
              </p:cNvPr>
              <p:cNvSpPr/>
              <p:nvPr/>
            </p:nvSpPr>
            <p:spPr>
              <a:xfrm>
                <a:off x="2184431" y="2318943"/>
                <a:ext cx="2884988" cy="80168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562E73CA-5B5E-4C21-A33A-A5FE6BFAF861}"/>
                </a:ext>
              </a:extLst>
            </p:cNvPr>
            <p:cNvSpPr/>
            <p:nvPr/>
          </p:nvSpPr>
          <p:spPr>
            <a:xfrm>
              <a:off x="5133543" y="2749800"/>
              <a:ext cx="2884988" cy="8016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6BF3A4E-B5B4-4206-ADF1-0923623CB8FF}"/>
                  </a:ext>
                </a:extLst>
              </p:cNvPr>
              <p:cNvSpPr/>
              <p:nvPr/>
            </p:nvSpPr>
            <p:spPr>
              <a:xfrm>
                <a:off x="857964" y="1769970"/>
                <a:ext cx="4342761" cy="71468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𝑖𝑎𝑙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𝑐𝑜𝑛𝑠𝑡𝑎𝑛𝑡𝑒</m:t>
                      </m:r>
                    </m:oMath>
                  </m:oMathPara>
                </a14:m>
                <a:endParaRPr lang="pt-BR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6BF3A4E-B5B4-4206-ADF1-0923623CB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64" y="1769970"/>
                <a:ext cx="4342761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623A36B3-7E0F-4125-B497-D3EAE3FD0CD6}"/>
                  </a:ext>
                </a:extLst>
              </p:cNvPr>
              <p:cNvSpPr/>
              <p:nvPr/>
            </p:nvSpPr>
            <p:spPr>
              <a:xfrm>
                <a:off x="857964" y="5247690"/>
                <a:ext cx="4170964" cy="45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 á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𝑔𝑢𝑎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𝑠𝑎𝑙𝑔𝑎𝑑𝑎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𝑖𝑎𝑤</m:t>
                          </m:r>
                        </m:sub>
                      </m:sSub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sSubSup>
                            <m:sSubSup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𝑠𝑎𝑙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623A36B3-7E0F-4125-B497-D3EAE3FD0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64" y="5247690"/>
                <a:ext cx="4170964" cy="459998"/>
              </a:xfrm>
              <a:prstGeom prst="rect">
                <a:avLst/>
              </a:prstGeom>
              <a:blipFill>
                <a:blip r:embed="rId6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B6E13681-7739-4ADE-8831-8DDC4D064262}"/>
                  </a:ext>
                </a:extLst>
              </p:cNvPr>
              <p:cNvSpPr/>
              <p:nvPr/>
            </p:nvSpPr>
            <p:spPr>
              <a:xfrm>
                <a:off x="857964" y="4370279"/>
                <a:ext cx="3222494" cy="7476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𝑜𝑔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𝑖𝑤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𝑖𝑤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𝑠𝑎𝑙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p>
                              </m:sSubSup>
                            </m:den>
                          </m:f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𝑠𝑎𝑙</m:t>
                              </m:r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</m:oMath>
                  </m:oMathPara>
                </a14:m>
                <a:endParaRPr lang="pt-BR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B6E13681-7739-4ADE-8831-8DDC4D064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64" y="4370279"/>
                <a:ext cx="3222494" cy="747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A4D66893-4E68-402C-8A5B-FFB801106835}"/>
                  </a:ext>
                </a:extLst>
              </p:cNvPr>
              <p:cNvSpPr/>
              <p:nvPr/>
            </p:nvSpPr>
            <p:spPr>
              <a:xfrm>
                <a:off x="4213749" y="4631921"/>
                <a:ext cx="4170964" cy="45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𝑖𝑎𝑤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 á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𝑔𝑢𝑎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𝑠𝑎𝑙𝑔𝑎𝑑𝑎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𝑖𝑎𝑤</m:t>
                          </m:r>
                        </m:sub>
                      </m:sSub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sSubSup>
                            <m:sSubSup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𝑠𝑎𝑙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A4D66893-4E68-402C-8A5B-FFB801106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749" y="4631921"/>
                <a:ext cx="4170964" cy="459998"/>
              </a:xfrm>
              <a:prstGeom prst="rect">
                <a:avLst/>
              </a:prstGeom>
              <a:blipFill>
                <a:blip r:embed="rId8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>
            <a:extLst>
              <a:ext uri="{FF2B5EF4-FFF2-40B4-BE49-F238E27FC236}">
                <a16:creationId xmlns:a16="http://schemas.microsoft.com/office/drawing/2014/main" id="{BE8DABA7-89AB-46A7-8E98-4BBCAEF7940A}"/>
              </a:ext>
            </a:extLst>
          </p:cNvPr>
          <p:cNvSpPr/>
          <p:nvPr/>
        </p:nvSpPr>
        <p:spPr>
          <a:xfrm>
            <a:off x="9062719" y="1249562"/>
            <a:ext cx="2876491" cy="193158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4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9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79F4B86-D08E-44A1-9EF0-B1ADB047D481}"/>
                  </a:ext>
                </a:extLst>
              </p:cNvPr>
              <p:cNvSpPr txBox="1"/>
              <p:nvPr/>
            </p:nvSpPr>
            <p:spPr>
              <a:xfrm>
                <a:off x="3334897" y="3322200"/>
                <a:ext cx="2617435" cy="78726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𝑙𝑤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79F4B86-D08E-44A1-9EF0-B1ADB047D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97" y="3322200"/>
                <a:ext cx="2617435" cy="7872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10" y="375206"/>
            <a:ext cx="7176474" cy="9935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Partição</a:t>
            </a:r>
            <a:r>
              <a:rPr lang="en-US" dirty="0"/>
              <a:t> </a:t>
            </a:r>
            <a:r>
              <a:rPr lang="en-US" dirty="0" err="1"/>
              <a:t>Solvente</a:t>
            </a:r>
            <a:r>
              <a:rPr lang="en-US" dirty="0"/>
              <a:t> </a:t>
            </a:r>
            <a:r>
              <a:rPr lang="en-US" dirty="0" err="1"/>
              <a:t>Orgânico-Água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719514" y="1179921"/>
            <a:ext cx="1584325" cy="923330"/>
          </a:xfrm>
          <a:prstGeom prst="rect">
            <a:avLst/>
          </a:prstGeom>
          <a:solidFill>
            <a:srgbClr val="457EC3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 dirty="0"/>
              <a:t>Substância</a:t>
            </a:r>
            <a:br>
              <a:rPr lang="pt-BR" sz="1800" dirty="0"/>
            </a:br>
            <a:r>
              <a:rPr lang="pt-BR" sz="1800" dirty="0"/>
              <a:t>Dissolvida em Solvente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672264" y="1179921"/>
            <a:ext cx="1584325" cy="92333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 dirty="0"/>
              <a:t>Substância</a:t>
            </a:r>
            <a:br>
              <a:rPr lang="pt-BR" sz="1800" dirty="0"/>
            </a:br>
            <a:r>
              <a:rPr lang="pt-BR" sz="1800" dirty="0"/>
              <a:t>Dissolvida em Água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448301" y="1467259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5448301" y="1611721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292224" y="2803960"/>
            <a:ext cx="4187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Ou, em termos de concentração molar: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334897" y="4658900"/>
            <a:ext cx="5381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Pode ser escrito como uma relação de constantes: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56507C2-4705-489D-AFA6-4174B3A21F81}"/>
                  </a:ext>
                </a:extLst>
              </p:cNvPr>
              <p:cNvSpPr txBox="1"/>
              <p:nvPr/>
            </p:nvSpPr>
            <p:spPr>
              <a:xfrm>
                <a:off x="6672264" y="3335770"/>
                <a:ext cx="3427411" cy="88049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𝑙𝑤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56507C2-4705-489D-AFA6-4174B3A21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4" y="3335770"/>
                <a:ext cx="3427411" cy="880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1D90D38-F4AA-4490-A752-93BAE1038079}"/>
                  </a:ext>
                </a:extLst>
              </p:cNvPr>
              <p:cNvSpPr txBox="1"/>
              <p:nvPr/>
            </p:nvSpPr>
            <p:spPr>
              <a:xfrm>
                <a:off x="4077373" y="5328416"/>
                <a:ext cx="4179216" cy="88049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𝑙𝑤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𝑖𝑎𝑤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𝑖𝑎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1D90D38-F4AA-4490-A752-93BAE1038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73" y="5328416"/>
                <a:ext cx="4179216" cy="880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9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30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Sorção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726" y="1146396"/>
            <a:ext cx="6846363" cy="4681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26319" y="6356350"/>
            <a:ext cx="17876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26530D0-E989-6D43-9B52-F525A77060C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E8A73AA-C79A-4FB2-8B53-2D9DAD58EAA3}"/>
              </a:ext>
            </a:extLst>
          </p:cNvPr>
          <p:cNvSpPr txBox="1">
            <a:spLocks noChangeArrowheads="1"/>
          </p:cNvSpPr>
          <p:nvPr/>
        </p:nvSpPr>
        <p:spPr>
          <a:xfrm>
            <a:off x="477981" y="4656326"/>
            <a:ext cx="8229600" cy="105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sz="2400" dirty="0"/>
              <a:t>Afeta: Reatividade</a:t>
            </a:r>
          </a:p>
        </p:txBody>
      </p:sp>
    </p:spTree>
    <p:extLst>
      <p:ext uri="{BB962C8B-B14F-4D97-AF65-F5344CB8AC3E}">
        <p14:creationId xmlns:p14="http://schemas.microsoft.com/office/powerpoint/2010/main" val="3457499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512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Posição</a:t>
            </a:r>
            <a:r>
              <a:rPr lang="en-US" dirty="0"/>
              <a:t> do </a:t>
            </a:r>
            <a:r>
              <a:rPr lang="en-US" dirty="0" err="1"/>
              <a:t>Equilíbrio</a:t>
            </a:r>
            <a:r>
              <a:rPr lang="en-US" dirty="0"/>
              <a:t> de </a:t>
            </a:r>
            <a:r>
              <a:rPr lang="en-US" dirty="0" err="1"/>
              <a:t>Partição</a:t>
            </a:r>
            <a:r>
              <a:rPr lang="en-US" dirty="0"/>
              <a:t> </a:t>
            </a:r>
            <a:r>
              <a:rPr lang="en-US" dirty="0" err="1"/>
              <a:t>Solvente-Água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243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Partição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determinada</a:t>
            </a:r>
            <a:r>
              <a:rPr lang="en-US" dirty="0"/>
              <a:t> </a:t>
            </a:r>
            <a:r>
              <a:rPr lang="en-US" dirty="0" err="1"/>
              <a:t>por</a:t>
            </a:r>
            <a:endParaRPr lang="en-US" dirty="0"/>
          </a:p>
          <a:p>
            <a:pPr lvl="1"/>
            <a:r>
              <a:rPr lang="en-US" dirty="0" err="1">
                <a:ea typeface="ＭＳ Ｐゴシック" charset="0"/>
              </a:rPr>
              <a:t>Forças</a:t>
            </a:r>
            <a:r>
              <a:rPr lang="en-US" dirty="0">
                <a:ea typeface="ＭＳ Ｐゴシック" charset="0"/>
              </a:rPr>
              <a:t> de van der Waals</a:t>
            </a:r>
          </a:p>
          <a:p>
            <a:pPr lvl="1"/>
            <a:r>
              <a:rPr lang="en-US" dirty="0" err="1">
                <a:ea typeface="ＭＳ Ｐゴシック" charset="0"/>
              </a:rPr>
              <a:t>Polaridade</a:t>
            </a:r>
            <a:r>
              <a:rPr lang="en-US" dirty="0">
                <a:ea typeface="ＭＳ Ｐゴシック" charset="0"/>
              </a:rPr>
              <a:t>/</a:t>
            </a:r>
            <a:r>
              <a:rPr lang="en-US" dirty="0" err="1">
                <a:ea typeface="ＭＳ Ｐゴシック" charset="0"/>
              </a:rPr>
              <a:t>polarizabilidade</a:t>
            </a:r>
            <a:endParaRPr lang="en-US" dirty="0">
              <a:ea typeface="ＭＳ Ｐゴシック" charset="0"/>
            </a:endParaRPr>
          </a:p>
          <a:p>
            <a:pPr lvl="1"/>
            <a:r>
              <a:rPr lang="en-US" dirty="0" err="1">
                <a:ea typeface="ＭＳ Ｐゴシック" charset="0"/>
              </a:rPr>
              <a:t>Ligação</a:t>
            </a:r>
            <a:r>
              <a:rPr lang="en-US" dirty="0">
                <a:ea typeface="ＭＳ Ｐゴシック" charset="0"/>
              </a:rPr>
              <a:t> de H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for a </a:t>
            </a:r>
            <a:r>
              <a:rPr lang="en-US" dirty="0" err="1"/>
              <a:t>similaridade</a:t>
            </a:r>
            <a:r>
              <a:rPr lang="en-US" dirty="0"/>
              <a:t> entre </a:t>
            </a:r>
            <a:r>
              <a:rPr lang="en-US" dirty="0" err="1"/>
              <a:t>soluto</a:t>
            </a:r>
            <a:r>
              <a:rPr lang="en-US" dirty="0"/>
              <a:t> e </a:t>
            </a:r>
            <a:r>
              <a:rPr lang="en-US" dirty="0" err="1"/>
              <a:t>solvente</a:t>
            </a:r>
            <a:r>
              <a:rPr lang="en-US" dirty="0"/>
              <a:t>, </a:t>
            </a:r>
            <a:r>
              <a:rPr lang="en-US" dirty="0" err="1"/>
              <a:t>maior</a:t>
            </a:r>
            <a:r>
              <a:rPr lang="en-US" dirty="0"/>
              <a:t> a </a:t>
            </a:r>
            <a:r>
              <a:rPr lang="en-US" dirty="0" err="1"/>
              <a:t>constante</a:t>
            </a:r>
            <a:r>
              <a:rPr lang="en-US" dirty="0"/>
              <a:t> de </a:t>
            </a:r>
            <a:r>
              <a:rPr lang="en-US" dirty="0" err="1"/>
              <a:t>partição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5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5435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Partição</a:t>
            </a:r>
            <a:r>
              <a:rPr lang="en-US" dirty="0"/>
              <a:t> n-</a:t>
            </a:r>
            <a:r>
              <a:rPr lang="en-US" dirty="0" err="1"/>
              <a:t>octanol</a:t>
            </a:r>
            <a:r>
              <a:rPr lang="en-US" dirty="0"/>
              <a:t> – </a:t>
            </a:r>
            <a:r>
              <a:rPr lang="en-US" dirty="0" err="1"/>
              <a:t>água</a:t>
            </a:r>
            <a:r>
              <a:rPr lang="en-US" dirty="0"/>
              <a:t> (Log 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833146" y="1100314"/>
            <a:ext cx="7713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/>
              <a:t>Quando o solvente é </a:t>
            </a:r>
            <a:r>
              <a:rPr lang="pt-BR" sz="1800" dirty="0" err="1"/>
              <a:t>n-octanol</a:t>
            </a:r>
            <a:r>
              <a:rPr lang="pt-BR" sz="1800" dirty="0"/>
              <a:t>, a constante de equilíbrio é chamada de </a:t>
            </a:r>
            <a:r>
              <a:rPr lang="pt-BR" sz="1800" dirty="0" err="1"/>
              <a:t>P</a:t>
            </a:r>
            <a:r>
              <a:rPr lang="pt-BR" sz="1800" dirty="0"/>
              <a:t>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514701"/>
              </p:ext>
            </p:extLst>
          </p:nvPr>
        </p:nvGraphicFramePr>
        <p:xfrm>
          <a:off x="2012950" y="1827957"/>
          <a:ext cx="45720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2120900" imgH="431800" progId="Equation.3">
                  <p:embed/>
                </p:oleObj>
              </mc:Choice>
              <mc:Fallback>
                <p:oleObj name="Equation" r:id="rId3" imgW="2120900" imgH="4318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1827957"/>
                        <a:ext cx="4572000" cy="8969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3146" y="3289003"/>
            <a:ext cx="8610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dirty="0">
                <a:latin typeface="Times New Roman" charset="0"/>
              </a:rPr>
              <a:t> n-</a:t>
            </a:r>
            <a:r>
              <a:rPr lang="en-US" sz="2000" dirty="0" err="1">
                <a:latin typeface="Times New Roman" charset="0"/>
              </a:rPr>
              <a:t>octanol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é</a:t>
            </a:r>
            <a:r>
              <a:rPr lang="en-US" sz="2000" dirty="0">
                <a:latin typeface="Times New Roman" charset="0"/>
              </a:rPr>
              <a:t> “</a:t>
            </a:r>
            <a:r>
              <a:rPr lang="en-US" sz="2000" dirty="0" err="1">
                <a:latin typeface="Times New Roman" charset="0"/>
              </a:rPr>
              <a:t>anfifílico</a:t>
            </a:r>
            <a:r>
              <a:rPr lang="en-US" sz="2000" dirty="0">
                <a:latin typeface="Times New Roman" charset="0"/>
              </a:rPr>
              <a:t>” = </a:t>
            </a:r>
            <a:r>
              <a:rPr lang="en-US" sz="2000" dirty="0" err="1">
                <a:latin typeface="Times New Roman" charset="0"/>
              </a:rPr>
              <a:t>grande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número</a:t>
            </a:r>
            <a:r>
              <a:rPr lang="en-US" sz="2000" dirty="0">
                <a:latin typeface="Times New Roman" charset="0"/>
              </a:rPr>
              <a:t> e </a:t>
            </a:r>
            <a:r>
              <a:rPr lang="en-US" sz="2000" dirty="0" err="1">
                <a:latin typeface="Times New Roman" charset="0"/>
              </a:rPr>
              <a:t>diversos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tipos</a:t>
            </a:r>
            <a:r>
              <a:rPr lang="en-US" sz="2000" dirty="0">
                <a:latin typeface="Times New Roman" charset="0"/>
              </a:rPr>
              <a:t> de </a:t>
            </a:r>
            <a:r>
              <a:rPr lang="en-US" sz="2000" dirty="0" err="1">
                <a:latin typeface="Times New Roman" charset="0"/>
              </a:rPr>
              <a:t>compostos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mensuráveis</a:t>
            </a:r>
            <a:r>
              <a:rPr lang="en-US" sz="2000" dirty="0">
                <a:latin typeface="Times New Roman" charset="0"/>
              </a:rPr>
              <a:t>.</a:t>
            </a:r>
          </a:p>
          <a:p>
            <a:pPr>
              <a:buFontTx/>
              <a:buChar char="•"/>
            </a:pPr>
            <a:endParaRPr lang="en-US" sz="2000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Times New Roman" charset="0"/>
              </a:rPr>
              <a:t> Grande base de dados</a:t>
            </a:r>
          </a:p>
          <a:p>
            <a:pPr>
              <a:buFontTx/>
              <a:buChar char="•"/>
            </a:pPr>
            <a:endParaRPr lang="en-US" sz="2000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Pode</a:t>
            </a:r>
            <a:r>
              <a:rPr lang="en-US" sz="2000" dirty="0">
                <a:latin typeface="Times New Roman" charset="0"/>
              </a:rPr>
              <a:t> ser </a:t>
            </a:r>
            <a:r>
              <a:rPr lang="en-US" sz="2000" dirty="0" err="1">
                <a:latin typeface="Times New Roman" charset="0"/>
              </a:rPr>
              <a:t>usado</a:t>
            </a:r>
            <a:r>
              <a:rPr lang="en-US" sz="2000" dirty="0">
                <a:latin typeface="Times New Roman" charset="0"/>
              </a:rPr>
              <a:t> para </a:t>
            </a:r>
            <a:r>
              <a:rPr lang="en-US" sz="2000" dirty="0" err="1">
                <a:latin typeface="Times New Roman" charset="0"/>
              </a:rPr>
              <a:t>estimar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solubilidade</a:t>
            </a:r>
            <a:r>
              <a:rPr lang="en-US" sz="2000" dirty="0">
                <a:latin typeface="Times New Roman" charset="0"/>
              </a:rPr>
              <a:t> e </a:t>
            </a:r>
            <a:r>
              <a:rPr lang="en-US" sz="2000" dirty="0" err="1">
                <a:latin typeface="Times New Roman" charset="0"/>
              </a:rPr>
              <a:t>partição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em</a:t>
            </a:r>
            <a:r>
              <a:rPr lang="en-US" sz="2000" dirty="0">
                <a:latin typeface="Times New Roman" charset="0"/>
              </a:rPr>
              <a:t> outros </a:t>
            </a:r>
            <a:r>
              <a:rPr lang="en-US" sz="2000" dirty="0" err="1">
                <a:latin typeface="Times New Roman" charset="0"/>
              </a:rPr>
              <a:t>solventes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apolares</a:t>
            </a:r>
            <a:endParaRPr lang="en-US" sz="2000" dirty="0">
              <a:latin typeface="Times New Roman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3BFE581-1EE9-4893-8335-D5622FE9AF99}"/>
              </a:ext>
            </a:extLst>
          </p:cNvPr>
          <p:cNvGrpSpPr/>
          <p:nvPr/>
        </p:nvGrpSpPr>
        <p:grpSpPr>
          <a:xfrm>
            <a:off x="6869590" y="1906754"/>
            <a:ext cx="3212305" cy="495300"/>
            <a:chOff x="7306470" y="1195554"/>
            <a:chExt cx="3212305" cy="495300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470" y="1195554"/>
              <a:ext cx="458787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475" y="1322554"/>
              <a:ext cx="2654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5909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84" y="304772"/>
            <a:ext cx="10515600" cy="300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Partição</a:t>
            </a:r>
            <a:r>
              <a:rPr lang="en-US" dirty="0"/>
              <a:t> </a:t>
            </a:r>
            <a:r>
              <a:rPr lang="en-US" dirty="0" err="1"/>
              <a:t>mistura</a:t>
            </a:r>
            <a:r>
              <a:rPr lang="en-US" dirty="0"/>
              <a:t> </a:t>
            </a:r>
            <a:r>
              <a:rPr lang="en-US" dirty="0" err="1"/>
              <a:t>solventes</a:t>
            </a:r>
            <a:r>
              <a:rPr lang="en-US" dirty="0"/>
              <a:t> - </a:t>
            </a:r>
            <a:r>
              <a:rPr lang="en-US" dirty="0" err="1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4284" y="2866380"/>
            <a:ext cx="4384436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 err="1"/>
              <a:t>Ignorando</a:t>
            </a:r>
            <a:r>
              <a:rPr lang="en-US" sz="2400" i="1" dirty="0"/>
              <a:t> </a:t>
            </a:r>
            <a:r>
              <a:rPr lang="en-US" sz="2400" i="1" dirty="0" err="1"/>
              <a:t>efeito</a:t>
            </a:r>
            <a:r>
              <a:rPr lang="en-US" sz="2400" i="1" dirty="0"/>
              <a:t> de </a:t>
            </a:r>
            <a:r>
              <a:rPr lang="en-US" sz="2400" i="1" dirty="0" err="1"/>
              <a:t>cossolvente</a:t>
            </a:r>
            <a:r>
              <a:rPr lang="en-US" sz="2400" i="1" dirty="0"/>
              <a:t>:</a:t>
            </a:r>
            <a:endParaRPr lang="en-US" sz="24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81" y="3440962"/>
            <a:ext cx="10715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26" y="3409636"/>
            <a:ext cx="35544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64" y="4309935"/>
            <a:ext cx="19716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27" y="4841779"/>
            <a:ext cx="28352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041129" y="4200399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 err="1"/>
              <a:t>Usando</a:t>
            </a:r>
            <a:r>
              <a:rPr lang="en-US" sz="2400" i="1" dirty="0"/>
              <a:t>:</a:t>
            </a:r>
            <a:endParaRPr lang="en-US" sz="2400" dirty="0"/>
          </a:p>
          <a:p>
            <a:pPr marL="342900" indent="-342900"/>
            <a:endParaRPr lang="en-US" sz="24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15FEE5C-F2E3-4BDA-B92A-B1F19682FF6C}"/>
              </a:ext>
            </a:extLst>
          </p:cNvPr>
          <p:cNvGrpSpPr/>
          <p:nvPr/>
        </p:nvGrpSpPr>
        <p:grpSpPr>
          <a:xfrm>
            <a:off x="3581400" y="5480653"/>
            <a:ext cx="4383088" cy="1007941"/>
            <a:chOff x="3581400" y="5480653"/>
            <a:chExt cx="4383088" cy="1007941"/>
          </a:xfrm>
        </p:grpSpPr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480653"/>
              <a:ext cx="4383088" cy="94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620831" y="5517805"/>
              <a:ext cx="4273000" cy="970789"/>
            </a:xfrm>
            <a:prstGeom prst="rect">
              <a:avLst/>
            </a:prstGeom>
            <a:solidFill>
              <a:srgbClr val="457EC3">
                <a:alpha val="20000"/>
              </a:srgbClr>
            </a:solidFill>
          </p:spPr>
          <p:txBody>
            <a:bodyPr vert="horz" wrap="none" lIns="91440" tIns="45720" rIns="91440" bIns="45720" rtlCol="0" anchor="ctr" anchorCtr="1">
              <a:normAutofit/>
            </a:bodyPr>
            <a:lstStyle/>
            <a:p>
              <a:pPr algn="ctr"/>
              <a:endParaRPr lang="pt-BR" sz="3200" b="1" dirty="0">
                <a:cs typeface="Arial" pitchFamily="34" charset="0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40A9BB5-118C-4841-8E1C-6AF3AF8A6F84}"/>
              </a:ext>
            </a:extLst>
          </p:cNvPr>
          <p:cNvGrpSpPr/>
          <p:nvPr/>
        </p:nvGrpSpPr>
        <p:grpSpPr>
          <a:xfrm>
            <a:off x="2227264" y="854800"/>
            <a:ext cx="2588576" cy="970789"/>
            <a:chOff x="2227264" y="854800"/>
            <a:chExt cx="2588576" cy="970789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264" y="985102"/>
              <a:ext cx="2511425" cy="6207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19">
              <a:extLst>
                <a:ext uri="{FF2B5EF4-FFF2-40B4-BE49-F238E27FC236}">
                  <a16:creationId xmlns:a16="http://schemas.microsoft.com/office/drawing/2014/main" id="{9A609934-AB8F-4C2A-A1C9-82410569F7E2}"/>
                </a:ext>
              </a:extLst>
            </p:cNvPr>
            <p:cNvSpPr txBox="1"/>
            <p:nvPr/>
          </p:nvSpPr>
          <p:spPr>
            <a:xfrm>
              <a:off x="2227264" y="854800"/>
              <a:ext cx="2588576" cy="970789"/>
            </a:xfrm>
            <a:prstGeom prst="rect">
              <a:avLst/>
            </a:prstGeom>
            <a:solidFill>
              <a:srgbClr val="457EC3">
                <a:alpha val="20000"/>
              </a:srgbClr>
            </a:solidFill>
          </p:spPr>
          <p:txBody>
            <a:bodyPr vert="horz" wrap="none" lIns="91440" tIns="45720" rIns="91440" bIns="45720" rtlCol="0" anchor="ctr" anchorCtr="1">
              <a:normAutofit/>
            </a:bodyPr>
            <a:lstStyle/>
            <a:p>
              <a:pPr algn="ctr"/>
              <a:endParaRPr lang="pt-BR" sz="3200" b="1" dirty="0">
                <a:cs typeface="Arial" pitchFamily="34" charset="0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4D30632-91D1-43C2-8271-56FCE7C03AD1}"/>
              </a:ext>
            </a:extLst>
          </p:cNvPr>
          <p:cNvGrpSpPr/>
          <p:nvPr/>
        </p:nvGrpSpPr>
        <p:grpSpPr>
          <a:xfrm>
            <a:off x="2041129" y="1705917"/>
            <a:ext cx="6096861" cy="1160463"/>
            <a:chOff x="2041129" y="1705917"/>
            <a:chExt cx="6096861" cy="1160463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129" y="1836256"/>
              <a:ext cx="4130675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290" y="1705917"/>
              <a:ext cx="1790700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9F8BC0D0-236D-4FC0-9435-2DE1A311E1E4}"/>
                </a:ext>
              </a:extLst>
            </p:cNvPr>
            <p:cNvSpPr txBox="1"/>
            <p:nvPr/>
          </p:nvSpPr>
          <p:spPr>
            <a:xfrm>
              <a:off x="2216615" y="2015264"/>
              <a:ext cx="3955189" cy="601088"/>
            </a:xfrm>
            <a:prstGeom prst="rect">
              <a:avLst/>
            </a:prstGeom>
            <a:solidFill>
              <a:srgbClr val="457EC3">
                <a:alpha val="20000"/>
              </a:srgbClr>
            </a:solidFill>
          </p:spPr>
          <p:txBody>
            <a:bodyPr vert="horz" wrap="none" lIns="91440" tIns="45720" rIns="91440" bIns="45720" rtlCol="0" anchor="ctr" anchorCtr="1">
              <a:normAutofit/>
            </a:bodyPr>
            <a:lstStyle/>
            <a:p>
              <a:pPr algn="ctr"/>
              <a:endParaRPr lang="pt-BR" sz="3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6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35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Processos</a:t>
            </a:r>
            <a:r>
              <a:rPr lang="en-US" dirty="0"/>
              <a:t> de </a:t>
            </a:r>
            <a:r>
              <a:rPr lang="en-US" dirty="0" err="1"/>
              <a:t>Partição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um </a:t>
            </a:r>
            <a:r>
              <a:rPr lang="en-US" dirty="0" err="1"/>
              <a:t>composto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22563"/>
            <a:ext cx="2743200" cy="365125"/>
          </a:xfrm>
        </p:spPr>
        <p:txBody>
          <a:bodyPr/>
          <a:lstStyle/>
          <a:p>
            <a:fld id="{326530D0-E989-6D43-9B52-F525A77060C2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21C88D28-917C-40D9-BD10-66370BB01E87}"/>
              </a:ext>
            </a:extLst>
          </p:cNvPr>
          <p:cNvGrpSpPr/>
          <p:nvPr/>
        </p:nvGrpSpPr>
        <p:grpSpPr>
          <a:xfrm>
            <a:off x="5735638" y="2205038"/>
            <a:ext cx="1721888" cy="3097212"/>
            <a:chOff x="5735638" y="2205038"/>
            <a:chExt cx="1721888" cy="3097212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AB56E4E1-7D5B-49B5-A043-797FCA3F2AAD}"/>
                </a:ext>
              </a:extLst>
            </p:cNvPr>
            <p:cNvGrpSpPr/>
            <p:nvPr/>
          </p:nvGrpSpPr>
          <p:grpSpPr>
            <a:xfrm>
              <a:off x="5735638" y="2205038"/>
              <a:ext cx="144462" cy="3097212"/>
              <a:chOff x="5735638" y="2205038"/>
              <a:chExt cx="144462" cy="3097212"/>
            </a:xfrm>
          </p:grpSpPr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5735638" y="2205039"/>
                <a:ext cx="0" cy="309562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V="1">
                <a:off x="5880100" y="2205038"/>
                <a:ext cx="0" cy="30972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F5372B8-C942-4BBE-ACA8-C4228D4ED809}"/>
                    </a:ext>
                  </a:extLst>
                </p:cNvPr>
                <p:cNvSpPr txBox="1"/>
                <p:nvPr/>
              </p:nvSpPr>
              <p:spPr>
                <a:xfrm>
                  <a:off x="5896149" y="3066752"/>
                  <a:ext cx="1295397" cy="6596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𝑖𝑎𝑙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F5372B8-C942-4BBE-ACA8-C4228D4ED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6149" y="3066752"/>
                  <a:ext cx="1295397" cy="6596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CaixaDeTexto 34">
                  <a:extLst>
                    <a:ext uri="{FF2B5EF4-FFF2-40B4-BE49-F238E27FC236}">
                      <a16:creationId xmlns:a16="http://schemas.microsoft.com/office/drawing/2014/main" id="{183FF779-D08F-4DAC-B4A2-0A8B93533E88}"/>
                    </a:ext>
                  </a:extLst>
                </p:cNvPr>
                <p:cNvSpPr txBox="1"/>
                <p:nvPr/>
              </p:nvSpPr>
              <p:spPr>
                <a:xfrm>
                  <a:off x="5982273" y="3724212"/>
                  <a:ext cx="1475253" cy="6362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𝑖𝑎𝑙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𝑖𝐻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5" name="CaixaDeTexto 34">
                  <a:extLst>
                    <a:ext uri="{FF2B5EF4-FFF2-40B4-BE49-F238E27FC236}">
                      <a16:creationId xmlns:a16="http://schemas.microsoft.com/office/drawing/2014/main" id="{183FF779-D08F-4DAC-B4A2-0A8B93533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2273" y="3724212"/>
                  <a:ext cx="1475253" cy="636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D00CD8D7-38A5-4419-AF0D-5AAC5621E261}"/>
              </a:ext>
            </a:extLst>
          </p:cNvPr>
          <p:cNvGrpSpPr/>
          <p:nvPr/>
        </p:nvGrpSpPr>
        <p:grpSpPr>
          <a:xfrm>
            <a:off x="6697379" y="2924175"/>
            <a:ext cx="3445160" cy="2628998"/>
            <a:chOff x="6697379" y="2924175"/>
            <a:chExt cx="3445160" cy="262899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751764" y="2924175"/>
              <a:ext cx="2390775" cy="12001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800"/>
                <a:t>Solvente Orgânico</a:t>
              </a:r>
              <a:br>
                <a:rPr lang="pt-BR" sz="1800"/>
              </a:br>
              <a:r>
                <a:rPr lang="pt-BR" sz="1800"/>
                <a:t>(não miscível c/ H2O)</a:t>
              </a:r>
            </a:p>
            <a:p>
              <a:pPr algn="ctr" eaLnBrk="1" hangingPunct="1"/>
              <a:r>
                <a:rPr lang="pt-BR" sz="1800"/>
                <a:t>(fase líquida)</a:t>
              </a:r>
            </a:p>
            <a:p>
              <a:pPr algn="ctr" eaLnBrk="1" hangingPunct="1"/>
              <a:r>
                <a:rPr lang="ja-JP" altLang="pt-BR" sz="1800"/>
                <a:t>“</a:t>
              </a:r>
              <a:r>
                <a:rPr lang="pt-BR" sz="1800" i="1"/>
                <a:t>n-octanol</a:t>
              </a:r>
              <a:r>
                <a:rPr lang="ja-JP" altLang="pt-BR" sz="1800"/>
                <a:t>”</a:t>
              </a:r>
              <a:endParaRPr lang="pt-BR" sz="18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6746875" y="4274863"/>
              <a:ext cx="1763713" cy="1278310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6697379" y="4204592"/>
              <a:ext cx="1673776" cy="1200150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E023C430-BDB0-4B90-BD2C-E94F29B3D8FF}"/>
                    </a:ext>
                  </a:extLst>
                </p:cNvPr>
                <p:cNvSpPr txBox="1"/>
                <p:nvPr/>
              </p:nvSpPr>
              <p:spPr>
                <a:xfrm>
                  <a:off x="7405723" y="4718645"/>
                  <a:ext cx="2016710" cy="7264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𝑜𝑤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𝑖𝑜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𝑠𝑎𝑡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𝑠𝑎𝑡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E023C430-BDB0-4B90-BD2C-E94F29B3D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5723" y="4718645"/>
                  <a:ext cx="2016710" cy="7264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B43A0C95-49B0-4950-8AFC-4E24BF79AD00}"/>
              </a:ext>
            </a:extLst>
          </p:cNvPr>
          <p:cNvGrpSpPr/>
          <p:nvPr/>
        </p:nvGrpSpPr>
        <p:grpSpPr>
          <a:xfrm>
            <a:off x="6902773" y="1742829"/>
            <a:ext cx="2546335" cy="1209077"/>
            <a:chOff x="6902773" y="1742829"/>
            <a:chExt cx="2546335" cy="1209077"/>
          </a:xfrm>
        </p:grpSpPr>
        <p:grpSp>
          <p:nvGrpSpPr>
            <p:cNvPr id="17" name="Group 14"/>
            <p:cNvGrpSpPr>
              <a:grpSpLocks/>
            </p:cNvGrpSpPr>
            <p:nvPr/>
          </p:nvGrpSpPr>
          <p:grpSpPr bwMode="auto">
            <a:xfrm rot="-5964027">
              <a:off x="6987039" y="1658563"/>
              <a:ext cx="1209077" cy="1377609"/>
              <a:chOff x="1417" y="2629"/>
              <a:chExt cx="816" cy="636"/>
            </a:xfrm>
          </p:grpSpPr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1417" y="2675"/>
                <a:ext cx="816" cy="590"/>
              </a:xfrm>
              <a:prstGeom prst="lin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flipV="1">
                <a:off x="1424" y="2629"/>
                <a:ext cx="766" cy="555"/>
              </a:xfrm>
              <a:prstGeom prst="lin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CEB97835-3E17-4792-836A-AB7D03AC4026}"/>
                    </a:ext>
                  </a:extLst>
                </p:cNvPr>
                <p:cNvSpPr txBox="1"/>
                <p:nvPr/>
              </p:nvSpPr>
              <p:spPr>
                <a:xfrm>
                  <a:off x="7432398" y="1950034"/>
                  <a:ext cx="2016710" cy="7018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𝑎𝑜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𝑠𝑎𝑡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CEB97835-3E17-4792-836A-AB7D03AC40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398" y="1950034"/>
                  <a:ext cx="2016710" cy="70185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9332A83D-43B2-448C-8DDE-12461165B649}"/>
              </a:ext>
            </a:extLst>
          </p:cNvPr>
          <p:cNvGrpSpPr/>
          <p:nvPr/>
        </p:nvGrpSpPr>
        <p:grpSpPr>
          <a:xfrm>
            <a:off x="3452024" y="4112980"/>
            <a:ext cx="3150390" cy="1983021"/>
            <a:chOff x="3452024" y="4112980"/>
            <a:chExt cx="3150390" cy="1983021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F492C2A5-79AE-4EB8-B013-3AE78FFAEDB4}"/>
                </a:ext>
              </a:extLst>
            </p:cNvPr>
            <p:cNvGrpSpPr/>
            <p:nvPr/>
          </p:nvGrpSpPr>
          <p:grpSpPr>
            <a:xfrm>
              <a:off x="3789004" y="4112980"/>
              <a:ext cx="2813410" cy="1983021"/>
              <a:chOff x="3789004" y="4112980"/>
              <a:chExt cx="2813410" cy="1983021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5087939" y="5445126"/>
                <a:ext cx="1514475" cy="6508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800"/>
                  <a:t>Água</a:t>
                </a:r>
                <a:br>
                  <a:rPr lang="pt-BR" sz="1800"/>
                </a:br>
                <a:r>
                  <a:rPr lang="pt-BR" sz="1800"/>
                  <a:t>(fase líquida)</a:t>
                </a:r>
              </a:p>
            </p:txBody>
          </p:sp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 rot="-5964027">
                <a:off x="3618537" y="4283447"/>
                <a:ext cx="1511780" cy="1170845"/>
                <a:chOff x="1429" y="2704"/>
                <a:chExt cx="861" cy="636"/>
              </a:xfrm>
            </p:grpSpPr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9" y="2704"/>
                  <a:ext cx="816" cy="59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lgDash"/>
                  <a:round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74" y="2750"/>
                  <a:ext cx="816" cy="59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lg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CaixaDeTexto 41">
                  <a:extLst>
                    <a:ext uri="{FF2B5EF4-FFF2-40B4-BE49-F238E27FC236}">
                      <a16:creationId xmlns:a16="http://schemas.microsoft.com/office/drawing/2014/main" id="{938B7977-3761-49C5-A408-B66D26424638}"/>
                    </a:ext>
                  </a:extLst>
                </p:cNvPr>
                <p:cNvSpPr txBox="1"/>
                <p:nvPr/>
              </p:nvSpPr>
              <p:spPr>
                <a:xfrm>
                  <a:off x="3452024" y="5022330"/>
                  <a:ext cx="1057274" cy="3824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42" name="CaixaDeTexto 41">
                  <a:extLst>
                    <a:ext uri="{FF2B5EF4-FFF2-40B4-BE49-F238E27FC236}">
                      <a16:creationId xmlns:a16="http://schemas.microsoft.com/office/drawing/2014/main" id="{938B7977-3761-49C5-A408-B66D26424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024" y="5022330"/>
                  <a:ext cx="1057274" cy="382412"/>
                </a:xfrm>
                <a:prstGeom prst="rect">
                  <a:avLst/>
                </a:prstGeom>
                <a:blipFill>
                  <a:blip r:embed="rId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8C4E3723-DDF9-455F-899C-758984723C42}"/>
              </a:ext>
            </a:extLst>
          </p:cNvPr>
          <p:cNvGrpSpPr/>
          <p:nvPr/>
        </p:nvGrpSpPr>
        <p:grpSpPr>
          <a:xfrm>
            <a:off x="2071689" y="1484314"/>
            <a:ext cx="4594225" cy="2582861"/>
            <a:chOff x="2071689" y="1484314"/>
            <a:chExt cx="4594225" cy="258286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4054ACEB-9583-44E6-B677-2C1FD8F938E8}"/>
                </a:ext>
              </a:extLst>
            </p:cNvPr>
            <p:cNvGrpSpPr/>
            <p:nvPr/>
          </p:nvGrpSpPr>
          <p:grpSpPr>
            <a:xfrm>
              <a:off x="2071689" y="1484314"/>
              <a:ext cx="4594225" cy="2582861"/>
              <a:chOff x="2071689" y="1484314"/>
              <a:chExt cx="4594225" cy="2582861"/>
            </a:xfrm>
          </p:grpSpPr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5087939" y="1484314"/>
                <a:ext cx="1577975" cy="6508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800" dirty="0"/>
                  <a:t>Ar</a:t>
                </a:r>
                <a:br>
                  <a:rPr lang="pt-BR" sz="1800" dirty="0"/>
                </a:br>
                <a:r>
                  <a:rPr lang="pt-BR" sz="1800" dirty="0"/>
                  <a:t>(fase gasosa)</a:t>
                </a:r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071689" y="3141663"/>
                <a:ext cx="1755775" cy="9255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800"/>
                  <a:t>Composto puro</a:t>
                </a:r>
                <a:br>
                  <a:rPr lang="pt-BR" sz="1800"/>
                </a:br>
                <a:r>
                  <a:rPr lang="pt-BR" sz="1800"/>
                  <a:t>(fase líquida</a:t>
                </a:r>
                <a:br>
                  <a:rPr lang="pt-BR" sz="1800"/>
                </a:br>
                <a:r>
                  <a:rPr lang="pt-BR" sz="1800"/>
                  <a:t>ou sólida)</a:t>
                </a: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3648075" y="2060576"/>
                <a:ext cx="1295400" cy="93662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3774197" y="2204290"/>
                <a:ext cx="1207068" cy="87407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0A1F93D2-6852-4814-A354-716EEBDF61E5}"/>
                    </a:ext>
                  </a:extLst>
                </p:cNvPr>
                <p:cNvSpPr txBox="1"/>
                <p:nvPr/>
              </p:nvSpPr>
              <p:spPr>
                <a:xfrm>
                  <a:off x="3603370" y="2115775"/>
                  <a:ext cx="960415" cy="382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𝑖𝐿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0A1F93D2-6852-4814-A354-716EEBDF61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3370" y="2115775"/>
                  <a:ext cx="960415" cy="382914"/>
                </a:xfrm>
                <a:prstGeom prst="rect">
                  <a:avLst/>
                </a:prstGeom>
                <a:blipFill>
                  <a:blip r:embed="rId7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20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Sorção é um fenômeno complexo!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1" y="232341"/>
            <a:ext cx="4023360" cy="64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26319" y="6356350"/>
            <a:ext cx="17876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26530D0-E989-6D43-9B52-F525A77060C2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53" y="153024"/>
            <a:ext cx="10515600" cy="6555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Equilíbrio</a:t>
            </a:r>
            <a:r>
              <a:rPr lang="en-US" dirty="0"/>
              <a:t> de </a:t>
            </a:r>
            <a:r>
              <a:rPr lang="en-US" dirty="0" err="1"/>
              <a:t>Sorção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24074" y="4235300"/>
            <a:ext cx="846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Normalmente</a:t>
            </a:r>
            <a:r>
              <a:rPr lang="en-US" b="1" dirty="0"/>
              <a:t> </a:t>
            </a:r>
            <a:r>
              <a:rPr lang="en-US" b="1" dirty="0" err="1"/>
              <a:t>não</a:t>
            </a:r>
            <a:r>
              <a:rPr lang="en-US" b="1" dirty="0"/>
              <a:t> é </a:t>
            </a:r>
            <a:r>
              <a:rPr lang="en-US" b="1" dirty="0" err="1"/>
              <a:t>válida</a:t>
            </a:r>
            <a:r>
              <a:rPr lang="en-US" b="1" dirty="0"/>
              <a:t>,  pois K</a:t>
            </a:r>
            <a:r>
              <a:rPr lang="en-US" b="1" baseline="-25000" dirty="0"/>
              <a:t>id</a:t>
            </a:r>
            <a:r>
              <a:rPr lang="en-US" b="1" dirty="0"/>
              <a:t> </a:t>
            </a:r>
            <a:r>
              <a:rPr lang="en-US" b="1" dirty="0" err="1"/>
              <a:t>não</a:t>
            </a:r>
            <a:r>
              <a:rPr lang="en-US" b="1" dirty="0"/>
              <a:t> é </a:t>
            </a:r>
            <a:r>
              <a:rPr lang="en-US" b="1" dirty="0" err="1"/>
              <a:t>constante</a:t>
            </a:r>
            <a:r>
              <a:rPr lang="en-US" b="1" dirty="0"/>
              <a:t>…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93079" y="2723294"/>
            <a:ext cx="754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C</a:t>
            </a:r>
            <a:r>
              <a:rPr lang="en-US" baseline="-25000" dirty="0" err="1"/>
              <a:t>is</a:t>
            </a:r>
            <a:r>
              <a:rPr lang="en-US" dirty="0"/>
              <a:t> = </a:t>
            </a:r>
            <a:r>
              <a:rPr lang="en-US" dirty="0" err="1"/>
              <a:t>concentração</a:t>
            </a:r>
            <a:r>
              <a:rPr lang="en-US" dirty="0"/>
              <a:t> de </a:t>
            </a:r>
            <a:r>
              <a:rPr lang="en-US" dirty="0" err="1"/>
              <a:t>sorvato</a:t>
            </a:r>
            <a:r>
              <a:rPr lang="en-US" dirty="0"/>
              <a:t> (</a:t>
            </a:r>
            <a:r>
              <a:rPr lang="en-US" dirty="0" err="1"/>
              <a:t>mol</a:t>
            </a:r>
            <a:r>
              <a:rPr lang="en-US" dirty="0"/>
              <a:t>/kg </a:t>
            </a:r>
            <a:r>
              <a:rPr lang="en-US" dirty="0" err="1"/>
              <a:t>sólido</a:t>
            </a:r>
            <a:r>
              <a:rPr lang="en-US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C</a:t>
            </a:r>
            <a:r>
              <a:rPr lang="en-US" baseline="-25000" dirty="0" err="1"/>
              <a:t>iw</a:t>
            </a:r>
            <a:r>
              <a:rPr lang="en-US" dirty="0"/>
              <a:t> = </a:t>
            </a:r>
            <a:r>
              <a:rPr lang="en-US" dirty="0" err="1"/>
              <a:t>concentração</a:t>
            </a:r>
            <a:r>
              <a:rPr lang="en-US" dirty="0"/>
              <a:t> </a:t>
            </a:r>
            <a:r>
              <a:rPr lang="en-US" dirty="0" err="1"/>
              <a:t>outra</a:t>
            </a:r>
            <a:r>
              <a:rPr lang="en-US" dirty="0"/>
              <a:t> </a:t>
            </a:r>
            <a:r>
              <a:rPr lang="en-US" dirty="0" err="1"/>
              <a:t>fase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C9271FA-0F39-4290-960E-5395A42D0140}"/>
                  </a:ext>
                </a:extLst>
              </p:cNvPr>
              <p:cNvSpPr txBox="1"/>
              <p:nvPr/>
            </p:nvSpPr>
            <p:spPr>
              <a:xfrm>
                <a:off x="3789575" y="1374437"/>
                <a:ext cx="2969132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C9271FA-0F39-4290-960E-5395A42D0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575" y="1374437"/>
                <a:ext cx="2969132" cy="1100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6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48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Isotermas</a:t>
            </a:r>
            <a:r>
              <a:rPr lang="en-US" dirty="0"/>
              <a:t> de </a:t>
            </a:r>
            <a:r>
              <a:rPr lang="en-US" dirty="0" err="1"/>
              <a:t>Sorção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F3C9A4D-B350-41FA-8B97-1EFAFACFC9C2}"/>
              </a:ext>
            </a:extLst>
          </p:cNvPr>
          <p:cNvGrpSpPr/>
          <p:nvPr/>
        </p:nvGrpSpPr>
        <p:grpSpPr>
          <a:xfrm>
            <a:off x="6297611" y="1423986"/>
            <a:ext cx="2654301" cy="5030788"/>
            <a:chOff x="2711450" y="1341438"/>
            <a:chExt cx="2654301" cy="503078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16276" y="1341438"/>
              <a:ext cx="2149475" cy="4525962"/>
            </a:xfrm>
            <a:prstGeom prst="rect">
              <a:avLst/>
            </a:prstGeom>
            <a:noFill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175" y="5805489"/>
              <a:ext cx="16827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450" y="2492376"/>
              <a:ext cx="566738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F5C79C-81B3-4FED-964C-F730928912E8}"/>
              </a:ext>
            </a:extLst>
          </p:cNvPr>
          <p:cNvGrpSpPr/>
          <p:nvPr/>
        </p:nvGrpSpPr>
        <p:grpSpPr>
          <a:xfrm>
            <a:off x="9039225" y="1401763"/>
            <a:ext cx="2584451" cy="5030787"/>
            <a:chOff x="6600825" y="1341439"/>
            <a:chExt cx="2584451" cy="503078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501" y="1341439"/>
              <a:ext cx="2009775" cy="441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963" y="5805489"/>
              <a:ext cx="16827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825" y="2492376"/>
              <a:ext cx="566738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98DEDC-D6DF-405A-AE21-B4D5E558FFD9}"/>
              </a:ext>
            </a:extLst>
          </p:cNvPr>
          <p:cNvSpPr txBox="1"/>
          <p:nvPr/>
        </p:nvSpPr>
        <p:spPr>
          <a:xfrm>
            <a:off x="375443" y="1758636"/>
            <a:ext cx="6096000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b="1" u="sng" dirty="0"/>
              <a:t>Equilíbrio de partição sólido </a:t>
            </a:r>
            <a:r>
              <a:rPr lang="pt-BR" sz="2400" dirty="0"/>
              <a:t> com outra fase;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Isoterma é gráfico de que estabelece uma correlação entre: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defTabSz="914400">
              <a:lnSpc>
                <a:spcPct val="90000"/>
              </a:lnSpc>
            </a:pPr>
            <a:r>
              <a:rPr lang="pt-BR" sz="2400" dirty="0"/>
              <a:t>Concentração de </a:t>
            </a:r>
            <a:r>
              <a:rPr lang="pt-BR" sz="2400" dirty="0" err="1"/>
              <a:t>sorvato</a:t>
            </a:r>
            <a:r>
              <a:rPr lang="pt-BR" sz="2400" dirty="0"/>
              <a:t> na </a:t>
            </a:r>
            <a:r>
              <a:rPr lang="pt-BR" sz="2400" b="1" u="sng" dirty="0"/>
              <a:t>fase sólida </a:t>
            </a:r>
            <a:r>
              <a:rPr lang="pt-BR" sz="2400" dirty="0"/>
              <a:t>com concentração da espécie na </a:t>
            </a:r>
            <a:r>
              <a:rPr lang="pt-BR" sz="2400" b="1" u="sng" dirty="0"/>
              <a:t>outra fase </a:t>
            </a:r>
            <a:r>
              <a:rPr lang="pt-BR" sz="2400" dirty="0"/>
              <a:t>a temperatura  constante </a:t>
            </a:r>
          </a:p>
        </p:txBody>
      </p:sp>
    </p:spTree>
    <p:extLst>
      <p:ext uri="{BB962C8B-B14F-4D97-AF65-F5344CB8AC3E}">
        <p14:creationId xmlns:p14="http://schemas.microsoft.com/office/powerpoint/2010/main" val="32669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80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Isotermas</a:t>
            </a:r>
            <a:r>
              <a:rPr lang="en-US" dirty="0"/>
              <a:t> de </a:t>
            </a:r>
            <a:r>
              <a:rPr lang="en-US" dirty="0" err="1"/>
              <a:t>Sorção</a:t>
            </a:r>
            <a:r>
              <a:rPr lang="en-US" dirty="0"/>
              <a:t>: </a:t>
            </a:r>
            <a:r>
              <a:rPr lang="en-US" dirty="0" err="1"/>
              <a:t>Freundlich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92313" y="1039531"/>
            <a:ext cx="8229600" cy="74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Equação empírica: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47879" y="2824221"/>
            <a:ext cx="82296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2400" dirty="0"/>
              <a:t>Onde:</a:t>
            </a:r>
          </a:p>
          <a:p>
            <a:pPr marL="342900" indent="-342900">
              <a:spcBef>
                <a:spcPct val="20000"/>
              </a:spcBef>
            </a:pPr>
            <a:r>
              <a:rPr lang="pt-BR" sz="2400" dirty="0" err="1"/>
              <a:t>C</a:t>
            </a:r>
            <a:r>
              <a:rPr lang="pt-BR" sz="2400" baseline="-25000" dirty="0" err="1"/>
              <a:t>is</a:t>
            </a:r>
            <a:r>
              <a:rPr lang="pt-BR" sz="2400" dirty="0"/>
              <a:t> = concentração de </a:t>
            </a:r>
            <a:r>
              <a:rPr lang="pt-BR" sz="2400" dirty="0" err="1"/>
              <a:t>adsorvato</a:t>
            </a:r>
            <a:endParaRPr lang="pt-BR" sz="2400" dirty="0"/>
          </a:p>
          <a:p>
            <a:pPr marL="342900" indent="-342900">
              <a:spcBef>
                <a:spcPct val="20000"/>
              </a:spcBef>
            </a:pPr>
            <a:r>
              <a:rPr lang="pt-BR" sz="2400" dirty="0" err="1"/>
              <a:t>K</a:t>
            </a:r>
            <a:r>
              <a:rPr lang="pt-BR" sz="2400" baseline="-25000" dirty="0" err="1"/>
              <a:t>iF</a:t>
            </a:r>
            <a:r>
              <a:rPr lang="pt-BR" sz="2400" dirty="0"/>
              <a:t> = constante de </a:t>
            </a:r>
            <a:r>
              <a:rPr lang="pt-BR" sz="2400" dirty="0" err="1"/>
              <a:t>Freundlich</a:t>
            </a:r>
            <a:r>
              <a:rPr lang="pt-BR" sz="2400" dirty="0"/>
              <a:t> ou fator de capacidade</a:t>
            </a:r>
          </a:p>
          <a:p>
            <a:pPr marL="342900" indent="-342900">
              <a:spcBef>
                <a:spcPct val="20000"/>
              </a:spcBef>
            </a:pPr>
            <a:r>
              <a:rPr lang="pt-BR" sz="2400" dirty="0" err="1"/>
              <a:t>n</a:t>
            </a:r>
            <a:r>
              <a:rPr lang="pt-BR" sz="2400" baseline="-25000" dirty="0" err="1"/>
              <a:t>i</a:t>
            </a:r>
            <a:r>
              <a:rPr lang="pt-BR" sz="2400" dirty="0"/>
              <a:t> = Expoente de </a:t>
            </a:r>
            <a:r>
              <a:rPr lang="pt-BR" sz="2400" dirty="0" err="1"/>
              <a:t>Freundlich</a:t>
            </a:r>
            <a:r>
              <a:rPr lang="pt-BR" sz="2400" dirty="0"/>
              <a:t>;</a:t>
            </a:r>
          </a:p>
          <a:p>
            <a:pPr marL="342900" indent="-342900">
              <a:spcBef>
                <a:spcPct val="20000"/>
              </a:spcBef>
            </a:pPr>
            <a:endParaRPr lang="pt-BR" sz="2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35188" y="522922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2400" dirty="0"/>
              <a:t>Linearização:</a:t>
            </a:r>
          </a:p>
          <a:p>
            <a:pPr marL="342900" indent="-342900">
              <a:spcBef>
                <a:spcPct val="20000"/>
              </a:spcBef>
            </a:pPr>
            <a:endParaRPr lang="pt-BR" sz="2400" dirty="0"/>
          </a:p>
          <a:p>
            <a:pPr marL="342900" indent="-342900">
              <a:spcBef>
                <a:spcPct val="20000"/>
              </a:spcBef>
            </a:pPr>
            <a:endParaRPr lang="pt-BR" sz="2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25A36D8-9951-4988-AAC2-6885413817BA}"/>
              </a:ext>
            </a:extLst>
          </p:cNvPr>
          <p:cNvSpPr/>
          <p:nvPr/>
        </p:nvSpPr>
        <p:spPr>
          <a:xfrm>
            <a:off x="5105400" y="47139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/>
              <a:t>K</a:t>
            </a:r>
            <a:r>
              <a:rPr lang="pt-PT" b="1" baseline="-25000" dirty="0"/>
              <a:t>F</a:t>
            </a:r>
            <a:r>
              <a:rPr lang="pt-PT" baseline="-25000" dirty="0"/>
              <a:t> </a:t>
            </a:r>
            <a:r>
              <a:rPr lang="pt-PT" dirty="0"/>
              <a:t>e </a:t>
            </a:r>
            <a:r>
              <a:rPr lang="pt-PT" b="1" dirty="0"/>
              <a:t>n</a:t>
            </a:r>
            <a:r>
              <a:rPr lang="pt-PT" dirty="0"/>
              <a:t>  são constantes empíricas especificas para cada para adsorvente-soluto a uma dada temperatura.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081558F-5BD9-4E56-BB17-775FCCCAC533}"/>
                  </a:ext>
                </a:extLst>
              </p:cNvPr>
              <p:cNvSpPr txBox="1"/>
              <p:nvPr/>
            </p:nvSpPr>
            <p:spPr>
              <a:xfrm>
                <a:off x="3280856" y="1913949"/>
                <a:ext cx="2969132" cy="63158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b>
                              </m:s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  <m:sup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sup>
                          </m:sSub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𝑖𝐹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081558F-5BD9-4E56-BB17-775FCCCAC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56" y="1913949"/>
                <a:ext cx="2969132" cy="6315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82EB12-DD57-4960-B169-CB7515ADFB6E}"/>
                  </a:ext>
                </a:extLst>
              </p:cNvPr>
              <p:cNvSpPr txBox="1"/>
              <p:nvPr/>
            </p:nvSpPr>
            <p:spPr>
              <a:xfrm>
                <a:off x="3566114" y="5753687"/>
                <a:ext cx="5691007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</m:sub>
                          </m:s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𝑖𝑤</m:t>
                          </m:r>
                        </m:sub>
                      </m:sSub>
                      <m:r>
                        <a:rPr lang="pt-BR" sz="32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82EB12-DD57-4960-B169-CB7515AD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14" y="5753687"/>
                <a:ext cx="569100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0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38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Isotermas</a:t>
            </a:r>
            <a:r>
              <a:rPr lang="en-US" dirty="0"/>
              <a:t> de </a:t>
            </a:r>
            <a:r>
              <a:rPr lang="en-US" dirty="0" err="1"/>
              <a:t>Sorção</a:t>
            </a:r>
            <a:r>
              <a:rPr lang="en-US" dirty="0"/>
              <a:t>: </a:t>
            </a:r>
            <a:r>
              <a:rPr lang="en-US" dirty="0" err="1"/>
              <a:t>Freundlich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36961" y="6310311"/>
            <a:ext cx="2743200" cy="365125"/>
          </a:xfrm>
        </p:spPr>
        <p:txBody>
          <a:bodyPr/>
          <a:lstStyle/>
          <a:p>
            <a:fld id="{326530D0-E989-6D43-9B52-F525A77060C2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39" y="1830386"/>
            <a:ext cx="3884613" cy="4479925"/>
          </a:xfrm>
          <a:prstGeom prst="rect">
            <a:avLst/>
          </a:prstGeom>
          <a:noFill/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F03958A9-69F7-4B97-A21F-0CDC313A7794}"/>
              </a:ext>
            </a:extLst>
          </p:cNvPr>
          <p:cNvGrpSpPr/>
          <p:nvPr/>
        </p:nvGrpSpPr>
        <p:grpSpPr>
          <a:xfrm>
            <a:off x="782239" y="1247932"/>
            <a:ext cx="1784389" cy="1511209"/>
            <a:chOff x="782239" y="1247932"/>
            <a:chExt cx="1784389" cy="1511209"/>
          </a:xfrm>
        </p:grpSpPr>
        <p:sp>
          <p:nvSpPr>
            <p:cNvPr id="12" name="Oval 11"/>
            <p:cNvSpPr/>
            <p:nvPr/>
          </p:nvSpPr>
          <p:spPr>
            <a:xfrm>
              <a:off x="782239" y="1247932"/>
              <a:ext cx="1584785" cy="1511209"/>
            </a:xfrm>
            <a:prstGeom prst="ellipse">
              <a:avLst/>
            </a:prstGeom>
            <a:noFill/>
            <a:ln w="571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689" y="1525994"/>
              <a:ext cx="1134049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2290962" y="2396513"/>
              <a:ext cx="275666" cy="1364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9A8236B-311A-4834-A026-B937DD333182}"/>
              </a:ext>
            </a:extLst>
          </p:cNvPr>
          <p:cNvGrpSpPr/>
          <p:nvPr/>
        </p:nvGrpSpPr>
        <p:grpSpPr>
          <a:xfrm>
            <a:off x="3648272" y="1525994"/>
            <a:ext cx="1883488" cy="1511209"/>
            <a:chOff x="3648272" y="1525994"/>
            <a:chExt cx="1883488" cy="1511209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451" y="1773008"/>
              <a:ext cx="1297354" cy="9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3946975" y="1525994"/>
              <a:ext cx="1584785" cy="1511209"/>
            </a:xfrm>
            <a:prstGeom prst="ellipse">
              <a:avLst/>
            </a:prstGeom>
            <a:noFill/>
            <a:ln w="57150" cmpd="sng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3648272" y="2539020"/>
              <a:ext cx="298702" cy="15240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6D1ECB3-8E69-4FB7-8B2F-3960C8289EFD}"/>
              </a:ext>
            </a:extLst>
          </p:cNvPr>
          <p:cNvGrpSpPr/>
          <p:nvPr/>
        </p:nvGrpSpPr>
        <p:grpSpPr>
          <a:xfrm>
            <a:off x="3902754" y="3796750"/>
            <a:ext cx="1983788" cy="1511209"/>
            <a:chOff x="3902754" y="3796750"/>
            <a:chExt cx="1983788" cy="1511209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552" y="4085616"/>
              <a:ext cx="1302877" cy="96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4301757" y="3796750"/>
              <a:ext cx="1584785" cy="1511209"/>
            </a:xfrm>
            <a:prstGeom prst="ellipse">
              <a:avLst/>
            </a:prstGeom>
            <a:noFill/>
            <a:ln w="57150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902754" y="4355282"/>
              <a:ext cx="399003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BBAD049-B5DF-4887-90BB-3B3CFE278903}"/>
                  </a:ext>
                </a:extLst>
              </p:cNvPr>
              <p:cNvSpPr txBox="1"/>
              <p:nvPr/>
            </p:nvSpPr>
            <p:spPr>
              <a:xfrm>
                <a:off x="7221438" y="1830386"/>
                <a:ext cx="2969132" cy="63158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b>
                              </m:s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  <m:sup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sup>
                          </m:sSub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𝑖𝐹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BBAD049-B5DF-4887-90BB-3B3CFE278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438" y="1830386"/>
                <a:ext cx="2969132" cy="6315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7AC5193-C14F-4FA8-9AAD-132097C7D376}"/>
                  </a:ext>
                </a:extLst>
              </p:cNvPr>
              <p:cNvSpPr txBox="1"/>
              <p:nvPr/>
            </p:nvSpPr>
            <p:spPr>
              <a:xfrm>
                <a:off x="6096000" y="2829858"/>
                <a:ext cx="5691007" cy="5847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</m:sub>
                          </m:s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𝑖𝑤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7AC5193-C14F-4FA8-9AAD-132097C7D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29858"/>
                <a:ext cx="569100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0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375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Isoterma</a:t>
            </a:r>
            <a:r>
              <a:rPr lang="en-US" dirty="0"/>
              <a:t> de </a:t>
            </a:r>
            <a:r>
              <a:rPr lang="en-US" dirty="0" err="1"/>
              <a:t>Sorção</a:t>
            </a:r>
            <a:r>
              <a:rPr lang="en-US" dirty="0"/>
              <a:t>: Langmuir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155719" y="1125320"/>
            <a:ext cx="1584325" cy="646331"/>
          </a:xfrm>
          <a:prstGeom prst="rect">
            <a:avLst/>
          </a:prstGeom>
          <a:solidFill>
            <a:srgbClr val="457EC3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 dirty="0"/>
              <a:t>Sítio na Superfície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595847" y="1125321"/>
            <a:ext cx="1584325" cy="64633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 dirty="0" err="1"/>
              <a:t>Sorvato</a:t>
            </a:r>
            <a:br>
              <a:rPr lang="pt-BR" sz="1800" dirty="0"/>
            </a:br>
            <a:r>
              <a:rPr lang="pt-BR" sz="1800" dirty="0"/>
              <a:t>“sorvido”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6309171" y="1410074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6309171" y="1554536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511676" y="1127539"/>
            <a:ext cx="1584325" cy="646331"/>
          </a:xfrm>
          <a:prstGeom prst="rect">
            <a:avLst/>
          </a:prstGeom>
          <a:solidFill>
            <a:srgbClr val="457EC3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 dirty="0" err="1"/>
              <a:t>Sorvato</a:t>
            </a:r>
            <a:br>
              <a:rPr lang="pt-BR" sz="1800" dirty="0"/>
            </a:br>
            <a:r>
              <a:rPr lang="pt-BR" sz="1800" dirty="0"/>
              <a:t>na outra fase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0468" y="1223359"/>
            <a:ext cx="352716" cy="45604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063750" y="3284538"/>
            <a:ext cx="82296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2400" dirty="0"/>
              <a:t>Onde:</a:t>
            </a:r>
          </a:p>
          <a:p>
            <a:pPr marL="342900" indent="-342900">
              <a:spcBef>
                <a:spcPct val="20000"/>
              </a:spcBef>
            </a:pPr>
            <a:r>
              <a:rPr lang="pt-BR" sz="2400" dirty="0" err="1"/>
              <a:t>C</a:t>
            </a:r>
            <a:r>
              <a:rPr lang="pt-BR" sz="2400" baseline="-25000" dirty="0" err="1"/>
              <a:t>is</a:t>
            </a:r>
            <a:r>
              <a:rPr lang="pt-BR" sz="2400" dirty="0"/>
              <a:t> = concentração de </a:t>
            </a:r>
            <a:r>
              <a:rPr lang="pt-BR" sz="2400" dirty="0" err="1"/>
              <a:t>adsorvato</a:t>
            </a:r>
            <a:endParaRPr lang="pt-BR" sz="2400" dirty="0"/>
          </a:p>
          <a:p>
            <a:pPr marL="342900" indent="-342900">
              <a:spcBef>
                <a:spcPct val="20000"/>
              </a:spcBef>
            </a:pPr>
            <a:r>
              <a:rPr lang="pt-BR" sz="2400" dirty="0" err="1"/>
              <a:t>K</a:t>
            </a:r>
            <a:r>
              <a:rPr lang="pt-BR" sz="2400" baseline="-25000" dirty="0" err="1"/>
              <a:t>iL</a:t>
            </a:r>
            <a:r>
              <a:rPr lang="pt-BR" sz="2400" dirty="0"/>
              <a:t> = constante de Langmuir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Symap" charset="0"/>
                <a:cs typeface="Symap" charset="0"/>
                <a:sym typeface="Symbol" charset="0"/>
              </a:rPr>
              <a:t></a:t>
            </a:r>
            <a:r>
              <a:rPr lang="pt-BR" sz="2400" baseline="-25000" dirty="0" err="1">
                <a:cs typeface="Symap" charset="0"/>
              </a:rPr>
              <a:t>max</a:t>
            </a:r>
            <a:r>
              <a:rPr lang="pt-BR" sz="2400" dirty="0">
                <a:cs typeface="Symap" charset="0"/>
              </a:rPr>
              <a:t> = </a:t>
            </a:r>
            <a:r>
              <a:rPr lang="pt-BR" sz="2400" dirty="0" err="1">
                <a:cs typeface="Symap" charset="0"/>
              </a:rPr>
              <a:t>n</a:t>
            </a:r>
            <a:r>
              <a:rPr lang="pt-BR" sz="2400" dirty="0">
                <a:cs typeface="Symap" charset="0"/>
              </a:rPr>
              <a:t>. total de sítios superficiais ou ;</a:t>
            </a:r>
          </a:p>
          <a:p>
            <a:pPr marL="342900" indent="-342900">
              <a:spcBef>
                <a:spcPct val="20000"/>
              </a:spcBef>
            </a:pPr>
            <a:endParaRPr lang="pt-BR" sz="2400" dirty="0">
              <a:cs typeface="Symap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2193F5C-ABB8-48D3-AEFF-00329295503A}"/>
              </a:ext>
            </a:extLst>
          </p:cNvPr>
          <p:cNvSpPr/>
          <p:nvPr/>
        </p:nvSpPr>
        <p:spPr>
          <a:xfrm>
            <a:off x="2490881" y="51928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Concentração máxima de soluto i que pode ser adsorvido no suporte.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9FC3D15-A308-4F00-8B80-CC5807253DA3}"/>
                  </a:ext>
                </a:extLst>
              </p:cNvPr>
              <p:cNvSpPr txBox="1"/>
              <p:nvPr/>
            </p:nvSpPr>
            <p:spPr>
              <a:xfrm>
                <a:off x="3706265" y="2335384"/>
                <a:ext cx="3676310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pt-BR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𝑖𝐿</m:t>
                                  </m:r>
                                </m:sub>
                              </m:s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1+ 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den>
                      </m:f>
                      <m:r>
                        <a:rPr lang="pt-BR" sz="3200" i="1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9FC3D15-A308-4F00-8B80-CC5807253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265" y="2335384"/>
                <a:ext cx="3676310" cy="1100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25E06F3-F3CB-4964-9ABD-4ACEC52C9857}"/>
                  </a:ext>
                </a:extLst>
              </p:cNvPr>
              <p:cNvSpPr txBox="1"/>
              <p:nvPr/>
            </p:nvSpPr>
            <p:spPr>
              <a:xfrm>
                <a:off x="536951" y="5277067"/>
                <a:ext cx="1953930" cy="47788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𝑖𝐿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25E06F3-F3CB-4964-9ABD-4ACEC52C9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51" y="5277067"/>
                <a:ext cx="1953930" cy="477888"/>
              </a:xfrm>
              <a:prstGeom prst="rect">
                <a:avLst/>
              </a:prstGeom>
              <a:blipFill>
                <a:blip r:embed="rId3"/>
                <a:stretch>
                  <a:fillRect l="-623" r="-24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68B401D-011A-4597-A832-A241B3669BE2}"/>
                  </a:ext>
                </a:extLst>
              </p:cNvPr>
              <p:cNvSpPr txBox="1"/>
              <p:nvPr/>
            </p:nvSpPr>
            <p:spPr>
              <a:xfrm>
                <a:off x="3740044" y="5657830"/>
                <a:ext cx="3676310" cy="11006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pt-BR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1+ 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den>
                      </m:f>
                      <m:r>
                        <a:rPr lang="pt-BR" sz="3200" i="1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68B401D-011A-4597-A832-A241B3669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044" y="5657830"/>
                <a:ext cx="3676310" cy="1100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4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7993</TotalTime>
  <Words>1301</Words>
  <Application>Microsoft Office PowerPoint</Application>
  <PresentationFormat>Widescreen</PresentationFormat>
  <Paragraphs>278</Paragraphs>
  <Slides>33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Symap</vt:lpstr>
      <vt:lpstr>Symbol</vt:lpstr>
      <vt:lpstr>Times New Roman</vt:lpstr>
      <vt:lpstr>Tema do Office</vt:lpstr>
      <vt:lpstr>1_Tema do Office</vt:lpstr>
      <vt:lpstr>2_Tema do Office</vt:lpstr>
      <vt:lpstr>Equation</vt:lpstr>
      <vt:lpstr>Apresentação do PowerPoint</vt:lpstr>
      <vt:lpstr>Equilíbrios de partição de espécies no Meio Ambiente</vt:lpstr>
      <vt:lpstr>Sorção</vt:lpstr>
      <vt:lpstr>Sorção é um fenômeno complexo!</vt:lpstr>
      <vt:lpstr>Equilíbrio de Sorção</vt:lpstr>
      <vt:lpstr>Isotermas de Sorção</vt:lpstr>
      <vt:lpstr>Isotermas de Sorção: Freundlich</vt:lpstr>
      <vt:lpstr>Isotermas de Sorção: Freundlich</vt:lpstr>
      <vt:lpstr>Isoterma de Sorção: Langmuir</vt:lpstr>
      <vt:lpstr>Isoterma de Sorção: Langmuir</vt:lpstr>
      <vt:lpstr>Isoterma de Sorção: Langmuir</vt:lpstr>
      <vt:lpstr>Isoterma de Sorção: Langmuir</vt:lpstr>
      <vt:lpstr>Apresentação do PowerPoint</vt:lpstr>
      <vt:lpstr>Coeficiente de Distribuição Sólido-Água</vt:lpstr>
      <vt:lpstr>Frações Dissolvidas e Sorvidas de uma espécie</vt:lpstr>
      <vt:lpstr>Frações Dissolvidas e Sorvidas de uma espécie</vt:lpstr>
      <vt:lpstr>Frações de Volume de Sólidos (Porosidade)</vt:lpstr>
      <vt:lpstr>Retardação</vt:lpstr>
      <vt:lpstr>Natureza Complexa de Kid</vt:lpstr>
      <vt:lpstr>Apresentação do PowerPoint</vt:lpstr>
      <vt:lpstr>Apresentação do PowerPoint</vt:lpstr>
      <vt:lpstr>Apresentação do PowerPoint</vt:lpstr>
      <vt:lpstr>Apresentação do PowerPoint</vt:lpstr>
      <vt:lpstr>Equilíbrios de partição de espécies no Meio Ambiente</vt:lpstr>
      <vt:lpstr>Partição Ar-Solvente ou Ar-Água</vt:lpstr>
      <vt:lpstr>Lei de Henry</vt:lpstr>
      <vt:lpstr>Lei de Henry para água</vt:lpstr>
      <vt:lpstr>Fatores que afetam a constante de Henry</vt:lpstr>
      <vt:lpstr>Partição Solvente Orgânico-Água</vt:lpstr>
      <vt:lpstr>Posição do Equilíbrio de Partição Solvente-Água</vt:lpstr>
      <vt:lpstr>Partição n-octanol – água (Log P)</vt:lpstr>
      <vt:lpstr>Partição mistura solventes - água</vt:lpstr>
      <vt:lpstr>Processos de Partição para um composto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Equilíbrios de partição de espécies no Meio Ambiente</dc:title>
  <dc:creator>Pedro Vidinha</dc:creator>
  <cp:lastModifiedBy>Pedro Vidinha</cp:lastModifiedBy>
  <cp:revision>60</cp:revision>
  <dcterms:created xsi:type="dcterms:W3CDTF">2020-09-09T22:34:06Z</dcterms:created>
  <dcterms:modified xsi:type="dcterms:W3CDTF">2020-10-28T09:48:01Z</dcterms:modified>
</cp:coreProperties>
</file>