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Nuni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6FF3B54-3665-4444-8138-295EC6BF9C58}">
  <a:tblStyle styleId="{06FF3B54-3665-4444-8138-295EC6BF9C5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Nunito-regular.fntdata"/><Relationship Id="rId21" Type="http://schemas.openxmlformats.org/officeDocument/2006/relationships/slide" Target="slides/slide15.xml"/><Relationship Id="rId24" Type="http://schemas.openxmlformats.org/officeDocument/2006/relationships/font" Target="fonts/Nunito-italic.fntdata"/><Relationship Id="rId23" Type="http://schemas.openxmlformats.org/officeDocument/2006/relationships/font" Target="fonts/Nuni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Nuni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54d171b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954d171b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54d171bd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954d171bd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7385f846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7385f846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7385f846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7385f846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347be1b7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347be1b7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6c14624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96c14624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55d19294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55d19294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7385f846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7385f846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7385f846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7385f846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41d0918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41d0918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7385f846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7385f846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75ad63b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75ad63b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5ad63b3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5ad63b3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55d1929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55d1929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pt.wikipedia.org/wiki/Cana-de-a%C3%A7%C3%BAca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dicionariotupiguarani.com.br/o-dicionario-do-padre-jose-de-anchieta/" TargetMode="External"/><Relationship Id="rId4" Type="http://schemas.openxmlformats.org/officeDocument/2006/relationships/hyperlink" Target="http://objdigital.bn.br/acervo_digital/div_obrasraras/or812098/or812098.html#page/1/mode/1up" TargetMode="External"/><Relationship Id="rId9" Type="http://schemas.openxmlformats.org/officeDocument/2006/relationships/hyperlink" Target="https://docs.google.com/document/d/1iXcR4wP9CWi7uczsgqekD4iQjWzAL0rE/edit" TargetMode="External"/><Relationship Id="rId5" Type="http://schemas.openxmlformats.org/officeDocument/2006/relationships/hyperlink" Target="http://www.dominiopublico.gov.br/pesquisa/PesquisaObraForm.do?select_action=&amp;co_autor=103" TargetMode="External"/><Relationship Id="rId6" Type="http://schemas.openxmlformats.org/officeDocument/2006/relationships/hyperlink" Target="https://www.slideshare.net/Carrat/literatura-jesutica" TargetMode="External"/><Relationship Id="rId7" Type="http://schemas.openxmlformats.org/officeDocument/2006/relationships/hyperlink" Target="https://docs.google.com/presentation/d/1hi4NwPpmuyuEcrnuhjjkJaITtcca-GPcxa28bjwoeuQ/edit?ts=5f55a058#slide=id.g941d09180f_0_0" TargetMode="External"/><Relationship Id="rId8" Type="http://schemas.openxmlformats.org/officeDocument/2006/relationships/hyperlink" Target="https://docs.google.com/document/d/1U9UX7ONur2ymJJaodAkqvEXH5XUZ_AaVo2KYRZLJCzE/edit" TargetMode="External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hyperlink" Target="https://pt.wikipedia.org/wiki/Beatifica%C3%A7%C3%A3o" TargetMode="External"/><Relationship Id="rId22" Type="http://schemas.openxmlformats.org/officeDocument/2006/relationships/hyperlink" Target="https://pt.wikipedia.org/wiki/1980" TargetMode="External"/><Relationship Id="rId21" Type="http://schemas.openxmlformats.org/officeDocument/2006/relationships/hyperlink" Target="https://pt.wikipedia.org/wiki/22_de_junho" TargetMode="External"/><Relationship Id="rId24" Type="http://schemas.openxmlformats.org/officeDocument/2006/relationships/hyperlink" Target="https://pt.wikipedia.org/wiki/Papa_Jo%C3%A3o_Paulo_II" TargetMode="External"/><Relationship Id="rId23" Type="http://schemas.openxmlformats.org/officeDocument/2006/relationships/hyperlink" Target="https://pt.wikipedia.org/wiki/Vaticano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s://pt.wikipedia.org/wiki/Benedito_Calixto" TargetMode="External"/><Relationship Id="rId9" Type="http://schemas.openxmlformats.org/officeDocument/2006/relationships/hyperlink" Target="https://pt.wikipedia.org/wiki/Brasil" TargetMode="External"/><Relationship Id="rId26" Type="http://schemas.openxmlformats.org/officeDocument/2006/relationships/hyperlink" Target="https://pt.wikipedia.org/wiki/3_de_abril" TargetMode="External"/><Relationship Id="rId25" Type="http://schemas.openxmlformats.org/officeDocument/2006/relationships/hyperlink" Target="https://pt.wikipedia.org/wiki/Canoniza%C3%A7%C3%A3o" TargetMode="External"/><Relationship Id="rId28" Type="http://schemas.openxmlformats.org/officeDocument/2006/relationships/hyperlink" Target="https://pt.wikipedia.org/wiki/Papa_Francisco" TargetMode="External"/><Relationship Id="rId27" Type="http://schemas.openxmlformats.org/officeDocument/2006/relationships/hyperlink" Target="https://pt.wikipedia.org/wiki/2014" TargetMode="External"/><Relationship Id="rId5" Type="http://schemas.openxmlformats.org/officeDocument/2006/relationships/hyperlink" Target="https://pt.wikipedia.org/wiki/Museu_do_Ipiranga" TargetMode="External"/><Relationship Id="rId6" Type="http://schemas.openxmlformats.org/officeDocument/2006/relationships/hyperlink" Target="https://pt.wikipedia.org/wiki/Santo" TargetMode="External"/><Relationship Id="rId7" Type="http://schemas.openxmlformats.org/officeDocument/2006/relationships/hyperlink" Target="https://pt.wikipedia.org/wiki/Presb%C3%ADtero" TargetMode="External"/><Relationship Id="rId8" Type="http://schemas.openxmlformats.org/officeDocument/2006/relationships/hyperlink" Target="https://pt.wikipedia.org/wiki/Ap%C3%B3stolo" TargetMode="External"/><Relationship Id="rId11" Type="http://schemas.openxmlformats.org/officeDocument/2006/relationships/hyperlink" Target="https://pt.wikipedia.org/wiki/1534" TargetMode="External"/><Relationship Id="rId10" Type="http://schemas.openxmlformats.org/officeDocument/2006/relationships/hyperlink" Target="https://pt.wikipedia.org/wiki/19_de_mar%C3%A7o#Nascimentos" TargetMode="External"/><Relationship Id="rId13" Type="http://schemas.openxmlformats.org/officeDocument/2006/relationships/hyperlink" Target="https://pt.wikipedia.org/wiki/Can%C3%A1rias" TargetMode="External"/><Relationship Id="rId12" Type="http://schemas.openxmlformats.org/officeDocument/2006/relationships/hyperlink" Target="https://pt.wikipedia.org/wiki/San_Crist%C3%B3bal_de_La_Laguna" TargetMode="External"/><Relationship Id="rId15" Type="http://schemas.openxmlformats.org/officeDocument/2006/relationships/hyperlink" Target="https://pt.wikipedia.org/wiki/9_de_junho" TargetMode="External"/><Relationship Id="rId14" Type="http://schemas.openxmlformats.org/officeDocument/2006/relationships/hyperlink" Target="https://pt.wikipedia.org/wiki/Espanha" TargetMode="External"/><Relationship Id="rId17" Type="http://schemas.openxmlformats.org/officeDocument/2006/relationships/hyperlink" Target="https://pt.wikipedia.org/wiki/Anchieta_(Esp%C3%ADrito_Santo)" TargetMode="External"/><Relationship Id="rId16" Type="http://schemas.openxmlformats.org/officeDocument/2006/relationships/hyperlink" Target="https://pt.wikipedia.org/wiki/1597" TargetMode="External"/><Relationship Id="rId19" Type="http://schemas.openxmlformats.org/officeDocument/2006/relationships/hyperlink" Target="https://pt.wikipedia.org/wiki/Imp%C3%A9rio_Portugu%C3%AAs" TargetMode="External"/><Relationship Id="rId18" Type="http://schemas.openxmlformats.org/officeDocument/2006/relationships/hyperlink" Target="https://pt.wikipedia.org/wiki/Estado_do_Brasi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pt.wikipedia.org/wiki/Coimbra" TargetMode="External"/><Relationship Id="rId4" Type="http://schemas.openxmlformats.org/officeDocument/2006/relationships/hyperlink" Target="https://pt.wikipedia.org/wiki/Portugal" TargetMode="External"/><Relationship Id="rId5" Type="http://schemas.openxmlformats.org/officeDocument/2006/relationships/hyperlink" Target="https://pt.wikipedia.org/wiki/Filosofia" TargetMode="External"/><Relationship Id="rId6" Type="http://schemas.openxmlformats.org/officeDocument/2006/relationships/hyperlink" Target="https://pt.wikipedia.org/wiki/Real_Col%C3%A9gio_das_Artes_e_Humanidades" TargetMode="External"/><Relationship Id="rId7" Type="http://schemas.openxmlformats.org/officeDocument/2006/relationships/hyperlink" Target="https://pt.wikipedia.org/wiki/Arte_de_Gram%C3%A1tica_da_L%C3%ADngua_mais_Usada_na_Costa_do_Brasi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GRAMÁTICA DO PADRE JOSÉ DE ANCHIETA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00" y="139275"/>
            <a:ext cx="6194750" cy="486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>
            <p:ph idx="1" type="subTitle"/>
          </p:nvPr>
        </p:nvSpPr>
        <p:spPr>
          <a:xfrm>
            <a:off x="1954350" y="505433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/>
              <a:t>Contexto Histórico</a:t>
            </a:r>
            <a:endParaRPr b="1" sz="2200"/>
          </a:p>
        </p:txBody>
      </p:sp>
      <p:sp>
        <p:nvSpPr>
          <p:cNvPr id="185" name="Google Shape;185;p23"/>
          <p:cNvSpPr txBox="1"/>
          <p:nvPr/>
        </p:nvSpPr>
        <p:spPr>
          <a:xfrm>
            <a:off x="1817250" y="931350"/>
            <a:ext cx="5509500" cy="3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Tratado de Tordesilhas 1494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>
                <a:latin typeface="Verdana"/>
                <a:ea typeface="Verdana"/>
                <a:cs typeface="Verdana"/>
                <a:sym typeface="Verdana"/>
              </a:rPr>
              <a:t>Início da Colonização em 1534</a:t>
            </a:r>
            <a:endParaRPr b="1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Criação das Capitanias Hereditárias</a:t>
            </a:r>
            <a:endParaRPr b="1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Com o objetivo de povoar, proteger e estabelecer o cultivo da </a:t>
            </a:r>
            <a:r>
              <a:rPr b="1" lang="pt-BR">
                <a:highlight>
                  <a:srgbClr val="FFFFFF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/>
              </a:rPr>
              <a:t>cana-de-açúcar</a:t>
            </a:r>
            <a:endParaRPr b="1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2021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Início do Ciclo do Açúcar</a:t>
            </a:r>
            <a:endParaRPr b="1">
              <a:solidFill>
                <a:srgbClr val="2021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2021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Início da Importação de Escravos</a:t>
            </a:r>
            <a:endParaRPr b="1">
              <a:solidFill>
                <a:srgbClr val="2021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2021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1580 – 1640 - Domínio Espanhol no Brasil - União Ibérica</a:t>
            </a:r>
            <a:endParaRPr b="1">
              <a:solidFill>
                <a:srgbClr val="2021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/>
          <p:nvPr>
            <p:ph idx="1" type="subTitle"/>
          </p:nvPr>
        </p:nvSpPr>
        <p:spPr>
          <a:xfrm>
            <a:off x="1954350" y="505433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/>
              <a:t>Contexto Histórico</a:t>
            </a:r>
            <a:endParaRPr b="1" sz="2200"/>
          </a:p>
        </p:txBody>
      </p:sp>
      <p:sp>
        <p:nvSpPr>
          <p:cNvPr id="191" name="Google Shape;191;p24"/>
          <p:cNvSpPr txBox="1"/>
          <p:nvPr/>
        </p:nvSpPr>
        <p:spPr>
          <a:xfrm>
            <a:off x="1817250" y="931350"/>
            <a:ext cx="5509500" cy="3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>
                <a:latin typeface="Verdana"/>
                <a:ea typeface="Verdana"/>
                <a:cs typeface="Verdana"/>
                <a:sym typeface="Verdana"/>
              </a:rPr>
              <a:t>Início da Colonização em 1534</a:t>
            </a:r>
            <a:endParaRPr b="1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2021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As primeiras cidades brasileiras</a:t>
            </a:r>
            <a:endParaRPr b="1">
              <a:solidFill>
                <a:srgbClr val="2021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02122"/>
              </a:buClr>
              <a:buSzPts val="1200"/>
              <a:buFont typeface="Verdana"/>
              <a:buChar char="-"/>
            </a:pPr>
            <a:r>
              <a:rPr b="1" lang="pt-BR" sz="1200">
                <a:solidFill>
                  <a:srgbClr val="2021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Ilha de Itamaracá 1516 (primeira ocupação continua)</a:t>
            </a:r>
            <a:endParaRPr b="1" sz="1200">
              <a:solidFill>
                <a:srgbClr val="2021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00"/>
              <a:buFont typeface="Verdana"/>
              <a:buChar char="-"/>
            </a:pPr>
            <a:r>
              <a:rPr b="1" lang="pt-BR" sz="1200">
                <a:solidFill>
                  <a:srgbClr val="2021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Cananéia - 1531</a:t>
            </a:r>
            <a:endParaRPr b="1" sz="1200">
              <a:solidFill>
                <a:srgbClr val="40404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00"/>
              <a:buFont typeface="Verdana"/>
              <a:buChar char="-"/>
            </a:pPr>
            <a:r>
              <a:rPr b="1" lang="pt-BR" sz="1200">
                <a:solidFill>
                  <a:srgbClr val="40404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São Vicente SP - 1532</a:t>
            </a:r>
            <a:endParaRPr b="1" sz="1200">
              <a:solidFill>
                <a:srgbClr val="40404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00"/>
              <a:buFont typeface="Verdana"/>
              <a:buChar char="-"/>
            </a:pPr>
            <a:r>
              <a:rPr b="1" lang="pt-BR" sz="1200">
                <a:solidFill>
                  <a:srgbClr val="40404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Igarassú - PE - 1536</a:t>
            </a:r>
            <a:endParaRPr b="1" sz="1200">
              <a:solidFill>
                <a:srgbClr val="40404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00"/>
              <a:buFont typeface="Verdana"/>
              <a:buChar char="-"/>
            </a:pPr>
            <a:r>
              <a:rPr b="1" lang="pt-BR" sz="1200">
                <a:solidFill>
                  <a:srgbClr val="40404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Olinda - PE - 1536</a:t>
            </a:r>
            <a:endParaRPr b="1" sz="1200">
              <a:solidFill>
                <a:srgbClr val="40404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00"/>
              <a:buFont typeface="Verdana"/>
              <a:buChar char="-"/>
            </a:pPr>
            <a:r>
              <a:rPr b="1" lang="pt-BR" sz="1200">
                <a:solidFill>
                  <a:srgbClr val="40404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Recife - PE - 1537</a:t>
            </a:r>
            <a:endParaRPr b="1" sz="1200">
              <a:solidFill>
                <a:srgbClr val="40404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00"/>
              <a:buFont typeface="Verdana"/>
              <a:buChar char="-"/>
            </a:pPr>
            <a:r>
              <a:rPr b="1" lang="pt-BR" sz="1200">
                <a:solidFill>
                  <a:srgbClr val="40404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Santos - SP - 1546</a:t>
            </a:r>
            <a:endParaRPr b="1" sz="1200">
              <a:solidFill>
                <a:srgbClr val="40404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Verdana"/>
              <a:buChar char="-"/>
            </a:pPr>
            <a:r>
              <a:rPr b="1" lang="pt-BR" sz="1200">
                <a:solidFill>
                  <a:srgbClr val="40404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Salvador - BA 1549</a:t>
            </a:r>
            <a:endParaRPr b="1" sz="1200">
              <a:solidFill>
                <a:srgbClr val="40404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00"/>
              <a:buFont typeface="Verdana"/>
              <a:buChar char="-"/>
            </a:pPr>
            <a:r>
              <a:rPr b="1" lang="pt-BR" sz="1200">
                <a:solidFill>
                  <a:srgbClr val="40404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São Paulo - SP - 1554</a:t>
            </a:r>
            <a:endParaRPr b="1" sz="1200">
              <a:solidFill>
                <a:srgbClr val="40404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400"/>
              <a:buFont typeface="Verdana"/>
              <a:buChar char="-"/>
            </a:pPr>
            <a:r>
              <a:t/>
            </a:r>
            <a:endParaRPr b="1">
              <a:solidFill>
                <a:srgbClr val="2021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idx="1" type="subTitle"/>
          </p:nvPr>
        </p:nvSpPr>
        <p:spPr>
          <a:xfrm>
            <a:off x="1954350" y="505433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LEGADO DA CULTURA TUPI</a:t>
            </a:r>
            <a:endParaRPr b="1"/>
          </a:p>
        </p:txBody>
      </p:sp>
      <p:sp>
        <p:nvSpPr>
          <p:cNvPr id="197" name="Google Shape;197;p25"/>
          <p:cNvSpPr txBox="1"/>
          <p:nvPr/>
        </p:nvSpPr>
        <p:spPr>
          <a:xfrm>
            <a:off x="1817250" y="931350"/>
            <a:ext cx="5509500" cy="3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/>
              <a:t>Exemplos nomes indígenas aplicados à flora e à fauna.  abacaxi, carnaúba, capim, jacarandá, peroba, pitanga, mandioca, aipim, imbuia, ipê, sapé, caju, caatinga, etc</a:t>
            </a:r>
            <a:endParaRPr sz="1500"/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/>
              <a:t>Nem faltam nomes de utensílios, objetos, comidas, crendices, - moléstias, fenômenos naturais e ainda termos ·de uso geral: arapuca, jacá, urupema; moqueca, saci, curupira, cuca, catapora, etc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/>
        </p:nvSpPr>
        <p:spPr>
          <a:xfrm>
            <a:off x="765475" y="931350"/>
            <a:ext cx="7560600" cy="3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/>
              <a:t>Referência </a:t>
            </a:r>
            <a:r>
              <a:rPr lang="pt-BR" sz="1500"/>
              <a:t>bibliográfica</a:t>
            </a:r>
            <a:endParaRPr sz="1500"/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/>
              <a:t>ANCHIETA, JOSÉ. Arte da gramática da Língua mais usada na Costa do Brasil. Edição Facsimilar. São Paulo: </a:t>
            </a:r>
            <a:r>
              <a:rPr lang="pt-BR" sz="1500"/>
              <a:t>Editora</a:t>
            </a:r>
            <a:r>
              <a:rPr lang="pt-BR" sz="1500"/>
              <a:t> Anchieta S/A,1946</a:t>
            </a:r>
            <a:endParaRPr sz="1500"/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/>
              <a:t>MELO, Gladstone Chaves de. A língua do Brasil. Rio de Janeiro: Agir, 1946.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>
            <p:ph type="ctrTitle"/>
          </p:nvPr>
        </p:nvSpPr>
        <p:spPr>
          <a:xfrm>
            <a:off x="1782175" y="541155"/>
            <a:ext cx="5361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Bibliografia e Referências</a:t>
            </a:r>
            <a:endParaRPr sz="2000"/>
          </a:p>
        </p:txBody>
      </p:sp>
      <p:sp>
        <p:nvSpPr>
          <p:cNvPr id="208" name="Google Shape;208;p27"/>
          <p:cNvSpPr txBox="1"/>
          <p:nvPr>
            <p:ph idx="1" type="subTitle"/>
          </p:nvPr>
        </p:nvSpPr>
        <p:spPr>
          <a:xfrm>
            <a:off x="1782175" y="1147790"/>
            <a:ext cx="5361300" cy="34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https://www.dicionariotupiguarani.com.br/o-dicionario-do-padre-jose-de-anchieta/</a:t>
            </a:r>
            <a:r>
              <a:rPr lang="pt-BR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1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http://objdigital.bn.br/acervo_digital/div_obrasraras/or812098/or812098.html#page/1/mode/1up</a:t>
            </a:r>
            <a:endParaRPr sz="1100" u="sng">
              <a:solidFill>
                <a:srgbClr val="1155C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http://www.dominiopublico.gov.br/pesquisa/PesquisaObraForm.do?select_action=&amp;co_autor=103</a:t>
            </a:r>
            <a:r>
              <a:rPr lang="pt-BR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1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https://www.slideshare.net/Carrat/literatura-jesutica</a:t>
            </a:r>
            <a:endParaRPr sz="1100" u="sng">
              <a:solidFill>
                <a:srgbClr val="1155C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https://docs.google.com/presentation/d/1hi4NwPpmuyuEcrnuhjjkJaITtcca-GPcxa28bjwoeuQ/edit?ts=5f55a058#slide=id.g941d09180f_0_0</a:t>
            </a:r>
            <a:r>
              <a:rPr lang="pt-BR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1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https://docs.google.com/document/d/1U9UX7ONur2ymJJaodAkqvEXH5XUZ_AaVo2KYRZLJCzE/edit</a:t>
            </a:r>
            <a:endParaRPr sz="1100" u="sng">
              <a:solidFill>
                <a:srgbClr val="1155C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https://docs.google.com/document/d/1iXcR4wP9CWi7uczsgqekD4iQjWzAL0rE/edit</a:t>
            </a:r>
            <a:r>
              <a:rPr lang="pt-BR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3075" y="501313"/>
            <a:ext cx="2857500" cy="3952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4" name="Google Shape;134;p14"/>
          <p:cNvGraphicFramePr/>
          <p:nvPr/>
        </p:nvGraphicFramePr>
        <p:xfrm>
          <a:off x="259825" y="252438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9F9F9"/>
                </a:solidFill>
                <a:tableStyleId>{06FF3B54-3665-4444-8138-295EC6BF9C58}</a:tableStyleId>
              </a:tblPr>
              <a:tblGrid>
                <a:gridCol w="1270275"/>
                <a:gridCol w="3412350"/>
              </a:tblGrid>
              <a:tr h="1085575">
                <a:tc gridSpan="2">
                  <a:txBody>
                    <a:bodyPr/>
                    <a:lstStyle/>
                    <a:p>
                      <a:pPr indent="0" lvl="0" marL="139700" marR="25400" rtl="0" algn="ctr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BR" sz="900">
                          <a:highlight>
                            <a:srgbClr val="F9F9F9"/>
                          </a:highlight>
                        </a:rPr>
                        <a:t>Retrato do Padre José de Anchieta</a:t>
                      </a:r>
                      <a:endParaRPr i="1" sz="900">
                        <a:highlight>
                          <a:srgbClr val="F9F9F9"/>
                        </a:highlight>
                      </a:endParaRPr>
                    </a:p>
                    <a:p>
                      <a:pPr indent="0" lvl="0" marL="139700" marR="25400" rtl="0" algn="ctr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highlight>
                            <a:srgbClr val="F9F9F9"/>
                          </a:highlight>
                        </a:rPr>
                        <a:t>Obra de </a:t>
                      </a:r>
                      <a:r>
                        <a:rPr lang="pt-BR" sz="900" u="sng">
                          <a:solidFill>
                            <a:srgbClr val="FAA700"/>
                          </a:solidFill>
                          <a:highlight>
                            <a:srgbClr val="F9F9F9"/>
                          </a:highlight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Benedito Calixto</a:t>
                      </a:r>
                      <a:r>
                        <a:rPr lang="pt-BR" sz="900">
                          <a:highlight>
                            <a:srgbClr val="F9F9F9"/>
                          </a:highlight>
                        </a:rPr>
                        <a:t>, 1902</a:t>
                      </a:r>
                      <a:endParaRPr sz="900">
                        <a:highlight>
                          <a:srgbClr val="F9F9F9"/>
                        </a:highlight>
                      </a:endParaRPr>
                    </a:p>
                    <a:p>
                      <a:pPr indent="0" lvl="0" marL="139700" marR="25400" rtl="0" algn="ctr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pt-BR" sz="900">
                          <a:highlight>
                            <a:srgbClr val="F9F9F9"/>
                          </a:highlight>
                        </a:rPr>
                        <a:t>Acervo do </a:t>
                      </a:r>
                      <a:r>
                        <a:rPr lang="pt-BR" sz="90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uFill>
                            <a:noFill/>
                          </a:u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Museu Paulista</a:t>
                      </a:r>
                      <a:endParaRPr sz="900">
                        <a:solidFill>
                          <a:srgbClr val="0B0080"/>
                        </a:solidFill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555450">
                <a:tc gridSpan="2">
                  <a:txBody>
                    <a:bodyPr/>
                    <a:lstStyle/>
                    <a:p>
                      <a:pPr indent="0" lvl="0" marL="139700" marR="25400" rtl="0" algn="ctr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uFill>
                            <a:noFill/>
                          </a:u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Santo</a:t>
                      </a:r>
                      <a:r>
                        <a:rPr b="1" lang="pt-BR" sz="900">
                          <a:highlight>
                            <a:srgbClr val="F9F9F9"/>
                          </a:highlight>
                        </a:rPr>
                        <a:t>, </a:t>
                      </a:r>
                      <a:r>
                        <a:rPr b="1" lang="pt-BR" sz="90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uFill>
                            <a:noFill/>
                          </a:u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Presbítero</a:t>
                      </a:r>
                      <a:r>
                        <a:rPr b="1" lang="pt-BR" sz="900">
                          <a:highlight>
                            <a:srgbClr val="F9F9F9"/>
                          </a:highlight>
                        </a:rPr>
                        <a:t> e </a:t>
                      </a:r>
                      <a:r>
                        <a:rPr b="1" i="1" lang="pt-BR" sz="90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uFill>
                            <a:noFill/>
                          </a:u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Apóstolo</a:t>
                      </a:r>
                      <a:r>
                        <a:rPr b="1" i="1" lang="pt-BR" sz="900">
                          <a:highlight>
                            <a:srgbClr val="F9F9F9"/>
                          </a:highlight>
                        </a:rPr>
                        <a:t> do </a:t>
                      </a:r>
                      <a:r>
                        <a:rPr b="1" i="1" lang="pt-BR" sz="90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uFill>
                            <a:noFill/>
                          </a:u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Brasil</a:t>
                      </a:r>
                      <a:endParaRPr b="1" i="1" sz="900">
                        <a:solidFill>
                          <a:srgbClr val="0B0080"/>
                        </a:solidFill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FFD700"/>
                    </a:solidFill>
                  </a:tcPr>
                </a:tc>
                <a:tc hMerge="1"/>
              </a:tr>
              <a:tr h="751375">
                <a:tc>
                  <a:txBody>
                    <a:bodyPr/>
                    <a:lstStyle/>
                    <a:p>
                      <a:pPr indent="0" lvl="0" marL="139700" marR="25400" rtl="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b="1" lang="pt-BR" sz="900">
                          <a:highlight>
                            <a:srgbClr val="F9F9F9"/>
                          </a:highlight>
                        </a:rPr>
                        <a:t>Nascimento</a:t>
                      </a:r>
                      <a:endParaRPr b="1" sz="900"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139700" marR="25400" rtl="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pt-BR" sz="90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uFill>
                            <a:noFill/>
                          </a:u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19 de março</a:t>
                      </a:r>
                      <a:r>
                        <a:rPr lang="pt-BR" sz="900">
                          <a:highlight>
                            <a:srgbClr val="F9F9F9"/>
                          </a:highlight>
                        </a:rPr>
                        <a:t> de </a:t>
                      </a:r>
                      <a:r>
                        <a:rPr lang="pt-BR" sz="90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uFill>
                            <a:noFill/>
                          </a:u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1534</a:t>
                      </a:r>
                      <a:r>
                        <a:rPr lang="pt-BR" sz="900">
                          <a:highlight>
                            <a:srgbClr val="F9F9F9"/>
                          </a:highlight>
                        </a:rPr>
                        <a:t> em </a:t>
                      </a:r>
                      <a:r>
                        <a:rPr lang="pt-BR" sz="90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uFill>
                            <a:noFill/>
                          </a:u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San Cristóbal de La Laguna</a:t>
                      </a:r>
                      <a:r>
                        <a:rPr lang="pt-BR" sz="900">
                          <a:highlight>
                            <a:srgbClr val="F9F9F9"/>
                          </a:highlight>
                        </a:rPr>
                        <a:t>, </a:t>
                      </a:r>
                      <a:r>
                        <a:rPr lang="pt-BR" sz="90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uFill>
                            <a:noFill/>
                          </a:u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Canárias</a:t>
                      </a:r>
                      <a:r>
                        <a:rPr lang="pt-BR" sz="900">
                          <a:highlight>
                            <a:srgbClr val="F9F9F9"/>
                          </a:highlight>
                        </a:rPr>
                        <a:t>, </a:t>
                      </a:r>
                      <a:r>
                        <a:rPr lang="pt-BR" sz="90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uFill>
                            <a:noFill/>
                          </a:u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Espanha</a:t>
                      </a:r>
                      <a:endParaRPr sz="900">
                        <a:solidFill>
                          <a:srgbClr val="0B0080"/>
                        </a:solidFill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751375">
                <a:tc>
                  <a:txBody>
                    <a:bodyPr/>
                    <a:lstStyle/>
                    <a:p>
                      <a:pPr indent="0" lvl="0" marL="139700" marR="25400" rtl="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b="1" lang="pt-BR" sz="900">
                          <a:highlight>
                            <a:srgbClr val="F9F9F9"/>
                          </a:highlight>
                        </a:rPr>
                        <a:t>Morte</a:t>
                      </a:r>
                      <a:endParaRPr b="1" sz="900"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139700" marR="25400" rtl="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pt-BR" sz="90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uFill>
                            <a:noFill/>
                          </a:u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9 de junho</a:t>
                      </a:r>
                      <a:r>
                        <a:rPr lang="pt-BR" sz="900">
                          <a:highlight>
                            <a:srgbClr val="F9F9F9"/>
                          </a:highlight>
                        </a:rPr>
                        <a:t> de </a:t>
                      </a:r>
                      <a:r>
                        <a:rPr lang="pt-BR" sz="90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uFill>
                            <a:noFill/>
                          </a:u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1597</a:t>
                      </a:r>
                      <a:r>
                        <a:rPr lang="pt-BR" sz="900">
                          <a:highlight>
                            <a:srgbClr val="F9F9F9"/>
                          </a:highlight>
                        </a:rPr>
                        <a:t> (63 anos) em </a:t>
                      </a:r>
                      <a:r>
                        <a:rPr lang="pt-BR" sz="90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uFill>
                            <a:noFill/>
                          </a:u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Iriritiba</a:t>
                      </a:r>
                      <a:r>
                        <a:rPr lang="pt-BR" sz="900">
                          <a:highlight>
                            <a:srgbClr val="F9F9F9"/>
                          </a:highlight>
                        </a:rPr>
                        <a:t>, </a:t>
                      </a:r>
                      <a:r>
                        <a:rPr lang="pt-BR" sz="90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uFill>
                            <a:noFill/>
                          </a:uFill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Estado do Brasil</a:t>
                      </a:r>
                      <a:r>
                        <a:rPr lang="pt-BR" sz="900">
                          <a:highlight>
                            <a:srgbClr val="F9F9F9"/>
                          </a:highlight>
                        </a:rPr>
                        <a:t>, </a:t>
                      </a:r>
                      <a:r>
                        <a:rPr lang="pt-BR" sz="90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uFill>
                            <a:noFill/>
                          </a:uFill>
                          <a:hlinkClick r:id="rId1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Império Português</a:t>
                      </a:r>
                      <a:endParaRPr sz="900">
                        <a:solidFill>
                          <a:srgbClr val="0B0080"/>
                        </a:solidFill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751375">
                <a:tc>
                  <a:txBody>
                    <a:bodyPr/>
                    <a:lstStyle/>
                    <a:p>
                      <a:pPr indent="0" lvl="0" marL="139700" marR="25400" rtl="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uFill>
                            <a:noFill/>
                          </a:uFill>
                          <a:hlinkClick r:id="rId2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Beatificação</a:t>
                      </a:r>
                      <a:endParaRPr b="1" sz="900">
                        <a:solidFill>
                          <a:srgbClr val="0B0080"/>
                        </a:solidFill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139700" marR="25400" rtl="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pt-BR" sz="90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uFill>
                            <a:noFill/>
                          </a:uFill>
                          <a:hlinkClick r:id="rId2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22 de junho</a:t>
                      </a:r>
                      <a:r>
                        <a:rPr lang="pt-BR" sz="900">
                          <a:highlight>
                            <a:srgbClr val="F9F9F9"/>
                          </a:highlight>
                        </a:rPr>
                        <a:t> de </a:t>
                      </a:r>
                      <a:r>
                        <a:rPr lang="pt-BR" sz="90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uFill>
                            <a:noFill/>
                          </a:uFill>
                          <a:hlinkClick r:id="rId2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1980</a:t>
                      </a:r>
                      <a:r>
                        <a:rPr lang="pt-BR" sz="900">
                          <a:highlight>
                            <a:srgbClr val="F9F9F9"/>
                          </a:highlight>
                        </a:rPr>
                        <a:t>, </a:t>
                      </a:r>
                      <a:r>
                        <a:rPr lang="pt-BR" sz="90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uFill>
                            <a:noFill/>
                          </a:uFill>
                          <a:hlinkClick r:id="rId2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Vaticano</a:t>
                      </a:r>
                      <a:r>
                        <a:rPr lang="pt-BR" sz="900">
                          <a:highlight>
                            <a:srgbClr val="F9F9F9"/>
                          </a:highlight>
                        </a:rPr>
                        <a:t> por </a:t>
                      </a:r>
                      <a:r>
                        <a:rPr lang="pt-BR" sz="90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uFill>
                            <a:noFill/>
                          </a:uFill>
                          <a:hlinkClick r:id="rId2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Papa João Paulo II</a:t>
                      </a:r>
                      <a:endParaRPr sz="900">
                        <a:solidFill>
                          <a:srgbClr val="0B0080"/>
                        </a:solidFill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555450">
                <a:tc>
                  <a:txBody>
                    <a:bodyPr/>
                    <a:lstStyle/>
                    <a:p>
                      <a:pPr indent="0" lvl="0" marL="139700" marR="25400" rtl="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uFill>
                            <a:noFill/>
                          </a:uFill>
                          <a:hlinkClick r:id="rId2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Canonização</a:t>
                      </a:r>
                      <a:endParaRPr b="1" sz="900">
                        <a:solidFill>
                          <a:srgbClr val="0B0080"/>
                        </a:solidFill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139700" marR="25400" rtl="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pt-BR" sz="90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uFill>
                            <a:noFill/>
                          </a:uFill>
                          <a:hlinkClick r:id="rId2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3 de abril</a:t>
                      </a:r>
                      <a:r>
                        <a:rPr lang="pt-BR" sz="900">
                          <a:highlight>
                            <a:srgbClr val="F9F9F9"/>
                          </a:highlight>
                        </a:rPr>
                        <a:t> de </a:t>
                      </a:r>
                      <a:r>
                        <a:rPr lang="pt-BR" sz="90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uFill>
                            <a:noFill/>
                          </a:uFill>
                          <a:hlinkClick r:id="rId2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2014</a:t>
                      </a:r>
                      <a:r>
                        <a:rPr lang="pt-BR" sz="900">
                          <a:highlight>
                            <a:srgbClr val="F9F9F9"/>
                          </a:highlight>
                        </a:rPr>
                        <a:t> por </a:t>
                      </a:r>
                      <a:r>
                        <a:rPr lang="pt-BR" sz="90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uFill>
                            <a:noFill/>
                          </a:uFill>
                          <a:hlinkClick r:id="rId2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Papa Francisco</a:t>
                      </a:r>
                      <a:endParaRPr sz="900">
                        <a:solidFill>
                          <a:srgbClr val="0B0080"/>
                        </a:solidFill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Companhia de Jesus</a:t>
            </a:r>
            <a:endParaRPr/>
          </a:p>
        </p:txBody>
      </p: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658000" y="1584675"/>
            <a:ext cx="7505700" cy="31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Criada em 1534 por Inácio de Loyola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Companhia de Jesus foi fundada em pleno desenrolar do movimento de reação da Igreja Católica contra a reforma protestante, podendo ser considerada um dos principais instrumentos da Contra-Reforma nessa luta. Seu objetivo era tentar sustar o grande avanço protestante da época, e para isso utilizou-se de duas estratégias: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A)por meio da educação dos homens e dos índios; 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B)por intermédio da ação missionária, procurando converter à fé católica os povos das regiões que estavam sendo colonizadas.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/>
          <p:nvPr>
            <p:ph type="title"/>
          </p:nvPr>
        </p:nvSpPr>
        <p:spPr>
          <a:xfrm>
            <a:off x="819150" y="558650"/>
            <a:ext cx="7505700" cy="6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Presença de José de Anchieta</a:t>
            </a:r>
            <a:endParaRPr/>
          </a:p>
        </p:txBody>
      </p:sp>
      <p:sp>
        <p:nvSpPr>
          <p:cNvPr id="146" name="Google Shape;146;p16"/>
          <p:cNvSpPr txBox="1"/>
          <p:nvPr>
            <p:ph idx="1" type="body"/>
          </p:nvPr>
        </p:nvSpPr>
        <p:spPr>
          <a:xfrm>
            <a:off x="966850" y="1224350"/>
            <a:ext cx="76413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Nasceu em 1534, mesmo ano de criação da Cia de Jesus, em Tenerife, nas Ilhas Canárias.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1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Viveu com a família até aos quatorze anos de idade, quando se mudou para </a:t>
            </a:r>
            <a:r>
              <a:rPr lang="pt-BR" sz="115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Coimbra</a:t>
            </a:r>
            <a:r>
              <a:rPr lang="pt-BR" sz="11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em </a:t>
            </a:r>
            <a:r>
              <a:rPr lang="pt-BR" sz="115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Portugal</a:t>
            </a:r>
            <a:r>
              <a:rPr lang="pt-BR" sz="11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a fim de estudar </a:t>
            </a:r>
            <a:r>
              <a:rPr lang="pt-BR" sz="115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filosofia</a:t>
            </a:r>
            <a:r>
              <a:rPr lang="pt-BR" sz="11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pt-BR" sz="115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Real Colégio das Artes e Humanidades</a:t>
            </a: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Chegou ao Brasil em 1553, na armada de Dom Duarte da Costa, Governador-geral do Brasil.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mesmo ano estabelece-se na Capitania de São Vicente (SP) 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>
                <a:latin typeface="Arial"/>
                <a:ea typeface="Arial"/>
                <a:cs typeface="Arial"/>
                <a:sym typeface="Arial"/>
              </a:rPr>
              <a:t>Ajudou a fundar São Paulo em 1554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>
                <a:latin typeface="Arial"/>
                <a:ea typeface="Arial"/>
                <a:cs typeface="Arial"/>
                <a:sym typeface="Arial"/>
              </a:rPr>
              <a:t>Nos anos seguintes desenvolve suas atividades de educação e catequização em São Paulo, Rio de Janeiro e 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Espírito Santo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1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pt-BR" sz="1150" u="sng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Arte de Gramática da Língua mais Usada na Costa do Brasil</a:t>
            </a:r>
            <a:r>
              <a:rPr lang="pt-BR" sz="11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é publicada em Portugal em 1595</a:t>
            </a:r>
            <a:endParaRPr sz="11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250" y="376025"/>
            <a:ext cx="3260575" cy="452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/>
          <p:cNvPicPr preferRelativeResize="0"/>
          <p:nvPr/>
        </p:nvPicPr>
        <p:blipFill rotWithShape="1">
          <a:blip r:embed="rId4">
            <a:alphaModFix/>
          </a:blip>
          <a:srcRect b="0" l="0" r="-10607" t="0"/>
          <a:stretch/>
        </p:blipFill>
        <p:spPr>
          <a:xfrm>
            <a:off x="5450599" y="307625"/>
            <a:ext cx="2929400" cy="452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/>
          <p:nvPr>
            <p:ph idx="1" type="body"/>
          </p:nvPr>
        </p:nvSpPr>
        <p:spPr>
          <a:xfrm>
            <a:off x="819150" y="765475"/>
            <a:ext cx="7505700" cy="3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A GRAMÁTICA DE ANCHIETA FOI A CARTILHA DOS PRIMEIROS EVANGELIZADORES 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COM A FUNDAÇÃO DO COLÉGIO NA BAHIA, EM 1560 A GRAMÁTICA ERA USADA DE FORMA MANUSCRITA. 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A GRAMÁTICA FOI IMPRESSA EM 1595 EM PORTUGAL.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8500" y="2259038"/>
            <a:ext cx="2466975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/>
          <p:nvPr>
            <p:ph idx="1" type="body"/>
          </p:nvPr>
        </p:nvSpPr>
        <p:spPr>
          <a:xfrm>
            <a:off x="819150" y="600600"/>
            <a:ext cx="7505700" cy="38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OBRAS DE JOSÉ DE ANCHIETA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 de São Lourenço</a:t>
            </a:r>
            <a:r>
              <a:rPr lang="pt-BR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Este auto foi representado no terreiro da Capela de São Lourenço (em Niterói) em 1583. O teatro tinha como missão catequisar. Esta peça estabelece a representação da luta entre o bem e o mal, mostrando os índios atraídos pelo demónio e depois, sendo reconquistados para deus através da pregação. 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Carta da Companhia: </a:t>
            </a:r>
            <a:r>
              <a:rPr lang="pt-BR" sz="15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Carta da Companhia de Jesus para o seráfico São Francisco.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457200" lvl="0" marL="13716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/>
          <p:nvPr>
            <p:ph idx="1" type="body"/>
          </p:nvPr>
        </p:nvSpPr>
        <p:spPr>
          <a:xfrm>
            <a:off x="819150" y="477400"/>
            <a:ext cx="7505700" cy="39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Feitos de Mem de Sá: </a:t>
            </a:r>
            <a:r>
              <a:rPr lang="pt-BR" sz="15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considerado primeiro poema épico da literatura brasileira, O poema tem 3.058 versos. Escrito em versos decassílabos, com influência de Virgílio, narra na figura de Mem de Sá as lutas contra os índios e os franceses levadas a cabo pelo governador.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Poema da Virgem</a:t>
            </a:r>
            <a:r>
              <a:rPr lang="pt-BR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15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Anchieta escreveu nas areias da praia de Iperoig, Ubatuba </a:t>
            </a:r>
            <a:r>
              <a:rPr i="1" lang="pt-BR" sz="15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5786</a:t>
            </a:r>
            <a:r>
              <a:rPr lang="pt-BR" sz="15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versos em honra à Mãe de Deus e decorou-os antes de passá-los para o papel.</a:t>
            </a: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Observa-se no poema a transição entre a poesia erudita e a popular.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6301" y="2910550"/>
            <a:ext cx="1745325" cy="1613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>
            <p:ph idx="1" type="body"/>
          </p:nvPr>
        </p:nvSpPr>
        <p:spPr>
          <a:xfrm>
            <a:off x="819150" y="448750"/>
            <a:ext cx="7505700" cy="39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JOSÉ DE ANCHIETA CONSIDERADO O PRIMEIRO</a:t>
            </a:r>
            <a:r>
              <a:rPr lang="pt-BR" sz="15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GRAMÁTICO A CRIAR A REPRESENTAÇÃO ESCRITA DA </a:t>
            </a:r>
            <a:r>
              <a:rPr lang="pt-BR" sz="15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LÍNGUA</a:t>
            </a:r>
            <a:r>
              <a:rPr lang="pt-BR" sz="15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TUPI, QUE ERA ATÉ ENTÃO, EXCLUSIVAMENTE ORAL.</a:t>
            </a:r>
            <a:r>
              <a:rPr lang="pt-BR" sz="15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5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NOS SÉCULOS XVI E XVII A LÍNGUA TUPI ERA CHAMADA PELOS PORTUGUESES COMO LÍNGUA BRASÍLICA, POR SER A LÍNGUA MAIS USADA NO BRASIL. O PORTUGUÊS ERA USADO SOMENTE NAS RELAÇÕES COM A COROA.</a:t>
            </a:r>
            <a:endParaRPr sz="15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EM 1758, COM A PRESENÇA DE MARQUÊS DE POMBAL, O TUPI É SUBSTITUÍDO PELA LÍNGUA  PORTUGUESA.</a:t>
            </a:r>
            <a:endParaRPr sz="15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