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4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4254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uFillTx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  <a:uFillTx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  <a:uFillTx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uFillTx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uFillTx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2442169" y="3448510"/>
            <a:ext cx="13725483" cy="3692813"/>
            <a:chOff x="0" y="-57150"/>
            <a:chExt cx="19285109" cy="5188619"/>
          </a:xfrm>
        </p:grpSpPr>
        <p:sp>
          <p:nvSpPr>
            <p:cNvPr id="85" name="Google Shape;85;p1"/>
            <p:cNvSpPr txBox="1">
              <a:spLocks/>
            </p:cNvSpPr>
            <p:nvPr/>
          </p:nvSpPr>
          <p:spPr>
            <a:xfrm>
              <a:off x="0" y="1353529"/>
              <a:ext cx="19285109" cy="1730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775" b="1" i="0" u="none" strike="noStrike" cap="none">
                  <a:solidFill>
                    <a:srgbClr val="020301"/>
                  </a:solidFill>
                  <a:uFillTx/>
                  <a:latin typeface="Montserrat"/>
                  <a:ea typeface="Montserrat"/>
                  <a:cs typeface="Montserrat"/>
                  <a:sym typeface="Montserrat"/>
                </a:rPr>
                <a:t>THE CORPORATION</a:t>
              </a:r>
              <a:endParaRPr>
                <a:uFillTx/>
              </a:endParaRPr>
            </a:p>
          </p:txBody>
        </p:sp>
        <p:sp>
          <p:nvSpPr>
            <p:cNvPr id="86" name="Google Shape;86;p1"/>
            <p:cNvSpPr txBox="1">
              <a:spLocks/>
            </p:cNvSpPr>
            <p:nvPr/>
          </p:nvSpPr>
          <p:spPr>
            <a:xfrm>
              <a:off x="2984676" y="-57150"/>
              <a:ext cx="13315759" cy="622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>
              <a:spLocks/>
            </p:cNvSpPr>
            <p:nvPr/>
          </p:nvSpPr>
          <p:spPr>
            <a:xfrm>
              <a:off x="3504991" y="3829142"/>
              <a:ext cx="12275127" cy="1302327"/>
            </a:xfrm>
            <a:prstGeom prst="rect">
              <a:avLst/>
            </a:prstGeom>
            <a:solidFill>
              <a:srgbClr val="FFD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uFillTx/>
              </a:endParaRPr>
            </a:p>
          </p:txBody>
        </p:sp>
        <p:sp>
          <p:nvSpPr>
            <p:cNvPr id="88" name="Google Shape;88;p1"/>
            <p:cNvSpPr txBox="1">
              <a:spLocks/>
            </p:cNvSpPr>
            <p:nvPr/>
          </p:nvSpPr>
          <p:spPr>
            <a:xfrm>
              <a:off x="3968349" y="4061129"/>
              <a:ext cx="11348412" cy="698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20301"/>
                  </a:solidFill>
                  <a:uFillTx/>
                  <a:latin typeface="Montserrat"/>
                  <a:ea typeface="Montserrat"/>
                  <a:cs typeface="Montserrat"/>
                  <a:sym typeface="Montserrat"/>
                </a:rPr>
                <a:t>Grupo A - Tópicos 1 e 2 </a:t>
              </a:r>
              <a:endParaRPr>
                <a:uFillTx/>
              </a:endParaRPr>
            </a:p>
          </p:txBody>
        </p:sp>
      </p:grpSp>
      <p:sp>
        <p:nvSpPr>
          <p:cNvPr id="89" name="Google Shape;89;p1"/>
          <p:cNvSpPr txBox="1">
            <a:spLocks/>
          </p:cNvSpPr>
          <p:nvPr/>
        </p:nvSpPr>
        <p:spPr>
          <a:xfrm>
            <a:off x="3730340" y="9499325"/>
            <a:ext cx="10827320" cy="48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2030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10/09/2020</a:t>
            </a:r>
            <a:endParaRPr>
              <a:uFillTx/>
            </a:endParaRPr>
          </a:p>
        </p:txBody>
      </p:sp>
      <p:sp>
        <p:nvSpPr>
          <p:cNvPr id="90" name="Google Shape;90;p1"/>
          <p:cNvSpPr txBox="1">
            <a:spLocks/>
          </p:cNvSpPr>
          <p:nvPr/>
        </p:nvSpPr>
        <p:spPr>
          <a:xfrm>
            <a:off x="5721325" y="3152524"/>
            <a:ext cx="684535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PRO3330 - Engenharia e Sociedade</a:t>
            </a:r>
            <a:endParaRPr>
              <a:uFillTx/>
            </a:endParaRPr>
          </a:p>
        </p:txBody>
      </p:sp>
      <p:sp>
        <p:nvSpPr>
          <p:cNvPr id="91" name="Google Shape;91;p1"/>
          <p:cNvSpPr txBox="1">
            <a:spLocks/>
          </p:cNvSpPr>
          <p:nvPr/>
        </p:nvSpPr>
        <p:spPr>
          <a:xfrm>
            <a:off x="0" y="8158500"/>
            <a:ext cx="10770900" cy="21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Nomes</a:t>
            </a:r>
            <a:r>
              <a:rPr lang="en-US" sz="260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Fabio Ono (10259129)</a:t>
            </a:r>
            <a:endParaRPr sz="2600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João Pedro Mucciolo (10299062)</a:t>
            </a:r>
            <a:endParaRPr sz="2600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Paula Wiltiner (10772115)</a:t>
            </a:r>
            <a:endParaRPr sz="2600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Victor C. Meira (10257829)</a:t>
            </a:r>
            <a:endParaRPr sz="2600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/>
          <p:nvPr/>
        </p:nvPicPr>
        <p:blipFill rotWithShape="1">
          <a:blip r:embed="rId3"/>
          <a:srcRect l="21284" r="21284"/>
          <a:stretch/>
        </p:blipFill>
        <p:spPr>
          <a:xfrm>
            <a:off x="11960341" y="-403861"/>
            <a:ext cx="10512513" cy="10799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11"/>
          <p:cNvGrpSpPr/>
          <p:nvPr/>
        </p:nvGrpSpPr>
        <p:grpSpPr>
          <a:xfrm>
            <a:off x="1012988" y="980525"/>
            <a:ext cx="18082814" cy="1543281"/>
            <a:chOff x="-565302" y="-40580"/>
            <a:chExt cx="24110419" cy="2057708"/>
          </a:xfrm>
        </p:grpSpPr>
        <p:sp>
          <p:nvSpPr>
            <p:cNvPr id="174" name="Google Shape;174;p11"/>
            <p:cNvSpPr txBox="1">
              <a:spLocks/>
            </p:cNvSpPr>
            <p:nvPr/>
          </p:nvSpPr>
          <p:spPr>
            <a:xfrm>
              <a:off x="-565302" y="-40580"/>
              <a:ext cx="18404100" cy="124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00" b="1">
                  <a:solidFill>
                    <a:srgbClr val="020301"/>
                  </a:solidFill>
                  <a:uFillTx/>
                  <a:latin typeface="Montserrat"/>
                  <a:ea typeface="Montserrat"/>
                  <a:cs typeface="Montserrat"/>
                  <a:sym typeface="Montserrat"/>
                </a:rPr>
                <a:t>Tópicos para discussão</a:t>
              </a:r>
              <a:endParaRPr>
                <a:uFillTx/>
              </a:endParaRPr>
            </a:p>
          </p:txBody>
        </p:sp>
        <p:sp>
          <p:nvSpPr>
            <p:cNvPr id="175" name="Google Shape;175;p11"/>
            <p:cNvSpPr>
              <a:spLocks/>
            </p:cNvSpPr>
            <p:nvPr/>
          </p:nvSpPr>
          <p:spPr>
            <a:xfrm>
              <a:off x="-565283" y="1760328"/>
              <a:ext cx="24110400" cy="256800"/>
            </a:xfrm>
            <a:prstGeom prst="rect">
              <a:avLst/>
            </a:prstGeom>
            <a:solidFill>
              <a:srgbClr val="F3F5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uFillTx/>
              </a:endParaRPr>
            </a:p>
          </p:txBody>
        </p:sp>
      </p:grpSp>
      <p:sp>
        <p:nvSpPr>
          <p:cNvPr id="176" name="Google Shape;176;p11"/>
          <p:cNvSpPr txBox="1">
            <a:spLocks/>
          </p:cNvSpPr>
          <p:nvPr/>
        </p:nvSpPr>
        <p:spPr>
          <a:xfrm>
            <a:off x="1155275" y="2523800"/>
            <a:ext cx="9051900" cy="7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uFillTx/>
                <a:latin typeface="Calibri"/>
                <a:ea typeface="Calibri"/>
                <a:cs typeface="Calibri"/>
                <a:sym typeface="Calibri"/>
              </a:rPr>
              <a:t>A globalização e como as corporações se encaixam nisso.</a:t>
            </a:r>
            <a:endParaRPr sz="2800"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uFillTx/>
                <a:latin typeface="Calibri"/>
                <a:ea typeface="Calibri"/>
                <a:cs typeface="Calibri"/>
                <a:sym typeface="Calibri"/>
              </a:rPr>
              <a:t>Foco principal e conjunto na geração de lucro.</a:t>
            </a:r>
            <a:endParaRPr sz="2800"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uFillTx/>
                <a:latin typeface="Calibri"/>
                <a:ea typeface="Calibri"/>
                <a:cs typeface="Calibri"/>
                <a:sym typeface="Calibri"/>
              </a:rPr>
              <a:t>Os significados por trás da figura do gavião-capitalismo.</a:t>
            </a:r>
            <a:endParaRPr sz="2800"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uFillTx/>
                <a:latin typeface="Calibri"/>
                <a:ea typeface="Calibri"/>
                <a:cs typeface="Calibri"/>
                <a:sym typeface="Calibri"/>
              </a:rPr>
              <a:t>As corporações criam necessidades e oportunismo.</a:t>
            </a:r>
            <a:endParaRPr sz="2800"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0"/>
          <p:cNvPicPr preferRelativeResize="0"/>
          <p:nvPr/>
        </p:nvPicPr>
        <p:blipFill rotWithShape="1">
          <a:blip r:embed="rId3">
            <a:alphaModFix amt="17000"/>
          </a:blip>
          <a:srcRect t="6896" b="6896"/>
          <a:stretch/>
        </p:blipFill>
        <p:spPr>
          <a:xfrm>
            <a:off x="-251160" y="-111125"/>
            <a:ext cx="18790318" cy="107788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10"/>
          <p:cNvGrpSpPr/>
          <p:nvPr/>
        </p:nvGrpSpPr>
        <p:grpSpPr>
          <a:xfrm>
            <a:off x="1028700" y="1180850"/>
            <a:ext cx="18082902" cy="4627113"/>
            <a:chOff x="0" y="-76200"/>
            <a:chExt cx="24110536" cy="6169484"/>
          </a:xfrm>
        </p:grpSpPr>
        <p:sp>
          <p:nvSpPr>
            <p:cNvPr id="183" name="Google Shape;183;p10"/>
            <p:cNvSpPr txBox="1">
              <a:spLocks/>
            </p:cNvSpPr>
            <p:nvPr/>
          </p:nvSpPr>
          <p:spPr>
            <a:xfrm>
              <a:off x="0" y="3038588"/>
              <a:ext cx="10401466" cy="2193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0" i="0" u="none" strike="noStrike" cap="none">
                  <a:solidFill>
                    <a:srgbClr val="FFDB15"/>
                  </a:solidFill>
                  <a:uFillTx/>
                  <a:latin typeface="Montserrat"/>
                  <a:ea typeface="Montserrat"/>
                  <a:cs typeface="Montserrat"/>
                  <a:sym typeface="Montserrat"/>
                </a:rPr>
                <a:t>OBRIGADA PELA ATENÇÃO!</a:t>
              </a:r>
              <a:endParaRPr>
                <a:uFillTx/>
              </a:endParaRPr>
            </a:p>
          </p:txBody>
        </p:sp>
        <p:sp>
          <p:nvSpPr>
            <p:cNvPr id="184" name="Google Shape;184;p10"/>
            <p:cNvSpPr txBox="1">
              <a:spLocks/>
            </p:cNvSpPr>
            <p:nvPr/>
          </p:nvSpPr>
          <p:spPr>
            <a:xfrm>
              <a:off x="0" y="-76200"/>
              <a:ext cx="10415419" cy="2905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1" i="0" u="none" strike="noStrike" cap="none">
                  <a:solidFill>
                    <a:srgbClr val="F3F5F9"/>
                  </a:solidFill>
                  <a:uFillTx/>
                  <a:latin typeface="Montserrat"/>
                  <a:ea typeface="Montserrat"/>
                  <a:cs typeface="Montserrat"/>
                  <a:sym typeface="Montserrat"/>
                </a:rPr>
                <a:t>Fim da Apresentação</a:t>
              </a:r>
              <a:endParaRPr>
                <a:uFillTx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1" i="0" u="none" strike="noStrike" cap="none">
                <a:solidFill>
                  <a:srgbClr val="F3F5F9"/>
                </a:solidFill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1" i="0" u="none" strike="noStrike" cap="none">
                <a:solidFill>
                  <a:srgbClr val="F3F5F9"/>
                </a:solidFill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5" name="Google Shape;185;p10"/>
            <p:cNvSpPr>
              <a:spLocks/>
            </p:cNvSpPr>
            <p:nvPr/>
          </p:nvSpPr>
          <p:spPr>
            <a:xfrm>
              <a:off x="0" y="5836630"/>
              <a:ext cx="24110536" cy="256654"/>
            </a:xfrm>
            <a:prstGeom prst="rect">
              <a:avLst/>
            </a:prstGeom>
            <a:solidFill>
              <a:srgbClr val="FFD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uFillTx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 amt="18000"/>
          </a:blip>
          <a:srcRect t="14042" b="14042"/>
          <a:stretch/>
        </p:blipFill>
        <p:spPr>
          <a:xfrm>
            <a:off x="-397772" y="-159502"/>
            <a:ext cx="18737992" cy="1077885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/>
          </p:cNvSpPr>
          <p:nvPr/>
        </p:nvSpPr>
        <p:spPr>
          <a:xfrm>
            <a:off x="3311808" y="2750769"/>
            <a:ext cx="11871900" cy="5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uFillTx/>
                <a:latin typeface="Belleza"/>
                <a:ea typeface="Belleza"/>
                <a:cs typeface="Belleza"/>
                <a:sym typeface="Belleza"/>
              </a:rPr>
              <a:t>150 ANOS ATRÁS A GRANDE CORPORAÇÃO ERA UMA INSTITUIÇÃO INSIGNIFICANTE.</a:t>
            </a:r>
            <a:endParaRPr>
              <a:uFillTx/>
            </a:endParaRPr>
          </a:p>
          <a:p>
            <a:pPr marL="0" marR="0" lvl="0" indent="0" algn="ctr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FFFFFF"/>
              </a:solidFill>
              <a:uFillTx/>
              <a:latin typeface="Belleza"/>
              <a:ea typeface="Belleza"/>
              <a:cs typeface="Belleza"/>
              <a:sym typeface="Belleza"/>
            </a:endParaRPr>
          </a:p>
          <a:p>
            <a:pPr marL="0" marR="0" lvl="0" indent="0" algn="ctr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uFillTx/>
                <a:latin typeface="Belleza"/>
                <a:ea typeface="Belleza"/>
                <a:cs typeface="Belleza"/>
                <a:sym typeface="Belleza"/>
              </a:rPr>
              <a:t>HOJE, ELA É ONIPRESENTE.</a:t>
            </a:r>
            <a:endParaRPr>
              <a:uFillTx/>
            </a:endParaRPr>
          </a:p>
          <a:p>
            <a:pPr marL="0" marR="0" lvl="0" indent="0" algn="ctr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FFFFFF"/>
              </a:solidFill>
              <a:uFillTx/>
              <a:latin typeface="Belleza"/>
              <a:ea typeface="Belleza"/>
              <a:cs typeface="Belleza"/>
              <a:sym typeface="Belleza"/>
            </a:endParaRPr>
          </a:p>
          <a:p>
            <a:pPr marL="0" marR="0" lvl="0" indent="0" algn="ctr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uFillTx/>
                <a:latin typeface="Belleza"/>
                <a:ea typeface="Belleza"/>
                <a:cs typeface="Belleza"/>
                <a:sym typeface="Belleza"/>
              </a:rPr>
              <a:t>A CORPORAÇÃO HOJE É DOMINANTE</a:t>
            </a:r>
            <a:endParaRPr>
              <a:uFillTx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873387" y="1373642"/>
            <a:ext cx="1561988" cy="118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15519533" y="8250643"/>
            <a:ext cx="3479535" cy="269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 amt="19999"/>
          </a:blip>
          <a:srcRect t="7096" b="7096"/>
          <a:stretch/>
        </p:blipFill>
        <p:spPr>
          <a:xfrm>
            <a:off x="-219765" y="-219765"/>
            <a:ext cx="18727529" cy="10726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3"/>
          <p:cNvGrpSpPr/>
          <p:nvPr/>
        </p:nvGrpSpPr>
        <p:grpSpPr>
          <a:xfrm>
            <a:off x="2574879" y="3327792"/>
            <a:ext cx="13138242" cy="3631416"/>
            <a:chOff x="0" y="0"/>
            <a:chExt cx="17517656" cy="4841888"/>
          </a:xfrm>
        </p:grpSpPr>
        <p:sp>
          <p:nvSpPr>
            <p:cNvPr id="106" name="Google Shape;106;p3"/>
            <p:cNvSpPr txBox="1">
              <a:spLocks/>
            </p:cNvSpPr>
            <p:nvPr/>
          </p:nvSpPr>
          <p:spPr>
            <a:xfrm>
              <a:off x="383716" y="2602283"/>
              <a:ext cx="16750224" cy="1245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00" b="1" i="0" u="none" strike="noStrike" cap="none">
                  <a:solidFill>
                    <a:srgbClr val="020301"/>
                  </a:solidFill>
                  <a:uFillTx/>
                  <a:latin typeface="Montserrat"/>
                  <a:ea typeface="Montserrat"/>
                  <a:cs typeface="Montserrat"/>
                  <a:sym typeface="Montserrat"/>
                </a:rPr>
                <a:t>O que é uma corporação</a:t>
              </a:r>
              <a:endParaRPr>
                <a:uFillTx/>
              </a:endParaRPr>
            </a:p>
          </p:txBody>
        </p:sp>
        <p:sp>
          <p:nvSpPr>
            <p:cNvPr id="107" name="Google Shape;107;p3"/>
            <p:cNvSpPr txBox="1">
              <a:spLocks/>
            </p:cNvSpPr>
            <p:nvPr/>
          </p:nvSpPr>
          <p:spPr>
            <a:xfrm>
              <a:off x="0" y="4143811"/>
              <a:ext cx="17517656" cy="698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4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>
              <a:spLocks/>
            </p:cNvSpPr>
            <p:nvPr/>
          </p:nvSpPr>
          <p:spPr>
            <a:xfrm>
              <a:off x="7762883" y="0"/>
              <a:ext cx="1991891" cy="2000819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03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uFillTx/>
              </a:endParaRPr>
            </a:p>
          </p:txBody>
        </p:sp>
        <p:pic>
          <p:nvPicPr>
            <p:cNvPr id="109" name="Google Shape;109;p3"/>
            <p:cNvPicPr preferRelativeResize="0"/>
            <p:nvPr/>
          </p:nvPicPr>
          <p:blipFill rotWithShape="1">
            <a:blip r:embed="rId4"/>
            <a:srcRect/>
            <a:stretch/>
          </p:blipFill>
          <p:spPr>
            <a:xfrm>
              <a:off x="8128182" y="369763"/>
              <a:ext cx="1261293" cy="12612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/>
          </p:cNvSpPr>
          <p:nvPr/>
        </p:nvSpPr>
        <p:spPr>
          <a:xfrm>
            <a:off x="1028700" y="4079236"/>
            <a:ext cx="7926679" cy="246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20" marR="0" lvl="1" indent="-30226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rgbClr val="02030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20301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Uma corporação é formada a partir de uma equipe que  se une e trabalha em conjunto por vários objetivos em comum, sendo o seu principal, o ganho de alta</a:t>
            </a:r>
            <a:r>
              <a:rPr lang="en-US" sz="2800">
                <a:solidFill>
                  <a:srgbClr val="020301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e crescente </a:t>
            </a:r>
            <a:r>
              <a:rPr lang="en-US" sz="2800" b="0" i="0" u="none" strike="noStrike" cap="none">
                <a:solidFill>
                  <a:srgbClr val="020301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lucratividade para os donos do negócio.</a:t>
            </a:r>
            <a:endParaRPr>
              <a:uFillTx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 amt="83000"/>
          </a:blip>
          <a:srcRect l="21284" r="21284"/>
          <a:stretch/>
        </p:blipFill>
        <p:spPr>
          <a:xfrm>
            <a:off x="10927906" y="-512784"/>
            <a:ext cx="10512515" cy="10799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>
            <a:spLocks/>
          </p:cNvSpPr>
          <p:nvPr/>
        </p:nvSpPr>
        <p:spPr>
          <a:xfrm>
            <a:off x="1028700" y="3403837"/>
            <a:ext cx="18082902" cy="192491"/>
          </a:xfrm>
          <a:prstGeom prst="rect">
            <a:avLst/>
          </a:prstGeom>
          <a:solidFill>
            <a:srgbClr val="FFDB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17" name="Google Shape;117;p4"/>
          <p:cNvSpPr txBox="1">
            <a:spLocks/>
          </p:cNvSpPr>
          <p:nvPr/>
        </p:nvSpPr>
        <p:spPr>
          <a:xfrm>
            <a:off x="1028700" y="914400"/>
            <a:ext cx="8083654" cy="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02030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As corporações</a:t>
            </a:r>
            <a:endParaRPr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998689" y="2763581"/>
            <a:ext cx="10981345" cy="693112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>
            <a:spLocks/>
          </p:cNvSpPr>
          <p:nvPr/>
        </p:nvSpPr>
        <p:spPr>
          <a:xfrm>
            <a:off x="102545" y="1612491"/>
            <a:ext cx="18082800" cy="192600"/>
          </a:xfrm>
          <a:prstGeom prst="rect">
            <a:avLst/>
          </a:prstGeom>
          <a:solidFill>
            <a:srgbClr val="FFDB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4" name="Google Shape;124;p5"/>
          <p:cNvSpPr txBox="1">
            <a:spLocks/>
          </p:cNvSpPr>
          <p:nvPr/>
        </p:nvSpPr>
        <p:spPr>
          <a:xfrm>
            <a:off x="592292" y="570548"/>
            <a:ext cx="15216572" cy="82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2030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Exemplo de corporações atuais</a:t>
            </a:r>
            <a:endParaRPr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 amt="19999"/>
          </a:blip>
          <a:srcRect t="7096" b="7096"/>
          <a:stretch/>
        </p:blipFill>
        <p:spPr>
          <a:xfrm>
            <a:off x="0" y="-717721"/>
            <a:ext cx="18727529" cy="10726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6"/>
          <p:cNvGrpSpPr/>
          <p:nvPr/>
        </p:nvGrpSpPr>
        <p:grpSpPr>
          <a:xfrm>
            <a:off x="3160626" y="3327792"/>
            <a:ext cx="13138242" cy="3631416"/>
            <a:chOff x="0" y="0"/>
            <a:chExt cx="17517656" cy="4841888"/>
          </a:xfrm>
        </p:grpSpPr>
        <p:sp>
          <p:nvSpPr>
            <p:cNvPr id="131" name="Google Shape;131;p6"/>
            <p:cNvSpPr txBox="1">
              <a:spLocks/>
            </p:cNvSpPr>
            <p:nvPr/>
          </p:nvSpPr>
          <p:spPr>
            <a:xfrm>
              <a:off x="383716" y="2602283"/>
              <a:ext cx="16750224" cy="1245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00" b="1" i="0" u="none" strike="noStrike" cap="none">
                  <a:solidFill>
                    <a:srgbClr val="FFDB15"/>
                  </a:solidFill>
                  <a:uFillTx/>
                  <a:latin typeface="Montserrat"/>
                  <a:ea typeface="Montserrat"/>
                  <a:cs typeface="Montserrat"/>
                  <a:sym typeface="Montserrat"/>
                </a:rPr>
                <a:t>Como foi o seu nascimento</a:t>
              </a:r>
              <a:endParaRPr>
                <a:uFillTx/>
              </a:endParaRPr>
            </a:p>
          </p:txBody>
        </p:sp>
        <p:sp>
          <p:nvSpPr>
            <p:cNvPr id="132" name="Google Shape;132;p6"/>
            <p:cNvSpPr txBox="1">
              <a:spLocks/>
            </p:cNvSpPr>
            <p:nvPr/>
          </p:nvSpPr>
          <p:spPr>
            <a:xfrm>
              <a:off x="0" y="4143811"/>
              <a:ext cx="17517656" cy="698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4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>
              <a:spLocks/>
            </p:cNvSpPr>
            <p:nvPr/>
          </p:nvSpPr>
          <p:spPr>
            <a:xfrm>
              <a:off x="7762883" y="0"/>
              <a:ext cx="1991891" cy="2000819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uFillTx/>
              </a:endParaRPr>
            </a:p>
          </p:txBody>
        </p:sp>
        <p:pic>
          <p:nvPicPr>
            <p:cNvPr id="134" name="Google Shape;134;p6"/>
            <p:cNvPicPr preferRelativeResize="0"/>
            <p:nvPr/>
          </p:nvPicPr>
          <p:blipFill rotWithShape="1">
            <a:blip r:embed="rId4"/>
            <a:srcRect/>
            <a:stretch/>
          </p:blipFill>
          <p:spPr>
            <a:xfrm>
              <a:off x="8128182" y="369763"/>
              <a:ext cx="1261293" cy="12612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>
            <a:spLocks/>
          </p:cNvSpPr>
          <p:nvPr/>
        </p:nvSpPr>
        <p:spPr>
          <a:xfrm>
            <a:off x="-384073" y="-249039"/>
            <a:ext cx="8266746" cy="10908636"/>
          </a:xfrm>
          <a:prstGeom prst="rect">
            <a:avLst/>
          </a:prstGeom>
          <a:solidFill>
            <a:srgbClr val="FFDB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40" name="Google Shape;140;p7"/>
          <p:cNvSpPr txBox="1">
            <a:spLocks/>
          </p:cNvSpPr>
          <p:nvPr/>
        </p:nvSpPr>
        <p:spPr>
          <a:xfrm>
            <a:off x="1028700" y="914400"/>
            <a:ext cx="6854100" cy="1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02030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Nascimento das corporações</a:t>
            </a:r>
            <a:endParaRPr>
              <a:uFillTx/>
            </a:endParaRPr>
          </a:p>
        </p:txBody>
      </p:sp>
      <p:grpSp>
        <p:nvGrpSpPr>
          <p:cNvPr id="141" name="Google Shape;141;p7"/>
          <p:cNvGrpSpPr/>
          <p:nvPr/>
        </p:nvGrpSpPr>
        <p:grpSpPr>
          <a:xfrm>
            <a:off x="9144000" y="473925"/>
            <a:ext cx="7726272" cy="6203041"/>
            <a:chOff x="0" y="-57150"/>
            <a:chExt cx="10301695" cy="8270722"/>
          </a:xfrm>
        </p:grpSpPr>
        <p:sp>
          <p:nvSpPr>
            <p:cNvPr id="142" name="Google Shape;142;p7"/>
            <p:cNvSpPr txBox="1">
              <a:spLocks/>
            </p:cNvSpPr>
            <p:nvPr/>
          </p:nvSpPr>
          <p:spPr>
            <a:xfrm>
              <a:off x="0" y="-57150"/>
              <a:ext cx="10301695" cy="622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20301"/>
                  </a:solidFill>
                  <a:uFillTx/>
                  <a:latin typeface="Montserrat"/>
                  <a:ea typeface="Montserrat"/>
                  <a:cs typeface="Montserrat"/>
                  <a:sym typeface="Montserrat"/>
                </a:rPr>
                <a:t>ERA INDUSTRIAL</a:t>
              </a:r>
              <a:endParaRPr>
                <a:uFillTx/>
              </a:endParaRPr>
            </a:p>
          </p:txBody>
        </p:sp>
        <p:sp>
          <p:nvSpPr>
            <p:cNvPr id="143" name="Google Shape;143;p7"/>
            <p:cNvSpPr txBox="1">
              <a:spLocks/>
            </p:cNvSpPr>
            <p:nvPr/>
          </p:nvSpPr>
          <p:spPr>
            <a:xfrm>
              <a:off x="0" y="844420"/>
              <a:ext cx="10119780" cy="2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18160" marR="0" lvl="1" indent="-259079" algn="l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301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rgbClr val="020301"/>
                  </a:solidFill>
                  <a:uFillTx/>
                  <a:latin typeface="Montserrat"/>
                  <a:ea typeface="Montserrat"/>
                  <a:cs typeface="Montserrat"/>
                  <a:sym typeface="Montserrat"/>
                </a:rPr>
                <a:t>1712 - </a:t>
              </a:r>
              <a:r>
                <a:rPr lang="en-US" sz="2400" b="0" i="0" u="none" strike="noStrike" cap="none">
                  <a:solidFill>
                    <a:srgbClr val="020301"/>
                  </a:solidFill>
                  <a:uFillTx/>
                  <a:latin typeface="Montserrat Light"/>
                  <a:ea typeface="Montserrat Light"/>
                  <a:cs typeface="Montserrat Light"/>
                  <a:sym typeface="Montserrat Light"/>
                </a:rPr>
                <a:t>Thomas Newcomen inventou uma bomba a vapor para retirar água das minas e, o que proporcionou um aumento na produtividade do carvão por homem/hora.</a:t>
              </a:r>
              <a:endParaRPr>
                <a:uFillTx/>
              </a:endParaRPr>
            </a:p>
          </p:txBody>
        </p:sp>
        <p:sp>
          <p:nvSpPr>
            <p:cNvPr id="144" name="Google Shape;144;p7"/>
            <p:cNvSpPr txBox="1">
              <a:spLocks/>
            </p:cNvSpPr>
            <p:nvPr/>
          </p:nvSpPr>
          <p:spPr>
            <a:xfrm>
              <a:off x="0" y="4894427"/>
              <a:ext cx="10119780" cy="3319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18160" marR="0" lvl="1" indent="-259079" algn="l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301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20301"/>
                  </a:solidFill>
                  <a:uFillTx/>
                  <a:latin typeface="Montserrat Light"/>
                  <a:ea typeface="Montserrat Light"/>
                  <a:cs typeface="Montserrat Light"/>
                  <a:sym typeface="Montserrat Light"/>
                </a:rPr>
                <a:t>Grupos  licenciados pelo estado e que deveriam cumprir uma série de requisitos/regras impostas.</a:t>
              </a:r>
              <a:endParaRPr>
                <a:uFillTx/>
              </a:endParaRPr>
            </a:p>
            <a:p>
              <a:pPr marL="0" marR="0" lvl="0" indent="0" algn="l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20301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518160" marR="0" lvl="1" indent="-259079" algn="l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301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20301"/>
                  </a:solidFill>
                  <a:uFillTx/>
                  <a:latin typeface="Montserrat Light"/>
                  <a:ea typeface="Montserrat Light"/>
                  <a:cs typeface="Montserrat Light"/>
                  <a:sym typeface="Montserrat Light"/>
                </a:rPr>
                <a:t>As corporações deveriam esclarecer lucratividade, propriedade, o que faziam.</a:t>
              </a:r>
              <a:endParaRPr>
                <a:uFillTx/>
              </a:endParaRPr>
            </a:p>
          </p:txBody>
        </p:sp>
        <p:sp>
          <p:nvSpPr>
            <p:cNvPr id="145" name="Google Shape;145;p7"/>
            <p:cNvSpPr txBox="1">
              <a:spLocks/>
            </p:cNvSpPr>
            <p:nvPr/>
          </p:nvSpPr>
          <p:spPr>
            <a:xfrm>
              <a:off x="0" y="3999206"/>
              <a:ext cx="10301695" cy="622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20301"/>
                  </a:solidFill>
                  <a:uFillTx/>
                  <a:latin typeface="Montserrat"/>
                  <a:ea typeface="Montserrat"/>
                  <a:cs typeface="Montserrat"/>
                  <a:sym typeface="Montserrat"/>
                </a:rPr>
                <a:t>NO INÍCIO</a:t>
              </a:r>
              <a:endParaRPr>
                <a:uFillTx/>
              </a:endParaRPr>
            </a:p>
          </p:txBody>
        </p:sp>
      </p:grpSp>
      <p:pic>
        <p:nvPicPr>
          <p:cNvPr id="146" name="Google Shape;146;p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056010" y="3730349"/>
            <a:ext cx="2949862" cy="294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250381" y="5029015"/>
            <a:ext cx="2876801" cy="2876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7"/>
          <p:cNvGrpSpPr/>
          <p:nvPr/>
        </p:nvGrpSpPr>
        <p:grpSpPr>
          <a:xfrm>
            <a:off x="9144000" y="7415208"/>
            <a:ext cx="7726272" cy="1908237"/>
            <a:chOff x="0" y="-57150"/>
            <a:chExt cx="10301695" cy="2544315"/>
          </a:xfrm>
        </p:grpSpPr>
        <p:sp>
          <p:nvSpPr>
            <p:cNvPr id="149" name="Google Shape;149;p7"/>
            <p:cNvSpPr txBox="1">
              <a:spLocks/>
            </p:cNvSpPr>
            <p:nvPr/>
          </p:nvSpPr>
          <p:spPr>
            <a:xfrm>
              <a:off x="0" y="-57150"/>
              <a:ext cx="10301695" cy="622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20301"/>
                  </a:solidFill>
                  <a:uFillTx/>
                  <a:latin typeface="Montserrat"/>
                  <a:ea typeface="Montserrat"/>
                  <a:cs typeface="Montserrat"/>
                  <a:sym typeface="Montserrat"/>
                </a:rPr>
                <a:t>GUERRA CIVIL E REVOLUÇÃO INDUSTRIAL</a:t>
              </a:r>
              <a:endParaRPr>
                <a:uFillTx/>
              </a:endParaRPr>
            </a:p>
          </p:txBody>
        </p:sp>
        <p:sp>
          <p:nvSpPr>
            <p:cNvPr id="150" name="Google Shape;150;p7"/>
            <p:cNvSpPr txBox="1">
              <a:spLocks/>
            </p:cNvSpPr>
            <p:nvPr/>
          </p:nvSpPr>
          <p:spPr>
            <a:xfrm>
              <a:off x="0" y="844420"/>
              <a:ext cx="10119780" cy="1642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18160" marR="0" lvl="1" indent="-259079" algn="l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20301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20301"/>
                  </a:solidFill>
                  <a:uFillTx/>
                  <a:latin typeface="Montserrat Light"/>
                  <a:ea typeface="Montserrat Light"/>
                  <a:cs typeface="Montserrat Light"/>
                  <a:sym typeface="Montserrat Light"/>
                </a:rPr>
                <a:t>Durante esse período as corporações como bancos e a indústria pesada expandiram seus negócios, ganhando muitas terras públicas.</a:t>
              </a:r>
              <a:endParaRPr>
                <a:uFillTx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/>
          </p:cNvSpPr>
          <p:nvPr/>
        </p:nvSpPr>
        <p:spPr>
          <a:xfrm>
            <a:off x="6412890" y="9571692"/>
            <a:ext cx="10846410" cy="24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HLDC 2020</a:t>
            </a:r>
            <a:endParaRPr>
              <a:uFillTx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-806926" y="5341652"/>
            <a:ext cx="20786725" cy="6066666"/>
            <a:chOff x="0" y="0"/>
            <a:chExt cx="27715633" cy="8088887"/>
          </a:xfrm>
        </p:grpSpPr>
        <p:sp>
          <p:nvSpPr>
            <p:cNvPr id="157" name="Google Shape;157;p8"/>
            <p:cNvSpPr>
              <a:spLocks/>
            </p:cNvSpPr>
            <p:nvPr/>
          </p:nvSpPr>
          <p:spPr>
            <a:xfrm>
              <a:off x="0" y="0"/>
              <a:ext cx="27715633" cy="8088887"/>
            </a:xfrm>
            <a:prstGeom prst="rect">
              <a:avLst/>
            </a:prstGeom>
            <a:solidFill>
              <a:srgbClr val="F8CF2C">
                <a:alpha val="8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uFillTx/>
              </a:endParaRPr>
            </a:p>
          </p:txBody>
        </p:sp>
        <p:sp>
          <p:nvSpPr>
            <p:cNvPr id="158" name="Google Shape;158;p8"/>
            <p:cNvSpPr txBox="1">
              <a:spLocks/>
            </p:cNvSpPr>
            <p:nvPr/>
          </p:nvSpPr>
          <p:spPr>
            <a:xfrm>
              <a:off x="6866581" y="1400492"/>
              <a:ext cx="13982471" cy="4831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52827"/>
                  </a:solidFill>
                  <a:uFillTx/>
                  <a:latin typeface="Arial"/>
                  <a:ea typeface="Arial"/>
                  <a:cs typeface="Arial"/>
                  <a:sym typeface="Arial"/>
                </a:rPr>
                <a:t>" 14° emenda para proteger escravos libertados  foi aprovada no final da guerra civil para dar direitos iguais aos </a:t>
              </a:r>
              <a:endParaRPr>
                <a:uFillTx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52827"/>
                  </a:solidFill>
                  <a:uFillTx/>
                  <a:latin typeface="Arial"/>
                  <a:ea typeface="Arial"/>
                  <a:cs typeface="Arial"/>
                  <a:sym typeface="Arial"/>
                </a:rPr>
                <a:t>cidadãos negros. ”</a:t>
              </a:r>
              <a:endParaRPr>
                <a:uFillTx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rgbClr val="252827"/>
                </a:solidFill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52827"/>
                  </a:solidFill>
                  <a:uFillTx/>
                  <a:latin typeface="Arial"/>
                  <a:ea typeface="Arial"/>
                  <a:cs typeface="Arial"/>
                  <a:sym typeface="Arial"/>
                </a:rPr>
                <a:t>As corporações foram à justiça para conseguirem benefícios através dessa emenda, alegando que a corporação também era uma pessoa.</a:t>
              </a:r>
              <a:endParaRPr>
                <a:uFillTx/>
              </a:endParaRPr>
            </a:p>
          </p:txBody>
        </p:sp>
      </p:grp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 amt="54000"/>
          </a:blip>
          <a:srcRect/>
          <a:stretch/>
        </p:blipFill>
        <p:spPr>
          <a:xfrm>
            <a:off x="-503416" y="-4314484"/>
            <a:ext cx="19294834" cy="1068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>
            <a:spLocks/>
          </p:cNvSpPr>
          <p:nvPr/>
        </p:nvSpPr>
        <p:spPr>
          <a:xfrm>
            <a:off x="-300353" y="-302569"/>
            <a:ext cx="19056147" cy="4250864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65" name="Google Shape;165;p9"/>
          <p:cNvSpPr txBox="1">
            <a:spLocks/>
          </p:cNvSpPr>
          <p:nvPr/>
        </p:nvSpPr>
        <p:spPr>
          <a:xfrm>
            <a:off x="1659193" y="1047270"/>
            <a:ext cx="14969615" cy="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FFDB15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Reportagens</a:t>
            </a:r>
            <a:r>
              <a:rPr lang="en-US" sz="5600" b="1" i="0" u="none" strike="noStrike" cap="none">
                <a:solidFill>
                  <a:srgbClr val="FFDB15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sobre Corporações</a:t>
            </a:r>
            <a:endParaRPr>
              <a:uFillTx/>
            </a:endParaRPr>
          </a:p>
        </p:txBody>
      </p:sp>
      <p:pic>
        <p:nvPicPr>
          <p:cNvPr id="166" name="Google Shape;16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80025" y="6974750"/>
            <a:ext cx="13948773" cy="18921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7" name="Google Shape;167;p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69075" y="3429000"/>
            <a:ext cx="10086625" cy="28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Personalizar</PresentationFormat>
  <Paragraphs>44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Dell</cp:lastModifiedBy>
  <cp:revision>1</cp:revision>
  <dcterms:created xsi:type="dcterms:W3CDTF">2006-08-16T00:00:00Z</dcterms:created>
  <dcterms:modified xsi:type="dcterms:W3CDTF">2020-09-10T16:11:00Z</dcterms:modified>
</cp:coreProperties>
</file>