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roxima Nova"/>
      <p:regular r:id="rId16"/>
      <p:bold r:id="rId17"/>
      <p:italic r:id="rId18"/>
      <p:boldItalic r:id="rId19"/>
    </p:embeddedFont>
    <p:embeddedFont>
      <p:font typeface="Alfa Slab One"/>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lfaSlabOn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roximaNova-bold.fntdata"/><Relationship Id="rId16" Type="http://schemas.openxmlformats.org/officeDocument/2006/relationships/font" Target="fonts/ProximaNova-regular.fntdata"/><Relationship Id="rId5" Type="http://schemas.openxmlformats.org/officeDocument/2006/relationships/notesMaster" Target="notesMasters/notesMaster1.xml"/><Relationship Id="rId19" Type="http://schemas.openxmlformats.org/officeDocument/2006/relationships/font" Target="fonts/ProximaNova-boldItalic.fntdata"/><Relationship Id="rId6" Type="http://schemas.openxmlformats.org/officeDocument/2006/relationships/slide" Target="slides/slide1.xml"/><Relationship Id="rId18"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5d9213f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5d9213f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533fb8177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533fb8177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96f98e3fa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96f98e3fa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6f98e3fa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6f98e3fa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t-BR" sz="1800">
                <a:solidFill>
                  <a:srgbClr val="666666"/>
                </a:solidFill>
                <a:latin typeface="Proxima Nova"/>
                <a:ea typeface="Proxima Nova"/>
                <a:cs typeface="Proxima Nova"/>
                <a:sym typeface="Proxima Nova"/>
              </a:rPr>
              <a:t>O público é responsável por garantir o benefício da população. E isso, ao longo dos anos fez com que tomasse decisões e regras que burocratizaram o processo de tal forma que, em alguns momentos, se tornou a barreira para que o objetivo final fosse alcançado.</a:t>
            </a:r>
            <a:endParaRPr sz="1800">
              <a:solidFill>
                <a:srgbClr val="666666"/>
              </a:solidFill>
              <a:latin typeface="Proxima Nova"/>
              <a:ea typeface="Proxima Nova"/>
              <a:cs typeface="Proxima Nova"/>
              <a:sym typeface="Proxima Nova"/>
            </a:endParaRPr>
          </a:p>
          <a:p>
            <a:pPr indent="0" lvl="0" marL="0" rtl="0" algn="l">
              <a:lnSpc>
                <a:spcPct val="115000"/>
              </a:lnSpc>
              <a:spcBef>
                <a:spcPts val="1600"/>
              </a:spcBef>
              <a:spcAft>
                <a:spcPts val="0"/>
              </a:spcAft>
              <a:buNone/>
            </a:pPr>
            <a:r>
              <a:rPr lang="pt-BR" sz="1800">
                <a:solidFill>
                  <a:srgbClr val="666666"/>
                </a:solidFill>
                <a:latin typeface="Proxima Nova"/>
                <a:ea typeface="Proxima Nova"/>
                <a:cs typeface="Proxima Nova"/>
                <a:sym typeface="Proxima Nova"/>
              </a:rPr>
              <a:t>Isso pode ser observado no filme, “Eu, Daniel Blake”, onde o personagem principal busca auxílio por invalidez e acaba preso na burocracia do sistema. </a:t>
            </a:r>
            <a:endParaRPr sz="1800">
              <a:solidFill>
                <a:srgbClr val="666666"/>
              </a:solidFill>
              <a:latin typeface="Proxima Nova"/>
              <a:ea typeface="Proxima Nova"/>
              <a:cs typeface="Proxima Nova"/>
              <a:sym typeface="Proxima Nova"/>
            </a:endParaRPr>
          </a:p>
          <a:p>
            <a:pPr indent="0" lvl="0" marL="0" rtl="0" algn="l">
              <a:lnSpc>
                <a:spcPct val="115000"/>
              </a:lnSpc>
              <a:spcBef>
                <a:spcPts val="1600"/>
              </a:spcBef>
              <a:spcAft>
                <a:spcPts val="1600"/>
              </a:spcAft>
              <a:buClr>
                <a:schemeClr val="dk1"/>
              </a:buClr>
              <a:buSzPts val="1100"/>
              <a:buFont typeface="Arial"/>
              <a:buNone/>
            </a:pPr>
            <a:r>
              <a:rPr lang="pt-BR" sz="1800">
                <a:solidFill>
                  <a:srgbClr val="666666"/>
                </a:solidFill>
                <a:latin typeface="Proxima Nova"/>
                <a:ea typeface="Proxima Nova"/>
                <a:cs typeface="Proxima Nova"/>
                <a:sym typeface="Proxima Nova"/>
              </a:rPr>
              <a:t>O escopo de cuidar de todos é complexo e quase impossível de se cumprir. Nesse sentido, algumas pessoas acabam sendo excluídas - em geral as pessoas que mais precisam desse benefício. O acesso a tecnologia, que por um lado torna alguns processos mais eficiencias, pode ser uma barreira para pessoas que não tem acesso a tecnologia, ou tiver oportunidade de aprender como tais dispositivos funcionam.</a:t>
            </a:r>
            <a:endParaRPr sz="1800">
              <a:solidFill>
                <a:srgbClr val="666666"/>
              </a:solidFill>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96f98e3fa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96f98e3fa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96f98e3fa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96f98e3fa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This is the fundamental difference between public and private property. Public property, of course, does not guarantee that activity is conducted in the public interest, but merely places it in a structure with potential lines of accountability to the public. Private property does not mean there can be no benefit to the public, but only that those making decisions are free to weigh their own interests however they choose.</a:t>
            </a:r>
            <a:endParaRPr/>
          </a:p>
          <a:p>
            <a:pPr indent="0" lvl="0" marL="0" rtl="0" algn="l">
              <a:spcBef>
                <a:spcPts val="0"/>
              </a:spcBef>
              <a:spcAft>
                <a:spcPts val="0"/>
              </a:spcAft>
              <a:buNone/>
            </a:pPr>
            <a:br>
              <a:rPr lang="pt-BR"/>
            </a:br>
            <a:r>
              <a:rPr lang="pt-BR"/>
              <a:t>Contrary to the notion that corporations autonomously developed because they competed more efficiently or effectively in the market, governments created the corporate form to do things that rational businessmen would not do because they were too risky, too expensive, too unprofitable, or too public, that is, to perform tasks that would not have gotten done if left to the efficient operation of markets. Corporations were developed to undertake jobs that were not rational or not appropriate from the perspective of the individual businessman.</a:t>
            </a:r>
            <a:br>
              <a:rPr lang="pt-BR"/>
            </a:br>
            <a:br>
              <a:rPr lang="pt-BR"/>
            </a:br>
            <a:r>
              <a:rPr lang="pt-BR"/>
              <a:t>Some of its particular features, such as limited liability, perpetual life, and parcellized ownership, were established not so much because they were efficient but to compensate for the inefficient tasks corporations were assigned, like building canals, turnpikes, and bridges, where markets would not support them. Other particular features, including the enumeration of powers in a charter, the creation of boards of directors, and the election of officers, were established to embody the accountability of the corporation to the public. The corporation was after all a delegation of sovereign powers to serve the public interest. Thus the corporation did not grow by an evolutionary process by which an organizational form was perfected to its maximum efficiency.</a:t>
            </a:r>
            <a:endParaRPr/>
          </a:p>
          <a:p>
            <a:pPr indent="0" lvl="0" marL="0" rtl="0" algn="l">
              <a:spcBef>
                <a:spcPts val="0"/>
              </a:spcBef>
              <a:spcAft>
                <a:spcPts val="0"/>
              </a:spcAft>
              <a:buNone/>
            </a:pPr>
            <a:r>
              <a:t/>
            </a:r>
            <a:endParaRPr/>
          </a:p>
          <a:p>
            <a:pPr indent="0" lvl="0" marL="0" rtl="0" algn="l">
              <a:spcBef>
                <a:spcPts val="0"/>
              </a:spcBef>
              <a:spcAft>
                <a:spcPts val="0"/>
              </a:spcAft>
              <a:buNone/>
            </a:pPr>
            <a:r>
              <a:rPr lang="pt-BR"/>
              <a:t>Thus with a logic of power, there is greater emphasis on who is involved and why some actors win while others lose. Efficiency theory is problematic not only because it neglects the dynamics of power, but also because it attends only to short-term change. By focusing on the events at the end of the nineteenth century, the immediate unfolding of the corporate revolution, it is easy to miss the critical role that government played in the corporation’s long-term development</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44687a25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44687a25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533fb8177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33fb8177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pt-BR"/>
              <a:t>COMENTARIO NA DISCUSSAO DA AULA</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pt-BR"/>
              <a:t>Questao politica administrativa burocracia corporacoes</a:t>
            </a:r>
            <a:endParaRPr/>
          </a:p>
          <a:p>
            <a:pPr indent="0" lvl="0" marL="0" rtl="0" algn="l">
              <a:lnSpc>
                <a:spcPct val="115000"/>
              </a:lnSpc>
              <a:spcBef>
                <a:spcPts val="0"/>
              </a:spcBef>
              <a:spcAft>
                <a:spcPts val="0"/>
              </a:spcAft>
              <a:buClr>
                <a:schemeClr val="dk1"/>
              </a:buClr>
              <a:buSzPts val="1100"/>
              <a:buFont typeface="Arial"/>
              <a:buNone/>
            </a:pPr>
            <a:r>
              <a:rPr lang="pt-BR"/>
              <a:t>Teve dificuldade em questoes dos conceitos, não estar habituado ao topico (texto do martins) não ter mt o conhecimento teorico do assunto, faltou embasamento -&gt; filme do asterix clareou os conceitos, ilustrou</a:t>
            </a:r>
            <a:endParaRPr/>
          </a:p>
          <a:p>
            <a:pPr indent="0" lvl="0" marL="0" rtl="0" algn="l">
              <a:lnSpc>
                <a:spcPct val="115000"/>
              </a:lnSpc>
              <a:spcBef>
                <a:spcPts val="0"/>
              </a:spcBef>
              <a:spcAft>
                <a:spcPts val="0"/>
              </a:spcAft>
              <a:buNone/>
            </a:pPr>
            <a:r>
              <a:rPr lang="pt-BR"/>
              <a:t>No fim foi contornado por vivencias, casos e tal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pt-BR"/>
              <a:t>Os textos q ele sugere não são mt didaticos na exposicao dos conceitos, é pra instigar q a gente conheça, va atras do q nos interesse</a:t>
            </a:r>
            <a:endParaRPr/>
          </a:p>
          <a:p>
            <a:pPr indent="0" lvl="0" marL="0" rtl="0" algn="l">
              <a:lnSpc>
                <a:spcPct val="115000"/>
              </a:lnSpc>
              <a:spcBef>
                <a:spcPts val="0"/>
              </a:spcBef>
              <a:spcAft>
                <a:spcPts val="0"/>
              </a:spcAft>
              <a:buNone/>
            </a:pPr>
            <a:r>
              <a:rPr lang="pt-BR"/>
              <a:t>Lembrar que são assuntos complexos</a:t>
            </a:r>
            <a:endParaRPr/>
          </a:p>
          <a:p>
            <a:pPr indent="0" lvl="0" marL="0" rtl="0" algn="l">
              <a:lnSpc>
                <a:spcPct val="115000"/>
              </a:lnSpc>
              <a:spcBef>
                <a:spcPts val="0"/>
              </a:spcBef>
              <a:spcAft>
                <a:spcPts val="0"/>
              </a:spcAft>
              <a:buNone/>
            </a:pPr>
            <a:r>
              <a:rPr lang="pt-BR"/>
              <a:t>Filmes ajudam pq apesar de ser uma reducao da realidade eles pegam, ilustram e cativam melhor pra trazer vc mais perto do assunto</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5d9213ff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5d9213ff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pt-BR"/>
              <a:t>COMENTARIO NA DISCUSSAO DA AULA</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pt-BR"/>
              <a:t>Questao politica administrativa burocracia corporacoes</a:t>
            </a:r>
            <a:endParaRPr/>
          </a:p>
          <a:p>
            <a:pPr indent="0" lvl="0" marL="0" rtl="0" algn="l">
              <a:lnSpc>
                <a:spcPct val="115000"/>
              </a:lnSpc>
              <a:spcBef>
                <a:spcPts val="0"/>
              </a:spcBef>
              <a:spcAft>
                <a:spcPts val="0"/>
              </a:spcAft>
              <a:buClr>
                <a:schemeClr val="dk1"/>
              </a:buClr>
              <a:buSzPts val="1100"/>
              <a:buFont typeface="Arial"/>
              <a:buNone/>
            </a:pPr>
            <a:r>
              <a:rPr lang="pt-BR"/>
              <a:t>Teve dificuldade em questoes dos conceitos, não estar habituado ao topico (texto do martins) não ter mt o conhecimento teorico do assunto, faltou embasamento -&gt; filme do asterix clareou os conceitos, ilustrou</a:t>
            </a:r>
            <a:endParaRPr/>
          </a:p>
          <a:p>
            <a:pPr indent="0" lvl="0" marL="0" rtl="0" algn="l">
              <a:lnSpc>
                <a:spcPct val="115000"/>
              </a:lnSpc>
              <a:spcBef>
                <a:spcPts val="0"/>
              </a:spcBef>
              <a:spcAft>
                <a:spcPts val="0"/>
              </a:spcAft>
              <a:buNone/>
            </a:pPr>
            <a:r>
              <a:rPr lang="pt-BR"/>
              <a:t>No fim foi contornado por vivencias, casos e tal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pt-BR"/>
              <a:t>Os textos q ele sugere não são mt didaticos na exposicao dos conceitos, é pra instigar q a gente conheça, va atras do q nos interesse</a:t>
            </a:r>
            <a:endParaRPr/>
          </a:p>
          <a:p>
            <a:pPr indent="0" lvl="0" marL="0" rtl="0" algn="l">
              <a:lnSpc>
                <a:spcPct val="115000"/>
              </a:lnSpc>
              <a:spcBef>
                <a:spcPts val="0"/>
              </a:spcBef>
              <a:spcAft>
                <a:spcPts val="0"/>
              </a:spcAft>
              <a:buNone/>
            </a:pPr>
            <a:r>
              <a:rPr lang="pt-BR"/>
              <a:t>Lembrar que são assuntos complexos</a:t>
            </a:r>
            <a:endParaRPr/>
          </a:p>
          <a:p>
            <a:pPr indent="0" lvl="0" marL="0" rtl="0" algn="l">
              <a:lnSpc>
                <a:spcPct val="115000"/>
              </a:lnSpc>
              <a:spcBef>
                <a:spcPts val="0"/>
              </a:spcBef>
              <a:spcAft>
                <a:spcPts val="0"/>
              </a:spcAft>
              <a:buNone/>
            </a:pPr>
            <a:r>
              <a:rPr lang="pt-BR"/>
              <a:t>Filmes ajudam pq apesar de ser uma reducao da realidade eles pegam, ilustram e cativam melhor pra trazer vc mais perto do assunto</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t-BR"/>
              <a:t>Engenharia e Sociedade</a:t>
            </a:r>
            <a:endParaRPr/>
          </a:p>
        </p:txBody>
      </p:sp>
      <p:sp>
        <p:nvSpPr>
          <p:cNvPr id="57" name="Google Shape;57;p13"/>
          <p:cNvSpPr txBox="1"/>
          <p:nvPr>
            <p:ph idx="1" type="subTitle"/>
          </p:nvPr>
        </p:nvSpPr>
        <p:spPr>
          <a:xfrm>
            <a:off x="311700" y="3704823"/>
            <a:ext cx="8520600" cy="73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a:t>Grupo 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Política e Administração</a:t>
            </a:r>
            <a:endParaRPr/>
          </a:p>
        </p:txBody>
      </p:sp>
      <p:sp>
        <p:nvSpPr>
          <p:cNvPr id="118" name="Google Shape;118;p22"/>
          <p:cNvSpPr txBox="1"/>
          <p:nvPr>
            <p:ph idx="1" type="body"/>
          </p:nvPr>
        </p:nvSpPr>
        <p:spPr>
          <a:xfrm>
            <a:off x="311700" y="1291075"/>
            <a:ext cx="85206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pt-BR" sz="1900"/>
              <a:t>Forte correlação com o tema anterior : burocracia excessiva é uma barreira ao acesso a serviços assistenciais, aos direitos dos cidadãos (“Eu, Daniel Blake”)</a:t>
            </a:r>
            <a:endParaRPr sz="1900"/>
          </a:p>
          <a:p>
            <a:pPr indent="-349250" lvl="0" marL="457200" rtl="0" algn="l">
              <a:spcBef>
                <a:spcPts val="0"/>
              </a:spcBef>
              <a:spcAft>
                <a:spcPts val="0"/>
              </a:spcAft>
              <a:buSzPts val="1900"/>
              <a:buChar char="●"/>
            </a:pPr>
            <a:r>
              <a:rPr lang="pt-BR" sz="1900"/>
              <a:t>Discurso presente em discussões e na mídia é raso, superficial</a:t>
            </a:r>
            <a:endParaRPr sz="1900"/>
          </a:p>
          <a:p>
            <a:pPr indent="-349250" lvl="0" marL="457200" rtl="0" algn="l">
              <a:spcBef>
                <a:spcPts val="0"/>
              </a:spcBef>
              <a:spcAft>
                <a:spcPts val="0"/>
              </a:spcAft>
              <a:buSzPts val="1900"/>
              <a:buChar char="●"/>
            </a:pPr>
            <a:r>
              <a:rPr lang="pt-BR" sz="1900"/>
              <a:t>Relação entre política e processos administrativos e burocráticos</a:t>
            </a:r>
            <a:endParaRPr sz="1900"/>
          </a:p>
          <a:p>
            <a:pPr indent="-349250" lvl="0" marL="457200" rtl="0" algn="l">
              <a:spcBef>
                <a:spcPts val="0"/>
              </a:spcBef>
              <a:spcAft>
                <a:spcPts val="0"/>
              </a:spcAft>
              <a:buSzPts val="1900"/>
              <a:buChar char="●"/>
            </a:pPr>
            <a:r>
              <a:rPr lang="pt-BR" sz="1900"/>
              <a:t>Problemas do desligamento entre os dois conceitos : burocracia como impedimento da política ou como ator em interesses próprios</a:t>
            </a:r>
            <a:endParaRPr sz="19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2300"/>
              <a:t>O público e o privado na construção das corporações</a:t>
            </a:r>
            <a:endParaRPr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pic>
        <p:nvPicPr>
          <p:cNvPr id="68" name="Google Shape;68;p15"/>
          <p:cNvPicPr preferRelativeResize="0"/>
          <p:nvPr/>
        </p:nvPicPr>
        <p:blipFill>
          <a:blip r:embed="rId3">
            <a:alphaModFix/>
          </a:blip>
          <a:stretch>
            <a:fillRect/>
          </a:stretch>
        </p:blipFill>
        <p:spPr>
          <a:xfrm>
            <a:off x="609000" y="1184288"/>
            <a:ext cx="1888900" cy="2774925"/>
          </a:xfrm>
          <a:prstGeom prst="rect">
            <a:avLst/>
          </a:prstGeom>
          <a:noFill/>
          <a:ln>
            <a:noFill/>
          </a:ln>
        </p:spPr>
      </p:pic>
      <p:pic>
        <p:nvPicPr>
          <p:cNvPr id="69" name="Google Shape;69;p15"/>
          <p:cNvPicPr preferRelativeResize="0"/>
          <p:nvPr/>
        </p:nvPicPr>
        <p:blipFill>
          <a:blip r:embed="rId4">
            <a:alphaModFix/>
          </a:blip>
          <a:stretch>
            <a:fillRect/>
          </a:stretch>
        </p:blipFill>
        <p:spPr>
          <a:xfrm>
            <a:off x="2908338" y="1831420"/>
            <a:ext cx="3327326" cy="1480650"/>
          </a:xfrm>
          <a:prstGeom prst="rect">
            <a:avLst/>
          </a:prstGeom>
          <a:noFill/>
          <a:ln>
            <a:noFill/>
          </a:ln>
        </p:spPr>
      </p:pic>
      <p:pic>
        <p:nvPicPr>
          <p:cNvPr id="70" name="Google Shape;70;p15"/>
          <p:cNvPicPr preferRelativeResize="0"/>
          <p:nvPr/>
        </p:nvPicPr>
        <p:blipFill>
          <a:blip r:embed="rId5">
            <a:alphaModFix/>
          </a:blip>
          <a:stretch>
            <a:fillRect/>
          </a:stretch>
        </p:blipFill>
        <p:spPr>
          <a:xfrm>
            <a:off x="6737247" y="1017727"/>
            <a:ext cx="1888899" cy="27507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O privado é mais eficiente que o público</a:t>
            </a:r>
            <a:endParaRPr/>
          </a:p>
        </p:txBody>
      </p:sp>
      <p:sp>
        <p:nvSpPr>
          <p:cNvPr id="76" name="Google Shape;76;p16"/>
          <p:cNvSpPr txBox="1"/>
          <p:nvPr>
            <p:ph idx="1" type="body"/>
          </p:nvPr>
        </p:nvSpPr>
        <p:spPr>
          <a:xfrm>
            <a:off x="4572000" y="1662638"/>
            <a:ext cx="4260300" cy="2396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O público é responsável por garantir o benefício da população. E isso, ao longo dos anos fez com que tomasse decisões e regras que </a:t>
            </a:r>
            <a:r>
              <a:rPr lang="pt-BR"/>
              <a:t>burocratizaram</a:t>
            </a:r>
            <a:r>
              <a:rPr lang="pt-BR"/>
              <a:t> o processo de tal forma que, em alguns momentos, se tornou a barreira para que o objetivo final fosse alcançado.</a:t>
            </a:r>
            <a:endParaRPr/>
          </a:p>
        </p:txBody>
      </p:sp>
      <p:pic>
        <p:nvPicPr>
          <p:cNvPr id="77" name="Google Shape;77;p16"/>
          <p:cNvPicPr preferRelativeResize="0"/>
          <p:nvPr/>
        </p:nvPicPr>
        <p:blipFill>
          <a:blip r:embed="rId3">
            <a:alphaModFix/>
          </a:blip>
          <a:stretch>
            <a:fillRect/>
          </a:stretch>
        </p:blipFill>
        <p:spPr>
          <a:xfrm>
            <a:off x="824100" y="1662563"/>
            <a:ext cx="2396225" cy="239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Mas o privado é eficiente?</a:t>
            </a:r>
            <a:endParaRPr/>
          </a:p>
        </p:txBody>
      </p:sp>
      <p:sp>
        <p:nvSpPr>
          <p:cNvPr id="83" name="Google Shape;83;p17"/>
          <p:cNvSpPr txBox="1"/>
          <p:nvPr>
            <p:ph idx="1" type="body"/>
          </p:nvPr>
        </p:nvSpPr>
        <p:spPr>
          <a:xfrm>
            <a:off x="311700" y="1450025"/>
            <a:ext cx="3299700" cy="3118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t-BR" sz="2700">
                <a:solidFill>
                  <a:schemeClr val="accent3"/>
                </a:solidFill>
              </a:rPr>
              <a:t>Teoria da Eficiência </a:t>
            </a:r>
            <a:br>
              <a:rPr lang="pt-BR">
                <a:solidFill>
                  <a:schemeClr val="accent3"/>
                </a:solidFill>
              </a:rPr>
            </a:br>
            <a:br>
              <a:rPr lang="pt-BR">
                <a:solidFill>
                  <a:schemeClr val="accent3"/>
                </a:solidFill>
              </a:rPr>
            </a:br>
            <a:r>
              <a:rPr lang="pt-BR"/>
              <a:t>assume que uma empresa privada, disciplina por um mercado “que não perdoa” é inerentemente mais eficiente que as decisões de um governo.</a:t>
            </a:r>
            <a:endParaRPr/>
          </a:p>
        </p:txBody>
      </p:sp>
      <p:sp>
        <p:nvSpPr>
          <p:cNvPr id="84" name="Google Shape;84;p17"/>
          <p:cNvSpPr txBox="1"/>
          <p:nvPr>
            <p:ph idx="1" type="body"/>
          </p:nvPr>
        </p:nvSpPr>
        <p:spPr>
          <a:xfrm>
            <a:off x="5334000" y="1450025"/>
            <a:ext cx="3299700" cy="311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a:t>Ou seja, uma empresa ineficiente vai fechar, porque não terá sucesso no mercado.</a:t>
            </a:r>
            <a:endParaRPr/>
          </a:p>
          <a:p>
            <a:pPr indent="0" lvl="0" marL="0" rtl="0" algn="ctr">
              <a:spcBef>
                <a:spcPts val="1600"/>
              </a:spcBef>
              <a:spcAft>
                <a:spcPts val="1600"/>
              </a:spcAft>
              <a:buNone/>
            </a:pPr>
            <a:r>
              <a:rPr lang="pt-BR"/>
              <a:t>Assim concluímos que as corporações privadas que sobreviveram até hoje são eficiências. </a:t>
            </a:r>
            <a:r>
              <a:rPr b="1" lang="pt-BR"/>
              <a:t>Mas essa teoria está completa?</a:t>
            </a:r>
            <a:endParaRPr b="1"/>
          </a:p>
        </p:txBody>
      </p:sp>
      <p:sp>
        <p:nvSpPr>
          <p:cNvPr id="85" name="Google Shape;85;p17"/>
          <p:cNvSpPr/>
          <p:nvPr/>
        </p:nvSpPr>
        <p:spPr>
          <a:xfrm>
            <a:off x="3816150" y="2571750"/>
            <a:ext cx="1313100" cy="656700"/>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Mas o privado é eficiente?</a:t>
            </a:r>
            <a:endParaRPr/>
          </a:p>
        </p:txBody>
      </p:sp>
      <p:sp>
        <p:nvSpPr>
          <p:cNvPr id="91" name="Google Shape;91;p18"/>
          <p:cNvSpPr txBox="1"/>
          <p:nvPr>
            <p:ph idx="1" type="body"/>
          </p:nvPr>
        </p:nvSpPr>
        <p:spPr>
          <a:xfrm>
            <a:off x="311700" y="1450025"/>
            <a:ext cx="2930400" cy="656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t-BR" sz="2400">
                <a:solidFill>
                  <a:schemeClr val="accent3"/>
                </a:solidFill>
              </a:rPr>
              <a:t>O papel do estado</a:t>
            </a:r>
            <a:r>
              <a:rPr lang="pt-BR" sz="2400">
                <a:solidFill>
                  <a:schemeClr val="accent3"/>
                </a:solidFill>
              </a:rPr>
              <a:t> </a:t>
            </a:r>
            <a:br>
              <a:rPr lang="pt-BR">
                <a:solidFill>
                  <a:schemeClr val="accent3"/>
                </a:solidFill>
              </a:rPr>
            </a:br>
            <a:endParaRPr/>
          </a:p>
        </p:txBody>
      </p:sp>
      <p:sp>
        <p:nvSpPr>
          <p:cNvPr id="92" name="Google Shape;92;p18"/>
          <p:cNvSpPr txBox="1"/>
          <p:nvPr>
            <p:ph idx="1" type="body"/>
          </p:nvPr>
        </p:nvSpPr>
        <p:spPr>
          <a:xfrm>
            <a:off x="3405200" y="1450025"/>
            <a:ext cx="2203500" cy="656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t-BR" sz="2400">
                <a:solidFill>
                  <a:schemeClr val="accent3"/>
                </a:solidFill>
              </a:rPr>
              <a:t>Poder</a:t>
            </a:r>
            <a:endParaRPr/>
          </a:p>
        </p:txBody>
      </p:sp>
      <p:sp>
        <p:nvSpPr>
          <p:cNvPr id="93" name="Google Shape;93;p18"/>
          <p:cNvSpPr txBox="1"/>
          <p:nvPr>
            <p:ph idx="1" type="body"/>
          </p:nvPr>
        </p:nvSpPr>
        <p:spPr>
          <a:xfrm>
            <a:off x="5771800" y="1450025"/>
            <a:ext cx="2930400" cy="656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t-BR" sz="2400">
                <a:solidFill>
                  <a:schemeClr val="accent3"/>
                </a:solidFill>
              </a:rPr>
              <a:t>Tempo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sz="2300"/>
              <a:t>V</a:t>
            </a:r>
            <a:r>
              <a:rPr lang="pt-BR" sz="2300"/>
              <a:t>isão sociológica das organizações: a burocracia, ciência e política</a:t>
            </a:r>
            <a:endParaRPr sz="2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pic>
        <p:nvPicPr>
          <p:cNvPr id="104" name="Google Shape;104;p20"/>
          <p:cNvPicPr preferRelativeResize="0"/>
          <p:nvPr/>
        </p:nvPicPr>
        <p:blipFill>
          <a:blip r:embed="rId3">
            <a:alphaModFix/>
          </a:blip>
          <a:stretch>
            <a:fillRect/>
          </a:stretch>
        </p:blipFill>
        <p:spPr>
          <a:xfrm>
            <a:off x="1250750" y="1492438"/>
            <a:ext cx="1800225" cy="2543175"/>
          </a:xfrm>
          <a:prstGeom prst="rect">
            <a:avLst/>
          </a:prstGeom>
          <a:noFill/>
          <a:ln>
            <a:noFill/>
          </a:ln>
        </p:spPr>
      </p:pic>
      <p:pic>
        <p:nvPicPr>
          <p:cNvPr id="105" name="Google Shape;105;p20"/>
          <p:cNvPicPr preferRelativeResize="0"/>
          <p:nvPr/>
        </p:nvPicPr>
        <p:blipFill>
          <a:blip r:embed="rId4">
            <a:alphaModFix/>
          </a:blip>
          <a:stretch>
            <a:fillRect/>
          </a:stretch>
        </p:blipFill>
        <p:spPr>
          <a:xfrm>
            <a:off x="5812563" y="1081375"/>
            <a:ext cx="2138725" cy="3211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pic>
        <p:nvPicPr>
          <p:cNvPr id="111" name="Google Shape;111;p21"/>
          <p:cNvPicPr preferRelativeResize="0"/>
          <p:nvPr/>
        </p:nvPicPr>
        <p:blipFill>
          <a:blip r:embed="rId3">
            <a:alphaModFix/>
          </a:blip>
          <a:stretch>
            <a:fillRect/>
          </a:stretch>
        </p:blipFill>
        <p:spPr>
          <a:xfrm>
            <a:off x="5157075" y="1416776"/>
            <a:ext cx="3606451" cy="2588875"/>
          </a:xfrm>
          <a:prstGeom prst="rect">
            <a:avLst/>
          </a:prstGeom>
          <a:noFill/>
          <a:ln>
            <a:noFill/>
          </a:ln>
        </p:spPr>
      </p:pic>
      <p:sp>
        <p:nvSpPr>
          <p:cNvPr id="112" name="Google Shape;112;p21"/>
          <p:cNvSpPr txBox="1"/>
          <p:nvPr/>
        </p:nvSpPr>
        <p:spPr>
          <a:xfrm>
            <a:off x="311700" y="2094350"/>
            <a:ext cx="7342500" cy="1772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Proxima Nova"/>
              <a:buChar char="●"/>
            </a:pPr>
            <a:r>
              <a:rPr lang="pt-BR" sz="1800">
                <a:solidFill>
                  <a:schemeClr val="dk2"/>
                </a:solidFill>
                <a:latin typeface="Proxima Nova"/>
                <a:ea typeface="Proxima Nova"/>
                <a:cs typeface="Proxima Nova"/>
                <a:sym typeface="Proxima Nova"/>
              </a:rPr>
              <a:t>Visão teórica, científica</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pt-BR" sz="1800">
                <a:solidFill>
                  <a:schemeClr val="dk2"/>
                </a:solidFill>
                <a:latin typeface="Proxima Nova"/>
                <a:ea typeface="Proxima Nova"/>
                <a:cs typeface="Proxima Nova"/>
                <a:sym typeface="Proxima Nova"/>
              </a:rPr>
              <a:t>Administração pública</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pt-BR" sz="1800">
                <a:solidFill>
                  <a:schemeClr val="dk2"/>
                </a:solidFill>
                <a:latin typeface="Proxima Nova"/>
                <a:ea typeface="Proxima Nova"/>
                <a:cs typeface="Proxima Nova"/>
                <a:sym typeface="Proxima Nova"/>
              </a:rPr>
              <a:t>Ci</a:t>
            </a:r>
            <a:r>
              <a:rPr lang="pt-BR" sz="1800">
                <a:solidFill>
                  <a:schemeClr val="dk2"/>
                </a:solidFill>
                <a:latin typeface="Proxima Nova"/>
                <a:ea typeface="Proxima Nova"/>
                <a:cs typeface="Proxima Nova"/>
                <a:sym typeface="Proxima Nova"/>
              </a:rPr>
              <a:t>ências</a:t>
            </a:r>
            <a:r>
              <a:rPr lang="pt-BR" sz="1800">
                <a:solidFill>
                  <a:schemeClr val="dk2"/>
                </a:solidFill>
                <a:latin typeface="Proxima Nova"/>
                <a:ea typeface="Proxima Nova"/>
                <a:cs typeface="Proxima Nova"/>
                <a:sym typeface="Proxima Nova"/>
              </a:rPr>
              <a:t> políticas, sociologia</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pt-BR" sz="1800">
                <a:solidFill>
                  <a:schemeClr val="dk2"/>
                </a:solidFill>
                <a:latin typeface="Proxima Nova"/>
                <a:ea typeface="Proxima Nova"/>
                <a:cs typeface="Proxima Nova"/>
                <a:sym typeface="Proxima Nova"/>
              </a:rPr>
              <a:t>Problema </a:t>
            </a:r>
            <a:r>
              <a:rPr lang="pt-BR" sz="1800">
                <a:solidFill>
                  <a:schemeClr val="dk2"/>
                </a:solidFill>
                <a:latin typeface="Proxima Nova"/>
                <a:ea typeface="Proxima Nova"/>
                <a:cs typeface="Proxima Nova"/>
                <a:sym typeface="Proxima Nova"/>
              </a:rPr>
              <a:t>epistemológico</a:t>
            </a:r>
            <a:r>
              <a:rPr lang="pt-BR" sz="1800">
                <a:solidFill>
                  <a:schemeClr val="dk2"/>
                </a:solidFill>
                <a:latin typeface="Proxima Nova"/>
                <a:ea typeface="Proxima Nova"/>
                <a:cs typeface="Proxima Nova"/>
                <a:sym typeface="Proxima Nova"/>
              </a:rPr>
              <a:t> da burocracia</a:t>
            </a:r>
            <a:endParaRPr sz="1800">
              <a:solidFill>
                <a:schemeClr val="dk2"/>
              </a:solidFill>
              <a:latin typeface="Proxima Nova"/>
              <a:ea typeface="Proxima Nova"/>
              <a:cs typeface="Proxima Nova"/>
              <a:sym typeface="Proxima Nova"/>
            </a:endParaRPr>
          </a:p>
          <a:p>
            <a:pPr indent="-342900" lvl="0" marL="457200" rtl="0" algn="l">
              <a:spcBef>
                <a:spcPts val="0"/>
              </a:spcBef>
              <a:spcAft>
                <a:spcPts val="0"/>
              </a:spcAft>
              <a:buClr>
                <a:schemeClr val="dk2"/>
              </a:buClr>
              <a:buSzPts val="1800"/>
              <a:buFont typeface="Proxima Nova"/>
              <a:buChar char="●"/>
            </a:pPr>
            <a:r>
              <a:rPr lang="pt-BR" sz="1800">
                <a:solidFill>
                  <a:schemeClr val="dk2"/>
                </a:solidFill>
                <a:latin typeface="Proxima Nova"/>
                <a:ea typeface="Proxima Nova"/>
                <a:cs typeface="Proxima Nova"/>
                <a:sym typeface="Proxima Nova"/>
              </a:rPr>
              <a:t>Dependência</a:t>
            </a:r>
            <a:r>
              <a:rPr lang="pt-BR" sz="1800">
                <a:solidFill>
                  <a:schemeClr val="dk2"/>
                </a:solidFill>
                <a:latin typeface="Proxima Nova"/>
                <a:ea typeface="Proxima Nova"/>
                <a:cs typeface="Proxima Nova"/>
                <a:sym typeface="Proxima Nova"/>
              </a:rPr>
              <a:t> entre Política e Administração</a:t>
            </a:r>
            <a:endParaRPr sz="1800">
              <a:solidFill>
                <a:schemeClr val="dk2"/>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