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0693400" cy="7556500"/>
  <p:notesSz cx="106934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77347" y="271271"/>
            <a:ext cx="1161288" cy="41452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260"/>
            <a:ext cx="9624060" cy="1209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81972" y="752347"/>
            <a:ext cx="57308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Grupos 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 </a:t>
            </a: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Linhas 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 </a:t>
            </a: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Crédito </a:t>
            </a:r>
            <a:r>
              <a:rPr dirty="0" u="sng" sz="1400" spc="-1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PRONAF 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- </a:t>
            </a: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Quadro Resumo (Plano Safra</a:t>
            </a:r>
            <a:r>
              <a:rPr dirty="0" u="sng" sz="1400" spc="-22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1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2019/2020)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36671" y="1073911"/>
            <a:ext cx="118491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10" b="1">
                <a:latin typeface="Calibri"/>
                <a:cs typeface="Calibri"/>
              </a:rPr>
              <a:t>Posição:</a:t>
            </a:r>
            <a:r>
              <a:rPr dirty="0" sz="1100" spc="-2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Julho/2019</a:t>
            </a:r>
            <a:endParaRPr sz="11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74200" y="1278636"/>
          <a:ext cx="10252075" cy="5704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0305"/>
                <a:gridCol w="2502535"/>
                <a:gridCol w="1440179"/>
                <a:gridCol w="1710054"/>
                <a:gridCol w="1099184"/>
                <a:gridCol w="2321559"/>
              </a:tblGrid>
              <a:tr h="377951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Grupos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2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Linhas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882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Público-Alvo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882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39116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Finalidade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882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31051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Limite de</a:t>
                      </a:r>
                      <a:r>
                        <a:rPr dirty="0" sz="12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Crédito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882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Juros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882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Prazo, Carência, Bônus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Adimplência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Outras</a:t>
                      </a:r>
                      <a:r>
                        <a:rPr dirty="0" sz="12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Condições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</a:tr>
              <a:tr h="13700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44170" marR="336550" indent="46990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Pronaf 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Grupo</a:t>
                      </a:r>
                      <a:r>
                        <a:rPr dirty="0" sz="1100" spc="-9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207010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Agricultores(as) assentados(as) pelo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Programa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Nacional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Reforma Agrária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(PNRA).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8580" marR="228600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Beneficiários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Programa Nacional de  Crédito Fundiário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(PNCF).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7945" marR="173355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Investimento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em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atividades  agropecuárias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não-  agropecuárias.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Até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R$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25.000,00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por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agricultor.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8580" marR="120650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Esse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valor poderá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ser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elevado para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R$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26.500,00  quando contemplar verba  para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Assistência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Técnica.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0,5%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ao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ano.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314325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Prazo: até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10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anos, incluídos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até 3  anos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carência.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8580" marR="71120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Bônus: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43,396%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se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houver assistência  técnica,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ou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 40% quando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esse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serviço não for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financiado.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815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76860" marR="269875" indent="114300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Pronaf 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Grupo</a:t>
                      </a:r>
                      <a:r>
                        <a:rPr dirty="0" sz="1100" spc="-9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A/C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207010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Agricultores(as) assentados(as) pelo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Programa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Nacional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Reforma Agrária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(PNRA).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8580" marR="165735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Beneficiários(as) do Programa Nacional  de Crédito Fundiário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(PNCF).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151765">
                        <a:lnSpc>
                          <a:spcPct val="101800"/>
                        </a:lnSpc>
                        <a:spcBef>
                          <a:spcPts val="680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Custeio de atividades  agropecuárias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de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beneficiamento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ou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industrialização da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produção.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8580" marR="205740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Até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R$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7.500,00 por  operação, podendo cada  agricultor contratar até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3  operações.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84150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1,5%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ao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ano.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Custeio agrícola: até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anos.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343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117475">
                        <a:lnSpc>
                          <a:spcPct val="101800"/>
                        </a:lnSpc>
                        <a:spcBef>
                          <a:spcPts val="660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Custeio pecuário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agroindustrial: até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1 ano.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786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47345" marR="340360" indent="43815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Pronaf 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Grupo</a:t>
                      </a:r>
                      <a:r>
                        <a:rPr dirty="0" sz="1100" spc="-9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B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 marR="106045">
                        <a:lnSpc>
                          <a:spcPct val="101800"/>
                        </a:lnSpc>
                        <a:spcBef>
                          <a:spcPts val="96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Agricultores(as) familiares com renda  bruta anual familiar de até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20.000,00.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just" marL="67945" marR="298450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Mulheres agricultoras integrantes de  unidades familiares enquadradas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nos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Grupo A,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AC e B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do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Pronaf.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 marR="173355">
                        <a:lnSpc>
                          <a:spcPct val="101499"/>
                        </a:lnSpc>
                        <a:spcBef>
                          <a:spcPts val="82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Investimento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em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atividades  agropecuárias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não-  agropecuárias.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Custeio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pecuário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7945" marR="152400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Custeio de atividades  não agropecuárias.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 marR="84455">
                        <a:lnSpc>
                          <a:spcPct val="101800"/>
                        </a:lnSpc>
                        <a:spcBef>
                          <a:spcPts val="89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R$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5.000,00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por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operação  elaborada pela  metodologia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Agroamigo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(PNMPO)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7945" marR="226695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R$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2.500,00, quando  elaborada sem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metodologia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Agroamigo.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0,5%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ao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ano.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Prazo: até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2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anos, incluído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até 1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ano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carência.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Bônus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adimplência: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79705" marR="283210" indent="-111760">
                        <a:lnSpc>
                          <a:spcPct val="100899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25% aplicado sobre cada parcela  paga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em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dia.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79705" marR="111760" indent="-11176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40% aplicado sobre cada parcela  paga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em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dia, na região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do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semiárido, quando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financiamento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for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destinado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determinadas  atividades.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8580" marR="77470">
                        <a:lnSpc>
                          <a:spcPct val="101499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Obs.: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bônus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é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devido até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limite de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valor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contratado de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R$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15.000,00  (Agroamigo)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R$7.500,00 (demais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casos).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4201" y="684275"/>
          <a:ext cx="10252075" cy="42767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0305"/>
                <a:gridCol w="2502535"/>
                <a:gridCol w="1440179"/>
                <a:gridCol w="1710054"/>
                <a:gridCol w="1099184"/>
                <a:gridCol w="2321559"/>
              </a:tblGrid>
              <a:tr h="42702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6129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Pronaf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Mulher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7945" marR="142240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Mulheres agricultoras, independente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do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estado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civil, integrantes de unidades  familiares enquadradas no Grupo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  (Renda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Variável).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7945" marR="62230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Obs,: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as mulheres integrantes dos demais  grupos serão atendidas no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Pronaf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Grupo  B.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7945" marR="77470">
                        <a:lnSpc>
                          <a:spcPct val="101699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Investimento da  infraestrutura de  produção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serviços  agropecuários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não  agropecuários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no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estabelecimento rural,  de interesse da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mulher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agricultora.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7945" marR="107950">
                        <a:lnSpc>
                          <a:spcPct val="101699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Individual: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Até R$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330.000,00 (quando  destinado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às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atividades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de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suinocultura, avicultura,  aquicultura, carcinicultura  (criação de crustáceos)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fruticultura);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Até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165.000,00 para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demais  empreendimen-tos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finalidades.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7945" marR="106680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Coletivo: até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R$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800.000,00, respeitados os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limites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individuais.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120014" marR="110489" indent="-3175">
                        <a:lnSpc>
                          <a:spcPct val="10180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Taxa 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Pr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ef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ó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s-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fixada: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91440" marR="82550">
                        <a:lnSpc>
                          <a:spcPts val="1340"/>
                        </a:lnSpc>
                        <a:spcBef>
                          <a:spcPts val="4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Pré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3,0%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ao</a:t>
                      </a:r>
                      <a:r>
                        <a:rPr dirty="0" sz="11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ano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ou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83820" marR="77470" indent="1905">
                        <a:lnSpc>
                          <a:spcPts val="134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Pós-fixada  composta de  parte fixa de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até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1270">
                        <a:lnSpc>
                          <a:spcPts val="130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-1,33%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a.a.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196215" marR="189230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acrescida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de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FAM.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91440" marR="82550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Pré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4,6%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ao</a:t>
                      </a:r>
                      <a:r>
                        <a:rPr dirty="0" sz="11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ano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ou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83820" marR="77470" indent="1905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Pós-fixada  composta de  parte fixa de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até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0,20%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a.a.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193040" marR="187960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acrescida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do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FAM.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57785">
                        <a:lnSpc>
                          <a:spcPct val="101800"/>
                        </a:lnSpc>
                        <a:spcBef>
                          <a:spcPts val="685"/>
                        </a:spcBef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Prazo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: até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5 anos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para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financiamentos  de caminhonetes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carga.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172085">
                        <a:lnSpc>
                          <a:spcPct val="101699"/>
                        </a:lnSpc>
                        <a:spcBef>
                          <a:spcPts val="680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Prazo: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até 7 anos,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com carência de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até 14 meses,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para aquisição de  tratores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implementos associados,  colheitadeiras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suas plataformas de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cortes,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assim como, máquinas  agrícolas autopropelidas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para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adubação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pulverização.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8580" marR="307975">
                        <a:lnSpc>
                          <a:spcPct val="10180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Prazo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: até 10 anos, incluídos até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3  anos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 carência, para as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demais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finalidades.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4200" y="684275"/>
          <a:ext cx="10252075" cy="54349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/>
                <a:gridCol w="2232660"/>
                <a:gridCol w="1440179"/>
                <a:gridCol w="1458595"/>
                <a:gridCol w="1800225"/>
                <a:gridCol w="1871979"/>
              </a:tblGrid>
              <a:tr h="563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Grupos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Linhas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7550">
                        <a:lnSpc>
                          <a:spcPct val="100000"/>
                        </a:lnSpc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Público-Alvo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91160">
                        <a:lnSpc>
                          <a:spcPct val="100000"/>
                        </a:lnSpc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Finalidade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85420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Limite de</a:t>
                      </a:r>
                      <a:r>
                        <a:rPr dirty="0" sz="12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Crédito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Juros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Prazo, Carência, Bônus de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 marL="252729" marR="247650">
                        <a:lnSpc>
                          <a:spcPct val="101699"/>
                        </a:lnSpc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Adimplência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200" spc="-4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Outras  Condições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</a:tr>
              <a:tr h="31516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67970" marR="259079" indent="257175">
                        <a:lnSpc>
                          <a:spcPct val="101800"/>
                        </a:lnSpc>
                        <a:spcBef>
                          <a:spcPts val="850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Pronaf  Mais</a:t>
                      </a:r>
                      <a:r>
                        <a:rPr dirty="0" sz="1100" spc="-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Alimentos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8580" marR="491490">
                        <a:lnSpc>
                          <a:spcPct val="1014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Agricultores(as) familiares  enquadrados(as) no Grupo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  (Renda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Variável)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112395">
                        <a:lnSpc>
                          <a:spcPct val="101600"/>
                        </a:lnSpc>
                        <a:spcBef>
                          <a:spcPts val="710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Investimento da  infraestrutura de  produção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serviços  agropecuários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não-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agropecuários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no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estabelecimento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rural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59690">
                        <a:lnSpc>
                          <a:spcPct val="101800"/>
                        </a:lnSpc>
                        <a:spcBef>
                          <a:spcPts val="229"/>
                        </a:spcBef>
                        <a:tabLst>
                          <a:tab pos="865505" algn="l"/>
                          <a:tab pos="1244600" algn="l"/>
                        </a:tabLst>
                      </a:pPr>
                      <a:r>
                        <a:rPr dirty="0" sz="1100" spc="5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nd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du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: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té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$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165.000,00.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8580" marR="59690">
                        <a:lnSpc>
                          <a:spcPct val="101800"/>
                        </a:lnSpc>
                        <a:spcBef>
                          <a:spcPts val="5"/>
                        </a:spcBef>
                        <a:tabLst>
                          <a:tab pos="822325" algn="l"/>
                          <a:tab pos="1244600" algn="l"/>
                        </a:tabLst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: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té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$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800.000,00,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8580" marR="59055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respeitados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limites  individuais.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9535" marR="99060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Quando destinado às  atividades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de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suinocultura,  avicultura,  aquicultura,  carcinicultura (criação  de crustáceos)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fruticultura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limite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será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1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330.000,00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Taxa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Prefixada/Pós-fixada: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441959" marR="433070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Pré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3,0%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ao</a:t>
                      </a:r>
                      <a:r>
                        <a:rPr dirty="0" sz="11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ano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ou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91440" marR="83185" indent="-2540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Pós-fixada composta de  parte fixa de até -1,33% a.a.  acrescida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FAM.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441959" marR="433070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Pré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4,6%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ao</a:t>
                      </a:r>
                      <a:r>
                        <a:rPr dirty="0" sz="11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ano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ou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127635" marR="120014" indent="-2540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Pós-fixada composta de  parte fixa de até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0,20%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a.a.  acrescida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do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FAM.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  <a:tabLst>
                          <a:tab pos="577215" algn="l"/>
                          <a:tab pos="908050" algn="l"/>
                          <a:tab pos="1132205" algn="l"/>
                          <a:tab pos="1551305" algn="l"/>
                        </a:tabLst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Prazo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: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até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anos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para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8580" marR="59690">
                        <a:lnSpc>
                          <a:spcPct val="101800"/>
                        </a:lnSpc>
                        <a:tabLst>
                          <a:tab pos="1660525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finan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ia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caminhonetes de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carga.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62865">
                        <a:lnSpc>
                          <a:spcPct val="101699"/>
                        </a:lnSpc>
                        <a:spcBef>
                          <a:spcPts val="680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Prazo: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até 7 anos,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com  carência de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até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14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meses,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para aquisição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tratores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 implementos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associados,  colheitadeiras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suas  plataformas de cortes, assim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como,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máquinas agrícolas  autopropelidas para adubação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pulverização.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just" marL="68580" marR="175895">
                        <a:lnSpc>
                          <a:spcPct val="10180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Prazo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: até 10 anos, incluídos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até 3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anos de carência, para  as demais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finalidades.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129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945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Pronaf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Agro-indústria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 marR="101600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Agricultores familiares enquadrados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nos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grupos A, A/C,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B 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Grupo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  (Renda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Variável)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suas  cooperativas, associações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empreendimentos familiares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rurais.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133350">
                        <a:lnSpc>
                          <a:spcPct val="101800"/>
                        </a:lnSpc>
                        <a:spcBef>
                          <a:spcPts val="680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Financiamento para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implantação,  ampliação,  recuperação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ou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modernização de  pequenas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médias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agroindústrias.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454659">
                        <a:lnSpc>
                          <a:spcPct val="101800"/>
                        </a:lnSpc>
                        <a:spcBef>
                          <a:spcPts val="68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Pessoa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física:</a:t>
                      </a:r>
                      <a:r>
                        <a:rPr dirty="0" sz="11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R$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165.000,00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8580" marR="386080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pr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ndi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to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familiar rural: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R$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330.000,00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8580" marR="422275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Coop./Assoc.: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R$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35.000.000,00.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Taxa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Prefixada/Pós-fixada: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441959" marR="433070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Pré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4,6%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ao</a:t>
                      </a:r>
                      <a:r>
                        <a:rPr dirty="0" sz="11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ano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ou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127635" marR="120014" indent="-2540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Pós-fixada composta de  parte fixa de até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0,20%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a.a.  acrescida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do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FAM.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8580" marR="222250">
                        <a:lnSpc>
                          <a:spcPct val="10180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Prazo: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até 5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anos, incluída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carência de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até 1 ano,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para  financiamentos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de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caminhonetes de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carga;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8580" marR="243840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dirty="0" sz="1100" spc="-15">
                          <a:latin typeface="Calibri"/>
                          <a:cs typeface="Calibri"/>
                        </a:rPr>
                        <a:t>Até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10 anos,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incluídos 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até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3  anos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carência.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4200" y="684275"/>
          <a:ext cx="10252075" cy="53111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/>
                <a:gridCol w="2232660"/>
                <a:gridCol w="1440179"/>
                <a:gridCol w="1458595"/>
                <a:gridCol w="1800225"/>
                <a:gridCol w="1871979"/>
              </a:tblGrid>
              <a:tr h="15407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Pronaf Jovem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84455">
                        <a:lnSpc>
                          <a:spcPct val="101699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Jovens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agricultores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agricultoras  familiares maiores de 16 anos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com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até 29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anos, pertencentes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famílias  enquadradas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nos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Grupos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A,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A/C, B e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Grupo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(Renda Variável)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que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atendam as condições previstas no  MCR-10-10.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108585">
                        <a:lnSpc>
                          <a:spcPct val="101699"/>
                        </a:lnSpc>
                        <a:spcBef>
                          <a:spcPts val="60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Financiamento da  infraestrutura de  produção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serviços  agropecuários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não-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agropecuários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no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estabelecimento rural  de interesse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jovem  agricultor.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68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Até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R$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16.500,00, em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até 3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operações.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Taxa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Prefixada/Pós-fixada: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441959" marR="433070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Pré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3,0%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ao</a:t>
                      </a:r>
                      <a:r>
                        <a:rPr dirty="0" sz="11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ano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ou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91440" marR="83185" indent="-2540">
                        <a:lnSpc>
                          <a:spcPct val="10140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Pós-fixada composta de  parte fixa de até -1,33% a.a.  acrescida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FAM.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183515">
                        <a:lnSpc>
                          <a:spcPct val="100899"/>
                        </a:lnSpc>
                        <a:spcBef>
                          <a:spcPts val="850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Prazo: até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10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anos, incluídos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até 3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anos de</a:t>
                      </a:r>
                      <a:r>
                        <a:rPr dirty="0" sz="11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carência.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942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73025" marR="65405" indent="-1270">
                        <a:lnSpc>
                          <a:spcPct val="10140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Pronaf    Industrialização para  Agroindústria</a:t>
                      </a:r>
                      <a:r>
                        <a:rPr dirty="0" sz="11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Familiar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 marR="101600">
                        <a:lnSpc>
                          <a:spcPct val="101600"/>
                        </a:lnSpc>
                        <a:spcBef>
                          <a:spcPts val="84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Agricultores familiares enquadrados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nos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grupos A, A/C,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B 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Grupo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  (Renda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Variável)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suas  cooperativas, associações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empreendimentos familiares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rurais.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7945" marR="79375">
                        <a:lnSpc>
                          <a:spcPct val="1016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Financiamento custeio  do beneficiamento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industrialização de  produção própria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e/  ou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terceiros.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239395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Pessoa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física: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até</a:t>
                      </a:r>
                      <a:r>
                        <a:rPr dirty="0" sz="11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R$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12.000,00.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8580" marR="216535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Empreendimento  familiar rural: até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R$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210.000,00.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8580" marR="175260">
                        <a:lnSpc>
                          <a:spcPct val="10160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Cooperativa singular: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até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R$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15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milhões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(observar 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limite  individual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por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associado de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R$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12.000,00)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8580" marR="226060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Cooperativa central: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até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R$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30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milhões.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346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4,6%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ao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ano.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5359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Até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12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meses.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700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Pronaf Semiárido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69850">
                        <a:lnSpc>
                          <a:spcPct val="101400"/>
                        </a:lnSpc>
                        <a:spcBef>
                          <a:spcPts val="76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Agricultores(as) familiares  enquadrados(as)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nos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Grupos A, A/C,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B 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Grupo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 (Renda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Variável).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82550">
                        <a:lnSpc>
                          <a:spcPct val="1016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Investimento  destinado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à  convivência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com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semiárido, priorizando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infraestrutura  hídrica.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Até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20.000,00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Taxa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Prefixada/Pós-fixada: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441959" marR="433070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Pré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3,0%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ao</a:t>
                      </a:r>
                      <a:r>
                        <a:rPr dirty="0" sz="11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ano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ou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91440" marR="83185" indent="-2540">
                        <a:lnSpc>
                          <a:spcPct val="10140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Pós-fixada composta de  parte fixa de até -1,33% a.a.  acrescida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FAM.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83210" marR="122555" indent="-154305">
                        <a:lnSpc>
                          <a:spcPct val="100899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Prazo: até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10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anos, incluídos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até 3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anos de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carência.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4201" y="882395"/>
          <a:ext cx="10252075" cy="61893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0305"/>
                <a:gridCol w="1170305"/>
                <a:gridCol w="1078864"/>
                <a:gridCol w="1351914"/>
                <a:gridCol w="1889760"/>
                <a:gridCol w="3581400"/>
              </a:tblGrid>
              <a:tr h="3779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Grupos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2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Linhas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882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18732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Público-Alvo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882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211454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Finalidade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882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Limite de</a:t>
                      </a:r>
                      <a:r>
                        <a:rPr dirty="0" sz="1200" spc="-3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Crédito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882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Juros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882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Prazo, Carência, Bônus de Adimplência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200" spc="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Outras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Condições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</a:tr>
              <a:tr h="1844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275590">
                        <a:lnSpc>
                          <a:spcPct val="101699"/>
                        </a:lnSpc>
                        <a:spcBef>
                          <a:spcPts val="790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Custeio de  atividades  agrícolas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pecuárias,  inclusive  aquisição de  animais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para  recria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engorda.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8580" marR="109855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Integrante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Grupo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B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do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Pronaf: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79705" marR="165735" indent="-90170">
                        <a:lnSpc>
                          <a:spcPct val="101800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Até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5.000,00</a:t>
                      </a:r>
                      <a:r>
                        <a:rPr dirty="0" sz="11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pela  metodologia  Agroamigo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79705" indent="-90805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Até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R$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2.500,00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79705" marR="292100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quando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fora</a:t>
                      </a:r>
                      <a:r>
                        <a:rPr dirty="0" sz="11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da  metodologia.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 marR="181610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Integrantes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do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Grupo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Pronaf: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Até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250.000,00.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9280">
                        <a:lnSpc>
                          <a:spcPts val="127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3,0% ao ano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706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7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Para</a:t>
                      </a:r>
                      <a:r>
                        <a:rPr dirty="0" sz="11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as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cultura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arroz,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feijão,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06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7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mandioca, trigo,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amendoim,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06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7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alho, tomate, cebola,</a:t>
                      </a:r>
                      <a:r>
                        <a:rPr dirty="0" sz="11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inhame,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06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70"/>
                        </a:lnSpc>
                        <a:tabLst>
                          <a:tab pos="548005" algn="l"/>
                          <a:tab pos="1453515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cará,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batata-doce,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batata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06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7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inglesa, abacaxi, banana, açaí,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06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70"/>
                        </a:lnSpc>
                        <a:tabLst>
                          <a:tab pos="895985" algn="l"/>
                          <a:tab pos="1523365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pupunha,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cacau,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baru,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7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Prazo: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69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70"/>
                        </a:lnSpc>
                        <a:tabLst>
                          <a:tab pos="726440" algn="l"/>
                          <a:tab pos="999490" algn="l"/>
                          <a:tab pos="1397000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castanha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caju,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laranja,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7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Custeio agrícola: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69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60"/>
                        </a:lnSpc>
                        <a:tabLst>
                          <a:tab pos="808990" algn="l"/>
                          <a:tab pos="1529715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tangerina,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olerícolas,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erva-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16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Até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11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anos</a:t>
                      </a:r>
                      <a:r>
                        <a:rPr dirty="0" sz="11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para</a:t>
                      </a:r>
                      <a:r>
                        <a:rPr dirty="0" sz="11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as</a:t>
                      </a:r>
                      <a:r>
                        <a:rPr dirty="0" sz="11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culturas</a:t>
                      </a:r>
                      <a:r>
                        <a:rPr dirty="0" sz="1100" spc="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açafrão</a:t>
                      </a:r>
                      <a:r>
                        <a:rPr dirty="0" sz="11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palmeira</a:t>
                      </a:r>
                      <a:r>
                        <a:rPr dirty="0" sz="1100" spc="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real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06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70"/>
                        </a:lnSpc>
                        <a:tabLst>
                          <a:tab pos="648970" algn="l"/>
                          <a:tab pos="1179195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mate,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ervas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medicinais,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ts val="117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(palmito).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06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7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aromáticas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1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condimentares;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17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Até 2 anos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para as culturas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bianuais.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06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70"/>
                        </a:lnSpc>
                        <a:tabLst>
                          <a:tab pos="683895" algn="l"/>
                          <a:tab pos="1026794" algn="l"/>
                          <a:tab pos="1677670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cultivos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em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sistemas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17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Até 1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ano para as demais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culturas.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06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70"/>
                        </a:lnSpc>
                        <a:tabLst>
                          <a:tab pos="1022350" algn="l"/>
                          <a:tab pos="1555750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produção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base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1932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Pronaf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Custeio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 marR="138430">
                        <a:lnSpc>
                          <a:spcPct val="101600"/>
                        </a:lnSpc>
                        <a:spcBef>
                          <a:spcPts val="49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Agricultores(as)  familiares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nquadrad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s(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s)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nos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Grupos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B e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Grupo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(Renda  Variável).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88265">
                        <a:lnSpc>
                          <a:spcPts val="117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agroecológica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ou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em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transição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88265" marR="60960">
                        <a:lnSpc>
                          <a:spcPct val="1016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para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sistemas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 base  agroecológica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para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custeio  pecuário destinado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à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apicultura, bovinocultura de  leite, piscicultura, ovinos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caprinos       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      </a:t>
                      </a:r>
                      <a:r>
                        <a:rPr dirty="0" sz="1100" spc="1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exploração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7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Custeio pecuário: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88265" marR="59690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Até 2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anos para aquicultura: conforme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ciclo produtivo de  cada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espécie.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8265" marR="59055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Até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30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meses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para aquisição de bovinos destinados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recria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engorda a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pasto.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06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70"/>
                        </a:lnSpc>
                        <a:tabLst>
                          <a:tab pos="916940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extrativista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ecologicamente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7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Até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18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meses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para aquisição de bovinos destinados</a:t>
                      </a:r>
                      <a:r>
                        <a:rPr dirty="0" sz="1100" spc="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para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560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7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sustentável.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7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engorda 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pasto.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560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Para 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cultura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milho,</a:t>
                      </a:r>
                      <a:r>
                        <a:rPr dirty="0" sz="1100" spc="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em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60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Até 6 meses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para aquisição de bovinos destinado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engorda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60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06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7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propostas de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até R$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20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mil.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7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em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regime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confinamento.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Até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1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ano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para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as</a:t>
                      </a:r>
                      <a:r>
                        <a:rPr dirty="0" sz="11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demais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06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7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atividades.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552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9280">
                        <a:lnSpc>
                          <a:spcPts val="117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4,6% ao ano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552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Para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as demais</a:t>
                      </a:r>
                      <a:r>
                        <a:rPr dirty="0" sz="1100" spc="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atividades,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476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06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7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cultura de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milho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em</a:t>
                      </a:r>
                      <a:r>
                        <a:rPr dirty="0" sz="11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propostas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06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7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acima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R$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20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mil e</a:t>
                      </a:r>
                      <a:r>
                        <a:rPr dirty="0" sz="1100" spc="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para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06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70"/>
                        </a:lnSpc>
                        <a:tabLst>
                          <a:tab pos="930910" algn="l"/>
                          <a:tab pos="1383665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aquisição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animais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337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7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destinados 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recria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engorda.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4201" y="684275"/>
          <a:ext cx="10252075" cy="1546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0305"/>
                <a:gridCol w="1170305"/>
                <a:gridCol w="1078864"/>
                <a:gridCol w="1351914"/>
                <a:gridCol w="1889760"/>
                <a:gridCol w="3581400"/>
              </a:tblGrid>
              <a:tr h="15407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05104" marR="196850" indent="185420">
                        <a:lnSpc>
                          <a:spcPct val="100899"/>
                        </a:lnSpc>
                        <a:spcBef>
                          <a:spcPts val="850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Pronaf 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Agr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og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71755">
                        <a:lnSpc>
                          <a:spcPct val="101600"/>
                        </a:lnSpc>
                        <a:spcBef>
                          <a:spcPts val="68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Agricultores  familiares  enquadrados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nos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grupos A, A/C,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B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Grupo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(Renda  Variável).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8580" marR="123189">
                        <a:lnSpc>
                          <a:spcPct val="1016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Investimento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em sistemas</a:t>
                      </a:r>
                      <a:r>
                        <a:rPr dirty="0" sz="11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  produção  agroecológicos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ou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orgânicos.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8580" marR="288290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Individual: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até</a:t>
                      </a:r>
                      <a:r>
                        <a:rPr dirty="0" sz="11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R$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165.000,00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8580" marR="378460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Coletivo: até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R$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800.000,00.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Taxa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Prefixada/Pós-fixada: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484505" marR="480695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Pré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3,0%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ao</a:t>
                      </a:r>
                      <a:r>
                        <a:rPr dirty="0" sz="11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ano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ou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97155" marR="94615">
                        <a:lnSpc>
                          <a:spcPts val="1340"/>
                        </a:lnSpc>
                        <a:spcBef>
                          <a:spcPts val="40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Pós-fixada composta de parte  fixa de até -1,33% a.a.  acrescida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FAM.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Prazo: até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10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anos, incluídos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até 3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anos de</a:t>
                      </a:r>
                      <a:r>
                        <a:rPr dirty="0" sz="11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carência.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74201" y="2627375"/>
          <a:ext cx="10252075" cy="2778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770"/>
                <a:gridCol w="1620520"/>
                <a:gridCol w="2160269"/>
                <a:gridCol w="1963420"/>
                <a:gridCol w="1007745"/>
                <a:gridCol w="2413000"/>
              </a:tblGrid>
              <a:tr h="377951"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Grupos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Linhas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41148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Público-Alvo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882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Finalidade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882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43688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Limite de</a:t>
                      </a:r>
                      <a:r>
                        <a:rPr dirty="0" sz="12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Crédito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882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Juros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882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Prazo, Carência, Bônus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Adimplência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Outras</a:t>
                      </a:r>
                      <a:r>
                        <a:rPr dirty="0" sz="12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Condições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</a:tr>
              <a:tr h="23942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97155">
                        <a:lnSpc>
                          <a:spcPct val="10000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Pronaf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Floresta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7945" marR="139700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Agricultores familiares  enquadrados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nos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grupos  A,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A/C, B 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Grupo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  (Renda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Variável).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7945" marR="98425">
                        <a:lnSpc>
                          <a:spcPct val="101699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Investimento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em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sistemas  agroflorestais; exploração  extrativista ecologicamente  sustentável; recomposição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manutenção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áreas de  preservação permanente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reserva  legal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recuperação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áreas  degradadas, para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cumprimento  de legislação ambiental;  enriquecimento de áreas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que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já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apresentam cobertura florestal  diversificada.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7945" marR="64135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Agricultores do Grupo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(Renda  Variável): quando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operação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se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destinar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sistemas  agroflorestais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até R$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60.000,00.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8580" marR="465455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Até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R$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27.500,00 para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os  demais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casos.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8580" marR="135255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Agricultores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dos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Grupos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A,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A/C  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B: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Até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R$15.000,00.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9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Taxa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74295" marR="64769">
                        <a:lnSpc>
                          <a:spcPct val="100899"/>
                        </a:lnSpc>
                        <a:spcBef>
                          <a:spcPts val="10"/>
                        </a:spcBef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Pr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ef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ó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s-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fixada: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167640" marR="160655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Pré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3,0%</a:t>
                      </a:r>
                      <a:r>
                        <a:rPr dirty="0" sz="11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ao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ano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10185" marR="202565" indent="219075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ou 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Pó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-f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ad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146050" marR="128270" indent="-10795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composta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  parte fixa de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até</a:t>
                      </a:r>
                      <a:r>
                        <a:rPr dirty="0" sz="1100" spc="2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-1,33%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266700" marR="110489" indent="-146685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a.a.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acrescida  de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FAM.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8580" marR="200660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Prazo: até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20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anos, incluída carência  limitada de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até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12 anos,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nos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financiamentos com recursos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FNE,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destinados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exclusivamente para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projetos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sistemas agroflorestais,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ao público-alvo do Grupo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 (Renda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Variável).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8580" marR="177800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Prazo: até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12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anos, incluída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carência  de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até 8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anos, nos demais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casos.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74201" y="684275"/>
          <a:ext cx="10252075" cy="6158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770"/>
                <a:gridCol w="1620520"/>
                <a:gridCol w="2160269"/>
                <a:gridCol w="1963420"/>
                <a:gridCol w="1007745"/>
                <a:gridCol w="2413000"/>
              </a:tblGrid>
              <a:tr h="39288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21640" marR="339090" indent="-76200">
                        <a:lnSpc>
                          <a:spcPct val="10180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Pr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f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ECO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139700">
                        <a:lnSpc>
                          <a:spcPct val="101800"/>
                        </a:lnSpc>
                        <a:spcBef>
                          <a:spcPts val="710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Agricultores familiares  enquadrados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nos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grupos  A,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A/C, B 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Grupo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  (Renda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Variável).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9535" marR="70485">
                        <a:lnSpc>
                          <a:spcPct val="101699"/>
                        </a:lnSpc>
                        <a:spcBef>
                          <a:spcPts val="990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Investimento para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financiamento  de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pequenos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aproveitamentos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hidroenergéticos; tecnologias de  energia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renovável;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tecnologias  ambientais;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projetos de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adequação  ambiental; adequação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ou 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regularização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das unidades  familiares de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produção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à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legislação  ambiental;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implantação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 viveiros  de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mudas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essências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florestais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frutíferas fiscalizadas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ou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certificadas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silvicultura.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Individual: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8580" marR="549910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Até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R$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88.000,00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-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para  silvicultura.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8580" marR="124460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Até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R$16.500,00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por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ha, para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cultura da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seringueira.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8580" marR="163830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Até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R$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8.800,00 por ha, para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cultura de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dendê.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8580" marR="366395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Até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R$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165.000,00, para as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demais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finalidades.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Coletivo: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Até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800.000,00.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275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Taxa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74295" marR="64769">
                        <a:lnSpc>
                          <a:spcPct val="101800"/>
                        </a:lnSpc>
                      </a:pPr>
                      <a:r>
                        <a:rPr dirty="0" sz="1100" b="1">
                          <a:latin typeface="Calibri"/>
                          <a:cs typeface="Calibri"/>
                        </a:rPr>
                        <a:t>Pr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ef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ó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s-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fixada: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167640" marR="160655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Pré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3,0%</a:t>
                      </a:r>
                      <a:r>
                        <a:rPr dirty="0" sz="11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ao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ano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10185" marR="202565" indent="219075">
                        <a:lnSpc>
                          <a:spcPts val="1340"/>
                        </a:lnSpc>
                        <a:spcBef>
                          <a:spcPts val="4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ou 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Pó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-f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ad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146050" marR="128270" indent="-10795">
                        <a:lnSpc>
                          <a:spcPts val="134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composta</a:t>
                      </a:r>
                      <a:r>
                        <a:rPr dirty="0" sz="11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  parte fixa de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até</a:t>
                      </a:r>
                      <a:r>
                        <a:rPr dirty="0" sz="1100" spc="2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-1,33%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just" marL="266700" marR="110489" indent="-146685">
                        <a:lnSpc>
                          <a:spcPts val="1340"/>
                        </a:lnSpc>
                        <a:spcBef>
                          <a:spcPts val="1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a.a.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acrescida  de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FAM.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97510" marR="160655" indent="-230504">
                        <a:lnSpc>
                          <a:spcPct val="100899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Pré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4,6%</a:t>
                      </a:r>
                      <a:r>
                        <a:rPr dirty="0" sz="11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ao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ano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10185" marR="202565" indent="219075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ou 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Pó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-f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ad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104775" marR="95250" indent="-2540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composta de  parte fixa de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até 0,20%</a:t>
                      </a:r>
                      <a:r>
                        <a:rPr dirty="0" sz="11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a.a.  acrescida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do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FAM.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68580" marR="104775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Prazo: até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16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anos, incluídos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até 8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anos  de carência, dependendo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finalidade  do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crédito.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27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Prazo: até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1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anos.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9537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164465" marR="156210" indent="-2540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Pronaf 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éd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to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Produtivo  Grupo</a:t>
                      </a:r>
                      <a:r>
                        <a:rPr dirty="0" sz="11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74930">
                        <a:lnSpc>
                          <a:spcPct val="101699"/>
                        </a:lnSpc>
                        <a:spcBef>
                          <a:spcPts val="49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Agricultores(as)  assentados(as) pelo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Programa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Nacional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de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Reforma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Agrária (PNRA),  com renda bruta anual de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até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R$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20.000,00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que  não tenha contraído  financiamento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Pronaf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Grupo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9535" marR="74930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Investimento para atividades  agropecuárias desenvolvidas no  estabelecimento rural, assim como  implantação, ampliação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ou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modernização da infraestrutura de  produção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prestação de serviços  agropecuário.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475615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Até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R$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4.000,00,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por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ano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agrícola.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8580" marR="240029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Cada assentado poderá fazer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até 3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operações.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38430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0,5%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ao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ano.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 marR="106045">
                        <a:lnSpc>
                          <a:spcPct val="101699"/>
                        </a:lnSpc>
                        <a:spcBef>
                          <a:spcPts val="49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Bônus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 adimplência: 50%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sobre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cada  prestação de dívida paga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até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data do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seu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respectivo vencimento.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somatório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dos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financiamentos  concedidos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com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direito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bônus de  adimplência não excederá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R$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12.000,00.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28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82761" y="684275"/>
          <a:ext cx="10343515" cy="37706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3080"/>
                <a:gridCol w="1711324"/>
                <a:gridCol w="1440179"/>
                <a:gridCol w="1528445"/>
                <a:gridCol w="810895"/>
                <a:gridCol w="3060065"/>
              </a:tblGrid>
              <a:tr h="347471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Grupos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Linhas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48895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Público-Alvo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Finalidade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26670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Limite de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Crédito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25400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Juros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793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Prazo, Carência, Bônus de Adimplência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100" spc="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Outras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Condições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</a:tr>
              <a:tr h="34168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Pronaf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Produtivo</a:t>
                      </a:r>
                      <a:r>
                        <a:rPr dirty="0" sz="11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Orientado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8580" marR="83820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Agricultores familiares  enquadrados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nos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grupos A,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A/C, B 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Grupo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V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(Renda  Variável).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Investimento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em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8580" marR="80645">
                        <a:lnSpc>
                          <a:spcPct val="101699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inovação tecnológica;  implantação de  infraestrutura de  captação,  armazenamento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distribuição de água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agricultura irrigada;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sistemas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 produção  de base agroecológica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ou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orgânicos;  recomposição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manutenção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áreas  de preservação  permanente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reserva  legal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recuperação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de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áreas degradadas,  dentre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outras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finalidades.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8580" marR="90170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Limites individual:  Mínimo de R$18.000,00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máximo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de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R$40.000,00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por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8580" marR="412115">
                        <a:lnSpc>
                          <a:spcPct val="10180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operação, por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ano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agrícola.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68580" marR="62865" indent="2540">
                        <a:lnSpc>
                          <a:spcPct val="101600"/>
                        </a:lnSpc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Taxa  Prefixada/  Pós-fixada: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Pré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3,0%</a:t>
                      </a:r>
                      <a:r>
                        <a:rPr dirty="0" sz="11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ao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ano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07950" marR="102235" indent="222250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ou 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Pó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-f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ad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composta  de parte  fixa de</a:t>
                      </a:r>
                      <a:r>
                        <a:rPr dirty="0" sz="11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até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-1,33%</a:t>
                      </a:r>
                      <a:r>
                        <a:rPr dirty="0" sz="11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a.a.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167640" marR="132080" indent="-29209">
                        <a:lnSpc>
                          <a:spcPts val="1340"/>
                        </a:lnSpc>
                        <a:spcBef>
                          <a:spcPts val="40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esc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id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FAM.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ts val="13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 marR="577850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Prazo: até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10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anos, incluídos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até 3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anos de  carência.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8580" marR="189865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Bônus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 Adimplemento: cada parcela da dívida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poderá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ter bônus fixo de R$3.300,00, concedido  proporcionalmente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cada parcela da dívida paga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até 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dia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do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vencimento.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075316" y="4448046"/>
            <a:ext cx="78251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10" b="1">
                <a:latin typeface="Calibri"/>
                <a:cs typeface="Calibri"/>
              </a:rPr>
              <a:t>NOTA: </a:t>
            </a:r>
            <a:r>
              <a:rPr dirty="0" sz="1100" spc="-5" b="1">
                <a:latin typeface="Calibri"/>
                <a:cs typeface="Calibri"/>
              </a:rPr>
              <a:t>Quanto às garantias necessárias, </a:t>
            </a:r>
            <a:r>
              <a:rPr dirty="0" sz="1100" b="1">
                <a:latin typeface="Calibri"/>
                <a:cs typeface="Calibri"/>
              </a:rPr>
              <a:t>consulte o </a:t>
            </a:r>
            <a:r>
              <a:rPr dirty="0" sz="1100" spc="-5" b="1">
                <a:latin typeface="Calibri"/>
                <a:cs typeface="Calibri"/>
              </a:rPr>
              <a:t>Banco, pois há casos </a:t>
            </a:r>
            <a:r>
              <a:rPr dirty="0" sz="1100" spc="-10" b="1">
                <a:latin typeface="Calibri"/>
                <a:cs typeface="Calibri"/>
              </a:rPr>
              <a:t>em </a:t>
            </a:r>
            <a:r>
              <a:rPr dirty="0" sz="1100" spc="-5" b="1">
                <a:latin typeface="Calibri"/>
                <a:cs typeface="Calibri"/>
              </a:rPr>
              <a:t>que </a:t>
            </a:r>
            <a:r>
              <a:rPr dirty="0" sz="1100" b="1">
                <a:latin typeface="Calibri"/>
                <a:cs typeface="Calibri"/>
              </a:rPr>
              <a:t>é </a:t>
            </a:r>
            <a:r>
              <a:rPr dirty="0" sz="1100" spc="-5" b="1">
                <a:latin typeface="Calibri"/>
                <a:cs typeface="Calibri"/>
              </a:rPr>
              <a:t>exigida apenas </a:t>
            </a:r>
            <a:r>
              <a:rPr dirty="0" sz="1100" b="1">
                <a:latin typeface="Calibri"/>
                <a:cs typeface="Calibri"/>
              </a:rPr>
              <a:t>a </a:t>
            </a:r>
            <a:r>
              <a:rPr dirty="0" sz="1100" spc="-5" b="1">
                <a:latin typeface="Calibri"/>
                <a:cs typeface="Calibri"/>
              </a:rPr>
              <a:t>garantia pessoal do(a)</a:t>
            </a:r>
            <a:r>
              <a:rPr dirty="0" sz="1100" spc="19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produtor(a).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f130338</dc:creator>
  <dc:title>TABELA GRUPOS PRONAF - PLANO SAFRA 2019-2020</dc:title>
  <dcterms:created xsi:type="dcterms:W3CDTF">2020-09-10T13:59:18Z</dcterms:created>
  <dcterms:modified xsi:type="dcterms:W3CDTF">2020-09-10T13:59:18Z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2019-07-01T00:00:00Z</vt:filetime>
  </property>
  <property fmtid="{D5CDD505-2E9C-101B-9397-08002B2CF9AE}" pid="3" name="Creator">
    <vt:lpwstr>PDFCreator 2.0.1.0</vt:lpwstr>
  </property>
  <property fmtid="{D5CDD505-2E9C-101B-9397-08002B2CF9AE}" pid="4" name="LastSaved">
    <vt:filetime>2020-09-10T00:00:00Z</vt:filetime>
  </property>
</Properties>
</file>